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8" r:id="rId4"/>
    <p:sldId id="260" r:id="rId5"/>
    <p:sldId id="294" r:id="rId6"/>
    <p:sldId id="317" r:id="rId7"/>
    <p:sldId id="318" r:id="rId8"/>
    <p:sldId id="356" r:id="rId10"/>
    <p:sldId id="358" r:id="rId11"/>
    <p:sldId id="355" r:id="rId12"/>
    <p:sldId id="312" r:id="rId13"/>
    <p:sldId id="315" r:id="rId14"/>
    <p:sldId id="314" r:id="rId15"/>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4180"/>
    <a:srgbClr val="FFAE47"/>
    <a:srgbClr val="00B0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90" y="-1572"/>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2E134-11E9-4067-BC8A-69C929EE914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0E669-511A-4362-915C-49AAE81A20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根据小米内部技术框架的要求，我们主要实现两个部分。</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D29152AF-866D-4172-B3F7-41443DAD18EA}" type="datetimeFigureOut">
              <a:rPr lang="zh-CN" altLang="en-US" smtClean="0"/>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238AAF56-7046-4D42-BA0B-D046FAD3E88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D29152AF-866D-4172-B3F7-41443DAD18EA}" type="datetimeFigureOut">
              <a:rPr lang="zh-CN" altLang="en-US" smtClean="0"/>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238AAF56-7046-4D42-BA0B-D046FAD3E88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8" name="矩形 7"/>
          <p:cNvSpPr/>
          <p:nvPr userDrawn="1"/>
        </p:nvSpPr>
        <p:spPr>
          <a:xfrm>
            <a:off x="144396" y="4897279"/>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模板下载：</a:t>
            </a:r>
            <a:r>
              <a:rPr kumimoji="0" lang="en-US" altLang="zh-CN" sz="100" b="0" i="0" u="none" strike="noStrike" kern="0" cap="none" spc="0" normalizeH="0" baseline="0" noProof="0" dirty="0" smtClean="0">
                <a:ln>
                  <a:noFill/>
                </a:ln>
                <a:solidFill>
                  <a:schemeClr val="bg1">
                    <a:lumMod val="95000"/>
                  </a:schemeClr>
                </a:solidFill>
                <a:effectLst/>
                <a:uLnTx/>
                <a:uFillTx/>
              </a:rPr>
              <a:t>www.1ppt.com/moban/     </a:t>
            </a:r>
            <a:r>
              <a:rPr kumimoji="0" lang="zh-CN" altLang="en-US" sz="100" b="0" i="0" u="none" strike="noStrike" kern="0" cap="none" spc="0" normalizeH="0" baseline="0" noProof="0" dirty="0" smtClean="0">
                <a:ln>
                  <a:noFill/>
                </a:ln>
                <a:solidFill>
                  <a:schemeClr val="bg1">
                    <a:lumMod val="95000"/>
                  </a:schemeClr>
                </a:solidFill>
                <a:effectLst/>
                <a:uLnTx/>
                <a:uFillTx/>
              </a:rPr>
              <a:t>行业</a:t>
            </a: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模板：</a:t>
            </a:r>
            <a:r>
              <a:rPr kumimoji="0" lang="en-US" altLang="zh-CN" sz="100" b="0" i="0" u="none" strike="noStrike" kern="0" cap="none" spc="0" normalizeH="0" baseline="0" noProof="0" dirty="0" smtClean="0">
                <a:ln>
                  <a:noFill/>
                </a:ln>
                <a:solidFill>
                  <a:schemeClr val="bg1">
                    <a:lumMod val="95000"/>
                  </a:schemeClr>
                </a:solidFill>
                <a:effectLst/>
                <a:uLnTx/>
                <a:uFillTx/>
              </a:rPr>
              <a:t>www.1ppt.com/hangye/ </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95000"/>
                  </a:schemeClr>
                </a:solidFill>
                <a:effectLst/>
                <a:uLnTx/>
                <a:uFillTx/>
              </a:rPr>
              <a:t>节日</a:t>
            </a: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模板：</a:t>
            </a:r>
            <a:r>
              <a:rPr kumimoji="0" lang="en-US" altLang="zh-CN" sz="100" b="0" i="0" u="none" strike="noStrike" kern="0" cap="none" spc="0" normalizeH="0" baseline="0" noProof="0" dirty="0" smtClean="0">
                <a:ln>
                  <a:noFill/>
                </a:ln>
                <a:solidFill>
                  <a:schemeClr val="bg1">
                    <a:lumMod val="9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95000"/>
                  </a:schemeClr>
                </a:solidFill>
                <a:effectLst/>
                <a:uLnTx/>
                <a:uFillTx/>
              </a:rPr>
              <a:t>素材下载：</a:t>
            </a:r>
            <a:r>
              <a:rPr kumimoji="0" lang="en-US" altLang="zh-CN" sz="100" b="0" i="0" u="none" strike="noStrike" kern="0" cap="none" spc="0" normalizeH="0" baseline="0" noProof="0" dirty="0" smtClean="0">
                <a:ln>
                  <a:noFill/>
                </a:ln>
                <a:solidFill>
                  <a:schemeClr val="bg1">
                    <a:lumMod val="95000"/>
                  </a:schemeClr>
                </a:solidFill>
                <a:effectLst/>
                <a:uLnTx/>
                <a:uFillTx/>
              </a:rPr>
              <a:t>www.1ppt.com/sucai/</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背景图片：</a:t>
            </a:r>
            <a:r>
              <a:rPr kumimoji="0" lang="en-US" altLang="zh-CN" sz="100" b="0" i="0" u="none" strike="noStrike" kern="0" cap="none" spc="0" normalizeH="0" baseline="0" noProof="0" dirty="0" smtClean="0">
                <a:ln>
                  <a:noFill/>
                </a:ln>
                <a:solidFill>
                  <a:schemeClr val="bg1">
                    <a:lumMod val="9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95000"/>
                  </a:schemeClr>
                </a:solidFill>
                <a:effectLst/>
                <a:uLnTx/>
                <a:uFillTx/>
              </a:rPr>
              <a:t>图表下载：</a:t>
            </a:r>
            <a:r>
              <a:rPr kumimoji="0" lang="en-US" altLang="zh-CN" sz="100" b="0" i="0" u="none" strike="noStrike" kern="0" cap="none" spc="0" normalizeH="0" baseline="0" noProof="0" dirty="0" smtClean="0">
                <a:ln>
                  <a:noFill/>
                </a:ln>
                <a:solidFill>
                  <a:schemeClr val="bg1">
                    <a:lumMod val="95000"/>
                  </a:schemeClr>
                </a:solidFill>
                <a:effectLst/>
                <a:uLnTx/>
                <a:uFillTx/>
              </a:rPr>
              <a:t>www.1ppt.com/tubiao/      </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95000"/>
                  </a:schemeClr>
                </a:solidFill>
                <a:effectLst/>
                <a:uLnTx/>
                <a:uFillTx/>
              </a:rPr>
              <a:t>优秀</a:t>
            </a: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下载：</a:t>
            </a:r>
            <a:r>
              <a:rPr kumimoji="0" lang="en-US" altLang="zh-CN" sz="100" b="0" i="0" u="none" strike="noStrike" kern="0" cap="none" spc="0" normalizeH="0" baseline="0" noProof="0" dirty="0" smtClean="0">
                <a:ln>
                  <a:noFill/>
                </a:ln>
                <a:solidFill>
                  <a:schemeClr val="bg1">
                    <a:lumMod val="9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95000"/>
                  </a:schemeClr>
                </a:solidFill>
                <a:effectLst/>
                <a:uLnTx/>
                <a:uFillTx/>
              </a:rPr>
              <a:t>教程： </a:t>
            </a:r>
            <a:r>
              <a:rPr kumimoji="0" lang="en-US" altLang="zh-CN" sz="100" b="0" i="0" u="none" strike="noStrike" kern="0" cap="none" spc="0" normalizeH="0" baseline="0" noProof="0" dirty="0" smtClean="0">
                <a:ln>
                  <a:noFill/>
                </a:ln>
                <a:solidFill>
                  <a:schemeClr val="bg1">
                    <a:lumMod val="95000"/>
                  </a:schemeClr>
                </a:solidFill>
                <a:effectLst/>
                <a:uLnTx/>
                <a:uFillTx/>
              </a:rPr>
              <a:t>www.1ppt.com/powerpoint/      </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95000"/>
                  </a:schemeClr>
                </a:solidFill>
                <a:effectLst/>
                <a:uLnTx/>
                <a:uFillTx/>
              </a:rPr>
              <a:t>Word</a:t>
            </a:r>
            <a:r>
              <a:rPr kumimoji="0" lang="zh-CN" altLang="en-US" sz="100" b="0" i="0" u="none" strike="noStrike" kern="0" cap="none" spc="0" normalizeH="0" baseline="0" noProof="0" dirty="0" smtClean="0">
                <a:ln>
                  <a:noFill/>
                </a:ln>
                <a:solidFill>
                  <a:schemeClr val="bg1">
                    <a:lumMod val="95000"/>
                  </a:schemeClr>
                </a:solidFill>
                <a:effectLst/>
                <a:uLnTx/>
                <a:uFillTx/>
              </a:rPr>
              <a:t>教程： </a:t>
            </a:r>
            <a:r>
              <a:rPr kumimoji="0" lang="en-US" altLang="zh-CN" sz="100" b="0" i="0" u="none" strike="noStrike" kern="0" cap="none" spc="0" normalizeH="0" baseline="0" noProof="0" dirty="0" smtClean="0">
                <a:ln>
                  <a:noFill/>
                </a:ln>
                <a:solidFill>
                  <a:schemeClr val="bg1">
                    <a:lumMod val="9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95000"/>
                  </a:schemeClr>
                </a:solidFill>
                <a:effectLst/>
                <a:uLnTx/>
                <a:uFillTx/>
              </a:rPr>
              <a:t>教程：</a:t>
            </a:r>
            <a:r>
              <a:rPr kumimoji="0" lang="en-US" altLang="zh-CN" sz="100" b="0" i="0" u="none" strike="noStrike" kern="0" cap="none" spc="0" normalizeH="0" baseline="0" noProof="0" dirty="0" smtClean="0">
                <a:ln>
                  <a:noFill/>
                </a:ln>
                <a:solidFill>
                  <a:schemeClr val="bg1">
                    <a:lumMod val="95000"/>
                  </a:schemeClr>
                </a:solidFill>
                <a:effectLst/>
                <a:uLnTx/>
                <a:uFillTx/>
              </a:rPr>
              <a:t>www.1ppt.com/excel/  </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95000"/>
                  </a:schemeClr>
                </a:solidFill>
                <a:effectLst/>
                <a:uLnTx/>
                <a:uFillTx/>
              </a:rPr>
              <a:t>资料下载：</a:t>
            </a:r>
            <a:r>
              <a:rPr kumimoji="0" lang="en-US" altLang="zh-CN" sz="100" b="0" i="0" u="none" strike="noStrike" kern="0" cap="none" spc="0" normalizeH="0" baseline="0" noProof="0" dirty="0" smtClean="0">
                <a:ln>
                  <a:noFill/>
                </a:ln>
                <a:solidFill>
                  <a:schemeClr val="bg1">
                    <a:lumMod val="9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95000"/>
                  </a:schemeClr>
                </a:solidFill>
                <a:effectLst/>
                <a:uLnTx/>
                <a:uFillTx/>
              </a:rPr>
              <a:t>课件下载：</a:t>
            </a:r>
            <a:r>
              <a:rPr kumimoji="0" lang="en-US" altLang="zh-CN" sz="100" b="0" i="0" u="none" strike="noStrike" kern="0" cap="none" spc="0" normalizeH="0" baseline="0" noProof="0" dirty="0" smtClean="0">
                <a:ln>
                  <a:noFill/>
                </a:ln>
                <a:solidFill>
                  <a:schemeClr val="bg1">
                    <a:lumMod val="95000"/>
                  </a:schemeClr>
                </a:solidFill>
                <a:effectLst/>
                <a:uLnTx/>
                <a:uFillTx/>
              </a:rPr>
              <a:t>www.1ppt.com/kejian/ </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95000"/>
                  </a:schemeClr>
                </a:solidFill>
                <a:effectLst/>
                <a:uLnTx/>
                <a:uFillTx/>
              </a:rPr>
              <a:t>范文下载：</a:t>
            </a:r>
            <a:r>
              <a:rPr kumimoji="0" lang="en-US" altLang="zh-CN" sz="100" b="0" i="0" u="none" strike="noStrike" kern="0" cap="none" spc="0" normalizeH="0" baseline="0" noProof="0" dirty="0" smtClean="0">
                <a:ln>
                  <a:noFill/>
                </a:ln>
                <a:solidFill>
                  <a:schemeClr val="bg1">
                    <a:lumMod val="95000"/>
                  </a:schemeClr>
                </a:solidFill>
                <a:effectLst/>
                <a:uLnTx/>
                <a:uFillTx/>
              </a:rPr>
              <a:t>www.1ppt.com/fanwen/             </a:t>
            </a:r>
            <a:r>
              <a:rPr kumimoji="0" lang="zh-CN" altLang="en-US" sz="100" b="0" i="0" u="none" strike="noStrike" kern="0" cap="none" spc="0" normalizeH="0" baseline="0" noProof="0" dirty="0" smtClean="0">
                <a:ln>
                  <a:noFill/>
                </a:ln>
                <a:solidFill>
                  <a:schemeClr val="bg1">
                    <a:lumMod val="95000"/>
                  </a:schemeClr>
                </a:solidFill>
                <a:effectLst/>
                <a:uLnTx/>
                <a:uFillTx/>
              </a:rPr>
              <a:t>试卷下载：</a:t>
            </a:r>
            <a:r>
              <a:rPr kumimoji="0" lang="en-US" altLang="zh-CN" sz="100" b="0" i="0" u="none" strike="noStrike" kern="0" cap="none" spc="0" normalizeH="0" baseline="0" noProof="0" dirty="0" smtClean="0">
                <a:ln>
                  <a:noFill/>
                </a:ln>
                <a:solidFill>
                  <a:schemeClr val="bg1">
                    <a:lumMod val="95000"/>
                  </a:schemeClr>
                </a:solidFill>
                <a:effectLst/>
                <a:uLnTx/>
                <a:uFillTx/>
              </a:rPr>
              <a:t>www.1ppt.com/shiti/  </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95000"/>
                  </a:schemeClr>
                </a:solidFill>
                <a:effectLst/>
                <a:uLnTx/>
                <a:uFillTx/>
              </a:rPr>
              <a:t>教案下载：</a:t>
            </a:r>
            <a:r>
              <a:rPr kumimoji="0" lang="en-US" altLang="zh-CN" sz="100" b="0" i="0" u="none" strike="noStrike" kern="0" cap="none" spc="0" normalizeH="0" baseline="0" noProof="0" dirty="0" smtClean="0">
                <a:ln>
                  <a:noFill/>
                </a:ln>
                <a:solidFill>
                  <a:schemeClr val="bg1">
                    <a:lumMod val="95000"/>
                  </a:schemeClr>
                </a:solidFill>
                <a:effectLst/>
                <a:uLnTx/>
                <a:uFillTx/>
              </a:rPr>
              <a:t>www.1ppt.com/jiaoan/        </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95000"/>
                  </a:schemeClr>
                </a:solidFill>
                <a:effectLst/>
                <a:uLnTx/>
                <a:uFillTx/>
              </a:rPr>
              <a:t>字体下载：</a:t>
            </a:r>
            <a:r>
              <a:rPr kumimoji="0" lang="en-US" altLang="zh-CN" sz="100" b="0" i="0" u="none" strike="noStrike" kern="0" cap="none" spc="0" normalizeH="0" baseline="0" noProof="0" dirty="0" smtClean="0">
                <a:ln>
                  <a:noFill/>
                </a:ln>
                <a:solidFill>
                  <a:schemeClr val="bg1">
                    <a:lumMod val="95000"/>
                  </a:schemeClr>
                </a:solidFill>
                <a:effectLst/>
                <a:uLnTx/>
                <a:uFillTx/>
              </a:rPr>
              <a:t>www.1ppt.com/ziti/</a:t>
            </a:r>
            <a:endParaRPr kumimoji="0" lang="en-US" altLang="zh-CN" sz="100" b="0" i="0" u="none" strike="noStrike" kern="0" cap="none" spc="0" normalizeH="0" baseline="0" noProof="0" dirty="0" smtClean="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95000"/>
                  </a:schemeClr>
                </a:solidFill>
                <a:effectLst/>
                <a:uLnTx/>
                <a:uFillTx/>
              </a:rPr>
              <a:t> </a:t>
            </a:r>
            <a:endParaRPr kumimoji="0" lang="zh-CN" altLang="en-US" sz="100" b="0" i="0" u="none" strike="noStrike" kern="0" cap="none" spc="0" normalizeH="0" baseline="0" noProof="0" dirty="0" smtClean="0">
              <a:ln>
                <a:noFill/>
              </a:ln>
              <a:solidFill>
                <a:schemeClr val="bg1">
                  <a:lumMod val="95000"/>
                </a:schemeClr>
              </a:solidFill>
              <a:effectLst/>
              <a:uLnTx/>
              <a:uFillTx/>
            </a:endParaRPr>
          </a:p>
        </p:txBody>
      </p:sp>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D29152AF-866D-4172-B3F7-41443DAD18EA}" type="datetimeFigureOut">
              <a:rPr lang="zh-CN" altLang="en-US" smtClean="0"/>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238AAF56-7046-4D42-BA0B-D046FAD3E88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D29152AF-866D-4172-B3F7-41443DAD18EA}" type="datetimeFigureOut">
              <a:rPr lang="zh-CN" altLang="en-US" smtClean="0"/>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238AAF56-7046-4D42-BA0B-D046FAD3E88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D29152AF-866D-4172-B3F7-41443DAD18EA}" type="datetimeFigureOut">
              <a:rPr lang="zh-CN" altLang="en-US" smtClean="0"/>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238AAF56-7046-4D42-BA0B-D046FAD3E88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D29152AF-866D-4172-B3F7-41443DAD18EA}" type="datetimeFigureOut">
              <a:rPr lang="zh-CN" altLang="en-US" smtClean="0"/>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238AAF56-7046-4D42-BA0B-D046FAD3E88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D29152AF-866D-4172-B3F7-41443DAD18EA}" type="datetimeFigureOut">
              <a:rPr lang="zh-CN" altLang="en-US" smtClean="0"/>
            </a:fld>
            <a:endParaRPr lang="zh-CN" altLang="en-US"/>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238AAF56-7046-4D42-BA0B-D046FAD3E88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D29152AF-866D-4172-B3F7-41443DAD18EA}" type="datetimeFigureOut">
              <a:rPr lang="zh-CN" altLang="en-US" smtClean="0"/>
            </a:fld>
            <a:endParaRPr lang="zh-CN" altLang="en-US"/>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238AAF56-7046-4D42-BA0B-D046FAD3E88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D29152AF-866D-4172-B3F7-41443DAD18EA}" type="datetimeFigureOut">
              <a:rPr lang="zh-CN" altLang="en-US" smtClean="0"/>
            </a:fld>
            <a:endParaRPr lang="zh-CN" altLang="en-US"/>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238AAF56-7046-4D42-BA0B-D046FAD3E88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D29152AF-866D-4172-B3F7-41443DAD18EA}" type="datetimeFigureOut">
              <a:rPr lang="zh-CN" altLang="en-US" smtClean="0"/>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238AAF56-7046-4D42-BA0B-D046FAD3E88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D29152AF-866D-4172-B3F7-41443DAD18EA}" type="datetimeFigureOut">
              <a:rPr lang="zh-CN" altLang="en-US" smtClean="0"/>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238AAF56-7046-4D42-BA0B-D046FAD3E88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GIF"/><Relationship Id="rId1" Type="http://schemas.openxmlformats.org/officeDocument/2006/relationships/image" Target="../media/image8.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86157" y="1820661"/>
            <a:ext cx="976857" cy="976857"/>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椭圆 6"/>
          <p:cNvSpPr/>
          <p:nvPr/>
        </p:nvSpPr>
        <p:spPr>
          <a:xfrm>
            <a:off x="1371467" y="2750835"/>
            <a:ext cx="727041" cy="727041"/>
          </a:xfrm>
          <a:prstGeom prst="ellipse">
            <a:avLst/>
          </a:prstGeom>
          <a:solidFill>
            <a:srgbClr val="6E418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212890" y="2779855"/>
            <a:ext cx="274777" cy="274777"/>
          </a:xfrm>
          <a:prstGeom prst="ellipse">
            <a:avLst/>
          </a:prstGeom>
          <a:solidFill>
            <a:srgbClr val="FF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941489" y="2292862"/>
            <a:ext cx="623903" cy="623903"/>
            <a:chOff x="304800" y="673100"/>
            <a:chExt cx="4000500" cy="4000500"/>
          </a:xfrm>
          <a:effectLst>
            <a:outerShdw blurRad="317500" dist="1905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060133" y="3958304"/>
            <a:ext cx="219777" cy="219777"/>
            <a:chOff x="304800" y="673100"/>
            <a:chExt cx="4000500" cy="4000500"/>
          </a:xfrm>
          <a:effectLst>
            <a:outerShdw blurRad="381000" dist="152400" dir="8100000" algn="tr" rotWithShape="0">
              <a:prstClr val="black">
                <a:alpha val="7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椭圆 1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784782" y="2381946"/>
            <a:ext cx="287919" cy="287919"/>
            <a:chOff x="304800" y="673100"/>
            <a:chExt cx="4000500" cy="4000500"/>
          </a:xfrm>
          <a:effectLst>
            <a:outerShdw blurRad="381000" dist="152400" dir="8100000" algn="tr" rotWithShape="0">
              <a:prstClr val="black">
                <a:alpha val="7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椭圆 17"/>
          <p:cNvSpPr/>
          <p:nvPr/>
        </p:nvSpPr>
        <p:spPr>
          <a:xfrm>
            <a:off x="3653416" y="2292862"/>
            <a:ext cx="274777" cy="274777"/>
          </a:xfrm>
          <a:prstGeom prst="ellipse">
            <a:avLst/>
          </a:prstGeom>
          <a:solidFill>
            <a:srgbClr val="FFAE4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872409" y="3983431"/>
            <a:ext cx="137389" cy="137389"/>
          </a:xfrm>
          <a:prstGeom prst="ellipse">
            <a:avLst/>
          </a:prstGeom>
          <a:solidFill>
            <a:srgbClr val="6E418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2257399" y="2952024"/>
            <a:ext cx="638246" cy="638246"/>
            <a:chOff x="304800" y="673100"/>
            <a:chExt cx="4000500" cy="4000500"/>
          </a:xfrm>
          <a:effectLst>
            <a:outerShdw blurRad="317500" dist="1905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椭圆 22"/>
          <p:cNvSpPr/>
          <p:nvPr/>
        </p:nvSpPr>
        <p:spPr>
          <a:xfrm>
            <a:off x="1866940" y="1106069"/>
            <a:ext cx="274777" cy="274777"/>
          </a:xfrm>
          <a:prstGeom prst="ellipse">
            <a:avLst/>
          </a:prstGeom>
          <a:solidFill>
            <a:srgbClr val="00B0BE"/>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576522" y="2968933"/>
            <a:ext cx="137389" cy="137389"/>
          </a:xfrm>
          <a:prstGeom prst="ellipse">
            <a:avLst/>
          </a:prstGeom>
          <a:solidFill>
            <a:srgbClr val="FF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451260" y="1499581"/>
            <a:ext cx="1958738" cy="1958738"/>
            <a:chOff x="304800" y="673100"/>
            <a:chExt cx="4000500" cy="4000500"/>
          </a:xfrm>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椭圆 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7030A0"/>
                  </a:solidFill>
                  <a:latin typeface="Adobe Garamond Pro Bold" pitchFamily="18" charset="0"/>
                </a:rPr>
                <a:t>LOGO</a:t>
              </a:r>
              <a:endParaRPr lang="zh-CN" altLang="en-US" sz="2800" dirty="0">
                <a:solidFill>
                  <a:srgbClr val="7030A0"/>
                </a:solidFill>
                <a:latin typeface="Adobe Garamond Pro Bold" pitchFamily="18" charset="0"/>
              </a:endParaRPr>
            </a:p>
          </p:txBody>
        </p:sp>
      </p:grpSp>
      <p:grpSp>
        <p:nvGrpSpPr>
          <p:cNvPr id="28" name="组合 27"/>
          <p:cNvGrpSpPr/>
          <p:nvPr/>
        </p:nvGrpSpPr>
        <p:grpSpPr>
          <a:xfrm flipH="1">
            <a:off x="4132704" y="2538075"/>
            <a:ext cx="4300096" cy="583387"/>
            <a:chOff x="3929063" y="2641879"/>
            <a:chExt cx="5214937" cy="0"/>
          </a:xfrm>
        </p:grpSpPr>
        <p:cxnSp>
          <p:nvCxnSpPr>
            <p:cNvPr id="29" name="直接连接符 28"/>
            <p:cNvCxnSpPr/>
            <p:nvPr/>
          </p:nvCxnSpPr>
          <p:spPr>
            <a:xfrm>
              <a:off x="3929063" y="2641879"/>
              <a:ext cx="4105804" cy="0"/>
            </a:xfrm>
            <a:prstGeom prst="line">
              <a:avLst/>
            </a:prstGeom>
            <a:ln w="7620">
              <a:solidFill>
                <a:srgbClr val="5F5F5F"/>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103924" y="2641879"/>
              <a:ext cx="754055" cy="0"/>
            </a:xfrm>
            <a:prstGeom prst="line">
              <a:avLst/>
            </a:prstGeom>
            <a:ln w="7620">
              <a:solidFill>
                <a:srgbClr val="5F5F5F"/>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948986" y="2641879"/>
              <a:ext cx="195014" cy="0"/>
            </a:xfrm>
            <a:prstGeom prst="line">
              <a:avLst/>
            </a:prstGeom>
            <a:ln w="7620">
              <a:solidFill>
                <a:srgbClr val="5F5F5F"/>
              </a:solidFill>
            </a:ln>
          </p:spPr>
          <p:style>
            <a:lnRef idx="1">
              <a:schemeClr val="accent1"/>
            </a:lnRef>
            <a:fillRef idx="0">
              <a:schemeClr val="accent1"/>
            </a:fillRef>
            <a:effectRef idx="0">
              <a:schemeClr val="accent1"/>
            </a:effectRef>
            <a:fontRef idx="minor">
              <a:schemeClr val="tx1"/>
            </a:fontRef>
          </p:style>
        </p:cxnSp>
      </p:grpSp>
      <p:sp>
        <p:nvSpPr>
          <p:cNvPr id="32" name="矩形 17"/>
          <p:cNvSpPr>
            <a:spLocks noChangeArrowheads="1"/>
          </p:cNvSpPr>
          <p:nvPr/>
        </p:nvSpPr>
        <p:spPr bwMode="auto">
          <a:xfrm>
            <a:off x="4069715" y="1881505"/>
            <a:ext cx="4005580" cy="6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3800" dirty="0">
                <a:solidFill>
                  <a:srgbClr val="FF0000"/>
                </a:solidFill>
                <a:latin typeface="微软雅黑" panose="020B0503020204020204" pitchFamily="34" charset="-122"/>
                <a:ea typeface="微软雅黑" panose="020B0503020204020204" pitchFamily="34" charset="-122"/>
              </a:rPr>
              <a:t>       </a:t>
            </a:r>
            <a:r>
              <a:rPr lang="zh-CN" altLang="en-US" sz="3800" dirty="0">
                <a:solidFill>
                  <a:srgbClr val="FF0000"/>
                </a:solidFill>
                <a:latin typeface="微软雅黑" panose="020B0503020204020204" pitchFamily="34" charset="-122"/>
                <a:ea typeface="微软雅黑" panose="020B0503020204020204" pitchFamily="34" charset="-122"/>
              </a:rPr>
              <a:t>多轮对话</a:t>
            </a:r>
            <a:endParaRPr lang="zh-CN" altLang="en-US" sz="3800" dirty="0">
              <a:solidFill>
                <a:srgbClr val="FF0000"/>
              </a:solidFill>
              <a:latin typeface="微软雅黑" panose="020B0503020204020204" pitchFamily="34" charset="-122"/>
              <a:ea typeface="微软雅黑" panose="020B0503020204020204" pitchFamily="34" charset="-122"/>
            </a:endParaRPr>
          </a:p>
        </p:txBody>
      </p:sp>
      <p:sp>
        <p:nvSpPr>
          <p:cNvPr id="34" name="TextBox 35"/>
          <p:cNvSpPr txBox="1"/>
          <p:nvPr/>
        </p:nvSpPr>
        <p:spPr>
          <a:xfrm>
            <a:off x="5478046" y="3932971"/>
            <a:ext cx="1452880" cy="245110"/>
          </a:xfrm>
          <a:prstGeom prst="rect">
            <a:avLst/>
          </a:prstGeom>
          <a:noFill/>
        </p:spPr>
        <p:txBody>
          <a:bodyPr wrap="none" rtlCol="0">
            <a:spAutoFit/>
          </a:bodyPr>
          <a:lstStyle/>
          <a:p>
            <a:r>
              <a:rPr lang="zh-CN" altLang="en-US" sz="1000" dirty="0">
                <a:solidFill>
                  <a:srgbClr val="5F5F5F"/>
                </a:solidFill>
                <a:latin typeface="微软雅黑" panose="020B0503020204020204" pitchFamily="34" charset="-122"/>
                <a:ea typeface="微软雅黑" panose="020B0503020204020204" pitchFamily="34" charset="-122"/>
              </a:rPr>
              <a:t>汇报</a:t>
            </a:r>
            <a:r>
              <a:rPr lang="zh-CN" altLang="en-US" sz="1000" dirty="0" smtClean="0">
                <a:solidFill>
                  <a:srgbClr val="5F5F5F"/>
                </a:solidFill>
                <a:latin typeface="微软雅黑" panose="020B0503020204020204" pitchFamily="34" charset="-122"/>
                <a:ea typeface="微软雅黑" panose="020B0503020204020204" pitchFamily="34" charset="-122"/>
              </a:rPr>
              <a:t>人：魏春荣、徐曼</a:t>
            </a:r>
            <a:endParaRPr lang="zh-CN" altLang="en-US" sz="1000" dirty="0" smtClean="0">
              <a:solidFill>
                <a:srgbClr val="5F5F5F"/>
              </a:solidFill>
              <a:latin typeface="微软雅黑" panose="020B0503020204020204" pitchFamily="34" charset="-122"/>
              <a:ea typeface="微软雅黑" panose="020B0503020204020204" pitchFamily="34" charset="-122"/>
            </a:endParaRPr>
          </a:p>
        </p:txBody>
      </p:sp>
      <p:sp>
        <p:nvSpPr>
          <p:cNvPr id="35" name="TextBox 36"/>
          <p:cNvSpPr txBox="1"/>
          <p:nvPr/>
        </p:nvSpPr>
        <p:spPr>
          <a:xfrm>
            <a:off x="7026934" y="3926110"/>
            <a:ext cx="1464945" cy="245110"/>
          </a:xfrm>
          <a:prstGeom prst="rect">
            <a:avLst/>
          </a:prstGeom>
          <a:noFill/>
        </p:spPr>
        <p:txBody>
          <a:bodyPr wrap="none" rtlCol="0">
            <a:spAutoFit/>
          </a:bodyPr>
          <a:lstStyle/>
          <a:p>
            <a:r>
              <a:rPr lang="zh-CN" altLang="en-US" sz="1000" dirty="0" smtClean="0">
                <a:solidFill>
                  <a:srgbClr val="5F5F5F"/>
                </a:solidFill>
                <a:latin typeface="微软雅黑" panose="020B0503020204020204" pitchFamily="34" charset="-122"/>
                <a:ea typeface="微软雅黑" panose="020B0503020204020204" pitchFamily="34" charset="-122"/>
              </a:rPr>
              <a:t>日期：</a:t>
            </a:r>
            <a:r>
              <a:rPr lang="en-US" altLang="zh-CN" sz="1000" dirty="0" smtClean="0">
                <a:solidFill>
                  <a:srgbClr val="5F5F5F"/>
                </a:solidFill>
                <a:latin typeface="微软雅黑" panose="020B0503020204020204" pitchFamily="34" charset="-122"/>
                <a:ea typeface="微软雅黑" panose="020B0503020204020204" pitchFamily="34" charset="-122"/>
              </a:rPr>
              <a:t>2018</a:t>
            </a:r>
            <a:r>
              <a:rPr lang="zh-CN" altLang="en-US" sz="1000" dirty="0" smtClean="0">
                <a:solidFill>
                  <a:srgbClr val="5F5F5F"/>
                </a:solidFill>
                <a:latin typeface="微软雅黑" panose="020B0503020204020204" pitchFamily="34" charset="-122"/>
                <a:ea typeface="微软雅黑" panose="020B0503020204020204" pitchFamily="34" charset="-122"/>
              </a:rPr>
              <a:t>年</a:t>
            </a:r>
            <a:r>
              <a:rPr lang="en-US" altLang="zh-CN" sz="1000" dirty="0">
                <a:solidFill>
                  <a:srgbClr val="5F5F5F"/>
                </a:solidFill>
                <a:latin typeface="微软雅黑" panose="020B0503020204020204" pitchFamily="34" charset="-122"/>
                <a:ea typeface="微软雅黑" panose="020B0503020204020204" pitchFamily="34" charset="-122"/>
              </a:rPr>
              <a:t>7</a:t>
            </a:r>
            <a:r>
              <a:rPr lang="zh-CN" altLang="en-US" sz="1000" dirty="0" smtClean="0">
                <a:solidFill>
                  <a:srgbClr val="5F5F5F"/>
                </a:solidFill>
                <a:latin typeface="微软雅黑" panose="020B0503020204020204" pitchFamily="34" charset="-122"/>
                <a:ea typeface="微软雅黑" panose="020B0503020204020204" pitchFamily="34" charset="-122"/>
              </a:rPr>
              <a:t>月</a:t>
            </a:r>
            <a:r>
              <a:rPr lang="en-US" altLang="zh-CN" sz="1000" dirty="0" smtClean="0">
                <a:solidFill>
                  <a:srgbClr val="5F5F5F"/>
                </a:solidFill>
                <a:latin typeface="微软雅黑" panose="020B0503020204020204" pitchFamily="34" charset="-122"/>
                <a:ea typeface="微软雅黑" panose="020B0503020204020204" pitchFamily="34" charset="-122"/>
              </a:rPr>
              <a:t>19</a:t>
            </a:r>
            <a:r>
              <a:rPr lang="zh-CN" altLang="en-US" sz="1000" dirty="0" smtClean="0">
                <a:solidFill>
                  <a:srgbClr val="5F5F5F"/>
                </a:solidFill>
                <a:latin typeface="微软雅黑" panose="020B0503020204020204" pitchFamily="34" charset="-122"/>
                <a:ea typeface="微软雅黑" panose="020B0503020204020204" pitchFamily="34" charset="-122"/>
              </a:rPr>
              <a:t>日</a:t>
            </a:r>
            <a:endParaRPr lang="zh-CN" altLang="en-US" sz="1000" dirty="0">
              <a:solidFill>
                <a:srgbClr val="5F5F5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0">
        <p14:vortex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nodeType="withEffect">
                                  <p:stCondLst>
                                    <p:cond delay="40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nodeType="withEffect">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par>
                                <p:cTn id="35" presetID="53" presetClass="entr" presetSubtype="16" fill="hold" grpId="0" nodeType="withEffect">
                                  <p:stCondLst>
                                    <p:cond delay="20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p:cTn id="42" dur="500" fill="hold"/>
                                        <p:tgtEl>
                                          <p:spTgt spid="19"/>
                                        </p:tgtEl>
                                        <p:attrNameLst>
                                          <p:attrName>ppt_w</p:attrName>
                                        </p:attrNameLst>
                                      </p:cBhvr>
                                      <p:tavLst>
                                        <p:tav tm="0">
                                          <p:val>
                                            <p:fltVal val="0"/>
                                          </p:val>
                                        </p:tav>
                                        <p:tav tm="100000">
                                          <p:val>
                                            <p:strVal val="#ppt_w"/>
                                          </p:val>
                                        </p:tav>
                                      </p:tavLst>
                                    </p:anim>
                                    <p:anim calcmode="lin" valueType="num">
                                      <p:cBhvr>
                                        <p:cTn id="43" dur="500" fill="hold"/>
                                        <p:tgtEl>
                                          <p:spTgt spid="19"/>
                                        </p:tgtEl>
                                        <p:attrNameLst>
                                          <p:attrName>ppt_h</p:attrName>
                                        </p:attrNameLst>
                                      </p:cBhvr>
                                      <p:tavLst>
                                        <p:tav tm="0">
                                          <p:val>
                                            <p:fltVal val="0"/>
                                          </p:val>
                                        </p:tav>
                                        <p:tav tm="100000">
                                          <p:val>
                                            <p:strVal val="#ppt_h"/>
                                          </p:val>
                                        </p:tav>
                                      </p:tavLst>
                                    </p:anim>
                                    <p:animEffect transition="in" filter="fade">
                                      <p:cBhvr>
                                        <p:cTn id="44" dur="500"/>
                                        <p:tgtEl>
                                          <p:spTgt spid="19"/>
                                        </p:tgtEl>
                                      </p:cBhvr>
                                    </p:animEffect>
                                  </p:childTnLst>
                                </p:cTn>
                              </p:par>
                              <p:par>
                                <p:cTn id="45" presetID="53" presetClass="entr" presetSubtype="16" fill="hold" nodeType="withEffect">
                                  <p:stCondLst>
                                    <p:cond delay="400"/>
                                  </p:stCondLst>
                                  <p:childTnLst>
                                    <p:set>
                                      <p:cBhvr>
                                        <p:cTn id="46" dur="1" fill="hold">
                                          <p:stCondLst>
                                            <p:cond delay="0"/>
                                          </p:stCondLst>
                                        </p:cTn>
                                        <p:tgtEl>
                                          <p:spTgt spid="20"/>
                                        </p:tgtEl>
                                        <p:attrNameLst>
                                          <p:attrName>style.visibility</p:attrName>
                                        </p:attrNameLst>
                                      </p:cBhvr>
                                      <p:to>
                                        <p:strVal val="visible"/>
                                      </p:to>
                                    </p:set>
                                    <p:anim calcmode="lin" valueType="num">
                                      <p:cBhvr>
                                        <p:cTn id="47" dur="500" fill="hold"/>
                                        <p:tgtEl>
                                          <p:spTgt spid="20"/>
                                        </p:tgtEl>
                                        <p:attrNameLst>
                                          <p:attrName>ppt_w</p:attrName>
                                        </p:attrNameLst>
                                      </p:cBhvr>
                                      <p:tavLst>
                                        <p:tav tm="0">
                                          <p:val>
                                            <p:fltVal val="0"/>
                                          </p:val>
                                        </p:tav>
                                        <p:tav tm="100000">
                                          <p:val>
                                            <p:strVal val="#ppt_w"/>
                                          </p:val>
                                        </p:tav>
                                      </p:tavLst>
                                    </p:anim>
                                    <p:anim calcmode="lin" valueType="num">
                                      <p:cBhvr>
                                        <p:cTn id="48" dur="500" fill="hold"/>
                                        <p:tgtEl>
                                          <p:spTgt spid="20"/>
                                        </p:tgtEl>
                                        <p:attrNameLst>
                                          <p:attrName>ppt_h</p:attrName>
                                        </p:attrNameLst>
                                      </p:cBhvr>
                                      <p:tavLst>
                                        <p:tav tm="0">
                                          <p:val>
                                            <p:fltVal val="0"/>
                                          </p:val>
                                        </p:tav>
                                        <p:tav tm="100000">
                                          <p:val>
                                            <p:strVal val="#ppt_h"/>
                                          </p:val>
                                        </p:tav>
                                      </p:tavLst>
                                    </p:anim>
                                    <p:animEffect transition="in" filter="fade">
                                      <p:cBhvr>
                                        <p:cTn id="49" dur="500"/>
                                        <p:tgtEl>
                                          <p:spTgt spid="20"/>
                                        </p:tgtEl>
                                      </p:cBhvr>
                                    </p:animEffect>
                                  </p:childTnLst>
                                </p:cTn>
                              </p:par>
                              <p:par>
                                <p:cTn id="50" presetID="53" presetClass="entr" presetSubtype="16" fill="hold" grpId="0" nodeType="withEffect">
                                  <p:stCondLst>
                                    <p:cond delay="400"/>
                                  </p:stCondLst>
                                  <p:childTnLst>
                                    <p:set>
                                      <p:cBhvr>
                                        <p:cTn id="51" dur="1" fill="hold">
                                          <p:stCondLst>
                                            <p:cond delay="0"/>
                                          </p:stCondLst>
                                        </p:cTn>
                                        <p:tgtEl>
                                          <p:spTgt spid="23"/>
                                        </p:tgtEl>
                                        <p:attrNameLst>
                                          <p:attrName>style.visibility</p:attrName>
                                        </p:attrNameLst>
                                      </p:cBhvr>
                                      <p:to>
                                        <p:strVal val="visible"/>
                                      </p:to>
                                    </p:set>
                                    <p:anim calcmode="lin" valueType="num">
                                      <p:cBhvr>
                                        <p:cTn id="52" dur="500" fill="hold"/>
                                        <p:tgtEl>
                                          <p:spTgt spid="23"/>
                                        </p:tgtEl>
                                        <p:attrNameLst>
                                          <p:attrName>ppt_w</p:attrName>
                                        </p:attrNameLst>
                                      </p:cBhvr>
                                      <p:tavLst>
                                        <p:tav tm="0">
                                          <p:val>
                                            <p:fltVal val="0"/>
                                          </p:val>
                                        </p:tav>
                                        <p:tav tm="100000">
                                          <p:val>
                                            <p:strVal val="#ppt_w"/>
                                          </p:val>
                                        </p:tav>
                                      </p:tavLst>
                                    </p:anim>
                                    <p:anim calcmode="lin" valueType="num">
                                      <p:cBhvr>
                                        <p:cTn id="53" dur="500" fill="hold"/>
                                        <p:tgtEl>
                                          <p:spTgt spid="23"/>
                                        </p:tgtEl>
                                        <p:attrNameLst>
                                          <p:attrName>ppt_h</p:attrName>
                                        </p:attrNameLst>
                                      </p:cBhvr>
                                      <p:tavLst>
                                        <p:tav tm="0">
                                          <p:val>
                                            <p:fltVal val="0"/>
                                          </p:val>
                                        </p:tav>
                                        <p:tav tm="100000">
                                          <p:val>
                                            <p:strVal val="#ppt_h"/>
                                          </p:val>
                                        </p:tav>
                                      </p:tavLst>
                                    </p:anim>
                                    <p:animEffect transition="in" filter="fade">
                                      <p:cBhvr>
                                        <p:cTn id="54" dur="500"/>
                                        <p:tgtEl>
                                          <p:spTgt spid="23"/>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ppt_w</p:attrName>
                                        </p:attrNameLst>
                                      </p:cBhvr>
                                      <p:tavLst>
                                        <p:tav tm="0">
                                          <p:val>
                                            <p:fltVal val="0"/>
                                          </p:val>
                                        </p:tav>
                                        <p:tav tm="100000">
                                          <p:val>
                                            <p:strVal val="#ppt_w"/>
                                          </p:val>
                                        </p:tav>
                                      </p:tavLst>
                                    </p:anim>
                                    <p:anim calcmode="lin" valueType="num">
                                      <p:cBhvr>
                                        <p:cTn id="58" dur="500" fill="hold"/>
                                        <p:tgtEl>
                                          <p:spTgt spid="24"/>
                                        </p:tgtEl>
                                        <p:attrNameLst>
                                          <p:attrName>ppt_h</p:attrName>
                                        </p:attrNameLst>
                                      </p:cBhvr>
                                      <p:tavLst>
                                        <p:tav tm="0">
                                          <p:val>
                                            <p:fltVal val="0"/>
                                          </p:val>
                                        </p:tav>
                                        <p:tav tm="100000">
                                          <p:val>
                                            <p:strVal val="#ppt_h"/>
                                          </p:val>
                                        </p:tav>
                                      </p:tavLst>
                                    </p:anim>
                                    <p:animEffect transition="in" filter="fade">
                                      <p:cBhvr>
                                        <p:cTn id="59" dur="500"/>
                                        <p:tgtEl>
                                          <p:spTgt spid="24"/>
                                        </p:tgtEl>
                                      </p:cBhvr>
                                    </p:animEffect>
                                  </p:childTnLst>
                                </p:cTn>
                              </p:par>
                              <p:par>
                                <p:cTn id="60" presetID="53" presetClass="entr" presetSubtype="16" fill="hold" nodeType="withEffect">
                                  <p:stCondLst>
                                    <p:cond delay="400"/>
                                  </p:stCondLst>
                                  <p:childTnLst>
                                    <p:set>
                                      <p:cBhvr>
                                        <p:cTn id="61" dur="1" fill="hold">
                                          <p:stCondLst>
                                            <p:cond delay="0"/>
                                          </p:stCondLst>
                                        </p:cTn>
                                        <p:tgtEl>
                                          <p:spTgt spid="25"/>
                                        </p:tgtEl>
                                        <p:attrNameLst>
                                          <p:attrName>style.visibility</p:attrName>
                                        </p:attrNameLst>
                                      </p:cBhvr>
                                      <p:to>
                                        <p:strVal val="visible"/>
                                      </p:to>
                                    </p:set>
                                    <p:anim calcmode="lin" valueType="num">
                                      <p:cBhvr>
                                        <p:cTn id="62" dur="500" fill="hold"/>
                                        <p:tgtEl>
                                          <p:spTgt spid="25"/>
                                        </p:tgtEl>
                                        <p:attrNameLst>
                                          <p:attrName>ppt_w</p:attrName>
                                        </p:attrNameLst>
                                      </p:cBhvr>
                                      <p:tavLst>
                                        <p:tav tm="0">
                                          <p:val>
                                            <p:fltVal val="0"/>
                                          </p:val>
                                        </p:tav>
                                        <p:tav tm="100000">
                                          <p:val>
                                            <p:strVal val="#ppt_w"/>
                                          </p:val>
                                        </p:tav>
                                      </p:tavLst>
                                    </p:anim>
                                    <p:anim calcmode="lin" valueType="num">
                                      <p:cBhvr>
                                        <p:cTn id="63" dur="500" fill="hold"/>
                                        <p:tgtEl>
                                          <p:spTgt spid="25"/>
                                        </p:tgtEl>
                                        <p:attrNameLst>
                                          <p:attrName>ppt_h</p:attrName>
                                        </p:attrNameLst>
                                      </p:cBhvr>
                                      <p:tavLst>
                                        <p:tav tm="0">
                                          <p:val>
                                            <p:fltVal val="0"/>
                                          </p:val>
                                        </p:tav>
                                        <p:tav tm="100000">
                                          <p:val>
                                            <p:strVal val="#ppt_h"/>
                                          </p:val>
                                        </p:tav>
                                      </p:tavLst>
                                    </p:anim>
                                    <p:animEffect transition="in" filter="fade">
                                      <p:cBhvr>
                                        <p:cTn id="64" dur="500"/>
                                        <p:tgtEl>
                                          <p:spTgt spid="25"/>
                                        </p:tgtEl>
                                      </p:cBhvr>
                                    </p:animEffect>
                                  </p:childTnLst>
                                </p:cTn>
                              </p:par>
                            </p:childTnLst>
                          </p:cTn>
                        </p:par>
                        <p:par>
                          <p:cTn id="65" fill="hold">
                            <p:stCondLst>
                              <p:cond delay="900"/>
                            </p:stCondLst>
                            <p:childTnLst>
                              <p:par>
                                <p:cTn id="66" presetID="2" presetClass="entr" presetSubtype="2" fill="hold" grpId="0" nodeType="afterEffect">
                                  <p:stCondLst>
                                    <p:cond delay="0"/>
                                  </p:stCondLst>
                                  <p:childTnLst>
                                    <p:set>
                                      <p:cBhvr>
                                        <p:cTn id="67" dur="1" fill="hold">
                                          <p:stCondLst>
                                            <p:cond delay="0"/>
                                          </p:stCondLst>
                                        </p:cTn>
                                        <p:tgtEl>
                                          <p:spTgt spid="32"/>
                                        </p:tgtEl>
                                        <p:attrNameLst>
                                          <p:attrName>style.visibility</p:attrName>
                                        </p:attrNameLst>
                                      </p:cBhvr>
                                      <p:to>
                                        <p:strVal val="visible"/>
                                      </p:to>
                                    </p:set>
                                    <p:anim calcmode="lin" valueType="num">
                                      <p:cBhvr additive="base">
                                        <p:cTn id="68" dur="500" fill="hold"/>
                                        <p:tgtEl>
                                          <p:spTgt spid="32"/>
                                        </p:tgtEl>
                                        <p:attrNameLst>
                                          <p:attrName>ppt_x</p:attrName>
                                        </p:attrNameLst>
                                      </p:cBhvr>
                                      <p:tavLst>
                                        <p:tav tm="0">
                                          <p:val>
                                            <p:strVal val="1+#ppt_w/2"/>
                                          </p:val>
                                        </p:tav>
                                        <p:tav tm="100000">
                                          <p:val>
                                            <p:strVal val="#ppt_x"/>
                                          </p:val>
                                        </p:tav>
                                      </p:tavLst>
                                    </p:anim>
                                    <p:anim calcmode="lin" valueType="num">
                                      <p:cBhvr additive="base">
                                        <p:cTn id="69" dur="500" fill="hold"/>
                                        <p:tgtEl>
                                          <p:spTgt spid="32"/>
                                        </p:tgtEl>
                                        <p:attrNameLst>
                                          <p:attrName>ppt_y</p:attrName>
                                        </p:attrNameLst>
                                      </p:cBhvr>
                                      <p:tavLst>
                                        <p:tav tm="0">
                                          <p:val>
                                            <p:strVal val="#ppt_y"/>
                                          </p:val>
                                        </p:tav>
                                        <p:tav tm="100000">
                                          <p:val>
                                            <p:strVal val="#ppt_y"/>
                                          </p:val>
                                        </p:tav>
                                      </p:tavLst>
                                    </p:anim>
                                  </p:childTnLst>
                                </p:cTn>
                              </p:par>
                            </p:childTnLst>
                          </p:cTn>
                        </p:par>
                        <p:par>
                          <p:cTn id="70" fill="hold">
                            <p:stCondLst>
                              <p:cond delay="1400"/>
                            </p:stCondLst>
                            <p:childTnLst>
                              <p:par>
                                <p:cTn id="71" presetID="2" presetClass="entr" presetSubtype="2" fill="hold" nodeType="after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additive="base">
                                        <p:cTn id="73" dur="500" fill="hold"/>
                                        <p:tgtEl>
                                          <p:spTgt spid="28"/>
                                        </p:tgtEl>
                                        <p:attrNameLst>
                                          <p:attrName>ppt_x</p:attrName>
                                        </p:attrNameLst>
                                      </p:cBhvr>
                                      <p:tavLst>
                                        <p:tav tm="0">
                                          <p:val>
                                            <p:strVal val="1+#ppt_w/2"/>
                                          </p:val>
                                        </p:tav>
                                        <p:tav tm="100000">
                                          <p:val>
                                            <p:strVal val="#ppt_x"/>
                                          </p:val>
                                        </p:tav>
                                      </p:tavLst>
                                    </p:anim>
                                    <p:anim calcmode="lin" valueType="num">
                                      <p:cBhvr additive="base">
                                        <p:cTn id="74" dur="500" fill="hold"/>
                                        <p:tgtEl>
                                          <p:spTgt spid="28"/>
                                        </p:tgtEl>
                                        <p:attrNameLst>
                                          <p:attrName>ppt_y</p:attrName>
                                        </p:attrNameLst>
                                      </p:cBhvr>
                                      <p:tavLst>
                                        <p:tav tm="0">
                                          <p:val>
                                            <p:strVal val="#ppt_y"/>
                                          </p:val>
                                        </p:tav>
                                        <p:tav tm="100000">
                                          <p:val>
                                            <p:strVal val="#ppt_y"/>
                                          </p:val>
                                        </p:tav>
                                      </p:tavLst>
                                    </p:anim>
                                  </p:childTnLst>
                                </p:cTn>
                              </p:par>
                            </p:childTnLst>
                          </p:cTn>
                        </p:par>
                        <p:par>
                          <p:cTn id="75" fill="hold">
                            <p:stCondLst>
                              <p:cond delay="1900"/>
                            </p:stCondLst>
                            <p:childTnLst>
                              <p:par>
                                <p:cTn id="76" presetID="37" presetClass="entr" presetSubtype="0" fill="hold" grpId="0" nodeType="after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1000"/>
                                        <p:tgtEl>
                                          <p:spTgt spid="34"/>
                                        </p:tgtEl>
                                      </p:cBhvr>
                                    </p:animEffect>
                                    <p:anim calcmode="lin" valueType="num">
                                      <p:cBhvr>
                                        <p:cTn id="79" dur="1000" fill="hold"/>
                                        <p:tgtEl>
                                          <p:spTgt spid="34"/>
                                        </p:tgtEl>
                                        <p:attrNameLst>
                                          <p:attrName>ppt_x</p:attrName>
                                        </p:attrNameLst>
                                      </p:cBhvr>
                                      <p:tavLst>
                                        <p:tav tm="0">
                                          <p:val>
                                            <p:strVal val="#ppt_x"/>
                                          </p:val>
                                        </p:tav>
                                        <p:tav tm="100000">
                                          <p:val>
                                            <p:strVal val="#ppt_x"/>
                                          </p:val>
                                        </p:tav>
                                      </p:tavLst>
                                    </p:anim>
                                    <p:anim calcmode="lin" valueType="num">
                                      <p:cBhvr>
                                        <p:cTn id="80" dur="900" decel="100000" fill="hold"/>
                                        <p:tgtEl>
                                          <p:spTgt spid="34"/>
                                        </p:tgtEl>
                                        <p:attrNameLst>
                                          <p:attrName>ppt_y</p:attrName>
                                        </p:attrNameLst>
                                      </p:cBhvr>
                                      <p:tavLst>
                                        <p:tav tm="0">
                                          <p:val>
                                            <p:strVal val="#ppt_y+1"/>
                                          </p:val>
                                        </p:tav>
                                        <p:tav tm="100000">
                                          <p:val>
                                            <p:strVal val="#ppt_y-.03"/>
                                          </p:val>
                                        </p:tav>
                                      </p:tavLst>
                                    </p:anim>
                                    <p:anim calcmode="lin" valueType="num">
                                      <p:cBhvr>
                                        <p:cTn id="81"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childTnLst>
                          </p:cTn>
                        </p:par>
                        <p:par>
                          <p:cTn id="82" fill="hold">
                            <p:stCondLst>
                              <p:cond delay="2900"/>
                            </p:stCondLst>
                            <p:childTnLst>
                              <p:par>
                                <p:cTn id="83" presetID="37" presetClass="entr" presetSubtype="0" fill="hold" grpId="0" nodeType="after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1000"/>
                                        <p:tgtEl>
                                          <p:spTgt spid="35"/>
                                        </p:tgtEl>
                                      </p:cBhvr>
                                    </p:animEffect>
                                    <p:anim calcmode="lin" valueType="num">
                                      <p:cBhvr>
                                        <p:cTn id="86" dur="1000" fill="hold"/>
                                        <p:tgtEl>
                                          <p:spTgt spid="35"/>
                                        </p:tgtEl>
                                        <p:attrNameLst>
                                          <p:attrName>ppt_x</p:attrName>
                                        </p:attrNameLst>
                                      </p:cBhvr>
                                      <p:tavLst>
                                        <p:tav tm="0">
                                          <p:val>
                                            <p:strVal val="#ppt_x"/>
                                          </p:val>
                                        </p:tav>
                                        <p:tav tm="100000">
                                          <p:val>
                                            <p:strVal val="#ppt_x"/>
                                          </p:val>
                                        </p:tav>
                                      </p:tavLst>
                                    </p:anim>
                                    <p:anim calcmode="lin" valueType="num">
                                      <p:cBhvr>
                                        <p:cTn id="87" dur="900" decel="100000" fill="hold"/>
                                        <p:tgtEl>
                                          <p:spTgt spid="35"/>
                                        </p:tgtEl>
                                        <p:attrNameLst>
                                          <p:attrName>ppt_y</p:attrName>
                                        </p:attrNameLst>
                                      </p:cBhvr>
                                      <p:tavLst>
                                        <p:tav tm="0">
                                          <p:val>
                                            <p:strVal val="#ppt_y+1"/>
                                          </p:val>
                                        </p:tav>
                                        <p:tav tm="100000">
                                          <p:val>
                                            <p:strVal val="#ppt_y-.03"/>
                                          </p:val>
                                        </p:tav>
                                      </p:tavLst>
                                    </p:anim>
                                    <p:anim calcmode="lin" valueType="num">
                                      <p:cBhvr>
                                        <p:cTn id="88" dur="100" accel="100000" fill="hold">
                                          <p:stCondLst>
                                            <p:cond delay="900"/>
                                          </p:stCondLst>
                                        </p:cTn>
                                        <p:tgtEl>
                                          <p:spTgt spid="3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8" grpId="0" animBg="1"/>
      <p:bldP spid="19" grpId="0" animBg="1"/>
      <p:bldP spid="23" grpId="0" animBg="1"/>
      <p:bldP spid="24" grpId="0" animBg="1"/>
      <p:bldP spid="32" grpId="0"/>
      <p:bldP spid="34" grpId="0"/>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215900" y="190500"/>
            <a:ext cx="1793240" cy="38925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45159"/>
                </a:solidFill>
                <a:latin typeface="微软雅黑" panose="020B0503020204020204" pitchFamily="34" charset="-122"/>
                <a:ea typeface="微软雅黑" panose="020B0503020204020204" pitchFamily="34" charset="-122"/>
              </a:rPr>
              <a:t>现阶段成果</a:t>
            </a:r>
            <a:endParaRPr lang="zh-CN" altLang="en-US" sz="1800" b="1" dirty="0" smtClean="0">
              <a:solidFill>
                <a:srgbClr val="F45159"/>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82650" y="862965"/>
            <a:ext cx="7499350" cy="1122045"/>
          </a:xfrm>
          <a:prstGeom prst="rect">
            <a:avLst/>
          </a:prstGeom>
          <a:noFill/>
        </p:spPr>
        <p:txBody>
          <a:bodyPr wrap="square" rtlCol="0">
            <a:spAutoFit/>
          </a:bodyPr>
          <a:p>
            <a:r>
              <a:rPr lang="zh-CN" altLang="en-US" sz="2000">
                <a:solidFill>
                  <a:schemeClr val="accent1"/>
                </a:solidFill>
                <a:effectLst>
                  <a:outerShdw blurRad="38100" dist="25400" dir="5400000" algn="ctr" rotWithShape="0">
                    <a:srgbClr val="6E747A">
                      <a:alpha val="43000"/>
                    </a:srgbClr>
                  </a:outerShdw>
                </a:effectLst>
              </a:rPr>
              <a:t>成果</a:t>
            </a:r>
            <a:r>
              <a:rPr lang="zh-CN" altLang="en-US"/>
              <a:t>：可以通过简单对话流程完成机票预定功能，可以在结束对话之前修改语义槽信息。</a:t>
            </a:r>
            <a:endParaRPr lang="zh-CN" altLang="en-US"/>
          </a:p>
          <a:p>
            <a:r>
              <a:rPr lang="zh-CN" altLang="en-US"/>
              <a:t>              </a:t>
            </a:r>
            <a:endParaRPr lang="zh-CN" altLang="en-US"/>
          </a:p>
          <a:p>
            <a:r>
              <a:rPr lang="zh-CN" altLang="en-US" sz="2000">
                <a:solidFill>
                  <a:schemeClr val="accent1"/>
                </a:solidFill>
                <a:effectLst>
                  <a:outerShdw blurRad="38100" dist="25400" dir="5400000" algn="ctr" rotWithShape="0">
                    <a:srgbClr val="6E747A">
                      <a:alpha val="43000"/>
                    </a:srgbClr>
                  </a:outerShdw>
                </a:effectLst>
              </a:rPr>
              <a:t>不足</a:t>
            </a:r>
            <a:r>
              <a:rPr lang="zh-CN" altLang="en-US"/>
              <a:t>：</a:t>
            </a:r>
            <a:r>
              <a:rPr lang="en-US" altLang="zh-CN"/>
              <a:t>1.</a:t>
            </a:r>
            <a:r>
              <a:rPr lang="zh-CN" altLang="en-US"/>
              <a:t>未实现</a:t>
            </a:r>
            <a:r>
              <a:rPr lang="en-US" altLang="zh-CN"/>
              <a:t>provider</a:t>
            </a:r>
            <a:r>
              <a:rPr lang="zh-CN" altLang="en-US"/>
              <a:t>阶段结束</a:t>
            </a:r>
            <a:r>
              <a:rPr lang="zh-CN" altLang="en-US"/>
              <a:t>对话流程</a:t>
            </a:r>
            <a:endParaRPr lang="zh-CN" altLang="en-US"/>
          </a:p>
          <a:p>
            <a:r>
              <a:rPr lang="en-US" altLang="zh-CN"/>
              <a:t>                 2.</a:t>
            </a:r>
            <a:r>
              <a:rPr lang="zh-CN" altLang="en-US"/>
              <a:t>未提供可选机票信息</a:t>
            </a:r>
            <a:endParaRPr lang="zh-CN" altLang="en-US"/>
          </a:p>
        </p:txBody>
      </p:sp>
      <p:pic>
        <p:nvPicPr>
          <p:cNvPr id="3" name="图片 2" descr="1"/>
          <p:cNvPicPr>
            <a:picLocks noChangeAspect="1"/>
          </p:cNvPicPr>
          <p:nvPr/>
        </p:nvPicPr>
        <p:blipFill>
          <a:blip r:embed="rId1"/>
          <a:stretch>
            <a:fillRect/>
          </a:stretch>
        </p:blipFill>
        <p:spPr>
          <a:xfrm>
            <a:off x="4898390" y="1188720"/>
            <a:ext cx="4069080" cy="3667125"/>
          </a:xfrm>
          <a:prstGeom prst="rect">
            <a:avLst/>
          </a:prstGeom>
        </p:spPr>
      </p:pic>
      <p:pic>
        <p:nvPicPr>
          <p:cNvPr id="4" name="图片 3" descr="2"/>
          <p:cNvPicPr>
            <a:picLocks noChangeAspect="1"/>
          </p:cNvPicPr>
          <p:nvPr/>
        </p:nvPicPr>
        <p:blipFill>
          <a:blip r:embed="rId2"/>
          <a:stretch>
            <a:fillRect/>
          </a:stretch>
        </p:blipFill>
        <p:spPr>
          <a:xfrm>
            <a:off x="4876165" y="1376680"/>
            <a:ext cx="4112895" cy="3667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nodeType="clickEffect">
                                  <p:stCondLst>
                                    <p:cond delay="0"/>
                                  </p:stCondLst>
                                  <p:childTnLst>
                                    <p:anim calcmode="lin" valueType="num">
                                      <p:cBhvr additive="base">
                                        <p:cTn id="17" dur="500"/>
                                        <p:tgtEl>
                                          <p:spTgt spid="3"/>
                                        </p:tgtEl>
                                        <p:attrNameLst>
                                          <p:attrName>ppt_x</p:attrName>
                                        </p:attrNameLst>
                                      </p:cBhvr>
                                      <p:tavLst>
                                        <p:tav tm="0">
                                          <p:val>
                                            <p:strVal val="ppt_x"/>
                                          </p:val>
                                        </p:tav>
                                        <p:tav tm="100000">
                                          <p:val>
                                            <p:strVal val="ppt_x"/>
                                          </p:val>
                                        </p:tav>
                                      </p:tavLst>
                                    </p:anim>
                                    <p:anim calcmode="lin" valueType="num">
                                      <p:cBhvr additive="base">
                                        <p:cTn id="18" dur="500"/>
                                        <p:tgtEl>
                                          <p:spTgt spid="3"/>
                                        </p:tgtEl>
                                        <p:attrNameLst>
                                          <p:attrName>ppt_y</p:attrName>
                                        </p:attrNameLst>
                                      </p:cBhvr>
                                      <p:tavLst>
                                        <p:tav tm="0">
                                          <p:val>
                                            <p:strVal val="ppt_y"/>
                                          </p:val>
                                        </p:tav>
                                        <p:tav tm="100000">
                                          <p:val>
                                            <p:strVal val="1+ppt_h/2"/>
                                          </p:val>
                                        </p:tav>
                                      </p:tavLst>
                                    </p:anim>
                                    <p:set>
                                      <p:cBhvr>
                                        <p:cTn id="19" dur="1" fill="hold">
                                          <p:stCondLst>
                                            <p:cond delay="499"/>
                                          </p:stCondLst>
                                        </p:cTn>
                                        <p:tgtEl>
                                          <p:spTgt spid="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nodeType="clickEffect">
                                  <p:stCondLst>
                                    <p:cond delay="0"/>
                                  </p:stCondLst>
                                  <p:childTnLst>
                                    <p:anim calcmode="lin" valueType="num">
                                      <p:cBhvr additive="base">
                                        <p:cTn id="23" dur="500"/>
                                        <p:tgtEl>
                                          <p:spTgt spid="4"/>
                                        </p:tgtEl>
                                        <p:attrNameLst>
                                          <p:attrName>ppt_x</p:attrName>
                                        </p:attrNameLst>
                                      </p:cBhvr>
                                      <p:tavLst>
                                        <p:tav tm="0">
                                          <p:val>
                                            <p:strVal val="ppt_x"/>
                                          </p:val>
                                        </p:tav>
                                        <p:tav tm="100000">
                                          <p:val>
                                            <p:strVal val="ppt_x"/>
                                          </p:val>
                                        </p:tav>
                                      </p:tavLst>
                                    </p:anim>
                                    <p:anim calcmode="lin" valueType="num">
                                      <p:cBhvr additive="base">
                                        <p:cTn id="24" dur="500"/>
                                        <p:tgtEl>
                                          <p:spTgt spid="4"/>
                                        </p:tgtEl>
                                        <p:attrNameLst>
                                          <p:attrName>ppt_y</p:attrName>
                                        </p:attrNameLst>
                                      </p:cBhvr>
                                      <p:tavLst>
                                        <p:tav tm="0">
                                          <p:val>
                                            <p:strVal val="ppt_y"/>
                                          </p:val>
                                        </p:tav>
                                        <p:tav tm="100000">
                                          <p:val>
                                            <p:strVal val="1+ppt_h/2"/>
                                          </p:val>
                                        </p:tav>
                                      </p:tavLst>
                                    </p:anim>
                                    <p:set>
                                      <p:cBhvr>
                                        <p:cTn id="25" dur="1" fill="hold">
                                          <p:stCondLst>
                                            <p:cond delay="499"/>
                                          </p:stCondLst>
                                        </p:cTn>
                                        <p:tgtEl>
                                          <p:spTgt spid="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215900" y="190500"/>
            <a:ext cx="1793240" cy="38925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45159"/>
                </a:solidFill>
                <a:latin typeface="微软雅黑" panose="020B0503020204020204" pitchFamily="34" charset="-122"/>
                <a:ea typeface="微软雅黑" panose="020B0503020204020204" pitchFamily="34" charset="-122"/>
              </a:rPr>
              <a:t>下阶段目标</a:t>
            </a:r>
            <a:endParaRPr lang="zh-CN" altLang="en-US" sz="1800" b="1" dirty="0" smtClean="0">
              <a:solidFill>
                <a:srgbClr val="F45159"/>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82015" y="1166495"/>
            <a:ext cx="6049645" cy="1322070"/>
          </a:xfrm>
          <a:prstGeom prst="rect">
            <a:avLst/>
          </a:prstGeom>
          <a:noFill/>
        </p:spPr>
        <p:txBody>
          <a:bodyPr wrap="square" rtlCol="0">
            <a:spAutoFit/>
          </a:bodyPr>
          <a:p>
            <a:r>
              <a:rPr lang="en-US" altLang="zh-CN" sz="1600"/>
              <a:t>1.</a:t>
            </a:r>
            <a:r>
              <a:rPr lang="zh-CN" altLang="en-US" sz="1600"/>
              <a:t>解决由于机票查询信息失败等导致要在</a:t>
            </a:r>
            <a:r>
              <a:rPr lang="en-US" altLang="zh-CN" sz="1600"/>
              <a:t>provider</a:t>
            </a:r>
            <a:r>
              <a:rPr lang="zh-CN" altLang="en-US" sz="1600"/>
              <a:t>结束对话的问题。</a:t>
            </a:r>
            <a:endParaRPr lang="zh-CN" altLang="en-US" sz="1600"/>
          </a:p>
          <a:p>
            <a:endParaRPr lang="zh-CN" altLang="en-US" sz="1600"/>
          </a:p>
          <a:p>
            <a:r>
              <a:rPr lang="en-US" altLang="zh-CN" sz="1600"/>
              <a:t>2.</a:t>
            </a:r>
            <a:r>
              <a:rPr lang="zh-CN" altLang="en-US" sz="1600"/>
              <a:t>优化机票时间、航班等选择问题。</a:t>
            </a:r>
            <a:endParaRPr lang="zh-CN" altLang="en-US" sz="1600"/>
          </a:p>
          <a:p>
            <a:endParaRPr lang="zh-CN" altLang="en-US" sz="1600"/>
          </a:p>
          <a:p>
            <a:r>
              <a:rPr lang="en-US" altLang="zh-CN" sz="1600"/>
              <a:t>3.</a:t>
            </a:r>
            <a:r>
              <a:rPr lang="zh-CN" altLang="en-US" sz="1600"/>
              <a:t>等待小米测试反馈。</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85035" y="1972310"/>
            <a:ext cx="4773930" cy="1198880"/>
          </a:xfrm>
          <a:prstGeom prst="rect">
            <a:avLst/>
          </a:prstGeom>
          <a:noFill/>
          <a:ln>
            <a:noFill/>
          </a:ln>
        </p:spPr>
        <p:txBody>
          <a:bodyPr wrap="none" rtlCol="0" anchor="t">
            <a:spAutoFit/>
          </a:bodyPr>
          <a:p>
            <a:pPr algn="ctr"/>
            <a:r>
              <a:rPr lang="zh-CN" altLang="en-US" sz="72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谢谢聆听！</a:t>
            </a:r>
            <a:endParaRPr lang="zh-CN" altLang="en-US" sz="72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 name="文本框 2"/>
          <p:cNvSpPr txBox="1"/>
          <p:nvPr/>
        </p:nvSpPr>
        <p:spPr>
          <a:xfrm>
            <a:off x="5932805" y="3988435"/>
            <a:ext cx="1897380" cy="506730"/>
          </a:xfrm>
          <a:prstGeom prst="rect">
            <a:avLst/>
          </a:prstGeom>
          <a:noFill/>
        </p:spPr>
        <p:txBody>
          <a:bodyPr wrap="none" rtlCol="0">
            <a:spAutoFit/>
          </a:bodyPr>
          <a:p>
            <a:r>
              <a:rPr lang="zh-CN" altLang="en-US"/>
              <a:t>汇报人：魏春荣、徐曼</a:t>
            </a:r>
            <a:endParaRPr lang="zh-CN" altLang="en-US"/>
          </a:p>
          <a:p>
            <a:r>
              <a:rPr lang="zh-CN" altLang="en-US"/>
              <a:t>日期：</a:t>
            </a:r>
            <a:r>
              <a:rPr lang="en-US" altLang="zh-CN"/>
              <a:t>2018</a:t>
            </a:r>
            <a:r>
              <a:rPr lang="zh-CN" altLang="en-US"/>
              <a:t>年</a:t>
            </a:r>
            <a:r>
              <a:rPr lang="en-US" altLang="zh-CN"/>
              <a:t>7</a:t>
            </a:r>
            <a:r>
              <a:rPr lang="zh-CN" altLang="en-US"/>
              <a:t>月</a:t>
            </a:r>
            <a:r>
              <a:rPr lang="en-US" altLang="zh-CN"/>
              <a:t>19</a:t>
            </a:r>
            <a:r>
              <a:rPr lang="zh-CN" altLang="en-US"/>
              <a:t>日</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67908" y="-879297"/>
            <a:ext cx="1756222" cy="1756222"/>
            <a:chOff x="2894659" y="1465288"/>
            <a:chExt cx="1727827" cy="1727827"/>
          </a:xfrm>
        </p:grpSpPr>
        <p:grpSp>
          <p:nvGrpSpPr>
            <p:cNvPr id="5" name="组合 4"/>
            <p:cNvGrpSpPr/>
            <p:nvPr/>
          </p:nvGrpSpPr>
          <p:grpSpPr>
            <a:xfrm rot="1771504">
              <a:off x="2914532" y="1485269"/>
              <a:ext cx="1688083" cy="1687866"/>
              <a:chOff x="1827622" y="1343919"/>
              <a:chExt cx="2304000" cy="2304000"/>
            </a:xfrm>
          </p:grpSpPr>
          <p:sp>
            <p:nvSpPr>
              <p:cNvPr id="7" name="椭圆 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8" name="椭圆 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6" name="流程图: 联系 5"/>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rot="1771504">
            <a:off x="3575961" y="378942"/>
            <a:ext cx="272244" cy="272209"/>
            <a:chOff x="1827622" y="1343919"/>
            <a:chExt cx="2304000" cy="2304000"/>
          </a:xfrm>
        </p:grpSpPr>
        <p:sp>
          <p:nvSpPr>
            <p:cNvPr id="10" name="椭圆 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1" name="椭圆 1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 name="组合 11"/>
          <p:cNvGrpSpPr/>
          <p:nvPr/>
        </p:nvGrpSpPr>
        <p:grpSpPr>
          <a:xfrm rot="1771504">
            <a:off x="5177750" y="37314"/>
            <a:ext cx="272244" cy="272209"/>
            <a:chOff x="1827622" y="1343919"/>
            <a:chExt cx="2304000" cy="2304000"/>
          </a:xfrm>
        </p:grpSpPr>
        <p:sp>
          <p:nvSpPr>
            <p:cNvPr id="13" name="椭圆 1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4" name="椭圆 1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5" name="组合 14"/>
          <p:cNvGrpSpPr/>
          <p:nvPr/>
        </p:nvGrpSpPr>
        <p:grpSpPr>
          <a:xfrm rot="1771504">
            <a:off x="4219534" y="449833"/>
            <a:ext cx="216832" cy="216804"/>
            <a:chOff x="1827622" y="1343919"/>
            <a:chExt cx="2304000" cy="2304000"/>
          </a:xfrm>
        </p:grpSpPr>
        <p:sp>
          <p:nvSpPr>
            <p:cNvPr id="16" name="椭圆 15"/>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7" name="椭圆 16"/>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8" name="组合 17"/>
          <p:cNvGrpSpPr/>
          <p:nvPr/>
        </p:nvGrpSpPr>
        <p:grpSpPr>
          <a:xfrm rot="1771504">
            <a:off x="4695048" y="474506"/>
            <a:ext cx="402249" cy="402197"/>
            <a:chOff x="1827622" y="1343919"/>
            <a:chExt cx="2304000" cy="2304000"/>
          </a:xfrm>
        </p:grpSpPr>
        <p:sp>
          <p:nvSpPr>
            <p:cNvPr id="19" name="椭圆 1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20" name="椭圆 1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21" name="组合 20"/>
          <p:cNvGrpSpPr/>
          <p:nvPr/>
        </p:nvGrpSpPr>
        <p:grpSpPr>
          <a:xfrm rot="1771504">
            <a:off x="3507274" y="-102313"/>
            <a:ext cx="166140" cy="166119"/>
            <a:chOff x="1827622" y="1343919"/>
            <a:chExt cx="2304000" cy="2304000"/>
          </a:xfrm>
        </p:grpSpPr>
        <p:sp>
          <p:nvSpPr>
            <p:cNvPr id="22" name="椭圆 2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23" name="椭圆 2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24" name="组合 23"/>
          <p:cNvGrpSpPr/>
          <p:nvPr/>
        </p:nvGrpSpPr>
        <p:grpSpPr>
          <a:xfrm rot="1771504">
            <a:off x="3983257" y="1124739"/>
            <a:ext cx="202768" cy="202742"/>
            <a:chOff x="1827622" y="1343919"/>
            <a:chExt cx="2304000" cy="2304000"/>
          </a:xfrm>
        </p:grpSpPr>
        <p:sp>
          <p:nvSpPr>
            <p:cNvPr id="25" name="椭圆 2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26" name="椭圆 2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27" name="文本框 26"/>
          <p:cNvSpPr txBox="1"/>
          <p:nvPr/>
        </p:nvSpPr>
        <p:spPr>
          <a:xfrm>
            <a:off x="3938055" y="-4064"/>
            <a:ext cx="1090736" cy="523220"/>
          </a:xfrm>
          <a:prstGeom prst="rect">
            <a:avLst/>
          </a:prstGeom>
          <a:noFill/>
        </p:spPr>
        <p:txBody>
          <a:bodyPr wrap="square" rtlCol="0">
            <a:spAutoFit/>
          </a:bodyPr>
          <a:lstStyle/>
          <a:p>
            <a:r>
              <a:rPr lang="zh-CN" altLang="en-US" sz="2800" dirty="0" smtClean="0">
                <a:solidFill>
                  <a:srgbClr val="00A7B7"/>
                </a:solidFill>
                <a:latin typeface="黑体" panose="02010609060101010101" pitchFamily="49" charset="-122"/>
                <a:ea typeface="黑体" panose="02010609060101010101" pitchFamily="49" charset="-122"/>
              </a:rPr>
              <a:t>目 录</a:t>
            </a:r>
            <a:endParaRPr lang="zh-CN" altLang="en-US" sz="2800" dirty="0">
              <a:solidFill>
                <a:srgbClr val="00A7B7"/>
              </a:solidFill>
              <a:latin typeface="黑体" panose="02010609060101010101" pitchFamily="49" charset="-122"/>
              <a:ea typeface="黑体" panose="02010609060101010101" pitchFamily="49" charset="-122"/>
            </a:endParaRPr>
          </a:p>
        </p:txBody>
      </p:sp>
      <p:grpSp>
        <p:nvGrpSpPr>
          <p:cNvPr id="28" name="组合 27"/>
          <p:cNvGrpSpPr/>
          <p:nvPr/>
        </p:nvGrpSpPr>
        <p:grpSpPr>
          <a:xfrm>
            <a:off x="2170433" y="1468242"/>
            <a:ext cx="762943" cy="762943"/>
            <a:chOff x="1254722" y="1864234"/>
            <a:chExt cx="762943" cy="762943"/>
          </a:xfrm>
        </p:grpSpPr>
        <p:grpSp>
          <p:nvGrpSpPr>
            <p:cNvPr id="29" name="组合 28"/>
            <p:cNvGrpSpPr/>
            <p:nvPr/>
          </p:nvGrpSpPr>
          <p:grpSpPr>
            <a:xfrm>
              <a:off x="1254722" y="1864234"/>
              <a:ext cx="762943" cy="762943"/>
              <a:chOff x="2894659" y="1465288"/>
              <a:chExt cx="1727827" cy="1727827"/>
            </a:xfrm>
          </p:grpSpPr>
          <p:grpSp>
            <p:nvGrpSpPr>
              <p:cNvPr id="31" name="组合 30"/>
              <p:cNvGrpSpPr/>
              <p:nvPr/>
            </p:nvGrpSpPr>
            <p:grpSpPr>
              <a:xfrm rot="1771504">
                <a:off x="2914532" y="1485269"/>
                <a:ext cx="1688083" cy="1687866"/>
                <a:chOff x="1827622" y="1343919"/>
                <a:chExt cx="2304000" cy="2304000"/>
              </a:xfrm>
            </p:grpSpPr>
            <p:sp>
              <p:nvSpPr>
                <p:cNvPr id="33" name="椭圆 3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00B7CA"/>
                    </a:solidFill>
                    <a:latin typeface="华文细黑" panose="02010600040101010101" pitchFamily="2" charset="-122"/>
                    <a:ea typeface="华文细黑" panose="02010600040101010101" pitchFamily="2" charset="-122"/>
                  </a:endParaRPr>
                </a:p>
              </p:txBody>
            </p:sp>
            <p:sp>
              <p:nvSpPr>
                <p:cNvPr id="34" name="椭圆 3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00B7CA"/>
                    </a:solidFill>
                    <a:latin typeface="华文细黑" panose="02010600040101010101" pitchFamily="2" charset="-122"/>
                    <a:ea typeface="华文细黑" panose="02010600040101010101" pitchFamily="2" charset="-122"/>
                  </a:endParaRPr>
                </a:p>
              </p:txBody>
            </p:sp>
          </p:grpSp>
          <p:sp>
            <p:nvSpPr>
              <p:cNvPr id="32" name="流程图: 联系 31"/>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7CA"/>
                  </a:solidFill>
                </a:endParaRPr>
              </a:p>
            </p:txBody>
          </p:sp>
        </p:grpSp>
        <p:sp>
          <p:nvSpPr>
            <p:cNvPr id="30" name="文本框 29"/>
            <p:cNvSpPr txBox="1"/>
            <p:nvPr/>
          </p:nvSpPr>
          <p:spPr>
            <a:xfrm>
              <a:off x="1378895" y="2045650"/>
              <a:ext cx="526473" cy="400110"/>
            </a:xfrm>
            <a:prstGeom prst="rect">
              <a:avLst/>
            </a:prstGeom>
            <a:noFill/>
            <a:ln>
              <a:noFill/>
            </a:ln>
          </p:spPr>
          <p:txBody>
            <a:bodyPr wrap="square" rtlCol="0">
              <a:spAutoFit/>
            </a:bodyPr>
            <a:lstStyle/>
            <a:p>
              <a:r>
                <a:rPr lang="en-US" altLang="zh-CN" sz="2000" b="1" dirty="0" smtClean="0">
                  <a:solidFill>
                    <a:srgbClr val="F45159"/>
                  </a:solidFill>
                  <a:latin typeface="方正兰亭超细黑简体" panose="02000000000000000000" pitchFamily="2" charset="-122"/>
                  <a:ea typeface="方正兰亭超细黑简体" panose="02000000000000000000" pitchFamily="2" charset="-122"/>
                </a:rPr>
                <a:t>01</a:t>
              </a:r>
              <a:endParaRPr lang="zh-CN" altLang="en-US" sz="2000" b="1" dirty="0">
                <a:solidFill>
                  <a:srgbClr val="F45159"/>
                </a:solidFill>
                <a:latin typeface="方正兰亭超细黑简体" panose="02000000000000000000" pitchFamily="2" charset="-122"/>
                <a:ea typeface="方正兰亭超细黑简体" panose="02000000000000000000" pitchFamily="2" charset="-122"/>
              </a:endParaRPr>
            </a:p>
          </p:txBody>
        </p:sp>
      </p:grpSp>
      <p:grpSp>
        <p:nvGrpSpPr>
          <p:cNvPr id="35" name="组合 34"/>
          <p:cNvGrpSpPr/>
          <p:nvPr/>
        </p:nvGrpSpPr>
        <p:grpSpPr>
          <a:xfrm>
            <a:off x="2214865" y="2552822"/>
            <a:ext cx="762943" cy="762943"/>
            <a:chOff x="2705448" y="1864234"/>
            <a:chExt cx="762943" cy="762943"/>
          </a:xfrm>
        </p:grpSpPr>
        <p:grpSp>
          <p:nvGrpSpPr>
            <p:cNvPr id="36" name="组合 35"/>
            <p:cNvGrpSpPr/>
            <p:nvPr/>
          </p:nvGrpSpPr>
          <p:grpSpPr>
            <a:xfrm>
              <a:off x="2705448" y="1864234"/>
              <a:ext cx="762943" cy="762943"/>
              <a:chOff x="2894659" y="1465288"/>
              <a:chExt cx="1727827" cy="1727827"/>
            </a:xfrm>
          </p:grpSpPr>
          <p:grpSp>
            <p:nvGrpSpPr>
              <p:cNvPr id="38" name="组合 37"/>
              <p:cNvGrpSpPr/>
              <p:nvPr/>
            </p:nvGrpSpPr>
            <p:grpSpPr>
              <a:xfrm rot="1771504">
                <a:off x="2914532" y="1485269"/>
                <a:ext cx="1688083" cy="1687866"/>
                <a:chOff x="1827622" y="1343919"/>
                <a:chExt cx="2304000" cy="2304000"/>
              </a:xfrm>
            </p:grpSpPr>
            <p:sp>
              <p:nvSpPr>
                <p:cNvPr id="40" name="椭圆 3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B757"/>
                    </a:solidFill>
                    <a:latin typeface="华文细黑" panose="02010600040101010101" pitchFamily="2" charset="-122"/>
                    <a:ea typeface="华文细黑" panose="02010600040101010101" pitchFamily="2" charset="-122"/>
                  </a:endParaRPr>
                </a:p>
              </p:txBody>
            </p:sp>
            <p:sp>
              <p:nvSpPr>
                <p:cNvPr id="41" name="椭圆 4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B757"/>
                    </a:solidFill>
                    <a:latin typeface="华文细黑" panose="02010600040101010101" pitchFamily="2" charset="-122"/>
                    <a:ea typeface="华文细黑" panose="02010600040101010101" pitchFamily="2" charset="-122"/>
                  </a:endParaRPr>
                </a:p>
              </p:txBody>
            </p:sp>
          </p:grpSp>
          <p:sp>
            <p:nvSpPr>
              <p:cNvPr id="39" name="流程图: 联系 38"/>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B757"/>
                  </a:solidFill>
                </a:endParaRPr>
              </a:p>
            </p:txBody>
          </p:sp>
        </p:grpSp>
        <p:sp>
          <p:nvSpPr>
            <p:cNvPr id="37" name="文本框 36"/>
            <p:cNvSpPr txBox="1"/>
            <p:nvPr/>
          </p:nvSpPr>
          <p:spPr>
            <a:xfrm>
              <a:off x="2785576" y="2046145"/>
              <a:ext cx="526473" cy="400110"/>
            </a:xfrm>
            <a:prstGeom prst="rect">
              <a:avLst/>
            </a:prstGeom>
            <a:noFill/>
            <a:ln>
              <a:noFill/>
            </a:ln>
          </p:spPr>
          <p:txBody>
            <a:bodyPr wrap="square" rtlCol="0">
              <a:spAutoFit/>
            </a:bodyPr>
            <a:lstStyle/>
            <a:p>
              <a:r>
                <a:rPr lang="en-US" altLang="zh-CN" sz="2000" b="1" dirty="0" smtClean="0">
                  <a:solidFill>
                    <a:srgbClr val="FFA538"/>
                  </a:solidFill>
                  <a:latin typeface="方正兰亭超细黑简体" panose="02000000000000000000" pitchFamily="2" charset="-122"/>
                  <a:ea typeface="方正兰亭超细黑简体" panose="02000000000000000000" pitchFamily="2" charset="-122"/>
                </a:rPr>
                <a:t>02</a:t>
              </a:r>
              <a:endParaRPr lang="zh-CN" altLang="en-US" sz="2000" b="1" dirty="0">
                <a:solidFill>
                  <a:srgbClr val="FFA538"/>
                </a:solidFill>
                <a:latin typeface="方正兰亭超细黑简体" panose="02000000000000000000" pitchFamily="2" charset="-122"/>
                <a:ea typeface="方正兰亭超细黑简体" panose="02000000000000000000" pitchFamily="2" charset="-122"/>
              </a:endParaRPr>
            </a:p>
          </p:txBody>
        </p:sp>
      </p:grpSp>
      <p:grpSp>
        <p:nvGrpSpPr>
          <p:cNvPr id="42" name="组合 41"/>
          <p:cNvGrpSpPr/>
          <p:nvPr/>
        </p:nvGrpSpPr>
        <p:grpSpPr>
          <a:xfrm>
            <a:off x="5467821" y="1431368"/>
            <a:ext cx="762943" cy="762943"/>
            <a:chOff x="4132381" y="1864234"/>
            <a:chExt cx="762943" cy="762943"/>
          </a:xfrm>
        </p:grpSpPr>
        <p:grpSp>
          <p:nvGrpSpPr>
            <p:cNvPr id="43" name="组合 42"/>
            <p:cNvGrpSpPr/>
            <p:nvPr/>
          </p:nvGrpSpPr>
          <p:grpSpPr>
            <a:xfrm>
              <a:off x="4132381" y="1864234"/>
              <a:ext cx="762943" cy="762943"/>
              <a:chOff x="2894659" y="1465288"/>
              <a:chExt cx="1727827" cy="1727827"/>
            </a:xfrm>
          </p:grpSpPr>
          <p:grpSp>
            <p:nvGrpSpPr>
              <p:cNvPr id="45" name="组合 44"/>
              <p:cNvGrpSpPr/>
              <p:nvPr/>
            </p:nvGrpSpPr>
            <p:grpSpPr>
              <a:xfrm rot="1771504">
                <a:off x="2914532" y="1485269"/>
                <a:ext cx="1688083" cy="1687866"/>
                <a:chOff x="1827622" y="1343919"/>
                <a:chExt cx="2304000" cy="2304000"/>
              </a:xfrm>
            </p:grpSpPr>
            <p:sp>
              <p:nvSpPr>
                <p:cNvPr id="47" name="椭圆 4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48" name="椭圆 4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46" name="流程图: 联系 45"/>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文本框 43"/>
            <p:cNvSpPr txBox="1"/>
            <p:nvPr/>
          </p:nvSpPr>
          <p:spPr>
            <a:xfrm>
              <a:off x="4247986" y="2048949"/>
              <a:ext cx="526473" cy="400110"/>
            </a:xfrm>
            <a:prstGeom prst="rect">
              <a:avLst/>
            </a:prstGeom>
            <a:noFill/>
            <a:ln>
              <a:noFill/>
            </a:ln>
          </p:spPr>
          <p:txBody>
            <a:bodyPr wrap="square" rtlCol="0">
              <a:spAutoFit/>
            </a:bodyPr>
            <a:lstStyle/>
            <a:p>
              <a:r>
                <a:rPr lang="en-US" altLang="zh-CN" sz="2000" b="1" dirty="0" smtClean="0">
                  <a:solidFill>
                    <a:srgbClr val="6C407D"/>
                  </a:solidFill>
                  <a:latin typeface="方正兰亭超细黑简体" panose="02000000000000000000" pitchFamily="2" charset="-122"/>
                  <a:ea typeface="方正兰亭超细黑简体" panose="02000000000000000000" pitchFamily="2" charset="-122"/>
                </a:rPr>
                <a:t>03</a:t>
              </a:r>
              <a:endParaRPr lang="en-US" altLang="zh-CN" sz="2000" b="1" dirty="0" smtClean="0">
                <a:solidFill>
                  <a:srgbClr val="6C407D"/>
                </a:solidFill>
                <a:latin typeface="方正兰亭超细黑简体" panose="02000000000000000000" pitchFamily="2" charset="-122"/>
                <a:ea typeface="方正兰亭超细黑简体" panose="02000000000000000000" pitchFamily="2" charset="-122"/>
              </a:endParaRPr>
            </a:p>
          </p:txBody>
        </p:sp>
      </p:grpSp>
      <p:grpSp>
        <p:nvGrpSpPr>
          <p:cNvPr id="49" name="组合 48"/>
          <p:cNvGrpSpPr/>
          <p:nvPr/>
        </p:nvGrpSpPr>
        <p:grpSpPr>
          <a:xfrm>
            <a:off x="5481777" y="2637868"/>
            <a:ext cx="762943" cy="762943"/>
            <a:chOff x="5617616" y="1872229"/>
            <a:chExt cx="762943" cy="762943"/>
          </a:xfrm>
        </p:grpSpPr>
        <p:grpSp>
          <p:nvGrpSpPr>
            <p:cNvPr id="50" name="组合 49"/>
            <p:cNvGrpSpPr/>
            <p:nvPr/>
          </p:nvGrpSpPr>
          <p:grpSpPr>
            <a:xfrm>
              <a:off x="5617616" y="1872229"/>
              <a:ext cx="762943" cy="762943"/>
              <a:chOff x="2894659" y="1465288"/>
              <a:chExt cx="1727827" cy="1727827"/>
            </a:xfrm>
          </p:grpSpPr>
          <p:grpSp>
            <p:nvGrpSpPr>
              <p:cNvPr id="52" name="组合 51"/>
              <p:cNvGrpSpPr/>
              <p:nvPr/>
            </p:nvGrpSpPr>
            <p:grpSpPr>
              <a:xfrm rot="1771504">
                <a:off x="2914532" y="1485269"/>
                <a:ext cx="1688083" cy="1687866"/>
                <a:chOff x="1827622" y="1343919"/>
                <a:chExt cx="2304000" cy="2304000"/>
              </a:xfrm>
            </p:grpSpPr>
            <p:sp>
              <p:nvSpPr>
                <p:cNvPr id="54" name="椭圆 5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55" name="椭圆 54"/>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53" name="流程图: 联系 52"/>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文本框 50"/>
            <p:cNvSpPr txBox="1"/>
            <p:nvPr/>
          </p:nvSpPr>
          <p:spPr>
            <a:xfrm>
              <a:off x="5735850" y="2053130"/>
              <a:ext cx="526473" cy="400110"/>
            </a:xfrm>
            <a:prstGeom prst="rect">
              <a:avLst/>
            </a:prstGeom>
            <a:noFill/>
            <a:ln>
              <a:noFill/>
            </a:ln>
          </p:spPr>
          <p:txBody>
            <a:bodyPr wrap="square" rtlCol="0">
              <a:spAutoFit/>
            </a:bodyPr>
            <a:lstStyle/>
            <a:p>
              <a:r>
                <a:rPr lang="en-US" altLang="zh-CN" sz="2000" b="1" dirty="0" smtClean="0">
                  <a:solidFill>
                    <a:srgbClr val="00A7B7"/>
                  </a:solidFill>
                  <a:latin typeface="方正兰亭超细黑简体" panose="02000000000000000000" pitchFamily="2" charset="-122"/>
                  <a:ea typeface="方正兰亭超细黑简体" panose="02000000000000000000" pitchFamily="2" charset="-122"/>
                </a:rPr>
                <a:t>04</a:t>
              </a:r>
              <a:endParaRPr lang="zh-CN" altLang="en-US" sz="2000" b="1" dirty="0">
                <a:solidFill>
                  <a:srgbClr val="00A7B7"/>
                </a:solidFill>
                <a:latin typeface="方正兰亭超细黑简体" panose="02000000000000000000" pitchFamily="2" charset="-122"/>
                <a:ea typeface="方正兰亭超细黑简体" panose="02000000000000000000" pitchFamily="2" charset="-122"/>
              </a:endParaRPr>
            </a:p>
          </p:txBody>
        </p:sp>
      </p:grpSp>
      <p:grpSp>
        <p:nvGrpSpPr>
          <p:cNvPr id="56" name="组合 55"/>
          <p:cNvGrpSpPr/>
          <p:nvPr/>
        </p:nvGrpSpPr>
        <p:grpSpPr>
          <a:xfrm>
            <a:off x="1713568" y="1650027"/>
            <a:ext cx="2888615" cy="2378538"/>
            <a:chOff x="1096942" y="1353869"/>
            <a:chExt cx="2888615" cy="2378538"/>
          </a:xfrm>
        </p:grpSpPr>
        <p:sp>
          <p:nvSpPr>
            <p:cNvPr id="57" name="文本框 56"/>
            <p:cNvSpPr txBox="1"/>
            <p:nvPr/>
          </p:nvSpPr>
          <p:spPr>
            <a:xfrm>
              <a:off x="2486957" y="1353869"/>
              <a:ext cx="1498600" cy="398780"/>
            </a:xfrm>
            <a:prstGeom prst="rect">
              <a:avLst/>
            </a:prstGeom>
            <a:noFill/>
          </p:spPr>
          <p:txBody>
            <a:bodyPr wrap="square" rtlCol="0">
              <a:spAutoFit/>
            </a:bodyPr>
            <a:lstStyle/>
            <a:p>
              <a:pPr algn="ctr"/>
              <a:r>
                <a:rPr lang="zh-CN" altLang="en-US" sz="2000" dirty="0" smtClean="0">
                  <a:solidFill>
                    <a:srgbClr val="F45159"/>
                  </a:solidFill>
                  <a:latin typeface="微软雅黑" panose="020B0503020204020204" pitchFamily="34" charset="-122"/>
                  <a:ea typeface="微软雅黑" panose="020B0503020204020204" pitchFamily="34" charset="-122"/>
                </a:rPr>
                <a:t>项目简介</a:t>
              </a:r>
              <a:endParaRPr lang="zh-CN" altLang="en-US" sz="2000" dirty="0" smtClean="0">
                <a:solidFill>
                  <a:srgbClr val="F45159"/>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1096942" y="3470797"/>
              <a:ext cx="1107240" cy="261610"/>
            </a:xfrm>
            <a:prstGeom prst="rect">
              <a:avLst/>
            </a:prstGeom>
            <a:noFill/>
          </p:spPr>
          <p:txBody>
            <a:bodyPr wrap="square" rtlCol="0">
              <a:spAutoFit/>
            </a:bodyPr>
            <a:lstStyle/>
            <a:p>
              <a:pPr algn="ctr"/>
              <a:endParaRPr lang="zh-CN" altLang="en-US" sz="1100" dirty="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59" name="组合 58"/>
          <p:cNvGrpSpPr/>
          <p:nvPr/>
        </p:nvGrpSpPr>
        <p:grpSpPr>
          <a:xfrm>
            <a:off x="2787064" y="2818659"/>
            <a:ext cx="2133141" cy="1209140"/>
            <a:chOff x="2116867" y="2522501"/>
            <a:chExt cx="2133141" cy="1209140"/>
          </a:xfrm>
        </p:grpSpPr>
        <p:sp>
          <p:nvSpPr>
            <p:cNvPr id="60" name="文本框 59"/>
            <p:cNvSpPr txBox="1"/>
            <p:nvPr/>
          </p:nvSpPr>
          <p:spPr>
            <a:xfrm>
              <a:off x="2116867" y="2522501"/>
              <a:ext cx="2133141" cy="398780"/>
            </a:xfrm>
            <a:prstGeom prst="rect">
              <a:avLst/>
            </a:prstGeom>
            <a:noFill/>
          </p:spPr>
          <p:txBody>
            <a:bodyPr wrap="square" rtlCol="0">
              <a:spAutoFit/>
            </a:bodyPr>
            <a:lstStyle/>
            <a:p>
              <a:pPr algn="ctr"/>
              <a:r>
                <a:rPr lang="zh-CN" altLang="en-US" sz="2000" dirty="0" smtClean="0">
                  <a:solidFill>
                    <a:srgbClr val="FFA538"/>
                  </a:solidFill>
                  <a:latin typeface="微软雅黑" panose="020B0503020204020204" pitchFamily="34" charset="-122"/>
                  <a:ea typeface="微软雅黑" panose="020B0503020204020204" pitchFamily="34" charset="-122"/>
                </a:rPr>
                <a:t>项目实现</a:t>
              </a:r>
              <a:endParaRPr lang="zh-CN" altLang="en-US" sz="2000" dirty="0" smtClean="0">
                <a:solidFill>
                  <a:srgbClr val="FFA538"/>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2504237" y="3470031"/>
              <a:ext cx="1165359" cy="261610"/>
            </a:xfrm>
            <a:prstGeom prst="rect">
              <a:avLst/>
            </a:prstGeom>
            <a:noFill/>
          </p:spPr>
          <p:txBody>
            <a:bodyPr wrap="square" rtlCol="0">
              <a:spAutoFit/>
            </a:bodyPr>
            <a:lstStyle/>
            <a:p>
              <a:pPr algn="ctr"/>
              <a:endParaRPr lang="zh-CN" altLang="en-US" sz="1100" dirty="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62" name="组合 61"/>
          <p:cNvGrpSpPr/>
          <p:nvPr/>
        </p:nvGrpSpPr>
        <p:grpSpPr>
          <a:xfrm>
            <a:off x="4706185" y="1616028"/>
            <a:ext cx="3671726" cy="2411771"/>
            <a:chOff x="3928539" y="1319870"/>
            <a:chExt cx="3671726" cy="2411771"/>
          </a:xfrm>
        </p:grpSpPr>
        <p:sp>
          <p:nvSpPr>
            <p:cNvPr id="63" name="文本框 62"/>
            <p:cNvSpPr txBox="1"/>
            <p:nvPr/>
          </p:nvSpPr>
          <p:spPr>
            <a:xfrm>
              <a:off x="5467124" y="1319870"/>
              <a:ext cx="2133141" cy="398780"/>
            </a:xfrm>
            <a:prstGeom prst="rect">
              <a:avLst/>
            </a:prstGeom>
            <a:noFill/>
          </p:spPr>
          <p:txBody>
            <a:bodyPr wrap="square" rtlCol="0">
              <a:spAutoFit/>
            </a:bodyPr>
            <a:lstStyle/>
            <a:p>
              <a:pPr algn="ctr"/>
              <a:r>
                <a:rPr lang="zh-CN" altLang="en-US" sz="2000" dirty="0" smtClean="0">
                  <a:solidFill>
                    <a:srgbClr val="6C407D"/>
                  </a:solidFill>
                  <a:latin typeface="微软雅黑" panose="020B0503020204020204" pitchFamily="34" charset="-122"/>
                  <a:ea typeface="微软雅黑" panose="020B0503020204020204" pitchFamily="34" charset="-122"/>
                </a:rPr>
                <a:t>现阶段成果</a:t>
              </a:r>
              <a:endParaRPr lang="zh-CN" altLang="en-US" sz="2000" dirty="0" smtClean="0">
                <a:solidFill>
                  <a:srgbClr val="6C407D"/>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3928539" y="3470031"/>
              <a:ext cx="1165359" cy="261610"/>
            </a:xfrm>
            <a:prstGeom prst="rect">
              <a:avLst/>
            </a:prstGeom>
            <a:noFill/>
          </p:spPr>
          <p:txBody>
            <a:bodyPr wrap="square" rtlCol="0">
              <a:spAutoFit/>
            </a:bodyPr>
            <a:lstStyle/>
            <a:p>
              <a:pPr algn="ctr"/>
              <a:endParaRPr lang="zh-CN" altLang="en-US" sz="1100" dirty="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65" name="组合 64"/>
          <p:cNvGrpSpPr/>
          <p:nvPr/>
        </p:nvGrpSpPr>
        <p:grpSpPr>
          <a:xfrm>
            <a:off x="6230641" y="2820632"/>
            <a:ext cx="2133141" cy="1199430"/>
            <a:chOff x="5477331" y="2538863"/>
            <a:chExt cx="2133141" cy="1199430"/>
          </a:xfrm>
        </p:grpSpPr>
        <p:sp>
          <p:nvSpPr>
            <p:cNvPr id="66" name="文本框 65"/>
            <p:cNvSpPr txBox="1"/>
            <p:nvPr/>
          </p:nvSpPr>
          <p:spPr>
            <a:xfrm>
              <a:off x="5477331" y="2538863"/>
              <a:ext cx="2133141" cy="398780"/>
            </a:xfrm>
            <a:prstGeom prst="rect">
              <a:avLst/>
            </a:prstGeom>
            <a:noFill/>
          </p:spPr>
          <p:txBody>
            <a:bodyPr wrap="square" rtlCol="0">
              <a:spAutoFit/>
            </a:bodyPr>
            <a:lstStyle/>
            <a:p>
              <a:pPr algn="ctr"/>
              <a:r>
                <a:rPr lang="zh-CN" altLang="en-US" sz="2000" dirty="0" smtClean="0">
                  <a:solidFill>
                    <a:srgbClr val="00A7B7"/>
                  </a:solidFill>
                  <a:latin typeface="微软雅黑" panose="020B0503020204020204" pitchFamily="34" charset="-122"/>
                  <a:ea typeface="微软雅黑" panose="020B0503020204020204" pitchFamily="34" charset="-122"/>
                </a:rPr>
                <a:t>下阶段计划</a:t>
              </a:r>
              <a:endParaRPr lang="zh-CN" altLang="en-US" sz="2000" dirty="0">
                <a:solidFill>
                  <a:srgbClr val="00A7B7"/>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491146" y="3476683"/>
              <a:ext cx="1165359" cy="261610"/>
            </a:xfrm>
            <a:prstGeom prst="rect">
              <a:avLst/>
            </a:prstGeom>
            <a:noFill/>
          </p:spPr>
          <p:txBody>
            <a:bodyPr wrap="square" rtlCol="0">
              <a:spAutoFit/>
            </a:bodyPr>
            <a:lstStyle/>
            <a:p>
              <a:pPr algn="ctr"/>
              <a:endParaRPr lang="en-US" altLang="zh-CN" sz="1100" dirty="0" smtClean="0">
                <a:solidFill>
                  <a:schemeClr val="tx1">
                    <a:lumMod val="50000"/>
                    <a:lumOff val="50000"/>
                  </a:schemeClr>
                </a:solidFill>
                <a:latin typeface="华文细黑" panose="02010600040101010101" pitchFamily="2" charset="-122"/>
                <a:ea typeface="华文细黑" panose="0201060004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14:presetBounceEnd="3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30000">
                                          <p:cBhvr additive="base">
                                            <p:cTn id="7" dur="2000" fill="hold"/>
                                            <p:tgtEl>
                                              <p:spTgt spid="4"/>
                                            </p:tgtEl>
                                            <p:attrNameLst>
                                              <p:attrName>ppt_x</p:attrName>
                                            </p:attrNameLst>
                                          </p:cBhvr>
                                          <p:tavLst>
                                            <p:tav tm="0">
                                              <p:val>
                                                <p:strVal val="#ppt_x"/>
                                              </p:val>
                                            </p:tav>
                                            <p:tav tm="100000">
                                              <p:val>
                                                <p:strVal val="#ppt_x"/>
                                              </p:val>
                                            </p:tav>
                                          </p:tavLst>
                                        </p:anim>
                                        <p:anim calcmode="lin" valueType="num" p14:bounceEnd="30000">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14:presetBounceEnd="30000">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14:bounceEnd="30000">
                                          <p:cBhvr additive="base">
                                            <p:cTn id="12" dur="2000" fill="hold"/>
                                            <p:tgtEl>
                                              <p:spTgt spid="21"/>
                                            </p:tgtEl>
                                            <p:attrNameLst>
                                              <p:attrName>ppt_x</p:attrName>
                                            </p:attrNameLst>
                                          </p:cBhvr>
                                          <p:tavLst>
                                            <p:tav tm="0">
                                              <p:val>
                                                <p:strVal val="0-#ppt_w/2"/>
                                              </p:val>
                                            </p:tav>
                                            <p:tav tm="100000">
                                              <p:val>
                                                <p:strVal val="#ppt_x"/>
                                              </p:val>
                                            </p:tav>
                                          </p:tavLst>
                                        </p:anim>
                                        <p:anim calcmode="lin" valueType="num" p14:bounceEnd="30000">
                                          <p:cBhvr additive="base">
                                            <p:cTn id="13" dur="2000" fill="hold"/>
                                            <p:tgtEl>
                                              <p:spTgt spid="21"/>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14:presetBounceEnd="30000">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14:bounceEnd="30000">
                                          <p:cBhvr additive="base">
                                            <p:cTn id="16" dur="2000" fill="hold"/>
                                            <p:tgtEl>
                                              <p:spTgt spid="12"/>
                                            </p:tgtEl>
                                            <p:attrNameLst>
                                              <p:attrName>ppt_x</p:attrName>
                                            </p:attrNameLst>
                                          </p:cBhvr>
                                          <p:tavLst>
                                            <p:tav tm="0">
                                              <p:val>
                                                <p:strVal val="1+#ppt_w/2"/>
                                              </p:val>
                                            </p:tav>
                                            <p:tav tm="100000">
                                              <p:val>
                                                <p:strVal val="#ppt_x"/>
                                              </p:val>
                                            </p:tav>
                                          </p:tavLst>
                                        </p:anim>
                                        <p:anim calcmode="lin" valueType="num" p14:bounceEnd="30000">
                                          <p:cBhvr additive="base">
                                            <p:cTn id="17" dur="2000" fill="hold"/>
                                            <p:tgtEl>
                                              <p:spTgt spid="12"/>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14:presetBounceEnd="30000">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14:bounceEnd="30000">
                                          <p:cBhvr additive="base">
                                            <p:cTn id="20" dur="2000" fill="hold"/>
                                            <p:tgtEl>
                                              <p:spTgt spid="9"/>
                                            </p:tgtEl>
                                            <p:attrNameLst>
                                              <p:attrName>ppt_x</p:attrName>
                                            </p:attrNameLst>
                                          </p:cBhvr>
                                          <p:tavLst>
                                            <p:tav tm="0">
                                              <p:val>
                                                <p:strVal val="0-#ppt_w/2"/>
                                              </p:val>
                                            </p:tav>
                                            <p:tav tm="100000">
                                              <p:val>
                                                <p:strVal val="#ppt_x"/>
                                              </p:val>
                                            </p:tav>
                                          </p:tavLst>
                                        </p:anim>
                                        <p:anim calcmode="lin" valueType="num" p14:bounceEnd="30000">
                                          <p:cBhvr additive="base">
                                            <p:cTn id="21" dur="20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14:presetBounceEnd="30000">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14:bounceEnd="30000">
                                          <p:cBhvr additive="base">
                                            <p:cTn id="24" dur="2000" fill="hold"/>
                                            <p:tgtEl>
                                              <p:spTgt spid="15"/>
                                            </p:tgtEl>
                                            <p:attrNameLst>
                                              <p:attrName>ppt_x</p:attrName>
                                            </p:attrNameLst>
                                          </p:cBhvr>
                                          <p:tavLst>
                                            <p:tav tm="0">
                                              <p:val>
                                                <p:strVal val="1+#ppt_w/2"/>
                                              </p:val>
                                            </p:tav>
                                            <p:tav tm="100000">
                                              <p:val>
                                                <p:strVal val="#ppt_x"/>
                                              </p:val>
                                            </p:tav>
                                          </p:tavLst>
                                        </p:anim>
                                        <p:anim calcmode="lin" valueType="num" p14:bounceEnd="30000">
                                          <p:cBhvr additive="base">
                                            <p:cTn id="25" dur="2000" fill="hold"/>
                                            <p:tgtEl>
                                              <p:spTgt spid="15"/>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14:presetBounceEnd="30000">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14:bounceEnd="30000">
                                          <p:cBhvr additive="base">
                                            <p:cTn id="28" dur="2000" fill="hold"/>
                                            <p:tgtEl>
                                              <p:spTgt spid="24"/>
                                            </p:tgtEl>
                                            <p:attrNameLst>
                                              <p:attrName>ppt_x</p:attrName>
                                            </p:attrNameLst>
                                          </p:cBhvr>
                                          <p:tavLst>
                                            <p:tav tm="0">
                                              <p:val>
                                                <p:strVal val="#ppt_x"/>
                                              </p:val>
                                            </p:tav>
                                            <p:tav tm="100000">
                                              <p:val>
                                                <p:strVal val="#ppt_x"/>
                                              </p:val>
                                            </p:tav>
                                          </p:tavLst>
                                        </p:anim>
                                        <p:anim calcmode="lin" valueType="num" p14:bounceEnd="30000">
                                          <p:cBhvr additive="base">
                                            <p:cTn id="29" dur="2000" fill="hold"/>
                                            <p:tgtEl>
                                              <p:spTgt spid="24"/>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14:presetBounceEnd="30000">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14:bounceEnd="30000">
                                          <p:cBhvr additive="base">
                                            <p:cTn id="32" dur="2000" fill="hold"/>
                                            <p:tgtEl>
                                              <p:spTgt spid="18"/>
                                            </p:tgtEl>
                                            <p:attrNameLst>
                                              <p:attrName>ppt_x</p:attrName>
                                            </p:attrNameLst>
                                          </p:cBhvr>
                                          <p:tavLst>
                                            <p:tav tm="0">
                                              <p:val>
                                                <p:strVal val="1+#ppt_w/2"/>
                                              </p:val>
                                            </p:tav>
                                            <p:tav tm="100000">
                                              <p:val>
                                                <p:strVal val="#ppt_x"/>
                                              </p:val>
                                            </p:tav>
                                          </p:tavLst>
                                        </p:anim>
                                        <p:anim calcmode="lin" valueType="num" p14:bounceEnd="30000">
                                          <p:cBhvr additive="base">
                                            <p:cTn id="33" dur="2000" fill="hold"/>
                                            <p:tgtEl>
                                              <p:spTgt spid="18"/>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4500"/>
                                </p:stCondLst>
                                <p:childTnLst>
                                  <p:par>
                                    <p:cTn id="39" presetID="2" presetClass="entr" presetSubtype="9" accel="30000" fill="hold" nodeType="afterEffect" p14:presetBounceEnd="30000">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14:bounceEnd="30000">
                                          <p:cBhvr additive="base">
                                            <p:cTn id="41" dur="2000" fill="hold"/>
                                            <p:tgtEl>
                                              <p:spTgt spid="28"/>
                                            </p:tgtEl>
                                            <p:attrNameLst>
                                              <p:attrName>ppt_x</p:attrName>
                                            </p:attrNameLst>
                                          </p:cBhvr>
                                          <p:tavLst>
                                            <p:tav tm="0">
                                              <p:val>
                                                <p:strVal val="0-#ppt_w/2"/>
                                              </p:val>
                                            </p:tav>
                                            <p:tav tm="100000">
                                              <p:val>
                                                <p:strVal val="#ppt_x"/>
                                              </p:val>
                                            </p:tav>
                                          </p:tavLst>
                                        </p:anim>
                                        <p:anim calcmode="lin" valueType="num" p14:bounceEnd="30000">
                                          <p:cBhvr additive="base">
                                            <p:cTn id="42" dur="2000" fill="hold"/>
                                            <p:tgtEl>
                                              <p:spTgt spid="28"/>
                                            </p:tgtEl>
                                            <p:attrNameLst>
                                              <p:attrName>ppt_y</p:attrName>
                                            </p:attrNameLst>
                                          </p:cBhvr>
                                          <p:tavLst>
                                            <p:tav tm="0">
                                              <p:val>
                                                <p:strVal val="0-#ppt_h/2"/>
                                              </p:val>
                                            </p:tav>
                                            <p:tav tm="100000">
                                              <p:val>
                                                <p:strVal val="#ppt_y"/>
                                              </p:val>
                                            </p:tav>
                                          </p:tavLst>
                                        </p:anim>
                                      </p:childTnLst>
                                    </p:cTn>
                                  </p:par>
                                  <p:par>
                                    <p:cTn id="43" presetID="2" presetClass="entr" presetSubtype="9" accel="30000" fill="hold" nodeType="withEffect" p14:presetBounceEnd="30000">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14:bounceEnd="30000">
                                          <p:cBhvr additive="base">
                                            <p:cTn id="45" dur="2000" fill="hold"/>
                                            <p:tgtEl>
                                              <p:spTgt spid="35"/>
                                            </p:tgtEl>
                                            <p:attrNameLst>
                                              <p:attrName>ppt_x</p:attrName>
                                            </p:attrNameLst>
                                          </p:cBhvr>
                                          <p:tavLst>
                                            <p:tav tm="0">
                                              <p:val>
                                                <p:strVal val="0-#ppt_w/2"/>
                                              </p:val>
                                            </p:tav>
                                            <p:tav tm="100000">
                                              <p:val>
                                                <p:strVal val="#ppt_x"/>
                                              </p:val>
                                            </p:tav>
                                          </p:tavLst>
                                        </p:anim>
                                        <p:anim calcmode="lin" valueType="num" p14:bounceEnd="30000">
                                          <p:cBhvr additive="base">
                                            <p:cTn id="46" dur="2000" fill="hold"/>
                                            <p:tgtEl>
                                              <p:spTgt spid="35"/>
                                            </p:tgtEl>
                                            <p:attrNameLst>
                                              <p:attrName>ppt_y</p:attrName>
                                            </p:attrNameLst>
                                          </p:cBhvr>
                                          <p:tavLst>
                                            <p:tav tm="0">
                                              <p:val>
                                                <p:strVal val="0-#ppt_h/2"/>
                                              </p:val>
                                            </p:tav>
                                            <p:tav tm="100000">
                                              <p:val>
                                                <p:strVal val="#ppt_y"/>
                                              </p:val>
                                            </p:tav>
                                          </p:tavLst>
                                        </p:anim>
                                      </p:childTnLst>
                                    </p:cTn>
                                  </p:par>
                                  <p:par>
                                    <p:cTn id="47" presetID="2" presetClass="entr" presetSubtype="9" accel="30000" fill="hold" nodeType="withEffect" p14:presetBounceEnd="30000">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14:bounceEnd="30000">
                                          <p:cBhvr additive="base">
                                            <p:cTn id="49" dur="2000" fill="hold"/>
                                            <p:tgtEl>
                                              <p:spTgt spid="42"/>
                                            </p:tgtEl>
                                            <p:attrNameLst>
                                              <p:attrName>ppt_x</p:attrName>
                                            </p:attrNameLst>
                                          </p:cBhvr>
                                          <p:tavLst>
                                            <p:tav tm="0">
                                              <p:val>
                                                <p:strVal val="0-#ppt_w/2"/>
                                              </p:val>
                                            </p:tav>
                                            <p:tav tm="100000">
                                              <p:val>
                                                <p:strVal val="#ppt_x"/>
                                              </p:val>
                                            </p:tav>
                                          </p:tavLst>
                                        </p:anim>
                                        <p:anim calcmode="lin" valueType="num" p14:bounceEnd="30000">
                                          <p:cBhvr additive="base">
                                            <p:cTn id="50" dur="2000" fill="hold"/>
                                            <p:tgtEl>
                                              <p:spTgt spid="42"/>
                                            </p:tgtEl>
                                            <p:attrNameLst>
                                              <p:attrName>ppt_y</p:attrName>
                                            </p:attrNameLst>
                                          </p:cBhvr>
                                          <p:tavLst>
                                            <p:tav tm="0">
                                              <p:val>
                                                <p:strVal val="0-#ppt_h/2"/>
                                              </p:val>
                                            </p:tav>
                                            <p:tav tm="100000">
                                              <p:val>
                                                <p:strVal val="#ppt_y"/>
                                              </p:val>
                                            </p:tav>
                                          </p:tavLst>
                                        </p:anim>
                                      </p:childTnLst>
                                    </p:cTn>
                                  </p:par>
                                  <p:par>
                                    <p:cTn id="51" presetID="2" presetClass="entr" presetSubtype="9" accel="30000" fill="hold" nodeType="withEffect" p14:presetBounceEnd="30000">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14:bounceEnd="30000">
                                          <p:cBhvr additive="base">
                                            <p:cTn id="53" dur="2000" fill="hold"/>
                                            <p:tgtEl>
                                              <p:spTgt spid="49"/>
                                            </p:tgtEl>
                                            <p:attrNameLst>
                                              <p:attrName>ppt_x</p:attrName>
                                            </p:attrNameLst>
                                          </p:cBhvr>
                                          <p:tavLst>
                                            <p:tav tm="0">
                                              <p:val>
                                                <p:strVal val="0-#ppt_w/2"/>
                                              </p:val>
                                            </p:tav>
                                            <p:tav tm="100000">
                                              <p:val>
                                                <p:strVal val="#ppt_x"/>
                                              </p:val>
                                            </p:tav>
                                          </p:tavLst>
                                        </p:anim>
                                        <p:anim calcmode="lin" valueType="num" p14:bounceEnd="30000">
                                          <p:cBhvr additive="base">
                                            <p:cTn id="54" dur="2000" fill="hold"/>
                                            <p:tgtEl>
                                              <p:spTgt spid="49"/>
                                            </p:tgtEl>
                                            <p:attrNameLst>
                                              <p:attrName>ppt_y</p:attrName>
                                            </p:attrNameLst>
                                          </p:cBhvr>
                                          <p:tavLst>
                                            <p:tav tm="0">
                                              <p:val>
                                                <p:strVal val="0-#ppt_h/2"/>
                                              </p:val>
                                            </p:tav>
                                            <p:tav tm="100000">
                                              <p:val>
                                                <p:strVal val="#ppt_y"/>
                                              </p:val>
                                            </p:tav>
                                          </p:tavLst>
                                        </p:anim>
                                      </p:childTnLst>
                                    </p:cTn>
                                  </p:par>
                                </p:childTnLst>
                              </p:cTn>
                            </p:par>
                            <p:par>
                              <p:cTn id="55" fill="hold">
                                <p:stCondLst>
                                  <p:cond delay="6500"/>
                                </p:stCondLst>
                                <p:childTnLst>
                                  <p:par>
                                    <p:cTn id="56" presetID="12" presetClass="entr" presetSubtype="1" fill="hold" nodeType="after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additive="base">
                                            <p:cTn id="58" dur="800"/>
                                            <p:tgtEl>
                                              <p:spTgt spid="56"/>
                                            </p:tgtEl>
                                            <p:attrNameLst>
                                              <p:attrName>ppt_y</p:attrName>
                                            </p:attrNameLst>
                                          </p:cBhvr>
                                          <p:tavLst>
                                            <p:tav tm="0">
                                              <p:val>
                                                <p:strVal val="#ppt_y-#ppt_h*1.125000"/>
                                              </p:val>
                                            </p:tav>
                                            <p:tav tm="100000">
                                              <p:val>
                                                <p:strVal val="#ppt_y"/>
                                              </p:val>
                                            </p:tav>
                                          </p:tavLst>
                                        </p:anim>
                                        <p:animEffect transition="in" filter="wipe(down)">
                                          <p:cBhvr>
                                            <p:cTn id="59" dur="800"/>
                                            <p:tgtEl>
                                              <p:spTgt spid="56"/>
                                            </p:tgtEl>
                                          </p:cBhvr>
                                        </p:animEffect>
                                      </p:childTnLst>
                                    </p:cTn>
                                  </p:par>
                                  <p:par>
                                    <p:cTn id="60" presetID="12" presetClass="entr" presetSubtype="1" fill="hold" nodeType="withEffect">
                                      <p:stCondLst>
                                        <p:cond delay="100"/>
                                      </p:stCondLst>
                                      <p:childTnLst>
                                        <p:set>
                                          <p:cBhvr>
                                            <p:cTn id="61" dur="1" fill="hold">
                                              <p:stCondLst>
                                                <p:cond delay="0"/>
                                              </p:stCondLst>
                                            </p:cTn>
                                            <p:tgtEl>
                                              <p:spTgt spid="59"/>
                                            </p:tgtEl>
                                            <p:attrNameLst>
                                              <p:attrName>style.visibility</p:attrName>
                                            </p:attrNameLst>
                                          </p:cBhvr>
                                          <p:to>
                                            <p:strVal val="visible"/>
                                          </p:to>
                                        </p:set>
                                        <p:anim calcmode="lin" valueType="num">
                                          <p:cBhvr additive="base">
                                            <p:cTn id="62" dur="800"/>
                                            <p:tgtEl>
                                              <p:spTgt spid="59"/>
                                            </p:tgtEl>
                                            <p:attrNameLst>
                                              <p:attrName>ppt_y</p:attrName>
                                            </p:attrNameLst>
                                          </p:cBhvr>
                                          <p:tavLst>
                                            <p:tav tm="0">
                                              <p:val>
                                                <p:strVal val="#ppt_y-#ppt_h*1.125000"/>
                                              </p:val>
                                            </p:tav>
                                            <p:tav tm="100000">
                                              <p:val>
                                                <p:strVal val="#ppt_y"/>
                                              </p:val>
                                            </p:tav>
                                          </p:tavLst>
                                        </p:anim>
                                        <p:animEffect transition="in" filter="wipe(down)">
                                          <p:cBhvr>
                                            <p:cTn id="63" dur="800"/>
                                            <p:tgtEl>
                                              <p:spTgt spid="59"/>
                                            </p:tgtEl>
                                          </p:cBhvr>
                                        </p:animEffect>
                                      </p:childTnLst>
                                    </p:cTn>
                                  </p:par>
                                  <p:par>
                                    <p:cTn id="64" presetID="12" presetClass="entr" presetSubtype="1" fill="hold" nodeType="withEffect">
                                      <p:stCondLst>
                                        <p:cond delay="200"/>
                                      </p:stCondLst>
                                      <p:childTnLst>
                                        <p:set>
                                          <p:cBhvr>
                                            <p:cTn id="65" dur="1" fill="hold">
                                              <p:stCondLst>
                                                <p:cond delay="0"/>
                                              </p:stCondLst>
                                            </p:cTn>
                                            <p:tgtEl>
                                              <p:spTgt spid="62"/>
                                            </p:tgtEl>
                                            <p:attrNameLst>
                                              <p:attrName>style.visibility</p:attrName>
                                            </p:attrNameLst>
                                          </p:cBhvr>
                                          <p:to>
                                            <p:strVal val="visible"/>
                                          </p:to>
                                        </p:set>
                                        <p:anim calcmode="lin" valueType="num">
                                          <p:cBhvr additive="base">
                                            <p:cTn id="66" dur="800"/>
                                            <p:tgtEl>
                                              <p:spTgt spid="62"/>
                                            </p:tgtEl>
                                            <p:attrNameLst>
                                              <p:attrName>ppt_y</p:attrName>
                                            </p:attrNameLst>
                                          </p:cBhvr>
                                          <p:tavLst>
                                            <p:tav tm="0">
                                              <p:val>
                                                <p:strVal val="#ppt_y-#ppt_h*1.125000"/>
                                              </p:val>
                                            </p:tav>
                                            <p:tav tm="100000">
                                              <p:val>
                                                <p:strVal val="#ppt_y"/>
                                              </p:val>
                                            </p:tav>
                                          </p:tavLst>
                                        </p:anim>
                                        <p:animEffect transition="in" filter="wipe(down)">
                                          <p:cBhvr>
                                            <p:cTn id="67" dur="800"/>
                                            <p:tgtEl>
                                              <p:spTgt spid="62"/>
                                            </p:tgtEl>
                                          </p:cBhvr>
                                        </p:animEffect>
                                      </p:childTnLst>
                                    </p:cTn>
                                  </p:par>
                                  <p:par>
                                    <p:cTn id="68" presetID="12" presetClass="entr" presetSubtype="1" fill="hold" nodeType="withEffect">
                                      <p:stCondLst>
                                        <p:cond delay="300"/>
                                      </p:stCondLst>
                                      <p:childTnLst>
                                        <p:set>
                                          <p:cBhvr>
                                            <p:cTn id="69" dur="1" fill="hold">
                                              <p:stCondLst>
                                                <p:cond delay="0"/>
                                              </p:stCondLst>
                                            </p:cTn>
                                            <p:tgtEl>
                                              <p:spTgt spid="65"/>
                                            </p:tgtEl>
                                            <p:attrNameLst>
                                              <p:attrName>style.visibility</p:attrName>
                                            </p:attrNameLst>
                                          </p:cBhvr>
                                          <p:to>
                                            <p:strVal val="visible"/>
                                          </p:to>
                                        </p:set>
                                        <p:anim calcmode="lin" valueType="num">
                                          <p:cBhvr additive="base">
                                            <p:cTn id="70" dur="800"/>
                                            <p:tgtEl>
                                              <p:spTgt spid="65"/>
                                            </p:tgtEl>
                                            <p:attrNameLst>
                                              <p:attrName>ppt_y</p:attrName>
                                            </p:attrNameLst>
                                          </p:cBhvr>
                                          <p:tavLst>
                                            <p:tav tm="0">
                                              <p:val>
                                                <p:strVal val="#ppt_y-#ppt_h*1.125000"/>
                                              </p:val>
                                            </p:tav>
                                            <p:tav tm="100000">
                                              <p:val>
                                                <p:strVal val="#ppt_y"/>
                                              </p:val>
                                            </p:tav>
                                          </p:tavLst>
                                        </p:anim>
                                        <p:animEffect transition="in" filter="wipe(down)">
                                          <p:cBhvr>
                                            <p:cTn id="71" dur="8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2000" fill="hold"/>
                                            <p:tgtEl>
                                              <p:spTgt spid="21"/>
                                            </p:tgtEl>
                                            <p:attrNameLst>
                                              <p:attrName>ppt_x</p:attrName>
                                            </p:attrNameLst>
                                          </p:cBhvr>
                                          <p:tavLst>
                                            <p:tav tm="0">
                                              <p:val>
                                                <p:strVal val="0-#ppt_w/2"/>
                                              </p:val>
                                            </p:tav>
                                            <p:tav tm="100000">
                                              <p:val>
                                                <p:strVal val="#ppt_x"/>
                                              </p:val>
                                            </p:tav>
                                          </p:tavLst>
                                        </p:anim>
                                        <p:anim calcmode="lin" valueType="num">
                                          <p:cBhvr additive="base">
                                            <p:cTn id="13" dur="2000" fill="hold"/>
                                            <p:tgtEl>
                                              <p:spTgt spid="21"/>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2000" fill="hold"/>
                                            <p:tgtEl>
                                              <p:spTgt spid="12"/>
                                            </p:tgtEl>
                                            <p:attrNameLst>
                                              <p:attrName>ppt_x</p:attrName>
                                            </p:attrNameLst>
                                          </p:cBhvr>
                                          <p:tavLst>
                                            <p:tav tm="0">
                                              <p:val>
                                                <p:strVal val="1+#ppt_w/2"/>
                                              </p:val>
                                            </p:tav>
                                            <p:tav tm="100000">
                                              <p:val>
                                                <p:strVal val="#ppt_x"/>
                                              </p:val>
                                            </p:tav>
                                          </p:tavLst>
                                        </p:anim>
                                        <p:anim calcmode="lin" valueType="num">
                                          <p:cBhvr additive="base">
                                            <p:cTn id="17" dur="2000" fill="hold"/>
                                            <p:tgtEl>
                                              <p:spTgt spid="12"/>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2000" fill="hold"/>
                                            <p:tgtEl>
                                              <p:spTgt spid="9"/>
                                            </p:tgtEl>
                                            <p:attrNameLst>
                                              <p:attrName>ppt_x</p:attrName>
                                            </p:attrNameLst>
                                          </p:cBhvr>
                                          <p:tavLst>
                                            <p:tav tm="0">
                                              <p:val>
                                                <p:strVal val="0-#ppt_w/2"/>
                                              </p:val>
                                            </p:tav>
                                            <p:tav tm="100000">
                                              <p:val>
                                                <p:strVal val="#ppt_x"/>
                                              </p:val>
                                            </p:tav>
                                          </p:tavLst>
                                        </p:anim>
                                        <p:anim calcmode="lin" valueType="num">
                                          <p:cBhvr additive="base">
                                            <p:cTn id="21" dur="20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2000" fill="hold"/>
                                            <p:tgtEl>
                                              <p:spTgt spid="15"/>
                                            </p:tgtEl>
                                            <p:attrNameLst>
                                              <p:attrName>ppt_x</p:attrName>
                                            </p:attrNameLst>
                                          </p:cBhvr>
                                          <p:tavLst>
                                            <p:tav tm="0">
                                              <p:val>
                                                <p:strVal val="1+#ppt_w/2"/>
                                              </p:val>
                                            </p:tav>
                                            <p:tav tm="100000">
                                              <p:val>
                                                <p:strVal val="#ppt_x"/>
                                              </p:val>
                                            </p:tav>
                                          </p:tavLst>
                                        </p:anim>
                                        <p:anim calcmode="lin" valueType="num">
                                          <p:cBhvr additive="base">
                                            <p:cTn id="25" dur="2000" fill="hold"/>
                                            <p:tgtEl>
                                              <p:spTgt spid="15"/>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2000" fill="hold"/>
                                            <p:tgtEl>
                                              <p:spTgt spid="24"/>
                                            </p:tgtEl>
                                            <p:attrNameLst>
                                              <p:attrName>ppt_x</p:attrName>
                                            </p:attrNameLst>
                                          </p:cBhvr>
                                          <p:tavLst>
                                            <p:tav tm="0">
                                              <p:val>
                                                <p:strVal val="#ppt_x"/>
                                              </p:val>
                                            </p:tav>
                                            <p:tav tm="100000">
                                              <p:val>
                                                <p:strVal val="#ppt_x"/>
                                              </p:val>
                                            </p:tav>
                                          </p:tavLst>
                                        </p:anim>
                                        <p:anim calcmode="lin" valueType="num">
                                          <p:cBhvr additive="base">
                                            <p:cTn id="29" dur="2000" fill="hold"/>
                                            <p:tgtEl>
                                              <p:spTgt spid="24"/>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2000" fill="hold"/>
                                            <p:tgtEl>
                                              <p:spTgt spid="18"/>
                                            </p:tgtEl>
                                            <p:attrNameLst>
                                              <p:attrName>ppt_x</p:attrName>
                                            </p:attrNameLst>
                                          </p:cBhvr>
                                          <p:tavLst>
                                            <p:tav tm="0">
                                              <p:val>
                                                <p:strVal val="1+#ppt_w/2"/>
                                              </p:val>
                                            </p:tav>
                                            <p:tav tm="100000">
                                              <p:val>
                                                <p:strVal val="#ppt_x"/>
                                              </p:val>
                                            </p:tav>
                                          </p:tavLst>
                                        </p:anim>
                                        <p:anim calcmode="lin" valueType="num">
                                          <p:cBhvr additive="base">
                                            <p:cTn id="33" dur="2000" fill="hold"/>
                                            <p:tgtEl>
                                              <p:spTgt spid="18"/>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4500"/>
                                </p:stCondLst>
                                <p:childTnLst>
                                  <p:par>
                                    <p:cTn id="39" presetID="2" presetClass="entr" presetSubtype="9" accel="30000"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2000" fill="hold"/>
                                            <p:tgtEl>
                                              <p:spTgt spid="28"/>
                                            </p:tgtEl>
                                            <p:attrNameLst>
                                              <p:attrName>ppt_x</p:attrName>
                                            </p:attrNameLst>
                                          </p:cBhvr>
                                          <p:tavLst>
                                            <p:tav tm="0">
                                              <p:val>
                                                <p:strVal val="0-#ppt_w/2"/>
                                              </p:val>
                                            </p:tav>
                                            <p:tav tm="100000">
                                              <p:val>
                                                <p:strVal val="#ppt_x"/>
                                              </p:val>
                                            </p:tav>
                                          </p:tavLst>
                                        </p:anim>
                                        <p:anim calcmode="lin" valueType="num">
                                          <p:cBhvr additive="base">
                                            <p:cTn id="42" dur="2000" fill="hold"/>
                                            <p:tgtEl>
                                              <p:spTgt spid="28"/>
                                            </p:tgtEl>
                                            <p:attrNameLst>
                                              <p:attrName>ppt_y</p:attrName>
                                            </p:attrNameLst>
                                          </p:cBhvr>
                                          <p:tavLst>
                                            <p:tav tm="0">
                                              <p:val>
                                                <p:strVal val="0-#ppt_h/2"/>
                                              </p:val>
                                            </p:tav>
                                            <p:tav tm="100000">
                                              <p:val>
                                                <p:strVal val="#ppt_y"/>
                                              </p:val>
                                            </p:tav>
                                          </p:tavLst>
                                        </p:anim>
                                      </p:childTnLst>
                                    </p:cTn>
                                  </p:par>
                                  <p:par>
                                    <p:cTn id="43" presetID="2" presetClass="entr" presetSubtype="9" accel="3000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2000" fill="hold"/>
                                            <p:tgtEl>
                                              <p:spTgt spid="35"/>
                                            </p:tgtEl>
                                            <p:attrNameLst>
                                              <p:attrName>ppt_x</p:attrName>
                                            </p:attrNameLst>
                                          </p:cBhvr>
                                          <p:tavLst>
                                            <p:tav tm="0">
                                              <p:val>
                                                <p:strVal val="0-#ppt_w/2"/>
                                              </p:val>
                                            </p:tav>
                                            <p:tav tm="100000">
                                              <p:val>
                                                <p:strVal val="#ppt_x"/>
                                              </p:val>
                                            </p:tav>
                                          </p:tavLst>
                                        </p:anim>
                                        <p:anim calcmode="lin" valueType="num">
                                          <p:cBhvr additive="base">
                                            <p:cTn id="46" dur="2000" fill="hold"/>
                                            <p:tgtEl>
                                              <p:spTgt spid="35"/>
                                            </p:tgtEl>
                                            <p:attrNameLst>
                                              <p:attrName>ppt_y</p:attrName>
                                            </p:attrNameLst>
                                          </p:cBhvr>
                                          <p:tavLst>
                                            <p:tav tm="0">
                                              <p:val>
                                                <p:strVal val="0-#ppt_h/2"/>
                                              </p:val>
                                            </p:tav>
                                            <p:tav tm="100000">
                                              <p:val>
                                                <p:strVal val="#ppt_y"/>
                                              </p:val>
                                            </p:tav>
                                          </p:tavLst>
                                        </p:anim>
                                      </p:childTnLst>
                                    </p:cTn>
                                  </p:par>
                                  <p:par>
                                    <p:cTn id="47" presetID="2" presetClass="entr" presetSubtype="9" accel="3000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2000" fill="hold"/>
                                            <p:tgtEl>
                                              <p:spTgt spid="42"/>
                                            </p:tgtEl>
                                            <p:attrNameLst>
                                              <p:attrName>ppt_x</p:attrName>
                                            </p:attrNameLst>
                                          </p:cBhvr>
                                          <p:tavLst>
                                            <p:tav tm="0">
                                              <p:val>
                                                <p:strVal val="0-#ppt_w/2"/>
                                              </p:val>
                                            </p:tav>
                                            <p:tav tm="100000">
                                              <p:val>
                                                <p:strVal val="#ppt_x"/>
                                              </p:val>
                                            </p:tav>
                                          </p:tavLst>
                                        </p:anim>
                                        <p:anim calcmode="lin" valueType="num">
                                          <p:cBhvr additive="base">
                                            <p:cTn id="50" dur="2000" fill="hold"/>
                                            <p:tgtEl>
                                              <p:spTgt spid="42"/>
                                            </p:tgtEl>
                                            <p:attrNameLst>
                                              <p:attrName>ppt_y</p:attrName>
                                            </p:attrNameLst>
                                          </p:cBhvr>
                                          <p:tavLst>
                                            <p:tav tm="0">
                                              <p:val>
                                                <p:strVal val="0-#ppt_h/2"/>
                                              </p:val>
                                            </p:tav>
                                            <p:tav tm="100000">
                                              <p:val>
                                                <p:strVal val="#ppt_y"/>
                                              </p:val>
                                            </p:tav>
                                          </p:tavLst>
                                        </p:anim>
                                      </p:childTnLst>
                                    </p:cTn>
                                  </p:par>
                                  <p:par>
                                    <p:cTn id="51" presetID="2" presetClass="entr" presetSubtype="9" accel="3000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additive="base">
                                            <p:cTn id="53" dur="2000" fill="hold"/>
                                            <p:tgtEl>
                                              <p:spTgt spid="49"/>
                                            </p:tgtEl>
                                            <p:attrNameLst>
                                              <p:attrName>ppt_x</p:attrName>
                                            </p:attrNameLst>
                                          </p:cBhvr>
                                          <p:tavLst>
                                            <p:tav tm="0">
                                              <p:val>
                                                <p:strVal val="0-#ppt_w/2"/>
                                              </p:val>
                                            </p:tav>
                                            <p:tav tm="100000">
                                              <p:val>
                                                <p:strVal val="#ppt_x"/>
                                              </p:val>
                                            </p:tav>
                                          </p:tavLst>
                                        </p:anim>
                                        <p:anim calcmode="lin" valueType="num">
                                          <p:cBhvr additive="base">
                                            <p:cTn id="54" dur="2000" fill="hold"/>
                                            <p:tgtEl>
                                              <p:spTgt spid="49"/>
                                            </p:tgtEl>
                                            <p:attrNameLst>
                                              <p:attrName>ppt_y</p:attrName>
                                            </p:attrNameLst>
                                          </p:cBhvr>
                                          <p:tavLst>
                                            <p:tav tm="0">
                                              <p:val>
                                                <p:strVal val="0-#ppt_h/2"/>
                                              </p:val>
                                            </p:tav>
                                            <p:tav tm="100000">
                                              <p:val>
                                                <p:strVal val="#ppt_y"/>
                                              </p:val>
                                            </p:tav>
                                          </p:tavLst>
                                        </p:anim>
                                      </p:childTnLst>
                                    </p:cTn>
                                  </p:par>
                                </p:childTnLst>
                              </p:cTn>
                            </p:par>
                            <p:par>
                              <p:cTn id="55" fill="hold">
                                <p:stCondLst>
                                  <p:cond delay="6500"/>
                                </p:stCondLst>
                                <p:childTnLst>
                                  <p:par>
                                    <p:cTn id="56" presetID="12" presetClass="entr" presetSubtype="1" fill="hold" nodeType="after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additive="base">
                                            <p:cTn id="58" dur="800"/>
                                            <p:tgtEl>
                                              <p:spTgt spid="56"/>
                                            </p:tgtEl>
                                            <p:attrNameLst>
                                              <p:attrName>ppt_y</p:attrName>
                                            </p:attrNameLst>
                                          </p:cBhvr>
                                          <p:tavLst>
                                            <p:tav tm="0">
                                              <p:val>
                                                <p:strVal val="#ppt_y-#ppt_h*1.125000"/>
                                              </p:val>
                                            </p:tav>
                                            <p:tav tm="100000">
                                              <p:val>
                                                <p:strVal val="#ppt_y"/>
                                              </p:val>
                                            </p:tav>
                                          </p:tavLst>
                                        </p:anim>
                                        <p:animEffect transition="in" filter="wipe(down)">
                                          <p:cBhvr>
                                            <p:cTn id="59" dur="800"/>
                                            <p:tgtEl>
                                              <p:spTgt spid="56"/>
                                            </p:tgtEl>
                                          </p:cBhvr>
                                        </p:animEffect>
                                      </p:childTnLst>
                                    </p:cTn>
                                  </p:par>
                                  <p:par>
                                    <p:cTn id="60" presetID="12" presetClass="entr" presetSubtype="1" fill="hold" nodeType="withEffect">
                                      <p:stCondLst>
                                        <p:cond delay="100"/>
                                      </p:stCondLst>
                                      <p:childTnLst>
                                        <p:set>
                                          <p:cBhvr>
                                            <p:cTn id="61" dur="1" fill="hold">
                                              <p:stCondLst>
                                                <p:cond delay="0"/>
                                              </p:stCondLst>
                                            </p:cTn>
                                            <p:tgtEl>
                                              <p:spTgt spid="59"/>
                                            </p:tgtEl>
                                            <p:attrNameLst>
                                              <p:attrName>style.visibility</p:attrName>
                                            </p:attrNameLst>
                                          </p:cBhvr>
                                          <p:to>
                                            <p:strVal val="visible"/>
                                          </p:to>
                                        </p:set>
                                        <p:anim calcmode="lin" valueType="num">
                                          <p:cBhvr additive="base">
                                            <p:cTn id="62" dur="800"/>
                                            <p:tgtEl>
                                              <p:spTgt spid="59"/>
                                            </p:tgtEl>
                                            <p:attrNameLst>
                                              <p:attrName>ppt_y</p:attrName>
                                            </p:attrNameLst>
                                          </p:cBhvr>
                                          <p:tavLst>
                                            <p:tav tm="0">
                                              <p:val>
                                                <p:strVal val="#ppt_y-#ppt_h*1.125000"/>
                                              </p:val>
                                            </p:tav>
                                            <p:tav tm="100000">
                                              <p:val>
                                                <p:strVal val="#ppt_y"/>
                                              </p:val>
                                            </p:tav>
                                          </p:tavLst>
                                        </p:anim>
                                        <p:animEffect transition="in" filter="wipe(down)">
                                          <p:cBhvr>
                                            <p:cTn id="63" dur="800"/>
                                            <p:tgtEl>
                                              <p:spTgt spid="59"/>
                                            </p:tgtEl>
                                          </p:cBhvr>
                                        </p:animEffect>
                                      </p:childTnLst>
                                    </p:cTn>
                                  </p:par>
                                  <p:par>
                                    <p:cTn id="64" presetID="12" presetClass="entr" presetSubtype="1" fill="hold" nodeType="withEffect">
                                      <p:stCondLst>
                                        <p:cond delay="200"/>
                                      </p:stCondLst>
                                      <p:childTnLst>
                                        <p:set>
                                          <p:cBhvr>
                                            <p:cTn id="65" dur="1" fill="hold">
                                              <p:stCondLst>
                                                <p:cond delay="0"/>
                                              </p:stCondLst>
                                            </p:cTn>
                                            <p:tgtEl>
                                              <p:spTgt spid="62"/>
                                            </p:tgtEl>
                                            <p:attrNameLst>
                                              <p:attrName>style.visibility</p:attrName>
                                            </p:attrNameLst>
                                          </p:cBhvr>
                                          <p:to>
                                            <p:strVal val="visible"/>
                                          </p:to>
                                        </p:set>
                                        <p:anim calcmode="lin" valueType="num">
                                          <p:cBhvr additive="base">
                                            <p:cTn id="66" dur="800"/>
                                            <p:tgtEl>
                                              <p:spTgt spid="62"/>
                                            </p:tgtEl>
                                            <p:attrNameLst>
                                              <p:attrName>ppt_y</p:attrName>
                                            </p:attrNameLst>
                                          </p:cBhvr>
                                          <p:tavLst>
                                            <p:tav tm="0">
                                              <p:val>
                                                <p:strVal val="#ppt_y-#ppt_h*1.125000"/>
                                              </p:val>
                                            </p:tav>
                                            <p:tav tm="100000">
                                              <p:val>
                                                <p:strVal val="#ppt_y"/>
                                              </p:val>
                                            </p:tav>
                                          </p:tavLst>
                                        </p:anim>
                                        <p:animEffect transition="in" filter="wipe(down)">
                                          <p:cBhvr>
                                            <p:cTn id="67" dur="800"/>
                                            <p:tgtEl>
                                              <p:spTgt spid="62"/>
                                            </p:tgtEl>
                                          </p:cBhvr>
                                        </p:animEffect>
                                      </p:childTnLst>
                                    </p:cTn>
                                  </p:par>
                                  <p:par>
                                    <p:cTn id="68" presetID="12" presetClass="entr" presetSubtype="1" fill="hold" nodeType="withEffect">
                                      <p:stCondLst>
                                        <p:cond delay="300"/>
                                      </p:stCondLst>
                                      <p:childTnLst>
                                        <p:set>
                                          <p:cBhvr>
                                            <p:cTn id="69" dur="1" fill="hold">
                                              <p:stCondLst>
                                                <p:cond delay="0"/>
                                              </p:stCondLst>
                                            </p:cTn>
                                            <p:tgtEl>
                                              <p:spTgt spid="65"/>
                                            </p:tgtEl>
                                            <p:attrNameLst>
                                              <p:attrName>style.visibility</p:attrName>
                                            </p:attrNameLst>
                                          </p:cBhvr>
                                          <p:to>
                                            <p:strVal val="visible"/>
                                          </p:to>
                                        </p:set>
                                        <p:anim calcmode="lin" valueType="num">
                                          <p:cBhvr additive="base">
                                            <p:cTn id="70" dur="800"/>
                                            <p:tgtEl>
                                              <p:spTgt spid="65"/>
                                            </p:tgtEl>
                                            <p:attrNameLst>
                                              <p:attrName>ppt_y</p:attrName>
                                            </p:attrNameLst>
                                          </p:cBhvr>
                                          <p:tavLst>
                                            <p:tav tm="0">
                                              <p:val>
                                                <p:strVal val="#ppt_y-#ppt_h*1.125000"/>
                                              </p:val>
                                            </p:tav>
                                            <p:tav tm="100000">
                                              <p:val>
                                                <p:strVal val="#ppt_y"/>
                                              </p:val>
                                            </p:tav>
                                          </p:tavLst>
                                        </p:anim>
                                        <p:animEffect transition="in" filter="wipe(down)">
                                          <p:cBhvr>
                                            <p:cTn id="71" dur="8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78105" y="116205"/>
            <a:ext cx="1856740" cy="368300"/>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45159"/>
                </a:solidFill>
                <a:latin typeface="微软雅黑" panose="020B0503020204020204" pitchFamily="34" charset="-122"/>
                <a:ea typeface="微软雅黑" panose="020B0503020204020204" pitchFamily="34" charset="-122"/>
              </a:rPr>
              <a:t>项目简介</a:t>
            </a:r>
            <a:endParaRPr lang="zh-CN" altLang="en-US" sz="1800" b="1" dirty="0" smtClean="0">
              <a:solidFill>
                <a:srgbClr val="F45159"/>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824355" y="1155700"/>
            <a:ext cx="6229350" cy="398780"/>
          </a:xfrm>
          <a:prstGeom prst="rect">
            <a:avLst/>
          </a:prstGeom>
          <a:noFill/>
        </p:spPr>
        <p:txBody>
          <a:bodyPr wrap="square" rtlCol="0">
            <a:spAutoFit/>
          </a:bodyPr>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项目目标：</a:t>
            </a:r>
            <a:r>
              <a:rPr lang="zh-CN" altLang="en-US" b="1"/>
              <a:t>通过和小爱音箱的多轮对话实现预定机票功能。</a:t>
            </a:r>
            <a:endParaRPr lang="zh-CN" altLang="en-US" b="1"/>
          </a:p>
        </p:txBody>
      </p:sp>
      <p:sp>
        <p:nvSpPr>
          <p:cNvPr id="3" name="文本框 2"/>
          <p:cNvSpPr txBox="1"/>
          <p:nvPr/>
        </p:nvSpPr>
        <p:spPr>
          <a:xfrm>
            <a:off x="1824355" y="1691005"/>
            <a:ext cx="3326765" cy="398780"/>
          </a:xfrm>
          <a:prstGeom prst="rect">
            <a:avLst/>
          </a:prstGeom>
          <a:noFill/>
        </p:spPr>
        <p:txBody>
          <a:bodyPr wrap="square" rtlCol="0">
            <a:spAutoFit/>
            <a:scene3d>
              <a:camera prst="orthographicFront"/>
              <a:lightRig rig="threePt" dir="t"/>
            </a:scene3d>
          </a:bodyPr>
          <a:p>
            <a:r>
              <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项目组成员：</a:t>
            </a:r>
            <a:endParaRPr lang="zh-CN" alt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aphicFrame>
        <p:nvGraphicFramePr>
          <p:cNvPr id="37" name="表格 36"/>
          <p:cNvGraphicFramePr/>
          <p:nvPr/>
        </p:nvGraphicFramePr>
        <p:xfrm>
          <a:off x="1934845" y="2277110"/>
          <a:ext cx="4986020" cy="2407920"/>
        </p:xfrm>
        <a:graphic>
          <a:graphicData uri="http://schemas.openxmlformats.org/drawingml/2006/table">
            <a:tbl>
              <a:tblPr firstRow="1" bandRow="1">
                <a:tableStyleId>{5C22544A-7EE6-4342-B048-85BDC9FD1C3A}</a:tableStyleId>
              </a:tblPr>
              <a:tblGrid>
                <a:gridCol w="1737360"/>
                <a:gridCol w="3248660"/>
              </a:tblGrid>
              <a:tr h="381000">
                <a:tc>
                  <a:txBody>
                    <a:bodyPr/>
                    <a:p>
                      <a:pPr>
                        <a:buNone/>
                      </a:pPr>
                      <a:r>
                        <a:rPr lang="zh-CN" altLang="en-US" sz="1350">
                          <a:sym typeface="+mn-ea"/>
                        </a:rPr>
                        <a:t>项目组长</a:t>
                      </a:r>
                      <a:endParaRPr lang="zh-CN" altLang="en-US"/>
                    </a:p>
                  </a:txBody>
                  <a:tcPr/>
                </a:tc>
                <a:tc>
                  <a:txBody>
                    <a:bodyPr/>
                    <a:p>
                      <a:pPr>
                        <a:buNone/>
                      </a:pPr>
                      <a:r>
                        <a:rPr lang="zh-CN" altLang="en-US" sz="1350">
                          <a:sym typeface="+mn-ea"/>
                        </a:rPr>
                        <a:t>谢倩倩</a:t>
                      </a:r>
                      <a:endParaRPr lang="zh-CN" altLang="en-US" sz="1350">
                        <a:sym typeface="+mn-ea"/>
                      </a:endParaRPr>
                    </a:p>
                    <a:p>
                      <a:pPr>
                        <a:buNone/>
                      </a:pPr>
                      <a:endParaRPr lang="zh-CN" altLang="en-US"/>
                    </a:p>
                  </a:txBody>
                  <a:tcPr/>
                </a:tc>
              </a:tr>
              <a:tr h="381000">
                <a:tc rowSpan="2">
                  <a:txBody>
                    <a:bodyPr/>
                    <a:p>
                      <a:pPr>
                        <a:buNone/>
                      </a:pPr>
                      <a:r>
                        <a:rPr lang="zh-CN" altLang="en-US"/>
                        <a:t>意图识别</a:t>
                      </a:r>
                      <a:r>
                        <a:rPr lang="en-US" altLang="zh-CN"/>
                        <a:t>&amp;</a:t>
                      </a:r>
                      <a:endParaRPr lang="zh-CN" altLang="en-US"/>
                    </a:p>
                    <a:p>
                      <a:pPr>
                        <a:buNone/>
                      </a:pPr>
                      <a:r>
                        <a:rPr lang="zh-CN" altLang="en-US"/>
                        <a:t>语义槽填充</a:t>
                      </a:r>
                      <a:endParaRPr lang="zh-CN" altLang="en-US"/>
                    </a:p>
                  </a:txBody>
                  <a:tcPr/>
                </a:tc>
                <a:tc>
                  <a:txBody>
                    <a:bodyPr/>
                    <a:p>
                      <a:pPr>
                        <a:buNone/>
                      </a:pPr>
                      <a:r>
                        <a:rPr lang="zh-CN" altLang="en-US"/>
                        <a:t>算法组：谢倩倩</a:t>
                      </a:r>
                      <a:endParaRPr lang="zh-CN" altLang="en-US"/>
                    </a:p>
                  </a:txBody>
                  <a:tcPr/>
                </a:tc>
              </a:tr>
              <a:tr h="381000">
                <a:tc vMerge="1">
                  <a:tcPr/>
                </a:tc>
                <a:tc>
                  <a:txBody>
                    <a:bodyPr/>
                    <a:p>
                      <a:pPr>
                        <a:buNone/>
                      </a:pPr>
                      <a:r>
                        <a:rPr lang="zh-CN" altLang="en-US"/>
                        <a:t>项目组：赵知非、徐曼</a:t>
                      </a:r>
                      <a:endParaRPr lang="zh-CN" altLang="en-US"/>
                    </a:p>
                  </a:txBody>
                  <a:tcPr/>
                </a:tc>
              </a:tr>
              <a:tr h="381000">
                <a:tc rowSpan="2">
                  <a:txBody>
                    <a:bodyPr/>
                    <a:p>
                      <a:pPr>
                        <a:buNone/>
                      </a:pPr>
                      <a:r>
                        <a:rPr lang="zh-CN" altLang="en-US"/>
                        <a:t>对话控制</a:t>
                      </a:r>
                      <a:r>
                        <a:rPr lang="en-US" altLang="zh-CN"/>
                        <a:t>&amp;</a:t>
                      </a:r>
                      <a:endParaRPr lang="zh-CN" altLang="en-US"/>
                    </a:p>
                    <a:p>
                      <a:pPr>
                        <a:buNone/>
                      </a:pPr>
                      <a:r>
                        <a:rPr lang="zh-CN" altLang="en-US"/>
                        <a:t>机票预定</a:t>
                      </a:r>
                      <a:endParaRPr lang="zh-CN" altLang="en-US"/>
                    </a:p>
                  </a:txBody>
                  <a:tcPr/>
                </a:tc>
                <a:tc>
                  <a:txBody>
                    <a:bodyPr/>
                    <a:p>
                      <a:pPr>
                        <a:buNone/>
                      </a:pPr>
                      <a:r>
                        <a:rPr lang="zh-CN" altLang="en-US"/>
                        <a:t>算法组：陈典</a:t>
                      </a:r>
                      <a:endParaRPr lang="zh-CN" altLang="en-US"/>
                    </a:p>
                  </a:txBody>
                  <a:tcPr/>
                </a:tc>
              </a:tr>
              <a:tr h="381000">
                <a:tc vMerge="1">
                  <a:tcPr/>
                </a:tc>
                <a:tc>
                  <a:txBody>
                    <a:bodyPr/>
                    <a:p>
                      <a:pPr>
                        <a:buNone/>
                      </a:pPr>
                      <a:r>
                        <a:rPr lang="zh-CN" altLang="en-US"/>
                        <a:t>项目组：魏春荣</a:t>
                      </a:r>
                      <a:endParaRPr lang="zh-CN" altLang="en-US"/>
                    </a:p>
                  </a:txBody>
                  <a:tcPr/>
                </a:tc>
              </a:tr>
              <a:tr h="381000">
                <a:tc>
                  <a:txBody>
                    <a:bodyPr/>
                    <a:p>
                      <a:pPr>
                        <a:buNone/>
                      </a:pPr>
                      <a:r>
                        <a:rPr lang="zh-CN" altLang="en-US"/>
                        <a:t>项目支持</a:t>
                      </a:r>
                      <a:endParaRPr lang="zh-CN" altLang="en-US"/>
                    </a:p>
                  </a:txBody>
                  <a:tcPr/>
                </a:tc>
                <a:tc>
                  <a:txBody>
                    <a:bodyPr/>
                    <a:p>
                      <a:pPr>
                        <a:buNone/>
                      </a:pPr>
                      <a:r>
                        <a:rPr lang="zh-CN" altLang="en-US"/>
                        <a:t>黄济民</a:t>
                      </a:r>
                      <a:endParaRPr lang="zh-CN" alt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215900" y="190500"/>
            <a:ext cx="1793240" cy="38925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45159"/>
                </a:solidFill>
                <a:latin typeface="微软雅黑" panose="020B0503020204020204" pitchFamily="34" charset="-122"/>
                <a:ea typeface="微软雅黑" panose="020B0503020204020204" pitchFamily="34" charset="-122"/>
              </a:rPr>
              <a:t>项目实现</a:t>
            </a:r>
            <a:endParaRPr lang="zh-CN" altLang="en-US" sz="1800" b="1" dirty="0" smtClean="0">
              <a:solidFill>
                <a:srgbClr val="F45159"/>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45440" y="749935"/>
            <a:ext cx="2047240" cy="299085"/>
          </a:xfrm>
          <a:prstGeom prst="rect">
            <a:avLst/>
          </a:prstGeom>
          <a:noFill/>
        </p:spPr>
        <p:txBody>
          <a:bodyPr wrap="square" rtlCol="0">
            <a:spAutoFit/>
          </a:bodyPr>
          <a:p>
            <a:pPr algn="l"/>
            <a:r>
              <a:rPr lang="en-US" altLang="zh-CN">
                <a:solidFill>
                  <a:srgbClr val="0070C0"/>
                </a:solidFill>
              </a:rPr>
              <a:t>1.</a:t>
            </a:r>
            <a:r>
              <a:rPr lang="zh-CN" altLang="en-US">
                <a:solidFill>
                  <a:srgbClr val="0070C0"/>
                </a:solidFill>
              </a:rPr>
              <a:t>多轮对话模块：</a:t>
            </a:r>
            <a:endParaRPr lang="zh-CN" altLang="en-US">
              <a:solidFill>
                <a:srgbClr val="0070C0"/>
              </a:solidFill>
            </a:endParaRPr>
          </a:p>
        </p:txBody>
      </p:sp>
      <p:graphicFrame>
        <p:nvGraphicFramePr>
          <p:cNvPr id="6" name="对象 -2147482624"/>
          <p:cNvGraphicFramePr>
            <a:graphicFrameLocks noChangeAspect="1"/>
          </p:cNvGraphicFramePr>
          <p:nvPr/>
        </p:nvGraphicFramePr>
        <p:xfrm>
          <a:off x="4841240" y="568960"/>
          <a:ext cx="4285615" cy="4250055"/>
        </p:xfrm>
        <a:graphic>
          <a:graphicData uri="http://schemas.openxmlformats.org/presentationml/2006/ole">
            <mc:AlternateContent xmlns:mc="http://schemas.openxmlformats.org/markup-compatibility/2006">
              <mc:Choice xmlns:v="urn:schemas-microsoft-com:vml" Requires="v">
                <p:oleObj spid="_x0000_s3076" name="" r:id="rId1" imgW="7650480" imgH="7424420" progId="Visio.Drawing.15">
                  <p:embed/>
                </p:oleObj>
              </mc:Choice>
              <mc:Fallback>
                <p:oleObj name="" r:id="rId1" imgW="7650480" imgH="7424420" progId="Visio.Drawing.15">
                  <p:embed/>
                  <p:pic>
                    <p:nvPicPr>
                      <p:cNvPr id="0" name="图片 3075"/>
                      <p:cNvPicPr/>
                      <p:nvPr/>
                    </p:nvPicPr>
                    <p:blipFill>
                      <a:blip r:embed="rId2"/>
                      <a:stretch>
                        <a:fillRect/>
                      </a:stretch>
                    </p:blipFill>
                    <p:spPr>
                      <a:xfrm>
                        <a:off x="4841240" y="568960"/>
                        <a:ext cx="4285615" cy="4250055"/>
                      </a:xfrm>
                      <a:prstGeom prst="rect">
                        <a:avLst/>
                      </a:prstGeom>
                      <a:noFill/>
                      <a:ln w="38100">
                        <a:noFill/>
                        <a:miter/>
                      </a:ln>
                    </p:spPr>
                  </p:pic>
                </p:oleObj>
              </mc:Fallback>
            </mc:AlternateContent>
          </a:graphicData>
        </a:graphic>
      </p:graphicFrame>
      <p:sp>
        <p:nvSpPr>
          <p:cNvPr id="3" name="文本框 2"/>
          <p:cNvSpPr txBox="1"/>
          <p:nvPr/>
        </p:nvSpPr>
        <p:spPr>
          <a:xfrm>
            <a:off x="284480" y="1126490"/>
            <a:ext cx="4639945" cy="3692525"/>
          </a:xfrm>
          <a:prstGeom prst="rect">
            <a:avLst/>
          </a:prstGeom>
          <a:noFill/>
        </p:spPr>
        <p:txBody>
          <a:bodyPr wrap="square" rtlCol="0">
            <a:spAutoFit/>
          </a:bodyPr>
          <a:p>
            <a:r>
              <a:rPr lang="en-US" altLang="zh-CN"/>
              <a:t>1.</a:t>
            </a:r>
            <a:r>
              <a:rPr lang="zh-CN" altLang="en-US"/>
              <a:t>命令解析模块：</a:t>
            </a:r>
            <a:endParaRPr lang="zh-CN" altLang="en-US"/>
          </a:p>
          <a:p>
            <a:r>
              <a:rPr lang="zh-CN" altLang="en-US" sz="1200"/>
              <a:t>     命令解析任务的目标是从用户的指令式的非结构化的自然语言语句中，解析出语义信息，转化成结构化的语义表示，从而能够正确执行指令。</a:t>
            </a:r>
            <a:endParaRPr lang="zh-CN" altLang="en-US" sz="1200"/>
          </a:p>
          <a:p>
            <a:pPr algn="l"/>
            <a:r>
              <a:rPr lang="en-US" altLang="zh-CN">
                <a:sym typeface="+mn-ea"/>
              </a:rPr>
              <a:t>2.</a:t>
            </a:r>
            <a:r>
              <a:rPr lang="zh-CN" altLang="en-US">
                <a:sym typeface="+mn-ea"/>
              </a:rPr>
              <a:t>意图识别模块：</a:t>
            </a:r>
            <a:endParaRPr lang="zh-CN" altLang="en-US"/>
          </a:p>
          <a:p>
            <a:pPr algn="l"/>
            <a:r>
              <a:rPr lang="zh-CN" altLang="en-US" sz="1200">
                <a:sym typeface="+mn-ea"/>
              </a:rPr>
              <a:t>    是理解用户问句语义信息的基础，是指识别对话中的用户输入句子中所包含的行为目标，比如订票、订餐等。本项目可将意图识别视为分类任务。</a:t>
            </a:r>
            <a:endParaRPr lang="zh-CN" altLang="en-US" sz="1200"/>
          </a:p>
          <a:p>
            <a:pPr algn="l"/>
            <a:r>
              <a:rPr lang="en-US" altLang="zh-CN">
                <a:sym typeface="+mn-ea"/>
              </a:rPr>
              <a:t>3.</a:t>
            </a:r>
            <a:r>
              <a:rPr lang="zh-CN" altLang="en-US">
                <a:sym typeface="+mn-ea"/>
              </a:rPr>
              <a:t>语义槽识别模块：</a:t>
            </a:r>
            <a:endParaRPr lang="zh-CN" altLang="en-US"/>
          </a:p>
          <a:p>
            <a:pPr algn="l"/>
            <a:r>
              <a:rPr lang="zh-CN" altLang="en-US" sz="1200">
                <a:sym typeface="+mn-ea"/>
              </a:rPr>
              <a:t>     语义槽识别是命令解析模块的关键，任务的输入是用户的指令型语句，输出为指令的语义槽实体标注序列，如出发日期，出发地点等，故可该任务类似于命名实体识别任务，可以用序列标注任务的方法解决。</a:t>
            </a:r>
            <a:endParaRPr lang="zh-CN" altLang="en-US" sz="1200">
              <a:sym typeface="+mn-ea"/>
            </a:endParaRPr>
          </a:p>
          <a:p>
            <a:pPr algn="l"/>
            <a:r>
              <a:rPr lang="en-US" altLang="zh-CN">
                <a:sym typeface="+mn-ea"/>
              </a:rPr>
              <a:t>4.</a:t>
            </a:r>
            <a:r>
              <a:rPr lang="zh-CN" altLang="en-US">
                <a:sym typeface="+mn-ea"/>
              </a:rPr>
              <a:t>对话管理模块：</a:t>
            </a:r>
            <a:endParaRPr lang="zh-CN" altLang="en-US"/>
          </a:p>
          <a:p>
            <a:pPr algn="l"/>
            <a:r>
              <a:rPr lang="zh-CN" altLang="en-US" sz="1200">
                <a:sym typeface="+mn-ea"/>
              </a:rPr>
              <a:t>    对话管理是对话系统中的核心组成部分。对话管理的核心内容,是通过一定的策略，控制指导人机交互顺利进行。通过间接或直接的言语行为, 新的对话轮次的发起, 对话澄清和纠正, 上下文历史记录和语用信息等因素获得相互理解。</a:t>
            </a:r>
            <a:endParaRPr lang="zh-CN" altLang="en-US" sz="1200"/>
          </a:p>
          <a:p>
            <a:pPr algn="l"/>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215900" y="190500"/>
            <a:ext cx="1793240" cy="38925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45159"/>
                </a:solidFill>
                <a:latin typeface="微软雅黑" panose="020B0503020204020204" pitchFamily="34" charset="-122"/>
                <a:ea typeface="微软雅黑" panose="020B0503020204020204" pitchFamily="34" charset="-122"/>
              </a:rPr>
              <a:t>项目实现</a:t>
            </a:r>
            <a:endParaRPr lang="zh-CN" altLang="en-US" sz="1800" b="1" dirty="0" smtClean="0">
              <a:solidFill>
                <a:srgbClr val="F45159"/>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95605" y="2024380"/>
            <a:ext cx="2235200" cy="922020"/>
          </a:xfrm>
          <a:prstGeom prst="rect">
            <a:avLst/>
          </a:prstGeom>
          <a:noFill/>
        </p:spPr>
        <p:txBody>
          <a:bodyPr wrap="square" rtlCol="0">
            <a:spAutoFit/>
          </a:bodyPr>
          <a:p>
            <a:r>
              <a:rPr lang="en-US" altLang="zh-CN">
                <a:solidFill>
                  <a:srgbClr val="0070C0"/>
                </a:solidFill>
              </a:rPr>
              <a:t>2.</a:t>
            </a:r>
            <a:r>
              <a:rPr lang="zh-CN" altLang="en-US">
                <a:solidFill>
                  <a:srgbClr val="0070C0"/>
                </a:solidFill>
              </a:rPr>
              <a:t>对话流程图：</a:t>
            </a:r>
            <a:endParaRPr lang="zh-CN" altLang="en-US" b="1"/>
          </a:p>
          <a:p>
            <a:endParaRPr lang="zh-CN" altLang="en-US"/>
          </a:p>
          <a:p>
            <a:r>
              <a:rPr lang="en-US" altLang="zh-CN"/>
              <a:t>1.</a:t>
            </a:r>
            <a:r>
              <a:rPr lang="zh-CN" altLang="en-US"/>
              <a:t>机票预定对话流程</a:t>
            </a:r>
            <a:endParaRPr lang="zh-CN" altLang="en-US"/>
          </a:p>
          <a:p>
            <a:r>
              <a:rPr lang="en-US" altLang="zh-CN"/>
              <a:t>2.</a:t>
            </a:r>
            <a:r>
              <a:rPr lang="zh-CN" altLang="en-US"/>
              <a:t>创建订单流程</a:t>
            </a:r>
            <a:endParaRPr lang="zh-CN" altLang="en-US"/>
          </a:p>
        </p:txBody>
      </p:sp>
      <p:pic>
        <p:nvPicPr>
          <p:cNvPr id="4" name="图片 3"/>
          <p:cNvPicPr>
            <a:picLocks noChangeAspect="1"/>
          </p:cNvPicPr>
          <p:nvPr/>
        </p:nvPicPr>
        <p:blipFill>
          <a:blip r:embed="rId1"/>
          <a:stretch>
            <a:fillRect/>
          </a:stretch>
        </p:blipFill>
        <p:spPr>
          <a:xfrm>
            <a:off x="6087110" y="11430"/>
            <a:ext cx="2896235" cy="5107305"/>
          </a:xfrm>
          <a:prstGeom prst="rect">
            <a:avLst/>
          </a:prstGeom>
        </p:spPr>
      </p:pic>
      <p:pic>
        <p:nvPicPr>
          <p:cNvPr id="5" name="图片 4"/>
          <p:cNvPicPr>
            <a:picLocks noChangeAspect="1"/>
          </p:cNvPicPr>
          <p:nvPr/>
        </p:nvPicPr>
        <p:blipFill>
          <a:blip r:embed="rId2"/>
          <a:stretch>
            <a:fillRect/>
          </a:stretch>
        </p:blipFill>
        <p:spPr>
          <a:xfrm>
            <a:off x="2757170" y="12065"/>
            <a:ext cx="3116580" cy="51066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215900" y="190500"/>
            <a:ext cx="1793240" cy="38925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45159"/>
                </a:solidFill>
                <a:latin typeface="微软雅黑" panose="020B0503020204020204" pitchFamily="34" charset="-122"/>
                <a:ea typeface="微软雅黑" panose="020B0503020204020204" pitchFamily="34" charset="-122"/>
              </a:rPr>
              <a:t>项目实现</a:t>
            </a:r>
            <a:endParaRPr lang="zh-CN" altLang="en-US" sz="1800" b="1" dirty="0" smtClean="0">
              <a:solidFill>
                <a:srgbClr val="F45159"/>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39420" y="749935"/>
            <a:ext cx="1822450" cy="299085"/>
          </a:xfrm>
          <a:prstGeom prst="rect">
            <a:avLst/>
          </a:prstGeom>
          <a:noFill/>
        </p:spPr>
        <p:txBody>
          <a:bodyPr wrap="square" rtlCol="0">
            <a:spAutoFit/>
          </a:bodyPr>
          <a:p>
            <a:pPr algn="l"/>
            <a:r>
              <a:rPr lang="en-US" altLang="zh-CN">
                <a:solidFill>
                  <a:srgbClr val="0070C0"/>
                </a:solidFill>
              </a:rPr>
              <a:t>3.</a:t>
            </a:r>
            <a:r>
              <a:rPr lang="zh-CN" altLang="en-US">
                <a:solidFill>
                  <a:srgbClr val="0070C0"/>
                </a:solidFill>
              </a:rPr>
              <a:t>项目实现流程图：</a:t>
            </a:r>
            <a:endParaRPr lang="zh-CN" altLang="en-US">
              <a:solidFill>
                <a:srgbClr val="0070C0"/>
              </a:solidFill>
            </a:endParaRPr>
          </a:p>
        </p:txBody>
      </p:sp>
      <p:pic>
        <p:nvPicPr>
          <p:cNvPr id="3" name="图片 2" descr="TIM截图20180604120817"/>
          <p:cNvPicPr>
            <a:picLocks noChangeAspect="1"/>
          </p:cNvPicPr>
          <p:nvPr/>
        </p:nvPicPr>
        <p:blipFill>
          <a:blip r:embed="rId1"/>
          <a:stretch>
            <a:fillRect/>
          </a:stretch>
        </p:blipFill>
        <p:spPr>
          <a:xfrm>
            <a:off x="2897505" y="455930"/>
            <a:ext cx="6045835" cy="43478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215900" y="190500"/>
            <a:ext cx="1793240" cy="38925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45159"/>
                </a:solidFill>
                <a:latin typeface="微软雅黑" panose="020B0503020204020204" pitchFamily="34" charset="-122"/>
                <a:ea typeface="微软雅黑" panose="020B0503020204020204" pitchFamily="34" charset="-122"/>
              </a:rPr>
              <a:t>项目实现</a:t>
            </a:r>
            <a:endParaRPr lang="zh-CN" altLang="en-US" sz="1800" b="1" dirty="0" smtClean="0">
              <a:solidFill>
                <a:srgbClr val="F45159"/>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40690" y="1168400"/>
            <a:ext cx="8150225" cy="3900170"/>
          </a:xfrm>
          <a:prstGeom prst="rect">
            <a:avLst/>
          </a:prstGeom>
          <a:noFill/>
        </p:spPr>
        <p:txBody>
          <a:bodyPr wrap="square" rtlCol="0">
            <a:spAutoFit/>
          </a:bodyPr>
          <a:p>
            <a:pPr indent="0">
              <a:buFont typeface="Wingdings" panose="05000000000000000000" charset="0"/>
              <a:buNone/>
            </a:pPr>
            <a:r>
              <a:rPr lang="zh-CN" altLang="en-US" sz="1800" b="1"/>
              <a:t>意图识别、</a:t>
            </a:r>
            <a:r>
              <a:rPr lang="zh-CN" altLang="en-US" sz="1800" b="1">
                <a:sym typeface="+mn-ea"/>
              </a:rPr>
              <a:t>语义槽填充</a:t>
            </a:r>
            <a:r>
              <a:rPr lang="zh-CN" altLang="en-US" sz="1800" b="1"/>
              <a:t>模块</a:t>
            </a:r>
            <a:endParaRPr lang="zh-CN" altLang="en-US" sz="2400"/>
          </a:p>
          <a:p>
            <a:pPr marL="285750" indent="-285750">
              <a:buFont typeface="Wingdings" panose="05000000000000000000" charset="0"/>
              <a:buChar char="u"/>
            </a:pPr>
            <a:endParaRPr lang="zh-CN" altLang="en-US"/>
          </a:p>
          <a:p>
            <a:pPr marL="285750" indent="-285750">
              <a:buFont typeface="Wingdings" panose="05000000000000000000" charset="0"/>
              <a:buChar char="u"/>
            </a:pPr>
            <a:r>
              <a:rPr lang="zh-CN" altLang="en-US" b="1"/>
              <a:t>技术框架：</a:t>
            </a:r>
            <a:r>
              <a:rPr lang="en-US" altLang="zh-CN"/>
              <a:t>BLSTM</a:t>
            </a:r>
            <a:r>
              <a:rPr lang="zh-CN" altLang="en-US"/>
              <a:t>模型</a:t>
            </a:r>
            <a:r>
              <a:rPr lang="en-US" altLang="zh-CN"/>
              <a:t>+Attention</a:t>
            </a:r>
            <a:r>
              <a:rPr lang="zh-CN" altLang="en-US"/>
              <a:t>机制</a:t>
            </a:r>
            <a:endParaRPr lang="zh-CN" altLang="en-US"/>
          </a:p>
          <a:p>
            <a:pPr marL="285750" indent="-285750">
              <a:buFont typeface="Wingdings" panose="05000000000000000000" charset="0"/>
              <a:buChar char="u"/>
            </a:pPr>
            <a:endParaRPr lang="zh-CN" altLang="en-US"/>
          </a:p>
          <a:p>
            <a:pPr indent="0" fontAlgn="auto">
              <a:lnSpc>
                <a:spcPct val="150000"/>
              </a:lnSpc>
              <a:buFont typeface="Wingdings" panose="05000000000000000000" charset="0"/>
              <a:buNone/>
            </a:pPr>
            <a:r>
              <a:rPr lang="zh-CN" altLang="en-US" b="1"/>
              <a:t>意图识别和语意槽填充模型流程：</a:t>
            </a:r>
            <a:endParaRPr lang="zh-CN" altLang="en-US"/>
          </a:p>
          <a:p>
            <a:pPr indent="0" fontAlgn="auto">
              <a:lnSpc>
                <a:spcPct val="150000"/>
              </a:lnSpc>
              <a:buFont typeface="Wingdings" panose="05000000000000000000" charset="0"/>
              <a:buNone/>
            </a:pPr>
            <a:r>
              <a:rPr lang="zh-CN" altLang="en-US"/>
              <a:t>       将语料库中输入的测试数据集根据词频统计的方式转化为字典，基于</a:t>
            </a:r>
            <a:r>
              <a:rPr lang="en-US" altLang="zh-CN"/>
              <a:t>tensorflow</a:t>
            </a:r>
            <a:r>
              <a:rPr lang="zh-CN" altLang="en-US"/>
              <a:t>库根据</a:t>
            </a:r>
            <a:r>
              <a:rPr lang="en-US" altLang="zh-CN"/>
              <a:t>BLSTM</a:t>
            </a:r>
            <a:r>
              <a:rPr lang="zh-CN" altLang="en-US"/>
              <a:t>模型和</a:t>
            </a:r>
            <a:r>
              <a:rPr lang="en-US" altLang="zh-CN"/>
              <a:t>Attention</a:t>
            </a:r>
            <a:r>
              <a:rPr lang="zh-CN" altLang="en-US"/>
              <a:t>机制创建意图识别和语意槽填充模型，将测试数据根据字典转化为词向量并放入模型中，然后将模型预测的结果与数据集中已有的标签及标注序列数据集进行比较进而得出模型预测结果的准确率及</a:t>
            </a:r>
            <a:r>
              <a:rPr lang="en-US" altLang="zh-CN"/>
              <a:t>F1</a:t>
            </a:r>
            <a:r>
              <a:rPr lang="zh-CN" altLang="en-US"/>
              <a:t>值。</a:t>
            </a:r>
            <a:endParaRPr lang="zh-CN" altLang="en-US"/>
          </a:p>
          <a:p>
            <a:pPr indent="0">
              <a:buFont typeface="Wingdings" panose="05000000000000000000" charset="0"/>
              <a:buNone/>
            </a:pPr>
            <a:r>
              <a:rPr lang="zh-CN" altLang="en-US"/>
              <a:t>     但是由于语义槽填充模型效果不好，我们项目中采用定义模板、规则和正则化实现语义槽填充。</a:t>
            </a:r>
            <a:endParaRPr lang="zh-CN" altLang="en-US"/>
          </a:p>
          <a:p>
            <a:pPr indent="0" fontAlgn="auto">
              <a:lnSpc>
                <a:spcPct val="150000"/>
              </a:lnSpc>
              <a:buFont typeface="Wingdings" panose="05000000000000000000" charset="0"/>
              <a:buNone/>
            </a:pPr>
            <a:r>
              <a:rPr lang="zh-CN" altLang="en-US" b="1"/>
              <a:t>模型的调用与方法集成：</a:t>
            </a:r>
            <a:endParaRPr lang="zh-CN" altLang="en-US"/>
          </a:p>
          <a:p>
            <a:pPr indent="0" fontAlgn="auto">
              <a:lnSpc>
                <a:spcPct val="150000"/>
              </a:lnSpc>
              <a:buFont typeface="Wingdings" panose="05000000000000000000" charset="0"/>
              <a:buNone/>
            </a:pPr>
            <a:r>
              <a:rPr lang="zh-CN" altLang="en-US"/>
              <a:t>     使用</a:t>
            </a:r>
            <a:r>
              <a:rPr lang="en-US" altLang="zh-CN"/>
              <a:t>java</a:t>
            </a:r>
            <a:r>
              <a:rPr lang="zh-CN" altLang="en-US"/>
              <a:t>语言调用意图识别模型，采用模型固化的方式引入固化后的模型。</a:t>
            </a:r>
            <a:r>
              <a:rPr lang="zh-CN" altLang="en-US">
                <a:sym typeface="+mn-ea"/>
              </a:rPr>
              <a:t>将意图识别模型集成于</a:t>
            </a:r>
            <a:r>
              <a:rPr lang="en-US" altLang="zh-CN">
                <a:sym typeface="+mn-ea"/>
              </a:rPr>
              <a:t>getIntentScore()</a:t>
            </a:r>
            <a:r>
              <a:rPr lang="zh-CN" altLang="en-US">
                <a:sym typeface="+mn-ea"/>
              </a:rPr>
              <a:t>方法中，</a:t>
            </a:r>
            <a:r>
              <a:rPr lang="zh-CN" altLang="en-US"/>
              <a:t>将用户输入的字符串类型的查询语句作为函数参数传入，方法返回</a:t>
            </a:r>
            <a:r>
              <a:rPr lang="en-US" altLang="zh-CN"/>
              <a:t>int</a:t>
            </a:r>
            <a:r>
              <a:rPr lang="zh-CN" altLang="en-US"/>
              <a:t>类型的用户查询语句的意图打分。</a:t>
            </a:r>
            <a:endParaRPr lang="zh-CN" altLang="en-US"/>
          </a:p>
          <a:p>
            <a:pPr indent="0">
              <a:buFont typeface="Wingdings" panose="05000000000000000000" charset="0"/>
              <a:buNone/>
            </a:pPr>
            <a:endParaRPr lang="en-US" altLang="zh-CN"/>
          </a:p>
        </p:txBody>
      </p:sp>
      <p:sp>
        <p:nvSpPr>
          <p:cNvPr id="3" name="文本框 2"/>
          <p:cNvSpPr txBox="1"/>
          <p:nvPr/>
        </p:nvSpPr>
        <p:spPr>
          <a:xfrm>
            <a:off x="440690" y="789940"/>
            <a:ext cx="2616835" cy="299085"/>
          </a:xfrm>
          <a:prstGeom prst="rect">
            <a:avLst/>
          </a:prstGeom>
          <a:noFill/>
        </p:spPr>
        <p:txBody>
          <a:bodyPr wrap="square" rtlCol="0">
            <a:spAutoFit/>
          </a:bodyPr>
          <a:p>
            <a:r>
              <a:rPr lang="en-US" altLang="zh-CN">
                <a:solidFill>
                  <a:srgbClr val="0070C0"/>
                </a:solidFill>
              </a:rPr>
              <a:t>4.</a:t>
            </a:r>
            <a:r>
              <a:rPr lang="zh-CN" altLang="en-US">
                <a:solidFill>
                  <a:srgbClr val="0070C0"/>
                </a:solidFill>
              </a:rPr>
              <a:t>各模块实现方法</a:t>
            </a:r>
            <a:endParaRPr lang="zh-CN" altLang="en-US">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215900" y="190500"/>
            <a:ext cx="1793240" cy="38925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45159"/>
                </a:solidFill>
                <a:latin typeface="微软雅黑" panose="020B0503020204020204" pitchFamily="34" charset="-122"/>
                <a:ea typeface="微软雅黑" panose="020B0503020204020204" pitchFamily="34" charset="-122"/>
              </a:rPr>
              <a:t>项目实现</a:t>
            </a:r>
            <a:endParaRPr lang="zh-CN" altLang="en-US" sz="1800" b="1" dirty="0" smtClean="0">
              <a:solidFill>
                <a:srgbClr val="F45159"/>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5290" y="864235"/>
            <a:ext cx="5092065" cy="1876425"/>
          </a:xfrm>
          <a:prstGeom prst="rect">
            <a:avLst/>
          </a:prstGeom>
          <a:noFill/>
        </p:spPr>
        <p:txBody>
          <a:bodyPr wrap="square" rtlCol="0">
            <a:spAutoFit/>
          </a:bodyPr>
          <a:p>
            <a:pPr indent="0">
              <a:buFont typeface="Wingdings" panose="05000000000000000000" charset="0"/>
              <a:buNone/>
            </a:pPr>
            <a:r>
              <a:rPr lang="zh-CN" altLang="en-US" sz="1800" b="1"/>
              <a:t>对话控制模块</a:t>
            </a:r>
            <a:endParaRPr lang="zh-CN" altLang="en-US" sz="1800" b="1"/>
          </a:p>
          <a:p>
            <a:pPr indent="0">
              <a:buFont typeface="Wingdings" panose="05000000000000000000" charset="0"/>
              <a:buNone/>
            </a:pPr>
            <a:r>
              <a:rPr lang="zh-CN" altLang="en-US" sz="2400"/>
              <a:t> </a:t>
            </a:r>
            <a:r>
              <a:rPr lang="zh-CN" altLang="en-US" sz="1350"/>
              <a:t>基于槽特征的有限状态自动机方法：</a:t>
            </a:r>
            <a:endParaRPr lang="zh-CN" altLang="en-US" sz="1350"/>
          </a:p>
          <a:p>
            <a:pPr indent="0">
              <a:buFont typeface="Wingdings" panose="05000000000000000000" charset="0"/>
              <a:buNone/>
            </a:pPr>
            <a:r>
              <a:rPr lang="zh-CN" altLang="en-US" sz="1350"/>
              <a:t>1.定义槽特征</a:t>
            </a:r>
            <a:endParaRPr lang="zh-CN" altLang="en-US" sz="1350"/>
          </a:p>
          <a:p>
            <a:pPr indent="0">
              <a:buFont typeface="Wingdings" panose="05000000000000000000" charset="0"/>
              <a:buNone/>
            </a:pPr>
            <a:r>
              <a:rPr lang="zh-CN" altLang="en-US" sz="1350"/>
              <a:t>2.定义动作集</a:t>
            </a:r>
            <a:endParaRPr lang="zh-CN" altLang="en-US" sz="1350"/>
          </a:p>
          <a:p>
            <a:pPr indent="0">
              <a:buFont typeface="Wingdings" panose="05000000000000000000" charset="0"/>
              <a:buNone/>
            </a:pPr>
            <a:r>
              <a:rPr lang="zh-CN" altLang="en-US" sz="1350"/>
              <a:t>3.定义状态集合</a:t>
            </a:r>
            <a:endParaRPr lang="zh-CN" altLang="en-US" sz="1350"/>
          </a:p>
          <a:p>
            <a:pPr indent="0">
              <a:buFont typeface="Wingdings" panose="05000000000000000000" charset="0"/>
              <a:buNone/>
            </a:pPr>
            <a:r>
              <a:rPr lang="zh-CN" altLang="en-US" sz="1350"/>
              <a:t>4.</a:t>
            </a:r>
            <a:r>
              <a:rPr lang="zh-CN" altLang="en-US" sz="1350">
                <a:sym typeface="+mn-ea"/>
              </a:rPr>
              <a:t>定义状态转移集合</a:t>
            </a:r>
            <a:endParaRPr lang="zh-CN" altLang="en-US" sz="2000"/>
          </a:p>
          <a:p>
            <a:pPr indent="0">
              <a:buFont typeface="Wingdings" panose="05000000000000000000" charset="0"/>
              <a:buNone/>
            </a:pPr>
            <a:endParaRPr lang="en-US" altLang="zh-CN" sz="2000"/>
          </a:p>
        </p:txBody>
      </p:sp>
      <p:pic>
        <p:nvPicPr>
          <p:cNvPr id="4" name="图片 3"/>
          <p:cNvPicPr>
            <a:picLocks noChangeAspect="1"/>
          </p:cNvPicPr>
          <p:nvPr/>
        </p:nvPicPr>
        <p:blipFill>
          <a:blip r:embed="rId1"/>
          <a:stretch>
            <a:fillRect/>
          </a:stretch>
        </p:blipFill>
        <p:spPr>
          <a:xfrm>
            <a:off x="3851910" y="1015365"/>
            <a:ext cx="2433955" cy="3210560"/>
          </a:xfrm>
          <a:prstGeom prst="rect">
            <a:avLst/>
          </a:prstGeom>
        </p:spPr>
      </p:pic>
      <p:pic>
        <p:nvPicPr>
          <p:cNvPr id="5" name="图片 4"/>
          <p:cNvPicPr>
            <a:picLocks noChangeAspect="1"/>
          </p:cNvPicPr>
          <p:nvPr/>
        </p:nvPicPr>
        <p:blipFill>
          <a:blip r:embed="rId2"/>
          <a:stretch>
            <a:fillRect/>
          </a:stretch>
        </p:blipFill>
        <p:spPr>
          <a:xfrm>
            <a:off x="6525895" y="1015365"/>
            <a:ext cx="2295525" cy="3211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215900" y="190500"/>
            <a:ext cx="1793240" cy="38925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45159"/>
                </a:solidFill>
                <a:latin typeface="微软雅黑" panose="020B0503020204020204" pitchFamily="34" charset="-122"/>
                <a:ea typeface="微软雅黑" panose="020B0503020204020204" pitchFamily="34" charset="-122"/>
              </a:rPr>
              <a:t>项目实现</a:t>
            </a:r>
            <a:endParaRPr lang="zh-CN" altLang="en-US" sz="1800" b="1" dirty="0" smtClean="0">
              <a:solidFill>
                <a:srgbClr val="F45159"/>
              </a:solidFill>
              <a:latin typeface="微软雅黑" panose="020B0503020204020204" pitchFamily="34" charset="-122"/>
              <a:ea typeface="微软雅黑" panose="020B0503020204020204" pitchFamily="34" charset="-122"/>
            </a:endParaRPr>
          </a:p>
        </p:txBody>
      </p:sp>
      <p:graphicFrame>
        <p:nvGraphicFramePr>
          <p:cNvPr id="5" name="表格 4"/>
          <p:cNvGraphicFramePr/>
          <p:nvPr/>
        </p:nvGraphicFramePr>
        <p:xfrm>
          <a:off x="1264285" y="1723390"/>
          <a:ext cx="6614795" cy="2053590"/>
        </p:xfrm>
        <a:graphic>
          <a:graphicData uri="http://schemas.openxmlformats.org/drawingml/2006/table">
            <a:tbl>
              <a:tblPr firstRow="1" bandRow="1">
                <a:tableStyleId>{5C22544A-7EE6-4342-B048-85BDC9FD1C3A}</a:tableStyleId>
              </a:tblPr>
              <a:tblGrid>
                <a:gridCol w="2132965"/>
                <a:gridCol w="1466215"/>
                <a:gridCol w="3015615"/>
              </a:tblGrid>
              <a:tr h="381000">
                <a:tc>
                  <a:txBody>
                    <a:bodyPr/>
                    <a:p>
                      <a:pPr>
                        <a:buNone/>
                      </a:pPr>
                      <a:endParaRPr lang="zh-CN" altLang="en-US"/>
                    </a:p>
                  </a:txBody>
                  <a:tcPr/>
                </a:tc>
                <a:tc>
                  <a:txBody>
                    <a:bodyPr/>
                    <a:p>
                      <a:pPr>
                        <a:buNone/>
                      </a:pPr>
                      <a:r>
                        <a:rPr lang="zh-CN" altLang="en-US"/>
                        <a:t>模块名称</a:t>
                      </a:r>
                      <a:endParaRPr lang="zh-CN" altLang="en-US"/>
                    </a:p>
                  </a:txBody>
                  <a:tcPr/>
                </a:tc>
                <a:tc>
                  <a:txBody>
                    <a:bodyPr/>
                    <a:p>
                      <a:pPr>
                        <a:buNone/>
                      </a:pPr>
                      <a:r>
                        <a:rPr lang="zh-CN" altLang="en-US"/>
                        <a:t>实现方法</a:t>
                      </a:r>
                      <a:endParaRPr lang="zh-CN" altLang="en-US"/>
                    </a:p>
                  </a:txBody>
                  <a:tcPr/>
                </a:tc>
              </a:tr>
              <a:tr h="529590">
                <a:tc rowSpan="2">
                  <a:txBody>
                    <a:bodyPr/>
                    <a:p>
                      <a:pPr algn="ctr">
                        <a:buNone/>
                      </a:pPr>
                      <a:r>
                        <a:rPr lang="en-US" altLang="zh-CN" sz="3600"/>
                        <a:t>parser</a:t>
                      </a:r>
                      <a:endParaRPr lang="en-US" altLang="zh-CN" sz="3600"/>
                    </a:p>
                  </a:txBody>
                  <a:tcPr/>
                </a:tc>
                <a:tc>
                  <a:txBody>
                    <a:bodyPr/>
                    <a:p>
                      <a:pPr>
                        <a:buNone/>
                      </a:pPr>
                      <a:r>
                        <a:rPr lang="zh-CN" altLang="en-US"/>
                        <a:t>意图识别</a:t>
                      </a:r>
                      <a:endParaRPr lang="zh-CN" altLang="en-US"/>
                    </a:p>
                  </a:txBody>
                  <a:tcPr/>
                </a:tc>
                <a:tc>
                  <a:txBody>
                    <a:bodyPr/>
                    <a:p>
                      <a:pPr>
                        <a:buNone/>
                      </a:pPr>
                      <a:r>
                        <a:rPr lang="zh-CN" altLang="en-US"/>
                        <a:t>基于</a:t>
                      </a:r>
                      <a:r>
                        <a:rPr lang="en-US" altLang="zh-CN" sz="1350">
                          <a:sym typeface="+mn-ea"/>
                        </a:rPr>
                        <a:t>BLSTM</a:t>
                      </a:r>
                      <a:r>
                        <a:rPr lang="zh-CN" altLang="en-US" sz="1350">
                          <a:sym typeface="+mn-ea"/>
                        </a:rPr>
                        <a:t>模型</a:t>
                      </a:r>
                      <a:r>
                        <a:rPr lang="en-US" altLang="zh-CN" sz="1350">
                          <a:sym typeface="+mn-ea"/>
                        </a:rPr>
                        <a:t>+Attention</a:t>
                      </a:r>
                      <a:r>
                        <a:rPr lang="zh-CN" altLang="en-US" sz="1350">
                          <a:sym typeface="+mn-ea"/>
                        </a:rPr>
                        <a:t>机制</a:t>
                      </a:r>
                      <a:endParaRPr lang="zh-CN" altLang="en-US"/>
                    </a:p>
                  </a:txBody>
                  <a:tcPr/>
                </a:tc>
              </a:tr>
              <a:tr h="381000">
                <a:tc vMerge="1">
                  <a:tcPr/>
                </a:tc>
                <a:tc>
                  <a:txBody>
                    <a:bodyPr/>
                    <a:p>
                      <a:pPr>
                        <a:buNone/>
                      </a:pPr>
                      <a:r>
                        <a:rPr lang="zh-CN" altLang="en-US"/>
                        <a:t>语义槽填充</a:t>
                      </a:r>
                      <a:endParaRPr lang="zh-CN" altLang="en-US"/>
                    </a:p>
                  </a:txBody>
                  <a:tcPr/>
                </a:tc>
                <a:tc>
                  <a:txBody>
                    <a:bodyPr/>
                    <a:p>
                      <a:pPr>
                        <a:buNone/>
                      </a:pPr>
                      <a:r>
                        <a:rPr lang="zh-CN" altLang="en-US"/>
                        <a:t>模板、规则和正则表达式</a:t>
                      </a:r>
                      <a:endParaRPr lang="zh-CN" altLang="en-US"/>
                    </a:p>
                  </a:txBody>
                  <a:tcPr/>
                </a:tc>
              </a:tr>
              <a:tr h="381000">
                <a:tc rowSpan="2">
                  <a:txBody>
                    <a:bodyPr/>
                    <a:p>
                      <a:pPr algn="ctr">
                        <a:buNone/>
                      </a:pPr>
                      <a:r>
                        <a:rPr lang="en-US" altLang="zh-CN" sz="3600"/>
                        <a:t>provider</a:t>
                      </a:r>
                      <a:endParaRPr lang="en-US" altLang="zh-CN" sz="3600"/>
                    </a:p>
                  </a:txBody>
                  <a:tcPr/>
                </a:tc>
                <a:tc>
                  <a:txBody>
                    <a:bodyPr/>
                    <a:p>
                      <a:pPr>
                        <a:buNone/>
                      </a:pPr>
                      <a:r>
                        <a:rPr lang="zh-CN" altLang="en-US"/>
                        <a:t>对话控制</a:t>
                      </a:r>
                      <a:endParaRPr lang="zh-CN" altLang="en-US"/>
                    </a:p>
                  </a:txBody>
                  <a:tcPr/>
                </a:tc>
                <a:tc>
                  <a:txBody>
                    <a:bodyPr/>
                    <a:p>
                      <a:pPr>
                        <a:buNone/>
                      </a:pPr>
                      <a:r>
                        <a:rPr lang="zh-CN" altLang="en-US"/>
                        <a:t>有限状态自动机（</a:t>
                      </a:r>
                      <a:r>
                        <a:rPr lang="en-US" altLang="zh-CN"/>
                        <a:t>FSM</a:t>
                      </a:r>
                      <a:r>
                        <a:rPr lang="zh-CN" altLang="en-US"/>
                        <a:t>）</a:t>
                      </a:r>
                      <a:endParaRPr lang="zh-CN" altLang="en-US"/>
                    </a:p>
                  </a:txBody>
                  <a:tcPr/>
                </a:tc>
              </a:tr>
              <a:tr h="381000">
                <a:tc vMerge="1">
                  <a:tcPr/>
                </a:tc>
                <a:tc>
                  <a:txBody>
                    <a:bodyPr/>
                    <a:p>
                      <a:pPr>
                        <a:buNone/>
                      </a:pPr>
                      <a:r>
                        <a:rPr lang="zh-CN" altLang="en-US"/>
                        <a:t>机票预定</a:t>
                      </a:r>
                      <a:endParaRPr lang="zh-CN" altLang="en-US"/>
                    </a:p>
                  </a:txBody>
                  <a:tcPr/>
                </a:tc>
                <a:tc>
                  <a:txBody>
                    <a:bodyPr/>
                    <a:p>
                      <a:pPr>
                        <a:buNone/>
                      </a:pPr>
                      <a:r>
                        <a:rPr lang="zh-CN" altLang="en-US"/>
                        <a:t>调用携程</a:t>
                      </a:r>
                      <a:r>
                        <a:rPr lang="en-US" altLang="zh-CN"/>
                        <a:t>API</a:t>
                      </a:r>
                      <a:endParaRPr lang="en-US" altLang="zh-CN"/>
                    </a:p>
                  </a:txBody>
                  <a:tcPr/>
                </a:tc>
              </a:tr>
            </a:tbl>
          </a:graphicData>
        </a:graphic>
      </p:graphicFrame>
      <p:sp>
        <p:nvSpPr>
          <p:cNvPr id="3" name="文本框 2"/>
          <p:cNvSpPr txBox="1"/>
          <p:nvPr/>
        </p:nvSpPr>
        <p:spPr>
          <a:xfrm>
            <a:off x="1371600" y="1045210"/>
            <a:ext cx="1573530" cy="299085"/>
          </a:xfrm>
          <a:prstGeom prst="rect">
            <a:avLst/>
          </a:prstGeom>
          <a:noFill/>
        </p:spPr>
        <p:txBody>
          <a:bodyPr wrap="square" rtlCol="0">
            <a:spAutoFit/>
          </a:bodyPr>
          <a:p>
            <a:r>
              <a:rPr lang="zh-CN" altLang="en-US" b="1"/>
              <a:t>各模块方法总结</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1397</Words>
  <Application>WPS 演示</Application>
  <PresentationFormat>全屏显示(16:9)</PresentationFormat>
  <Paragraphs>163</Paragraphs>
  <Slides>12</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7" baseType="lpstr">
      <vt:lpstr>Arial</vt:lpstr>
      <vt:lpstr>宋体</vt:lpstr>
      <vt:lpstr>Wingdings</vt:lpstr>
      <vt:lpstr>Adobe Garamond Pro Bold</vt:lpstr>
      <vt:lpstr>Calibri</vt:lpstr>
      <vt:lpstr>微软雅黑</vt:lpstr>
      <vt:lpstr>华文细黑</vt:lpstr>
      <vt:lpstr>黑体</vt:lpstr>
      <vt:lpstr>方正兰亭超细黑简体</vt:lpstr>
      <vt:lpstr>Wingdings</vt:lpstr>
      <vt:lpstr>Segoe Print</vt:lpstr>
      <vt:lpstr>Arial Unicode MS</vt:lpstr>
      <vt:lpstr>Calibri Light</vt:lpstr>
      <vt:lpstr>第一PPT，www.1ppt.com</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通用微立体</dc:title>
  <dc:creator>第一PPT</dc:creator>
  <cp:keywords>www.1ppt.com</cp:keywords>
  <cp:lastModifiedBy>3</cp:lastModifiedBy>
  <cp:revision>110</cp:revision>
  <dcterms:created xsi:type="dcterms:W3CDTF">2016-08-01T13:39:00Z</dcterms:created>
  <dcterms:modified xsi:type="dcterms:W3CDTF">2018-07-19T01:14:32Z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