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0" r:id="rId2"/>
    <p:sldId id="324" r:id="rId3"/>
    <p:sldId id="323" r:id="rId4"/>
    <p:sldId id="341" r:id="rId5"/>
    <p:sldId id="301" r:id="rId6"/>
    <p:sldId id="339" r:id="rId7"/>
    <p:sldId id="345" r:id="rId8"/>
    <p:sldId id="318" r:id="rId9"/>
    <p:sldId id="321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FF6699"/>
    <a:srgbClr val="FF9999"/>
    <a:srgbClr val="02A6A6"/>
    <a:srgbClr val="596181"/>
    <a:srgbClr val="EFF6FC"/>
    <a:srgbClr val="F7F7F9"/>
    <a:srgbClr val="3B445B"/>
    <a:srgbClr val="2A9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64576" autoAdjust="0"/>
  </p:normalViewPr>
  <p:slideViewPr>
    <p:cSldViewPr showGuides="1">
      <p:cViewPr varScale="1">
        <p:scale>
          <a:sx n="74" d="100"/>
          <a:sy n="74" d="100"/>
        </p:scale>
        <p:origin x="1992" y="54"/>
      </p:cViewPr>
      <p:guideLst>
        <p:guide orient="horz" pos="1619"/>
        <p:guide pos="2880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5C12D9-891E-46AD-9378-86C1906105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91669-D419-49E7-B49A-9F3085A3F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12681-DAE9-46B5-8729-024BC19B8F2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CE20B-0742-4BAC-BFED-3621BE9D3D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A79CE-CB92-4341-A186-C2097DDFE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6AC53-799F-4DD9-A7E7-920EEBC99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8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各位老师同学下午好！我是姚亚兰，指导老师是彭敏教授，论文答辩题目为“基于深度学习的联合文本的知识表示方法研究”，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我将分五个部分介绍我的论文：</a:t>
            </a:r>
            <a:endParaRPr lang="en-US" altLang="zh-CN" dirty="0"/>
          </a:p>
          <a:p>
            <a:r>
              <a:rPr lang="zh-CN" altLang="en-US" dirty="0"/>
              <a:t>绪论；算法综述；我的模型</a:t>
            </a:r>
            <a:r>
              <a:rPr lang="en-US" altLang="zh-CN" dirty="0"/>
              <a:t>JCNN</a:t>
            </a:r>
            <a:r>
              <a:rPr lang="zh-CN" altLang="en-US" dirty="0"/>
              <a:t>及改进模型；实验分析以及总结</a:t>
            </a:r>
            <a:r>
              <a:rPr lang="zh-CN" altLang="en-US" baseline="0" dirty="0"/>
              <a:t>与展望；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复习材料：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机器学习：西瓜书（周志华 机器学习），小蓝书（李航 机器学习）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深度学习：博客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代码：最好跑一下基础的算法，了解下数据流</a:t>
            </a:r>
          </a:p>
          <a:p>
            <a:r>
              <a:rPr lang="zh-CN" altLang="en-US" dirty="0"/>
              <a:t>复习内容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机器学习：经典的算法建议都手推一遍，包括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GBDT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SVM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RF&amp;bagging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决策树、特征选择、采样方法、聚类方法、评估指标、过拟合、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batch normalization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、梯度弥散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爆炸、激活函数、优化方法等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深度学习：各种网络结构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DNN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CNN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RNN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的正向和反向传播要熟悉，然后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lstm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gru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attention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，基础的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encoder-decoder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、拓展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self-attention)</a:t>
            </a: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数据结构：参考书目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算法导论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Python/C++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：项目选用哪种就了解哪一部分，就重点了解。如果项目没有，也可以说掌握其它语言比如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项目相关：一定要熟悉项目所有技术内容。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NLP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岗：如果专门找的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NLP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岗位，那即便项目没有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NLP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内容，也要选择精通部分任务例如分词、命名实体识别等。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刷题：牛客网剑指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Offer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leetcode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简单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中等（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200-300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4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1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6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9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52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557"/>
            <a:ext cx="12190413" cy="547917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3990435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4005249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430633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6445447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860250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8871890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547918"/>
            <a:ext cx="12190413" cy="6311672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558702" y="0"/>
            <a:ext cx="2438505" cy="547917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1577293" y="87936"/>
            <a:ext cx="2427956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准备</a:t>
            </a:r>
          </a:p>
        </p:txBody>
      </p:sp>
      <p:sp>
        <p:nvSpPr>
          <p:cNvPr id="17" name="圆角矩形 16"/>
          <p:cNvSpPr/>
          <p:nvPr userDrawn="1"/>
        </p:nvSpPr>
        <p:spPr>
          <a:xfrm>
            <a:off x="64458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宋体 (标题)"/>
                <a:ea typeface="+mj-ea"/>
              </a:rPr>
              <a:t>面试</a:t>
            </a:r>
          </a:p>
        </p:txBody>
      </p:sp>
      <p:sp>
        <p:nvSpPr>
          <p:cNvPr id="24" name="圆角矩形 23"/>
          <p:cNvSpPr/>
          <p:nvPr userDrawn="1"/>
        </p:nvSpPr>
        <p:spPr>
          <a:xfrm>
            <a:off x="39874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笔试</a:t>
            </a:r>
          </a:p>
        </p:txBody>
      </p:sp>
      <p:sp>
        <p:nvSpPr>
          <p:cNvPr id="28" name="圆角矩形 27"/>
          <p:cNvSpPr/>
          <p:nvPr userDrawn="1"/>
        </p:nvSpPr>
        <p:spPr>
          <a:xfrm>
            <a:off x="8883922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薪资</a:t>
            </a:r>
          </a:p>
        </p:txBody>
      </p:sp>
      <p:sp>
        <p:nvSpPr>
          <p:cNvPr id="33" name="矩形 8"/>
          <p:cNvSpPr>
            <a:spLocks noChangeArrowheads="1"/>
          </p:cNvSpPr>
          <p:nvPr userDrawn="1"/>
        </p:nvSpPr>
        <p:spPr bwMode="auto">
          <a:xfrm>
            <a:off x="11036797" y="6422451"/>
            <a:ext cx="780454" cy="3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6" tIns="60963" rIns="121926" bIns="60963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ctr"/>
            <a:fld id="{54BBE6E4-607C-482C-8C93-CDBC6320922F}" type="slidenum">
              <a:rPr lang="zh-CN" altLang="en-US" sz="160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ctr"/>
              <a:t>‹#›</a:t>
            </a:fld>
            <a:r>
              <a:rPr lang="en-US" altLang="zh-CN" sz="1600" dirty="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/30</a:t>
            </a:r>
            <a:endParaRPr lang="zh-CN" altLang="en-US" sz="1600" dirty="0">
              <a:solidFill>
                <a:srgbClr val="25B7C0"/>
              </a:solidFill>
              <a:ea typeface="宋体" pitchFamily="2" charset="-122"/>
            </a:endParaRPr>
          </a:p>
        </p:txBody>
      </p:sp>
      <p:sp>
        <p:nvSpPr>
          <p:cNvPr id="34" name="等腰三角形 33"/>
          <p:cNvSpPr>
            <a:spLocks/>
          </p:cNvSpPr>
          <p:nvPr userDrawn="1"/>
        </p:nvSpPr>
        <p:spPr>
          <a:xfrm rot="5400000">
            <a:off x="11711067" y="6535225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5" name="等腰三角形 34"/>
          <p:cNvSpPr>
            <a:spLocks/>
          </p:cNvSpPr>
          <p:nvPr userDrawn="1"/>
        </p:nvSpPr>
        <p:spPr>
          <a:xfrm rot="16200000">
            <a:off x="10991097" y="6535227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算法综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40854" y="547917"/>
            <a:ext cx="12190413" cy="6311671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lvl="0" algn="ctr"/>
            <a:endParaRPr lang="zh-CN" altLang="en-US"/>
          </a:p>
        </p:txBody>
      </p:sp>
      <p:sp>
        <p:nvSpPr>
          <p:cNvPr id="37" name="矩形 8"/>
          <p:cNvSpPr>
            <a:spLocks noChangeArrowheads="1"/>
          </p:cNvSpPr>
          <p:nvPr userDrawn="1"/>
        </p:nvSpPr>
        <p:spPr bwMode="auto">
          <a:xfrm>
            <a:off x="11036797" y="6422451"/>
            <a:ext cx="780454" cy="3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6" tIns="60963" rIns="121926" bIns="60963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ctr"/>
            <a:fld id="{54BBE6E4-607C-482C-8C93-CDBC6320922F}" type="slidenum">
              <a:rPr lang="zh-CN" altLang="en-US" sz="160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ctr"/>
              <a:t>‹#›</a:t>
            </a:fld>
            <a:r>
              <a:rPr lang="en-US" altLang="zh-CN" sz="1600" dirty="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/30</a:t>
            </a:r>
            <a:endParaRPr lang="zh-CN" altLang="en-US" sz="1600" dirty="0">
              <a:solidFill>
                <a:srgbClr val="25B7C0"/>
              </a:solidFill>
              <a:ea typeface="宋体" pitchFamily="2" charset="-122"/>
            </a:endParaRPr>
          </a:p>
        </p:txBody>
      </p:sp>
      <p:sp>
        <p:nvSpPr>
          <p:cNvPr id="38" name="等腰三角形 37"/>
          <p:cNvSpPr>
            <a:spLocks/>
          </p:cNvSpPr>
          <p:nvPr userDrawn="1"/>
        </p:nvSpPr>
        <p:spPr>
          <a:xfrm rot="5400000">
            <a:off x="11711067" y="6535225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9" name="等腰三角形 38"/>
          <p:cNvSpPr>
            <a:spLocks/>
          </p:cNvSpPr>
          <p:nvPr userDrawn="1"/>
        </p:nvSpPr>
        <p:spPr>
          <a:xfrm rot="16200000">
            <a:off x="10991097" y="6535227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D6DEF6-D34A-4790-A640-ACFDB13207E0}"/>
              </a:ext>
            </a:extLst>
          </p:cNvPr>
          <p:cNvSpPr/>
          <p:nvPr userDrawn="1"/>
        </p:nvSpPr>
        <p:spPr>
          <a:xfrm>
            <a:off x="0" y="1557"/>
            <a:ext cx="12190413" cy="547917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90FCF42-B851-41E1-88A0-37AD307CAD89}"/>
              </a:ext>
            </a:extLst>
          </p:cNvPr>
          <p:cNvCxnSpPr/>
          <p:nvPr userDrawn="1"/>
        </p:nvCxnSpPr>
        <p:spPr>
          <a:xfrm>
            <a:off x="3990435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DE34640-BD4B-425B-B2B6-C1F23F099ADD}"/>
              </a:ext>
            </a:extLst>
          </p:cNvPr>
          <p:cNvCxnSpPr/>
          <p:nvPr userDrawn="1"/>
        </p:nvCxnSpPr>
        <p:spPr>
          <a:xfrm>
            <a:off x="4005249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90A86CF-6392-4BFD-9830-BFE1CFF25A91}"/>
              </a:ext>
            </a:extLst>
          </p:cNvPr>
          <p:cNvCxnSpPr/>
          <p:nvPr userDrawn="1"/>
        </p:nvCxnSpPr>
        <p:spPr>
          <a:xfrm>
            <a:off x="6430633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98C1F45-6CBB-4408-B24B-CF46EBDAC49B}"/>
              </a:ext>
            </a:extLst>
          </p:cNvPr>
          <p:cNvCxnSpPr/>
          <p:nvPr userDrawn="1"/>
        </p:nvCxnSpPr>
        <p:spPr>
          <a:xfrm>
            <a:off x="6445447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310F196-9BC8-4FD7-A8B0-5E84E049351C}"/>
              </a:ext>
            </a:extLst>
          </p:cNvPr>
          <p:cNvCxnSpPr/>
          <p:nvPr userDrawn="1"/>
        </p:nvCxnSpPr>
        <p:spPr>
          <a:xfrm>
            <a:off x="8860250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F8F678-375B-4DE2-9FF7-4A46C551001C}"/>
              </a:ext>
            </a:extLst>
          </p:cNvPr>
          <p:cNvCxnSpPr/>
          <p:nvPr userDrawn="1"/>
        </p:nvCxnSpPr>
        <p:spPr>
          <a:xfrm>
            <a:off x="8871890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12F0553-3926-46C9-9068-529F0752F4DA}"/>
              </a:ext>
            </a:extLst>
          </p:cNvPr>
          <p:cNvSpPr/>
          <p:nvPr userDrawn="1"/>
        </p:nvSpPr>
        <p:spPr>
          <a:xfrm>
            <a:off x="4022367" y="0"/>
            <a:ext cx="2438505" cy="547917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1" name="圆角矩形 15">
            <a:extLst>
              <a:ext uri="{FF2B5EF4-FFF2-40B4-BE49-F238E27FC236}">
                <a16:creationId xmlns:a16="http://schemas.microsoft.com/office/drawing/2014/main" id="{5EB12372-719B-4427-867A-98C122B28F05}"/>
              </a:ext>
            </a:extLst>
          </p:cNvPr>
          <p:cNvSpPr/>
          <p:nvPr userDrawn="1"/>
        </p:nvSpPr>
        <p:spPr>
          <a:xfrm>
            <a:off x="1577293" y="87936"/>
            <a:ext cx="2427956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准备</a:t>
            </a:r>
          </a:p>
        </p:txBody>
      </p:sp>
      <p:sp>
        <p:nvSpPr>
          <p:cNvPr id="42" name="圆角矩形 16">
            <a:extLst>
              <a:ext uri="{FF2B5EF4-FFF2-40B4-BE49-F238E27FC236}">
                <a16:creationId xmlns:a16="http://schemas.microsoft.com/office/drawing/2014/main" id="{39676903-A84C-44FE-BEE1-D956945D4DDB}"/>
              </a:ext>
            </a:extLst>
          </p:cNvPr>
          <p:cNvSpPr/>
          <p:nvPr userDrawn="1"/>
        </p:nvSpPr>
        <p:spPr>
          <a:xfrm>
            <a:off x="64458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宋体 (标题)"/>
                <a:ea typeface="+mj-ea"/>
              </a:rPr>
              <a:t>面试</a:t>
            </a:r>
          </a:p>
        </p:txBody>
      </p:sp>
      <p:sp>
        <p:nvSpPr>
          <p:cNvPr id="43" name="圆角矩形 23">
            <a:extLst>
              <a:ext uri="{FF2B5EF4-FFF2-40B4-BE49-F238E27FC236}">
                <a16:creationId xmlns:a16="http://schemas.microsoft.com/office/drawing/2014/main" id="{0CD114A5-0544-4395-9ACD-C3BF6532AEE5}"/>
              </a:ext>
            </a:extLst>
          </p:cNvPr>
          <p:cNvSpPr/>
          <p:nvPr userDrawn="1"/>
        </p:nvSpPr>
        <p:spPr>
          <a:xfrm>
            <a:off x="39874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笔试</a:t>
            </a:r>
          </a:p>
        </p:txBody>
      </p:sp>
      <p:sp>
        <p:nvSpPr>
          <p:cNvPr id="44" name="圆角矩形 27">
            <a:extLst>
              <a:ext uri="{FF2B5EF4-FFF2-40B4-BE49-F238E27FC236}">
                <a16:creationId xmlns:a16="http://schemas.microsoft.com/office/drawing/2014/main" id="{4DBE9D4B-8DFC-4CCD-9766-A23E3D21F936}"/>
              </a:ext>
            </a:extLst>
          </p:cNvPr>
          <p:cNvSpPr/>
          <p:nvPr userDrawn="1"/>
        </p:nvSpPr>
        <p:spPr>
          <a:xfrm>
            <a:off x="8883922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薪资</a:t>
            </a:r>
          </a:p>
        </p:txBody>
      </p: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-EPM算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547918"/>
            <a:ext cx="12190413" cy="6311671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矩形 8"/>
          <p:cNvSpPr>
            <a:spLocks noChangeArrowheads="1"/>
          </p:cNvSpPr>
          <p:nvPr userDrawn="1"/>
        </p:nvSpPr>
        <p:spPr bwMode="auto">
          <a:xfrm>
            <a:off x="11036797" y="6422451"/>
            <a:ext cx="780454" cy="3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6" tIns="60963" rIns="121926" bIns="60963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ctr"/>
            <a:fld id="{54BBE6E4-607C-482C-8C93-CDBC6320922F}" type="slidenum">
              <a:rPr lang="zh-CN" altLang="en-US" sz="160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ctr"/>
              <a:t>‹#›</a:t>
            </a:fld>
            <a:r>
              <a:rPr lang="en-US" altLang="zh-CN" sz="1600" dirty="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/30</a:t>
            </a:r>
            <a:endParaRPr lang="zh-CN" altLang="en-US" sz="1600" dirty="0">
              <a:solidFill>
                <a:srgbClr val="25B7C0"/>
              </a:solidFill>
              <a:ea typeface="宋体" pitchFamily="2" charset="-122"/>
            </a:endParaRPr>
          </a:p>
        </p:txBody>
      </p:sp>
      <p:sp>
        <p:nvSpPr>
          <p:cNvPr id="31" name="等腰三角形 30"/>
          <p:cNvSpPr>
            <a:spLocks/>
          </p:cNvSpPr>
          <p:nvPr userDrawn="1"/>
        </p:nvSpPr>
        <p:spPr>
          <a:xfrm rot="5400000">
            <a:off x="11711067" y="6535225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2" name="等腰三角形 31"/>
          <p:cNvSpPr>
            <a:spLocks/>
          </p:cNvSpPr>
          <p:nvPr userDrawn="1"/>
        </p:nvSpPr>
        <p:spPr>
          <a:xfrm rot="16200000">
            <a:off x="10991097" y="6535227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67B98C-17A9-4D72-8C17-3A0D52EFB4F3}"/>
              </a:ext>
            </a:extLst>
          </p:cNvPr>
          <p:cNvSpPr/>
          <p:nvPr userDrawn="1"/>
        </p:nvSpPr>
        <p:spPr>
          <a:xfrm>
            <a:off x="0" y="1557"/>
            <a:ext cx="12190413" cy="547917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797FDE-3988-4330-B09C-EC26E058DC8F}"/>
              </a:ext>
            </a:extLst>
          </p:cNvPr>
          <p:cNvCxnSpPr/>
          <p:nvPr userDrawn="1"/>
        </p:nvCxnSpPr>
        <p:spPr>
          <a:xfrm>
            <a:off x="3990435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4BA2A6A-8150-47AF-99F2-944FD5EA992F}"/>
              </a:ext>
            </a:extLst>
          </p:cNvPr>
          <p:cNvCxnSpPr/>
          <p:nvPr userDrawn="1"/>
        </p:nvCxnSpPr>
        <p:spPr>
          <a:xfrm>
            <a:off x="4005249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7DCAC44-81E9-44D1-A414-7476475736BE}"/>
              </a:ext>
            </a:extLst>
          </p:cNvPr>
          <p:cNvCxnSpPr/>
          <p:nvPr userDrawn="1"/>
        </p:nvCxnSpPr>
        <p:spPr>
          <a:xfrm>
            <a:off x="6430633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1A4CD-9FE9-4F69-9146-2C2307C4BD66}"/>
              </a:ext>
            </a:extLst>
          </p:cNvPr>
          <p:cNvCxnSpPr/>
          <p:nvPr userDrawn="1"/>
        </p:nvCxnSpPr>
        <p:spPr>
          <a:xfrm>
            <a:off x="6445447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34D679-F2B3-46AA-956B-7E142FEEAECB}"/>
              </a:ext>
            </a:extLst>
          </p:cNvPr>
          <p:cNvCxnSpPr/>
          <p:nvPr userDrawn="1"/>
        </p:nvCxnSpPr>
        <p:spPr>
          <a:xfrm>
            <a:off x="8860250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B6E3122-CC2C-438A-A479-720E3AFE1E62}"/>
              </a:ext>
            </a:extLst>
          </p:cNvPr>
          <p:cNvCxnSpPr/>
          <p:nvPr userDrawn="1"/>
        </p:nvCxnSpPr>
        <p:spPr>
          <a:xfrm>
            <a:off x="8871890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F223730-28F4-47E7-90FD-F11CBFA9716E}"/>
              </a:ext>
            </a:extLst>
          </p:cNvPr>
          <p:cNvSpPr/>
          <p:nvPr userDrawn="1"/>
        </p:nvSpPr>
        <p:spPr>
          <a:xfrm>
            <a:off x="6449137" y="0"/>
            <a:ext cx="2438505" cy="547917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1" name="圆角矩形 15">
            <a:extLst>
              <a:ext uri="{FF2B5EF4-FFF2-40B4-BE49-F238E27FC236}">
                <a16:creationId xmlns:a16="http://schemas.microsoft.com/office/drawing/2014/main" id="{388894D5-62B5-419E-8E68-33A17E530BF5}"/>
              </a:ext>
            </a:extLst>
          </p:cNvPr>
          <p:cNvSpPr/>
          <p:nvPr userDrawn="1"/>
        </p:nvSpPr>
        <p:spPr>
          <a:xfrm>
            <a:off x="1577293" y="87936"/>
            <a:ext cx="2427956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准备</a:t>
            </a:r>
          </a:p>
        </p:txBody>
      </p:sp>
      <p:sp>
        <p:nvSpPr>
          <p:cNvPr id="42" name="圆角矩形 16">
            <a:extLst>
              <a:ext uri="{FF2B5EF4-FFF2-40B4-BE49-F238E27FC236}">
                <a16:creationId xmlns:a16="http://schemas.microsoft.com/office/drawing/2014/main" id="{6F989B5D-B2E0-445F-BA44-6FD1AA548165}"/>
              </a:ext>
            </a:extLst>
          </p:cNvPr>
          <p:cNvSpPr/>
          <p:nvPr userDrawn="1"/>
        </p:nvSpPr>
        <p:spPr>
          <a:xfrm>
            <a:off x="64458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宋体 (标题)"/>
                <a:ea typeface="+mj-ea"/>
              </a:rPr>
              <a:t>面试</a:t>
            </a:r>
          </a:p>
        </p:txBody>
      </p:sp>
      <p:sp>
        <p:nvSpPr>
          <p:cNvPr id="43" name="圆角矩形 23">
            <a:extLst>
              <a:ext uri="{FF2B5EF4-FFF2-40B4-BE49-F238E27FC236}">
                <a16:creationId xmlns:a16="http://schemas.microsoft.com/office/drawing/2014/main" id="{110159F9-F409-454A-A0B8-6F888EFFB102}"/>
              </a:ext>
            </a:extLst>
          </p:cNvPr>
          <p:cNvSpPr/>
          <p:nvPr userDrawn="1"/>
        </p:nvSpPr>
        <p:spPr>
          <a:xfrm>
            <a:off x="39874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笔试</a:t>
            </a:r>
          </a:p>
        </p:txBody>
      </p:sp>
      <p:sp>
        <p:nvSpPr>
          <p:cNvPr id="44" name="圆角矩形 27">
            <a:extLst>
              <a:ext uri="{FF2B5EF4-FFF2-40B4-BE49-F238E27FC236}">
                <a16:creationId xmlns:a16="http://schemas.microsoft.com/office/drawing/2014/main" id="{E13994EA-C594-4A87-84C5-16B87D8E5F88}"/>
              </a:ext>
            </a:extLst>
          </p:cNvPr>
          <p:cNvSpPr/>
          <p:nvPr userDrawn="1"/>
        </p:nvSpPr>
        <p:spPr>
          <a:xfrm>
            <a:off x="8883922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薪资</a:t>
            </a:r>
          </a:p>
        </p:txBody>
      </p: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验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547918"/>
            <a:ext cx="12190413" cy="6311671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矩形 8"/>
          <p:cNvSpPr>
            <a:spLocks noChangeArrowheads="1"/>
          </p:cNvSpPr>
          <p:nvPr userDrawn="1"/>
        </p:nvSpPr>
        <p:spPr bwMode="auto">
          <a:xfrm>
            <a:off x="11036797" y="6422451"/>
            <a:ext cx="780454" cy="3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6" tIns="60963" rIns="121926" bIns="60963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ctr"/>
            <a:fld id="{54BBE6E4-607C-482C-8C93-CDBC6320922F}" type="slidenum">
              <a:rPr lang="zh-CN" altLang="en-US" sz="160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ctr"/>
              <a:t>‹#›</a:t>
            </a:fld>
            <a:r>
              <a:rPr lang="en-US" altLang="zh-CN" sz="1600" dirty="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/30</a:t>
            </a:r>
            <a:endParaRPr lang="zh-CN" altLang="en-US" sz="1600" dirty="0">
              <a:solidFill>
                <a:srgbClr val="25B7C0"/>
              </a:solidFill>
              <a:ea typeface="宋体" pitchFamily="2" charset="-122"/>
            </a:endParaRPr>
          </a:p>
        </p:txBody>
      </p:sp>
      <p:sp>
        <p:nvSpPr>
          <p:cNvPr id="34" name="等腰三角形 33"/>
          <p:cNvSpPr>
            <a:spLocks/>
          </p:cNvSpPr>
          <p:nvPr userDrawn="1"/>
        </p:nvSpPr>
        <p:spPr>
          <a:xfrm rot="5400000">
            <a:off x="11711067" y="6535225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5" name="等腰三角形 34"/>
          <p:cNvSpPr>
            <a:spLocks/>
          </p:cNvSpPr>
          <p:nvPr userDrawn="1"/>
        </p:nvSpPr>
        <p:spPr>
          <a:xfrm rot="16200000">
            <a:off x="10991097" y="6535227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029BAC-EC4F-4BEE-8EAA-E4B44F593B92}"/>
              </a:ext>
            </a:extLst>
          </p:cNvPr>
          <p:cNvSpPr/>
          <p:nvPr userDrawn="1"/>
        </p:nvSpPr>
        <p:spPr>
          <a:xfrm>
            <a:off x="0" y="1557"/>
            <a:ext cx="12190413" cy="547917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28D68B2-76BF-4A06-8234-53E64412D2E4}"/>
              </a:ext>
            </a:extLst>
          </p:cNvPr>
          <p:cNvCxnSpPr/>
          <p:nvPr userDrawn="1"/>
        </p:nvCxnSpPr>
        <p:spPr>
          <a:xfrm>
            <a:off x="3990435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32A320-988D-41E7-BC51-90BCBA88779F}"/>
              </a:ext>
            </a:extLst>
          </p:cNvPr>
          <p:cNvCxnSpPr/>
          <p:nvPr userDrawn="1"/>
        </p:nvCxnSpPr>
        <p:spPr>
          <a:xfrm>
            <a:off x="4005249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B6F45C0-F317-4E2A-95DF-911A6E864607}"/>
              </a:ext>
            </a:extLst>
          </p:cNvPr>
          <p:cNvCxnSpPr/>
          <p:nvPr userDrawn="1"/>
        </p:nvCxnSpPr>
        <p:spPr>
          <a:xfrm>
            <a:off x="6430633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9C70FF6-A81C-46A3-B6CE-7DD65FD32B1C}"/>
              </a:ext>
            </a:extLst>
          </p:cNvPr>
          <p:cNvCxnSpPr/>
          <p:nvPr userDrawn="1"/>
        </p:nvCxnSpPr>
        <p:spPr>
          <a:xfrm>
            <a:off x="6445447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DF3B418-2ABF-4FC0-B768-E8E77B0AE08B}"/>
              </a:ext>
            </a:extLst>
          </p:cNvPr>
          <p:cNvCxnSpPr/>
          <p:nvPr userDrawn="1"/>
        </p:nvCxnSpPr>
        <p:spPr>
          <a:xfrm>
            <a:off x="8860250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9DC3300-E649-4D08-86F5-EF02F596B43A}"/>
              </a:ext>
            </a:extLst>
          </p:cNvPr>
          <p:cNvCxnSpPr/>
          <p:nvPr userDrawn="1"/>
        </p:nvCxnSpPr>
        <p:spPr>
          <a:xfrm>
            <a:off x="8871890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FA979F1-BC0E-48D7-B504-290B9CE7E7D6}"/>
              </a:ext>
            </a:extLst>
          </p:cNvPr>
          <p:cNvSpPr/>
          <p:nvPr userDrawn="1"/>
        </p:nvSpPr>
        <p:spPr>
          <a:xfrm>
            <a:off x="8890649" y="0"/>
            <a:ext cx="2438505" cy="547917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1" name="圆角矩形 15">
            <a:extLst>
              <a:ext uri="{FF2B5EF4-FFF2-40B4-BE49-F238E27FC236}">
                <a16:creationId xmlns:a16="http://schemas.microsoft.com/office/drawing/2014/main" id="{DA2E6EA6-7FE6-425E-A487-FF75A19D3C22}"/>
              </a:ext>
            </a:extLst>
          </p:cNvPr>
          <p:cNvSpPr/>
          <p:nvPr userDrawn="1"/>
        </p:nvSpPr>
        <p:spPr>
          <a:xfrm>
            <a:off x="1577293" y="87936"/>
            <a:ext cx="2427956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准备</a:t>
            </a:r>
          </a:p>
        </p:txBody>
      </p:sp>
      <p:sp>
        <p:nvSpPr>
          <p:cNvPr id="42" name="圆角矩形 16">
            <a:extLst>
              <a:ext uri="{FF2B5EF4-FFF2-40B4-BE49-F238E27FC236}">
                <a16:creationId xmlns:a16="http://schemas.microsoft.com/office/drawing/2014/main" id="{D00A0178-A55E-449F-840B-C3001AA608F5}"/>
              </a:ext>
            </a:extLst>
          </p:cNvPr>
          <p:cNvSpPr/>
          <p:nvPr userDrawn="1"/>
        </p:nvSpPr>
        <p:spPr>
          <a:xfrm>
            <a:off x="64458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宋体 (标题)"/>
                <a:ea typeface="+mj-ea"/>
              </a:rPr>
              <a:t>面试</a:t>
            </a:r>
          </a:p>
        </p:txBody>
      </p:sp>
      <p:sp>
        <p:nvSpPr>
          <p:cNvPr id="43" name="圆角矩形 23">
            <a:extLst>
              <a:ext uri="{FF2B5EF4-FFF2-40B4-BE49-F238E27FC236}">
                <a16:creationId xmlns:a16="http://schemas.microsoft.com/office/drawing/2014/main" id="{2F91363E-71EE-48C4-BF07-07100933B414}"/>
              </a:ext>
            </a:extLst>
          </p:cNvPr>
          <p:cNvSpPr/>
          <p:nvPr userDrawn="1"/>
        </p:nvSpPr>
        <p:spPr>
          <a:xfrm>
            <a:off x="39874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笔试</a:t>
            </a:r>
          </a:p>
        </p:txBody>
      </p:sp>
      <p:sp>
        <p:nvSpPr>
          <p:cNvPr id="44" name="圆角矩形 27">
            <a:extLst>
              <a:ext uri="{FF2B5EF4-FFF2-40B4-BE49-F238E27FC236}">
                <a16:creationId xmlns:a16="http://schemas.microsoft.com/office/drawing/2014/main" id="{7F42F4DA-6702-4B67-9506-36A962ABA3A8}"/>
              </a:ext>
            </a:extLst>
          </p:cNvPr>
          <p:cNvSpPr/>
          <p:nvPr userDrawn="1"/>
        </p:nvSpPr>
        <p:spPr>
          <a:xfrm>
            <a:off x="8883922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薪资</a:t>
            </a:r>
          </a:p>
        </p:txBody>
      </p: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与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547918"/>
            <a:ext cx="12190413" cy="6311671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矩形 8"/>
          <p:cNvSpPr>
            <a:spLocks noChangeArrowheads="1"/>
          </p:cNvSpPr>
          <p:nvPr userDrawn="1"/>
        </p:nvSpPr>
        <p:spPr bwMode="auto">
          <a:xfrm>
            <a:off x="11036797" y="6422451"/>
            <a:ext cx="780454" cy="3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6" tIns="60963" rIns="121926" bIns="60963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ctr"/>
            <a:fld id="{54BBE6E4-607C-482C-8C93-CDBC6320922F}" type="slidenum">
              <a:rPr lang="zh-CN" altLang="en-US" sz="160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ctr"/>
              <a:t>‹#›</a:t>
            </a:fld>
            <a:r>
              <a:rPr lang="en-US" altLang="zh-CN" sz="1600" dirty="0">
                <a:solidFill>
                  <a:srgbClr val="25B7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/30</a:t>
            </a:r>
            <a:endParaRPr lang="zh-CN" altLang="en-US" sz="1600" dirty="0">
              <a:solidFill>
                <a:srgbClr val="25B7C0"/>
              </a:solidFill>
              <a:ea typeface="宋体" pitchFamily="2" charset="-122"/>
            </a:endParaRPr>
          </a:p>
        </p:txBody>
      </p:sp>
      <p:sp>
        <p:nvSpPr>
          <p:cNvPr id="34" name="等腰三角形 33"/>
          <p:cNvSpPr>
            <a:spLocks/>
          </p:cNvSpPr>
          <p:nvPr userDrawn="1"/>
        </p:nvSpPr>
        <p:spPr>
          <a:xfrm rot="5400000">
            <a:off x="11711067" y="6535225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5" name="等腰三角形 34"/>
          <p:cNvSpPr>
            <a:spLocks/>
          </p:cNvSpPr>
          <p:nvPr userDrawn="1"/>
        </p:nvSpPr>
        <p:spPr>
          <a:xfrm rot="16200000">
            <a:off x="10991097" y="6535227"/>
            <a:ext cx="144078" cy="143981"/>
          </a:xfrm>
          <a:prstGeom prst="triangl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25B7C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42C307-7D60-4B6E-9887-749575C04D2E}"/>
              </a:ext>
            </a:extLst>
          </p:cNvPr>
          <p:cNvSpPr/>
          <p:nvPr userDrawn="1"/>
        </p:nvSpPr>
        <p:spPr>
          <a:xfrm>
            <a:off x="0" y="1557"/>
            <a:ext cx="12190413" cy="547917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051E9B8-5CD1-46A0-BD55-3D814D97F3DB}"/>
              </a:ext>
            </a:extLst>
          </p:cNvPr>
          <p:cNvCxnSpPr/>
          <p:nvPr userDrawn="1"/>
        </p:nvCxnSpPr>
        <p:spPr>
          <a:xfrm>
            <a:off x="3990435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B9EFB1-F0E2-42CA-9E02-54BEDB634C5F}"/>
              </a:ext>
            </a:extLst>
          </p:cNvPr>
          <p:cNvCxnSpPr/>
          <p:nvPr userDrawn="1"/>
        </p:nvCxnSpPr>
        <p:spPr>
          <a:xfrm>
            <a:off x="4005249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6C4B034-F407-4BCB-9418-832E99DE66C8}"/>
              </a:ext>
            </a:extLst>
          </p:cNvPr>
          <p:cNvCxnSpPr/>
          <p:nvPr userDrawn="1"/>
        </p:nvCxnSpPr>
        <p:spPr>
          <a:xfrm>
            <a:off x="6430633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5BD0CD-2B1B-4EF2-819B-F85E1ADAFBCC}"/>
              </a:ext>
            </a:extLst>
          </p:cNvPr>
          <p:cNvCxnSpPr/>
          <p:nvPr userDrawn="1"/>
        </p:nvCxnSpPr>
        <p:spPr>
          <a:xfrm>
            <a:off x="6445447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44982FC-23A1-4E90-88C8-D7A8A3814979}"/>
              </a:ext>
            </a:extLst>
          </p:cNvPr>
          <p:cNvCxnSpPr/>
          <p:nvPr userDrawn="1"/>
        </p:nvCxnSpPr>
        <p:spPr>
          <a:xfrm>
            <a:off x="8860250" y="0"/>
            <a:ext cx="0" cy="547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0F29E-AD3A-4163-B3C5-C1E345E7B571}"/>
              </a:ext>
            </a:extLst>
          </p:cNvPr>
          <p:cNvCxnSpPr/>
          <p:nvPr userDrawn="1"/>
        </p:nvCxnSpPr>
        <p:spPr>
          <a:xfrm>
            <a:off x="8871890" y="0"/>
            <a:ext cx="0" cy="547917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6199152-7D81-4570-8EBF-806D17114D2A}"/>
              </a:ext>
            </a:extLst>
          </p:cNvPr>
          <p:cNvSpPr/>
          <p:nvPr userDrawn="1"/>
        </p:nvSpPr>
        <p:spPr>
          <a:xfrm>
            <a:off x="1558702" y="0"/>
            <a:ext cx="2438505" cy="547917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1" name="圆角矩形 15">
            <a:extLst>
              <a:ext uri="{FF2B5EF4-FFF2-40B4-BE49-F238E27FC236}">
                <a16:creationId xmlns:a16="http://schemas.microsoft.com/office/drawing/2014/main" id="{CC5A8FE1-E68F-4A11-AC15-B6E538A20E28}"/>
              </a:ext>
            </a:extLst>
          </p:cNvPr>
          <p:cNvSpPr/>
          <p:nvPr userDrawn="1"/>
        </p:nvSpPr>
        <p:spPr>
          <a:xfrm>
            <a:off x="1577293" y="87936"/>
            <a:ext cx="2427956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准备</a:t>
            </a:r>
          </a:p>
        </p:txBody>
      </p:sp>
      <p:sp>
        <p:nvSpPr>
          <p:cNvPr id="42" name="圆角矩形 16">
            <a:extLst>
              <a:ext uri="{FF2B5EF4-FFF2-40B4-BE49-F238E27FC236}">
                <a16:creationId xmlns:a16="http://schemas.microsoft.com/office/drawing/2014/main" id="{93C7F623-746C-41B8-BB08-8830923E83C4}"/>
              </a:ext>
            </a:extLst>
          </p:cNvPr>
          <p:cNvSpPr/>
          <p:nvPr userDrawn="1"/>
        </p:nvSpPr>
        <p:spPr>
          <a:xfrm>
            <a:off x="64458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宋体 (标题)"/>
                <a:ea typeface="+mj-ea"/>
              </a:rPr>
              <a:t>面试</a:t>
            </a:r>
          </a:p>
        </p:txBody>
      </p:sp>
      <p:sp>
        <p:nvSpPr>
          <p:cNvPr id="43" name="圆角矩形 23">
            <a:extLst>
              <a:ext uri="{FF2B5EF4-FFF2-40B4-BE49-F238E27FC236}">
                <a16:creationId xmlns:a16="http://schemas.microsoft.com/office/drawing/2014/main" id="{CB0BB62D-3217-4156-8055-2AB7FA55EA03}"/>
              </a:ext>
            </a:extLst>
          </p:cNvPr>
          <p:cNvSpPr/>
          <p:nvPr userDrawn="1"/>
        </p:nvSpPr>
        <p:spPr>
          <a:xfrm>
            <a:off x="3987439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笔试</a:t>
            </a:r>
          </a:p>
        </p:txBody>
      </p:sp>
      <p:sp>
        <p:nvSpPr>
          <p:cNvPr id="44" name="圆角矩形 27">
            <a:extLst>
              <a:ext uri="{FF2B5EF4-FFF2-40B4-BE49-F238E27FC236}">
                <a16:creationId xmlns:a16="http://schemas.microsoft.com/office/drawing/2014/main" id="{1B95BE63-254B-48DD-83E7-C5BBE64EA1BA}"/>
              </a:ext>
            </a:extLst>
          </p:cNvPr>
          <p:cNvSpPr/>
          <p:nvPr userDrawn="1"/>
        </p:nvSpPr>
        <p:spPr>
          <a:xfrm>
            <a:off x="8883922" y="87936"/>
            <a:ext cx="2422877" cy="37612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薪资</a:t>
            </a:r>
          </a:p>
        </p:txBody>
      </p: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1219261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23" indent="-457223" algn="l" defTabSz="1219261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50" indent="-381019" algn="l" defTabSz="1219261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76" indent="-304815" algn="l" defTabSz="12192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707" indent="-304815" algn="l" defTabSz="1219261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7" indent="-304815" algn="l" defTabSz="1219261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968" indent="-304815" algn="l" defTabSz="12192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98" indent="-304815" algn="l" defTabSz="12192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229" indent="-304815" algn="l" defTabSz="12192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859" indent="-304815" algn="l" defTabSz="12192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062758" y="2041460"/>
            <a:ext cx="8040268" cy="861780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spAutoFit/>
          </a:bodyPr>
          <a:lstStyle/>
          <a:p>
            <a:pPr algn="ctr"/>
            <a:r>
              <a:rPr lang="zh-CN" altLang="en-US" sz="48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+mn-ea"/>
                <a:cs typeface="+mn-ea"/>
                <a:sym typeface="+mn-lt"/>
              </a:rPr>
              <a:t>算法岗校招经验分享</a:t>
            </a:r>
          </a:p>
        </p:txBody>
      </p:sp>
      <p:grpSp>
        <p:nvGrpSpPr>
          <p:cNvPr id="42" name="Group 14"/>
          <p:cNvGrpSpPr/>
          <p:nvPr/>
        </p:nvGrpSpPr>
        <p:grpSpPr bwMode="auto">
          <a:xfrm>
            <a:off x="4454671" y="4365898"/>
            <a:ext cx="360040" cy="360278"/>
            <a:chOff x="4248" y="3024"/>
            <a:chExt cx="600" cy="599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10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44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10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10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5667914" y="1053530"/>
            <a:ext cx="853505" cy="699898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3131"/>
              </p:ext>
            </p:extLst>
          </p:nvPr>
        </p:nvGraphicFramePr>
        <p:xfrm>
          <a:off x="4855197" y="3905210"/>
          <a:ext cx="3184225" cy="124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29">
                  <a:extLst>
                    <a:ext uri="{9D8B030D-6E8A-4147-A177-3AD203B41FA5}">
                      <a16:colId xmlns:a16="http://schemas.microsoft.com/office/drawing/2014/main" val="2429014855"/>
                    </a:ext>
                  </a:extLst>
                </a:gridCol>
                <a:gridCol w="1664996">
                  <a:extLst>
                    <a:ext uri="{9D8B030D-6E8A-4147-A177-3AD203B41FA5}">
                      <a16:colId xmlns:a16="http://schemas.microsoft.com/office/drawing/2014/main" val="283959701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l" defTabSz="1219261" rtl="0" eaLnBrk="1" latinLnBrk="0" hangingPunct="1"/>
                      <a:endParaRPr lang="en-US" sz="24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74887" marR="74887" marT="37444" marB="374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61" rtl="0" eaLnBrk="1" latinLnBrk="0" hangingPunct="1"/>
                      <a:endParaRPr lang="en-US" sz="24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74887" marR="74887" marT="37444" marB="374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68013"/>
                  </a:ext>
                </a:extLst>
              </a:tr>
              <a:tr h="612187">
                <a:tc>
                  <a:txBody>
                    <a:bodyPr/>
                    <a:lstStyle/>
                    <a:p>
                      <a:pPr marL="0" algn="l" defTabSz="1219261" rtl="0" eaLnBrk="1" latinLnBrk="0" hangingPunct="1"/>
                      <a:r>
                        <a:rPr lang="zh-CN" altLang="en-US" sz="24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ea"/>
                          <a:sym typeface="+mn-lt"/>
                        </a:rPr>
                        <a:t>汇报人</a:t>
                      </a: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ea"/>
                          <a:sym typeface="+mn-lt"/>
                        </a:rPr>
                        <a:t>:</a:t>
                      </a:r>
                      <a:endParaRPr lang="en-US" sz="24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74887" marR="74887" marT="37444" marB="3744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ea"/>
                          <a:sym typeface="+mn-lt"/>
                        </a:rPr>
                        <a:t>姚亚兰</a:t>
                      </a:r>
                      <a:endParaRPr lang="en-US" altLang="zh-CN" sz="24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algn="l" defTabSz="1219261" rtl="0" eaLnBrk="1" latinLnBrk="0" hangingPunct="1"/>
                      <a:endParaRPr lang="en-US" sz="24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74887" marR="74887" marT="37444" marB="3744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64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943229" y="547918"/>
            <a:ext cx="2303956" cy="1108002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spAutoFit/>
          </a:bodyPr>
          <a:lstStyle/>
          <a:p>
            <a:pPr algn="ctr"/>
            <a:r>
              <a:rPr lang="zh-CN" altLang="en-US" sz="4000" dirty="0">
                <a:ln w="6350">
                  <a:noFill/>
                </a:ln>
                <a:solidFill>
                  <a:schemeClr val="bg1"/>
                </a:solidFill>
                <a:latin typeface="+mn-ea"/>
                <a:cs typeface="+mn-ea"/>
                <a:sym typeface="+mn-lt"/>
              </a:rPr>
              <a:t>目  录</a:t>
            </a:r>
            <a:endParaRPr lang="en-US" altLang="zh-CN" sz="4000" dirty="0">
              <a:ln w="6350">
                <a:noFill/>
              </a:ln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CONTENTS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73379" y="1721812"/>
            <a:ext cx="2111960" cy="4151803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81337" y="1726263"/>
            <a:ext cx="2111960" cy="4151803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389297" y="1726263"/>
            <a:ext cx="2111958" cy="4151803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74726" y="1726263"/>
            <a:ext cx="2111960" cy="4151803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21841" y="4024832"/>
            <a:ext cx="630954" cy="761497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  <a:sym typeface="+mn-lt"/>
              </a:rPr>
              <a:t>问题</a:t>
            </a:r>
            <a:endParaRPr lang="en-US" altLang="zh-CN" sz="15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  <a:sym typeface="+mn-lt"/>
              </a:rPr>
              <a:t>待遇</a:t>
            </a:r>
          </a:p>
        </p:txBody>
      </p:sp>
      <p:sp>
        <p:nvSpPr>
          <p:cNvPr id="71" name="矩形 70"/>
          <p:cNvSpPr/>
          <p:nvPr/>
        </p:nvSpPr>
        <p:spPr>
          <a:xfrm>
            <a:off x="4526172" y="4208048"/>
            <a:ext cx="1015675" cy="415248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  <a:sym typeface="+mn-lt"/>
              </a:rPr>
              <a:t>笔试内容</a:t>
            </a:r>
            <a:endParaRPr lang="en-US" altLang="zh-CN" sz="15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37494" y="4181088"/>
            <a:ext cx="630955" cy="415248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  <a:sym typeface="+mn-lt"/>
              </a:rPr>
              <a:t>概述</a:t>
            </a:r>
            <a:endParaRPr lang="en-US" altLang="zh-CN" sz="15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973379" y="2840347"/>
            <a:ext cx="2111960" cy="480259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181337" y="2840347"/>
            <a:ext cx="2111960" cy="480259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89294" y="2840347"/>
            <a:ext cx="2111960" cy="480259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74726" y="2840347"/>
            <a:ext cx="2111960" cy="480259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56122" y="2895712"/>
            <a:ext cx="762400" cy="430893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面试</a:t>
            </a:r>
          </a:p>
        </p:txBody>
      </p:sp>
      <p:sp>
        <p:nvSpPr>
          <p:cNvPr id="81" name="矩形 80"/>
          <p:cNvSpPr/>
          <p:nvPr/>
        </p:nvSpPr>
        <p:spPr>
          <a:xfrm>
            <a:off x="4652813" y="2895712"/>
            <a:ext cx="762400" cy="430893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+mn-ea"/>
                <a:cs typeface="+mn-ea"/>
                <a:sym typeface="+mn-lt"/>
              </a:rPr>
              <a:t>笔试</a:t>
            </a:r>
          </a:p>
        </p:txBody>
      </p:sp>
      <p:sp>
        <p:nvSpPr>
          <p:cNvPr id="82" name="矩形 81"/>
          <p:cNvSpPr/>
          <p:nvPr/>
        </p:nvSpPr>
        <p:spPr>
          <a:xfrm>
            <a:off x="2072025" y="2895712"/>
            <a:ext cx="1517362" cy="430893"/>
          </a:xfrm>
          <a:prstGeom prst="rect">
            <a:avLst/>
          </a:prstGeom>
        </p:spPr>
        <p:txBody>
          <a:bodyPr wrap="square" lIns="121926" tIns="60963" rIns="121926" bIns="60963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+mn-ea"/>
                <a:cs typeface="+mn-ea"/>
                <a:sym typeface="+mn-lt"/>
              </a:rPr>
              <a:t>准备</a:t>
            </a:r>
          </a:p>
        </p:txBody>
      </p:sp>
      <p:sp>
        <p:nvSpPr>
          <p:cNvPr id="84" name="矩形 83"/>
          <p:cNvSpPr/>
          <p:nvPr/>
        </p:nvSpPr>
        <p:spPr>
          <a:xfrm>
            <a:off x="9068449" y="2895712"/>
            <a:ext cx="762400" cy="430893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+mn-ea"/>
                <a:cs typeface="+mn-ea"/>
                <a:sym typeface="+mn-lt"/>
              </a:rPr>
              <a:t>薪资</a:t>
            </a: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4875013" y="2152298"/>
            <a:ext cx="382436" cy="38369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9285620" y="2131078"/>
            <a:ext cx="328515" cy="41766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7094529" y="2135634"/>
            <a:ext cx="285576" cy="410667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2608883" y="2147625"/>
            <a:ext cx="465313" cy="386686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 sz="18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26062" y="4034924"/>
            <a:ext cx="630954" cy="761497"/>
          </a:xfrm>
          <a:prstGeom prst="rect">
            <a:avLst/>
          </a:prstGeom>
        </p:spPr>
        <p:txBody>
          <a:bodyPr wrap="none" lIns="121926" tIns="60963" rIns="121926" bIns="60963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  <a:sym typeface="+mn-lt"/>
              </a:rPr>
              <a:t>基础</a:t>
            </a:r>
            <a:endParaRPr lang="en-US" altLang="zh-CN" sz="15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  <a:sym typeface="+mn-lt"/>
              </a:rPr>
              <a:t>简历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4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342678" y="1722933"/>
            <a:ext cx="8444986" cy="2498949"/>
            <a:chOff x="1826684" y="1557586"/>
            <a:chExt cx="8444986" cy="2498949"/>
          </a:xfrm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826684" y="1557586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3CCC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261962" y="1557586"/>
              <a:ext cx="8009708" cy="2498949"/>
              <a:chOff x="2261962" y="1557586"/>
              <a:chExt cx="8009708" cy="2498949"/>
            </a:xfrm>
          </p:grpSpPr>
          <p:sp>
            <p:nvSpPr>
              <p:cNvPr id="33" name="TextBox 55"/>
              <p:cNvSpPr txBox="1"/>
              <p:nvPr/>
            </p:nvSpPr>
            <p:spPr>
              <a:xfrm>
                <a:off x="2261962" y="2164542"/>
                <a:ext cx="8009708" cy="18919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spcBef>
                    <a:spcPct val="0"/>
                  </a:spcBef>
                  <a:buNone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机器学习：西瓜书（周志华 机器学习），小蓝书（李航 机器学习）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深度学习：博客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代码：最好跑一下基础的算法，了解下数据流</a:t>
                </a:r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3CBC03D2-D30A-482C-A22F-50F55391555C}"/>
                  </a:ext>
                </a:extLst>
              </p:cNvPr>
              <p:cNvSpPr txBox="1"/>
              <p:nvPr/>
            </p:nvSpPr>
            <p:spPr>
              <a:xfrm>
                <a:off x="2261962" y="1557586"/>
                <a:ext cx="375525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复习材料：</a:t>
                </a: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342678" y="4289818"/>
            <a:ext cx="9505056" cy="1588248"/>
            <a:chOff x="1826684" y="3434616"/>
            <a:chExt cx="9508863" cy="1588248"/>
          </a:xfrm>
        </p:grpSpPr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1826684" y="3434616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3CCC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259275" y="3434616"/>
              <a:ext cx="9076272" cy="1588248"/>
              <a:chOff x="2259275" y="3434616"/>
              <a:chExt cx="9076272" cy="1588248"/>
            </a:xfrm>
          </p:grpSpPr>
          <p:sp>
            <p:nvSpPr>
              <p:cNvPr id="35" name="TextBox 53"/>
              <p:cNvSpPr txBox="1"/>
              <p:nvPr/>
            </p:nvSpPr>
            <p:spPr>
              <a:xfrm>
                <a:off x="2259275" y="4054201"/>
                <a:ext cx="9076272" cy="968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spcBef>
                    <a:spcPct val="0"/>
                  </a:spcBef>
                  <a:buNone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34290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机器学习、深度学习、数据结构、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Python/C++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、项目相关、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NLP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岗、刷题</a:t>
                </a:r>
              </a:p>
            </p:txBody>
          </p:sp>
          <p:sp>
            <p:nvSpPr>
              <p:cNvPr id="36" name="文本框 65">
                <a:extLst>
                  <a:ext uri="{FF2B5EF4-FFF2-40B4-BE49-F238E27FC236}">
                    <a16:creationId xmlns:a16="http://schemas.microsoft.com/office/drawing/2014/main" id="{D60AA111-C68E-4ADC-8B17-0F6BA4BE80BD}"/>
                  </a:ext>
                </a:extLst>
              </p:cNvPr>
              <p:cNvSpPr txBox="1"/>
              <p:nvPr/>
            </p:nvSpPr>
            <p:spPr>
              <a:xfrm>
                <a:off x="2261962" y="3434616"/>
                <a:ext cx="37552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rPr>
                  <a:t>复习内容：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0721AA21-2706-4E32-ACD3-EEBE0C52D899}"/>
              </a:ext>
            </a:extLst>
          </p:cNvPr>
          <p:cNvSpPr/>
          <p:nvPr/>
        </p:nvSpPr>
        <p:spPr>
          <a:xfrm>
            <a:off x="1324670" y="105146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3DE058-A8C6-4FDE-BAF7-BCB556ED86F2}"/>
              </a:ext>
            </a:extLst>
          </p:cNvPr>
          <p:cNvGrpSpPr>
            <a:grpSpLocks noChangeAspect="1"/>
          </p:cNvGrpSpPr>
          <p:nvPr/>
        </p:nvGrpSpPr>
        <p:grpSpPr>
          <a:xfrm>
            <a:off x="699827" y="981522"/>
            <a:ext cx="540000" cy="540000"/>
            <a:chOff x="338180" y="1015602"/>
            <a:chExt cx="986490" cy="986490"/>
          </a:xfrm>
        </p:grpSpPr>
        <p:sp>
          <p:nvSpPr>
            <p:cNvPr id="47" name="Oval 32">
              <a:extLst>
                <a:ext uri="{FF2B5EF4-FFF2-40B4-BE49-F238E27FC236}">
                  <a16:creationId xmlns:a16="http://schemas.microsoft.com/office/drawing/2014/main" id="{DDC34B2B-2B4A-47EA-BFE3-4AF9BD0D424C}"/>
                </a:ext>
              </a:extLst>
            </p:cNvPr>
            <p:cNvSpPr/>
            <p:nvPr/>
          </p:nvSpPr>
          <p:spPr>
            <a:xfrm>
              <a:off x="338180" y="1015602"/>
              <a:ext cx="986490" cy="986490"/>
            </a:xfrm>
            <a:prstGeom prst="ellipse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8" name="Picture 33">
              <a:extLst>
                <a:ext uri="{FF2B5EF4-FFF2-40B4-BE49-F238E27FC236}">
                  <a16:creationId xmlns:a16="http://schemas.microsoft.com/office/drawing/2014/main" id="{D2BC5EDD-7861-45E9-99CD-1165C240B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42" y="1137395"/>
              <a:ext cx="576050" cy="57605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159752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>
            <a:extLst>
              <a:ext uri="{FF2B5EF4-FFF2-40B4-BE49-F238E27FC236}">
                <a16:creationId xmlns:a16="http://schemas.microsoft.com/office/drawing/2014/main" id="{F07F09A3-726E-43CC-A864-4C5D935C76E4}"/>
              </a:ext>
            </a:extLst>
          </p:cNvPr>
          <p:cNvSpPr/>
          <p:nvPr/>
        </p:nvSpPr>
        <p:spPr>
          <a:xfrm>
            <a:off x="1324670" y="139731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简历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93930300-FB93-4BB7-B54C-6ADADB247D65}"/>
              </a:ext>
            </a:extLst>
          </p:cNvPr>
          <p:cNvGrpSpPr>
            <a:grpSpLocks noChangeAspect="1"/>
          </p:cNvGrpSpPr>
          <p:nvPr/>
        </p:nvGrpSpPr>
        <p:grpSpPr>
          <a:xfrm>
            <a:off x="699827" y="1327373"/>
            <a:ext cx="540000" cy="540000"/>
            <a:chOff x="338180" y="1015602"/>
            <a:chExt cx="986490" cy="986490"/>
          </a:xfrm>
        </p:grpSpPr>
        <p:sp>
          <p:nvSpPr>
            <p:cNvPr id="143" name="Oval 32">
              <a:extLst>
                <a:ext uri="{FF2B5EF4-FFF2-40B4-BE49-F238E27FC236}">
                  <a16:creationId xmlns:a16="http://schemas.microsoft.com/office/drawing/2014/main" id="{780EB313-24FC-4129-AE03-E7E25DC8AE4E}"/>
                </a:ext>
              </a:extLst>
            </p:cNvPr>
            <p:cNvSpPr/>
            <p:nvPr/>
          </p:nvSpPr>
          <p:spPr>
            <a:xfrm>
              <a:off x="338180" y="1015602"/>
              <a:ext cx="986490" cy="986490"/>
            </a:xfrm>
            <a:prstGeom prst="ellipse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46" name="Picture 33">
              <a:extLst>
                <a:ext uri="{FF2B5EF4-FFF2-40B4-BE49-F238E27FC236}">
                  <a16:creationId xmlns:a16="http://schemas.microsoft.com/office/drawing/2014/main" id="{150C9D4C-1536-4FE9-B646-D7B5EF97B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42" y="1137395"/>
              <a:ext cx="576050" cy="57605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B81598-6277-4EA5-AFAB-333A66C71FE0}"/>
              </a:ext>
            </a:extLst>
          </p:cNvPr>
          <p:cNvGrpSpPr/>
          <p:nvPr/>
        </p:nvGrpSpPr>
        <p:grpSpPr>
          <a:xfrm>
            <a:off x="1342678" y="1773610"/>
            <a:ext cx="9217024" cy="1298546"/>
            <a:chOff x="1826684" y="1557586"/>
            <a:chExt cx="9217024" cy="1298546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514FE35-441F-4B66-90C9-0695A1F192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6684" y="1557586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3CCC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E85EB7-7FC3-4635-861A-9A7A079AC593}"/>
                </a:ext>
              </a:extLst>
            </p:cNvPr>
            <p:cNvGrpSpPr/>
            <p:nvPr/>
          </p:nvGrpSpPr>
          <p:grpSpPr>
            <a:xfrm>
              <a:off x="2261962" y="1557586"/>
              <a:ext cx="8781746" cy="1298546"/>
              <a:chOff x="2261962" y="1557586"/>
              <a:chExt cx="8781746" cy="1298546"/>
            </a:xfrm>
          </p:grpSpPr>
          <p:sp>
            <p:nvSpPr>
              <p:cNvPr id="25" name="TextBox 55">
                <a:extLst>
                  <a:ext uri="{FF2B5EF4-FFF2-40B4-BE49-F238E27FC236}">
                    <a16:creationId xmlns:a16="http://schemas.microsoft.com/office/drawing/2014/main" id="{271D4FA7-FBEA-4861-8E27-67E9CAE82FFB}"/>
                  </a:ext>
                </a:extLst>
              </p:cNvPr>
              <p:cNvSpPr txBox="1"/>
              <p:nvPr/>
            </p:nvSpPr>
            <p:spPr>
              <a:xfrm>
                <a:off x="2261962" y="2033535"/>
                <a:ext cx="8781746" cy="8225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spcBef>
                    <a:spcPct val="0"/>
                  </a:spcBef>
                  <a:buNone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简洁、总结重点、排版清爽整齐。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字不用太多，精炼为主。装饰不用花里胡哨，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hr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没空看。</a:t>
                </a:r>
              </a:p>
            </p:txBody>
          </p:sp>
          <p:sp>
            <p:nvSpPr>
              <p:cNvPr id="26" name="文本框 65">
                <a:extLst>
                  <a:ext uri="{FF2B5EF4-FFF2-40B4-BE49-F238E27FC236}">
                    <a16:creationId xmlns:a16="http://schemas.microsoft.com/office/drawing/2014/main" id="{4103E65C-2D8B-48E9-A451-D6C623F44587}"/>
                  </a:ext>
                </a:extLst>
              </p:cNvPr>
              <p:cNvSpPr txBox="1"/>
              <p:nvPr/>
            </p:nvSpPr>
            <p:spPr>
              <a:xfrm>
                <a:off x="2261962" y="1557586"/>
                <a:ext cx="375525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风格：</a:t>
                </a: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E1F7EC2-2BB1-4087-A89C-150E19B76A74}"/>
              </a:ext>
            </a:extLst>
          </p:cNvPr>
          <p:cNvGrpSpPr/>
          <p:nvPr/>
        </p:nvGrpSpPr>
        <p:grpSpPr>
          <a:xfrm>
            <a:off x="1342678" y="3141762"/>
            <a:ext cx="9505056" cy="3672408"/>
            <a:chOff x="1826684" y="3190086"/>
            <a:chExt cx="9508863" cy="3672408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7E5921D3-EA43-47BE-8604-7DA1635A52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6684" y="3262094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3CCC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FAC0C77-C7C6-429C-95A4-3AB242EA37A3}"/>
                </a:ext>
              </a:extLst>
            </p:cNvPr>
            <p:cNvGrpSpPr/>
            <p:nvPr/>
          </p:nvGrpSpPr>
          <p:grpSpPr>
            <a:xfrm>
              <a:off x="2259275" y="3190086"/>
              <a:ext cx="9076272" cy="3672408"/>
              <a:chOff x="2259275" y="3190086"/>
              <a:chExt cx="9076272" cy="3672408"/>
            </a:xfrm>
          </p:grpSpPr>
          <p:sp>
            <p:nvSpPr>
              <p:cNvPr id="30" name="TextBox 53">
                <a:extLst>
                  <a:ext uri="{FF2B5EF4-FFF2-40B4-BE49-F238E27FC236}">
                    <a16:creationId xmlns:a16="http://schemas.microsoft.com/office/drawing/2014/main" id="{B99D6C51-1890-47BC-B451-5D14768F0BF2}"/>
                  </a:ext>
                </a:extLst>
              </p:cNvPr>
              <p:cNvSpPr txBox="1"/>
              <p:nvPr/>
            </p:nvSpPr>
            <p:spPr>
              <a:xfrm>
                <a:off x="2259275" y="3730867"/>
                <a:ext cx="9076272" cy="31316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spcBef>
                    <a:spcPct val="0"/>
                  </a:spcBef>
                  <a:buNone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34290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个人信息：姓名、邮箱、电话、照片（可选）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教育经历：本科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+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研究生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项目：至少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个项目。每个项目不要写太多文字，大概包括 项目概述，项目技术点，项目成果等。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个人技能：对自己的机器学习和深度学习掌握的知识点的小结，英语水平（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cet6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）。例如：我熟悉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掌握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了解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xx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技术，不熟悉的千万不要乱写，写了就会问。</a:t>
                </a:r>
              </a:p>
              <a:p>
                <a:pPr marL="34290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获奖经历、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成绩：可选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文本框 65">
                <a:extLst>
                  <a:ext uri="{FF2B5EF4-FFF2-40B4-BE49-F238E27FC236}">
                    <a16:creationId xmlns:a16="http://schemas.microsoft.com/office/drawing/2014/main" id="{713587FA-C99E-46E7-A137-49905299946C}"/>
                  </a:ext>
                </a:extLst>
              </p:cNvPr>
              <p:cNvSpPr txBox="1"/>
              <p:nvPr/>
            </p:nvSpPr>
            <p:spPr>
              <a:xfrm>
                <a:off x="2261962" y="3190086"/>
                <a:ext cx="375525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rPr>
                  <a:t>内容要点：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804214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213F33AC-EEB5-422E-919B-41B1043E75A5}"/>
              </a:ext>
            </a:extLst>
          </p:cNvPr>
          <p:cNvSpPr/>
          <p:nvPr/>
        </p:nvSpPr>
        <p:spPr>
          <a:xfrm>
            <a:off x="1324670" y="139731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笔试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B426A5E-BDD2-42FD-A5D0-B47D7685DFF2}"/>
              </a:ext>
            </a:extLst>
          </p:cNvPr>
          <p:cNvGrpSpPr>
            <a:grpSpLocks noChangeAspect="1"/>
          </p:cNvGrpSpPr>
          <p:nvPr/>
        </p:nvGrpSpPr>
        <p:grpSpPr>
          <a:xfrm>
            <a:off x="699827" y="1327373"/>
            <a:ext cx="540000" cy="540000"/>
            <a:chOff x="338180" y="1015602"/>
            <a:chExt cx="986490" cy="986490"/>
          </a:xfrm>
        </p:grpSpPr>
        <p:sp>
          <p:nvSpPr>
            <p:cNvPr id="51" name="Oval 32">
              <a:extLst>
                <a:ext uri="{FF2B5EF4-FFF2-40B4-BE49-F238E27FC236}">
                  <a16:creationId xmlns:a16="http://schemas.microsoft.com/office/drawing/2014/main" id="{E3260583-28FD-4373-BF53-22E61D3F014A}"/>
                </a:ext>
              </a:extLst>
            </p:cNvPr>
            <p:cNvSpPr/>
            <p:nvPr/>
          </p:nvSpPr>
          <p:spPr>
            <a:xfrm>
              <a:off x="338180" y="1015602"/>
              <a:ext cx="986490" cy="986490"/>
            </a:xfrm>
            <a:prstGeom prst="ellipse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54" name="Picture 33">
              <a:extLst>
                <a:ext uri="{FF2B5EF4-FFF2-40B4-BE49-F238E27FC236}">
                  <a16:creationId xmlns:a16="http://schemas.microsoft.com/office/drawing/2014/main" id="{A5296066-6C46-48B2-84BE-D99C2348A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42" y="1137395"/>
              <a:ext cx="576050" cy="576050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836BC1C-F862-4199-9B43-81FF189C1929}"/>
              </a:ext>
            </a:extLst>
          </p:cNvPr>
          <p:cNvGrpSpPr/>
          <p:nvPr/>
        </p:nvGrpSpPr>
        <p:grpSpPr>
          <a:xfrm>
            <a:off x="1342678" y="2095757"/>
            <a:ext cx="9217024" cy="3422269"/>
            <a:chOff x="1826684" y="1557586"/>
            <a:chExt cx="9217024" cy="3422269"/>
          </a:xfrm>
        </p:grpSpPr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2B06EB7D-C766-465F-9002-B96CB24EF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6684" y="1557586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3CCC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AA6A66-CE1B-4D01-B1D7-291848AA70B1}"/>
                </a:ext>
              </a:extLst>
            </p:cNvPr>
            <p:cNvGrpSpPr/>
            <p:nvPr/>
          </p:nvGrpSpPr>
          <p:grpSpPr>
            <a:xfrm>
              <a:off x="2261962" y="1557586"/>
              <a:ext cx="8781746" cy="3422269"/>
              <a:chOff x="2261962" y="1557586"/>
              <a:chExt cx="8781746" cy="3422269"/>
            </a:xfrm>
          </p:grpSpPr>
          <p:sp>
            <p:nvSpPr>
              <p:cNvPr id="58" name="TextBox 55">
                <a:extLst>
                  <a:ext uri="{FF2B5EF4-FFF2-40B4-BE49-F238E27FC236}">
                    <a16:creationId xmlns:a16="http://schemas.microsoft.com/office/drawing/2014/main" id="{FD4458E0-EDF6-41F6-993B-90A15DA2EDE1}"/>
                  </a:ext>
                </a:extLst>
              </p:cNvPr>
              <p:cNvSpPr txBox="1"/>
              <p:nvPr/>
            </p:nvSpPr>
            <p:spPr>
              <a:xfrm>
                <a:off x="2261962" y="2159724"/>
                <a:ext cx="8781746" cy="28201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spcBef>
                    <a:spcPct val="0"/>
                  </a:spcBef>
                  <a:buNone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常有的题型包括 选择、填空、简答、编程题。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选择、填空、简答一般不可切换页面，会计算次数。编程题一般可以切换页面，用本地编辑器调试。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注意笔试时间和要求，不要在选择、填空、简答花费过多时间，一般重点都是编程题。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marL="342900" lvl="0" indent="-34290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具体内容请在牛客网找往年的题目。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文本框 65">
                <a:extLst>
                  <a:ext uri="{FF2B5EF4-FFF2-40B4-BE49-F238E27FC236}">
                    <a16:creationId xmlns:a16="http://schemas.microsoft.com/office/drawing/2014/main" id="{BBE5A87B-94D6-44F8-8D10-510856CF6D10}"/>
                  </a:ext>
                </a:extLst>
              </p:cNvPr>
              <p:cNvSpPr txBox="1"/>
              <p:nvPr/>
            </p:nvSpPr>
            <p:spPr>
              <a:xfrm>
                <a:off x="2261962" y="1557586"/>
                <a:ext cx="37552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笔试内容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22068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24670" y="139731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问题</a:t>
            </a:r>
            <a:endParaRPr lang="en-US" altLang="zh-CN" dirty="0">
              <a:latin typeface="+mj-ea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699827" y="1327373"/>
            <a:ext cx="540000" cy="540000"/>
            <a:chOff x="338180" y="1015602"/>
            <a:chExt cx="986490" cy="986490"/>
          </a:xfrm>
        </p:grpSpPr>
        <p:sp>
          <p:nvSpPr>
            <p:cNvPr id="34" name="Oval 32"/>
            <p:cNvSpPr/>
            <p:nvPr/>
          </p:nvSpPr>
          <p:spPr>
            <a:xfrm>
              <a:off x="338180" y="1015602"/>
              <a:ext cx="986490" cy="986490"/>
            </a:xfrm>
            <a:prstGeom prst="ellipse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35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42" y="1137395"/>
              <a:ext cx="576050" cy="576050"/>
            </a:xfrm>
            <a:prstGeom prst="rect">
              <a:avLst/>
            </a:prstGeom>
          </p:spPr>
        </p:pic>
      </p:grpSp>
      <p:sp>
        <p:nvSpPr>
          <p:cNvPr id="38" name="Rectangle 453">
            <a:extLst>
              <a:ext uri="{FF2B5EF4-FFF2-40B4-BE49-F238E27FC236}">
                <a16:creationId xmlns:a16="http://schemas.microsoft.com/office/drawing/2014/main" id="{94DEF7EB-6283-444D-96D3-23CDF62E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75" y="1271017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74DE7468-B573-468F-B408-EA7751C3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66" y="2004712"/>
            <a:ext cx="10084776" cy="144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基本都和准备里的基础知识相关。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可能出现问答题，手推公式题，在线计算题，手写代码题，手写算法题，最近的顶会论文等内容。不同公司风格不同，需要看往年面经总结。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知道就按关键点回答，不知道就诚恳表示不知道。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66">
            <a:extLst>
              <a:ext uri="{FF2B5EF4-FFF2-40B4-BE49-F238E27FC236}">
                <a16:creationId xmlns:a16="http://schemas.microsoft.com/office/drawing/2014/main" id="{B9EA02FC-68C2-4F68-A60E-39BA0E69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66" y="3580257"/>
            <a:ext cx="10084776" cy="298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百度：主要问机器学习、深度学习基础知识、并且问了与项目相关的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的公示推导。手写算法题。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阿里：主要问项目的具体细节，涉及模型的选取理由，各模型在该任务的对比情况，项目实际遇到的问题。还会出假设题，有没有考虑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技术的应用在这个问题里。手写算法题。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其余公司：以上类型问题都有出现。问的都是简历写过的。机器学习问的最多，深度学习其次，辅助几道算法题，偶尔会问到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相关。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1371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24670" y="139731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待遇</a:t>
            </a:r>
            <a:endParaRPr lang="en-US" altLang="zh-CN" dirty="0">
              <a:latin typeface="+mj-ea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699827" y="1327373"/>
            <a:ext cx="540000" cy="540000"/>
            <a:chOff x="338180" y="1015602"/>
            <a:chExt cx="986490" cy="986490"/>
          </a:xfrm>
        </p:grpSpPr>
        <p:sp>
          <p:nvSpPr>
            <p:cNvPr id="34" name="Oval 32"/>
            <p:cNvSpPr/>
            <p:nvPr/>
          </p:nvSpPr>
          <p:spPr>
            <a:xfrm>
              <a:off x="338180" y="1015602"/>
              <a:ext cx="986490" cy="986490"/>
            </a:xfrm>
            <a:prstGeom prst="ellipse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35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42" y="1137395"/>
              <a:ext cx="576050" cy="576050"/>
            </a:xfrm>
            <a:prstGeom prst="rect">
              <a:avLst/>
            </a:prstGeom>
          </p:spPr>
        </p:pic>
      </p:grpSp>
      <p:sp>
        <p:nvSpPr>
          <p:cNvPr id="38" name="Rectangle 453">
            <a:extLst>
              <a:ext uri="{FF2B5EF4-FFF2-40B4-BE49-F238E27FC236}">
                <a16:creationId xmlns:a16="http://schemas.microsoft.com/office/drawing/2014/main" id="{94DEF7EB-6283-444D-96D3-23CDF62E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75" y="1271017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74DE7468-B573-468F-B408-EA7751C3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66" y="2004712"/>
            <a:ext cx="9436704" cy="217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一般经过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面以上技术面后，到达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面，可以谈到薪资问题。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面，态度诚恳问题不大。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具体风格看公司而定，一般表明愿意接受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就可以通过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面，可以看情况问工作地点、员工作息、工作内容、老带新的制度等内容。（走过场但是该问的还得问）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1243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15"/>
          <p:cNvSpPr/>
          <p:nvPr/>
        </p:nvSpPr>
        <p:spPr>
          <a:xfrm>
            <a:off x="7882554" y="2404993"/>
            <a:ext cx="4257673" cy="2340445"/>
          </a:xfrm>
          <a:custGeom>
            <a:avLst/>
            <a:gdLst/>
            <a:ahLst/>
            <a:cxnLst/>
            <a:rect l="l" t="t" r="r" b="b"/>
            <a:pathLst>
              <a:path w="5030643" h="2764467">
                <a:moveTo>
                  <a:pt x="1102190" y="0"/>
                </a:moveTo>
                <a:lnTo>
                  <a:pt x="5030643" y="0"/>
                </a:lnTo>
                <a:lnTo>
                  <a:pt x="5030643" y="540842"/>
                </a:lnTo>
                <a:lnTo>
                  <a:pt x="1115812" y="540842"/>
                </a:lnTo>
                <a:lnTo>
                  <a:pt x="1115812" y="542035"/>
                </a:lnTo>
                <a:cubicBezTo>
                  <a:pt x="849806" y="548315"/>
                  <a:pt x="586010" y="653458"/>
                  <a:pt x="383014" y="856454"/>
                </a:cubicBezTo>
                <a:cubicBezTo>
                  <a:pt x="-38103" y="1277571"/>
                  <a:pt x="-38103" y="1960337"/>
                  <a:pt x="383014" y="2381453"/>
                </a:cubicBezTo>
                <a:cubicBezTo>
                  <a:pt x="804131" y="2802570"/>
                  <a:pt x="1486896" y="2802570"/>
                  <a:pt x="1908013" y="2381453"/>
                </a:cubicBezTo>
                <a:cubicBezTo>
                  <a:pt x="2110512" y="2178954"/>
                  <a:pt x="2215638" y="1915954"/>
                  <a:pt x="2222339" y="1650608"/>
                </a:cubicBezTo>
                <a:lnTo>
                  <a:pt x="2764003" y="1650608"/>
                </a:lnTo>
                <a:cubicBezTo>
                  <a:pt x="2757354" y="2054603"/>
                  <a:pt x="2599295" y="2456199"/>
                  <a:pt x="2291027" y="2764467"/>
                </a:cubicBezTo>
                <a:cubicBezTo>
                  <a:pt x="1658378" y="3397116"/>
                  <a:pt x="632650" y="3397116"/>
                  <a:pt x="0" y="2764467"/>
                </a:cubicBezTo>
                <a:cubicBezTo>
                  <a:pt x="-632649" y="2131818"/>
                  <a:pt x="-632649" y="1106090"/>
                  <a:pt x="0" y="473441"/>
                </a:cubicBezTo>
                <a:cubicBezTo>
                  <a:pt x="305297" y="168145"/>
                  <a:pt x="702131" y="10175"/>
                  <a:pt x="1102190" y="1222"/>
                </a:cubicBezTo>
                <a:close/>
              </a:path>
            </a:pathLst>
          </a:custGeom>
          <a:solidFill>
            <a:srgbClr val="03CCCE"/>
          </a:solidFill>
          <a:ln w="38100">
            <a:solidFill>
              <a:srgbClr val="03CCC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006808" y="3015493"/>
            <a:ext cx="1675354" cy="1605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386588" y="3350387"/>
            <a:ext cx="915793" cy="915793"/>
          </a:xfrm>
          <a:prstGeom prst="ellipse">
            <a:avLst/>
          </a:prstGeom>
          <a:solidFill>
            <a:srgbClr val="03CCCE"/>
          </a:solidFill>
          <a:ln w="38100">
            <a:solidFill>
              <a:srgbClr val="03CCC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46"/>
          <p:cNvSpPr txBox="1"/>
          <p:nvPr/>
        </p:nvSpPr>
        <p:spPr>
          <a:xfrm>
            <a:off x="1607416" y="2349674"/>
            <a:ext cx="5711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与往年薪资建议看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OFFERSHOW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，有微信小程序。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拿到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offer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后，可以和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HR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交流已拿到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Offer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的薪资水平，这样可以争取拿到更高档。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问清楚每月工资，年终，福利待遇等问题。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C181CE-3062-40CD-B5FE-AB1A4B2267F8}"/>
              </a:ext>
            </a:extLst>
          </p:cNvPr>
          <p:cNvSpPr/>
          <p:nvPr/>
        </p:nvSpPr>
        <p:spPr>
          <a:xfrm>
            <a:off x="1607416" y="135969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薪资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6D3CE3-DD73-4736-8E6D-A99F62C8B68E}"/>
              </a:ext>
            </a:extLst>
          </p:cNvPr>
          <p:cNvGrpSpPr>
            <a:grpSpLocks noChangeAspect="1"/>
          </p:cNvGrpSpPr>
          <p:nvPr/>
        </p:nvGrpSpPr>
        <p:grpSpPr>
          <a:xfrm>
            <a:off x="982573" y="1289752"/>
            <a:ext cx="540000" cy="540000"/>
            <a:chOff x="338180" y="1015602"/>
            <a:chExt cx="986490" cy="986490"/>
          </a:xfrm>
        </p:grpSpPr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FF5C8393-F941-4E5A-8F3D-3F67C493AA51}"/>
                </a:ext>
              </a:extLst>
            </p:cNvPr>
            <p:cNvSpPr/>
            <p:nvPr/>
          </p:nvSpPr>
          <p:spPr>
            <a:xfrm>
              <a:off x="338180" y="1015602"/>
              <a:ext cx="986490" cy="986490"/>
            </a:xfrm>
            <a:prstGeom prst="ellipse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33">
              <a:extLst>
                <a:ext uri="{FF2B5EF4-FFF2-40B4-BE49-F238E27FC236}">
                  <a16:creationId xmlns:a16="http://schemas.microsoft.com/office/drawing/2014/main" id="{061C5DF7-4022-4558-97D0-B61952FA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42" y="1137395"/>
              <a:ext cx="576050" cy="57605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326041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95298" y="2997615"/>
            <a:ext cx="9599817" cy="862240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spAutoFit/>
          </a:bodyPr>
          <a:lstStyle/>
          <a:p>
            <a:pPr algn="ctr"/>
            <a:r>
              <a:rPr lang="zh-CN" altLang="en-US" sz="48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cs typeface="+mn-ea"/>
                <a:sym typeface="+mn-lt"/>
              </a:rPr>
              <a:t>感谢聆听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407258" y="4168327"/>
            <a:ext cx="5375897" cy="270226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THANKS FOR YOUR LISTENING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5667914" y="1717501"/>
            <a:ext cx="853505" cy="699898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6" tIns="60963" rIns="121926" bIns="60963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820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.2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8.5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6.3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6.3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3.7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920</Words>
  <Application>Microsoft Office PowerPoint</Application>
  <PresentationFormat>自定义</PresentationFormat>
  <Paragraphs>80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等线</vt:lpstr>
      <vt:lpstr>黑体</vt:lpstr>
      <vt:lpstr>宋体 (标题)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Ziyun</dc:creator>
  <cp:lastModifiedBy>g n</cp:lastModifiedBy>
  <cp:revision>475</cp:revision>
  <dcterms:created xsi:type="dcterms:W3CDTF">2016-02-27T06:12:00Z</dcterms:created>
  <dcterms:modified xsi:type="dcterms:W3CDTF">2019-05-31T10:07:23Z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