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90" r:id="rId7"/>
    <p:sldId id="286" r:id="rId8"/>
    <p:sldId id="295" r:id="rId9"/>
    <p:sldId id="297" r:id="rId10"/>
    <p:sldId id="287" r:id="rId11"/>
    <p:sldId id="298" r:id="rId12"/>
    <p:sldId id="303" r:id="rId13"/>
    <p:sldId id="307" r:id="rId14"/>
    <p:sldId id="308" r:id="rId15"/>
    <p:sldId id="309" r:id="rId16"/>
    <p:sldId id="310" r:id="rId17"/>
    <p:sldId id="311" r:id="rId18"/>
    <p:sldId id="312" r:id="rId19"/>
    <p:sldId id="313" r:id="rId20"/>
    <p:sldId id="315" r:id="rId21"/>
    <p:sldId id="316" r:id="rId22"/>
    <p:sldId id="299" r:id="rId23"/>
    <p:sldId id="329" r:id="rId24"/>
    <p:sldId id="320" r:id="rId25"/>
    <p:sldId id="321" r:id="rId26"/>
    <p:sldId id="323" r:id="rId27"/>
    <p:sldId id="322" r:id="rId28"/>
    <p:sldId id="324" r:id="rId29"/>
    <p:sldId id="325" r:id="rId30"/>
    <p:sldId id="326" r:id="rId31"/>
    <p:sldId id="327" r:id="rId32"/>
    <p:sldId id="328" r:id="rId33"/>
    <p:sldId id="288" r:id="rId34"/>
    <p:sldId id="282" r:id="rId35"/>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9"/>
        <p:guide pos="29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470" y="1143000"/>
            <a:ext cx="5485061"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0" Type="http://schemas.openxmlformats.org/officeDocument/2006/relationships/notesSlide" Target="../notesSlides/notesSlide24.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AEB8"/>
        </a:solidFill>
        <a:effectLst/>
      </p:bgPr>
    </p:bg>
    <p:spTree>
      <p:nvGrpSpPr>
        <p:cNvPr id="1" name=""/>
        <p:cNvGrpSpPr/>
        <p:nvPr/>
      </p:nvGrpSpPr>
      <p:grpSpPr>
        <a:xfrm>
          <a:off x="0" y="0"/>
          <a:ext cx="0" cy="0"/>
          <a:chOff x="0" y="0"/>
          <a:chExt cx="0" cy="0"/>
        </a:xfrm>
      </p:grpSpPr>
      <p:sp>
        <p:nvSpPr>
          <p:cNvPr id="2" name="TextBox 1"/>
          <p:cNvSpPr txBox="1"/>
          <p:nvPr/>
        </p:nvSpPr>
        <p:spPr>
          <a:xfrm>
            <a:off x="4889500" y="2492693"/>
            <a:ext cx="5553075" cy="856615"/>
          </a:xfrm>
          <a:prstGeom prst="rect">
            <a:avLst/>
          </a:prstGeom>
        </p:spPr>
        <p:txBody>
          <a:bodyPr lIns="0" tIns="0" rIns="0" bIns="0" rtlCol="0" anchor="ctr">
            <a:spAutoFit/>
          </a:bodyPr>
          <a:lstStyle/>
          <a:p>
            <a:pPr algn="l" latinLnBrk="1">
              <a:lnSpc>
                <a:spcPct val="116000"/>
              </a:lnSpc>
            </a:pPr>
            <a:r>
              <a:rPr lang="zh-CN" altLang="en-US" sz="4800" b="1">
                <a:solidFill>
                  <a:srgbClr val="FFFFFF"/>
                </a:solidFill>
                <a:latin typeface="微软雅黑" panose="020B0503020204020204" charset="-122"/>
                <a:ea typeface="微软雅黑" panose="020B0503020204020204" charset="-122"/>
              </a:rPr>
              <a:t>认知智能</a:t>
            </a:r>
            <a:endParaRPr lang="zh-CN" altLang="en-US" sz="4800" b="1">
              <a:solidFill>
                <a:srgbClr val="FFFFFF"/>
              </a:solidFill>
              <a:latin typeface="微软雅黑" panose="020B0503020204020204" charset="-122"/>
              <a:ea typeface="微软雅黑" panose="020B0503020204020204" charset="-122"/>
            </a:endParaRPr>
          </a:p>
        </p:txBody>
      </p:sp>
      <p:sp>
        <p:nvSpPr>
          <p:cNvPr id="3" name="TextBox 2"/>
          <p:cNvSpPr txBox="1"/>
          <p:nvPr/>
        </p:nvSpPr>
        <p:spPr>
          <a:xfrm>
            <a:off x="4889500" y="3946843"/>
            <a:ext cx="5553138" cy="285115"/>
          </a:xfrm>
          <a:prstGeom prst="rect">
            <a:avLst/>
          </a:prstGeom>
        </p:spPr>
        <p:txBody>
          <a:bodyPr lIns="0" tIns="0" rIns="0" bIns="0" rtlCol="0" anchor="ctr">
            <a:spAutoFit/>
          </a:bodyPr>
          <a:lstStyle/>
          <a:p>
            <a:pPr algn="l" latinLnBrk="1">
              <a:lnSpc>
                <a:spcPct val="116000"/>
              </a:lnSpc>
            </a:pPr>
            <a:r>
              <a:rPr lang="en-US" sz="1600" b="1">
                <a:solidFill>
                  <a:srgbClr val="FFFFFF"/>
                </a:solidFill>
                <a:latin typeface="微软雅黑" panose="020B0503020204020204" charset="-122"/>
                <a:ea typeface="微软雅黑" panose="020B0503020204020204" charset="-122"/>
              </a:rPr>
              <a:t>汇报人：</a:t>
            </a:r>
            <a:r>
              <a:rPr lang="zh-CN" altLang="en-US" sz="1600" b="1">
                <a:solidFill>
                  <a:srgbClr val="FFFFFF"/>
                </a:solidFill>
                <a:latin typeface="微软雅黑" panose="020B0503020204020204" charset="-122"/>
                <a:ea typeface="微软雅黑" panose="020B0503020204020204" charset="-122"/>
              </a:rPr>
              <a:t>黎芮彤</a:t>
            </a:r>
            <a:r>
              <a:rPr lang="en-US" sz="1600" b="1">
                <a:solidFill>
                  <a:srgbClr val="FFFFFF"/>
                </a:solidFill>
                <a:latin typeface="微软雅黑" panose="020B0503020204020204" charset="-122"/>
                <a:ea typeface="微软雅黑" panose="020B0503020204020204" charset="-122"/>
              </a:rPr>
              <a:t>   </a:t>
            </a:r>
            <a:endParaRPr lang="en-US" sz="1100"/>
          </a:p>
        </p:txBody>
      </p:sp>
      <p:pic>
        <p:nvPicPr>
          <p:cNvPr id="4" name="Picture 3"/>
          <p:cNvPicPr>
            <a:picLocks noChangeAspect="1"/>
          </p:cNvPicPr>
          <p:nvPr/>
        </p:nvPicPr>
        <p:blipFill>
          <a:blip r:embed="rId1"/>
          <a:stretch>
            <a:fillRect/>
          </a:stretch>
        </p:blipFill>
        <p:spPr>
          <a:xfrm>
            <a:off x="1749298" y="715137"/>
            <a:ext cx="2341497" cy="5201920"/>
          </a:xfrm>
          <a:prstGeom prst="rect">
            <a:avLst/>
          </a:prstGeom>
          <a:ln>
            <a:solidFill>
              <a:srgbClr val="FFFFFF">
                <a:alpha val="0"/>
              </a:srgbClr>
            </a:solid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推荐系统中的认知</a:t>
            </a:r>
            <a:endParaRPr lang="zh-CN" altLang="en-US" sz="3000" b="1">
              <a:solidFill>
                <a:srgbClr val="42464B"/>
              </a:solidFill>
              <a:latin typeface="微软雅黑" panose="020B0503020204020204" charset="-122"/>
              <a:ea typeface="微软雅黑" panose="020B0503020204020204" charset="-122"/>
            </a:endParaRPr>
          </a:p>
        </p:txBody>
      </p:sp>
      <p:sp>
        <p:nvSpPr>
          <p:cNvPr id="159" name="TextBox 20"/>
          <p:cNvSpPr txBox="1"/>
          <p:nvPr/>
        </p:nvSpPr>
        <p:spPr>
          <a:xfrm>
            <a:off x="1993900" y="1473835"/>
            <a:ext cx="2066862" cy="570230"/>
          </a:xfrm>
          <a:prstGeom prst="rect">
            <a:avLst/>
          </a:prstGeom>
        </p:spPr>
        <p:txBody>
          <a:bodyPr lIns="0" tIns="0" rIns="0" bIns="0" rtlCol="0" anchor="ctr">
            <a:spAutoFit/>
          </a:bodyPr>
          <a:lstStyle/>
          <a:p>
            <a:pPr algn="l" latinLnBrk="1">
              <a:lnSpc>
                <a:spcPct val="116000"/>
              </a:lnSpc>
            </a:pPr>
            <a:r>
              <a:rPr lang="en-US" sz="3200" b="1">
                <a:solidFill>
                  <a:srgbClr val="32AEB8"/>
                </a:solidFill>
                <a:latin typeface="微软雅黑" panose="020B0503020204020204" charset="-122"/>
                <a:ea typeface="微软雅黑" panose="020B0503020204020204" charset="-122"/>
              </a:rPr>
              <a:t>总结</a:t>
            </a:r>
            <a:endParaRPr lang="en-US" sz="3200" b="1">
              <a:solidFill>
                <a:srgbClr val="32AEB8"/>
              </a:solidFill>
              <a:latin typeface="微软雅黑" panose="020B0503020204020204" charset="-122"/>
              <a:ea typeface="微软雅黑" panose="020B0503020204020204" charset="-122"/>
            </a:endParaRPr>
          </a:p>
        </p:txBody>
      </p:sp>
      <p:sp>
        <p:nvSpPr>
          <p:cNvPr id="160" name="TextBox 21"/>
          <p:cNvSpPr txBox="1"/>
          <p:nvPr/>
        </p:nvSpPr>
        <p:spPr>
          <a:xfrm>
            <a:off x="1917700" y="2104390"/>
            <a:ext cx="6039485" cy="3208655"/>
          </a:xfrm>
          <a:prstGeom prst="rect">
            <a:avLst/>
          </a:prstGeom>
        </p:spPr>
        <p:txBody>
          <a:bodyPr wrap="square" lIns="0" tIns="0" rIns="0" bIns="0" rtlCol="0" anchor="ctr">
            <a:spAutoFit/>
          </a:bodyPr>
          <a:lstStyle/>
          <a:p>
            <a:pPr algn="l" latinLnBrk="1">
              <a:lnSpc>
                <a:spcPct val="116000"/>
              </a:lnSpc>
            </a:pPr>
            <a:r>
              <a:rPr lang="en-US" sz="2000">
                <a:solidFill>
                  <a:srgbClr val="333333"/>
                </a:solidFill>
                <a:latin typeface="微软雅黑" panose="020B0503020204020204" charset="-122"/>
                <a:ea typeface="微软雅黑" panose="020B0503020204020204" charset="-122"/>
                <a:cs typeface="微软雅黑" panose="020B0503020204020204" charset="-122"/>
              </a:rPr>
              <a:t>1.</a:t>
            </a:r>
            <a:r>
              <a:rPr lang="zh-CN" altLang="en-US" sz="2000">
                <a:solidFill>
                  <a:srgbClr val="333333"/>
                </a:solidFill>
                <a:latin typeface="微软雅黑" panose="020B0503020204020204" charset="-122"/>
                <a:ea typeface="微软雅黑" panose="020B0503020204020204" charset="-122"/>
                <a:cs typeface="微软雅黑" panose="020B0503020204020204" charset="-122"/>
              </a:rPr>
              <a:t>为什么喜欢一件商品</a:t>
            </a:r>
            <a:endParaRPr lang="zh-CN" alt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关注点在哪个认知层面</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推荐系统能显式的知道，消化并且准确响应这些认知因素</a:t>
            </a:r>
            <a:r>
              <a:rPr lang="zh-CN" altLang="en-US" sz="2000">
                <a:latin typeface="微软雅黑" panose="020B0503020204020204" charset="-122"/>
                <a:ea typeface="微软雅黑" panose="020B0503020204020204" charset="-122"/>
                <a:cs typeface="微软雅黑" panose="020B0503020204020204" charset="-122"/>
              </a:rPr>
              <a:t>吗？</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4.</a:t>
            </a:r>
            <a:r>
              <a:rPr lang="zh-CN" altLang="en-US" sz="2000">
                <a:latin typeface="微软雅黑" panose="020B0503020204020204" charset="-122"/>
                <a:ea typeface="微软雅黑" panose="020B0503020204020204" charset="-122"/>
                <a:cs typeface="微软雅黑" panose="020B0503020204020204" charset="-122"/>
              </a:rPr>
              <a:t>这些认知因素不是商品固有的细粒度的属性，品类，而是一种从人的角度理解商品的可传播可解释的概念</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5.</a:t>
            </a:r>
            <a:r>
              <a:rPr lang="zh-CN" altLang="en-US" sz="2000">
                <a:latin typeface="微软雅黑" panose="020B0503020204020204" charset="-122"/>
                <a:ea typeface="微软雅黑" panose="020B0503020204020204" charset="-122"/>
                <a:cs typeface="微软雅黑" panose="020B0503020204020204" charset="-122"/>
              </a:rPr>
              <a:t>推荐系统需要主动挖掘用户潜在的兴趣</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z="2000">
                <a:latin typeface="微软雅黑" panose="020B0503020204020204" charset="-122"/>
                <a:ea typeface="微软雅黑" panose="020B0503020204020204" charset="-122"/>
                <a:cs typeface="微软雅黑" panose="020B0503020204020204" charset="-122"/>
              </a:rPr>
              <a:t>..............</a:t>
            </a:r>
            <a:endParaRPr lang="en-US" altLang="zh-CN" sz="2000">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论文背景</a:t>
            </a:r>
            <a:endParaRPr lang="zh-CN" altLang="en-US" sz="3000" b="1">
              <a:solidFill>
                <a:srgbClr val="42464B"/>
              </a:solidFill>
              <a:latin typeface="微软雅黑" panose="020B0503020204020204" charset="-122"/>
              <a:ea typeface="微软雅黑" panose="020B0503020204020204" charset="-122"/>
            </a:endParaRPr>
          </a:p>
        </p:txBody>
      </p:sp>
      <p:sp>
        <p:nvSpPr>
          <p:cNvPr id="159" name="TextBox 20"/>
          <p:cNvSpPr txBox="1"/>
          <p:nvPr/>
        </p:nvSpPr>
        <p:spPr>
          <a:xfrm>
            <a:off x="1993900" y="1473835"/>
            <a:ext cx="2066862" cy="570230"/>
          </a:xfrm>
          <a:prstGeom prst="rect">
            <a:avLst/>
          </a:prstGeom>
        </p:spPr>
        <p:txBody>
          <a:bodyPr lIns="0" tIns="0" rIns="0" bIns="0" rtlCol="0" anchor="ctr">
            <a:spAutoFit/>
          </a:bodyPr>
          <a:lstStyle/>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子任务</a:t>
            </a:r>
            <a:endParaRPr lang="zh-CN" altLang="en-US" sz="3200" b="1">
              <a:solidFill>
                <a:srgbClr val="32AEB8"/>
              </a:solidFill>
              <a:latin typeface="微软雅黑" panose="020B0503020204020204" charset="-122"/>
              <a:ea typeface="微软雅黑" panose="020B0503020204020204" charset="-122"/>
            </a:endParaRPr>
          </a:p>
        </p:txBody>
      </p:sp>
      <p:sp>
        <p:nvSpPr>
          <p:cNvPr id="160" name="TextBox 21"/>
          <p:cNvSpPr txBox="1"/>
          <p:nvPr/>
        </p:nvSpPr>
        <p:spPr>
          <a:xfrm>
            <a:off x="1917700" y="2310448"/>
            <a:ext cx="7818120" cy="1425575"/>
          </a:xfrm>
          <a:prstGeom prst="rect">
            <a:avLst/>
          </a:prstGeom>
        </p:spPr>
        <p:txBody>
          <a:bodyPr wrap="square" lIns="0" tIns="0" rIns="0" bIns="0" rtlCol="0" anchor="ctr">
            <a:spAutoFit/>
          </a:bodyPr>
          <a:lstStyle/>
          <a:p>
            <a:pPr algn="l" latinLnBrk="1">
              <a:lnSpc>
                <a:spcPct val="116000"/>
              </a:lnSpc>
            </a:pPr>
            <a:r>
              <a:rPr lang="en-US" sz="2000">
                <a:solidFill>
                  <a:srgbClr val="333333"/>
                </a:solidFill>
                <a:latin typeface="微软雅黑" panose="020B0503020204020204" charset="-122"/>
                <a:ea typeface="微软雅黑" panose="020B0503020204020204" charset="-122"/>
                <a:cs typeface="微软雅黑" panose="020B0503020204020204" charset="-122"/>
              </a:rPr>
              <a:t>1.</a:t>
            </a:r>
            <a:r>
              <a:rPr lang="zh-CN" altLang="en-US" sz="2000">
                <a:solidFill>
                  <a:srgbClr val="333333"/>
                </a:solidFill>
                <a:latin typeface="微软雅黑" panose="020B0503020204020204" charset="-122"/>
                <a:ea typeface="微软雅黑" panose="020B0503020204020204" charset="-122"/>
                <a:cs typeface="微软雅黑" panose="020B0503020204020204" charset="-122"/>
              </a:rPr>
              <a:t>商品在人的认知空间中，他们是如何表征的，这样的表征是否具有可解释性</a:t>
            </a:r>
            <a:endParaRPr lang="zh-CN" alt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基于这样的表征，能否提出新型的推荐应用，并至少给出一种原型方案</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什么是解离化表征</a:t>
            </a:r>
            <a:endParaRPr lang="zh-CN" altLang="en-US" sz="3000" b="1">
              <a:solidFill>
                <a:srgbClr val="42464B"/>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784350" y="1475740"/>
            <a:ext cx="8037195" cy="2784475"/>
          </a:xfrm>
          <a:prstGeom prst="rect">
            <a:avLst/>
          </a:prstGeom>
        </p:spPr>
      </p:pic>
      <p:sp>
        <p:nvSpPr>
          <p:cNvPr id="3" name="TextBox 21"/>
          <p:cNvSpPr txBox="1"/>
          <p:nvPr/>
        </p:nvSpPr>
        <p:spPr>
          <a:xfrm>
            <a:off x="1917700" y="4724401"/>
            <a:ext cx="7818120" cy="712470"/>
          </a:xfrm>
          <a:prstGeom prst="rect">
            <a:avLst/>
          </a:prstGeom>
        </p:spPr>
        <p:txBody>
          <a:bodyPr wrap="square" lIns="0" tIns="0" rIns="0" bIns="0" rtlCol="0" anchor="ctr">
            <a:spAutoFit/>
          </a:bodyPr>
          <a:p>
            <a:pPr algn="l" latinLnBrk="1">
              <a:lnSpc>
                <a:spcPct val="116000"/>
              </a:lnSpc>
            </a:pPr>
            <a:r>
              <a:rPr lang="zh-CN" altLang="en-US" sz="2000">
                <a:latin typeface="微软雅黑" panose="020B0503020204020204" charset="-122"/>
                <a:ea typeface="微软雅黑" panose="020B0503020204020204" charset="-122"/>
                <a:cs typeface="微软雅黑" panose="020B0503020204020204" charset="-122"/>
                <a:sym typeface="+mn-ea"/>
              </a:rPr>
              <a:t>不同的维度含义不同并且这个含义还能被人类所能识别</a:t>
            </a:r>
            <a:r>
              <a:rPr lang="zh-CN" altLang="en-US" sz="2000">
                <a:latin typeface="微软雅黑" panose="020B0503020204020204" charset="-122"/>
                <a:ea typeface="微软雅黑" panose="020B0503020204020204" charset="-122"/>
                <a:cs typeface="微软雅黑" panose="020B0503020204020204" charset="-122"/>
                <a:sym typeface="+mn-ea"/>
              </a:rPr>
              <a:t>,我们就称这样的向量是一个解离化的向量表示</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论文的工作</a:t>
            </a:r>
            <a:endParaRPr lang="zh-CN" altLang="en-US" sz="3000" b="1">
              <a:solidFill>
                <a:srgbClr val="42464B"/>
              </a:solidFill>
              <a:latin typeface="微软雅黑" panose="020B0503020204020204" charset="-122"/>
              <a:ea typeface="微软雅黑" panose="020B0503020204020204" charset="-122"/>
            </a:endParaRPr>
          </a:p>
        </p:txBody>
      </p:sp>
      <p:sp>
        <p:nvSpPr>
          <p:cNvPr id="160" name="TextBox 21"/>
          <p:cNvSpPr txBox="1"/>
          <p:nvPr/>
        </p:nvSpPr>
        <p:spPr>
          <a:xfrm>
            <a:off x="1642745" y="1445260"/>
            <a:ext cx="7889875" cy="2851785"/>
          </a:xfrm>
          <a:prstGeom prst="rect">
            <a:avLst/>
          </a:prstGeom>
        </p:spPr>
        <p:txBody>
          <a:bodyPr wrap="square" lIns="0" tIns="0" rIns="0" bIns="0" rtlCol="0" anchor="ctr">
            <a:spAutoFit/>
          </a:bodyPr>
          <a:lstStyle/>
          <a:p>
            <a:pPr algn="l" latinLnBrk="1">
              <a:lnSpc>
                <a:spcPct val="116000"/>
              </a:lnSpc>
            </a:pPr>
            <a:r>
              <a:rPr lang="en-US" sz="2000">
                <a:solidFill>
                  <a:srgbClr val="333333"/>
                </a:solidFill>
                <a:latin typeface="微软雅黑" panose="020B0503020204020204" charset="-122"/>
                <a:ea typeface="微软雅黑" panose="020B0503020204020204" charset="-122"/>
                <a:cs typeface="微软雅黑" panose="020B0503020204020204" charset="-122"/>
              </a:rPr>
              <a:t>用户u与商品i的交互记录:                                       </a:t>
            </a:r>
            <a:endParaRPr 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solidFill>
                  <a:srgbClr val="333333"/>
                </a:solidFill>
                <a:latin typeface="微软雅黑" panose="020B0503020204020204" charset="-122"/>
                <a:ea typeface="微软雅黑" panose="020B0503020204020204" charset="-122"/>
                <a:cs typeface="微软雅黑" panose="020B0503020204020204" charset="-122"/>
              </a:rPr>
              <a:t>用户u的行为:</a:t>
            </a:r>
            <a:endParaRPr 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solidFill>
                  <a:srgbClr val="333333"/>
                </a:solidFill>
                <a:latin typeface="微软雅黑" panose="020B0503020204020204" charset="-122"/>
                <a:ea typeface="微软雅黑" panose="020B0503020204020204" charset="-122"/>
                <a:cs typeface="微软雅黑" panose="020B0503020204020204" charset="-122"/>
              </a:rPr>
              <a:t>商品的表征</a:t>
            </a:r>
            <a:r>
              <a:rPr lang="zh-CN" altLang="en-US" sz="2000">
                <a:solidFill>
                  <a:srgbClr val="333333"/>
                </a:solidFill>
                <a:latin typeface="微软雅黑" panose="020B0503020204020204" charset="-122"/>
                <a:ea typeface="微软雅黑" panose="020B0503020204020204" charset="-122"/>
                <a:cs typeface="微软雅黑" panose="020B0503020204020204" charset="-122"/>
              </a:rPr>
              <a:t>：</a:t>
            </a:r>
            <a:endParaRPr lang="zh-CN" alt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z="2000">
                <a:solidFill>
                  <a:srgbClr val="333333"/>
                </a:solidFill>
                <a:latin typeface="微软雅黑" panose="020B0503020204020204" charset="-122"/>
                <a:ea typeface="微软雅黑" panose="020B0503020204020204" charset="-122"/>
                <a:cs typeface="微软雅黑" panose="020B0503020204020204" charset="-122"/>
              </a:rPr>
              <a:t>针对电商平台上用户行为的特点，模型采用了层次化的设计</a:t>
            </a:r>
            <a:r>
              <a:rPr lang="en-US" altLang="zh-CN" sz="2000">
                <a:solidFill>
                  <a:srgbClr val="333333"/>
                </a:solidFill>
                <a:latin typeface="微软雅黑" panose="020B0503020204020204" charset="-122"/>
                <a:ea typeface="微软雅黑" panose="020B0503020204020204" charset="-122"/>
                <a:cs typeface="微软雅黑" panose="020B0503020204020204" charset="-122"/>
              </a:rPr>
              <a:t>:</a:t>
            </a:r>
            <a:endParaRPr lang="en-US" altLang="zh-CN"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z="2000">
                <a:solidFill>
                  <a:srgbClr val="333333"/>
                </a:solidFill>
                <a:latin typeface="微软雅黑" panose="020B0503020204020204" charset="-122"/>
                <a:ea typeface="微软雅黑" panose="020B0503020204020204" charset="-122"/>
                <a:cs typeface="微软雅黑" panose="020B0503020204020204" charset="-122"/>
              </a:rPr>
              <a:t>	1)宏观解离化</a:t>
            </a:r>
            <a:endParaRPr lang="en-US" altLang="zh-CN"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z="2000">
                <a:solidFill>
                  <a:srgbClr val="333333"/>
                </a:solidFill>
                <a:latin typeface="微软雅黑" panose="020B0503020204020204" charset="-122"/>
                <a:ea typeface="微软雅黑" panose="020B0503020204020204" charset="-122"/>
                <a:cs typeface="微软雅黑" panose="020B0503020204020204" charset="-122"/>
              </a:rPr>
              <a:t>	2)微观解离化</a:t>
            </a:r>
            <a:endParaRPr lang="en-US" altLang="zh-CN" sz="2000">
              <a:solidFill>
                <a:srgbClr val="333333"/>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4657090" y="1510030"/>
            <a:ext cx="1229360" cy="267335"/>
          </a:xfrm>
          <a:prstGeom prst="rect">
            <a:avLst/>
          </a:prstGeom>
        </p:spPr>
      </p:pic>
      <p:pic>
        <p:nvPicPr>
          <p:cNvPr id="3" name="图片 2"/>
          <p:cNvPicPr>
            <a:picLocks noChangeAspect="1"/>
          </p:cNvPicPr>
          <p:nvPr/>
        </p:nvPicPr>
        <p:blipFill>
          <a:blip r:embed="rId2"/>
          <a:stretch>
            <a:fillRect/>
          </a:stretch>
        </p:blipFill>
        <p:spPr>
          <a:xfrm>
            <a:off x="3283585" y="1797050"/>
            <a:ext cx="2602865" cy="320040"/>
          </a:xfrm>
          <a:prstGeom prst="rect">
            <a:avLst/>
          </a:prstGeom>
        </p:spPr>
      </p:pic>
      <p:pic>
        <p:nvPicPr>
          <p:cNvPr id="5" name="图片 4"/>
          <p:cNvPicPr>
            <a:picLocks noChangeAspect="1"/>
          </p:cNvPicPr>
          <p:nvPr/>
        </p:nvPicPr>
        <p:blipFill>
          <a:blip r:embed="rId3"/>
          <a:stretch>
            <a:fillRect/>
          </a:stretch>
        </p:blipFill>
        <p:spPr>
          <a:xfrm>
            <a:off x="3105150" y="2149475"/>
            <a:ext cx="906145" cy="342265"/>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什么是解离化表征</a:t>
            </a:r>
            <a:endParaRPr lang="zh-CN" altLang="en-US" sz="3000" b="1">
              <a:solidFill>
                <a:srgbClr val="42464B"/>
              </a:solidFill>
              <a:latin typeface="微软雅黑" panose="020B0503020204020204" charset="-122"/>
              <a:ea typeface="微软雅黑" panose="020B0503020204020204" charset="-122"/>
            </a:endParaRPr>
          </a:p>
        </p:txBody>
      </p:sp>
      <p:sp>
        <p:nvSpPr>
          <p:cNvPr id="159" name="TextBox 20"/>
          <p:cNvSpPr txBox="1"/>
          <p:nvPr/>
        </p:nvSpPr>
        <p:spPr>
          <a:xfrm>
            <a:off x="1993900" y="1473835"/>
            <a:ext cx="2066862" cy="570230"/>
          </a:xfrm>
          <a:prstGeom prst="rect">
            <a:avLst/>
          </a:prstGeom>
        </p:spPr>
        <p:txBody>
          <a:bodyPr lIns="0" tIns="0" rIns="0" bIns="0" rtlCol="0" anchor="ctr">
            <a:spAutoFit/>
          </a:bodyPr>
          <a:lstStyle/>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宏观解离化</a:t>
            </a:r>
            <a:endParaRPr lang="zh-CN" altLang="en-US" sz="3200" b="1">
              <a:solidFill>
                <a:srgbClr val="32AEB8"/>
              </a:solidFill>
              <a:latin typeface="微软雅黑" panose="020B0503020204020204" charset="-122"/>
              <a:ea typeface="微软雅黑" panose="020B0503020204020204" charset="-122"/>
            </a:endParaRPr>
          </a:p>
        </p:txBody>
      </p:sp>
      <p:sp>
        <p:nvSpPr>
          <p:cNvPr id="160" name="TextBox 21"/>
          <p:cNvSpPr txBox="1"/>
          <p:nvPr/>
        </p:nvSpPr>
        <p:spPr>
          <a:xfrm>
            <a:off x="622300" y="2667318"/>
            <a:ext cx="4402455" cy="712470"/>
          </a:xfrm>
          <a:prstGeom prst="rect">
            <a:avLst/>
          </a:prstGeom>
        </p:spPr>
        <p:txBody>
          <a:bodyPr wrap="square" lIns="0" tIns="0" rIns="0" bIns="0" rtlCol="0" anchor="ctr">
            <a:spAutoFit/>
          </a:bodyPr>
          <a:lstStyle/>
          <a:p>
            <a:pPr algn="l" latinLnBrk="1">
              <a:lnSpc>
                <a:spcPct val="116000"/>
              </a:lnSpc>
            </a:pPr>
            <a:r>
              <a:rPr lang="zh-CN" altLang="en-US" sz="2000">
                <a:latin typeface="微软雅黑" panose="020B0503020204020204" charset="-122"/>
                <a:ea typeface="微软雅黑" panose="020B0503020204020204" charset="-122"/>
                <a:cs typeface="微软雅黑" panose="020B0503020204020204" charset="-122"/>
              </a:rPr>
              <a:t>核心：来自于用户在综合类电商场景下的兴趣确实较为分散</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2" name="TextBox 20"/>
          <p:cNvSpPr txBox="1"/>
          <p:nvPr/>
        </p:nvSpPr>
        <p:spPr>
          <a:xfrm>
            <a:off x="7150100" y="1448435"/>
            <a:ext cx="2066862" cy="570230"/>
          </a:xfrm>
          <a:prstGeom prst="rect">
            <a:avLst/>
          </a:prstGeom>
        </p:spPr>
        <p:txBody>
          <a:bodyPr lIns="0" tIns="0" rIns="0" bIns="0" rtlCol="0" anchor="ctr">
            <a:spAutoFit/>
          </a:bodyPr>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微观解离化</a:t>
            </a:r>
            <a:endParaRPr lang="zh-CN" altLang="en-US" sz="3200" b="1">
              <a:solidFill>
                <a:srgbClr val="32AEB8"/>
              </a:solidFill>
              <a:latin typeface="微软雅黑" panose="020B0503020204020204" charset="-122"/>
              <a:ea typeface="微软雅黑" panose="020B0503020204020204" charset="-122"/>
            </a:endParaRPr>
          </a:p>
        </p:txBody>
      </p:sp>
      <p:cxnSp>
        <p:nvCxnSpPr>
          <p:cNvPr id="3" name="直接连接符 2"/>
          <p:cNvCxnSpPr/>
          <p:nvPr/>
        </p:nvCxnSpPr>
        <p:spPr>
          <a:xfrm>
            <a:off x="5754370" y="1606550"/>
            <a:ext cx="0" cy="4470400"/>
          </a:xfrm>
          <a:prstGeom prst="line">
            <a:avLst/>
          </a:prstGeom>
          <a:ln w="28575" cmpd="sng">
            <a:solidFill>
              <a:schemeClr val="accent1">
                <a:shade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2188845" y="4178300"/>
            <a:ext cx="2835910" cy="361950"/>
          </a:xfrm>
          <a:prstGeom prst="rect">
            <a:avLst/>
          </a:prstGeom>
        </p:spPr>
      </p:pic>
      <p:pic>
        <p:nvPicPr>
          <p:cNvPr id="5" name="图片 4"/>
          <p:cNvPicPr>
            <a:picLocks noChangeAspect="1"/>
          </p:cNvPicPr>
          <p:nvPr/>
        </p:nvPicPr>
        <p:blipFill>
          <a:blip r:embed="rId2"/>
          <a:stretch>
            <a:fillRect/>
          </a:stretch>
        </p:blipFill>
        <p:spPr>
          <a:xfrm>
            <a:off x="3105785" y="4902200"/>
            <a:ext cx="1041400" cy="231140"/>
          </a:xfrm>
          <a:prstGeom prst="rect">
            <a:avLst/>
          </a:prstGeom>
        </p:spPr>
      </p:pic>
      <p:sp>
        <p:nvSpPr>
          <p:cNvPr id="6" name="TextBox 21"/>
          <p:cNvSpPr txBox="1"/>
          <p:nvPr/>
        </p:nvSpPr>
        <p:spPr>
          <a:xfrm>
            <a:off x="520700" y="4064000"/>
            <a:ext cx="2585085" cy="1069340"/>
          </a:xfrm>
          <a:prstGeom prst="rect">
            <a:avLst/>
          </a:prstGeom>
        </p:spPr>
        <p:txBody>
          <a:bodyPr wrap="square" lIns="0" tIns="0" rIns="0" bIns="0" rtlCol="0" anchor="ctr">
            <a:spAutoFit/>
          </a:bodyPr>
          <a:p>
            <a:pPr algn="l" latinLnBrk="1">
              <a:lnSpc>
                <a:spcPct val="116000"/>
              </a:lnSpc>
            </a:pPr>
            <a:r>
              <a:rPr lang="zh-CN" altLang="en-US" sz="2000">
                <a:latin typeface="微软雅黑" panose="020B0503020204020204" charset="-122"/>
                <a:ea typeface="微软雅黑" panose="020B0503020204020204" charset="-122"/>
                <a:cs typeface="微软雅黑" panose="020B0503020204020204" charset="-122"/>
              </a:rPr>
              <a:t>用户的表征：</a:t>
            </a:r>
            <a:endParaRPr lang="zh-CN" alt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zh-CN" alt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z="2000">
                <a:latin typeface="微软雅黑" panose="020B0503020204020204" charset="-122"/>
                <a:ea typeface="微软雅黑" panose="020B0503020204020204" charset="-122"/>
                <a:cs typeface="微软雅黑" panose="020B0503020204020204" charset="-122"/>
              </a:rPr>
              <a:t>商品的</a:t>
            </a:r>
            <a:r>
              <a:rPr lang="en-US" altLang="zh-CN" sz="2000">
                <a:latin typeface="微软雅黑" panose="020B0503020204020204" charset="-122"/>
                <a:ea typeface="微软雅黑" panose="020B0503020204020204" charset="-122"/>
                <a:cs typeface="微软雅黑" panose="020B0503020204020204" charset="-122"/>
              </a:rPr>
              <a:t>o</a:t>
            </a:r>
            <a:r>
              <a:rPr lang="en-US" altLang="zh-CN" sz="2000">
                <a:latin typeface="微软雅黑" panose="020B0503020204020204" charset="-122"/>
                <a:ea typeface="微软雅黑" panose="020B0503020204020204" charset="-122"/>
                <a:cs typeface="微软雅黑" panose="020B0503020204020204" charset="-122"/>
              </a:rPr>
              <a:t>ne-hot</a:t>
            </a:r>
            <a:r>
              <a:rPr lang="zh-CN" altLang="en-US" sz="2000">
                <a:latin typeface="微软雅黑" panose="020B0503020204020204" charset="-122"/>
                <a:ea typeface="微软雅黑" panose="020B0503020204020204" charset="-122"/>
                <a:cs typeface="微软雅黑" panose="020B0503020204020204" charset="-122"/>
              </a:rPr>
              <a:t>向量：</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6261100" y="2430145"/>
            <a:ext cx="3992880" cy="1938020"/>
          </a:xfrm>
          <a:prstGeom prst="rect">
            <a:avLst/>
          </a:prstGeom>
          <a:noFill/>
        </p:spPr>
        <p:txBody>
          <a:bodyPr wrap="square" rtlCol="0" anchor="t">
            <a:spAutoFit/>
          </a:bodyPr>
          <a:p>
            <a:r>
              <a:rPr lang="zh-CN" altLang="en-US" sz="2000">
                <a:latin typeface="微软雅黑" panose="020B0503020204020204" charset="-122"/>
                <a:ea typeface="微软雅黑" panose="020B0503020204020204" charset="-122"/>
                <a:cs typeface="微软雅黑" panose="020B0503020204020204" charset="-122"/>
              </a:rPr>
              <a:t>核心：</a:t>
            </a:r>
            <a:r>
              <a:rPr lang="zh-CN" altLang="en-US" sz="2000">
                <a:latin typeface="微软雅黑" panose="020B0503020204020204" charset="-122"/>
                <a:ea typeface="微软雅黑" panose="020B0503020204020204" charset="-122"/>
                <a:cs typeface="微软雅黑" panose="020B0503020204020204" charset="-122"/>
              </a:rPr>
              <a:t>希望能把用户在执行某个意图时的偏好进一步地分解到更细的粒度。比如，设第k个意图对应服饰，我们希望用户在这个意图下的偏好向量的各个维度能够对应不同的商品属性</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模型框架</a:t>
            </a:r>
            <a:endParaRPr lang="zh-CN" altLang="en-US" sz="3000" b="1">
              <a:solidFill>
                <a:srgbClr val="42464B"/>
              </a:solidFill>
              <a:latin typeface="微软雅黑" panose="020B0503020204020204" charset="-122"/>
              <a:ea typeface="微软雅黑" panose="020B0503020204020204" charset="-122"/>
            </a:endParaRPr>
          </a:p>
        </p:txBody>
      </p:sp>
      <p:sp>
        <p:nvSpPr>
          <p:cNvPr id="3" name="TextBox 21"/>
          <p:cNvSpPr txBox="1"/>
          <p:nvPr/>
        </p:nvSpPr>
        <p:spPr>
          <a:xfrm>
            <a:off x="1917700" y="4902519"/>
            <a:ext cx="7818120" cy="356235"/>
          </a:xfrm>
          <a:prstGeom prst="rect">
            <a:avLst/>
          </a:prstGeom>
        </p:spPr>
        <p:txBody>
          <a:bodyPr wrap="square" lIns="0" tIns="0" rIns="0" bIns="0" rtlCol="0" anchor="ctr">
            <a:spAutoFit/>
          </a:bodyPr>
          <a:p>
            <a:pPr algn="l" latinLnBrk="1">
              <a:lnSpc>
                <a:spcPct val="116000"/>
              </a:lnSpc>
            </a:pP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794385" y="1469390"/>
            <a:ext cx="10064750" cy="4151630"/>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sym typeface="+mn-ea"/>
              </a:rPr>
              <a:t>模型框架</a:t>
            </a:r>
            <a:endParaRPr lang="zh-CN" altLang="en-US" sz="3000" b="1">
              <a:solidFill>
                <a:srgbClr val="42464B"/>
              </a:solidFill>
              <a:latin typeface="微软雅黑" panose="020B0503020204020204" charset="-122"/>
              <a:ea typeface="微软雅黑" panose="020B0503020204020204" charset="-122"/>
            </a:endParaRPr>
          </a:p>
        </p:txBody>
      </p:sp>
      <p:sp>
        <p:nvSpPr>
          <p:cNvPr id="3" name="TextBox 21"/>
          <p:cNvSpPr txBox="1"/>
          <p:nvPr/>
        </p:nvSpPr>
        <p:spPr>
          <a:xfrm>
            <a:off x="1079500" y="2007235"/>
            <a:ext cx="2027555" cy="356235"/>
          </a:xfrm>
          <a:prstGeom prst="rect">
            <a:avLst/>
          </a:prstGeom>
        </p:spPr>
        <p:txBody>
          <a:bodyPr wrap="square" lIns="0" tIns="0" rIns="0" bIns="0" rtlCol="0" anchor="ctr">
            <a:spAutoFit/>
          </a:bodyPr>
          <a:p>
            <a:pPr algn="l" latinLnBrk="1">
              <a:lnSpc>
                <a:spcPct val="116000"/>
              </a:lnSpc>
            </a:pPr>
            <a:r>
              <a:rPr lang="zh-CN" altLang="en-US" sz="2000">
                <a:latin typeface="微软雅黑" panose="020B0503020204020204" charset="-122"/>
                <a:ea typeface="微软雅黑" panose="020B0503020204020204" charset="-122"/>
                <a:cs typeface="微软雅黑" panose="020B0503020204020204" charset="-122"/>
                <a:sym typeface="+mn-ea"/>
              </a:rPr>
              <a:t>数据的生成过程：</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3290570" y="1676400"/>
            <a:ext cx="4621530" cy="1155700"/>
          </a:xfrm>
          <a:prstGeom prst="rect">
            <a:avLst/>
          </a:prstGeom>
        </p:spPr>
      </p:pic>
      <p:pic>
        <p:nvPicPr>
          <p:cNvPr id="4" name="图片 3"/>
          <p:cNvPicPr>
            <a:picLocks noChangeAspect="1"/>
          </p:cNvPicPr>
          <p:nvPr/>
        </p:nvPicPr>
        <p:blipFill>
          <a:blip r:embed="rId2"/>
          <a:stretch>
            <a:fillRect/>
          </a:stretch>
        </p:blipFill>
        <p:spPr>
          <a:xfrm>
            <a:off x="7518400" y="2717800"/>
            <a:ext cx="2793365" cy="317500"/>
          </a:xfrm>
          <a:prstGeom prst="rect">
            <a:avLst/>
          </a:prstGeom>
        </p:spPr>
      </p:pic>
      <p:sp>
        <p:nvSpPr>
          <p:cNvPr id="5" name="TextBox 21"/>
          <p:cNvSpPr txBox="1"/>
          <p:nvPr/>
        </p:nvSpPr>
        <p:spPr>
          <a:xfrm>
            <a:off x="1054100" y="3886835"/>
            <a:ext cx="2027555" cy="356235"/>
          </a:xfrm>
          <a:prstGeom prst="rect">
            <a:avLst/>
          </a:prstGeom>
        </p:spPr>
        <p:txBody>
          <a:bodyPr wrap="square" lIns="0" tIns="0" rIns="0" bIns="0" rtlCol="0" anchor="ctr">
            <a:spAutoFit/>
          </a:bodyPr>
          <a:p>
            <a:pPr algn="l" latinLnBrk="1">
              <a:lnSpc>
                <a:spcPct val="116000"/>
              </a:lnSpc>
            </a:pPr>
            <a:r>
              <a:rPr lang="zh-CN" altLang="en-US" sz="2000">
                <a:latin typeface="微软雅黑" panose="020B0503020204020204" charset="-122"/>
                <a:ea typeface="微软雅黑" panose="020B0503020204020204" charset="-122"/>
                <a:cs typeface="微软雅黑" panose="020B0503020204020204" charset="-122"/>
                <a:sym typeface="+mn-ea"/>
              </a:rPr>
              <a:t>模型的优化目标</a:t>
            </a:r>
            <a:r>
              <a:rPr lang="zh-CN" altLang="en-US" sz="2000">
                <a:latin typeface="微软雅黑" panose="020B0503020204020204" charset="-122"/>
                <a:ea typeface="微软雅黑" panose="020B0503020204020204" charset="-122"/>
                <a:cs typeface="微软雅黑" panose="020B0503020204020204" charset="-122"/>
                <a:sym typeface="+mn-ea"/>
              </a:rPr>
              <a:t>：</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pic>
        <p:nvPicPr>
          <p:cNvPr id="6" name="图片 5"/>
          <p:cNvPicPr>
            <a:picLocks noChangeAspect="1"/>
          </p:cNvPicPr>
          <p:nvPr/>
        </p:nvPicPr>
        <p:blipFill>
          <a:blip r:embed="rId3"/>
          <a:stretch>
            <a:fillRect/>
          </a:stretch>
        </p:blipFill>
        <p:spPr>
          <a:xfrm>
            <a:off x="3081655" y="3735070"/>
            <a:ext cx="7865745" cy="660400"/>
          </a:xfrm>
          <a:prstGeom prst="rect">
            <a:avLst/>
          </a:prstGeom>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实验</a:t>
            </a:r>
            <a:endParaRPr lang="zh-CN" altLang="en-US" sz="3000" b="1">
              <a:solidFill>
                <a:srgbClr val="42464B"/>
              </a:solidFill>
              <a:latin typeface="微软雅黑" panose="020B0503020204020204" charset="-122"/>
              <a:ea typeface="微软雅黑" panose="020B0503020204020204" charset="-122"/>
            </a:endParaRPr>
          </a:p>
        </p:txBody>
      </p:sp>
      <p:sp>
        <p:nvSpPr>
          <p:cNvPr id="159" name="TextBox 20"/>
          <p:cNvSpPr txBox="1"/>
          <p:nvPr/>
        </p:nvSpPr>
        <p:spPr>
          <a:xfrm>
            <a:off x="1993900" y="1473835"/>
            <a:ext cx="5139690" cy="570230"/>
          </a:xfrm>
          <a:prstGeom prst="rect">
            <a:avLst/>
          </a:prstGeom>
        </p:spPr>
        <p:txBody>
          <a:bodyPr wrap="square" lIns="0" tIns="0" rIns="0" bIns="0" rtlCol="0" anchor="ctr">
            <a:spAutoFit/>
          </a:bodyPr>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用户可控制的交互式推荐</a:t>
            </a:r>
            <a:endParaRPr lang="zh-CN" altLang="en-US" sz="3200" b="1">
              <a:solidFill>
                <a:srgbClr val="32AEB8"/>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993900" y="2524125"/>
            <a:ext cx="7897495" cy="2647950"/>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实验</a:t>
            </a:r>
            <a:endParaRPr lang="zh-CN" altLang="en-US" sz="3000" b="1">
              <a:solidFill>
                <a:srgbClr val="42464B"/>
              </a:solidFill>
              <a:latin typeface="微软雅黑" panose="020B0503020204020204" charset="-122"/>
              <a:ea typeface="微软雅黑" panose="020B0503020204020204" charset="-122"/>
            </a:endParaRPr>
          </a:p>
        </p:txBody>
      </p:sp>
      <p:sp>
        <p:nvSpPr>
          <p:cNvPr id="159" name="TextBox 20"/>
          <p:cNvSpPr txBox="1"/>
          <p:nvPr/>
        </p:nvSpPr>
        <p:spPr>
          <a:xfrm>
            <a:off x="1993900" y="1473835"/>
            <a:ext cx="5139690" cy="570230"/>
          </a:xfrm>
          <a:prstGeom prst="rect">
            <a:avLst/>
          </a:prstGeom>
        </p:spPr>
        <p:txBody>
          <a:bodyPr wrap="square" lIns="0" tIns="0" rIns="0" bIns="0" rtlCol="0" anchor="ctr">
            <a:spAutoFit/>
          </a:bodyPr>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离线数据上的定量实验</a:t>
            </a:r>
            <a:endParaRPr lang="zh-CN" altLang="en-US" sz="3200" b="1">
              <a:solidFill>
                <a:srgbClr val="32AEB8"/>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220470" y="2384425"/>
            <a:ext cx="9164955" cy="2914650"/>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实验</a:t>
            </a:r>
            <a:endParaRPr lang="zh-CN" altLang="en-US" sz="3000" b="1">
              <a:solidFill>
                <a:srgbClr val="42464B"/>
              </a:solidFill>
              <a:latin typeface="微软雅黑" panose="020B0503020204020204" charset="-122"/>
              <a:ea typeface="微软雅黑" panose="020B0503020204020204" charset="-122"/>
            </a:endParaRPr>
          </a:p>
        </p:txBody>
      </p:sp>
      <p:sp>
        <p:nvSpPr>
          <p:cNvPr id="159" name="TextBox 20"/>
          <p:cNvSpPr txBox="1"/>
          <p:nvPr/>
        </p:nvSpPr>
        <p:spPr>
          <a:xfrm>
            <a:off x="1993900" y="940435"/>
            <a:ext cx="5139690" cy="570230"/>
          </a:xfrm>
          <a:prstGeom prst="rect">
            <a:avLst/>
          </a:prstGeom>
        </p:spPr>
        <p:txBody>
          <a:bodyPr wrap="square" lIns="0" tIns="0" rIns="0" bIns="0" rtlCol="0" anchor="ctr">
            <a:spAutoFit/>
          </a:bodyPr>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Top-N推荐任务上的性能</a:t>
            </a:r>
            <a:endParaRPr lang="zh-CN" altLang="en-US" sz="3200" b="1">
              <a:solidFill>
                <a:srgbClr val="32AEB8"/>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2162175" y="1637665"/>
            <a:ext cx="7232015" cy="438785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Freeform 1"/>
          <p:cNvSpPr/>
          <p:nvPr/>
        </p:nvSpPr>
        <p:spPr>
          <a:xfrm>
            <a:off x="3911600" y="1498600"/>
            <a:ext cx="6017974" cy="958048"/>
          </a:xfrm>
          <a:custGeom>
            <a:avLst/>
            <a:gdLst/>
            <a:ahLst/>
            <a:cxnLst/>
            <a:rect l="l" t="t" r="r" b="b"/>
            <a:pathLst>
              <a:path w="6017974" h="958048">
                <a:moveTo>
                  <a:pt x="0" y="0"/>
                </a:moveTo>
                <a:lnTo>
                  <a:pt x="6017974" y="0"/>
                </a:lnTo>
                <a:lnTo>
                  <a:pt x="6017974" y="958048"/>
                </a:lnTo>
                <a:lnTo>
                  <a:pt x="0" y="958048"/>
                </a:lnTo>
                <a:lnTo>
                  <a:pt x="0" y="0"/>
                </a:lnTo>
                <a:close/>
              </a:path>
            </a:pathLst>
          </a:custGeom>
          <a:solidFill>
            <a:srgbClr val="EEEEEE">
              <a:alpha val="25098"/>
            </a:srgbClr>
          </a:solidFill>
        </p:spPr>
        <p:txBody>
          <a:bodyPr lIns="127000" rIns="127000" rtlCol="0" anchor="ctr"/>
          <a:lstStyle/>
          <a:p>
            <a:pPr algn="l"/>
            <a:endParaRPr lang="en-US" sz="1100"/>
          </a:p>
        </p:txBody>
      </p:sp>
      <p:sp>
        <p:nvSpPr>
          <p:cNvPr id="6" name="Freeform 2"/>
          <p:cNvSpPr/>
          <p:nvPr/>
        </p:nvSpPr>
        <p:spPr>
          <a:xfrm rot="5400000">
            <a:off x="3949700" y="1435100"/>
            <a:ext cx="962121" cy="1029684"/>
          </a:xfrm>
          <a:custGeom>
            <a:avLst/>
            <a:gdLst/>
            <a:ahLst/>
            <a:cxnLst/>
            <a:rect l="l" t="t" r="r" b="b"/>
            <a:pathLst>
              <a:path w="962121" h="1029684">
                <a:moveTo>
                  <a:pt x="0" y="0"/>
                </a:moveTo>
                <a:lnTo>
                  <a:pt x="0" y="1029684"/>
                </a:lnTo>
                <a:lnTo>
                  <a:pt x="962121" y="1029684"/>
                </a:lnTo>
                <a:lnTo>
                  <a:pt x="0" y="0"/>
                </a:lnTo>
                <a:close/>
              </a:path>
            </a:pathLst>
          </a:custGeom>
          <a:solidFill>
            <a:srgbClr val="32AEB8"/>
          </a:solidFill>
        </p:spPr>
        <p:txBody>
          <a:bodyPr lIns="127000" rIns="127000" rtlCol="0" anchor="ctr"/>
          <a:lstStyle/>
          <a:p>
            <a:pPr algn="l"/>
            <a:endParaRPr lang="en-US" sz="1100"/>
          </a:p>
        </p:txBody>
      </p:sp>
      <p:sp>
        <p:nvSpPr>
          <p:cNvPr id="7" name="TextBox 3"/>
          <p:cNvSpPr txBox="1"/>
          <p:nvPr/>
        </p:nvSpPr>
        <p:spPr>
          <a:xfrm>
            <a:off x="3949700" y="1536700"/>
            <a:ext cx="576136" cy="430212"/>
          </a:xfrm>
          <a:prstGeom prst="rect">
            <a:avLst/>
          </a:prstGeom>
        </p:spPr>
        <p:txBody>
          <a:bodyPr lIns="0" tIns="0" rIns="0" bIns="0" rtlCol="0" anchor="ctr">
            <a:spAutoFit/>
          </a:bodyPr>
          <a:lstStyle/>
          <a:p>
            <a:pPr algn="ctr" latinLnBrk="1">
              <a:lnSpc>
                <a:spcPct val="116000"/>
              </a:lnSpc>
            </a:pPr>
            <a:r>
              <a:rPr lang="en-US" sz="2400" b="1">
                <a:solidFill>
                  <a:srgbClr val="FFFFFF"/>
                </a:solidFill>
                <a:latin typeface="微软雅黑" panose="020B0503020204020204" charset="-122"/>
                <a:ea typeface="微软雅黑" panose="020B0503020204020204" charset="-122"/>
              </a:rPr>
              <a:t>01</a:t>
            </a:r>
            <a:endParaRPr lang="en-US" sz="1100"/>
          </a:p>
        </p:txBody>
      </p:sp>
      <p:sp>
        <p:nvSpPr>
          <p:cNvPr id="8" name="TextBox 4"/>
          <p:cNvSpPr txBox="1"/>
          <p:nvPr/>
        </p:nvSpPr>
        <p:spPr>
          <a:xfrm>
            <a:off x="5041900" y="1688783"/>
            <a:ext cx="4249928" cy="356235"/>
          </a:xfrm>
          <a:prstGeom prst="rect">
            <a:avLst/>
          </a:prstGeom>
        </p:spPr>
        <p:txBody>
          <a:bodyPr lIns="0" tIns="0" rIns="0" bIns="0" rtlCol="0" anchor="ctr">
            <a:spAutoFit/>
          </a:bodyPr>
          <a:lstStyle/>
          <a:p>
            <a:pPr algn="l" latinLnBrk="1">
              <a:lnSpc>
                <a:spcPct val="116000"/>
              </a:lnSpc>
            </a:pPr>
            <a:r>
              <a:rPr lang="en-US" sz="2000" b="1">
                <a:solidFill>
                  <a:srgbClr val="42464B"/>
                </a:solidFill>
                <a:latin typeface="微软雅黑" panose="020B0503020204020204" charset="-122"/>
                <a:ea typeface="微软雅黑" panose="020B0503020204020204" charset="-122"/>
              </a:rPr>
              <a:t>认知智能</a:t>
            </a:r>
            <a:r>
              <a:rPr lang="zh-CN" altLang="en-US" sz="2000" b="1">
                <a:solidFill>
                  <a:srgbClr val="42464B"/>
                </a:solidFill>
                <a:latin typeface="微软雅黑" panose="020B0503020204020204" charset="-122"/>
                <a:ea typeface="微软雅黑" panose="020B0503020204020204" charset="-122"/>
              </a:rPr>
              <a:t>的</a:t>
            </a:r>
            <a:r>
              <a:rPr lang="zh-CN" altLang="en-US" sz="2000" b="1">
                <a:solidFill>
                  <a:srgbClr val="42464B"/>
                </a:solidFill>
                <a:latin typeface="微软雅黑" panose="020B0503020204020204" charset="-122"/>
                <a:ea typeface="微软雅黑" panose="020B0503020204020204" charset="-122"/>
              </a:rPr>
              <a:t>发展</a:t>
            </a:r>
            <a:endParaRPr lang="zh-CN" altLang="en-US" sz="2000" b="1">
              <a:solidFill>
                <a:srgbClr val="42464B"/>
              </a:solidFill>
              <a:latin typeface="微软雅黑" panose="020B0503020204020204" charset="-122"/>
              <a:ea typeface="微软雅黑" panose="020B0503020204020204" charset="-122"/>
            </a:endParaRPr>
          </a:p>
        </p:txBody>
      </p:sp>
      <p:sp>
        <p:nvSpPr>
          <p:cNvPr id="10" name="Freeform 6"/>
          <p:cNvSpPr/>
          <p:nvPr/>
        </p:nvSpPr>
        <p:spPr>
          <a:xfrm>
            <a:off x="-42672" y="-77724"/>
            <a:ext cx="1962339" cy="6649521"/>
          </a:xfrm>
          <a:custGeom>
            <a:avLst/>
            <a:gdLst/>
            <a:ahLst/>
            <a:cxnLst/>
            <a:rect l="l" t="t" r="r" b="b"/>
            <a:pathLst>
              <a:path w="1962339" h="6649521">
                <a:moveTo>
                  <a:pt x="0" y="0"/>
                </a:moveTo>
                <a:lnTo>
                  <a:pt x="1962339" y="0"/>
                </a:lnTo>
                <a:lnTo>
                  <a:pt x="1962339" y="6649521"/>
                </a:lnTo>
                <a:lnTo>
                  <a:pt x="0" y="6649521"/>
                </a:lnTo>
                <a:lnTo>
                  <a:pt x="0" y="0"/>
                </a:lnTo>
                <a:close/>
              </a:path>
            </a:pathLst>
          </a:custGeom>
          <a:solidFill>
            <a:srgbClr val="32AEB8"/>
          </a:solidFill>
        </p:spPr>
        <p:txBody>
          <a:bodyPr lIns="127000" rIns="127000" rtlCol="0" anchor="ctr"/>
          <a:lstStyle/>
          <a:p>
            <a:pPr algn="l"/>
            <a:endParaRPr lang="en-US" sz="1100"/>
          </a:p>
        </p:txBody>
      </p:sp>
      <p:pic>
        <p:nvPicPr>
          <p:cNvPr id="11" name="Picture 7"/>
          <p:cNvPicPr>
            <a:picLocks noChangeAspect="1"/>
          </p:cNvPicPr>
          <p:nvPr/>
        </p:nvPicPr>
        <p:blipFill>
          <a:blip r:embed="rId1"/>
          <a:stretch>
            <a:fillRect/>
          </a:stretch>
        </p:blipFill>
        <p:spPr>
          <a:xfrm>
            <a:off x="850900" y="1155700"/>
            <a:ext cx="2123462" cy="4720225"/>
          </a:xfrm>
          <a:prstGeom prst="rect">
            <a:avLst/>
          </a:prstGeom>
        </p:spPr>
      </p:pic>
      <p:sp>
        <p:nvSpPr>
          <p:cNvPr id="12" name="TextBox 8"/>
          <p:cNvSpPr txBox="1"/>
          <p:nvPr/>
        </p:nvSpPr>
        <p:spPr>
          <a:xfrm>
            <a:off x="3896233" y="507492"/>
            <a:ext cx="2169732" cy="660400"/>
          </a:xfrm>
          <a:prstGeom prst="rect">
            <a:avLst/>
          </a:prstGeom>
        </p:spPr>
        <p:txBody>
          <a:bodyPr lIns="0" tIns="0" rIns="0" bIns="0" rtlCol="0" anchor="ctr">
            <a:spAutoFit/>
          </a:bodyPr>
          <a:lstStyle/>
          <a:p>
            <a:pPr algn="l" latinLnBrk="1">
              <a:lnSpc>
                <a:spcPct val="116000"/>
              </a:lnSpc>
            </a:pPr>
            <a:r>
              <a:rPr lang="en-US" sz="3600" b="1">
                <a:solidFill>
                  <a:srgbClr val="42464B"/>
                </a:solidFill>
                <a:latin typeface="微软雅黑" panose="020B0503020204020204" charset="-122"/>
                <a:ea typeface="微软雅黑" panose="020B0503020204020204" charset="-122"/>
              </a:rPr>
              <a:t>调研目录</a:t>
            </a:r>
            <a:endParaRPr lang="en-US" sz="1100"/>
          </a:p>
        </p:txBody>
      </p:sp>
      <p:sp>
        <p:nvSpPr>
          <p:cNvPr id="13" name="TextBox 9"/>
          <p:cNvSpPr txBox="1"/>
          <p:nvPr/>
        </p:nvSpPr>
        <p:spPr>
          <a:xfrm>
            <a:off x="5892800" y="774700"/>
            <a:ext cx="2540000" cy="381000"/>
          </a:xfrm>
          <a:prstGeom prst="rect">
            <a:avLst/>
          </a:prstGeom>
        </p:spPr>
        <p:txBody>
          <a:bodyPr lIns="0" tIns="0" rIns="0" bIns="0" rtlCol="0" anchor="ctr">
            <a:spAutoFit/>
          </a:bodyPr>
          <a:lstStyle/>
          <a:p>
            <a:pPr algn="l" latinLnBrk="1">
              <a:lnSpc>
                <a:spcPct val="116000"/>
              </a:lnSpc>
            </a:pPr>
            <a:r>
              <a:rPr lang="en-US" sz="2000" b="1">
                <a:solidFill>
                  <a:srgbClr val="42464B"/>
                </a:solidFill>
                <a:latin typeface="微软雅黑" panose="020B0503020204020204" charset="-122"/>
                <a:ea typeface="微软雅黑" panose="020B0503020204020204" charset="-122"/>
              </a:rPr>
              <a:t>CONTENTS</a:t>
            </a:r>
            <a:endParaRPr lang="en-US" sz="1100"/>
          </a:p>
        </p:txBody>
      </p:sp>
      <p:sp>
        <p:nvSpPr>
          <p:cNvPr id="14" name="Freeform 10"/>
          <p:cNvSpPr/>
          <p:nvPr/>
        </p:nvSpPr>
        <p:spPr>
          <a:xfrm>
            <a:off x="3911600" y="2639441"/>
            <a:ext cx="6017974" cy="958048"/>
          </a:xfrm>
          <a:custGeom>
            <a:avLst/>
            <a:gdLst/>
            <a:ahLst/>
            <a:cxnLst/>
            <a:rect l="l" t="t" r="r" b="b"/>
            <a:pathLst>
              <a:path w="6017974" h="958048">
                <a:moveTo>
                  <a:pt x="0" y="0"/>
                </a:moveTo>
                <a:lnTo>
                  <a:pt x="6017974" y="0"/>
                </a:lnTo>
                <a:lnTo>
                  <a:pt x="6017974" y="958048"/>
                </a:lnTo>
                <a:lnTo>
                  <a:pt x="0" y="958048"/>
                </a:lnTo>
                <a:lnTo>
                  <a:pt x="0" y="0"/>
                </a:lnTo>
                <a:close/>
              </a:path>
            </a:pathLst>
          </a:custGeom>
          <a:solidFill>
            <a:srgbClr val="EEEEEE">
              <a:alpha val="25098"/>
            </a:srgbClr>
          </a:solidFill>
        </p:spPr>
        <p:txBody>
          <a:bodyPr lIns="127000" rIns="127000" rtlCol="0" anchor="ctr"/>
          <a:lstStyle/>
          <a:p>
            <a:pPr algn="l"/>
            <a:endParaRPr lang="en-US" sz="1100"/>
          </a:p>
        </p:txBody>
      </p:sp>
      <p:sp>
        <p:nvSpPr>
          <p:cNvPr id="15" name="Freeform 11"/>
          <p:cNvSpPr/>
          <p:nvPr/>
        </p:nvSpPr>
        <p:spPr>
          <a:xfrm rot="5400000">
            <a:off x="3938651" y="2589657"/>
            <a:ext cx="985549" cy="1027691"/>
          </a:xfrm>
          <a:custGeom>
            <a:avLst/>
            <a:gdLst/>
            <a:ahLst/>
            <a:cxnLst/>
            <a:rect l="l" t="t" r="r" b="b"/>
            <a:pathLst>
              <a:path w="985549" h="1027691">
                <a:moveTo>
                  <a:pt x="0" y="0"/>
                </a:moveTo>
                <a:lnTo>
                  <a:pt x="0" y="1027691"/>
                </a:lnTo>
                <a:lnTo>
                  <a:pt x="985549" y="1027691"/>
                </a:lnTo>
                <a:lnTo>
                  <a:pt x="0" y="0"/>
                </a:lnTo>
                <a:close/>
              </a:path>
            </a:pathLst>
          </a:custGeom>
          <a:solidFill>
            <a:srgbClr val="32AEB8"/>
          </a:solidFill>
        </p:spPr>
        <p:txBody>
          <a:bodyPr lIns="127000" rIns="127000" rtlCol="0" anchor="ctr"/>
          <a:lstStyle/>
          <a:p>
            <a:pPr algn="l"/>
            <a:endParaRPr lang="en-US" sz="1100"/>
          </a:p>
        </p:txBody>
      </p:sp>
      <p:sp>
        <p:nvSpPr>
          <p:cNvPr id="16" name="TextBox 12"/>
          <p:cNvSpPr txBox="1"/>
          <p:nvPr/>
        </p:nvSpPr>
        <p:spPr>
          <a:xfrm>
            <a:off x="3949700" y="2688590"/>
            <a:ext cx="576136" cy="430212"/>
          </a:xfrm>
          <a:prstGeom prst="rect">
            <a:avLst/>
          </a:prstGeom>
        </p:spPr>
        <p:txBody>
          <a:bodyPr lIns="0" tIns="0" rIns="0" bIns="0" rtlCol="0" anchor="ctr">
            <a:spAutoFit/>
          </a:bodyPr>
          <a:lstStyle/>
          <a:p>
            <a:pPr algn="ctr" latinLnBrk="1">
              <a:lnSpc>
                <a:spcPct val="116000"/>
              </a:lnSpc>
            </a:pPr>
            <a:r>
              <a:rPr lang="en-US" sz="2400" b="1">
                <a:solidFill>
                  <a:srgbClr val="FFFFFF"/>
                </a:solidFill>
                <a:latin typeface="微软雅黑" panose="020B0503020204020204" charset="-122"/>
                <a:ea typeface="微软雅黑" panose="020B0503020204020204" charset="-122"/>
              </a:rPr>
              <a:t>02</a:t>
            </a:r>
            <a:endParaRPr lang="en-US" sz="1100"/>
          </a:p>
        </p:txBody>
      </p:sp>
      <p:sp>
        <p:nvSpPr>
          <p:cNvPr id="17" name="TextBox 13"/>
          <p:cNvSpPr txBox="1"/>
          <p:nvPr/>
        </p:nvSpPr>
        <p:spPr>
          <a:xfrm>
            <a:off x="5041900" y="2845626"/>
            <a:ext cx="4249928" cy="356235"/>
          </a:xfrm>
          <a:prstGeom prst="rect">
            <a:avLst/>
          </a:prstGeom>
        </p:spPr>
        <p:txBody>
          <a:bodyPr lIns="0" tIns="0" rIns="0" bIns="0" rtlCol="0" anchor="ctr">
            <a:spAutoFit/>
          </a:bodyPr>
          <a:lstStyle/>
          <a:p>
            <a:pPr algn="l" latinLnBrk="1">
              <a:lnSpc>
                <a:spcPct val="116000"/>
              </a:lnSpc>
            </a:pPr>
            <a:r>
              <a:rPr lang="en-US" sz="2000" b="1">
                <a:solidFill>
                  <a:srgbClr val="42464B"/>
                </a:solidFill>
                <a:latin typeface="微软雅黑" panose="020B0503020204020204" charset="-122"/>
                <a:ea typeface="微软雅黑" panose="020B0503020204020204" charset="-122"/>
              </a:rPr>
              <a:t>认知智能</a:t>
            </a:r>
            <a:r>
              <a:rPr lang="zh-CN" altLang="en-US" sz="2000" b="1">
                <a:solidFill>
                  <a:srgbClr val="42464B"/>
                </a:solidFill>
                <a:latin typeface="微软雅黑" panose="020B0503020204020204" charset="-122"/>
                <a:ea typeface="微软雅黑" panose="020B0503020204020204" charset="-122"/>
              </a:rPr>
              <a:t>相关领域</a:t>
            </a:r>
            <a:endParaRPr lang="zh-CN" altLang="en-US" sz="2000" b="1">
              <a:solidFill>
                <a:srgbClr val="42464B"/>
              </a:solidFill>
              <a:latin typeface="微软雅黑" panose="020B0503020204020204" charset="-122"/>
              <a:ea typeface="微软雅黑" panose="020B0503020204020204" charset="-122"/>
            </a:endParaRPr>
          </a:p>
        </p:txBody>
      </p:sp>
      <p:sp>
        <p:nvSpPr>
          <p:cNvPr id="19" name="Freeform 15"/>
          <p:cNvSpPr/>
          <p:nvPr/>
        </p:nvSpPr>
        <p:spPr>
          <a:xfrm>
            <a:off x="3911600" y="3782568"/>
            <a:ext cx="6017974" cy="958048"/>
          </a:xfrm>
          <a:custGeom>
            <a:avLst/>
            <a:gdLst/>
            <a:ahLst/>
            <a:cxnLst/>
            <a:rect l="l" t="t" r="r" b="b"/>
            <a:pathLst>
              <a:path w="6017974" h="958048">
                <a:moveTo>
                  <a:pt x="0" y="0"/>
                </a:moveTo>
                <a:lnTo>
                  <a:pt x="6017974" y="0"/>
                </a:lnTo>
                <a:lnTo>
                  <a:pt x="6017974" y="958047"/>
                </a:lnTo>
                <a:lnTo>
                  <a:pt x="0" y="958047"/>
                </a:lnTo>
                <a:lnTo>
                  <a:pt x="0" y="0"/>
                </a:lnTo>
                <a:close/>
              </a:path>
            </a:pathLst>
          </a:custGeom>
          <a:solidFill>
            <a:srgbClr val="EEEEEE">
              <a:alpha val="25098"/>
            </a:srgbClr>
          </a:solidFill>
        </p:spPr>
        <p:txBody>
          <a:bodyPr lIns="127000" rIns="127000" rtlCol="0" anchor="ctr"/>
          <a:lstStyle/>
          <a:p>
            <a:pPr algn="l"/>
            <a:endParaRPr lang="en-US" sz="1100"/>
          </a:p>
        </p:txBody>
      </p:sp>
      <p:sp>
        <p:nvSpPr>
          <p:cNvPr id="20" name="Freeform 16"/>
          <p:cNvSpPr/>
          <p:nvPr/>
        </p:nvSpPr>
        <p:spPr>
          <a:xfrm rot="5400000">
            <a:off x="3933952" y="3732784"/>
            <a:ext cx="995060" cy="1027691"/>
          </a:xfrm>
          <a:custGeom>
            <a:avLst/>
            <a:gdLst/>
            <a:ahLst/>
            <a:cxnLst/>
            <a:rect l="l" t="t" r="r" b="b"/>
            <a:pathLst>
              <a:path w="995060" h="1027691">
                <a:moveTo>
                  <a:pt x="0" y="0"/>
                </a:moveTo>
                <a:lnTo>
                  <a:pt x="0" y="1027691"/>
                </a:lnTo>
                <a:lnTo>
                  <a:pt x="995060" y="1027691"/>
                </a:lnTo>
                <a:lnTo>
                  <a:pt x="0" y="0"/>
                </a:lnTo>
                <a:close/>
              </a:path>
            </a:pathLst>
          </a:custGeom>
          <a:solidFill>
            <a:srgbClr val="32AEB8"/>
          </a:solidFill>
        </p:spPr>
        <p:txBody>
          <a:bodyPr lIns="127000" rIns="127000" rtlCol="0" anchor="ctr"/>
          <a:lstStyle/>
          <a:p>
            <a:pPr algn="l"/>
            <a:endParaRPr lang="en-US" sz="1100"/>
          </a:p>
        </p:txBody>
      </p:sp>
      <p:sp>
        <p:nvSpPr>
          <p:cNvPr id="21" name="TextBox 17"/>
          <p:cNvSpPr txBox="1"/>
          <p:nvPr/>
        </p:nvSpPr>
        <p:spPr>
          <a:xfrm>
            <a:off x="3949700" y="3832352"/>
            <a:ext cx="576136" cy="430212"/>
          </a:xfrm>
          <a:prstGeom prst="rect">
            <a:avLst/>
          </a:prstGeom>
        </p:spPr>
        <p:txBody>
          <a:bodyPr lIns="0" tIns="0" rIns="0" bIns="0" rtlCol="0" anchor="ctr">
            <a:spAutoFit/>
          </a:bodyPr>
          <a:lstStyle/>
          <a:p>
            <a:pPr algn="ctr" latinLnBrk="1">
              <a:lnSpc>
                <a:spcPct val="116000"/>
              </a:lnSpc>
            </a:pPr>
            <a:r>
              <a:rPr lang="en-US" sz="2400" b="1">
                <a:solidFill>
                  <a:srgbClr val="FFFFFF"/>
                </a:solidFill>
                <a:latin typeface="微软雅黑" panose="020B0503020204020204" charset="-122"/>
                <a:ea typeface="微软雅黑" panose="020B0503020204020204" charset="-122"/>
              </a:rPr>
              <a:t>03</a:t>
            </a:r>
            <a:endParaRPr lang="en-US" sz="1100"/>
          </a:p>
        </p:txBody>
      </p:sp>
      <p:sp>
        <p:nvSpPr>
          <p:cNvPr id="22" name="TextBox 18"/>
          <p:cNvSpPr txBox="1"/>
          <p:nvPr/>
        </p:nvSpPr>
        <p:spPr>
          <a:xfrm>
            <a:off x="5041900" y="3989388"/>
            <a:ext cx="4249928" cy="356235"/>
          </a:xfrm>
          <a:prstGeom prst="rect">
            <a:avLst/>
          </a:prstGeom>
        </p:spPr>
        <p:txBody>
          <a:bodyPr lIns="0" tIns="0" rIns="0" bIns="0" rtlCol="0" anchor="ctr">
            <a:spAutoFit/>
          </a:bodyPr>
          <a:lstStyle/>
          <a:p>
            <a:pPr algn="l" latinLnBrk="1">
              <a:lnSpc>
                <a:spcPct val="116000"/>
              </a:lnSpc>
            </a:pPr>
            <a:r>
              <a:rPr lang="en-US" sz="2000" b="1">
                <a:solidFill>
                  <a:srgbClr val="42464B"/>
                </a:solidFill>
                <a:latin typeface="微软雅黑" panose="020B0503020204020204" charset="-122"/>
                <a:ea typeface="微软雅黑" panose="020B0503020204020204" charset="-122"/>
              </a:rPr>
              <a:t>认知智能</a:t>
            </a:r>
            <a:r>
              <a:rPr lang="zh-CN" altLang="en-US" sz="2000" b="1">
                <a:solidFill>
                  <a:srgbClr val="42464B"/>
                </a:solidFill>
                <a:latin typeface="微软雅黑" panose="020B0503020204020204" charset="-122"/>
                <a:ea typeface="微软雅黑" panose="020B0503020204020204" charset="-122"/>
              </a:rPr>
              <a:t>论文</a:t>
            </a:r>
            <a:endParaRPr lang="zh-CN" altLang="en-US" sz="2000" b="1">
              <a:solidFill>
                <a:srgbClr val="42464B"/>
              </a:solidFill>
              <a:latin typeface="微软雅黑" panose="020B0503020204020204" charset="-122"/>
              <a:ea typeface="微软雅黑" panose="020B0503020204020204" charset="-122"/>
            </a:endParaRPr>
          </a:p>
        </p:txBody>
      </p:sp>
      <p:sp>
        <p:nvSpPr>
          <p:cNvPr id="24" name="Freeform 20"/>
          <p:cNvSpPr/>
          <p:nvPr/>
        </p:nvSpPr>
        <p:spPr>
          <a:xfrm>
            <a:off x="3911600" y="4940300"/>
            <a:ext cx="6017974" cy="958048"/>
          </a:xfrm>
          <a:custGeom>
            <a:avLst/>
            <a:gdLst/>
            <a:ahLst/>
            <a:cxnLst/>
            <a:rect l="l" t="t" r="r" b="b"/>
            <a:pathLst>
              <a:path w="6017974" h="958048">
                <a:moveTo>
                  <a:pt x="0" y="0"/>
                </a:moveTo>
                <a:lnTo>
                  <a:pt x="6017974" y="0"/>
                </a:lnTo>
                <a:lnTo>
                  <a:pt x="6017974" y="958048"/>
                </a:lnTo>
                <a:lnTo>
                  <a:pt x="0" y="958048"/>
                </a:lnTo>
                <a:lnTo>
                  <a:pt x="0" y="0"/>
                </a:lnTo>
                <a:close/>
              </a:path>
            </a:pathLst>
          </a:custGeom>
          <a:solidFill>
            <a:srgbClr val="EEEEEE">
              <a:alpha val="25098"/>
            </a:srgbClr>
          </a:solidFill>
        </p:spPr>
        <p:txBody>
          <a:bodyPr lIns="127000" rIns="127000" rtlCol="0" anchor="ctr"/>
          <a:lstStyle/>
          <a:p>
            <a:pPr algn="l"/>
            <a:endParaRPr lang="en-US" sz="1100"/>
          </a:p>
        </p:txBody>
      </p:sp>
      <p:sp>
        <p:nvSpPr>
          <p:cNvPr id="25" name="Freeform 21"/>
          <p:cNvSpPr/>
          <p:nvPr/>
        </p:nvSpPr>
        <p:spPr>
          <a:xfrm rot="5400000">
            <a:off x="3954653" y="4879975"/>
            <a:ext cx="970925" cy="1029684"/>
          </a:xfrm>
          <a:custGeom>
            <a:avLst/>
            <a:gdLst/>
            <a:ahLst/>
            <a:cxnLst/>
            <a:rect l="l" t="t" r="r" b="b"/>
            <a:pathLst>
              <a:path w="970925" h="1029684">
                <a:moveTo>
                  <a:pt x="0" y="0"/>
                </a:moveTo>
                <a:lnTo>
                  <a:pt x="0" y="1029684"/>
                </a:lnTo>
                <a:lnTo>
                  <a:pt x="970925" y="1029684"/>
                </a:lnTo>
                <a:lnTo>
                  <a:pt x="0" y="0"/>
                </a:lnTo>
                <a:close/>
              </a:path>
            </a:pathLst>
          </a:custGeom>
          <a:solidFill>
            <a:srgbClr val="32AEB8"/>
          </a:solidFill>
        </p:spPr>
        <p:txBody>
          <a:bodyPr lIns="127000" rIns="127000" rtlCol="0" anchor="ctr"/>
          <a:lstStyle/>
          <a:p>
            <a:pPr algn="l"/>
            <a:endParaRPr lang="en-US" sz="1100"/>
          </a:p>
        </p:txBody>
      </p:sp>
      <p:sp>
        <p:nvSpPr>
          <p:cNvPr id="26" name="TextBox 22"/>
          <p:cNvSpPr txBox="1"/>
          <p:nvPr/>
        </p:nvSpPr>
        <p:spPr>
          <a:xfrm>
            <a:off x="3949700" y="4991100"/>
            <a:ext cx="576136" cy="430212"/>
          </a:xfrm>
          <a:prstGeom prst="rect">
            <a:avLst/>
          </a:prstGeom>
        </p:spPr>
        <p:txBody>
          <a:bodyPr lIns="0" tIns="0" rIns="0" bIns="0" rtlCol="0" anchor="ctr">
            <a:spAutoFit/>
          </a:bodyPr>
          <a:lstStyle/>
          <a:p>
            <a:pPr algn="ctr" latinLnBrk="1">
              <a:lnSpc>
                <a:spcPct val="116000"/>
              </a:lnSpc>
            </a:pPr>
            <a:r>
              <a:rPr lang="en-US" sz="2400" b="1">
                <a:solidFill>
                  <a:srgbClr val="FFFFFF"/>
                </a:solidFill>
                <a:latin typeface="微软雅黑" panose="020B0503020204020204" charset="-122"/>
                <a:ea typeface="微软雅黑" panose="020B0503020204020204" charset="-122"/>
              </a:rPr>
              <a:t>04</a:t>
            </a:r>
            <a:endParaRPr lang="en-US" sz="1100"/>
          </a:p>
        </p:txBody>
      </p:sp>
      <p:sp>
        <p:nvSpPr>
          <p:cNvPr id="27" name="TextBox 23"/>
          <p:cNvSpPr txBox="1"/>
          <p:nvPr/>
        </p:nvSpPr>
        <p:spPr>
          <a:xfrm>
            <a:off x="5041900" y="5143183"/>
            <a:ext cx="4249928" cy="356235"/>
          </a:xfrm>
          <a:prstGeom prst="rect">
            <a:avLst/>
          </a:prstGeom>
        </p:spPr>
        <p:txBody>
          <a:bodyPr lIns="0" tIns="0" rIns="0" bIns="0" rtlCol="0" anchor="ctr">
            <a:spAutoFit/>
          </a:bodyPr>
          <a:lstStyle/>
          <a:p>
            <a:pPr algn="l" latinLnBrk="1">
              <a:lnSpc>
                <a:spcPct val="116000"/>
              </a:lnSpc>
            </a:pPr>
            <a:r>
              <a:rPr lang="zh-CN" altLang="en-US" sz="2000" b="1">
                <a:solidFill>
                  <a:srgbClr val="42464B"/>
                </a:solidFill>
                <a:latin typeface="微软雅黑" panose="020B0503020204020204" charset="-122"/>
                <a:ea typeface="微软雅黑" panose="020B0503020204020204" charset="-122"/>
              </a:rPr>
              <a:t>相关资料</a:t>
            </a:r>
            <a:r>
              <a:rPr lang="en-US" sz="2000" b="1">
                <a:solidFill>
                  <a:srgbClr val="42464B"/>
                </a:solidFill>
                <a:latin typeface="微软雅黑" panose="020B0503020204020204" charset="-122"/>
                <a:ea typeface="微软雅黑" panose="020B0503020204020204" charset="-122"/>
              </a:rPr>
              <a:t>总结</a:t>
            </a:r>
            <a:endParaRPr lang="en-US" sz="110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9" name="标题 8"/>
          <p:cNvSpPr>
            <a:spLocks noGrp="1"/>
          </p:cNvSpPr>
          <p:nvPr/>
        </p:nvSpPr>
        <p:spPr>
          <a:xfrm>
            <a:off x="2114254" y="3359150"/>
            <a:ext cx="7995686" cy="574508"/>
          </a:xfrm>
          <a:prstGeom prst="rect">
            <a:avLst/>
          </a:prstGeom>
          <a:noFill/>
          <a:ln>
            <a:noFill/>
          </a:ln>
        </p:spPr>
        <p:txBody>
          <a:bodyPr vert="horz" wrap="square" lIns="91440" tIns="45720" rIns="91440" bIns="45720" numCol="1" anchor="b" anchorCtr="0" compatLnSpc="1"/>
          <a:lstStyle>
            <a:lvl1pPr algn="r" rtl="0" eaLnBrk="0" fontAlgn="base" hangingPunct="0">
              <a:spcBef>
                <a:spcPct val="0"/>
              </a:spcBef>
              <a:spcAft>
                <a:spcPct val="0"/>
              </a:spcAft>
              <a:defRPr lang="zh-CN" altLang="zh-CN" sz="3200" b="1" kern="1200" spc="-10" smtClean="0">
                <a:solidFill>
                  <a:srgbClr val="7F7F7F"/>
                </a:solidFill>
                <a:latin typeface="微软雅黑" panose="020B0503020204020204" charset="-122"/>
                <a:ea typeface="微软雅黑" panose="020B0503020204020204" charset="-122"/>
                <a:cs typeface="Microsoft Sans Serif" panose="020B0604020202020204"/>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dirty="0"/>
              <a:t>论文报告</a:t>
            </a:r>
            <a:r>
              <a:rPr lang="en-US" dirty="0"/>
              <a:t>-2020 </a:t>
            </a:r>
            <a:r>
              <a:rPr lang="en-US">
                <a:solidFill>
                  <a:schemeClr val="tx1">
                    <a:lumMod val="50000"/>
                    <a:lumOff val="50000"/>
                  </a:schemeClr>
                </a:solidFill>
                <a:cs typeface="微软雅黑" panose="020B0503020204020204" charset="-122"/>
                <a:sym typeface="+mn-ea"/>
              </a:rPr>
              <a:t>KDD</a:t>
            </a:r>
            <a:endParaRPr lang="en-US">
              <a:solidFill>
                <a:srgbClr val="333333"/>
              </a:solidFill>
              <a:latin typeface="微软雅黑" panose="020B0503020204020204" charset="-122"/>
              <a:ea typeface="微软雅黑" panose="020B0503020204020204" charset="-122"/>
              <a:cs typeface="微软雅黑" panose="020B0503020204020204" charset="-122"/>
            </a:endParaRPr>
          </a:p>
          <a:p>
            <a:r>
              <a:rPr lang="en-US" dirty="0"/>
              <a:t> </a:t>
            </a:r>
            <a:endParaRPr lang="en-US" dirty="0"/>
          </a:p>
        </p:txBody>
      </p:sp>
      <p:sp>
        <p:nvSpPr>
          <p:cNvPr id="4" name="文本占位符 3"/>
          <p:cNvSpPr>
            <a:spLocks noGrp="1"/>
          </p:cNvSpPr>
          <p:nvPr/>
        </p:nvSpPr>
        <p:spPr>
          <a:xfrm>
            <a:off x="2114254" y="4105314"/>
            <a:ext cx="8003949" cy="394778"/>
          </a:xfrm>
          <a:prstGeom prst="rect">
            <a:avLst/>
          </a:prstGeom>
          <a:noFill/>
          <a:ln>
            <a:noFill/>
          </a:ln>
        </p:spPr>
        <p:txBody>
          <a:bodyPr vert="horz" wrap="square" lIns="91440" tIns="45720" rIns="91440" bIns="45720" numCol="1" anchor="t" anchorCtr="0" compatLnSpc="1"/>
          <a:lstStyle>
            <a:lvl1pPr marL="0" indent="0" algn="r" rtl="0" eaLnBrk="0" fontAlgn="base" hangingPunct="0">
              <a:lnSpc>
                <a:spcPct val="90000"/>
              </a:lnSpc>
              <a:spcBef>
                <a:spcPct val="30000"/>
              </a:spcBef>
              <a:spcAft>
                <a:spcPct val="0"/>
              </a:spcAft>
              <a:buClr>
                <a:srgbClr val="5EBFB8"/>
              </a:buClr>
              <a:buFont typeface="Wingdings" panose="05000000000000000000" pitchFamily="2" charset="2"/>
              <a:buNone/>
              <a:defRPr lang="zh-CN" altLang="en-US" sz="1800" kern="1200" spc="-10" smtClean="0">
                <a:solidFill>
                  <a:schemeClr val="bg1">
                    <a:lumMod val="65000"/>
                  </a:schemeClr>
                </a:solidFill>
                <a:latin typeface="微软雅黑" panose="020B0503020204020204" charset="-122"/>
                <a:ea typeface="微软雅黑" panose="020B0503020204020204" charset="-122"/>
                <a:cs typeface="+mn-cs"/>
              </a:defRPr>
            </a:lvl1pPr>
            <a:lvl2pPr marL="6858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2pPr>
            <a:lvl3pPr marL="11430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3pPr>
            <a:lvl4pPr marL="16002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4pPr>
            <a:lvl5pPr marL="20574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a:solidFill>
                  <a:schemeClr val="tx1"/>
                </a:solidFill>
                <a:latin typeface="Times New Roman" panose="02020603050405020304" charset="0"/>
                <a:cs typeface="Times New Roman" panose="02020603050405020304" charset="0"/>
                <a:sym typeface="+mn-ea"/>
              </a:rPr>
              <a:t>Controllable Multi-Interest Framework for Recommendation</a:t>
            </a:r>
            <a:endParaRPr lang="en-US" altLang="zh-CN" sz="2000" b="1">
              <a:solidFill>
                <a:schemeClr val="tx1"/>
              </a:solidFill>
              <a:latin typeface="Times New Roman" panose="02020603050405020304" charset="0"/>
              <a:cs typeface="Times New Roman" panose="02020603050405020304" charset="0"/>
              <a:sym typeface="+mn-ea"/>
            </a:endParaRPr>
          </a:p>
          <a:p>
            <a:r>
              <a:rPr lang="en-US" altLang="zh-CN">
                <a:solidFill>
                  <a:schemeClr val="tx1"/>
                </a:solidFill>
                <a:latin typeface="Times New Roman" panose="02020603050405020304" charset="0"/>
                <a:cs typeface="Times New Roman" panose="02020603050405020304" charset="0"/>
                <a:sym typeface="+mn-ea"/>
              </a:rPr>
              <a:t>Yukuo Cen, Jianwei Zhang, Xu Zou, Chang Zhou, Hongxia Yang, Jie Tang Department of Computer Science and Technology, Tsinghua University  DAMO Academy, Alibaba Group</a:t>
            </a:r>
            <a:endParaRPr lang="en-US" altLang="zh-CN">
              <a:solidFill>
                <a:schemeClr val="tx1"/>
              </a:solidFill>
              <a:latin typeface="Times New Roman" panose="02020603050405020304" charset="0"/>
              <a:cs typeface="Times New Roman" panose="02020603050405020304" charset="0"/>
              <a:sym typeface="+mn-ea"/>
            </a:endParaRPr>
          </a:p>
        </p:txBody>
      </p:sp>
      <p:sp>
        <p:nvSpPr>
          <p:cNvPr id="6" name="文本占位符 5"/>
          <p:cNvSpPr>
            <a:spLocks noGrp="1"/>
          </p:cNvSpPr>
          <p:nvPr/>
        </p:nvSpPr>
        <p:spPr>
          <a:xfrm>
            <a:off x="6290740" y="5346840"/>
            <a:ext cx="3827463" cy="491653"/>
          </a:xfrm>
          <a:prstGeom prst="rect">
            <a:avLst/>
          </a:prstGeom>
          <a:noFill/>
          <a:ln>
            <a:noFill/>
          </a:ln>
        </p:spPr>
        <p:txBody>
          <a:bodyPr vert="horz" wrap="square" lIns="91440" tIns="45720" rIns="91440" bIns="45720" numCol="1" anchor="t" anchorCtr="0" compatLnSpc="1"/>
          <a:lstStyle>
            <a:lvl1pPr marL="0" indent="0" algn="r" rtl="0" eaLnBrk="1" fontAlgn="base" hangingPunct="1">
              <a:lnSpc>
                <a:spcPct val="90000"/>
              </a:lnSpc>
              <a:spcBef>
                <a:spcPct val="0"/>
              </a:spcBef>
              <a:spcAft>
                <a:spcPct val="0"/>
              </a:spcAft>
              <a:buClr>
                <a:srgbClr val="5EBFB8"/>
              </a:buClr>
              <a:buFont typeface="Wingdings" panose="05000000000000000000" pitchFamily="2" charset="2"/>
              <a:buNone/>
              <a:defRPr lang="zh-CN" altLang="en-US" sz="1800" b="1" kern="1200" spc="-10" smtClean="0">
                <a:solidFill>
                  <a:schemeClr val="bg1">
                    <a:lumMod val="50000"/>
                  </a:schemeClr>
                </a:solidFill>
                <a:latin typeface="微软雅黑" panose="020B0503020204020204" charset="-122"/>
                <a:ea typeface="微软雅黑" panose="020B0503020204020204" charset="-122"/>
                <a:cs typeface="+mn-cs"/>
              </a:defRPr>
            </a:lvl1pPr>
            <a:lvl2pPr marL="6858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2400" b="1" kern="1200" spc="-10" smtClean="0">
                <a:solidFill>
                  <a:schemeClr val="bg1">
                    <a:lumMod val="50000"/>
                  </a:schemeClr>
                </a:solidFill>
                <a:latin typeface="微软雅黑" panose="020B0503020204020204" charset="-122"/>
                <a:ea typeface="微软雅黑" panose="020B0503020204020204" charset="-122"/>
                <a:cs typeface="+mn-cs"/>
              </a:defRPr>
            </a:lvl2pPr>
            <a:lvl3pPr marL="11430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2000" b="1" kern="1200" spc="-10" smtClean="0">
                <a:solidFill>
                  <a:schemeClr val="bg1">
                    <a:lumMod val="50000"/>
                  </a:schemeClr>
                </a:solidFill>
                <a:latin typeface="微软雅黑" panose="020B0503020204020204" charset="-122"/>
                <a:ea typeface="微软雅黑" panose="020B0503020204020204" charset="-122"/>
                <a:cs typeface="+mn-cs"/>
              </a:defRPr>
            </a:lvl3pPr>
            <a:lvl4pPr marL="16002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1800" b="1" kern="1200" spc="-10" smtClean="0">
                <a:solidFill>
                  <a:schemeClr val="bg1">
                    <a:lumMod val="50000"/>
                  </a:schemeClr>
                </a:solidFill>
                <a:latin typeface="微软雅黑" panose="020B0503020204020204" charset="-122"/>
                <a:ea typeface="微软雅黑" panose="020B0503020204020204" charset="-122"/>
                <a:cs typeface="+mn-cs"/>
              </a:defRPr>
            </a:lvl4pPr>
            <a:lvl5pPr marL="20574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1600" b="1" kern="1200" spc="-10" smtClean="0">
                <a:solidFill>
                  <a:schemeClr val="bg1">
                    <a:lumMod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报告人：黎芮彤</a:t>
            </a:r>
            <a:endParaRPr lang="zh-CN" altLang="en-US" sz="200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推荐系统的核心</a:t>
            </a:r>
            <a:endParaRPr lang="zh-CN" altLang="en-US" sz="3000" b="1">
              <a:solidFill>
                <a:srgbClr val="42464B"/>
              </a:solidFill>
              <a:latin typeface="微软雅黑" panose="020B0503020204020204" charset="-122"/>
              <a:ea typeface="微软雅黑" panose="020B0503020204020204" charset="-122"/>
            </a:endParaRPr>
          </a:p>
        </p:txBody>
      </p:sp>
      <p:sp>
        <p:nvSpPr>
          <p:cNvPr id="159" name="TextBox 20"/>
          <p:cNvSpPr txBox="1"/>
          <p:nvPr/>
        </p:nvSpPr>
        <p:spPr>
          <a:xfrm>
            <a:off x="1993900" y="1473835"/>
            <a:ext cx="2066862" cy="570230"/>
          </a:xfrm>
          <a:prstGeom prst="rect">
            <a:avLst/>
          </a:prstGeom>
        </p:spPr>
        <p:txBody>
          <a:bodyPr lIns="0" tIns="0" rIns="0" bIns="0" rtlCol="0" anchor="ctr">
            <a:spAutoFit/>
          </a:bodyPr>
          <a:lstStyle/>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推荐</a:t>
            </a:r>
            <a:r>
              <a:rPr lang="zh-CN" altLang="en-US" sz="3200" b="1">
                <a:solidFill>
                  <a:srgbClr val="32AEB8"/>
                </a:solidFill>
                <a:latin typeface="微软雅黑" panose="020B0503020204020204" charset="-122"/>
                <a:ea typeface="微软雅黑" panose="020B0503020204020204" charset="-122"/>
              </a:rPr>
              <a:t>多样性</a:t>
            </a:r>
            <a:endParaRPr lang="zh-CN" altLang="en-US" sz="3200" b="1">
              <a:solidFill>
                <a:srgbClr val="32AEB8"/>
              </a:solidFill>
              <a:latin typeface="微软雅黑" panose="020B0503020204020204" charset="-122"/>
              <a:ea typeface="微软雅黑" panose="020B0503020204020204" charset="-122"/>
            </a:endParaRPr>
          </a:p>
        </p:txBody>
      </p:sp>
      <p:sp>
        <p:nvSpPr>
          <p:cNvPr id="160" name="TextBox 21"/>
          <p:cNvSpPr txBox="1"/>
          <p:nvPr/>
        </p:nvSpPr>
        <p:spPr>
          <a:xfrm>
            <a:off x="2832100" y="1929130"/>
            <a:ext cx="6039485" cy="1425575"/>
          </a:xfrm>
          <a:prstGeom prst="rect">
            <a:avLst/>
          </a:prstGeom>
        </p:spPr>
        <p:txBody>
          <a:bodyPr wrap="square" lIns="0" tIns="0" rIns="0" bIns="0" rtlCol="0" anchor="ctr">
            <a:spAutoFit/>
          </a:bodyPr>
          <a:lstStyle/>
          <a:p>
            <a:pPr algn="l" latinLnBrk="1">
              <a:lnSpc>
                <a:spcPct val="116000"/>
              </a:lnSpc>
            </a:pPr>
            <a:r>
              <a:rPr lang="zh-CN" altLang="en-US" sz="2000">
                <a:latin typeface="微软雅黑" panose="020B0503020204020204" charset="-122"/>
                <a:ea typeface="微软雅黑" panose="020B0503020204020204" charset="-122"/>
                <a:sym typeface="+mn-ea"/>
              </a:rPr>
              <a:t>仅遵循最准确的推荐方法可能不会获得最佳的推荐结果，因为最高的准确性结果往往会向用户推荐相似的项目，从而产生令人厌烦的推荐结果，推荐项目的多样性也起着重要作用</a:t>
            </a:r>
            <a:endParaRPr lang="zh-CN" altLang="en-US" sz="2000">
              <a:latin typeface="微软雅黑" panose="020B0503020204020204" charset="-122"/>
              <a:ea typeface="微软雅黑" panose="020B0503020204020204" charset="-122"/>
              <a:sym typeface="+mn-ea"/>
            </a:endParaRPr>
          </a:p>
        </p:txBody>
      </p:sp>
      <p:sp>
        <p:nvSpPr>
          <p:cNvPr id="2" name="TextBox 20"/>
          <p:cNvSpPr txBox="1"/>
          <p:nvPr/>
        </p:nvSpPr>
        <p:spPr>
          <a:xfrm>
            <a:off x="1993900" y="3670935"/>
            <a:ext cx="2066862" cy="570230"/>
          </a:xfrm>
          <a:prstGeom prst="rect">
            <a:avLst/>
          </a:prstGeom>
        </p:spPr>
        <p:txBody>
          <a:bodyPr lIns="0" tIns="0" rIns="0" bIns="0" rtlCol="0" anchor="ctr">
            <a:spAutoFit/>
          </a:bodyPr>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推荐准确性</a:t>
            </a:r>
            <a:endParaRPr lang="zh-CN" altLang="en-US" sz="3200" b="1">
              <a:solidFill>
                <a:srgbClr val="32AEB8"/>
              </a:solidFill>
              <a:latin typeface="微软雅黑" panose="020B0503020204020204" charset="-122"/>
              <a:ea typeface="微软雅黑" panose="020B0503020204020204" charset="-122"/>
            </a:endParaRPr>
          </a:p>
        </p:txBody>
      </p:sp>
      <p:sp>
        <p:nvSpPr>
          <p:cNvPr id="3" name="文本框 2"/>
          <p:cNvSpPr txBox="1"/>
          <p:nvPr/>
        </p:nvSpPr>
        <p:spPr>
          <a:xfrm>
            <a:off x="2799080" y="4210050"/>
            <a:ext cx="6211570" cy="1014730"/>
          </a:xfrm>
          <a:prstGeom prst="rect">
            <a:avLst/>
          </a:prstGeom>
          <a:noFill/>
        </p:spPr>
        <p:txBody>
          <a:bodyPr wrap="square" rtlCol="0" anchor="t">
            <a:spAutoFit/>
          </a:bodyPr>
          <a:p>
            <a:r>
              <a:rPr lang="zh-CN" altLang="en-US" sz="2000">
                <a:latin typeface="微软雅黑" panose="020B0503020204020204" charset="-122"/>
                <a:ea typeface="微软雅黑" panose="020B0503020204020204" charset="-122"/>
                <a:cs typeface="微软雅黑" panose="020B0503020204020204" charset="-122"/>
              </a:rPr>
              <a:t>最近的作品通常会根据用户的行为顺序进行整体嵌入。但是，统一的用户嵌入无法反映该用户在一段时间内的多重兴趣</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论文创新点</a:t>
            </a:r>
            <a:endParaRPr lang="zh-CN" altLang="en-US" sz="3000" b="1">
              <a:solidFill>
                <a:srgbClr val="42464B"/>
              </a:solidFill>
              <a:latin typeface="微软雅黑" panose="020B0503020204020204" charset="-122"/>
              <a:ea typeface="微软雅黑" panose="020B0503020204020204" charset="-122"/>
            </a:endParaRPr>
          </a:p>
        </p:txBody>
      </p:sp>
      <p:sp>
        <p:nvSpPr>
          <p:cNvPr id="2" name="TextBox 20"/>
          <p:cNvSpPr txBox="1"/>
          <p:nvPr/>
        </p:nvSpPr>
        <p:spPr>
          <a:xfrm>
            <a:off x="1993900" y="1842135"/>
            <a:ext cx="2066862" cy="570230"/>
          </a:xfrm>
          <a:prstGeom prst="rect">
            <a:avLst/>
          </a:prstGeom>
        </p:spPr>
        <p:txBody>
          <a:bodyPr lIns="0" tIns="0" rIns="0" bIns="0" rtlCol="0" anchor="ctr">
            <a:spAutoFit/>
          </a:bodyPr>
          <a:p>
            <a:pPr algn="l" latinLnBrk="1">
              <a:lnSpc>
                <a:spcPct val="116000"/>
              </a:lnSpc>
            </a:pPr>
            <a:r>
              <a:rPr lang="zh-CN" altLang="en-US" sz="3200" b="1">
                <a:solidFill>
                  <a:srgbClr val="32AEB8"/>
                </a:solidFill>
                <a:latin typeface="微软雅黑" panose="020B0503020204020204" charset="-122"/>
                <a:ea typeface="微软雅黑" panose="020B0503020204020204" charset="-122"/>
              </a:rPr>
              <a:t>创新点</a:t>
            </a:r>
            <a:endParaRPr lang="zh-CN" altLang="en-US" sz="3200" b="1">
              <a:solidFill>
                <a:srgbClr val="32AEB8"/>
              </a:solidFill>
              <a:latin typeface="微软雅黑" panose="020B0503020204020204" charset="-122"/>
              <a:ea typeface="微软雅黑" panose="020B0503020204020204" charset="-122"/>
            </a:endParaRPr>
          </a:p>
        </p:txBody>
      </p:sp>
      <p:sp>
        <p:nvSpPr>
          <p:cNvPr id="3" name="文本框 2"/>
          <p:cNvSpPr txBox="1"/>
          <p:nvPr/>
        </p:nvSpPr>
        <p:spPr>
          <a:xfrm>
            <a:off x="2799080" y="2381250"/>
            <a:ext cx="6211570" cy="1938020"/>
          </a:xfrm>
          <a:prstGeom prst="rect">
            <a:avLst/>
          </a:prstGeom>
          <a:noFill/>
        </p:spPr>
        <p:txBody>
          <a:bodyPr wrap="square" rtlCol="0" anchor="t">
            <a:spAutoFit/>
          </a:bodyPr>
          <a:p>
            <a:r>
              <a:rPr lang="en-US" altLang="zh-CN" sz="2000">
                <a:latin typeface="微软雅黑" panose="020B0503020204020204" charset="-122"/>
                <a:ea typeface="微软雅黑" panose="020B0503020204020204" charset="-122"/>
                <a:cs typeface="微软雅黑" panose="020B0503020204020204" charset="-122"/>
                <a:sym typeface="+mn-ea"/>
              </a:rPr>
              <a:t>1.</a:t>
            </a:r>
            <a:r>
              <a:rPr lang="zh-CN" altLang="en-US" sz="2000">
                <a:latin typeface="微软雅黑" panose="020B0503020204020204" charset="-122"/>
                <a:ea typeface="微软雅黑" panose="020B0503020204020204" charset="-122"/>
                <a:cs typeface="微软雅黑" panose="020B0503020204020204" charset="-122"/>
                <a:sym typeface="+mn-ea"/>
              </a:rPr>
              <a:t>本文提出了一种新颖的可控多兴趣序列推荐框架，称为ComiRec</a:t>
            </a:r>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en-US" altLang="zh-CN" sz="2000">
                <a:latin typeface="微软雅黑" panose="020B0503020204020204" charset="-122"/>
                <a:ea typeface="微软雅黑" panose="020B0503020204020204" charset="-122"/>
                <a:cs typeface="微软雅黑" panose="020B0503020204020204" charset="-122"/>
                <a:sym typeface="+mn-ea"/>
              </a:rPr>
              <a:t>2.</a:t>
            </a:r>
            <a:r>
              <a:rPr lang="zh-CN" altLang="en-US" sz="2000">
                <a:latin typeface="微软雅黑" panose="020B0503020204020204" charset="-122"/>
                <a:ea typeface="微软雅黑" panose="020B0503020204020204" charset="-122"/>
                <a:cs typeface="微软雅黑" panose="020B0503020204020204" charset="-122"/>
                <a:sym typeface="+mn-ea"/>
              </a:rPr>
              <a:t>多兴趣模块从用户行为序列中捕获多个兴趣，可用于从大规模项目集中检索候选项目</a:t>
            </a:r>
            <a:endParaRPr lang="en-US" altLang="zh-CN" sz="2000">
              <a:latin typeface="微软雅黑" panose="020B0503020204020204" charset="-122"/>
              <a:ea typeface="微软雅黑" panose="020B0503020204020204" charset="-122"/>
              <a:cs typeface="微软雅黑" panose="020B0503020204020204" charset="-122"/>
              <a:sym typeface="+mn-ea"/>
            </a:endParaRPr>
          </a:p>
          <a:p>
            <a:r>
              <a:rPr lang="en-US" altLang="zh-CN" sz="2000">
                <a:latin typeface="微软雅黑" panose="020B0503020204020204" charset="-122"/>
                <a:ea typeface="微软雅黑" panose="020B0503020204020204" charset="-122"/>
                <a:cs typeface="微软雅黑" panose="020B0503020204020204" charset="-122"/>
                <a:sym typeface="+mn-ea"/>
              </a:rPr>
              <a:t>3.</a:t>
            </a:r>
            <a:r>
              <a:rPr lang="zh-CN" altLang="en-US" sz="2000">
                <a:latin typeface="微软雅黑" panose="020B0503020204020204" charset="-122"/>
                <a:ea typeface="微软雅黑" panose="020B0503020204020204" charset="-122"/>
                <a:cs typeface="微软雅黑" panose="020B0503020204020204" charset="-122"/>
                <a:sym typeface="+mn-ea"/>
              </a:rPr>
              <a:t>聚合模块利用一个可控因素来平衡推荐的准确性和多样性。</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模型示例</a:t>
            </a:r>
            <a:endParaRPr lang="zh-CN" altLang="en-US" sz="3000" b="1">
              <a:solidFill>
                <a:srgbClr val="42464B"/>
              </a:solidFill>
              <a:latin typeface="微软雅黑" panose="020B0503020204020204" charset="-122"/>
              <a:ea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1191895" y="1329055"/>
            <a:ext cx="9222105" cy="4251325"/>
          </a:xfrm>
          <a:prstGeom prst="rect">
            <a:avLst/>
          </a:prstGeom>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匹配</a:t>
            </a:r>
            <a:r>
              <a:rPr lang="zh-CN" altLang="en-US" sz="3000" b="1">
                <a:solidFill>
                  <a:srgbClr val="42464B"/>
                </a:solidFill>
                <a:latin typeface="微软雅黑" panose="020B0503020204020204" charset="-122"/>
                <a:ea typeface="微软雅黑" panose="020B0503020204020204" charset="-122"/>
              </a:rPr>
              <a:t>模型框架</a:t>
            </a:r>
            <a:endParaRPr lang="zh-CN" altLang="en-US" sz="3000" b="1">
              <a:solidFill>
                <a:srgbClr val="42464B"/>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2477135" y="958850"/>
            <a:ext cx="6578600" cy="4584700"/>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Multi-Interest Framework</a:t>
            </a:r>
            <a:endParaRPr lang="zh-CN" altLang="en-US" sz="3000" b="1">
              <a:solidFill>
                <a:srgbClr val="42464B"/>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528955" y="1159510"/>
            <a:ext cx="3810000" cy="2552700"/>
          </a:xfrm>
          <a:prstGeom prst="rect">
            <a:avLst/>
          </a:prstGeom>
        </p:spPr>
      </p:pic>
      <p:sp>
        <p:nvSpPr>
          <p:cNvPr id="3" name="文本框 2"/>
          <p:cNvSpPr txBox="1"/>
          <p:nvPr/>
        </p:nvSpPr>
        <p:spPr>
          <a:xfrm>
            <a:off x="4508500" y="1543050"/>
            <a:ext cx="5362575" cy="1630045"/>
          </a:xfrm>
          <a:prstGeom prst="rect">
            <a:avLst/>
          </a:prstGeom>
          <a:noFill/>
        </p:spPr>
        <p:txBody>
          <a:bodyPr wrap="square" rtlCol="0" anchor="t">
            <a:spAutoFit/>
          </a:bodyPr>
          <a:p>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Dynamic Routing</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Self-Attentive Method.</a:t>
            </a:r>
            <a:endParaRPr lang="zh-CN" altLang="en-US" sz="200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5369560" y="1971040"/>
            <a:ext cx="3044190" cy="774065"/>
          </a:xfrm>
          <a:prstGeom prst="rect">
            <a:avLst/>
          </a:prstGeom>
        </p:spPr>
      </p:pic>
      <p:pic>
        <p:nvPicPr>
          <p:cNvPr id="6" name="图片 5"/>
          <p:cNvPicPr>
            <a:picLocks noChangeAspect="1"/>
          </p:cNvPicPr>
          <p:nvPr/>
        </p:nvPicPr>
        <p:blipFill>
          <a:blip r:embed="rId3"/>
          <a:stretch>
            <a:fillRect/>
          </a:stretch>
        </p:blipFill>
        <p:spPr>
          <a:xfrm>
            <a:off x="4636770" y="3712210"/>
            <a:ext cx="2332990" cy="384175"/>
          </a:xfrm>
          <a:prstGeom prst="rect">
            <a:avLst/>
          </a:prstGeom>
        </p:spPr>
      </p:pic>
      <p:pic>
        <p:nvPicPr>
          <p:cNvPr id="7" name="图片 6"/>
          <p:cNvPicPr>
            <a:picLocks noChangeAspect="1"/>
          </p:cNvPicPr>
          <p:nvPr/>
        </p:nvPicPr>
        <p:blipFill>
          <a:blip r:embed="rId4"/>
          <a:stretch>
            <a:fillRect/>
          </a:stretch>
        </p:blipFill>
        <p:spPr>
          <a:xfrm>
            <a:off x="8413750" y="3304540"/>
            <a:ext cx="1218565" cy="601980"/>
          </a:xfrm>
          <a:prstGeom prst="rect">
            <a:avLst/>
          </a:prstGeom>
        </p:spPr>
      </p:pic>
      <p:pic>
        <p:nvPicPr>
          <p:cNvPr id="9" name="图片 8"/>
          <p:cNvPicPr>
            <a:picLocks noChangeAspect="1"/>
          </p:cNvPicPr>
          <p:nvPr/>
        </p:nvPicPr>
        <p:blipFill>
          <a:blip r:embed="rId5"/>
          <a:stretch>
            <a:fillRect/>
          </a:stretch>
        </p:blipFill>
        <p:spPr>
          <a:xfrm>
            <a:off x="3857625" y="4644390"/>
            <a:ext cx="2496820" cy="421640"/>
          </a:xfrm>
          <a:prstGeom prst="rect">
            <a:avLst/>
          </a:prstGeom>
        </p:spPr>
      </p:pic>
      <p:pic>
        <p:nvPicPr>
          <p:cNvPr id="10" name="图片 9"/>
          <p:cNvPicPr>
            <a:picLocks noChangeAspect="1"/>
          </p:cNvPicPr>
          <p:nvPr/>
        </p:nvPicPr>
        <p:blipFill>
          <a:blip r:embed="rId6"/>
          <a:stretch>
            <a:fillRect/>
          </a:stretch>
        </p:blipFill>
        <p:spPr>
          <a:xfrm>
            <a:off x="3955415" y="5261610"/>
            <a:ext cx="2399030" cy="579120"/>
          </a:xfrm>
          <a:prstGeom prst="rect">
            <a:avLst/>
          </a:prstGeom>
        </p:spPr>
      </p:pic>
      <p:pic>
        <p:nvPicPr>
          <p:cNvPr id="11" name="图片 10"/>
          <p:cNvPicPr>
            <a:picLocks noChangeAspect="1"/>
          </p:cNvPicPr>
          <p:nvPr/>
        </p:nvPicPr>
        <p:blipFill>
          <a:blip r:embed="rId7"/>
          <a:stretch>
            <a:fillRect/>
          </a:stretch>
        </p:blipFill>
        <p:spPr>
          <a:xfrm>
            <a:off x="7468235" y="4870450"/>
            <a:ext cx="3109595" cy="724535"/>
          </a:xfrm>
          <a:prstGeom prst="rect">
            <a:avLst/>
          </a:prstGeom>
        </p:spPr>
      </p:pic>
      <p:sp>
        <p:nvSpPr>
          <p:cNvPr id="12" name="右大括号 11"/>
          <p:cNvSpPr/>
          <p:nvPr/>
        </p:nvSpPr>
        <p:spPr>
          <a:xfrm>
            <a:off x="7683500" y="3403600"/>
            <a:ext cx="762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右大括号 12"/>
          <p:cNvSpPr/>
          <p:nvPr/>
        </p:nvSpPr>
        <p:spPr>
          <a:xfrm>
            <a:off x="6845300" y="4775200"/>
            <a:ext cx="1524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4" name="文本框 13"/>
          <p:cNvSpPr txBox="1"/>
          <p:nvPr/>
        </p:nvSpPr>
        <p:spPr>
          <a:xfrm>
            <a:off x="1221105" y="4972050"/>
            <a:ext cx="3769995" cy="398780"/>
          </a:xfrm>
          <a:prstGeom prst="rect">
            <a:avLst/>
          </a:prstGeom>
          <a:noFill/>
        </p:spPr>
        <p:txBody>
          <a:bodyPr wrap="square" rtlCol="0" anchor="t">
            <a:spAutoFit/>
          </a:bodyPr>
          <a:p>
            <a:r>
              <a:rPr lang="zh-CN" altLang="en-US" sz="2000">
                <a:latin typeface="微软雅黑" panose="020B0503020204020204" charset="-122"/>
                <a:ea typeface="微软雅黑" panose="020B0503020204020204" charset="-122"/>
              </a:rPr>
              <a:t>损失函数：</a:t>
            </a:r>
            <a:endParaRPr lang="zh-CN" altLang="en-US" sz="2000">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8"/>
          <a:stretch>
            <a:fillRect/>
          </a:stretch>
        </p:blipFill>
        <p:spPr>
          <a:xfrm>
            <a:off x="5387340" y="3304540"/>
            <a:ext cx="831850" cy="279400"/>
          </a:xfrm>
          <a:prstGeom prst="rect">
            <a:avLst/>
          </a:prstGeom>
        </p:spPr>
      </p:pic>
      <p:sp>
        <p:nvSpPr>
          <p:cNvPr id="17" name="文本框 16"/>
          <p:cNvSpPr txBox="1"/>
          <p:nvPr/>
        </p:nvSpPr>
        <p:spPr>
          <a:xfrm>
            <a:off x="8636635" y="1543050"/>
            <a:ext cx="1718310" cy="1630045"/>
          </a:xfrm>
          <a:prstGeom prst="rect">
            <a:avLst/>
          </a:prstGeom>
          <a:noFill/>
        </p:spPr>
        <p:txBody>
          <a:bodyPr wrap="none" rtlCol="0" anchor="t">
            <a:spAutoFit/>
          </a:bodyPr>
          <a:p>
            <a:r>
              <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rPr>
              <a:t>ComiRec-DR</a:t>
            </a:r>
            <a:endPar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endParaRPr>
          </a:p>
          <a:p>
            <a:endPar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endParaRPr>
          </a:p>
          <a:p>
            <a:endPar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endParaRPr>
          </a:p>
          <a:p>
            <a:endPar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rPr>
              <a:t>ComiRec-SA</a:t>
            </a:r>
            <a:endParaRPr lang="zh-CN" altLang="en-US"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cxnSp>
        <p:nvCxnSpPr>
          <p:cNvPr id="18" name="直接箭头连接符 17"/>
          <p:cNvCxnSpPr/>
          <p:nvPr/>
        </p:nvCxnSpPr>
        <p:spPr>
          <a:xfrm>
            <a:off x="7105015" y="1778635"/>
            <a:ext cx="12909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624445" y="3037840"/>
            <a:ext cx="9607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 Aggregation Module</a:t>
            </a:r>
            <a:endParaRPr lang="zh-CN" altLang="en-US" sz="3000" b="1">
              <a:solidFill>
                <a:srgbClr val="42464B"/>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6380480" y="2106295"/>
            <a:ext cx="2511425" cy="596900"/>
          </a:xfrm>
          <a:prstGeom prst="rect">
            <a:avLst/>
          </a:prstGeom>
        </p:spPr>
      </p:pic>
      <p:pic>
        <p:nvPicPr>
          <p:cNvPr id="3" name="图片 2"/>
          <p:cNvPicPr>
            <a:picLocks noChangeAspect="1"/>
          </p:cNvPicPr>
          <p:nvPr/>
        </p:nvPicPr>
        <p:blipFill>
          <a:blip r:embed="rId2"/>
          <a:stretch>
            <a:fillRect/>
          </a:stretch>
        </p:blipFill>
        <p:spPr>
          <a:xfrm>
            <a:off x="6380480" y="3356610"/>
            <a:ext cx="3261995" cy="646430"/>
          </a:xfrm>
          <a:prstGeom prst="rect">
            <a:avLst/>
          </a:prstGeom>
        </p:spPr>
      </p:pic>
      <p:pic>
        <p:nvPicPr>
          <p:cNvPr id="4" name="图片 3"/>
          <p:cNvPicPr>
            <a:picLocks noChangeAspect="1"/>
          </p:cNvPicPr>
          <p:nvPr/>
        </p:nvPicPr>
        <p:blipFill>
          <a:blip r:embed="rId3"/>
          <a:stretch>
            <a:fillRect/>
          </a:stretch>
        </p:blipFill>
        <p:spPr>
          <a:xfrm>
            <a:off x="6380480" y="4594225"/>
            <a:ext cx="3014980" cy="485775"/>
          </a:xfrm>
          <a:prstGeom prst="rect">
            <a:avLst/>
          </a:prstGeom>
        </p:spPr>
      </p:pic>
      <p:pic>
        <p:nvPicPr>
          <p:cNvPr id="5" name="图片 4"/>
          <p:cNvPicPr>
            <a:picLocks noChangeAspect="1"/>
          </p:cNvPicPr>
          <p:nvPr/>
        </p:nvPicPr>
        <p:blipFill>
          <a:blip r:embed="rId4"/>
          <a:stretch>
            <a:fillRect/>
          </a:stretch>
        </p:blipFill>
        <p:spPr>
          <a:xfrm>
            <a:off x="1711325" y="1636395"/>
            <a:ext cx="3810000" cy="2552700"/>
          </a:xfrm>
          <a:prstGeom prst="rect">
            <a:avLst/>
          </a:prstGeom>
        </p:spPr>
      </p:pic>
      <p:sp>
        <p:nvSpPr>
          <p:cNvPr id="6" name="文本框 5"/>
          <p:cNvSpPr txBox="1"/>
          <p:nvPr/>
        </p:nvSpPr>
        <p:spPr>
          <a:xfrm>
            <a:off x="2035810" y="4427855"/>
            <a:ext cx="1974215" cy="398780"/>
          </a:xfrm>
          <a:prstGeom prst="rect">
            <a:avLst/>
          </a:prstGeom>
          <a:noFill/>
        </p:spPr>
        <p:txBody>
          <a:bodyPr wrap="square" rtlCol="0">
            <a:spAutoFit/>
          </a:bodyPr>
          <a:p>
            <a:pPr algn="l"/>
            <a:r>
              <a:rPr lang="en-US" altLang="zh-CN" sz="2000">
                <a:latin typeface="微软雅黑" panose="020B0503020204020204" charset="-122"/>
                <a:ea typeface="微软雅黑" panose="020B0503020204020204" charset="-122"/>
              </a:rPr>
              <a:t>Online Serving</a:t>
            </a:r>
            <a:endParaRPr lang="en-US" altLang="zh-CN" sz="2000">
              <a:latin typeface="微软雅黑" panose="020B0503020204020204" charset="-122"/>
              <a:ea typeface="微软雅黑" panose="020B0503020204020204" charset="-122"/>
            </a:endParaRPr>
          </a:p>
        </p:txBody>
      </p:sp>
      <p:cxnSp>
        <p:nvCxnSpPr>
          <p:cNvPr id="7" name="直接箭头连接符 6"/>
          <p:cNvCxnSpPr>
            <a:stCxn id="6" idx="3"/>
          </p:cNvCxnSpPr>
          <p:nvPr/>
        </p:nvCxnSpPr>
        <p:spPr>
          <a:xfrm>
            <a:off x="4010025" y="4627245"/>
            <a:ext cx="2266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左大括号 7"/>
          <p:cNvSpPr/>
          <p:nvPr/>
        </p:nvSpPr>
        <p:spPr>
          <a:xfrm>
            <a:off x="6388100" y="2184400"/>
            <a:ext cx="76200" cy="2743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实验</a:t>
            </a:r>
            <a:endParaRPr lang="zh-CN" altLang="en-US" sz="3000" b="1">
              <a:solidFill>
                <a:srgbClr val="42464B"/>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272540" y="1610360"/>
            <a:ext cx="4713605" cy="1428750"/>
          </a:xfrm>
          <a:prstGeom prst="rect">
            <a:avLst/>
          </a:prstGeom>
        </p:spPr>
      </p:pic>
      <p:pic>
        <p:nvPicPr>
          <p:cNvPr id="4" name="图片 3"/>
          <p:cNvPicPr>
            <a:picLocks noChangeAspect="1"/>
          </p:cNvPicPr>
          <p:nvPr/>
        </p:nvPicPr>
        <p:blipFill>
          <a:blip r:embed="rId2"/>
          <a:stretch>
            <a:fillRect/>
          </a:stretch>
        </p:blipFill>
        <p:spPr>
          <a:xfrm>
            <a:off x="1697355" y="4232275"/>
            <a:ext cx="3776980" cy="842010"/>
          </a:xfrm>
          <a:prstGeom prst="rect">
            <a:avLst/>
          </a:prstGeom>
        </p:spPr>
      </p:pic>
      <p:pic>
        <p:nvPicPr>
          <p:cNvPr id="5" name="图片 4"/>
          <p:cNvPicPr>
            <a:picLocks noChangeAspect="1"/>
          </p:cNvPicPr>
          <p:nvPr/>
        </p:nvPicPr>
        <p:blipFill>
          <a:blip r:embed="rId3"/>
          <a:stretch>
            <a:fillRect/>
          </a:stretch>
        </p:blipFill>
        <p:spPr>
          <a:xfrm>
            <a:off x="1697355" y="3263900"/>
            <a:ext cx="3664585" cy="735330"/>
          </a:xfrm>
          <a:prstGeom prst="rect">
            <a:avLst/>
          </a:prstGeom>
        </p:spPr>
      </p:pic>
      <p:sp>
        <p:nvSpPr>
          <p:cNvPr id="6" name="文本框 5"/>
          <p:cNvSpPr txBox="1"/>
          <p:nvPr/>
        </p:nvSpPr>
        <p:spPr>
          <a:xfrm>
            <a:off x="830580" y="4512310"/>
            <a:ext cx="751840" cy="398780"/>
          </a:xfrm>
          <a:prstGeom prst="rect">
            <a:avLst/>
          </a:prstGeom>
          <a:noFill/>
        </p:spPr>
        <p:txBody>
          <a:bodyPr wrap="none" rtlCol="0">
            <a:spAutoFit/>
          </a:bodyPr>
          <a:p>
            <a:r>
              <a:rPr lang="zh-CN" altLang="en-US" sz="2000">
                <a:latin typeface="微软雅黑" panose="020B0503020204020204" charset="-122"/>
                <a:ea typeface="微软雅黑" panose="020B0503020204020204" charset="-122"/>
              </a:rPr>
              <a:t>指标</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p:txBody>
      </p:sp>
      <p:sp>
        <p:nvSpPr>
          <p:cNvPr id="7" name="文本框 6"/>
          <p:cNvSpPr txBox="1"/>
          <p:nvPr/>
        </p:nvSpPr>
        <p:spPr>
          <a:xfrm>
            <a:off x="6578600" y="2189480"/>
            <a:ext cx="3949700" cy="316928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sym typeface="+mn-ea"/>
              </a:rPr>
              <a:t>Competitors：</a:t>
            </a:r>
            <a:endParaRPr lang="zh-CN" altLang="en-US" sz="2000">
              <a:latin typeface="微软雅黑" panose="020B0503020204020204" charset="-122"/>
              <a:ea typeface="微软雅黑" panose="020B0503020204020204" charset="-122"/>
              <a:cs typeface="微软雅黑" panose="020B0503020204020204" charset="-122"/>
              <a:sym typeface="+mn-ea"/>
            </a:endParaRPr>
          </a:p>
          <a:p>
            <a:endParaRPr lang="zh-CN" altLang="en-US" sz="2000">
              <a:latin typeface="微软雅黑" panose="020B0503020204020204" charset="-122"/>
              <a:ea typeface="微软雅黑" panose="020B0503020204020204" charset="-122"/>
              <a:cs typeface="微软雅黑" panose="020B0503020204020204" charset="-122"/>
              <a:sym typeface="+mn-ea"/>
            </a:endParaRPr>
          </a:p>
          <a:p>
            <a:r>
              <a:rPr lang="zh-CN" altLang="en-US" sz="2000">
                <a:latin typeface="微软雅黑" panose="020B0503020204020204" charset="-122"/>
                <a:ea typeface="微软雅黑" panose="020B0503020204020204" charset="-122"/>
                <a:cs typeface="微软雅黑" panose="020B0503020204020204" charset="-122"/>
                <a:sym typeface="+mn-ea"/>
              </a:rPr>
              <a:t>    • </a:t>
            </a:r>
            <a:r>
              <a:rPr lang="zh-CN" altLang="en-US" sz="2000">
                <a:latin typeface="微软雅黑" panose="020B0503020204020204" charset="-122"/>
                <a:ea typeface="微软雅黑" panose="020B0503020204020204" charset="-122"/>
                <a:cs typeface="微软雅黑" panose="020B0503020204020204" charset="-122"/>
              </a:rPr>
              <a:t>MostPopular：</a:t>
            </a:r>
            <a:r>
              <a:rPr lang="zh-CN" altLang="en-US" sz="2000">
                <a:latin typeface="微软雅黑" panose="020B0503020204020204" charset="-122"/>
                <a:ea typeface="微软雅黑" panose="020B0503020204020204" charset="-122"/>
                <a:cs typeface="微软雅黑" panose="020B0503020204020204" charset="-122"/>
                <a:sym typeface="+mn-ea"/>
              </a:rPr>
              <a:t>一种传统的推荐方法</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    • YouTube DNN ：</a:t>
            </a:r>
            <a:r>
              <a:rPr lang="zh-CN" altLang="en-US" sz="2000">
                <a:latin typeface="微软雅黑" panose="020B0503020204020204" charset="-122"/>
                <a:ea typeface="微软雅黑" panose="020B0503020204020204" charset="-122"/>
                <a:cs typeface="微软雅黑" panose="020B0503020204020204" charset="-122"/>
                <a:sym typeface="+mn-ea"/>
              </a:rPr>
              <a:t>工业推荐系统最成功的深度学习模型之一</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    • GRU4Rec：</a:t>
            </a:r>
            <a:r>
              <a:rPr lang="zh-CN" altLang="en-US" sz="2000">
                <a:latin typeface="微软雅黑" panose="020B0503020204020204" charset="-122"/>
                <a:ea typeface="微软雅黑" panose="020B0503020204020204" charset="-122"/>
                <a:cs typeface="微软雅黑" panose="020B0503020204020204" charset="-122"/>
                <a:sym typeface="+mn-ea"/>
              </a:rPr>
              <a:t>推荐引入递归神经网络的第一篇著作</a:t>
            </a:r>
            <a:r>
              <a:rPr lang="zh-CN" altLang="en-US" sz="2000">
                <a:latin typeface="微软雅黑" panose="020B0503020204020204" charset="-122"/>
                <a:ea typeface="微软雅黑" panose="020B0503020204020204" charset="-122"/>
                <a:cs typeface="微软雅黑" panose="020B0503020204020204" charset="-122"/>
              </a:rPr>
              <a:t> </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    • MIND ：</a:t>
            </a:r>
            <a:r>
              <a:rPr lang="zh-CN" altLang="en-US" sz="2000">
                <a:latin typeface="微软雅黑" panose="020B0503020204020204" charset="-122"/>
                <a:ea typeface="微软雅黑" panose="020B0503020204020204" charset="-122"/>
                <a:cs typeface="微软雅黑" panose="020B0503020204020204" charset="-122"/>
                <a:sym typeface="+mn-ea"/>
              </a:rPr>
              <a:t>与我们的模型相关的最新模型</a:t>
            </a: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4"/>
          <a:stretch>
            <a:fillRect/>
          </a:stretch>
        </p:blipFill>
        <p:spPr>
          <a:xfrm>
            <a:off x="1697355" y="5234305"/>
            <a:ext cx="4462145" cy="623570"/>
          </a:xfrm>
          <a:prstGeom prst="rect">
            <a:avLst/>
          </a:prstGeom>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Quantitative Results</a:t>
            </a:r>
            <a:endParaRPr lang="zh-CN" altLang="en-US" sz="3000" b="1">
              <a:solidFill>
                <a:srgbClr val="42464B"/>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1249680" y="2178050"/>
            <a:ext cx="9107170" cy="2560320"/>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 Controllable Study</a:t>
            </a:r>
            <a:endParaRPr lang="zh-CN" altLang="en-US" sz="3000" b="1">
              <a:solidFill>
                <a:srgbClr val="42464B"/>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961390" y="2005965"/>
            <a:ext cx="5631815" cy="3359785"/>
          </a:xfrm>
          <a:prstGeom prst="rect">
            <a:avLst/>
          </a:prstGeom>
        </p:spPr>
      </p:pic>
      <p:pic>
        <p:nvPicPr>
          <p:cNvPr id="3" name="图片 2"/>
          <p:cNvPicPr>
            <a:picLocks noChangeAspect="1"/>
          </p:cNvPicPr>
          <p:nvPr/>
        </p:nvPicPr>
        <p:blipFill>
          <a:blip r:embed="rId2"/>
          <a:stretch>
            <a:fillRect/>
          </a:stretch>
        </p:blipFill>
        <p:spPr>
          <a:xfrm>
            <a:off x="6593205" y="3551555"/>
            <a:ext cx="4584065" cy="816610"/>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Freeform 1"/>
          <p:cNvSpPr/>
          <p:nvPr/>
        </p:nvSpPr>
        <p:spPr>
          <a:xfrm>
            <a:off x="-63373" y="3236976"/>
            <a:ext cx="11650391" cy="3246814"/>
          </a:xfrm>
          <a:custGeom>
            <a:avLst/>
            <a:gdLst/>
            <a:ahLst/>
            <a:cxnLst/>
            <a:rect l="l" t="t" r="r" b="b"/>
            <a:pathLst>
              <a:path w="11650391" h="3246814">
                <a:moveTo>
                  <a:pt x="0" y="0"/>
                </a:moveTo>
                <a:lnTo>
                  <a:pt x="11650391" y="0"/>
                </a:lnTo>
                <a:lnTo>
                  <a:pt x="11650391" y="3246814"/>
                </a:lnTo>
                <a:lnTo>
                  <a:pt x="0" y="3246814"/>
                </a:lnTo>
                <a:lnTo>
                  <a:pt x="0" y="0"/>
                </a:lnTo>
                <a:close/>
              </a:path>
            </a:pathLst>
          </a:custGeom>
          <a:solidFill>
            <a:srgbClr val="F2F2F2"/>
          </a:solidFill>
        </p:spPr>
        <p:txBody>
          <a:bodyPr lIns="127000" rIns="127000" rtlCol="0" anchor="ctr"/>
          <a:lstStyle/>
          <a:p>
            <a:pPr algn="l"/>
            <a:endParaRPr lang="en-US" sz="1100"/>
          </a:p>
        </p:txBody>
      </p:sp>
      <p:sp>
        <p:nvSpPr>
          <p:cNvPr id="30" name="Freeform 2"/>
          <p:cNvSpPr/>
          <p:nvPr/>
        </p:nvSpPr>
        <p:spPr>
          <a:xfrm>
            <a:off x="2781300" y="901700"/>
            <a:ext cx="5996362" cy="4697372"/>
          </a:xfrm>
          <a:custGeom>
            <a:avLst/>
            <a:gdLst/>
            <a:ahLst/>
            <a:cxnLst/>
            <a:rect l="l" t="t" r="r" b="b"/>
            <a:pathLst>
              <a:path w="5996362" h="4697372">
                <a:moveTo>
                  <a:pt x="0" y="0"/>
                </a:moveTo>
                <a:lnTo>
                  <a:pt x="5996362" y="0"/>
                </a:lnTo>
                <a:lnTo>
                  <a:pt x="5996362" y="4697372"/>
                </a:lnTo>
                <a:lnTo>
                  <a:pt x="0" y="4697372"/>
                </a:lnTo>
                <a:lnTo>
                  <a:pt x="0" y="0"/>
                </a:lnTo>
                <a:close/>
              </a:path>
            </a:pathLst>
          </a:custGeom>
          <a:solidFill>
            <a:srgbClr val="32AEB8"/>
          </a:solidFill>
        </p:spPr>
        <p:txBody>
          <a:bodyPr lIns="127000" rIns="127000" rtlCol="0" anchor="ctr"/>
          <a:lstStyle/>
          <a:p>
            <a:pPr algn="l"/>
            <a:endParaRPr lang="en-US" sz="1100"/>
          </a:p>
        </p:txBody>
      </p:sp>
      <p:sp>
        <p:nvSpPr>
          <p:cNvPr id="31" name="Freeform 3"/>
          <p:cNvSpPr/>
          <p:nvPr/>
        </p:nvSpPr>
        <p:spPr>
          <a:xfrm>
            <a:off x="2781300" y="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32" name="Freeform 4"/>
          <p:cNvSpPr/>
          <p:nvPr/>
        </p:nvSpPr>
        <p:spPr>
          <a:xfrm>
            <a:off x="2768600" y="617220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pic>
        <p:nvPicPr>
          <p:cNvPr id="33" name="Picture 5"/>
          <p:cNvPicPr>
            <a:picLocks noChangeAspect="1"/>
          </p:cNvPicPr>
          <p:nvPr/>
        </p:nvPicPr>
        <p:blipFill>
          <a:blip r:embed="rId1"/>
          <a:stretch>
            <a:fillRect/>
          </a:stretch>
        </p:blipFill>
        <p:spPr>
          <a:xfrm>
            <a:off x="5321300" y="1435100"/>
            <a:ext cx="901543" cy="2002887"/>
          </a:xfrm>
          <a:prstGeom prst="rect">
            <a:avLst/>
          </a:prstGeom>
        </p:spPr>
      </p:pic>
      <p:sp>
        <p:nvSpPr>
          <p:cNvPr id="34" name="TextBox 6"/>
          <p:cNvSpPr txBox="1"/>
          <p:nvPr/>
        </p:nvSpPr>
        <p:spPr>
          <a:xfrm>
            <a:off x="3683000" y="3441700"/>
            <a:ext cx="4188333" cy="876300"/>
          </a:xfrm>
          <a:prstGeom prst="rect">
            <a:avLst/>
          </a:prstGeom>
        </p:spPr>
        <p:txBody>
          <a:bodyPr lIns="0" tIns="0" rIns="0" bIns="0" rtlCol="0" anchor="ctr">
            <a:spAutoFit/>
          </a:bodyPr>
          <a:lstStyle/>
          <a:p>
            <a:pPr algn="ctr" latinLnBrk="1">
              <a:lnSpc>
                <a:spcPct val="116000"/>
              </a:lnSpc>
            </a:pPr>
            <a:r>
              <a:rPr lang="en-US" sz="4800" b="1">
                <a:solidFill>
                  <a:srgbClr val="FFFFFF"/>
                </a:solidFill>
                <a:latin typeface="微软雅黑" panose="020B0503020204020204" charset="-122"/>
                <a:ea typeface="微软雅黑" panose="020B0503020204020204" charset="-122"/>
              </a:rPr>
              <a:t>01</a:t>
            </a:r>
            <a:endParaRPr lang="en-US" sz="1100"/>
          </a:p>
        </p:txBody>
      </p:sp>
      <p:sp>
        <p:nvSpPr>
          <p:cNvPr id="35" name="TextBox 7"/>
          <p:cNvSpPr txBox="1"/>
          <p:nvPr/>
        </p:nvSpPr>
        <p:spPr>
          <a:xfrm>
            <a:off x="3784600" y="4393248"/>
            <a:ext cx="3939730" cy="535305"/>
          </a:xfrm>
          <a:prstGeom prst="rect">
            <a:avLst/>
          </a:prstGeom>
        </p:spPr>
        <p:txBody>
          <a:bodyPr lIns="0" tIns="0" rIns="0" bIns="0" rtlCol="0" anchor="ctr">
            <a:spAutoFit/>
          </a:bodyPr>
          <a:lstStyle/>
          <a:p>
            <a:pPr algn="ctr" latinLnBrk="1">
              <a:lnSpc>
                <a:spcPct val="116000"/>
              </a:lnSpc>
            </a:pPr>
            <a:r>
              <a:rPr lang="en-US" sz="3000" b="1">
                <a:solidFill>
                  <a:srgbClr val="FFFFFF"/>
                </a:solidFill>
                <a:latin typeface="微软雅黑" panose="020B0503020204020204" charset="-122"/>
                <a:ea typeface="微软雅黑" panose="020B0503020204020204" charset="-122"/>
              </a:rPr>
              <a:t>认知智能</a:t>
            </a:r>
            <a:r>
              <a:rPr lang="zh-CN" altLang="en-US" sz="3000" b="1">
                <a:solidFill>
                  <a:srgbClr val="FFFFFF"/>
                </a:solidFill>
                <a:latin typeface="微软雅黑" panose="020B0503020204020204" charset="-122"/>
                <a:ea typeface="微软雅黑" panose="020B0503020204020204" charset="-122"/>
              </a:rPr>
              <a:t>的</a:t>
            </a:r>
            <a:r>
              <a:rPr lang="en-US" sz="3000" b="1">
                <a:solidFill>
                  <a:srgbClr val="FFFFFF"/>
                </a:solidFill>
                <a:latin typeface="微软雅黑" panose="020B0503020204020204" charset="-122"/>
                <a:ea typeface="微软雅黑" panose="020B0503020204020204" charset="-122"/>
              </a:rPr>
              <a:t>发展</a:t>
            </a:r>
            <a:endParaRPr lang="en-US" sz="110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 Industrial Results</a:t>
            </a:r>
            <a:endParaRPr lang="zh-CN" altLang="en-US" sz="3000" b="1">
              <a:solidFill>
                <a:srgbClr val="42464B"/>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021715" y="2595245"/>
            <a:ext cx="4984750" cy="1312545"/>
          </a:xfrm>
          <a:prstGeom prst="rect">
            <a:avLst/>
          </a:prstGeom>
        </p:spPr>
      </p:pic>
      <p:pic>
        <p:nvPicPr>
          <p:cNvPr id="3" name="图片 2"/>
          <p:cNvPicPr>
            <a:picLocks noChangeAspect="1"/>
          </p:cNvPicPr>
          <p:nvPr/>
        </p:nvPicPr>
        <p:blipFill>
          <a:blip r:embed="rId2"/>
          <a:stretch>
            <a:fillRect/>
          </a:stretch>
        </p:blipFill>
        <p:spPr>
          <a:xfrm>
            <a:off x="6273165" y="970280"/>
            <a:ext cx="4341495" cy="5150485"/>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Freeform 1"/>
          <p:cNvSpPr/>
          <p:nvPr/>
        </p:nvSpPr>
        <p:spPr>
          <a:xfrm>
            <a:off x="-63373" y="3236976"/>
            <a:ext cx="11650391" cy="3246814"/>
          </a:xfrm>
          <a:custGeom>
            <a:avLst/>
            <a:gdLst/>
            <a:ahLst/>
            <a:cxnLst/>
            <a:rect l="l" t="t" r="r" b="b"/>
            <a:pathLst>
              <a:path w="11650391" h="3246814">
                <a:moveTo>
                  <a:pt x="0" y="0"/>
                </a:moveTo>
                <a:lnTo>
                  <a:pt x="11650391" y="0"/>
                </a:lnTo>
                <a:lnTo>
                  <a:pt x="11650391" y="3246814"/>
                </a:lnTo>
                <a:lnTo>
                  <a:pt x="0" y="3246814"/>
                </a:lnTo>
                <a:lnTo>
                  <a:pt x="0" y="0"/>
                </a:lnTo>
                <a:close/>
              </a:path>
            </a:pathLst>
          </a:custGeom>
          <a:solidFill>
            <a:srgbClr val="F2F2F2"/>
          </a:solidFill>
        </p:spPr>
        <p:txBody>
          <a:bodyPr lIns="127000" rIns="127000" rtlCol="0" anchor="ctr"/>
          <a:lstStyle/>
          <a:p>
            <a:pPr algn="l"/>
            <a:endParaRPr lang="en-US" sz="1100"/>
          </a:p>
        </p:txBody>
      </p:sp>
      <p:sp>
        <p:nvSpPr>
          <p:cNvPr id="30" name="Freeform 2"/>
          <p:cNvSpPr/>
          <p:nvPr/>
        </p:nvSpPr>
        <p:spPr>
          <a:xfrm>
            <a:off x="2781300" y="901700"/>
            <a:ext cx="5996362" cy="4697372"/>
          </a:xfrm>
          <a:custGeom>
            <a:avLst/>
            <a:gdLst/>
            <a:ahLst/>
            <a:cxnLst/>
            <a:rect l="l" t="t" r="r" b="b"/>
            <a:pathLst>
              <a:path w="5996362" h="4697372">
                <a:moveTo>
                  <a:pt x="0" y="0"/>
                </a:moveTo>
                <a:lnTo>
                  <a:pt x="5996362" y="0"/>
                </a:lnTo>
                <a:lnTo>
                  <a:pt x="5996362" y="4697372"/>
                </a:lnTo>
                <a:lnTo>
                  <a:pt x="0" y="4697372"/>
                </a:lnTo>
                <a:lnTo>
                  <a:pt x="0" y="0"/>
                </a:lnTo>
                <a:close/>
              </a:path>
            </a:pathLst>
          </a:custGeom>
          <a:solidFill>
            <a:srgbClr val="32AEB8"/>
          </a:solidFill>
        </p:spPr>
        <p:txBody>
          <a:bodyPr lIns="127000" rIns="127000" rtlCol="0" anchor="ctr"/>
          <a:lstStyle/>
          <a:p>
            <a:pPr algn="l"/>
            <a:endParaRPr lang="en-US" sz="1100"/>
          </a:p>
        </p:txBody>
      </p:sp>
      <p:sp>
        <p:nvSpPr>
          <p:cNvPr id="31" name="Freeform 3"/>
          <p:cNvSpPr/>
          <p:nvPr/>
        </p:nvSpPr>
        <p:spPr>
          <a:xfrm>
            <a:off x="2781300" y="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32" name="Freeform 4"/>
          <p:cNvSpPr/>
          <p:nvPr/>
        </p:nvSpPr>
        <p:spPr>
          <a:xfrm>
            <a:off x="2768600" y="617220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pic>
        <p:nvPicPr>
          <p:cNvPr id="33" name="Picture 5"/>
          <p:cNvPicPr>
            <a:picLocks noChangeAspect="1"/>
          </p:cNvPicPr>
          <p:nvPr/>
        </p:nvPicPr>
        <p:blipFill>
          <a:blip r:embed="rId1"/>
          <a:stretch>
            <a:fillRect/>
          </a:stretch>
        </p:blipFill>
        <p:spPr>
          <a:xfrm>
            <a:off x="5321300" y="1435100"/>
            <a:ext cx="901543" cy="2002887"/>
          </a:xfrm>
          <a:prstGeom prst="rect">
            <a:avLst/>
          </a:prstGeom>
        </p:spPr>
      </p:pic>
      <p:sp>
        <p:nvSpPr>
          <p:cNvPr id="34" name="TextBox 6"/>
          <p:cNvSpPr txBox="1"/>
          <p:nvPr/>
        </p:nvSpPr>
        <p:spPr>
          <a:xfrm>
            <a:off x="3683000" y="3451543"/>
            <a:ext cx="4188333" cy="856615"/>
          </a:xfrm>
          <a:prstGeom prst="rect">
            <a:avLst/>
          </a:prstGeom>
        </p:spPr>
        <p:txBody>
          <a:bodyPr lIns="0" tIns="0" rIns="0" bIns="0" rtlCol="0" anchor="ctr">
            <a:spAutoFit/>
          </a:bodyPr>
          <a:lstStyle/>
          <a:p>
            <a:pPr algn="ctr" latinLnBrk="1">
              <a:lnSpc>
                <a:spcPct val="116000"/>
              </a:lnSpc>
            </a:pPr>
            <a:r>
              <a:rPr lang="en-US" sz="4800" b="1">
                <a:solidFill>
                  <a:srgbClr val="FFFFFF"/>
                </a:solidFill>
                <a:latin typeface="微软雅黑" panose="020B0503020204020204" charset="-122"/>
                <a:ea typeface="微软雅黑" panose="020B0503020204020204" charset="-122"/>
              </a:rPr>
              <a:t>04</a:t>
            </a:r>
            <a:endParaRPr lang="en-US" sz="1100"/>
          </a:p>
        </p:txBody>
      </p:sp>
      <p:sp>
        <p:nvSpPr>
          <p:cNvPr id="35" name="TextBox 7"/>
          <p:cNvSpPr txBox="1"/>
          <p:nvPr/>
        </p:nvSpPr>
        <p:spPr>
          <a:xfrm>
            <a:off x="3784600" y="4393248"/>
            <a:ext cx="3939730" cy="535305"/>
          </a:xfrm>
          <a:prstGeom prst="rect">
            <a:avLst/>
          </a:prstGeom>
        </p:spPr>
        <p:txBody>
          <a:bodyPr lIns="0" tIns="0" rIns="0" bIns="0" rtlCol="0" anchor="ctr">
            <a:spAutoFit/>
          </a:bodyPr>
          <a:lstStyle/>
          <a:p>
            <a:pPr algn="ctr" latinLnBrk="1">
              <a:lnSpc>
                <a:spcPct val="116000"/>
              </a:lnSpc>
            </a:pPr>
            <a:r>
              <a:rPr lang="zh-CN" altLang="en-US" sz="3000" b="1">
                <a:solidFill>
                  <a:srgbClr val="FFFFFF"/>
                </a:solidFill>
                <a:latin typeface="微软雅黑" panose="020B0503020204020204" charset="-122"/>
                <a:ea typeface="微软雅黑" panose="020B0503020204020204" charset="-122"/>
              </a:rPr>
              <a:t>相关资料总结</a:t>
            </a:r>
            <a:endParaRPr lang="zh-CN" altLang="en-US" sz="3000" b="1">
              <a:solidFill>
                <a:srgbClr val="FFFFFF"/>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相关会议比赛</a:t>
            </a:r>
            <a:r>
              <a:rPr lang="en-US" sz="3000" b="1">
                <a:solidFill>
                  <a:srgbClr val="42464B"/>
                </a:solidFill>
                <a:latin typeface="微软雅黑" panose="020B0503020204020204" charset="-122"/>
                <a:ea typeface="微软雅黑" panose="020B0503020204020204" charset="-122"/>
              </a:rPr>
              <a:t>总结</a:t>
            </a:r>
            <a:endParaRPr lang="en-US" sz="1100"/>
          </a:p>
        </p:txBody>
      </p:sp>
      <p:sp>
        <p:nvSpPr>
          <p:cNvPr id="159" name="TextBox 20"/>
          <p:cNvSpPr txBox="1"/>
          <p:nvPr/>
        </p:nvSpPr>
        <p:spPr>
          <a:xfrm>
            <a:off x="1993900" y="1473835"/>
            <a:ext cx="2066862" cy="570230"/>
          </a:xfrm>
          <a:prstGeom prst="rect">
            <a:avLst/>
          </a:prstGeom>
        </p:spPr>
        <p:txBody>
          <a:bodyPr lIns="0" tIns="0" rIns="0" bIns="0" rtlCol="0" anchor="ctr">
            <a:spAutoFit/>
          </a:bodyPr>
          <a:lstStyle/>
          <a:p>
            <a:pPr algn="l" latinLnBrk="1">
              <a:lnSpc>
                <a:spcPct val="116000"/>
              </a:lnSpc>
            </a:pPr>
            <a:r>
              <a:rPr lang="en-US" sz="3200" b="1">
                <a:solidFill>
                  <a:srgbClr val="32AEB8"/>
                </a:solidFill>
                <a:latin typeface="微软雅黑" panose="020B0503020204020204" charset="-122"/>
                <a:ea typeface="微软雅黑" panose="020B0503020204020204" charset="-122"/>
              </a:rPr>
              <a:t>总结</a:t>
            </a:r>
            <a:endParaRPr lang="en-US" sz="3200" b="1">
              <a:solidFill>
                <a:srgbClr val="32AEB8"/>
              </a:solidFill>
              <a:latin typeface="微软雅黑" panose="020B0503020204020204" charset="-122"/>
              <a:ea typeface="微软雅黑" panose="020B0503020204020204" charset="-122"/>
            </a:endParaRPr>
          </a:p>
        </p:txBody>
      </p:sp>
      <p:sp>
        <p:nvSpPr>
          <p:cNvPr id="160" name="TextBox 21"/>
          <p:cNvSpPr txBox="1"/>
          <p:nvPr/>
        </p:nvSpPr>
        <p:spPr>
          <a:xfrm>
            <a:off x="1917700" y="2460625"/>
            <a:ext cx="2066862" cy="2495550"/>
          </a:xfrm>
          <a:prstGeom prst="rect">
            <a:avLst/>
          </a:prstGeom>
        </p:spPr>
        <p:txBody>
          <a:bodyPr lIns="0" tIns="0" rIns="0" bIns="0" rtlCol="0" anchor="ctr">
            <a:spAutoFit/>
          </a:bodyPr>
          <a:lstStyle/>
          <a:p>
            <a:pPr algn="l" latinLnBrk="1">
              <a:lnSpc>
                <a:spcPct val="116000"/>
              </a:lnSpc>
            </a:pPr>
            <a:r>
              <a:rPr lang="en-US" sz="2000">
                <a:solidFill>
                  <a:srgbClr val="333333"/>
                </a:solidFill>
                <a:latin typeface="微软雅黑" panose="020B0503020204020204" charset="-122"/>
                <a:ea typeface="微软雅黑" panose="020B0503020204020204" charset="-122"/>
                <a:cs typeface="微软雅黑" panose="020B0503020204020204" charset="-122"/>
              </a:rPr>
              <a:t>1.NeurIPS</a:t>
            </a:r>
            <a:endParaRPr 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2.AAAI</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3.KDD</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4.CVPR</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sz="2000">
                <a:latin typeface="微软雅黑" panose="020B0503020204020204" charset="-122"/>
                <a:ea typeface="微软雅黑" panose="020B0503020204020204" charset="-122"/>
                <a:cs typeface="微软雅黑" panose="020B0503020204020204" charset="-122"/>
              </a:rPr>
              <a:t>5.ICLR</a:t>
            </a:r>
            <a:endParaRPr lang="en-US"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en-US" altLang="zh-CN" sz="2000">
                <a:latin typeface="微软雅黑" panose="020B0503020204020204" charset="-122"/>
                <a:ea typeface="微软雅黑" panose="020B0503020204020204" charset="-122"/>
                <a:cs typeface="微软雅黑" panose="020B0503020204020204" charset="-122"/>
              </a:rPr>
              <a:t>..............</a:t>
            </a:r>
            <a:endParaRPr lang="en-US" altLang="zh-CN" sz="2000">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z="2000">
                <a:latin typeface="微软雅黑" panose="020B0503020204020204" charset="-122"/>
                <a:ea typeface="微软雅黑" panose="020B0503020204020204" charset="-122"/>
                <a:cs typeface="微软雅黑" panose="020B0503020204020204" charset="-122"/>
              </a:rPr>
              <a:t>等相关</a:t>
            </a:r>
            <a:r>
              <a:rPr lang="en-US" altLang="zh-CN" sz="2000">
                <a:latin typeface="微软雅黑" panose="020B0503020204020204" charset="-122"/>
                <a:ea typeface="微软雅黑" panose="020B0503020204020204" charset="-122"/>
                <a:cs typeface="微软雅黑" panose="020B0503020204020204" charset="-122"/>
              </a:rPr>
              <a:t>AI</a:t>
            </a:r>
            <a:r>
              <a:rPr lang="zh-CN" altLang="en-US" sz="2000">
                <a:latin typeface="微软雅黑" panose="020B0503020204020204" charset="-122"/>
                <a:ea typeface="微软雅黑" panose="020B0503020204020204" charset="-122"/>
                <a:cs typeface="微软雅黑" panose="020B0503020204020204" charset="-122"/>
              </a:rPr>
              <a:t>顶会</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2" name="TextBox 21"/>
          <p:cNvSpPr txBox="1"/>
          <p:nvPr/>
        </p:nvSpPr>
        <p:spPr>
          <a:xfrm>
            <a:off x="5354320" y="2613660"/>
            <a:ext cx="5638165" cy="2138680"/>
          </a:xfrm>
          <a:prstGeom prst="rect">
            <a:avLst/>
          </a:prstGeom>
        </p:spPr>
        <p:txBody>
          <a:bodyPr wrap="square" lIns="0" tIns="0" rIns="0" bIns="0" rtlCol="0" anchor="ctr">
            <a:spAutoFit/>
          </a:bodyPr>
          <a:p>
            <a:pPr algn="l" latinLnBrk="1">
              <a:lnSpc>
                <a:spcPct val="116000"/>
              </a:lnSpc>
            </a:pPr>
            <a:r>
              <a:rPr lang="en-US" sz="2000">
                <a:solidFill>
                  <a:srgbClr val="333333"/>
                </a:solidFill>
                <a:latin typeface="微软雅黑" panose="020B0503020204020204" charset="-122"/>
                <a:ea typeface="微软雅黑" panose="020B0503020204020204" charset="-122"/>
                <a:cs typeface="微软雅黑" panose="020B0503020204020204" charset="-122"/>
              </a:rPr>
              <a:t>KDD Cup 2020</a:t>
            </a:r>
            <a:endParaRPr 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r>
              <a:rPr lang="zh-CN" altLang="en-US" sz="2000">
                <a:solidFill>
                  <a:srgbClr val="333333"/>
                </a:solidFill>
                <a:latin typeface="微软雅黑" panose="020B0503020204020204" charset="-122"/>
                <a:ea typeface="微软雅黑" panose="020B0503020204020204" charset="-122"/>
                <a:cs typeface="微软雅黑" panose="020B0503020204020204" charset="-122"/>
              </a:rPr>
              <a:t>链接：</a:t>
            </a:r>
            <a:r>
              <a:rPr lang="zh-CN" altLang="en-US" sz="2000" u="sng">
                <a:solidFill>
                  <a:schemeClr val="tx2"/>
                </a:solidFill>
                <a:latin typeface="微软雅黑" panose="020B0503020204020204" charset="-122"/>
                <a:ea typeface="微软雅黑" panose="020B0503020204020204" charset="-122"/>
                <a:cs typeface="微软雅黑" panose="020B0503020204020204" charset="-122"/>
              </a:rPr>
              <a:t>https://www.baidu.com/link?url=GN3wAaOGlSzrni-jDHP1cH4NvIbiZrnAGXG0WzrMPfMKpwk8GdPgvPjxgUJQKXwY&amp;wd=&amp;eqid=e17e4f1c00014e64000000065eda2962</a:t>
            </a:r>
            <a:endParaRPr lang="zh-CN" altLang="en-US" sz="2000">
              <a:solidFill>
                <a:srgbClr val="333333"/>
              </a:solidFill>
              <a:latin typeface="微软雅黑" panose="020B0503020204020204" charset="-122"/>
              <a:ea typeface="微软雅黑" panose="020B0503020204020204" charset="-122"/>
              <a:cs typeface="微软雅黑" panose="020B0503020204020204" charset="-122"/>
            </a:endParaRPr>
          </a:p>
          <a:p>
            <a:pPr algn="l" latinLnBrk="1">
              <a:lnSpc>
                <a:spcPct val="116000"/>
              </a:lnSpc>
            </a:pPr>
            <a:endParaRPr lang="en-US" sz="2000">
              <a:solidFill>
                <a:srgbClr val="333333"/>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1"/>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89" name="Freeform 2"/>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90" name="TextBox 3"/>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认知智能的发展</a:t>
            </a:r>
            <a:endParaRPr lang="zh-CN" altLang="en-US" sz="3000" b="1">
              <a:solidFill>
                <a:srgbClr val="42464B"/>
              </a:solidFill>
              <a:latin typeface="微软雅黑" panose="020B0503020204020204" charset="-122"/>
              <a:ea typeface="微软雅黑" panose="020B0503020204020204" charset="-122"/>
            </a:endParaRPr>
          </a:p>
        </p:txBody>
      </p:sp>
      <p:sp>
        <p:nvSpPr>
          <p:cNvPr id="93" name="TextBox 6"/>
          <p:cNvSpPr txBox="1"/>
          <p:nvPr/>
        </p:nvSpPr>
        <p:spPr>
          <a:xfrm>
            <a:off x="1955800" y="3326448"/>
            <a:ext cx="1909445" cy="535305"/>
          </a:xfrm>
          <a:prstGeom prst="rect">
            <a:avLst/>
          </a:prstGeom>
        </p:spPr>
        <p:txBody>
          <a:bodyPr wrap="square" lIns="0" tIns="0" rIns="0" bIns="0" rtlCol="0" anchor="ctr">
            <a:spAutoFit/>
          </a:bodyPr>
          <a:lstStyle/>
          <a:p>
            <a:pPr algn="ctr" latinLnBrk="1">
              <a:lnSpc>
                <a:spcPct val="116000"/>
              </a:lnSpc>
            </a:pPr>
            <a:r>
              <a:rPr lang="zh-CN" altLang="en-US" sz="3000" b="1">
                <a:solidFill>
                  <a:srgbClr val="32AEB8"/>
                </a:solidFill>
                <a:latin typeface="微软雅黑" panose="020B0503020204020204" charset="-122"/>
                <a:ea typeface="微软雅黑" panose="020B0503020204020204" charset="-122"/>
              </a:rPr>
              <a:t>计</a:t>
            </a:r>
            <a:r>
              <a:rPr lang="en-US" sz="3000" b="1">
                <a:solidFill>
                  <a:srgbClr val="32AEB8"/>
                </a:solidFill>
                <a:latin typeface="微软雅黑" panose="020B0503020204020204" charset="-122"/>
                <a:ea typeface="微软雅黑" panose="020B0503020204020204" charset="-122"/>
              </a:rPr>
              <a:t>算智能</a:t>
            </a:r>
            <a:endParaRPr lang="en-US" sz="3000" b="1">
              <a:solidFill>
                <a:srgbClr val="32AEB8"/>
              </a:solidFill>
              <a:latin typeface="微软雅黑" panose="020B0503020204020204" charset="-122"/>
              <a:ea typeface="微软雅黑" panose="020B0503020204020204" charset="-122"/>
            </a:endParaRPr>
          </a:p>
        </p:txBody>
      </p:sp>
      <p:sp>
        <p:nvSpPr>
          <p:cNvPr id="94" name="TextBox 7"/>
          <p:cNvSpPr txBox="1"/>
          <p:nvPr/>
        </p:nvSpPr>
        <p:spPr>
          <a:xfrm>
            <a:off x="4978400" y="3326448"/>
            <a:ext cx="2070100" cy="535305"/>
          </a:xfrm>
          <a:prstGeom prst="rect">
            <a:avLst/>
          </a:prstGeom>
        </p:spPr>
        <p:txBody>
          <a:bodyPr wrap="square" lIns="0" tIns="0" rIns="0" bIns="0" rtlCol="0" anchor="ctr">
            <a:spAutoFit/>
          </a:bodyPr>
          <a:lstStyle/>
          <a:p>
            <a:pPr algn="ctr" latinLnBrk="1">
              <a:lnSpc>
                <a:spcPct val="116000"/>
              </a:lnSpc>
            </a:pPr>
            <a:r>
              <a:rPr lang="en-US" sz="3000" b="1">
                <a:solidFill>
                  <a:srgbClr val="32AEB8"/>
                </a:solidFill>
                <a:latin typeface="微软雅黑" panose="020B0503020204020204" charset="-122"/>
                <a:ea typeface="微软雅黑" panose="020B0503020204020204" charset="-122"/>
              </a:rPr>
              <a:t>感知智能</a:t>
            </a:r>
            <a:endParaRPr lang="en-US" sz="3000" b="1">
              <a:solidFill>
                <a:srgbClr val="32AEB8"/>
              </a:solidFill>
              <a:latin typeface="微软雅黑" panose="020B0503020204020204" charset="-122"/>
              <a:ea typeface="微软雅黑" panose="020B0503020204020204" charset="-122"/>
            </a:endParaRPr>
          </a:p>
        </p:txBody>
      </p:sp>
      <p:sp>
        <p:nvSpPr>
          <p:cNvPr id="95" name="TextBox 8"/>
          <p:cNvSpPr txBox="1"/>
          <p:nvPr/>
        </p:nvSpPr>
        <p:spPr>
          <a:xfrm>
            <a:off x="8084185" y="3293745"/>
            <a:ext cx="1540510" cy="535305"/>
          </a:xfrm>
          <a:prstGeom prst="rect">
            <a:avLst/>
          </a:prstGeom>
        </p:spPr>
        <p:txBody>
          <a:bodyPr wrap="square" lIns="0" tIns="0" rIns="0" bIns="0" rtlCol="0" anchor="ctr">
            <a:spAutoFit/>
          </a:bodyPr>
          <a:lstStyle/>
          <a:p>
            <a:pPr algn="ctr" latinLnBrk="1">
              <a:lnSpc>
                <a:spcPct val="116000"/>
              </a:lnSpc>
            </a:pPr>
            <a:r>
              <a:rPr lang="en-US" sz="3000" b="1">
                <a:solidFill>
                  <a:srgbClr val="32AEB8"/>
                </a:solidFill>
                <a:latin typeface="微软雅黑" panose="020B0503020204020204" charset="-122"/>
                <a:ea typeface="微软雅黑" panose="020B0503020204020204" charset="-122"/>
              </a:rPr>
              <a:t>认知智能</a:t>
            </a:r>
            <a:endParaRPr lang="en-US" sz="3000" b="1">
              <a:solidFill>
                <a:srgbClr val="32AEB8"/>
              </a:solidFill>
              <a:latin typeface="微软雅黑" panose="020B0503020204020204" charset="-122"/>
              <a:ea typeface="微软雅黑" panose="020B0503020204020204" charset="-122"/>
            </a:endParaRPr>
          </a:p>
        </p:txBody>
      </p:sp>
      <p:sp>
        <p:nvSpPr>
          <p:cNvPr id="98" name="Freeform 11"/>
          <p:cNvSpPr/>
          <p:nvPr/>
        </p:nvSpPr>
        <p:spPr>
          <a:xfrm>
            <a:off x="4064000" y="3556635"/>
            <a:ext cx="830065" cy="74706"/>
          </a:xfrm>
          <a:custGeom>
            <a:avLst/>
            <a:gdLst/>
            <a:ahLst/>
            <a:cxnLst/>
            <a:rect l="l" t="t" r="r" b="b"/>
            <a:pathLst>
              <a:path w="830065" h="74706">
                <a:moveTo>
                  <a:pt x="0" y="0"/>
                </a:moveTo>
                <a:lnTo>
                  <a:pt x="830065" y="0"/>
                </a:lnTo>
                <a:lnTo>
                  <a:pt x="830065" y="74706"/>
                </a:lnTo>
                <a:lnTo>
                  <a:pt x="0" y="74706"/>
                </a:lnTo>
                <a:lnTo>
                  <a:pt x="0" y="0"/>
                </a:lnTo>
                <a:close/>
              </a:path>
            </a:pathLst>
          </a:custGeom>
          <a:solidFill>
            <a:srgbClr val="32AEB8"/>
          </a:solidFill>
        </p:spPr>
        <p:txBody>
          <a:bodyPr lIns="127000" rIns="127000" rtlCol="0" anchor="ctr"/>
          <a:lstStyle/>
          <a:p>
            <a:pPr algn="l"/>
            <a:endParaRPr lang="en-US" sz="1100"/>
          </a:p>
        </p:txBody>
      </p:sp>
      <p:sp>
        <p:nvSpPr>
          <p:cNvPr id="99" name="Freeform 12"/>
          <p:cNvSpPr/>
          <p:nvPr/>
        </p:nvSpPr>
        <p:spPr>
          <a:xfrm>
            <a:off x="7064375" y="3556635"/>
            <a:ext cx="830065" cy="74706"/>
          </a:xfrm>
          <a:custGeom>
            <a:avLst/>
            <a:gdLst/>
            <a:ahLst/>
            <a:cxnLst/>
            <a:rect l="l" t="t" r="r" b="b"/>
            <a:pathLst>
              <a:path w="830065" h="74706">
                <a:moveTo>
                  <a:pt x="0" y="0"/>
                </a:moveTo>
                <a:lnTo>
                  <a:pt x="830065" y="0"/>
                </a:lnTo>
                <a:lnTo>
                  <a:pt x="830065" y="74706"/>
                </a:lnTo>
                <a:lnTo>
                  <a:pt x="0" y="74706"/>
                </a:lnTo>
                <a:lnTo>
                  <a:pt x="0" y="0"/>
                </a:lnTo>
                <a:close/>
              </a:path>
            </a:pathLst>
          </a:custGeom>
          <a:solidFill>
            <a:srgbClr val="32AEB8"/>
          </a:solidFill>
        </p:spPr>
        <p:txBody>
          <a:bodyPr lIns="127000" rIns="127000" rtlCol="0" anchor="ctr"/>
          <a:lstStyle/>
          <a:p>
            <a:pPr algn="l"/>
            <a:endParaRPr lang="en-US" sz="1100"/>
          </a:p>
        </p:txBody>
      </p:sp>
      <p:sp>
        <p:nvSpPr>
          <p:cNvPr id="103" name="Freeform 16"/>
          <p:cNvSpPr/>
          <p:nvPr/>
        </p:nvSpPr>
        <p:spPr>
          <a:xfrm>
            <a:off x="7924800" y="5130800"/>
            <a:ext cx="2124967" cy="174314"/>
          </a:xfrm>
          <a:custGeom>
            <a:avLst/>
            <a:gdLst/>
            <a:ahLst/>
            <a:cxnLst/>
            <a:rect l="l" t="t" r="r" b="b"/>
            <a:pathLst>
              <a:path w="2124967" h="174314">
                <a:moveTo>
                  <a:pt x="0" y="0"/>
                </a:moveTo>
                <a:lnTo>
                  <a:pt x="2124967" y="0"/>
                </a:lnTo>
                <a:lnTo>
                  <a:pt x="2124967" y="174314"/>
                </a:lnTo>
                <a:lnTo>
                  <a:pt x="0" y="174314"/>
                </a:lnTo>
                <a:lnTo>
                  <a:pt x="0" y="0"/>
                </a:lnTo>
                <a:close/>
              </a:path>
            </a:pathLst>
          </a:custGeom>
          <a:solidFill>
            <a:srgbClr val="32AEB8"/>
          </a:solidFill>
        </p:spPr>
        <p:txBody>
          <a:bodyPr lIns="127000" rIns="127000" rtlCol="0" anchor="ctr"/>
          <a:lstStyle/>
          <a:p>
            <a:pPr algn="l"/>
            <a:endParaRPr lang="en-US" sz="1100"/>
          </a:p>
        </p:txBody>
      </p:sp>
      <p:sp>
        <p:nvSpPr>
          <p:cNvPr id="104" name="TextBox 17"/>
          <p:cNvSpPr txBox="1"/>
          <p:nvPr/>
        </p:nvSpPr>
        <p:spPr>
          <a:xfrm>
            <a:off x="7950200" y="4276408"/>
            <a:ext cx="2066862" cy="641985"/>
          </a:xfrm>
          <a:prstGeom prst="rect">
            <a:avLst/>
          </a:prstGeom>
        </p:spPr>
        <p:txBody>
          <a:bodyPr lIns="0" tIns="0" rIns="0" bIns="0" rtlCol="0" anchor="ctr">
            <a:spAutoFit/>
          </a:bodyPr>
          <a:lstStyle/>
          <a:p>
            <a:pPr algn="ctr" latinLnBrk="1">
              <a:lnSpc>
                <a:spcPct val="116000"/>
              </a:lnSpc>
            </a:pPr>
            <a:r>
              <a:rPr lang="en-US">
                <a:solidFill>
                  <a:srgbClr val="333333"/>
                </a:solidFill>
                <a:latin typeface="微软雅黑" panose="020B0503020204020204" charset="-122"/>
                <a:ea typeface="微软雅黑" panose="020B0503020204020204" charset="-122"/>
              </a:rPr>
              <a:t>通俗讲是“能理解会思考”</a:t>
            </a:r>
            <a:endParaRPr lang="en-US">
              <a:solidFill>
                <a:srgbClr val="333333"/>
              </a:solidFill>
              <a:latin typeface="微软雅黑" panose="020B0503020204020204" charset="-122"/>
              <a:ea typeface="微软雅黑" panose="020B0503020204020204" charset="-122"/>
            </a:endParaRPr>
          </a:p>
        </p:txBody>
      </p:sp>
      <p:sp>
        <p:nvSpPr>
          <p:cNvPr id="105" name="Freeform 18"/>
          <p:cNvSpPr/>
          <p:nvPr/>
        </p:nvSpPr>
        <p:spPr>
          <a:xfrm>
            <a:off x="1854200" y="5130800"/>
            <a:ext cx="2124967" cy="174314"/>
          </a:xfrm>
          <a:custGeom>
            <a:avLst/>
            <a:gdLst/>
            <a:ahLst/>
            <a:cxnLst/>
            <a:rect l="l" t="t" r="r" b="b"/>
            <a:pathLst>
              <a:path w="2124967" h="174314">
                <a:moveTo>
                  <a:pt x="0" y="0"/>
                </a:moveTo>
                <a:lnTo>
                  <a:pt x="2124967" y="0"/>
                </a:lnTo>
                <a:lnTo>
                  <a:pt x="2124967" y="174314"/>
                </a:lnTo>
                <a:lnTo>
                  <a:pt x="0" y="174314"/>
                </a:lnTo>
                <a:lnTo>
                  <a:pt x="0" y="0"/>
                </a:lnTo>
                <a:close/>
              </a:path>
            </a:pathLst>
          </a:custGeom>
          <a:solidFill>
            <a:srgbClr val="32AEB8"/>
          </a:solidFill>
        </p:spPr>
        <p:txBody>
          <a:bodyPr lIns="127000" rIns="127000" rtlCol="0" anchor="ctr"/>
          <a:lstStyle/>
          <a:p>
            <a:pPr algn="l"/>
            <a:endParaRPr lang="en-US" sz="1100"/>
          </a:p>
        </p:txBody>
      </p:sp>
      <p:sp>
        <p:nvSpPr>
          <p:cNvPr id="106" name="TextBox 19"/>
          <p:cNvSpPr txBox="1"/>
          <p:nvPr/>
        </p:nvSpPr>
        <p:spPr>
          <a:xfrm>
            <a:off x="1879600" y="4276408"/>
            <a:ext cx="2066862" cy="641985"/>
          </a:xfrm>
          <a:prstGeom prst="rect">
            <a:avLst/>
          </a:prstGeom>
        </p:spPr>
        <p:txBody>
          <a:bodyPr lIns="0" tIns="0" rIns="0" bIns="0" rtlCol="0" anchor="ctr">
            <a:spAutoFit/>
          </a:bodyPr>
          <a:lstStyle/>
          <a:p>
            <a:pPr algn="ctr" latinLnBrk="1">
              <a:lnSpc>
                <a:spcPct val="116000"/>
              </a:lnSpc>
            </a:pPr>
            <a:r>
              <a:rPr lang="en-US">
                <a:solidFill>
                  <a:srgbClr val="333333"/>
                </a:solidFill>
                <a:latin typeface="微软雅黑" panose="020B0503020204020204" charset="-122"/>
                <a:ea typeface="微软雅黑" panose="020B0503020204020204" charset="-122"/>
              </a:rPr>
              <a:t>即快速计算和记忆存储能力</a:t>
            </a:r>
            <a:endParaRPr lang="en-US">
              <a:solidFill>
                <a:srgbClr val="333333"/>
              </a:solidFill>
              <a:latin typeface="微软雅黑" panose="020B0503020204020204" charset="-122"/>
              <a:ea typeface="微软雅黑" panose="020B0503020204020204" charset="-122"/>
            </a:endParaRPr>
          </a:p>
        </p:txBody>
      </p:sp>
      <p:sp>
        <p:nvSpPr>
          <p:cNvPr id="107" name="TextBox 20"/>
          <p:cNvSpPr txBox="1"/>
          <p:nvPr/>
        </p:nvSpPr>
        <p:spPr>
          <a:xfrm>
            <a:off x="4978400" y="2422208"/>
            <a:ext cx="2066862" cy="641985"/>
          </a:xfrm>
          <a:prstGeom prst="rect">
            <a:avLst/>
          </a:prstGeom>
        </p:spPr>
        <p:txBody>
          <a:bodyPr lIns="0" tIns="0" rIns="0" bIns="0" rtlCol="0" anchor="ctr">
            <a:spAutoFit/>
          </a:bodyPr>
          <a:lstStyle/>
          <a:p>
            <a:pPr algn="ctr" latinLnBrk="1">
              <a:lnSpc>
                <a:spcPct val="116000"/>
              </a:lnSpc>
            </a:pPr>
            <a:r>
              <a:rPr lang="en-US">
                <a:solidFill>
                  <a:srgbClr val="333333"/>
                </a:solidFill>
                <a:latin typeface="微软雅黑" panose="020B0503020204020204" charset="-122"/>
                <a:ea typeface="微软雅黑" panose="020B0503020204020204" charset="-122"/>
              </a:rPr>
              <a:t>即视觉、听觉、触觉等感知能力</a:t>
            </a:r>
            <a:endParaRPr lang="en-US">
              <a:solidFill>
                <a:srgbClr val="333333"/>
              </a:solidFill>
              <a:latin typeface="微软雅黑" panose="020B0503020204020204" charset="-122"/>
              <a:ea typeface="微软雅黑" panose="020B0503020204020204" charset="-122"/>
            </a:endParaRPr>
          </a:p>
        </p:txBody>
      </p:sp>
      <p:sp>
        <p:nvSpPr>
          <p:cNvPr id="108" name="Freeform 21"/>
          <p:cNvSpPr/>
          <p:nvPr/>
        </p:nvSpPr>
        <p:spPr>
          <a:xfrm>
            <a:off x="4978400" y="1866900"/>
            <a:ext cx="2124967" cy="174314"/>
          </a:xfrm>
          <a:custGeom>
            <a:avLst/>
            <a:gdLst/>
            <a:ahLst/>
            <a:cxnLst/>
            <a:rect l="l" t="t" r="r" b="b"/>
            <a:pathLst>
              <a:path w="2124967" h="174314">
                <a:moveTo>
                  <a:pt x="0" y="0"/>
                </a:moveTo>
                <a:lnTo>
                  <a:pt x="2124967" y="0"/>
                </a:lnTo>
                <a:lnTo>
                  <a:pt x="2124967" y="174314"/>
                </a:lnTo>
                <a:lnTo>
                  <a:pt x="0" y="174314"/>
                </a:lnTo>
                <a:lnTo>
                  <a:pt x="0" y="0"/>
                </a:lnTo>
                <a:close/>
              </a:path>
            </a:pathLst>
          </a:custGeom>
          <a:solidFill>
            <a:srgbClr val="32AEB8"/>
          </a:solidFill>
        </p:spPr>
        <p:txBody>
          <a:bodyPr lIns="127000" rIns="127000" rtlCol="0" anchor="ctr"/>
          <a:lstStyle/>
          <a:p>
            <a:pPr algn="l"/>
            <a:endParaRPr lang="en-US" sz="110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Freeform 1"/>
          <p:cNvSpPr/>
          <p:nvPr/>
        </p:nvSpPr>
        <p:spPr>
          <a:xfrm>
            <a:off x="-63373" y="3236976"/>
            <a:ext cx="11650391" cy="3246814"/>
          </a:xfrm>
          <a:custGeom>
            <a:avLst/>
            <a:gdLst/>
            <a:ahLst/>
            <a:cxnLst/>
            <a:rect l="l" t="t" r="r" b="b"/>
            <a:pathLst>
              <a:path w="11650391" h="3246814">
                <a:moveTo>
                  <a:pt x="0" y="0"/>
                </a:moveTo>
                <a:lnTo>
                  <a:pt x="11650391" y="0"/>
                </a:lnTo>
                <a:lnTo>
                  <a:pt x="11650391" y="3246814"/>
                </a:lnTo>
                <a:lnTo>
                  <a:pt x="0" y="3246814"/>
                </a:lnTo>
                <a:lnTo>
                  <a:pt x="0" y="0"/>
                </a:lnTo>
                <a:close/>
              </a:path>
            </a:pathLst>
          </a:custGeom>
          <a:solidFill>
            <a:srgbClr val="F2F2F2"/>
          </a:solidFill>
        </p:spPr>
        <p:txBody>
          <a:bodyPr lIns="127000" rIns="127000" rtlCol="0" anchor="ctr"/>
          <a:lstStyle/>
          <a:p>
            <a:pPr algn="l"/>
            <a:endParaRPr lang="en-US" sz="1100"/>
          </a:p>
        </p:txBody>
      </p:sp>
      <p:sp>
        <p:nvSpPr>
          <p:cNvPr id="30" name="Freeform 2"/>
          <p:cNvSpPr/>
          <p:nvPr/>
        </p:nvSpPr>
        <p:spPr>
          <a:xfrm>
            <a:off x="2781300" y="901700"/>
            <a:ext cx="5996362" cy="4697372"/>
          </a:xfrm>
          <a:custGeom>
            <a:avLst/>
            <a:gdLst/>
            <a:ahLst/>
            <a:cxnLst/>
            <a:rect l="l" t="t" r="r" b="b"/>
            <a:pathLst>
              <a:path w="5996362" h="4697372">
                <a:moveTo>
                  <a:pt x="0" y="0"/>
                </a:moveTo>
                <a:lnTo>
                  <a:pt x="5996362" y="0"/>
                </a:lnTo>
                <a:lnTo>
                  <a:pt x="5996362" y="4697372"/>
                </a:lnTo>
                <a:lnTo>
                  <a:pt x="0" y="4697372"/>
                </a:lnTo>
                <a:lnTo>
                  <a:pt x="0" y="0"/>
                </a:lnTo>
                <a:close/>
              </a:path>
            </a:pathLst>
          </a:custGeom>
          <a:solidFill>
            <a:srgbClr val="32AEB8"/>
          </a:solidFill>
        </p:spPr>
        <p:txBody>
          <a:bodyPr lIns="127000" rIns="127000" rtlCol="0" anchor="ctr"/>
          <a:lstStyle/>
          <a:p>
            <a:pPr algn="l"/>
            <a:endParaRPr lang="en-US" sz="1100"/>
          </a:p>
        </p:txBody>
      </p:sp>
      <p:sp>
        <p:nvSpPr>
          <p:cNvPr id="31" name="Freeform 3"/>
          <p:cNvSpPr/>
          <p:nvPr/>
        </p:nvSpPr>
        <p:spPr>
          <a:xfrm>
            <a:off x="2781300" y="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32" name="Freeform 4"/>
          <p:cNvSpPr/>
          <p:nvPr/>
        </p:nvSpPr>
        <p:spPr>
          <a:xfrm>
            <a:off x="2768600" y="617220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pic>
        <p:nvPicPr>
          <p:cNvPr id="33" name="Picture 5"/>
          <p:cNvPicPr>
            <a:picLocks noChangeAspect="1"/>
          </p:cNvPicPr>
          <p:nvPr/>
        </p:nvPicPr>
        <p:blipFill>
          <a:blip r:embed="rId1"/>
          <a:stretch>
            <a:fillRect/>
          </a:stretch>
        </p:blipFill>
        <p:spPr>
          <a:xfrm>
            <a:off x="5321300" y="1435100"/>
            <a:ext cx="901543" cy="2002887"/>
          </a:xfrm>
          <a:prstGeom prst="rect">
            <a:avLst/>
          </a:prstGeom>
        </p:spPr>
      </p:pic>
      <p:sp>
        <p:nvSpPr>
          <p:cNvPr id="34" name="TextBox 6"/>
          <p:cNvSpPr txBox="1"/>
          <p:nvPr/>
        </p:nvSpPr>
        <p:spPr>
          <a:xfrm>
            <a:off x="3683000" y="3451543"/>
            <a:ext cx="4188333" cy="856615"/>
          </a:xfrm>
          <a:prstGeom prst="rect">
            <a:avLst/>
          </a:prstGeom>
        </p:spPr>
        <p:txBody>
          <a:bodyPr lIns="0" tIns="0" rIns="0" bIns="0" rtlCol="0" anchor="ctr">
            <a:spAutoFit/>
          </a:bodyPr>
          <a:lstStyle/>
          <a:p>
            <a:pPr algn="ctr" latinLnBrk="1">
              <a:lnSpc>
                <a:spcPct val="116000"/>
              </a:lnSpc>
            </a:pPr>
            <a:r>
              <a:rPr lang="en-US" sz="4800" b="1">
                <a:solidFill>
                  <a:srgbClr val="FFFFFF"/>
                </a:solidFill>
                <a:latin typeface="微软雅黑" panose="020B0503020204020204" charset="-122"/>
                <a:ea typeface="微软雅黑" panose="020B0503020204020204" charset="-122"/>
              </a:rPr>
              <a:t>02</a:t>
            </a:r>
            <a:endParaRPr lang="en-US" sz="1100"/>
          </a:p>
        </p:txBody>
      </p:sp>
      <p:sp>
        <p:nvSpPr>
          <p:cNvPr id="35" name="TextBox 7"/>
          <p:cNvSpPr txBox="1"/>
          <p:nvPr/>
        </p:nvSpPr>
        <p:spPr>
          <a:xfrm>
            <a:off x="3784600" y="4393248"/>
            <a:ext cx="3939730" cy="535305"/>
          </a:xfrm>
          <a:prstGeom prst="rect">
            <a:avLst/>
          </a:prstGeom>
        </p:spPr>
        <p:txBody>
          <a:bodyPr lIns="0" tIns="0" rIns="0" bIns="0" rtlCol="0" anchor="ctr">
            <a:spAutoFit/>
          </a:bodyPr>
          <a:lstStyle/>
          <a:p>
            <a:pPr algn="ctr" latinLnBrk="1">
              <a:lnSpc>
                <a:spcPct val="116000"/>
              </a:lnSpc>
            </a:pPr>
            <a:r>
              <a:rPr lang="en-US" sz="3000" b="1">
                <a:solidFill>
                  <a:srgbClr val="FFFFFF"/>
                </a:solidFill>
                <a:latin typeface="微软雅黑" panose="020B0503020204020204" charset="-122"/>
                <a:ea typeface="微软雅黑" panose="020B0503020204020204" charset="-122"/>
              </a:rPr>
              <a:t>认知智能</a:t>
            </a:r>
            <a:r>
              <a:rPr lang="zh-CN" altLang="en-US" sz="3000" b="1">
                <a:solidFill>
                  <a:srgbClr val="FFFFFF"/>
                </a:solidFill>
                <a:latin typeface="微软雅黑" panose="020B0503020204020204" charset="-122"/>
                <a:ea typeface="微软雅黑" panose="020B0503020204020204" charset="-122"/>
              </a:rPr>
              <a:t>相关领域</a:t>
            </a:r>
            <a:endParaRPr lang="zh-CN" altLang="en-US" sz="3000" b="1">
              <a:solidFill>
                <a:srgbClr val="FFFFFF"/>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3" name="TextBox 4"/>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认知</a:t>
            </a:r>
            <a:r>
              <a:rPr lang="zh-CN" altLang="en-US" sz="3000" b="1">
                <a:solidFill>
                  <a:srgbClr val="42464B"/>
                </a:solidFill>
                <a:latin typeface="微软雅黑" panose="020B0503020204020204" charset="-122"/>
                <a:ea typeface="微软雅黑" panose="020B0503020204020204" charset="-122"/>
              </a:rPr>
              <a:t>智能</a:t>
            </a:r>
            <a:endParaRPr lang="zh-CN" altLang="en-US" sz="3000" b="1">
              <a:solidFill>
                <a:srgbClr val="42464B"/>
              </a:solidFill>
              <a:latin typeface="微软雅黑" panose="020B0503020204020204" charset="-122"/>
              <a:ea typeface="微软雅黑" panose="020B0503020204020204" charset="-122"/>
            </a:endParaRPr>
          </a:p>
        </p:txBody>
      </p:sp>
      <p:sp>
        <p:nvSpPr>
          <p:cNvPr id="144" name="TextBox 5"/>
          <p:cNvSpPr txBox="1"/>
          <p:nvPr/>
        </p:nvSpPr>
        <p:spPr>
          <a:xfrm>
            <a:off x="3086100" y="825500"/>
            <a:ext cx="5395404" cy="304800"/>
          </a:xfrm>
          <a:prstGeom prst="rect">
            <a:avLst/>
          </a:prstGeom>
        </p:spPr>
        <p:txBody>
          <a:bodyPr lIns="0" tIns="0" rIns="0" bIns="0" rtlCol="0" anchor="ctr">
            <a:spAutoFit/>
          </a:bodyPr>
          <a:lstStyle/>
          <a:p>
            <a:pPr algn="ctr" latinLnBrk="1">
              <a:lnSpc>
                <a:spcPct val="116000"/>
              </a:lnSpc>
            </a:pPr>
            <a:r>
              <a:rPr lang="en-US" sz="1600">
                <a:solidFill>
                  <a:srgbClr val="42464B"/>
                </a:solidFill>
                <a:latin typeface="微软雅黑" panose="020B0503020204020204" charset="-122"/>
                <a:ea typeface="微软雅黑" panose="020B0503020204020204" charset="-122"/>
              </a:rPr>
              <a:t>添加页面副标题</a:t>
            </a:r>
            <a:endParaRPr lang="en-US" sz="1100"/>
          </a:p>
        </p:txBody>
      </p:sp>
      <p:sp>
        <p:nvSpPr>
          <p:cNvPr id="159" name="TextBox 20"/>
          <p:cNvSpPr txBox="1"/>
          <p:nvPr/>
        </p:nvSpPr>
        <p:spPr>
          <a:xfrm>
            <a:off x="2070100" y="1435100"/>
            <a:ext cx="2066862" cy="342900"/>
          </a:xfrm>
          <a:prstGeom prst="rect">
            <a:avLst/>
          </a:prstGeom>
        </p:spPr>
        <p:txBody>
          <a:bodyPr lIns="0" tIns="0" rIns="0" bIns="0" rtlCol="0" anchor="ctr">
            <a:spAutoFit/>
          </a:bodyPr>
          <a:lstStyle/>
          <a:p>
            <a:pPr algn="l" latinLnBrk="1">
              <a:lnSpc>
                <a:spcPct val="116000"/>
              </a:lnSpc>
            </a:pPr>
            <a:r>
              <a:rPr lang="en-US" sz="1800" b="1">
                <a:solidFill>
                  <a:srgbClr val="32AEB8"/>
                </a:solidFill>
                <a:latin typeface="微软雅黑" panose="020B0503020204020204" charset="-122"/>
                <a:ea typeface="微软雅黑" panose="020B0503020204020204" charset="-122"/>
              </a:rPr>
              <a:t>总结</a:t>
            </a:r>
            <a:endParaRPr lang="en-US" sz="1100"/>
          </a:p>
        </p:txBody>
      </p:sp>
      <p:sp>
        <p:nvSpPr>
          <p:cNvPr id="160" name="TextBox 21"/>
          <p:cNvSpPr txBox="1"/>
          <p:nvPr/>
        </p:nvSpPr>
        <p:spPr>
          <a:xfrm>
            <a:off x="2070100" y="2252980"/>
            <a:ext cx="8942705" cy="320675"/>
          </a:xfrm>
          <a:prstGeom prst="rect">
            <a:avLst/>
          </a:prstGeom>
        </p:spPr>
        <p:txBody>
          <a:bodyPr wrap="square" lIns="0" tIns="0" rIns="0" bIns="0" rtlCol="0" anchor="ctr">
            <a:spAutoFit/>
          </a:bodyPr>
          <a:lstStyle/>
          <a:p>
            <a:pPr algn="l" latinLnBrk="1">
              <a:lnSpc>
                <a:spcPct val="116000"/>
              </a:lnSpc>
            </a:pPr>
            <a:r>
              <a:rPr lang="zh-CN" altLang="en-US">
                <a:solidFill>
                  <a:srgbClr val="333333"/>
                </a:solidFill>
                <a:latin typeface="微软雅黑" panose="020B0503020204020204" charset="-122"/>
                <a:ea typeface="微软雅黑" panose="020B0503020204020204" charset="-122"/>
              </a:rPr>
              <a:t>人脑结构与功能：脑科学、心理学、逻辑学、情感学、生物学、化学等学科</a:t>
            </a:r>
            <a:endParaRPr lang="zh-CN" altLang="en-US">
              <a:solidFill>
                <a:srgbClr val="333333"/>
              </a:solidFill>
              <a:latin typeface="微软雅黑" panose="020B0503020204020204" charset="-122"/>
              <a:ea typeface="微软雅黑" panose="020B0503020204020204" charset="-122"/>
            </a:endParaRPr>
          </a:p>
        </p:txBody>
      </p:sp>
      <p:sp>
        <p:nvSpPr>
          <p:cNvPr id="2" name="TextBox 21"/>
          <p:cNvSpPr txBox="1"/>
          <p:nvPr/>
        </p:nvSpPr>
        <p:spPr>
          <a:xfrm>
            <a:off x="640715" y="3255328"/>
            <a:ext cx="1175385" cy="356235"/>
          </a:xfrm>
          <a:prstGeom prst="rect">
            <a:avLst/>
          </a:prstGeom>
        </p:spPr>
        <p:txBody>
          <a:bodyPr wrap="square" lIns="0" tIns="0" rIns="0" bIns="0" rtlCol="0" anchor="ctr">
            <a:spAutoFit/>
          </a:bodyPr>
          <a:p>
            <a:pPr algn="l" latinLnBrk="1">
              <a:lnSpc>
                <a:spcPct val="116000"/>
              </a:lnSpc>
            </a:pPr>
            <a:r>
              <a:rPr lang="zh-CN" altLang="en-US" sz="2000">
                <a:solidFill>
                  <a:srgbClr val="333333"/>
                </a:solidFill>
                <a:latin typeface="微软雅黑" panose="020B0503020204020204" charset="-122"/>
                <a:ea typeface="微软雅黑" panose="020B0503020204020204" charset="-122"/>
              </a:rPr>
              <a:t>认知智能</a:t>
            </a:r>
            <a:endParaRPr lang="zh-CN" altLang="en-US" sz="2000">
              <a:solidFill>
                <a:srgbClr val="333333"/>
              </a:solidFill>
              <a:latin typeface="微软雅黑" panose="020B0503020204020204" charset="-122"/>
              <a:ea typeface="微软雅黑" panose="020B0503020204020204" charset="-122"/>
            </a:endParaRPr>
          </a:p>
        </p:txBody>
      </p:sp>
      <p:sp>
        <p:nvSpPr>
          <p:cNvPr id="4" name="左大括号 3"/>
          <p:cNvSpPr/>
          <p:nvPr/>
        </p:nvSpPr>
        <p:spPr>
          <a:xfrm>
            <a:off x="1720215" y="2413635"/>
            <a:ext cx="228600" cy="2209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TextBox 21"/>
          <p:cNvSpPr txBox="1"/>
          <p:nvPr/>
        </p:nvSpPr>
        <p:spPr>
          <a:xfrm>
            <a:off x="2070100" y="3272473"/>
            <a:ext cx="9389745" cy="320675"/>
          </a:xfrm>
          <a:prstGeom prst="rect">
            <a:avLst/>
          </a:prstGeom>
        </p:spPr>
        <p:txBody>
          <a:bodyPr wrap="square" lIns="0" tIns="0" rIns="0" bIns="0" rtlCol="0" anchor="ctr">
            <a:spAutoFit/>
          </a:bodyPr>
          <a:p>
            <a:pPr algn="l" latinLnBrk="1">
              <a:lnSpc>
                <a:spcPct val="116000"/>
              </a:lnSpc>
            </a:pPr>
            <a:r>
              <a:rPr lang="zh-CN" altLang="en-US">
                <a:solidFill>
                  <a:srgbClr val="333333"/>
                </a:solidFill>
                <a:latin typeface="微软雅黑" panose="020B0503020204020204" charset="-122"/>
                <a:ea typeface="微软雅黑" panose="020B0503020204020204" charset="-122"/>
              </a:rPr>
              <a:t>语言信息规律规则：符号学、语言学、认知语言学、形式语言学等学科</a:t>
            </a:r>
            <a:endParaRPr lang="zh-CN" altLang="en-US">
              <a:solidFill>
                <a:srgbClr val="333333"/>
              </a:solidFill>
              <a:latin typeface="微软雅黑" panose="020B0503020204020204" charset="-122"/>
              <a:ea typeface="微软雅黑" panose="020B0503020204020204" charset="-122"/>
            </a:endParaRPr>
          </a:p>
        </p:txBody>
      </p:sp>
      <p:sp>
        <p:nvSpPr>
          <p:cNvPr id="6" name="TextBox 21"/>
          <p:cNvSpPr txBox="1"/>
          <p:nvPr/>
        </p:nvSpPr>
        <p:spPr>
          <a:xfrm>
            <a:off x="2070100" y="4414838"/>
            <a:ext cx="7266305" cy="320675"/>
          </a:xfrm>
          <a:prstGeom prst="rect">
            <a:avLst/>
          </a:prstGeom>
        </p:spPr>
        <p:txBody>
          <a:bodyPr wrap="square" lIns="0" tIns="0" rIns="0" bIns="0" rtlCol="0" anchor="ctr">
            <a:spAutoFit/>
          </a:bodyPr>
          <a:p>
            <a:pPr algn="l" latinLnBrk="1">
              <a:lnSpc>
                <a:spcPct val="116000"/>
              </a:lnSpc>
            </a:pPr>
            <a:r>
              <a:rPr lang="zh-CN" altLang="en-US">
                <a:solidFill>
                  <a:srgbClr val="333333"/>
                </a:solidFill>
                <a:latin typeface="微软雅黑" panose="020B0503020204020204" charset="-122"/>
                <a:ea typeface="微软雅黑" panose="020B0503020204020204" charset="-122"/>
              </a:rPr>
              <a:t>系统落地能力：计算机科学、数学等学科</a:t>
            </a:r>
            <a:endParaRPr lang="zh-CN" altLang="en-US">
              <a:solidFill>
                <a:srgbClr val="333333"/>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1"/>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89" name="Freeform 2"/>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90" name="TextBox 3"/>
          <p:cNvSpPr txBox="1"/>
          <p:nvPr/>
        </p:nvSpPr>
        <p:spPr>
          <a:xfrm>
            <a:off x="3105150" y="287338"/>
            <a:ext cx="5395404" cy="535305"/>
          </a:xfrm>
          <a:prstGeom prst="rect">
            <a:avLst/>
          </a:prstGeom>
        </p:spPr>
        <p:txBody>
          <a:bodyPr lIns="0" tIns="0" rIns="0" bIns="0" rtlCol="0" anchor="ctr">
            <a:spAutoFit/>
          </a:bodyPr>
          <a:lstStyle/>
          <a:p>
            <a:pPr algn="ctr" latinLnBrk="1">
              <a:lnSpc>
                <a:spcPct val="116000"/>
              </a:lnSpc>
            </a:pPr>
            <a:r>
              <a:rPr lang="zh-CN" altLang="en-US" sz="3000" b="1">
                <a:solidFill>
                  <a:srgbClr val="42464B"/>
                </a:solidFill>
                <a:latin typeface="微软雅黑" panose="020B0503020204020204" charset="-122"/>
                <a:ea typeface="微软雅黑" panose="020B0503020204020204" charset="-122"/>
              </a:rPr>
              <a:t>计算机领域的</a:t>
            </a:r>
            <a:r>
              <a:rPr lang="zh-CN" altLang="en-US" sz="3000" b="1">
                <a:solidFill>
                  <a:srgbClr val="42464B"/>
                </a:solidFill>
                <a:latin typeface="微软雅黑" panose="020B0503020204020204" charset="-122"/>
                <a:ea typeface="微软雅黑" panose="020B0503020204020204" charset="-122"/>
              </a:rPr>
              <a:t>认知智能</a:t>
            </a:r>
            <a:endParaRPr lang="zh-CN" altLang="en-US" sz="3000" b="1">
              <a:solidFill>
                <a:srgbClr val="42464B"/>
              </a:solidFill>
              <a:latin typeface="微软雅黑" panose="020B0503020204020204" charset="-122"/>
              <a:ea typeface="微软雅黑" panose="020B0503020204020204" charset="-122"/>
            </a:endParaRPr>
          </a:p>
        </p:txBody>
      </p:sp>
      <p:sp>
        <p:nvSpPr>
          <p:cNvPr id="93" name="TextBox 6"/>
          <p:cNvSpPr txBox="1"/>
          <p:nvPr/>
        </p:nvSpPr>
        <p:spPr>
          <a:xfrm>
            <a:off x="1051560" y="3326448"/>
            <a:ext cx="2813685" cy="535305"/>
          </a:xfrm>
          <a:prstGeom prst="rect">
            <a:avLst/>
          </a:prstGeom>
        </p:spPr>
        <p:txBody>
          <a:bodyPr wrap="square" lIns="0" tIns="0" rIns="0" bIns="0" rtlCol="0" anchor="ctr">
            <a:spAutoFit/>
          </a:bodyPr>
          <a:lstStyle/>
          <a:p>
            <a:pPr algn="ctr" latinLnBrk="1">
              <a:lnSpc>
                <a:spcPct val="116000"/>
              </a:lnSpc>
            </a:pPr>
            <a:r>
              <a:rPr lang="en-US" sz="3000" b="1">
                <a:solidFill>
                  <a:srgbClr val="32AEB8"/>
                </a:solidFill>
                <a:latin typeface="微软雅黑" panose="020B0503020204020204" charset="-122"/>
                <a:ea typeface="微软雅黑" panose="020B0503020204020204" charset="-122"/>
              </a:rPr>
              <a:t>跨领域知识图谱</a:t>
            </a:r>
            <a:endParaRPr lang="en-US" sz="3000" b="1">
              <a:solidFill>
                <a:srgbClr val="32AEB8"/>
              </a:solidFill>
              <a:latin typeface="微软雅黑" panose="020B0503020204020204" charset="-122"/>
              <a:ea typeface="微软雅黑" panose="020B0503020204020204" charset="-122"/>
            </a:endParaRPr>
          </a:p>
        </p:txBody>
      </p:sp>
      <p:sp>
        <p:nvSpPr>
          <p:cNvPr id="94" name="TextBox 7"/>
          <p:cNvSpPr txBox="1"/>
          <p:nvPr/>
        </p:nvSpPr>
        <p:spPr>
          <a:xfrm>
            <a:off x="4978400" y="3326448"/>
            <a:ext cx="2070100" cy="535305"/>
          </a:xfrm>
          <a:prstGeom prst="rect">
            <a:avLst/>
          </a:prstGeom>
        </p:spPr>
        <p:txBody>
          <a:bodyPr wrap="square" lIns="0" tIns="0" rIns="0" bIns="0" rtlCol="0" anchor="ctr">
            <a:spAutoFit/>
          </a:bodyPr>
          <a:lstStyle/>
          <a:p>
            <a:pPr algn="ctr" latinLnBrk="1">
              <a:lnSpc>
                <a:spcPct val="116000"/>
              </a:lnSpc>
            </a:pPr>
            <a:r>
              <a:rPr lang="en-US" sz="3000" b="1">
                <a:solidFill>
                  <a:srgbClr val="32AEB8"/>
                </a:solidFill>
                <a:latin typeface="微软雅黑" panose="020B0503020204020204" charset="-122"/>
                <a:ea typeface="微软雅黑" panose="020B0503020204020204" charset="-122"/>
              </a:rPr>
              <a:t>图神经网络</a:t>
            </a:r>
            <a:endParaRPr lang="en-US" sz="3000" b="1">
              <a:solidFill>
                <a:srgbClr val="32AEB8"/>
              </a:solidFill>
              <a:latin typeface="微软雅黑" panose="020B0503020204020204" charset="-122"/>
              <a:ea typeface="微软雅黑" panose="020B0503020204020204" charset="-122"/>
            </a:endParaRPr>
          </a:p>
        </p:txBody>
      </p:sp>
      <p:sp>
        <p:nvSpPr>
          <p:cNvPr id="95" name="TextBox 8"/>
          <p:cNvSpPr txBox="1"/>
          <p:nvPr/>
        </p:nvSpPr>
        <p:spPr>
          <a:xfrm>
            <a:off x="8084185" y="3293745"/>
            <a:ext cx="1540510" cy="535305"/>
          </a:xfrm>
          <a:prstGeom prst="rect">
            <a:avLst/>
          </a:prstGeom>
        </p:spPr>
        <p:txBody>
          <a:bodyPr wrap="square" lIns="0" tIns="0" rIns="0" bIns="0" rtlCol="0" anchor="ctr">
            <a:spAutoFit/>
          </a:bodyPr>
          <a:lstStyle/>
          <a:p>
            <a:pPr algn="ctr" latinLnBrk="1">
              <a:lnSpc>
                <a:spcPct val="116000"/>
              </a:lnSpc>
            </a:pPr>
            <a:r>
              <a:rPr lang="en-US" sz="3000" b="1">
                <a:solidFill>
                  <a:srgbClr val="32AEB8"/>
                </a:solidFill>
                <a:latin typeface="微软雅黑" panose="020B0503020204020204" charset="-122"/>
                <a:ea typeface="微软雅黑" panose="020B0503020204020204" charset="-122"/>
              </a:rPr>
              <a:t>认知智能</a:t>
            </a:r>
            <a:endParaRPr lang="en-US" sz="3000" b="1">
              <a:solidFill>
                <a:srgbClr val="32AEB8"/>
              </a:solidFill>
              <a:latin typeface="微软雅黑" panose="020B0503020204020204" charset="-122"/>
              <a:ea typeface="微软雅黑" panose="020B0503020204020204" charset="-122"/>
            </a:endParaRPr>
          </a:p>
        </p:txBody>
      </p:sp>
      <p:sp>
        <p:nvSpPr>
          <p:cNvPr id="98" name="Freeform 11"/>
          <p:cNvSpPr/>
          <p:nvPr/>
        </p:nvSpPr>
        <p:spPr>
          <a:xfrm>
            <a:off x="4064000" y="3556635"/>
            <a:ext cx="830065" cy="74706"/>
          </a:xfrm>
          <a:custGeom>
            <a:avLst/>
            <a:gdLst/>
            <a:ahLst/>
            <a:cxnLst/>
            <a:rect l="l" t="t" r="r" b="b"/>
            <a:pathLst>
              <a:path w="830065" h="74706">
                <a:moveTo>
                  <a:pt x="0" y="0"/>
                </a:moveTo>
                <a:lnTo>
                  <a:pt x="830065" y="0"/>
                </a:lnTo>
                <a:lnTo>
                  <a:pt x="830065" y="74706"/>
                </a:lnTo>
                <a:lnTo>
                  <a:pt x="0" y="74706"/>
                </a:lnTo>
                <a:lnTo>
                  <a:pt x="0" y="0"/>
                </a:lnTo>
                <a:close/>
              </a:path>
            </a:pathLst>
          </a:custGeom>
          <a:solidFill>
            <a:srgbClr val="32AEB8"/>
          </a:solidFill>
        </p:spPr>
        <p:txBody>
          <a:bodyPr lIns="127000" rIns="127000" rtlCol="0" anchor="ctr"/>
          <a:lstStyle/>
          <a:p>
            <a:pPr algn="l"/>
            <a:endParaRPr lang="en-US" sz="1100"/>
          </a:p>
        </p:txBody>
      </p:sp>
      <p:sp>
        <p:nvSpPr>
          <p:cNvPr id="99" name="Freeform 12"/>
          <p:cNvSpPr/>
          <p:nvPr/>
        </p:nvSpPr>
        <p:spPr>
          <a:xfrm>
            <a:off x="7064375" y="3556635"/>
            <a:ext cx="830065" cy="74706"/>
          </a:xfrm>
          <a:custGeom>
            <a:avLst/>
            <a:gdLst/>
            <a:ahLst/>
            <a:cxnLst/>
            <a:rect l="l" t="t" r="r" b="b"/>
            <a:pathLst>
              <a:path w="830065" h="74706">
                <a:moveTo>
                  <a:pt x="0" y="0"/>
                </a:moveTo>
                <a:lnTo>
                  <a:pt x="830065" y="0"/>
                </a:lnTo>
                <a:lnTo>
                  <a:pt x="830065" y="74706"/>
                </a:lnTo>
                <a:lnTo>
                  <a:pt x="0" y="74706"/>
                </a:lnTo>
                <a:lnTo>
                  <a:pt x="0" y="0"/>
                </a:lnTo>
                <a:close/>
              </a:path>
            </a:pathLst>
          </a:custGeom>
          <a:solidFill>
            <a:srgbClr val="32AEB8"/>
          </a:solidFill>
        </p:spPr>
        <p:txBody>
          <a:bodyPr lIns="127000" rIns="127000" rtlCol="0" anchor="ctr"/>
          <a:lstStyle/>
          <a:p>
            <a:pPr algn="l"/>
            <a:endParaRPr lang="en-US" sz="1100"/>
          </a:p>
        </p:txBody>
      </p:sp>
      <p:sp>
        <p:nvSpPr>
          <p:cNvPr id="103" name="Freeform 16"/>
          <p:cNvSpPr/>
          <p:nvPr/>
        </p:nvSpPr>
        <p:spPr>
          <a:xfrm>
            <a:off x="7924800" y="5130800"/>
            <a:ext cx="2124967" cy="174314"/>
          </a:xfrm>
          <a:custGeom>
            <a:avLst/>
            <a:gdLst/>
            <a:ahLst/>
            <a:cxnLst/>
            <a:rect l="l" t="t" r="r" b="b"/>
            <a:pathLst>
              <a:path w="2124967" h="174314">
                <a:moveTo>
                  <a:pt x="0" y="0"/>
                </a:moveTo>
                <a:lnTo>
                  <a:pt x="2124967" y="0"/>
                </a:lnTo>
                <a:lnTo>
                  <a:pt x="2124967" y="174314"/>
                </a:lnTo>
                <a:lnTo>
                  <a:pt x="0" y="174314"/>
                </a:lnTo>
                <a:lnTo>
                  <a:pt x="0" y="0"/>
                </a:lnTo>
                <a:close/>
              </a:path>
            </a:pathLst>
          </a:custGeom>
          <a:solidFill>
            <a:srgbClr val="32AEB8"/>
          </a:solidFill>
        </p:spPr>
        <p:txBody>
          <a:bodyPr lIns="127000" rIns="127000" rtlCol="0" anchor="ctr"/>
          <a:lstStyle/>
          <a:p>
            <a:pPr algn="l"/>
            <a:endParaRPr lang="en-US" sz="1100"/>
          </a:p>
        </p:txBody>
      </p:sp>
      <p:sp>
        <p:nvSpPr>
          <p:cNvPr id="104" name="TextBox 17"/>
          <p:cNvSpPr txBox="1"/>
          <p:nvPr/>
        </p:nvSpPr>
        <p:spPr>
          <a:xfrm>
            <a:off x="7444105" y="4116070"/>
            <a:ext cx="3803015" cy="963295"/>
          </a:xfrm>
          <a:prstGeom prst="rect">
            <a:avLst/>
          </a:prstGeom>
        </p:spPr>
        <p:txBody>
          <a:bodyPr wrap="square" lIns="0" tIns="0" rIns="0" bIns="0" rtlCol="0" anchor="ctr">
            <a:spAutoFit/>
          </a:bodyPr>
          <a:lstStyle/>
          <a:p>
            <a:pPr algn="ctr" latinLnBrk="1">
              <a:lnSpc>
                <a:spcPct val="116000"/>
              </a:lnSpc>
            </a:pPr>
            <a:r>
              <a:rPr lang="en-US">
                <a:solidFill>
                  <a:srgbClr val="333333"/>
                </a:solidFill>
                <a:latin typeface="微软雅黑" panose="020B0503020204020204" charset="-122"/>
                <a:ea typeface="微软雅黑" panose="020B0503020204020204" charset="-122"/>
              </a:rPr>
              <a:t>它强调对人类感知、思考、理解和推理能力的模拟，并能适应复杂环境，使智能体具备高度的认知能力</a:t>
            </a:r>
            <a:endParaRPr lang="en-US">
              <a:solidFill>
                <a:srgbClr val="333333"/>
              </a:solidFill>
              <a:latin typeface="微软雅黑" panose="020B0503020204020204" charset="-122"/>
              <a:ea typeface="微软雅黑" panose="020B0503020204020204" charset="-122"/>
            </a:endParaRPr>
          </a:p>
        </p:txBody>
      </p:sp>
      <p:sp>
        <p:nvSpPr>
          <p:cNvPr id="105" name="Freeform 18"/>
          <p:cNvSpPr/>
          <p:nvPr/>
        </p:nvSpPr>
        <p:spPr>
          <a:xfrm>
            <a:off x="1854200" y="5130800"/>
            <a:ext cx="2124967" cy="174314"/>
          </a:xfrm>
          <a:custGeom>
            <a:avLst/>
            <a:gdLst/>
            <a:ahLst/>
            <a:cxnLst/>
            <a:rect l="l" t="t" r="r" b="b"/>
            <a:pathLst>
              <a:path w="2124967" h="174314">
                <a:moveTo>
                  <a:pt x="0" y="0"/>
                </a:moveTo>
                <a:lnTo>
                  <a:pt x="2124967" y="0"/>
                </a:lnTo>
                <a:lnTo>
                  <a:pt x="2124967" y="174314"/>
                </a:lnTo>
                <a:lnTo>
                  <a:pt x="0" y="174314"/>
                </a:lnTo>
                <a:lnTo>
                  <a:pt x="0" y="0"/>
                </a:lnTo>
                <a:close/>
              </a:path>
            </a:pathLst>
          </a:custGeom>
          <a:solidFill>
            <a:srgbClr val="32AEB8"/>
          </a:solidFill>
        </p:spPr>
        <p:txBody>
          <a:bodyPr lIns="127000" rIns="127000" rtlCol="0" anchor="ctr"/>
          <a:lstStyle/>
          <a:p>
            <a:pPr algn="l"/>
            <a:endParaRPr lang="en-US" sz="1100"/>
          </a:p>
        </p:txBody>
      </p:sp>
      <p:sp>
        <p:nvSpPr>
          <p:cNvPr id="106" name="TextBox 19"/>
          <p:cNvSpPr txBox="1"/>
          <p:nvPr/>
        </p:nvSpPr>
        <p:spPr>
          <a:xfrm>
            <a:off x="1879600" y="4026853"/>
            <a:ext cx="2066862" cy="1141095"/>
          </a:xfrm>
          <a:prstGeom prst="rect">
            <a:avLst/>
          </a:prstGeom>
        </p:spPr>
        <p:txBody>
          <a:bodyPr lIns="0" tIns="0" rIns="0" bIns="0" rtlCol="0" anchor="ctr">
            <a:spAutoFit/>
          </a:bodyPr>
          <a:lstStyle/>
          <a:p>
            <a:pPr algn="ctr" latinLnBrk="1">
              <a:lnSpc>
                <a:spcPct val="116000"/>
              </a:lnSpc>
            </a:pPr>
            <a:r>
              <a:rPr lang="en-US" sz="1600">
                <a:solidFill>
                  <a:srgbClr val="333333"/>
                </a:solidFill>
                <a:latin typeface="微软雅黑" panose="020B0503020204020204" charset="-122"/>
                <a:ea typeface="微软雅黑" panose="020B0503020204020204" charset="-122"/>
              </a:rPr>
              <a:t>知识图谱的构建可以为计算认知技术，提供了丰富的背景知识，赋予机器联想能力</a:t>
            </a:r>
            <a:endParaRPr lang="en-US" sz="1600">
              <a:solidFill>
                <a:srgbClr val="333333"/>
              </a:solidFill>
              <a:latin typeface="微软雅黑" panose="020B0503020204020204" charset="-122"/>
              <a:ea typeface="微软雅黑" panose="020B0503020204020204" charset="-122"/>
            </a:endParaRPr>
          </a:p>
        </p:txBody>
      </p:sp>
      <p:sp>
        <p:nvSpPr>
          <p:cNvPr id="107" name="TextBox 20"/>
          <p:cNvSpPr txBox="1"/>
          <p:nvPr/>
        </p:nvSpPr>
        <p:spPr>
          <a:xfrm>
            <a:off x="4978400" y="2172653"/>
            <a:ext cx="2066862" cy="1141095"/>
          </a:xfrm>
          <a:prstGeom prst="rect">
            <a:avLst/>
          </a:prstGeom>
        </p:spPr>
        <p:txBody>
          <a:bodyPr lIns="0" tIns="0" rIns="0" bIns="0" rtlCol="0" anchor="ctr">
            <a:spAutoFit/>
          </a:bodyPr>
          <a:lstStyle/>
          <a:p>
            <a:pPr algn="ctr" latinLnBrk="1">
              <a:lnSpc>
                <a:spcPct val="116000"/>
              </a:lnSpc>
            </a:pPr>
            <a:r>
              <a:rPr lang="en-US" sz="1600">
                <a:solidFill>
                  <a:srgbClr val="333333"/>
                </a:solidFill>
                <a:latin typeface="微软雅黑" panose="020B0503020204020204" charset="-122"/>
                <a:ea typeface="微软雅黑" panose="020B0503020204020204" charset="-122"/>
              </a:rPr>
              <a:t>大规模的图数据可以表达丰富和蕴含逻辑关系的人类常识和专家规则</a:t>
            </a:r>
            <a:r>
              <a:rPr lang="zh-CN" altLang="en-US" sz="1600">
                <a:solidFill>
                  <a:srgbClr val="333333"/>
                </a:solidFill>
                <a:latin typeface="微软雅黑" panose="020B0503020204020204" charset="-122"/>
                <a:ea typeface="微软雅黑" panose="020B0503020204020204" charset="-122"/>
              </a:rPr>
              <a:t>，是认知智能的推理工具</a:t>
            </a:r>
            <a:endParaRPr lang="en-US" sz="1600">
              <a:solidFill>
                <a:srgbClr val="333333"/>
              </a:solidFill>
              <a:latin typeface="微软雅黑" panose="020B0503020204020204" charset="-122"/>
              <a:ea typeface="微软雅黑" panose="020B0503020204020204" charset="-122"/>
            </a:endParaRPr>
          </a:p>
        </p:txBody>
      </p:sp>
      <p:sp>
        <p:nvSpPr>
          <p:cNvPr id="108" name="Freeform 21"/>
          <p:cNvSpPr/>
          <p:nvPr/>
        </p:nvSpPr>
        <p:spPr>
          <a:xfrm>
            <a:off x="4978400" y="1866900"/>
            <a:ext cx="2124967" cy="174314"/>
          </a:xfrm>
          <a:custGeom>
            <a:avLst/>
            <a:gdLst/>
            <a:ahLst/>
            <a:cxnLst/>
            <a:rect l="l" t="t" r="r" b="b"/>
            <a:pathLst>
              <a:path w="2124967" h="174314">
                <a:moveTo>
                  <a:pt x="0" y="0"/>
                </a:moveTo>
                <a:lnTo>
                  <a:pt x="2124967" y="0"/>
                </a:lnTo>
                <a:lnTo>
                  <a:pt x="2124967" y="174314"/>
                </a:lnTo>
                <a:lnTo>
                  <a:pt x="0" y="174314"/>
                </a:lnTo>
                <a:lnTo>
                  <a:pt x="0" y="0"/>
                </a:lnTo>
                <a:close/>
              </a:path>
            </a:pathLst>
          </a:custGeom>
          <a:solidFill>
            <a:srgbClr val="32AEB8"/>
          </a:solidFill>
        </p:spPr>
        <p:txBody>
          <a:bodyPr lIns="127000" rIns="127000" rtlCol="0" anchor="ctr"/>
          <a:lstStyle/>
          <a:p>
            <a:pPr algn="l"/>
            <a:endParaRPr lang="en-US" sz="110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Freeform 1"/>
          <p:cNvSpPr/>
          <p:nvPr/>
        </p:nvSpPr>
        <p:spPr>
          <a:xfrm>
            <a:off x="-63373" y="3236976"/>
            <a:ext cx="11650391" cy="3246814"/>
          </a:xfrm>
          <a:custGeom>
            <a:avLst/>
            <a:gdLst/>
            <a:ahLst/>
            <a:cxnLst/>
            <a:rect l="l" t="t" r="r" b="b"/>
            <a:pathLst>
              <a:path w="11650391" h="3246814">
                <a:moveTo>
                  <a:pt x="0" y="0"/>
                </a:moveTo>
                <a:lnTo>
                  <a:pt x="11650391" y="0"/>
                </a:lnTo>
                <a:lnTo>
                  <a:pt x="11650391" y="3246814"/>
                </a:lnTo>
                <a:lnTo>
                  <a:pt x="0" y="3246814"/>
                </a:lnTo>
                <a:lnTo>
                  <a:pt x="0" y="0"/>
                </a:lnTo>
                <a:close/>
              </a:path>
            </a:pathLst>
          </a:custGeom>
          <a:solidFill>
            <a:srgbClr val="F2F2F2"/>
          </a:solidFill>
        </p:spPr>
        <p:txBody>
          <a:bodyPr lIns="127000" rIns="127000" rtlCol="0" anchor="ctr"/>
          <a:lstStyle/>
          <a:p>
            <a:pPr algn="l"/>
            <a:endParaRPr lang="en-US" sz="1100"/>
          </a:p>
        </p:txBody>
      </p:sp>
      <p:sp>
        <p:nvSpPr>
          <p:cNvPr id="30" name="Freeform 2"/>
          <p:cNvSpPr/>
          <p:nvPr/>
        </p:nvSpPr>
        <p:spPr>
          <a:xfrm>
            <a:off x="2781300" y="901700"/>
            <a:ext cx="5996362" cy="4697372"/>
          </a:xfrm>
          <a:custGeom>
            <a:avLst/>
            <a:gdLst/>
            <a:ahLst/>
            <a:cxnLst/>
            <a:rect l="l" t="t" r="r" b="b"/>
            <a:pathLst>
              <a:path w="5996362" h="4697372">
                <a:moveTo>
                  <a:pt x="0" y="0"/>
                </a:moveTo>
                <a:lnTo>
                  <a:pt x="5996362" y="0"/>
                </a:lnTo>
                <a:lnTo>
                  <a:pt x="5996362" y="4697372"/>
                </a:lnTo>
                <a:lnTo>
                  <a:pt x="0" y="4697372"/>
                </a:lnTo>
                <a:lnTo>
                  <a:pt x="0" y="0"/>
                </a:lnTo>
                <a:close/>
              </a:path>
            </a:pathLst>
          </a:custGeom>
          <a:solidFill>
            <a:srgbClr val="32AEB8"/>
          </a:solidFill>
        </p:spPr>
        <p:txBody>
          <a:bodyPr lIns="127000" rIns="127000" rtlCol="0" anchor="ctr"/>
          <a:lstStyle/>
          <a:p>
            <a:pPr algn="l"/>
            <a:endParaRPr lang="en-US" sz="1100"/>
          </a:p>
        </p:txBody>
      </p:sp>
      <p:sp>
        <p:nvSpPr>
          <p:cNvPr id="31" name="Freeform 3"/>
          <p:cNvSpPr/>
          <p:nvPr/>
        </p:nvSpPr>
        <p:spPr>
          <a:xfrm>
            <a:off x="2781300" y="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32" name="Freeform 4"/>
          <p:cNvSpPr/>
          <p:nvPr/>
        </p:nvSpPr>
        <p:spPr>
          <a:xfrm>
            <a:off x="2768600" y="6172200"/>
            <a:ext cx="5984756" cy="330888"/>
          </a:xfrm>
          <a:custGeom>
            <a:avLst/>
            <a:gdLst/>
            <a:ahLst/>
            <a:cxnLst/>
            <a:rect l="l" t="t" r="r" b="b"/>
            <a:pathLst>
              <a:path w="5984756" h="330888">
                <a:moveTo>
                  <a:pt x="0" y="0"/>
                </a:moveTo>
                <a:lnTo>
                  <a:pt x="5984756" y="0"/>
                </a:lnTo>
                <a:lnTo>
                  <a:pt x="5984756" y="330888"/>
                </a:lnTo>
                <a:lnTo>
                  <a:pt x="0" y="330888"/>
                </a:lnTo>
                <a:lnTo>
                  <a:pt x="0" y="0"/>
                </a:lnTo>
                <a:close/>
              </a:path>
            </a:pathLst>
          </a:custGeom>
          <a:solidFill>
            <a:srgbClr val="32AEB8"/>
          </a:solidFill>
        </p:spPr>
        <p:txBody>
          <a:bodyPr lIns="127000" rIns="127000" rtlCol="0" anchor="ctr"/>
          <a:lstStyle/>
          <a:p>
            <a:pPr algn="l"/>
            <a:endParaRPr lang="en-US" sz="1100"/>
          </a:p>
        </p:txBody>
      </p:sp>
      <p:pic>
        <p:nvPicPr>
          <p:cNvPr id="33" name="Picture 5"/>
          <p:cNvPicPr>
            <a:picLocks noChangeAspect="1"/>
          </p:cNvPicPr>
          <p:nvPr/>
        </p:nvPicPr>
        <p:blipFill>
          <a:blip r:embed="rId1"/>
          <a:stretch>
            <a:fillRect/>
          </a:stretch>
        </p:blipFill>
        <p:spPr>
          <a:xfrm>
            <a:off x="5321300" y="1435100"/>
            <a:ext cx="901543" cy="2002887"/>
          </a:xfrm>
          <a:prstGeom prst="rect">
            <a:avLst/>
          </a:prstGeom>
        </p:spPr>
      </p:pic>
      <p:sp>
        <p:nvSpPr>
          <p:cNvPr id="34" name="TextBox 6"/>
          <p:cNvSpPr txBox="1"/>
          <p:nvPr/>
        </p:nvSpPr>
        <p:spPr>
          <a:xfrm>
            <a:off x="3683000" y="3451543"/>
            <a:ext cx="4188333" cy="856615"/>
          </a:xfrm>
          <a:prstGeom prst="rect">
            <a:avLst/>
          </a:prstGeom>
        </p:spPr>
        <p:txBody>
          <a:bodyPr lIns="0" tIns="0" rIns="0" bIns="0" rtlCol="0" anchor="ctr">
            <a:spAutoFit/>
          </a:bodyPr>
          <a:lstStyle/>
          <a:p>
            <a:pPr algn="ctr" latinLnBrk="1">
              <a:lnSpc>
                <a:spcPct val="116000"/>
              </a:lnSpc>
            </a:pPr>
            <a:r>
              <a:rPr lang="en-US" sz="4800" b="1">
                <a:solidFill>
                  <a:srgbClr val="FFFFFF"/>
                </a:solidFill>
                <a:latin typeface="微软雅黑" panose="020B0503020204020204" charset="-122"/>
                <a:ea typeface="微软雅黑" panose="020B0503020204020204" charset="-122"/>
              </a:rPr>
              <a:t>03</a:t>
            </a:r>
            <a:endParaRPr lang="en-US" sz="1100"/>
          </a:p>
        </p:txBody>
      </p:sp>
      <p:sp>
        <p:nvSpPr>
          <p:cNvPr id="35" name="TextBox 7"/>
          <p:cNvSpPr txBox="1"/>
          <p:nvPr/>
        </p:nvSpPr>
        <p:spPr>
          <a:xfrm>
            <a:off x="3784600" y="4393248"/>
            <a:ext cx="3939730" cy="535305"/>
          </a:xfrm>
          <a:prstGeom prst="rect">
            <a:avLst/>
          </a:prstGeom>
        </p:spPr>
        <p:txBody>
          <a:bodyPr lIns="0" tIns="0" rIns="0" bIns="0" rtlCol="0" anchor="ctr">
            <a:spAutoFit/>
          </a:bodyPr>
          <a:lstStyle/>
          <a:p>
            <a:pPr algn="ctr" latinLnBrk="1">
              <a:lnSpc>
                <a:spcPct val="116000"/>
              </a:lnSpc>
            </a:pPr>
            <a:r>
              <a:rPr lang="en-US" sz="3000" b="1">
                <a:solidFill>
                  <a:srgbClr val="FFFFFF"/>
                </a:solidFill>
                <a:latin typeface="微软雅黑" panose="020B0503020204020204" charset="-122"/>
                <a:ea typeface="微软雅黑" panose="020B0503020204020204" charset="-122"/>
              </a:rPr>
              <a:t>认知智能</a:t>
            </a:r>
            <a:r>
              <a:rPr lang="zh-CN" altLang="en-US" sz="3000" b="1">
                <a:solidFill>
                  <a:srgbClr val="FFFFFF"/>
                </a:solidFill>
                <a:latin typeface="微软雅黑" panose="020B0503020204020204" charset="-122"/>
                <a:ea typeface="微软雅黑" panose="020B0503020204020204" charset="-122"/>
              </a:rPr>
              <a:t>论文</a:t>
            </a:r>
            <a:endParaRPr lang="zh-CN" altLang="en-US" sz="3000" b="1">
              <a:solidFill>
                <a:srgbClr val="FFFFFF"/>
              </a:solidFill>
              <a:latin typeface="微软雅黑" panose="020B0503020204020204" charset="-122"/>
              <a:ea typeface="微软雅黑" panose="020B0503020204020204" charset="-122"/>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Freeform 2"/>
          <p:cNvSpPr/>
          <p:nvPr/>
        </p:nvSpPr>
        <p:spPr>
          <a:xfrm>
            <a:off x="-25400" y="-177800"/>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142" name="Freeform 3"/>
          <p:cNvSpPr/>
          <p:nvPr/>
        </p:nvSpPr>
        <p:spPr>
          <a:xfrm>
            <a:off x="-24257" y="6267323"/>
            <a:ext cx="11584423" cy="330888"/>
          </a:xfrm>
          <a:custGeom>
            <a:avLst/>
            <a:gdLst/>
            <a:ahLst/>
            <a:cxnLst/>
            <a:rect l="l" t="t" r="r" b="b"/>
            <a:pathLst>
              <a:path w="11584423" h="330888">
                <a:moveTo>
                  <a:pt x="0" y="0"/>
                </a:moveTo>
                <a:lnTo>
                  <a:pt x="11584423" y="0"/>
                </a:lnTo>
                <a:lnTo>
                  <a:pt x="11584423" y="330888"/>
                </a:lnTo>
                <a:lnTo>
                  <a:pt x="0" y="330888"/>
                </a:lnTo>
                <a:lnTo>
                  <a:pt x="0" y="0"/>
                </a:lnTo>
                <a:close/>
              </a:path>
            </a:pathLst>
          </a:custGeom>
          <a:solidFill>
            <a:srgbClr val="32AEB8"/>
          </a:solidFill>
        </p:spPr>
        <p:txBody>
          <a:bodyPr lIns="127000" rIns="127000" rtlCol="0" anchor="ctr"/>
          <a:lstStyle/>
          <a:p>
            <a:pPr algn="l"/>
            <a:endParaRPr lang="en-US" sz="1100"/>
          </a:p>
        </p:txBody>
      </p:sp>
      <p:sp>
        <p:nvSpPr>
          <p:cNvPr id="9" name="标题 8"/>
          <p:cNvSpPr>
            <a:spLocks noGrp="1"/>
          </p:cNvSpPr>
          <p:nvPr/>
        </p:nvSpPr>
        <p:spPr>
          <a:xfrm>
            <a:off x="2114254" y="3359150"/>
            <a:ext cx="7995686" cy="574508"/>
          </a:xfrm>
          <a:prstGeom prst="rect">
            <a:avLst/>
          </a:prstGeom>
          <a:noFill/>
          <a:ln>
            <a:noFill/>
          </a:ln>
        </p:spPr>
        <p:txBody>
          <a:bodyPr vert="horz" wrap="square" lIns="91440" tIns="45720" rIns="91440" bIns="45720" numCol="1" anchor="b" anchorCtr="0" compatLnSpc="1"/>
          <a:lstStyle>
            <a:lvl1pPr algn="r" rtl="0" eaLnBrk="0" fontAlgn="base" hangingPunct="0">
              <a:spcBef>
                <a:spcPct val="0"/>
              </a:spcBef>
              <a:spcAft>
                <a:spcPct val="0"/>
              </a:spcAft>
              <a:defRPr lang="zh-CN" altLang="zh-CN" sz="3200" b="1" kern="1200" spc="-10" smtClean="0">
                <a:solidFill>
                  <a:srgbClr val="7F7F7F"/>
                </a:solidFill>
                <a:latin typeface="微软雅黑" panose="020B0503020204020204" charset="-122"/>
                <a:ea typeface="微软雅黑" panose="020B0503020204020204" charset="-122"/>
                <a:cs typeface="Microsoft Sans Serif" panose="020B0604020202020204"/>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dirty="0"/>
              <a:t>论文报告</a:t>
            </a:r>
            <a:r>
              <a:rPr lang="en-US" dirty="0"/>
              <a:t>-2019 </a:t>
            </a:r>
            <a:r>
              <a:rPr lang="en-US">
                <a:solidFill>
                  <a:schemeClr val="tx1">
                    <a:lumMod val="50000"/>
                    <a:lumOff val="50000"/>
                  </a:schemeClr>
                </a:solidFill>
                <a:cs typeface="微软雅黑" panose="020B0503020204020204" charset="-122"/>
                <a:sym typeface="+mn-ea"/>
              </a:rPr>
              <a:t>NeurIPS</a:t>
            </a:r>
            <a:endParaRPr lang="en-US">
              <a:solidFill>
                <a:srgbClr val="333333"/>
              </a:solidFill>
              <a:latin typeface="微软雅黑" panose="020B0503020204020204" charset="-122"/>
              <a:ea typeface="微软雅黑" panose="020B0503020204020204" charset="-122"/>
              <a:cs typeface="微软雅黑" panose="020B0503020204020204" charset="-122"/>
            </a:endParaRPr>
          </a:p>
          <a:p>
            <a:r>
              <a:rPr lang="en-US" dirty="0"/>
              <a:t> </a:t>
            </a:r>
            <a:endParaRPr lang="en-US" dirty="0"/>
          </a:p>
        </p:txBody>
      </p:sp>
      <p:sp>
        <p:nvSpPr>
          <p:cNvPr id="4" name="文本占位符 3"/>
          <p:cNvSpPr>
            <a:spLocks noGrp="1"/>
          </p:cNvSpPr>
          <p:nvPr/>
        </p:nvSpPr>
        <p:spPr>
          <a:xfrm>
            <a:off x="2114254" y="4029114"/>
            <a:ext cx="8003949" cy="394778"/>
          </a:xfrm>
          <a:prstGeom prst="rect">
            <a:avLst/>
          </a:prstGeom>
          <a:noFill/>
          <a:ln>
            <a:noFill/>
          </a:ln>
        </p:spPr>
        <p:txBody>
          <a:bodyPr vert="horz" wrap="square" lIns="91440" tIns="45720" rIns="91440" bIns="45720" numCol="1" anchor="t" anchorCtr="0" compatLnSpc="1"/>
          <a:lstStyle>
            <a:lvl1pPr marL="0" indent="0" algn="r" rtl="0" eaLnBrk="0" fontAlgn="base" hangingPunct="0">
              <a:lnSpc>
                <a:spcPct val="90000"/>
              </a:lnSpc>
              <a:spcBef>
                <a:spcPct val="30000"/>
              </a:spcBef>
              <a:spcAft>
                <a:spcPct val="0"/>
              </a:spcAft>
              <a:buClr>
                <a:srgbClr val="5EBFB8"/>
              </a:buClr>
              <a:buFont typeface="Wingdings" panose="05000000000000000000" pitchFamily="2" charset="2"/>
              <a:buNone/>
              <a:defRPr lang="zh-CN" altLang="en-US" sz="1800" kern="1200" spc="-10" smtClean="0">
                <a:solidFill>
                  <a:schemeClr val="bg1">
                    <a:lumMod val="65000"/>
                  </a:schemeClr>
                </a:solidFill>
                <a:latin typeface="微软雅黑" panose="020B0503020204020204" charset="-122"/>
                <a:ea typeface="微软雅黑" panose="020B0503020204020204" charset="-122"/>
                <a:cs typeface="+mn-cs"/>
              </a:defRPr>
            </a:lvl1pPr>
            <a:lvl2pPr marL="6858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2pPr>
            <a:lvl3pPr marL="11430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3pPr>
            <a:lvl4pPr marL="16002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4pPr>
            <a:lvl5pPr marL="2057400" indent="-228600" algn="l" rtl="0" eaLnBrk="0" fontAlgn="base" hangingPunct="0">
              <a:lnSpc>
                <a:spcPct val="90000"/>
              </a:lnSpc>
              <a:spcBef>
                <a:spcPct val="30000"/>
              </a:spcBef>
              <a:spcAft>
                <a:spcPct val="0"/>
              </a:spcAft>
              <a:buClr>
                <a:srgbClr val="5EBFB8"/>
              </a:buClr>
              <a:buFont typeface="Wingdings" panose="05000000000000000000" pitchFamily="2" charset="2"/>
              <a:buChar char="n"/>
              <a:defRPr lang="zh-CN" altLang="zh-CN" sz="1800" kern="1200" spc="-10" smtClean="0">
                <a:solidFill>
                  <a:srgbClr val="808080"/>
                </a:solidFill>
                <a:latin typeface="微软雅黑" panose="020B0503020204020204" charset="-122"/>
                <a:ea typeface="微软雅黑" panose="020B0503020204020204" charset="-122"/>
                <a:cs typeface="Microsoft Sans Serif" panose="020B060402020202020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a:solidFill>
                  <a:schemeClr val="tx1"/>
                </a:solidFill>
                <a:latin typeface="Times New Roman" panose="02020603050405020304" charset="0"/>
                <a:cs typeface="Times New Roman" panose="02020603050405020304" charset="0"/>
                <a:sym typeface="+mn-ea"/>
              </a:rPr>
              <a:t>Learning Disentangled Representations for Recommendation</a:t>
            </a:r>
            <a:endParaRPr lang="en-US" altLang="zh-CN" sz="2000" b="1">
              <a:solidFill>
                <a:schemeClr val="tx1"/>
              </a:solidFill>
              <a:latin typeface="Times New Roman" panose="02020603050405020304" charset="0"/>
              <a:cs typeface="Times New Roman" panose="02020603050405020304" charset="0"/>
              <a:sym typeface="+mn-ea"/>
            </a:endParaRPr>
          </a:p>
          <a:p>
            <a:r>
              <a:rPr lang="en-US" altLang="zh-CN">
                <a:solidFill>
                  <a:schemeClr val="tx1"/>
                </a:solidFill>
                <a:latin typeface="Times New Roman" panose="02020603050405020304" charset="0"/>
                <a:cs typeface="Times New Roman" panose="02020603050405020304" charset="0"/>
                <a:sym typeface="+mn-ea"/>
              </a:rPr>
              <a:t>Jianxin Ma, Chang Zhou, Peng Cui, Hongxia Yang, Wenwu Zhu </a:t>
            </a:r>
            <a:endParaRPr lang="en-US" altLang="zh-CN">
              <a:solidFill>
                <a:schemeClr val="tx1"/>
              </a:solidFill>
              <a:latin typeface="Times New Roman" panose="02020603050405020304" charset="0"/>
              <a:cs typeface="Times New Roman" panose="02020603050405020304" charset="0"/>
              <a:sym typeface="+mn-ea"/>
            </a:endParaRPr>
          </a:p>
          <a:p>
            <a:r>
              <a:rPr lang="en-US" altLang="zh-CN">
                <a:solidFill>
                  <a:schemeClr val="tx1"/>
                </a:solidFill>
                <a:latin typeface="Times New Roman" panose="02020603050405020304" charset="0"/>
                <a:cs typeface="Times New Roman" panose="02020603050405020304" charset="0"/>
                <a:sym typeface="+mn-ea"/>
              </a:rPr>
              <a:t>Alibaba Group, Tsinghua University</a:t>
            </a:r>
            <a:endParaRPr lang="en-US" altLang="zh-CN">
              <a:solidFill>
                <a:schemeClr val="tx1"/>
              </a:solidFill>
              <a:latin typeface="Times New Roman" panose="02020603050405020304" charset="0"/>
              <a:cs typeface="Times New Roman" panose="02020603050405020304" charset="0"/>
              <a:sym typeface="+mn-ea"/>
            </a:endParaRPr>
          </a:p>
        </p:txBody>
      </p:sp>
      <p:sp>
        <p:nvSpPr>
          <p:cNvPr id="6" name="文本占位符 5"/>
          <p:cNvSpPr>
            <a:spLocks noGrp="1"/>
          </p:cNvSpPr>
          <p:nvPr/>
        </p:nvSpPr>
        <p:spPr>
          <a:xfrm>
            <a:off x="6290740" y="5346840"/>
            <a:ext cx="3827463" cy="491653"/>
          </a:xfrm>
          <a:prstGeom prst="rect">
            <a:avLst/>
          </a:prstGeom>
          <a:noFill/>
          <a:ln>
            <a:noFill/>
          </a:ln>
        </p:spPr>
        <p:txBody>
          <a:bodyPr vert="horz" wrap="square" lIns="91440" tIns="45720" rIns="91440" bIns="45720" numCol="1" anchor="t" anchorCtr="0" compatLnSpc="1"/>
          <a:lstStyle>
            <a:lvl1pPr marL="0" indent="0" algn="r" rtl="0" eaLnBrk="1" fontAlgn="base" hangingPunct="1">
              <a:lnSpc>
                <a:spcPct val="90000"/>
              </a:lnSpc>
              <a:spcBef>
                <a:spcPct val="0"/>
              </a:spcBef>
              <a:spcAft>
                <a:spcPct val="0"/>
              </a:spcAft>
              <a:buClr>
                <a:srgbClr val="5EBFB8"/>
              </a:buClr>
              <a:buFont typeface="Wingdings" panose="05000000000000000000" pitchFamily="2" charset="2"/>
              <a:buNone/>
              <a:defRPr lang="zh-CN" altLang="en-US" sz="1800" b="1" kern="1200" spc="-10" smtClean="0">
                <a:solidFill>
                  <a:schemeClr val="bg1">
                    <a:lumMod val="50000"/>
                  </a:schemeClr>
                </a:solidFill>
                <a:latin typeface="微软雅黑" panose="020B0503020204020204" charset="-122"/>
                <a:ea typeface="微软雅黑" panose="020B0503020204020204" charset="-122"/>
                <a:cs typeface="+mn-cs"/>
              </a:defRPr>
            </a:lvl1pPr>
            <a:lvl2pPr marL="6858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2400" b="1" kern="1200" spc="-10" smtClean="0">
                <a:solidFill>
                  <a:schemeClr val="bg1">
                    <a:lumMod val="50000"/>
                  </a:schemeClr>
                </a:solidFill>
                <a:latin typeface="微软雅黑" panose="020B0503020204020204" charset="-122"/>
                <a:ea typeface="微软雅黑" panose="020B0503020204020204" charset="-122"/>
                <a:cs typeface="+mn-cs"/>
              </a:defRPr>
            </a:lvl2pPr>
            <a:lvl3pPr marL="11430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2000" b="1" kern="1200" spc="-10" smtClean="0">
                <a:solidFill>
                  <a:schemeClr val="bg1">
                    <a:lumMod val="50000"/>
                  </a:schemeClr>
                </a:solidFill>
                <a:latin typeface="微软雅黑" panose="020B0503020204020204" charset="-122"/>
                <a:ea typeface="微软雅黑" panose="020B0503020204020204" charset="-122"/>
                <a:cs typeface="+mn-cs"/>
              </a:defRPr>
            </a:lvl3pPr>
            <a:lvl4pPr marL="16002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1800" b="1" kern="1200" spc="-10" smtClean="0">
                <a:solidFill>
                  <a:schemeClr val="bg1">
                    <a:lumMod val="50000"/>
                  </a:schemeClr>
                </a:solidFill>
                <a:latin typeface="微软雅黑" panose="020B0503020204020204" charset="-122"/>
                <a:ea typeface="微软雅黑" panose="020B0503020204020204" charset="-122"/>
                <a:cs typeface="+mn-cs"/>
              </a:defRPr>
            </a:lvl4pPr>
            <a:lvl5pPr marL="2057400" indent="-228600" algn="r" rtl="0" eaLnBrk="1" fontAlgn="base" hangingPunct="1">
              <a:lnSpc>
                <a:spcPct val="90000"/>
              </a:lnSpc>
              <a:spcBef>
                <a:spcPct val="0"/>
              </a:spcBef>
              <a:spcAft>
                <a:spcPct val="0"/>
              </a:spcAft>
              <a:buClr>
                <a:srgbClr val="5EBFB8"/>
              </a:buClr>
              <a:buFont typeface="Wingdings" panose="05000000000000000000" pitchFamily="2" charset="2"/>
              <a:buChar char="n"/>
              <a:defRPr lang="zh-CN" altLang="en-US" sz="1600" b="1" kern="1200" spc="-10" smtClean="0">
                <a:solidFill>
                  <a:schemeClr val="bg1">
                    <a:lumMod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报告人：黎芮彤</a:t>
            </a:r>
            <a:endParaRPr lang="zh-CN" altLang="en-US" sz="2000" dirty="0"/>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REFSHAPE" val="303991980"/>
  <p:tag name="KSO_WM_UNIT_PLACING_PICTURE_USER_VIEWPORT" val="{&quot;height&quot;:3520,&quot;width&quot;:10160}"/>
</p:tagLst>
</file>

<file path=ppt/tags/tag2.xml><?xml version="1.0" encoding="utf-8"?>
<p:tagLst xmlns:p="http://schemas.openxmlformats.org/presentationml/2006/main">
  <p:tag name="REFSHAPE" val="546958924"/>
  <p:tag name="KSO_WM_UNIT_PLACING_PICTURE_USER_VIEWPORT" val="{&quot;height&quot;:4220,&quot;width&quot;:10230}"/>
</p:tagLst>
</file>

<file path=ppt/tags/tag3.xml><?xml version="1.0" encoding="utf-8"?>
<p:tagLst xmlns:p="http://schemas.openxmlformats.org/presentationml/2006/main">
  <p:tag name="REFSHAPE" val="400167028"/>
  <p:tag name="KSO_WM_UNIT_PLACING_PICTURE_USER_VIEWPORT" val="{&quot;height&quot;:5730,&quot;width&quot;:12430}"/>
</p:tagLst>
</file>

<file path=ppt/tags/tag4.xml><?xml version="1.0" encoding="utf-8"?>
<p:tagLst xmlns:p="http://schemas.openxmlformats.org/presentationml/2006/main">
  <p:tag name="REFSHAPE" val="802409860"/>
  <p:tag name="KSO_WM_UNIT_PLACING_PICTURE_USER_VIEWPORT" val="{&quot;height&quot;:7220,&quot;width&quot;:1036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2203</Words>
  <Application>WPS 演示</Application>
  <PresentationFormat>On-screen Show (4:3)</PresentationFormat>
  <Paragraphs>242</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微软雅黑</vt:lpstr>
      <vt:lpstr>Microsoft Sans Serif</vt:lpstr>
      <vt:lpstr>Calibri Light</vt:lpstr>
      <vt:lpstr>Times New Roman</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Taurus1413370444</cp:lastModifiedBy>
  <cp:revision>74</cp:revision>
  <dcterms:created xsi:type="dcterms:W3CDTF">2006-08-16T00:00:00Z</dcterms:created>
  <dcterms:modified xsi:type="dcterms:W3CDTF">2020-06-12T13:41:16Z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