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7"/>
  </p:notesMasterIdLst>
  <p:sldIdLst>
    <p:sldId id="258" r:id="rId2"/>
    <p:sldId id="262" r:id="rId3"/>
    <p:sldId id="263" r:id="rId4"/>
    <p:sldId id="272" r:id="rId5"/>
    <p:sldId id="309" r:id="rId6"/>
    <p:sldId id="310" r:id="rId7"/>
    <p:sldId id="311" r:id="rId8"/>
    <p:sldId id="312" r:id="rId9"/>
    <p:sldId id="264" r:id="rId10"/>
    <p:sldId id="313" r:id="rId11"/>
    <p:sldId id="293" r:id="rId12"/>
    <p:sldId id="265" r:id="rId13"/>
    <p:sldId id="314" r:id="rId14"/>
    <p:sldId id="315" r:id="rId15"/>
    <p:sldId id="266" r:id="rId16"/>
    <p:sldId id="316" r:id="rId17"/>
    <p:sldId id="318" r:id="rId18"/>
    <p:sldId id="319" r:id="rId19"/>
    <p:sldId id="317" r:id="rId20"/>
    <p:sldId id="320" r:id="rId21"/>
    <p:sldId id="288"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286" r:id="rId3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7C7C"/>
    <a:srgbClr val="0066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705" autoAdjust="0"/>
  </p:normalViewPr>
  <p:slideViewPr>
    <p:cSldViewPr snapToGrid="0" snapToObjects="1">
      <p:cViewPr varScale="1">
        <p:scale>
          <a:sx n="51" d="100"/>
          <a:sy n="51" d="100"/>
        </p:scale>
        <p:origin x="1256"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2021/11/17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14</a:t>
            </a:fld>
            <a:endParaRPr kumimoji="1" lang="zh-CN" altLang="en-US"/>
          </a:p>
        </p:txBody>
      </p:sp>
    </p:spTree>
    <p:extLst>
      <p:ext uri="{BB962C8B-B14F-4D97-AF65-F5344CB8AC3E}">
        <p14:creationId xmlns:p14="http://schemas.microsoft.com/office/powerpoint/2010/main" val="3667259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大多数采用离散模板，也就是直接构建自然语言样试的</a:t>
            </a:r>
            <a:r>
              <a:rPr lang="en-US" altLang="zh-CN" dirty="0"/>
              <a:t>templates</a:t>
            </a:r>
            <a:r>
              <a:rPr lang="zh-CN" altLang="en-US" dirty="0"/>
              <a:t>，而不是在隐空间中构建模板。同时一些研究发现连续空间的模板在</a:t>
            </a:r>
            <a:r>
              <a:rPr lang="en-US" altLang="zh-CN" dirty="0"/>
              <a:t>low data</a:t>
            </a:r>
            <a:r>
              <a:rPr lang="zh-CN" altLang="en-US" dirty="0"/>
              <a:t>的情况下对不同的初始化会更加敏感。</a:t>
            </a:r>
            <a:endParaRPr lang="en-US" altLang="zh-CN" dirty="0"/>
          </a:p>
          <a:p>
            <a:r>
              <a:rPr lang="zh-CN" altLang="en-US" dirty="0"/>
              <a:t>具体的一些构建方法会在后面的论文中介绍</a:t>
            </a:r>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16</a:t>
            </a:fld>
            <a:endParaRPr kumimoji="1" lang="zh-CN" altLang="en-US"/>
          </a:p>
        </p:txBody>
      </p:sp>
    </p:spTree>
    <p:extLst>
      <p:ext uri="{BB962C8B-B14F-4D97-AF65-F5344CB8AC3E}">
        <p14:creationId xmlns:p14="http://schemas.microsoft.com/office/powerpoint/2010/main" val="156092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17</a:t>
            </a:fld>
            <a:endParaRPr kumimoji="1" lang="zh-CN" altLang="en-US"/>
          </a:p>
        </p:txBody>
      </p:sp>
    </p:spTree>
    <p:extLst>
      <p:ext uri="{BB962C8B-B14F-4D97-AF65-F5344CB8AC3E}">
        <p14:creationId xmlns:p14="http://schemas.microsoft.com/office/powerpoint/2010/main" val="333348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额外提供一些答案模板，为</a:t>
            </a:r>
            <a:r>
              <a:rPr lang="en-US" altLang="zh-CN" dirty="0"/>
              <a:t>LM</a:t>
            </a:r>
            <a:r>
              <a:rPr lang="zh-CN" altLang="en-US" dirty="0"/>
              <a:t>模型提供了示范信息。</a:t>
            </a:r>
            <a:endParaRPr lang="en-US" altLang="zh-CN" dirty="0"/>
          </a:p>
          <a:p>
            <a:r>
              <a:rPr lang="zh-CN" altLang="en-US" dirty="0"/>
              <a:t>示范样本的选择甚至排序都可能会影响到模型最终的结果</a:t>
            </a:r>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18</a:t>
            </a:fld>
            <a:endParaRPr kumimoji="1" lang="zh-CN" altLang="en-US"/>
          </a:p>
        </p:txBody>
      </p:sp>
    </p:spTree>
    <p:extLst>
      <p:ext uri="{BB962C8B-B14F-4D97-AF65-F5344CB8AC3E}">
        <p14:creationId xmlns:p14="http://schemas.microsoft.com/office/powerpoint/2010/main" val="968935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下面就通过一些论文来对这些方法进行具体的介绍。</a:t>
            </a:r>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20</a:t>
            </a:fld>
            <a:endParaRPr kumimoji="1" lang="zh-CN" altLang="en-US"/>
          </a:p>
        </p:txBody>
      </p:sp>
    </p:spTree>
    <p:extLst>
      <p:ext uri="{BB962C8B-B14F-4D97-AF65-F5344CB8AC3E}">
        <p14:creationId xmlns:p14="http://schemas.microsoft.com/office/powerpoint/2010/main" val="4098074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它考虑的是，既然预训练模型在分类等这些任务上取得了那么好的效果，那么它会不会也在预训练的时候学习到了一些知识，可以用来作为知识库。</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所有数据都是</a:t>
            </a:r>
            <a:r>
              <a:rPr lang="en-US" altLang="zh-CN" dirty="0"/>
              <a:t>(subject, relation, object)</a:t>
            </a:r>
            <a:r>
              <a:rPr lang="zh-CN" altLang="en-US" dirty="0"/>
              <a:t>三元关系</a:t>
            </a:r>
            <a:r>
              <a:rPr lang="en-US" altLang="zh-CN" dirty="0"/>
              <a:t>, </a:t>
            </a:r>
            <a:r>
              <a:rPr lang="zh-CN" altLang="en-US" dirty="0"/>
              <a:t>相关模板也都是人工建立的。而它生成过程中并没有限制答案空间，所以可以看到存在正确答案不在备选解空间中的可能性。但是可以看到</a:t>
            </a:r>
            <a:r>
              <a:rPr lang="en-US" altLang="zh-CN" dirty="0"/>
              <a:t>IBM</a:t>
            </a:r>
            <a:r>
              <a:rPr lang="zh-CN" altLang="en-US" dirty="0"/>
              <a:t>和</a:t>
            </a:r>
            <a:r>
              <a:rPr lang="en-US" altLang="zh-CN" dirty="0"/>
              <a:t>Oracle</a:t>
            </a:r>
            <a:r>
              <a:rPr lang="zh-CN" altLang="en-US" dirty="0"/>
              <a:t>还是比较相近的词。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实验将</a:t>
            </a:r>
            <a:r>
              <a:rPr lang="en-US" altLang="zh-CN" dirty="0"/>
              <a:t>Bert</a:t>
            </a:r>
            <a:r>
              <a:rPr lang="zh-CN" altLang="en-US" dirty="0"/>
              <a:t>与</a:t>
            </a:r>
            <a:r>
              <a:rPr lang="en-US" altLang="zh-CN" dirty="0"/>
              <a:t>fact probing</a:t>
            </a:r>
            <a:r>
              <a:rPr lang="zh-CN" altLang="en-US" dirty="0"/>
              <a:t>上的其他方法进行比较，最后发现结果远远好于之前的一些方法。</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21</a:t>
            </a:fld>
            <a:endParaRPr kumimoji="1" lang="zh-CN" altLang="en-US"/>
          </a:p>
        </p:txBody>
      </p:sp>
    </p:spTree>
    <p:extLst>
      <p:ext uri="{BB962C8B-B14F-4D97-AF65-F5344CB8AC3E}">
        <p14:creationId xmlns:p14="http://schemas.microsoft.com/office/powerpoint/2010/main" val="1682477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一个比较泛化的模板学习的模型和方法</a:t>
            </a:r>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22</a:t>
            </a:fld>
            <a:endParaRPr kumimoji="1" lang="zh-CN" altLang="en-US"/>
          </a:p>
        </p:txBody>
      </p:sp>
    </p:spTree>
    <p:extLst>
      <p:ext uri="{BB962C8B-B14F-4D97-AF65-F5344CB8AC3E}">
        <p14:creationId xmlns:p14="http://schemas.microsoft.com/office/powerpoint/2010/main" val="372377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分类任务的微调是针对</a:t>
                </a:r>
                <a:r>
                  <a:rPr lang="en-US" altLang="zh-CN" dirty="0"/>
                  <a:t>answer space</a:t>
                </a:r>
                <a:r>
                  <a:rPr lang="zh-CN" altLang="en-US" dirty="0"/>
                  <a:t>计算它的</a:t>
                </a:r>
                <a:r>
                  <a:rPr lang="en-US" altLang="zh-CN" dirty="0" err="1"/>
                  <a:t>softmax</a:t>
                </a:r>
                <a:r>
                  <a:rPr lang="zh-CN" altLang="en-US" dirty="0"/>
                  <a:t>，然后使用最大似然损失；</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回归任务的微调：将</a:t>
                </a:r>
                <a:r>
                  <a:rPr lang="en-US" altLang="zh-CN" dirty="0"/>
                  <a:t>label space</a:t>
                </a:r>
                <a:r>
                  <a:rPr lang="zh-CN" altLang="en-US" dirty="0"/>
                  <a:t>看成一个区间</a:t>
                </a:r>
                <a:r>
                  <a:rPr lang="en-US" altLang="zh-CN" dirty="0"/>
                  <a:t>[</a:t>
                </a:r>
                <a:r>
                  <a:rPr lang="en-US" altLang="zh-CN" dirty="0" err="1"/>
                  <a:t>vl</a:t>
                </a:r>
                <a:r>
                  <a:rPr lang="en-US" altLang="zh-CN" dirty="0"/>
                  <a:t>, vu]</a:t>
                </a:r>
                <a:r>
                  <a:rPr lang="zh-CN" altLang="en-US" dirty="0"/>
                  <a:t>，转化成一个二分类问题，那么</a:t>
                </a:r>
                <a:r>
                  <a:rPr lang="en-US" altLang="zh-CN" dirty="0"/>
                  <a:t>y</a:t>
                </a:r>
                <a:r>
                  <a:rPr lang="zh-CN" altLang="en-US" dirty="0"/>
                  <a:t>就可以看作这也一个函数</a:t>
                </a:r>
                <a:r>
                  <a:rPr lang="zh-CN" altLang="en-US" dirty="0">
                    <a:sym typeface="Wingdings" panose="05000000000000000000" pitchFamily="2" charset="2"/>
                  </a:rPr>
                  <a:t>（见上图）。</a:t>
                </a:r>
                <a:r>
                  <a:rPr lang="en-US" altLang="zh-CN" dirty="0">
                    <a:sym typeface="Wingdings" panose="05000000000000000000" pitchFamily="2" charset="2"/>
                  </a:rPr>
                  <a:t>loss</a:t>
                </a:r>
                <a:r>
                  <a:rPr lang="zh-CN" altLang="en-US" dirty="0">
                    <a:sym typeface="Wingdings" panose="05000000000000000000" pitchFamily="2" charset="2"/>
                  </a:rPr>
                  <a:t>则是</a:t>
                </a:r>
                <a:r>
                  <a:rPr lang="en-US" altLang="zh-CN" dirty="0">
                    <a:sym typeface="Wingdings" panose="05000000000000000000" pitchFamily="2" charset="2"/>
                  </a:rPr>
                  <a:t>y</a:t>
                </a:r>
                <a:r>
                  <a:rPr lang="zh-CN" altLang="en-US" dirty="0">
                    <a:sym typeface="Wingdings" panose="05000000000000000000" pitchFamily="2" charset="2"/>
                  </a:rPr>
                  <a:t>在</a:t>
                </a:r>
                <a:r>
                  <a:rPr lang="en-US" altLang="zh-CN" dirty="0">
                    <a:sym typeface="Wingdings" panose="05000000000000000000" pitchFamily="2" charset="2"/>
                  </a:rPr>
                  <a:t>upper bound</a:t>
                </a:r>
                <a:r>
                  <a:rPr lang="zh-CN" altLang="en-US" dirty="0">
                    <a:sym typeface="Wingdings" panose="05000000000000000000" pitchFamily="2" charset="2"/>
                  </a:rPr>
                  <a:t>的概率与归一化后的真实</a:t>
                </a:r>
                <a:r>
                  <a:rPr lang="en-US" altLang="zh-CN" dirty="0">
                    <a:sym typeface="Wingdings" panose="05000000000000000000" pitchFamily="2" charset="2"/>
                  </a:rPr>
                  <a:t>y</a:t>
                </a:r>
                <a:r>
                  <a:rPr lang="zh-CN" altLang="en-US" dirty="0">
                    <a:sym typeface="Wingdings" panose="05000000000000000000" pitchFamily="2" charset="2"/>
                  </a:rPr>
                  <a:t>值的</a:t>
                </a:r>
                <a:r>
                  <a:rPr lang="en-US" altLang="zh-CN" dirty="0">
                    <a:sym typeface="Wingdings" panose="05000000000000000000" pitchFamily="2" charset="2"/>
                  </a:rPr>
                  <a:t>KL</a:t>
                </a:r>
                <a:r>
                  <a:rPr lang="zh-CN" altLang="en-US" dirty="0">
                    <a:sym typeface="Wingdings" panose="05000000000000000000" pitchFamily="2" charset="2"/>
                  </a:rPr>
                  <a:t>散度。</a:t>
                </a:r>
                <a:endParaRPr lang="en-US" altLang="zh-CN"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cls</a:t>
                </a:r>
                <a:r>
                  <a:rPr lang="zh-CN" altLang="en-US" dirty="0"/>
                  <a:t> </a:t>
                </a:r>
                <a:r>
                  <a:rPr lang="en-US" altLang="zh-CN" dirty="0"/>
                  <a:t>head</a:t>
                </a:r>
                <a:r>
                  <a:rPr lang="zh-CN" altLang="en-US" dirty="0"/>
                  <a:t>的训练对于分类任务就是使</a:t>
                </a:r>
                <a:r>
                  <a:rPr lang="en-US" altLang="zh-CN" dirty="0"/>
                  <a:t>gold label</a:t>
                </a:r>
                <a:r>
                  <a:rPr lang="zh-CN" altLang="en-US" dirty="0"/>
                  <a:t>的概率对数最大，对回归任务则是使</a:t>
                </a:r>
                <a:r>
                  <a:rPr lang="en-US" altLang="zh-CN" sz="1200" b="1" i="0" dirty="0">
                    <a:solidFill>
                      <a:schemeClr val="tx1">
                        <a:lumMod val="65000"/>
                        <a:lumOff val="35000"/>
                      </a:schemeClr>
                    </a:solidFill>
                    <a:latin typeface="Cambria Math" panose="02040503050406030204" pitchFamily="18" charset="0"/>
                    <a:ea typeface="微软雅黑" charset="0"/>
                  </a:rPr>
                  <a:t>𝑾</a:t>
                </a:r>
                <a:r>
                  <a:rPr lang="en-US" altLang="zh-CN" sz="1200" b="0" i="0" dirty="0">
                    <a:solidFill>
                      <a:schemeClr val="tx1">
                        <a:lumMod val="65000"/>
                        <a:lumOff val="35000"/>
                      </a:schemeClr>
                    </a:solidFill>
                    <a:latin typeface="Cambria Math" panose="02040503050406030204" pitchFamily="18" charset="0"/>
                    <a:ea typeface="微软雅黑" charset="0"/>
                  </a:rPr>
                  <a:t>_0 </a:t>
                </a:r>
                <a:r>
                  <a:rPr lang="en-US" altLang="zh-CN" sz="1200" b="1" i="0" dirty="0">
                    <a:solidFill>
                      <a:schemeClr val="tx1">
                        <a:lumMod val="65000"/>
                        <a:lumOff val="35000"/>
                      </a:schemeClr>
                    </a:solidFill>
                    <a:latin typeface="Cambria Math" panose="02040503050406030204" pitchFamily="18" charset="0"/>
                    <a:ea typeface="微软雅黑" charset="0"/>
                  </a:rPr>
                  <a:t>𝒉</a:t>
                </a:r>
                <a:r>
                  <a:rPr lang="en-US" altLang="zh-CN" sz="1200" b="0" i="0" dirty="0">
                    <a:solidFill>
                      <a:schemeClr val="tx1">
                        <a:lumMod val="65000"/>
                        <a:lumOff val="35000"/>
                      </a:schemeClr>
                    </a:solidFill>
                    <a:latin typeface="Cambria Math" panose="02040503050406030204" pitchFamily="18" charset="0"/>
                    <a:ea typeface="微软雅黑" charset="0"/>
                  </a:rPr>
                  <a:t>_([𝐶𝐿𝑆])</a:t>
                </a:r>
                <a:r>
                  <a:rPr lang="zh-CN" altLang="en-US" dirty="0"/>
                  <a:t>和</a:t>
                </a:r>
                <a:r>
                  <a:rPr lang="en-US" altLang="zh-CN" dirty="0"/>
                  <a:t>gold label</a:t>
                </a:r>
                <a:r>
                  <a:rPr lang="zh-CN" altLang="en-US" dirty="0"/>
                  <a:t>的均方误差最小。</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分类任务的微调是针对最后选择的一个</a:t>
                </a:r>
                <a:r>
                  <a:rPr lang="en-US" altLang="zh-CN" dirty="0"/>
                  <a:t>answer space</a:t>
                </a:r>
                <a:r>
                  <a:rPr lang="zh-CN" altLang="en-US" dirty="0"/>
                  <a:t>计算它的</a:t>
                </a:r>
                <a:r>
                  <a:rPr lang="en-US" altLang="zh-CN" dirty="0" err="1"/>
                  <a:t>softmax</a:t>
                </a:r>
                <a:r>
                  <a:rPr lang="zh-CN" altLang="en-US" dirty="0"/>
                  <a:t>，然后使用最大似然损失；</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回归任务的微调：将</a:t>
                </a:r>
                <a:r>
                  <a:rPr lang="en-US" altLang="zh-CN" dirty="0"/>
                  <a:t>label space</a:t>
                </a:r>
                <a:r>
                  <a:rPr lang="zh-CN" altLang="en-US" dirty="0"/>
                  <a:t>看成一个区间</a:t>
                </a:r>
                <a:r>
                  <a:rPr lang="en-US" altLang="zh-CN" dirty="0"/>
                  <a:t>[</a:t>
                </a:r>
                <a:r>
                  <a:rPr lang="en-US" altLang="zh-CN" dirty="0" err="1"/>
                  <a:t>vl</a:t>
                </a:r>
                <a:r>
                  <a:rPr lang="en-US" altLang="zh-CN" dirty="0"/>
                  <a:t>, vu]</a:t>
                </a:r>
                <a:r>
                  <a:rPr lang="zh-CN" altLang="en-US" dirty="0"/>
                  <a:t>，转化成一个二分类问题，那么</a:t>
                </a:r>
                <a:r>
                  <a:rPr lang="en-US" altLang="zh-CN" dirty="0"/>
                  <a:t>y</a:t>
                </a:r>
                <a:r>
                  <a:rPr lang="zh-CN" altLang="en-US" dirty="0"/>
                  <a:t>就可以看作这也一个函数</a:t>
                </a:r>
                <a:r>
                  <a:rPr lang="zh-CN" altLang="en-US" dirty="0">
                    <a:sym typeface="Wingdings" panose="05000000000000000000" pitchFamily="2" charset="2"/>
                  </a:rPr>
                  <a:t>（见上图）。</a:t>
                </a:r>
                <a:r>
                  <a:rPr lang="en-US" altLang="zh-CN" dirty="0">
                    <a:sym typeface="Wingdings" panose="05000000000000000000" pitchFamily="2" charset="2"/>
                  </a:rPr>
                  <a:t>loss</a:t>
                </a:r>
                <a:r>
                  <a:rPr lang="zh-CN" altLang="en-US" dirty="0">
                    <a:sym typeface="Wingdings" panose="05000000000000000000" pitchFamily="2" charset="2"/>
                  </a:rPr>
                  <a:t>则是</a:t>
                </a:r>
                <a:r>
                  <a:rPr lang="en-US" altLang="zh-CN" dirty="0">
                    <a:sym typeface="Wingdings" panose="05000000000000000000" pitchFamily="2" charset="2"/>
                  </a:rPr>
                  <a:t>y</a:t>
                </a:r>
                <a:r>
                  <a:rPr lang="zh-CN" altLang="en-US" dirty="0">
                    <a:sym typeface="Wingdings" panose="05000000000000000000" pitchFamily="2" charset="2"/>
                  </a:rPr>
                  <a:t>在</a:t>
                </a:r>
                <a:r>
                  <a:rPr lang="en-US" altLang="zh-CN" dirty="0">
                    <a:sym typeface="Wingdings" panose="05000000000000000000" pitchFamily="2" charset="2"/>
                  </a:rPr>
                  <a:t>upper bound</a:t>
                </a:r>
                <a:r>
                  <a:rPr lang="zh-CN" altLang="en-US" dirty="0">
                    <a:sym typeface="Wingdings" panose="05000000000000000000" pitchFamily="2" charset="2"/>
                  </a:rPr>
                  <a:t>的概率与归一化后的真实</a:t>
                </a:r>
                <a:r>
                  <a:rPr lang="en-US" altLang="zh-CN" dirty="0">
                    <a:sym typeface="Wingdings" panose="05000000000000000000" pitchFamily="2" charset="2"/>
                  </a:rPr>
                  <a:t>y</a:t>
                </a:r>
                <a:r>
                  <a:rPr lang="zh-CN" altLang="en-US" dirty="0">
                    <a:sym typeface="Wingdings" panose="05000000000000000000" pitchFamily="2" charset="2"/>
                  </a:rPr>
                  <a:t>值的</a:t>
                </a:r>
                <a:r>
                  <a:rPr lang="en-US" altLang="zh-CN" dirty="0">
                    <a:sym typeface="Wingdings" panose="05000000000000000000" pitchFamily="2" charset="2"/>
                  </a:rPr>
                  <a:t>KL</a:t>
                </a:r>
                <a:r>
                  <a:rPr lang="zh-CN" altLang="en-US" dirty="0">
                    <a:sym typeface="Wingdings" panose="05000000000000000000" pitchFamily="2" charset="2"/>
                  </a:rPr>
                  <a:t>散度。</a:t>
                </a:r>
                <a:endParaRPr lang="en-US" altLang="zh-CN" dirty="0"/>
              </a:p>
            </p:txBody>
          </p:sp>
        </mc:Fallback>
      </mc:AlternateContent>
      <p:sp>
        <p:nvSpPr>
          <p:cNvPr id="4" name="灯片编号占位符 3"/>
          <p:cNvSpPr>
            <a:spLocks noGrp="1"/>
          </p:cNvSpPr>
          <p:nvPr>
            <p:ph type="sldNum" sz="quarter" idx="10"/>
          </p:nvPr>
        </p:nvSpPr>
        <p:spPr/>
        <p:txBody>
          <a:bodyPr/>
          <a:lstStyle/>
          <a:p>
            <a:fld id="{9CB78546-C430-4549-B45A-EA3B29F81B38}" type="slidenum">
              <a:rPr kumimoji="1" lang="zh-CN" altLang="en-US" smtClean="0"/>
              <a:t>23</a:t>
            </a:fld>
            <a:endParaRPr kumimoji="1" lang="zh-CN" altLang="en-US"/>
          </a:p>
        </p:txBody>
      </p:sp>
    </p:spTree>
    <p:extLst>
      <p:ext uri="{BB962C8B-B14F-4D97-AF65-F5344CB8AC3E}">
        <p14:creationId xmlns:p14="http://schemas.microsoft.com/office/powerpoint/2010/main" val="1522634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在之前周日所说到的，</a:t>
            </a:r>
            <a:r>
              <a:rPr lang="en-US" altLang="zh-CN" dirty="0"/>
              <a:t>T5</a:t>
            </a:r>
            <a:r>
              <a:rPr lang="zh-CN" altLang="en-US" dirty="0"/>
              <a:t>所采用的</a:t>
            </a:r>
            <a:r>
              <a:rPr lang="en-US" altLang="zh-CN" dirty="0"/>
              <a:t>replace denoising</a:t>
            </a:r>
            <a:r>
              <a:rPr lang="zh-CN" altLang="en-US" dirty="0"/>
              <a:t>的预训练方法十分契合模板的生成过程。</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在训练集上微调模板，在验证集上选择概率最大的一个或</a:t>
            </a:r>
            <a:r>
              <a:rPr lang="en-US" altLang="zh-CN" dirty="0"/>
              <a:t>top k</a:t>
            </a:r>
            <a:r>
              <a:rPr lang="zh-CN" altLang="en-US" dirty="0"/>
              <a:t>个</a:t>
            </a:r>
            <a:r>
              <a:rPr lang="en-US" altLang="zh-CN" dirty="0"/>
              <a:t>templates</a:t>
            </a:r>
            <a:r>
              <a:rPr lang="zh-CN" altLang="en-US" dirty="0"/>
              <a:t>。虽然一个一个模板去计算概率然后比较听起来是很耗费时间的事情，但是因为这是在一个</a:t>
            </a:r>
            <a:r>
              <a:rPr lang="en-US" altLang="zh-CN" dirty="0"/>
              <a:t>few shot</a:t>
            </a:r>
            <a:r>
              <a:rPr lang="zh-CN" altLang="en-US" dirty="0"/>
              <a:t>的场景下，所以实际还是很快的</a:t>
            </a: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24</a:t>
            </a:fld>
            <a:endParaRPr kumimoji="1" lang="zh-CN" altLang="en-US"/>
          </a:p>
        </p:txBody>
      </p:sp>
    </p:spTree>
    <p:extLst>
      <p:ext uri="{BB962C8B-B14F-4D97-AF65-F5344CB8AC3E}">
        <p14:creationId xmlns:p14="http://schemas.microsoft.com/office/powerpoint/2010/main" val="2980249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直接使用整个词表空间是非常不合算的，因为寻找答案的过程其实很像是一个分类任务；同时由于数据量很小，在这么大的空间微调的时候就很容易过拟合。因此采取剪枝后再搜索的方式来限制答案映射的空间。</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对每个</a:t>
            </a:r>
            <a:r>
              <a:rPr lang="en-US" altLang="zh-CN" dirty="0"/>
              <a:t>class</a:t>
            </a:r>
            <a:r>
              <a:rPr lang="zh-CN" altLang="en-US" dirty="0"/>
              <a:t>的答案空间进行修剪，找到整个</a:t>
            </a:r>
            <a:r>
              <a:rPr lang="en-US" altLang="zh-CN" dirty="0"/>
              <a:t>vocabulary</a:t>
            </a:r>
            <a:r>
              <a:rPr lang="zh-CN" altLang="en-US" dirty="0"/>
              <a:t>对于当前这个</a:t>
            </a:r>
            <a:r>
              <a:rPr lang="en-US" altLang="zh-CN" dirty="0"/>
              <a:t>class</a:t>
            </a:r>
            <a:r>
              <a:rPr lang="zh-CN" altLang="en-US" dirty="0"/>
              <a:t>上所有数据概率最大的</a:t>
            </a:r>
            <a:r>
              <a:rPr lang="en-US" altLang="zh-CN" dirty="0"/>
              <a:t>top k</a:t>
            </a:r>
            <a:r>
              <a:rPr lang="zh-CN" altLang="en-US" dirty="0"/>
              <a:t>个词，构成一个修剪词表。</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25</a:t>
            </a:fld>
            <a:endParaRPr kumimoji="1" lang="zh-CN" altLang="en-US"/>
          </a:p>
        </p:txBody>
      </p:sp>
    </p:spTree>
    <p:extLst>
      <p:ext uri="{BB962C8B-B14F-4D97-AF65-F5344CB8AC3E}">
        <p14:creationId xmlns:p14="http://schemas.microsoft.com/office/powerpoint/2010/main" val="387985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charset="0"/>
                    <a:ea typeface="微软雅黑" charset="0"/>
                  </a:rPr>
                  <a:t>模板学习的核心，通过构建模板对模型起一个引导的作用，来减小或避免训练过程中对大量数据的依赖性，更适应</a:t>
                </a:r>
                <a:r>
                  <a:rPr lang="en-US" altLang="zh-CN" sz="1200" dirty="0">
                    <a:solidFill>
                      <a:schemeClr val="tx1">
                        <a:lumMod val="65000"/>
                        <a:lumOff val="35000"/>
                      </a:schemeClr>
                    </a:solidFill>
                    <a:latin typeface="微软雅黑" charset="0"/>
                    <a:ea typeface="微软雅黑" charset="0"/>
                  </a:rPr>
                  <a:t>few shot</a:t>
                </a:r>
                <a:r>
                  <a:rPr lang="zh-CN" altLang="en-US" sz="1200" dirty="0">
                    <a:solidFill>
                      <a:schemeClr val="tx1">
                        <a:lumMod val="65000"/>
                        <a:lumOff val="35000"/>
                      </a:schemeClr>
                    </a:solidFill>
                    <a:latin typeface="微软雅黑" charset="0"/>
                    <a:ea typeface="微软雅黑" charset="0"/>
                  </a:rPr>
                  <a:t>、</a:t>
                </a:r>
                <a:r>
                  <a:rPr lang="en-US" altLang="zh-CN" sz="1200" dirty="0">
                    <a:solidFill>
                      <a:schemeClr val="tx1">
                        <a:lumMod val="65000"/>
                        <a:lumOff val="35000"/>
                      </a:schemeClr>
                    </a:solidFill>
                    <a:latin typeface="微软雅黑" charset="0"/>
                    <a:ea typeface="微软雅黑" charset="0"/>
                  </a:rPr>
                  <a:t>zero shot</a:t>
                </a:r>
                <a:r>
                  <a:rPr lang="zh-CN" altLang="en-US" sz="1200" dirty="0">
                    <a:solidFill>
                      <a:schemeClr val="tx1">
                        <a:lumMod val="65000"/>
                        <a:lumOff val="35000"/>
                      </a:schemeClr>
                    </a:solidFill>
                    <a:latin typeface="微软雅黑" charset="0"/>
                    <a:ea typeface="微软雅黑" charset="0"/>
                  </a:rPr>
                  <a:t>的场景。</a:t>
                </a:r>
                <a:endParaRPr lang="en-US" altLang="zh-CN" sz="1200" dirty="0">
                  <a:solidFill>
                    <a:schemeClr val="tx1">
                      <a:lumMod val="65000"/>
                      <a:lumOff val="35000"/>
                    </a:schemeClr>
                  </a:solidFill>
                  <a:latin typeface="微软雅黑" charset="0"/>
                  <a:ea typeface="微软雅黑" charset="0"/>
                </a:endParaRPr>
              </a:p>
              <a:p>
                <a14:m>
                  <m:oMath xmlns:m="http://schemas.openxmlformats.org/officeDocument/2006/math">
                    <m:r>
                      <m:rPr>
                        <m:nor/>
                      </m:rPr>
                      <a:rPr lang="en-US" altLang="zh-CN" sz="1200" dirty="0" smtClean="0">
                        <a:solidFill>
                          <a:schemeClr val="tx1">
                            <a:lumMod val="65000"/>
                            <a:lumOff val="35000"/>
                          </a:schemeClr>
                        </a:solidFill>
                        <a:latin typeface="微软雅黑" charset="0"/>
                        <a:ea typeface="微软雅黑" charset="0"/>
                      </a:rPr>
                      <m:t>Prompt</m:t>
                    </m:r>
                    <m:r>
                      <m:rPr>
                        <m:nor/>
                      </m:rPr>
                      <a:rPr lang="en-US" altLang="zh-CN" sz="1200" dirty="0" smtClean="0">
                        <a:solidFill>
                          <a:schemeClr val="tx1">
                            <a:lumMod val="65000"/>
                            <a:lumOff val="35000"/>
                          </a:schemeClr>
                        </a:solidFill>
                        <a:latin typeface="微软雅黑" charset="0"/>
                        <a:ea typeface="微软雅黑" charset="0"/>
                      </a:rPr>
                      <m:t> </m:t>
                    </m:r>
                    <m:r>
                      <m:rPr>
                        <m:nor/>
                      </m:rPr>
                      <a:rPr lang="en-US" altLang="zh-CN" sz="1200" dirty="0" smtClean="0">
                        <a:solidFill>
                          <a:schemeClr val="tx1">
                            <a:lumMod val="65000"/>
                            <a:lumOff val="35000"/>
                          </a:schemeClr>
                        </a:solidFill>
                        <a:latin typeface="微软雅黑" charset="0"/>
                        <a:ea typeface="微软雅黑" charset="0"/>
                      </a:rPr>
                      <m:t>addition</m:t>
                    </m:r>
                  </m:oMath>
                </a14:m>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：核心是一个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prompting function</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，包含两步：首先，找到一个合适的模板，它一般来说包含两个槽（如果是</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muti</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-task</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可能有更多），输入槽</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、答案槽</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[Z]</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。答案槽后面会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map</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到最终的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answer 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；然后第二步，把</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input x</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填充到输入槽</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中去。</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Answer search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：先确定答案空间，然后通过预训练的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LM</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模型对</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answer slot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进行填充，被任意可能答案填充的称为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filled prompt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，而被</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true answer</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填充的叫</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answered prompt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Answer mapping</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：将得分最高的答案（也可能有多个）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map</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到真正的输出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。比如表中就是把</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good</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fantastic</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boring</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映射到对应的几个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p>
              <a:p>
                <a:endParaRPr lang="zh-CN" altLang="en-US" dirty="0"/>
              </a:p>
            </p:txBody>
          </p:sp>
        </mc:Choice>
        <mc:Fallback xmlns="">
          <p:sp>
            <p:nvSpPr>
              <p:cNvPr id="3" name="备注占位符 2"/>
              <p:cNvSpPr>
                <a:spLocks noGrp="1"/>
              </p:cNvSpPr>
              <p:nvPr>
                <p:ph type="body" idx="1"/>
              </p:nvPr>
            </p:nvSpPr>
            <p:spPr/>
            <p:txBody>
              <a:bodyPr/>
              <a:lstStyle/>
              <a:p>
                <a:r>
                  <a:rPr lang="en-US" altLang="zh-CN" sz="1200" i="0" dirty="0">
                    <a:solidFill>
                      <a:schemeClr val="tx1">
                        <a:lumMod val="65000"/>
                        <a:lumOff val="35000"/>
                      </a:schemeClr>
                    </a:solidFill>
                    <a:latin typeface="Cambria Math" panose="02040503050406030204" pitchFamily="18" charset="0"/>
                    <a:ea typeface="微软雅黑" charset="0"/>
                  </a:rPr>
                  <a:t>"Prompt addition</a:t>
                </a:r>
                <a:r>
                  <a:rPr lang="zh-CN" altLang="en-US" sz="1200" i="0" dirty="0">
                    <a:solidFill>
                      <a:schemeClr val="tx1">
                        <a:lumMod val="65000"/>
                        <a:lumOff val="35000"/>
                      </a:schemeClr>
                    </a:solidFill>
                    <a:latin typeface="微软雅黑" charset="0"/>
                    <a:ea typeface="微软雅黑" charset="0"/>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：核心是一个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prompting function</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，包含两步：首先，找到一个合适的模板，它一般来说包含两个槽（如果是</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muti</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-task</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可能有更多），输入槽</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、答案槽</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[Z]</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。答案槽后面会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map</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到最终的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answer 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；然后第二步，把</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input x</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填充到输入槽</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中去。</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Answer search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：通过预训练的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LM</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模型对</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answer slot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进行填充，被任意可能答案填充的称为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filled prompt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，而被</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true answer</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填充的叫</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answered prompt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endParaRPr>
              </a:p>
              <a:p>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Answer mapping</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：将得分最高的答案（也可能有多个）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map</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到真正的输出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。比如表中就是把</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good</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fantastic</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boring</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映射到对应的几个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p>
              <a:p>
                <a:endParaRPr lang="zh-CN" altLang="en-US" dirty="0"/>
              </a:p>
            </p:txBody>
          </p:sp>
        </mc:Fallback>
      </mc:AlternateContent>
      <p:sp>
        <p:nvSpPr>
          <p:cNvPr id="4" name="灯片编号占位符 3"/>
          <p:cNvSpPr>
            <a:spLocks noGrp="1"/>
          </p:cNvSpPr>
          <p:nvPr>
            <p:ph type="sldNum" sz="quarter" idx="5"/>
          </p:nvPr>
        </p:nvSpPr>
        <p:spPr/>
        <p:txBody>
          <a:bodyPr/>
          <a:lstStyle/>
          <a:p>
            <a:fld id="{9CB78546-C430-4549-B45A-EA3B29F81B38}" type="slidenum">
              <a:rPr kumimoji="1" lang="zh-CN" altLang="en-US" smtClean="0"/>
              <a:t>4</a:t>
            </a:fld>
            <a:endParaRPr kumimoji="1" lang="zh-CN" altLang="en-US"/>
          </a:p>
        </p:txBody>
      </p:sp>
    </p:spTree>
    <p:extLst>
      <p:ext uri="{BB962C8B-B14F-4D97-AF65-F5344CB8AC3E}">
        <p14:creationId xmlns:p14="http://schemas.microsoft.com/office/powerpoint/2010/main" val="19131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通过比对</a:t>
            </a:r>
            <a:r>
              <a:rPr lang="en-US" altLang="zh-CN" dirty="0"/>
              <a:t>template</a:t>
            </a:r>
            <a:r>
              <a:rPr lang="zh-CN" altLang="en-US" dirty="0"/>
              <a:t>的文本相似度，从相似度前</a:t>
            </a:r>
            <a:r>
              <a:rPr lang="en-US" altLang="zh-CN" dirty="0"/>
              <a:t>50%</a:t>
            </a:r>
            <a:r>
              <a:rPr lang="zh-CN" altLang="en-US" dirty="0"/>
              <a:t>的句子中随机筛选，作为示例。</a:t>
            </a: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26</a:t>
            </a:fld>
            <a:endParaRPr kumimoji="1" lang="zh-CN" altLang="en-US"/>
          </a:p>
        </p:txBody>
      </p:sp>
    </p:spTree>
    <p:extLst>
      <p:ext uri="{BB962C8B-B14F-4D97-AF65-F5344CB8AC3E}">
        <p14:creationId xmlns:p14="http://schemas.microsoft.com/office/powerpoint/2010/main" val="195094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这两篇文章都是同一个团队写的，分别在</a:t>
            </a:r>
            <a:r>
              <a:rPr lang="en-US" altLang="zh-CN" dirty="0"/>
              <a:t>TACL2020</a:t>
            </a:r>
            <a:r>
              <a:rPr lang="zh-CN" altLang="en-US" dirty="0"/>
              <a:t>和</a:t>
            </a:r>
            <a:r>
              <a:rPr lang="en-US" altLang="zh-CN" dirty="0"/>
              <a:t>2021</a:t>
            </a:r>
            <a:r>
              <a:rPr lang="zh-CN" altLang="en-US" dirty="0"/>
              <a:t>上发表的，一个关于</a:t>
            </a:r>
            <a:r>
              <a:rPr lang="en-US" altLang="zh-CN" dirty="0"/>
              <a:t>prompt learning</a:t>
            </a:r>
            <a:r>
              <a:rPr lang="zh-CN" altLang="en-US" dirty="0"/>
              <a:t>的一个系列的文章，标题也很有特点。</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第一个是说通过</a:t>
            </a:r>
            <a:r>
              <a:rPr lang="en-US" altLang="zh-CN" dirty="0"/>
              <a:t>few shot</a:t>
            </a:r>
            <a:r>
              <a:rPr lang="zh-CN" altLang="en-US" dirty="0"/>
              <a:t>情况下构建合适的模板，来看像</a:t>
            </a:r>
            <a:r>
              <a:rPr lang="en-US" altLang="zh-CN" dirty="0" err="1"/>
              <a:t>bert</a:t>
            </a:r>
            <a:r>
              <a:rPr lang="zh-CN" altLang="en-US" dirty="0"/>
              <a:t>这样的预训练模型它学到了什么样的知识，然后怎么比较好地把这些知识都能充分利用起来。</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二个就是，考虑到模型最后得出的分布的置信度的问题，就是对于一些分布模型它其实是没有见过的，但是模型本身无法判断这一点，然后那么我们又该如何知道说，什么时候这个模型的结果是可信的，以及如何提高模型结果与真实分布的相似度。</a:t>
            </a:r>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27</a:t>
            </a:fld>
            <a:endParaRPr kumimoji="1" lang="zh-CN" altLang="en-US"/>
          </a:p>
        </p:txBody>
      </p:sp>
    </p:spTree>
    <p:extLst>
      <p:ext uri="{BB962C8B-B14F-4D97-AF65-F5344CB8AC3E}">
        <p14:creationId xmlns:p14="http://schemas.microsoft.com/office/powerpoint/2010/main" val="446573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主要针对的关系抽取和</a:t>
            </a:r>
            <a:r>
              <a:rPr lang="en-US" altLang="zh-CN" dirty="0"/>
              <a:t>QA</a:t>
            </a:r>
            <a:r>
              <a:rPr lang="zh-CN" altLang="en-US" dirty="0"/>
              <a:t>这几个任务。</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middle word</a:t>
            </a:r>
            <a:r>
              <a:rPr lang="zh-CN" altLang="en-US" dirty="0"/>
              <a:t>：考虑到在主语和宾语之间的词一般表示的就是它们的关系。在维基百科文本上抽取两个词之间概率最大的</a:t>
            </a:r>
            <a:r>
              <a:rPr lang="en-US" altLang="zh-CN" dirty="0"/>
              <a:t>span</a:t>
            </a:r>
            <a:r>
              <a:rPr lang="zh-CN" altLang="en-US" dirty="0"/>
              <a:t>作为</a:t>
            </a:r>
            <a:r>
              <a:rPr lang="en-US" altLang="zh-CN" dirty="0"/>
              <a:t>middle words</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dependency: </a:t>
            </a:r>
            <a:r>
              <a:rPr lang="zh-CN" altLang="en-US" dirty="0"/>
              <a:t>通过依存句法分析，找到主语和宾语之间的最短依存关系。依存树的最左端和最右端之间的这个</a:t>
            </a:r>
            <a:r>
              <a:rPr lang="en-US" altLang="zh-CN" dirty="0"/>
              <a:t>span</a:t>
            </a:r>
            <a:r>
              <a:rPr lang="zh-CN" altLang="en-US" dirty="0"/>
              <a:t>就用来构建模板。</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例子中</a:t>
            </a:r>
            <a:r>
              <a:rPr lang="en-US" altLang="zh-CN" dirty="0"/>
              <a:t>is</a:t>
            </a:r>
            <a:r>
              <a:rPr lang="zh-CN" altLang="en-US" dirty="0"/>
              <a:t>是整个句子的核心谓词，也就是整个句子的</a:t>
            </a:r>
            <a:r>
              <a:rPr lang="en-US" altLang="zh-CN" dirty="0"/>
              <a:t>head</a:t>
            </a:r>
            <a:r>
              <a:rPr lang="zh-CN" altLang="en-US" dirty="0"/>
              <a:t>，从它开始寻径。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28</a:t>
            </a:fld>
            <a:endParaRPr kumimoji="1" lang="zh-CN" altLang="en-US"/>
          </a:p>
        </p:txBody>
      </p:sp>
    </p:spTree>
    <p:extLst>
      <p:ext uri="{BB962C8B-B14F-4D97-AF65-F5344CB8AC3E}">
        <p14:creationId xmlns:p14="http://schemas.microsoft.com/office/powerpoint/2010/main" val="1069769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Kronecker delta: </a:t>
            </a:r>
            <a:r>
              <a:rPr lang="zh-CN" altLang="en-US" dirty="0"/>
              <a:t>满足括号内的等式返回</a:t>
            </a:r>
            <a:r>
              <a:rPr lang="en-US" altLang="zh-CN" dirty="0"/>
              <a:t>1</a:t>
            </a:r>
            <a:r>
              <a:rPr lang="zh-CN" altLang="en-US" dirty="0"/>
              <a:t>，否则返回</a:t>
            </a:r>
            <a:r>
              <a:rPr lang="en-US" altLang="zh-CN" dirty="0"/>
              <a:t>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第一个式子是计算每一个</a:t>
            </a:r>
            <a:r>
              <a:rPr lang="en-US" altLang="zh-CN" dirty="0"/>
              <a:t>prompt</a:t>
            </a:r>
            <a:r>
              <a:rPr lang="zh-CN" altLang="en-US" dirty="0"/>
              <a:t>的得分，按得分排名选择</a:t>
            </a:r>
            <a:r>
              <a:rPr lang="en-US" altLang="zh-CN" dirty="0"/>
              <a:t>Top K</a:t>
            </a:r>
            <a:r>
              <a:rPr lang="zh-CN" altLang="en-US" dirty="0"/>
              <a:t>个</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第二个是给每个</a:t>
            </a:r>
            <a:r>
              <a:rPr lang="en-US" altLang="zh-CN" dirty="0"/>
              <a:t>top K</a:t>
            </a:r>
            <a:r>
              <a:rPr lang="zh-CN" altLang="en-US" dirty="0"/>
              <a:t>个</a:t>
            </a:r>
            <a:r>
              <a:rPr lang="en-US" altLang="zh-CN" dirty="0"/>
              <a:t>prompts</a:t>
            </a:r>
            <a:r>
              <a:rPr lang="zh-CN" altLang="en-US" dirty="0"/>
              <a:t>中的模板进行分值加权，</a:t>
            </a:r>
            <a:r>
              <a:rPr lang="en-US" altLang="zh-CN" dirty="0"/>
              <a:t>T</a:t>
            </a:r>
            <a:r>
              <a:rPr lang="zh-CN" altLang="en-US" dirty="0"/>
              <a:t>是</a:t>
            </a:r>
            <a:r>
              <a:rPr lang="en-US" altLang="zh-CN" dirty="0"/>
              <a:t>θ</a:t>
            </a:r>
            <a:r>
              <a:rPr lang="zh-CN" altLang="en-US" dirty="0"/>
              <a:t>的向量的维度</a:t>
            </a: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29</a:t>
            </a:fld>
            <a:endParaRPr kumimoji="1" lang="zh-CN" altLang="en-US"/>
          </a:p>
        </p:txBody>
      </p:sp>
    </p:spTree>
    <p:extLst>
      <p:ext uri="{BB962C8B-B14F-4D97-AF65-F5344CB8AC3E}">
        <p14:creationId xmlns:p14="http://schemas.microsoft.com/office/powerpoint/2010/main" val="20342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先介绍一个概念，</a:t>
            </a:r>
            <a:r>
              <a:rPr lang="en-US" altLang="zh-CN" dirty="0"/>
              <a:t>ECE</a:t>
            </a:r>
            <a:r>
              <a:rPr lang="zh-CN" altLang="en-US" dirty="0"/>
              <a:t>。将整个分布空间分成</a:t>
            </a:r>
            <a:r>
              <a:rPr lang="en-US" altLang="zh-CN" dirty="0"/>
              <a:t>B</a:t>
            </a:r>
            <a:r>
              <a:rPr lang="zh-CN" altLang="en-US" dirty="0"/>
              <a:t>个</a:t>
            </a:r>
            <a:r>
              <a:rPr lang="en-US" altLang="zh-CN" dirty="0"/>
              <a:t>bucket</a:t>
            </a:r>
            <a:r>
              <a:rPr lang="zh-CN" altLang="en-US" dirty="0"/>
              <a:t>，然后计算每个桶里面的样本准确率和置信度，它可以反应一个模型生成结果的标准化程度。理想状态下，准确率和置信度应该是一致的，也就是应该对应那条红色的斜率为</a:t>
            </a:r>
            <a:r>
              <a:rPr lang="en-US" altLang="zh-CN" dirty="0"/>
              <a:t>1</a:t>
            </a:r>
            <a:r>
              <a:rPr lang="zh-CN" altLang="en-US" dirty="0"/>
              <a:t>的直线。上面两个是</a:t>
            </a:r>
            <a:r>
              <a:rPr lang="en-US" altLang="zh-CN" dirty="0"/>
              <a:t>T5</a:t>
            </a:r>
            <a:r>
              <a:rPr lang="zh-CN" altLang="en-US" dirty="0"/>
              <a:t>和在</a:t>
            </a:r>
            <a:r>
              <a:rPr lang="en-US" altLang="zh-CN" dirty="0"/>
              <a:t>T5</a:t>
            </a:r>
            <a:r>
              <a:rPr lang="zh-CN" altLang="en-US" dirty="0"/>
              <a:t>上用</a:t>
            </a:r>
            <a:r>
              <a:rPr lang="en-US" altLang="zh-CN" dirty="0"/>
              <a:t>QA</a:t>
            </a:r>
            <a:r>
              <a:rPr lang="zh-CN" altLang="en-US" dirty="0"/>
              <a:t>数据进行微调以后的结果。我们就可以</a:t>
            </a:r>
            <a:r>
              <a:rPr lang="en-US" altLang="zh-CN" dirty="0"/>
              <a:t>sadly</a:t>
            </a:r>
            <a:r>
              <a:rPr lang="zh-CN" altLang="en-US" dirty="0"/>
              <a:t>地看到，这个标准化程度是非常差的。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反应在结果上，就是比如第一个例子中，对于这个模型可能之前从来没有接触过的例子，明明结果是</a:t>
            </a:r>
            <a:r>
              <a:rPr lang="en-US" altLang="zh-CN" dirty="0"/>
              <a:t>c</a:t>
            </a:r>
            <a:r>
              <a:rPr lang="zh-CN" altLang="en-US" dirty="0"/>
              <a:t>，然而模型非常坚定地认为答案是</a:t>
            </a:r>
            <a:r>
              <a:rPr lang="en-US" altLang="zh-CN" dirty="0"/>
              <a:t>d</a:t>
            </a:r>
            <a:r>
              <a:rPr lang="zh-CN" altLang="en-US" dirty="0"/>
              <a:t>（概率为</a:t>
            </a:r>
            <a:r>
              <a:rPr lang="en-US" altLang="zh-CN" dirty="0"/>
              <a:t>1</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30</a:t>
            </a:fld>
            <a:endParaRPr kumimoji="1" lang="zh-CN" altLang="en-US"/>
          </a:p>
        </p:txBody>
      </p:sp>
    </p:spTree>
    <p:extLst>
      <p:ext uri="{BB962C8B-B14F-4D97-AF65-F5344CB8AC3E}">
        <p14:creationId xmlns:p14="http://schemas.microsoft.com/office/powerpoint/2010/main" val="3595113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Softmax</a:t>
            </a:r>
            <a:r>
              <a:rPr lang="zh-CN" altLang="en-US" dirty="0"/>
              <a:t>中就是将分子改为真实输出</a:t>
            </a:r>
            <a:r>
              <a:rPr lang="en-US" altLang="zh-CN" dirty="0"/>
              <a:t>Y</a:t>
            </a:r>
            <a:r>
              <a:rPr lang="zh-CN" altLang="en-US" dirty="0"/>
              <a:t>的对数概率，来使模型输出的分布接近真实样本的分布。</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Margin </a:t>
            </a:r>
            <a:r>
              <a:rPr lang="zh-CN" altLang="en-US" dirty="0"/>
              <a:t>采用的</a:t>
            </a:r>
            <a:r>
              <a:rPr lang="en-US" altLang="zh-CN" dirty="0"/>
              <a:t>loss</a:t>
            </a:r>
            <a:r>
              <a:rPr lang="zh-CN" altLang="en-US" dirty="0"/>
              <a:t>是</a:t>
            </a:r>
            <a:r>
              <a:rPr lang="en-US" altLang="zh-CN" dirty="0"/>
              <a:t>SVM</a:t>
            </a:r>
            <a:r>
              <a:rPr lang="zh-CN" altLang="en-US" dirty="0"/>
              <a:t>常用的一种，目的也是使</a:t>
            </a:r>
            <a:r>
              <a:rPr lang="en-US" altLang="zh-CN" dirty="0"/>
              <a:t>s(Y)</a:t>
            </a:r>
            <a:r>
              <a:rPr lang="zh-CN" altLang="en-US" dirty="0"/>
              <a:t>和</a:t>
            </a:r>
            <a:r>
              <a:rPr lang="en-US" altLang="zh-CN" dirty="0"/>
              <a:t>s(Y’)</a:t>
            </a:r>
            <a:r>
              <a:rPr lang="zh-CN" altLang="en-US" dirty="0"/>
              <a:t>之间的差值尽可能小。</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64646"/>
                </a:solidFill>
                <a:effectLst/>
                <a:latin typeface="Microsoft YaHei" panose="020B0503020204020204" pitchFamily="34" charset="-122"/>
                <a:ea typeface="Microsoft YaHei" panose="020B0503020204020204" pitchFamily="34" charset="-122"/>
              </a:rPr>
              <a:t>Temperature scaling </a:t>
            </a:r>
            <a:r>
              <a:rPr lang="zh-CN" altLang="en-US" b="0" i="0" dirty="0">
                <a:solidFill>
                  <a:srgbClr val="464646"/>
                </a:solidFill>
                <a:effectLst/>
                <a:latin typeface="Microsoft YaHei" panose="020B0503020204020204" pitchFamily="34" charset="-122"/>
                <a:ea typeface="Microsoft YaHei" panose="020B0503020204020204" pitchFamily="34" charset="-122"/>
              </a:rPr>
              <a:t>是一种神经网络标准化的后处理技术，它将</a:t>
            </a:r>
            <a:r>
              <a:rPr lang="en-US" altLang="zh-CN" b="0" i="0" dirty="0">
                <a:solidFill>
                  <a:srgbClr val="464646"/>
                </a:solidFill>
                <a:effectLst/>
                <a:latin typeface="Microsoft YaHei" panose="020B0503020204020204" pitchFamily="34" charset="-122"/>
                <a:ea typeface="Microsoft YaHei" panose="020B0503020204020204" pitchFamily="34" charset="-122"/>
              </a:rPr>
              <a:t>logits</a:t>
            </a:r>
            <a:r>
              <a:rPr lang="zh-CN" altLang="en-US" b="0" i="0" dirty="0">
                <a:solidFill>
                  <a:srgbClr val="464646"/>
                </a:solidFill>
                <a:effectLst/>
                <a:latin typeface="Microsoft YaHei" panose="020B0503020204020204" pitchFamily="34" charset="-122"/>
                <a:ea typeface="Microsoft YaHei" panose="020B0503020204020204" pitchFamily="34" charset="-122"/>
              </a:rPr>
              <a:t>层</a:t>
            </a:r>
            <a:r>
              <a:rPr lang="en-US" altLang="zh-CN" b="0" i="0" dirty="0">
                <a:solidFill>
                  <a:srgbClr val="464646"/>
                </a:solidFill>
                <a:effectLst/>
                <a:latin typeface="Microsoft YaHei" panose="020B0503020204020204" pitchFamily="34" charset="-122"/>
                <a:ea typeface="Microsoft YaHei" panose="020B0503020204020204" pitchFamily="34" charset="-122"/>
              </a:rPr>
              <a:t>(</a:t>
            </a:r>
            <a:r>
              <a:rPr lang="en-US" altLang="zh-CN" b="0" i="0" dirty="0" err="1">
                <a:solidFill>
                  <a:srgbClr val="464646"/>
                </a:solidFill>
                <a:effectLst/>
                <a:latin typeface="Microsoft YaHei" panose="020B0503020204020204" pitchFamily="34" charset="-122"/>
                <a:ea typeface="Microsoft YaHei" panose="020B0503020204020204" pitchFamily="34" charset="-122"/>
              </a:rPr>
              <a:t>softmax</a:t>
            </a:r>
            <a:r>
              <a:rPr lang="zh-CN" altLang="en-US" b="0" i="0" dirty="0">
                <a:solidFill>
                  <a:srgbClr val="464646"/>
                </a:solidFill>
                <a:effectLst/>
                <a:latin typeface="Microsoft YaHei" panose="020B0503020204020204" pitchFamily="34" charset="-122"/>
                <a:ea typeface="Microsoft YaHei" panose="020B0503020204020204" pitchFamily="34" charset="-122"/>
              </a:rPr>
              <a:t>函数的输入</a:t>
            </a:r>
            <a:r>
              <a:rPr lang="en-US" altLang="zh-CN" b="0" i="0" dirty="0">
                <a:solidFill>
                  <a:srgbClr val="464646"/>
                </a:solidFill>
                <a:effectLst/>
                <a:latin typeface="Microsoft YaHei" panose="020B0503020204020204" pitchFamily="34" charset="-122"/>
                <a:ea typeface="Microsoft YaHei" panose="020B0503020204020204" pitchFamily="34" charset="-122"/>
              </a:rPr>
              <a:t>)</a:t>
            </a:r>
            <a:r>
              <a:rPr lang="zh-CN" altLang="en-US" b="0" i="0" dirty="0">
                <a:solidFill>
                  <a:srgbClr val="464646"/>
                </a:solidFill>
                <a:effectLst/>
                <a:latin typeface="Microsoft YaHei" panose="020B0503020204020204" pitchFamily="34" charset="-122"/>
                <a:ea typeface="Microsoft YaHei" panose="020B0503020204020204" pitchFamily="34" charset="-122"/>
              </a:rPr>
              <a:t>除以一个可学习的标量参数。</a:t>
            </a:r>
            <a:r>
              <a:rPr lang="el-GR" altLang="zh-CN" b="0" i="0" dirty="0">
                <a:solidFill>
                  <a:srgbClr val="464646"/>
                </a:solidFill>
                <a:effectLst/>
                <a:latin typeface="Microsoft YaHei" panose="020B0503020204020204" pitchFamily="34" charset="-122"/>
                <a:ea typeface="Microsoft YaHei" panose="020B0503020204020204" pitchFamily="34" charset="-122"/>
              </a:rPr>
              <a:t>Τ</a:t>
            </a:r>
            <a:r>
              <a:rPr lang="en-US" altLang="zh-CN"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0</a:t>
            </a:r>
            <a:r>
              <a:rPr lang="zh-CN" altLang="en-US"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则使分布更陡峭，</a:t>
            </a:r>
            <a:r>
              <a:rPr lang="en-US" altLang="zh-CN"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τ</a:t>
            </a:r>
            <a:r>
              <a:rPr lang="zh-CN" altLang="en-US"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∞则使分布曲线更加均匀和平坦</a:t>
            </a:r>
            <a:r>
              <a:rPr lang="en-US" altLang="zh-CN"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基于特征的决策树：模型不确定度来表现模型对当前这个问题的不确定程度，通过输出分布的熵来表示。</a:t>
            </a:r>
            <a:endParaRPr lang="en-US" altLang="zh-CN"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输入不确定度：输入的困惑度越大则表示输入越可能与之前模型见过的输入分布不同。</a:t>
            </a:r>
            <a:endParaRPr lang="en-US" altLang="zh-CN"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输入统计：考虑到越长的输入可能对于</a:t>
            </a:r>
            <a:r>
              <a:rPr lang="en-US" altLang="zh-CN" b="0" i="0" dirty="0" err="1">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lm</a:t>
            </a:r>
            <a:r>
              <a:rPr lang="zh-CN" altLang="en-US"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rPr>
              <a:t>来说蕴含了更多的信息。</a:t>
            </a:r>
            <a:endParaRPr lang="en-US" altLang="zh-CN" b="0" i="0" dirty="0">
              <a:solidFill>
                <a:srgbClr val="464646"/>
              </a:solidFill>
              <a:effectLst/>
              <a:latin typeface="Microsoft YaHei" panose="020B0503020204020204" pitchFamily="34" charset="-122"/>
              <a:ea typeface="Microsoft YaHei" panose="020B0503020204020204" pitchFamily="34" charset="-122"/>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31</a:t>
            </a:fld>
            <a:endParaRPr kumimoji="1" lang="zh-CN" altLang="en-US"/>
          </a:p>
        </p:txBody>
      </p:sp>
    </p:spTree>
    <p:extLst>
      <p:ext uri="{BB962C8B-B14F-4D97-AF65-F5344CB8AC3E}">
        <p14:creationId xmlns:p14="http://schemas.microsoft.com/office/powerpoint/2010/main" val="627013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表里面展示的就是使用不同的单词改写得出的</a:t>
            </a:r>
            <a:r>
              <a:rPr lang="en-US" altLang="zh-CN" dirty="0"/>
              <a:t>candidates</a:t>
            </a:r>
            <a:r>
              <a:rPr lang="zh-CN" altLang="en-US" dirty="0"/>
              <a:t>的概率。</a:t>
            </a:r>
            <a:r>
              <a:rPr lang="en-US" altLang="zh-CN" dirty="0"/>
              <a:t>Dedicated</a:t>
            </a:r>
            <a:r>
              <a:rPr lang="zh-CN" altLang="en-US" dirty="0"/>
              <a:t>、</a:t>
            </a:r>
            <a:r>
              <a:rPr lang="en-US" altLang="zh-CN" dirty="0"/>
              <a:t>devoted</a:t>
            </a:r>
            <a:r>
              <a:rPr lang="zh-CN" altLang="en-US" dirty="0"/>
              <a:t>这些词算是同义词，但是最终得到的概率差别很大。所以文章就通过反向翻译来找到同义词，然后把它们的概率加在一起作为一个</a:t>
            </a:r>
            <a:r>
              <a:rPr lang="en-US" altLang="zh-CN" dirty="0"/>
              <a:t>candidate</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32</a:t>
            </a:fld>
            <a:endParaRPr kumimoji="1" lang="zh-CN" altLang="en-US"/>
          </a:p>
        </p:txBody>
      </p:sp>
    </p:spTree>
    <p:extLst>
      <p:ext uri="{BB962C8B-B14F-4D97-AF65-F5344CB8AC3E}">
        <p14:creationId xmlns:p14="http://schemas.microsoft.com/office/powerpoint/2010/main" val="1701581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目前大部分文本还伴随有一些结构化的信息，比如表、树、图之类的内容，如何构建</a:t>
            </a:r>
            <a:r>
              <a:rPr lang="en-US" altLang="zh-CN" dirty="0"/>
              <a:t>prompt</a:t>
            </a:r>
            <a:r>
              <a:rPr lang="zh-CN" altLang="en-US" dirty="0"/>
              <a:t>能把这些结构化的信息蕴含进模板或者答案当中。</a:t>
            </a:r>
            <a:endParaRPr lang="en-US" altLang="zh-CN" dirty="0"/>
          </a:p>
          <a:p>
            <a:r>
              <a:rPr lang="zh-CN" altLang="en-US" dirty="0"/>
              <a:t>目前对模板构建和答案空间构建的研究基本都是分开的，实验发现在模板中有时候修改一些人看上去对任务无伤大雅的修改，比如加一个逗号，都会对最终答案空间上的结果产生非常大的影响。所以模板和答案之间的联系，以及它们如何能结合达到最好的效果还需要更多的探索。</a:t>
            </a:r>
            <a:endParaRPr lang="en-US" altLang="zh-CN" dirty="0"/>
          </a:p>
          <a:p>
            <a:r>
              <a:rPr lang="zh-CN" altLang="en-US" dirty="0"/>
              <a:t>模板的可迁移性很差。在一个模型上经过</a:t>
            </a:r>
            <a:r>
              <a:rPr lang="en-US" altLang="zh-CN" dirty="0"/>
              <a:t>few shot</a:t>
            </a:r>
            <a:r>
              <a:rPr lang="zh-CN" altLang="en-US" dirty="0"/>
              <a:t>微调的</a:t>
            </a:r>
            <a:r>
              <a:rPr lang="en-US" altLang="zh-CN" dirty="0"/>
              <a:t>prompts</a:t>
            </a:r>
            <a:r>
              <a:rPr lang="zh-CN" altLang="en-US" dirty="0"/>
              <a:t>，放到另一个</a:t>
            </a:r>
            <a:r>
              <a:rPr lang="en-US" altLang="zh-CN" dirty="0"/>
              <a:t>few shot</a:t>
            </a:r>
            <a:r>
              <a:rPr lang="zh-CN" altLang="en-US" dirty="0"/>
              <a:t>场景下，其他条件都不变，结果就变得不那么理想。</a:t>
            </a:r>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34</a:t>
            </a:fld>
            <a:endParaRPr kumimoji="1" lang="zh-CN" altLang="en-US"/>
          </a:p>
        </p:txBody>
      </p:sp>
    </p:spTree>
    <p:extLst>
      <p:ext uri="{BB962C8B-B14F-4D97-AF65-F5344CB8AC3E}">
        <p14:creationId xmlns:p14="http://schemas.microsoft.com/office/powerpoint/2010/main" val="801610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35</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5</a:t>
            </a:fld>
            <a:endParaRPr kumimoji="1" lang="zh-CN" altLang="en-US"/>
          </a:p>
        </p:txBody>
      </p:sp>
    </p:spTree>
    <p:extLst>
      <p:ext uri="{BB962C8B-B14F-4D97-AF65-F5344CB8AC3E}">
        <p14:creationId xmlns:p14="http://schemas.microsoft.com/office/powerpoint/2010/main" val="69718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6</a:t>
            </a:fld>
            <a:endParaRPr kumimoji="1" lang="zh-CN" altLang="en-US"/>
          </a:p>
        </p:txBody>
      </p:sp>
    </p:spTree>
    <p:extLst>
      <p:ext uri="{BB962C8B-B14F-4D97-AF65-F5344CB8AC3E}">
        <p14:creationId xmlns:p14="http://schemas.microsoft.com/office/powerpoint/2010/main" val="140844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7</a:t>
            </a:fld>
            <a:endParaRPr kumimoji="1" lang="zh-CN" altLang="en-US"/>
          </a:p>
        </p:txBody>
      </p:sp>
    </p:spTree>
    <p:extLst>
      <p:ext uri="{BB962C8B-B14F-4D97-AF65-F5344CB8AC3E}">
        <p14:creationId xmlns:p14="http://schemas.microsoft.com/office/powerpoint/2010/main" val="121335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8</a:t>
            </a:fld>
            <a:endParaRPr kumimoji="1" lang="zh-CN" altLang="en-US"/>
          </a:p>
        </p:txBody>
      </p:sp>
    </p:spTree>
    <p:extLst>
      <p:ext uri="{BB962C8B-B14F-4D97-AF65-F5344CB8AC3E}">
        <p14:creationId xmlns:p14="http://schemas.microsoft.com/office/powerpoint/2010/main" val="177307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10</a:t>
            </a:fld>
            <a:endParaRPr kumimoji="1" lang="zh-CN" altLang="en-US"/>
          </a:p>
        </p:txBody>
      </p:sp>
    </p:spTree>
    <p:extLst>
      <p:ext uri="{BB962C8B-B14F-4D97-AF65-F5344CB8AC3E}">
        <p14:creationId xmlns:p14="http://schemas.microsoft.com/office/powerpoint/2010/main" val="3752412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11</a:t>
            </a:fld>
            <a:endParaRPr kumimoji="1" lang="zh-CN" altLang="en-US"/>
          </a:p>
        </p:txBody>
      </p:sp>
    </p:spTree>
    <p:extLst>
      <p:ext uri="{BB962C8B-B14F-4D97-AF65-F5344CB8AC3E}">
        <p14:creationId xmlns:p14="http://schemas.microsoft.com/office/powerpoint/2010/main" val="104931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l-to-r LM</a:t>
            </a:r>
            <a:r>
              <a:rPr lang="zh-CN" altLang="en-US" dirty="0"/>
              <a:t>适合生成，一般很少用它来做预训练和微调，</a:t>
            </a:r>
            <a:r>
              <a:rPr lang="en-US" altLang="zh-CN" dirty="0" err="1"/>
              <a:t>eg</a:t>
            </a:r>
            <a:r>
              <a:rPr lang="zh-CN" altLang="en-US" dirty="0"/>
              <a:t>：</a:t>
            </a:r>
            <a:r>
              <a:rPr lang="en-US" altLang="zh-CN" dirty="0"/>
              <a:t>GPT</a:t>
            </a:r>
            <a:r>
              <a:rPr lang="zh-CN" altLang="en-US" dirty="0"/>
              <a:t>系列</a:t>
            </a:r>
            <a:endParaRPr lang="en-US" altLang="zh-CN" dirty="0"/>
          </a:p>
          <a:p>
            <a:r>
              <a:rPr lang="en-US" altLang="zh-CN" dirty="0"/>
              <a:t>masked LM</a:t>
            </a:r>
            <a:r>
              <a:rPr lang="zh-CN" altLang="en-US" dirty="0"/>
              <a:t>适用于分类、抽取、推理、问答等，</a:t>
            </a:r>
            <a:r>
              <a:rPr lang="en-US" altLang="zh-CN" dirty="0" err="1"/>
              <a:t>eg</a:t>
            </a:r>
            <a:r>
              <a:rPr lang="zh-CN" altLang="en-US" dirty="0"/>
              <a:t>：</a:t>
            </a:r>
            <a:r>
              <a:rPr lang="en-US" altLang="zh-CN" dirty="0"/>
              <a:t>Bert</a:t>
            </a:r>
          </a:p>
          <a:p>
            <a:r>
              <a:rPr lang="en-US" altLang="zh-CN" dirty="0"/>
              <a:t>prefix LM</a:t>
            </a:r>
            <a:r>
              <a:rPr lang="zh-CN" altLang="en-US" dirty="0"/>
              <a:t>和 </a:t>
            </a:r>
            <a:r>
              <a:rPr lang="en-US" altLang="zh-CN" dirty="0"/>
              <a:t>encoder-decoder</a:t>
            </a:r>
            <a:r>
              <a:rPr lang="zh-CN" altLang="en-US" dirty="0"/>
              <a:t>：常用在生成任务，但最近也被使用在抽取、问答等任务上也取得了很不错的效果，</a:t>
            </a:r>
            <a:r>
              <a:rPr lang="en-US" altLang="zh-CN" dirty="0" err="1"/>
              <a:t>eg</a:t>
            </a:r>
            <a:r>
              <a:rPr lang="zh-CN" altLang="en-US" dirty="0"/>
              <a:t>：</a:t>
            </a:r>
            <a:r>
              <a:rPr lang="en-US" altLang="zh-CN" dirty="0"/>
              <a:t>T5</a:t>
            </a:r>
            <a:r>
              <a:rPr lang="zh-CN" altLang="en-US" dirty="0"/>
              <a:t>，</a:t>
            </a:r>
            <a:r>
              <a:rPr lang="en-US" altLang="zh-CN" dirty="0"/>
              <a:t>MASS</a:t>
            </a:r>
            <a:endParaRPr lang="zh-CN" altLang="en-US" dirty="0"/>
          </a:p>
        </p:txBody>
      </p:sp>
      <p:sp>
        <p:nvSpPr>
          <p:cNvPr id="4" name="灯片编号占位符 3"/>
          <p:cNvSpPr>
            <a:spLocks noGrp="1"/>
          </p:cNvSpPr>
          <p:nvPr>
            <p:ph type="sldNum" sz="quarter" idx="5"/>
          </p:nvPr>
        </p:nvSpPr>
        <p:spPr/>
        <p:txBody>
          <a:bodyPr/>
          <a:lstStyle/>
          <a:p>
            <a:fld id="{9CB78546-C430-4549-B45A-EA3B29F81B38}" type="slidenum">
              <a:rPr kumimoji="1" lang="zh-CN" altLang="en-US" smtClean="0"/>
              <a:t>13</a:t>
            </a:fld>
            <a:endParaRPr kumimoji="1" lang="zh-CN" altLang="en-US"/>
          </a:p>
        </p:txBody>
      </p:sp>
    </p:spTree>
    <p:extLst>
      <p:ext uri="{BB962C8B-B14F-4D97-AF65-F5344CB8AC3E}">
        <p14:creationId xmlns:p14="http://schemas.microsoft.com/office/powerpoint/2010/main" val="238699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princeton-nlp/" TargetMode="External"/><Relationship Id="rId3" Type="http://schemas.openxmlformats.org/officeDocument/2006/relationships/hyperlink" Target="https://cs.nyu.edu/~davise/papers/WinogradSchemas/PDPChallenge2016.xml" TargetMode="External"/><Relationship Id="rId7" Type="http://schemas.openxmlformats.org/officeDocument/2006/relationships/hyperlink" Target="https://x-factr.github.i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github.com/facebookresearch/LAMA" TargetMode="External"/><Relationship Id="rId5" Type="http://schemas.openxmlformats.org/officeDocument/2006/relationships/hyperlink" Target="https://github.com/aetting/lm-diagnostics" TargetMode="External"/><Relationship Id="rId10" Type="http://schemas.openxmlformats.org/officeDocument/2006/relationships/hyperlink" Target="https://github.com/timoschick/fewglue" TargetMode="External"/><Relationship Id="rId4" Type="http://schemas.openxmlformats.org/officeDocument/2006/relationships/hyperlink" Target="https://cs.nyu.edu/~davise/papers/WinogradSchemas/WSCollection.xml" TargetMode="External"/><Relationship Id="rId9" Type="http://schemas.openxmlformats.org/officeDocument/2006/relationships/hyperlink" Target="https://github.com/allenai/fle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9216" y="2446150"/>
            <a:ext cx="9853596" cy="830997"/>
          </a:xfrm>
          <a:prstGeom prst="rect">
            <a:avLst/>
          </a:prstGeom>
          <a:solidFill>
            <a:schemeClr val="accent4"/>
          </a:solidFill>
        </p:spPr>
        <p:txBody>
          <a:bodyPr wrap="none" rtlCol="0">
            <a:spAutoFit/>
          </a:bodyPr>
          <a:lstStyle/>
          <a:p>
            <a:pPr algn="ctr"/>
            <a:r>
              <a:rPr kumimoji="1" lang="en-US" altLang="zh-CN" sz="4800" b="1" dirty="0">
                <a:solidFill>
                  <a:schemeClr val="bg1"/>
                </a:solidFill>
                <a:latin typeface="Microsoft YaHei" charset="0"/>
                <a:ea typeface="Microsoft YaHei" charset="0"/>
                <a:cs typeface="Microsoft YaHei" charset="0"/>
              </a:rPr>
              <a:t>Prompt learning: a brief survey</a:t>
            </a:r>
            <a:endParaRPr kumimoji="1" lang="zh-CN" altLang="en-US" sz="4800" b="1" dirty="0">
              <a:solidFill>
                <a:schemeClr val="bg1"/>
              </a:solidFill>
              <a:latin typeface="Microsoft YaHei" charset="0"/>
              <a:ea typeface="Microsoft YaHei" charset="0"/>
              <a:cs typeface="Microsoft YaHei" charset="0"/>
            </a:endParaRPr>
          </a:p>
        </p:txBody>
      </p:sp>
      <p:sp>
        <p:nvSpPr>
          <p:cNvPr id="6" name="文本框 8"/>
          <p:cNvSpPr txBox="1"/>
          <p:nvPr/>
        </p:nvSpPr>
        <p:spPr>
          <a:xfrm>
            <a:off x="4289872" y="3762521"/>
            <a:ext cx="3294202"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汇报人：许敏章</a:t>
            </a:r>
            <a:endParaRPr lang="en-US" altLang="zh-CN" sz="1600" b="1" dirty="0">
              <a:solidFill>
                <a:schemeClr val="tx1">
                  <a:lumMod val="50000"/>
                  <a:lumOff val="50000"/>
                </a:schemeClr>
              </a:solidFill>
              <a:latin typeface="微软雅黑" charset="0"/>
              <a:ea typeface="微软雅黑" charset="0"/>
            </a:endParaRPr>
          </a:p>
          <a:p>
            <a:pPr marL="285750" indent="-285750" algn="ctr">
              <a:lnSpc>
                <a:spcPct val="150000"/>
              </a:lnSpc>
              <a:buFont typeface="Wingdings" charset="2"/>
              <a:buChar char="n"/>
            </a:pPr>
            <a:r>
              <a:rPr lang="en-US" altLang="zh-CN" sz="1600" b="1" dirty="0">
                <a:solidFill>
                  <a:schemeClr val="tx1">
                    <a:lumMod val="50000"/>
                    <a:lumOff val="50000"/>
                  </a:schemeClr>
                </a:solidFill>
                <a:latin typeface="微软雅黑" charset="0"/>
                <a:ea typeface="微软雅黑" charset="0"/>
              </a:rPr>
              <a:t>2021.11.17</a:t>
            </a:r>
            <a:endParaRPr lang="zh-CN" altLang="en-US" sz="1600" b="1" dirty="0">
              <a:solidFill>
                <a:schemeClr val="tx1">
                  <a:lumMod val="50000"/>
                  <a:lumOff val="50000"/>
                </a:schemeClr>
              </a:solidFill>
              <a:latin typeface="微软雅黑" charset="0"/>
              <a:ea typeface="微软雅黑" charset="0"/>
            </a:endParaRP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0"/>
            <a:ext cx="12027379" cy="4537343"/>
          </a:xfrm>
        </p:spPr>
        <p:txBody>
          <a:bodyPr/>
          <a:lstStyle/>
          <a:p>
            <a:pPr>
              <a:lnSpc>
                <a:spcPct val="120000"/>
              </a:lnSpc>
            </a:pPr>
            <a:r>
              <a:rPr kumimoji="1" lang="en-US" altLang="zh-CN" dirty="0"/>
              <a:t>downstream tasks: </a:t>
            </a:r>
          </a:p>
          <a:p>
            <a:pPr>
              <a:lnSpc>
                <a:spcPct val="120000"/>
              </a:lnSpc>
            </a:pPr>
            <a:endParaRPr kumimoji="1" lang="en-US" altLang="zh-CN" dirty="0"/>
          </a:p>
          <a:p>
            <a:pPr marL="1028700" lvl="1" indent="-342900">
              <a:lnSpc>
                <a:spcPct val="120000"/>
              </a:lnSpc>
              <a:buFont typeface="Wingdings" panose="05000000000000000000" pitchFamily="2" charset="2"/>
              <a:buChar char="Ø"/>
            </a:pPr>
            <a:r>
              <a:rPr kumimoji="1" lang="en-US" altLang="zh-CN" sz="2000" dirty="0"/>
              <a:t>knowledge probing</a:t>
            </a:r>
          </a:p>
          <a:p>
            <a:pPr marL="1028700" lvl="1" indent="-342900">
              <a:lnSpc>
                <a:spcPct val="120000"/>
              </a:lnSpc>
              <a:buFont typeface="Wingdings" panose="05000000000000000000" pitchFamily="2" charset="2"/>
              <a:buChar char="Ø"/>
            </a:pPr>
            <a:r>
              <a:rPr kumimoji="1" lang="en-US" altLang="zh-CN" sz="2000" dirty="0"/>
              <a:t>QA</a:t>
            </a:r>
          </a:p>
          <a:p>
            <a:pPr marL="1028700" lvl="1" indent="-342900">
              <a:lnSpc>
                <a:spcPct val="120000"/>
              </a:lnSpc>
              <a:buFont typeface="Wingdings" panose="05000000000000000000" pitchFamily="2" charset="2"/>
              <a:buChar char="Ø"/>
            </a:pPr>
            <a:r>
              <a:rPr kumimoji="1" lang="en-US" altLang="zh-CN" sz="2000" dirty="0"/>
              <a:t>reasoning</a:t>
            </a:r>
          </a:p>
          <a:p>
            <a:pPr marL="1028700" lvl="1" indent="-342900">
              <a:lnSpc>
                <a:spcPct val="120000"/>
              </a:lnSpc>
              <a:buFont typeface="Wingdings" panose="05000000000000000000" pitchFamily="2" charset="2"/>
              <a:buChar char="Ø"/>
            </a:pPr>
            <a:r>
              <a:rPr kumimoji="1" lang="en-US" altLang="zh-CN" sz="2000" dirty="0"/>
              <a:t>generation</a:t>
            </a:r>
          </a:p>
          <a:p>
            <a:pPr marL="1028700" lvl="1" indent="-342900">
              <a:lnSpc>
                <a:spcPct val="120000"/>
              </a:lnSpc>
              <a:buFont typeface="Wingdings" panose="05000000000000000000" pitchFamily="2" charset="2"/>
              <a:buChar char="Ø"/>
            </a:pPr>
            <a:r>
              <a:rPr kumimoji="1" lang="en-US" altLang="zh-CN" sz="2000" dirty="0"/>
              <a:t>information extraction</a:t>
            </a:r>
          </a:p>
          <a:p>
            <a:pPr marL="1028700" lvl="1" indent="-342900">
              <a:lnSpc>
                <a:spcPct val="120000"/>
              </a:lnSpc>
              <a:buFont typeface="Wingdings" panose="05000000000000000000" pitchFamily="2" charset="2"/>
              <a:buChar char="Ø"/>
            </a:pPr>
            <a:r>
              <a:rPr kumimoji="1" lang="en-US" altLang="zh-CN" sz="2000" dirty="0"/>
              <a:t>……</a:t>
            </a:r>
          </a:p>
          <a:p>
            <a:pPr marL="1028700" lvl="1" indent="-342900">
              <a:lnSpc>
                <a:spcPct val="120000"/>
              </a:lnSpc>
              <a:buFont typeface="Wingdings" panose="05000000000000000000" pitchFamily="2" charset="2"/>
              <a:buChar char="Ø"/>
            </a:pPr>
            <a:endParaRPr kumimoji="1" lang="en-US" altLang="zh-CN" dirty="0"/>
          </a:p>
        </p:txBody>
      </p:sp>
      <p:pic>
        <p:nvPicPr>
          <p:cNvPr id="6" name="图片 5">
            <a:extLst>
              <a:ext uri="{FF2B5EF4-FFF2-40B4-BE49-F238E27FC236}">
                <a16:creationId xmlns:a16="http://schemas.microsoft.com/office/drawing/2014/main" id="{D52A9773-7869-461E-A702-C7288556AFC7}"/>
              </a:ext>
            </a:extLst>
          </p:cNvPr>
          <p:cNvPicPr>
            <a:picLocks noChangeAspect="1"/>
          </p:cNvPicPr>
          <p:nvPr/>
        </p:nvPicPr>
        <p:blipFill>
          <a:blip r:embed="rId3"/>
          <a:stretch>
            <a:fillRect/>
          </a:stretch>
        </p:blipFill>
        <p:spPr>
          <a:xfrm>
            <a:off x="4162243" y="1133475"/>
            <a:ext cx="7467782" cy="4914900"/>
          </a:xfrm>
          <a:prstGeom prst="rect">
            <a:avLst/>
          </a:prstGeom>
        </p:spPr>
      </p:pic>
    </p:spTree>
    <p:extLst>
      <p:ext uri="{BB962C8B-B14F-4D97-AF65-F5344CB8AC3E}">
        <p14:creationId xmlns:p14="http://schemas.microsoft.com/office/powerpoint/2010/main" val="275544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12866"/>
            <a:ext cx="5601366" cy="529569"/>
          </a:xfrm>
        </p:spPr>
        <p:txBody>
          <a:bodyPr/>
          <a:lstStyle/>
          <a:p>
            <a:r>
              <a:rPr kumimoji="1" lang="en-US" altLang="zh-CN" dirty="0"/>
              <a:t>datasets</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41508827"/>
              </p:ext>
            </p:extLst>
          </p:nvPr>
        </p:nvGraphicFramePr>
        <p:xfrm>
          <a:off x="1114625" y="1078888"/>
          <a:ext cx="10597916" cy="5147252"/>
        </p:xfrm>
        <a:graphic>
          <a:graphicData uri="http://schemas.openxmlformats.org/drawingml/2006/table">
            <a:tbl>
              <a:tblPr firstRow="1" bandRow="1">
                <a:tableStyleId>{5C22544A-7EE6-4342-B048-85BDC9FD1C3A}</a:tableStyleId>
              </a:tblPr>
              <a:tblGrid>
                <a:gridCol w="2649479">
                  <a:extLst>
                    <a:ext uri="{9D8B030D-6E8A-4147-A177-3AD203B41FA5}">
                      <a16:colId xmlns:a16="http://schemas.microsoft.com/office/drawing/2014/main" val="767773245"/>
                    </a:ext>
                  </a:extLst>
                </a:gridCol>
                <a:gridCol w="2649479">
                  <a:extLst>
                    <a:ext uri="{9D8B030D-6E8A-4147-A177-3AD203B41FA5}">
                      <a16:colId xmlns:a16="http://schemas.microsoft.com/office/drawing/2014/main" val="3629616051"/>
                    </a:ext>
                  </a:extLst>
                </a:gridCol>
                <a:gridCol w="2649479">
                  <a:extLst>
                    <a:ext uri="{9D8B030D-6E8A-4147-A177-3AD203B41FA5}">
                      <a16:colId xmlns:a16="http://schemas.microsoft.com/office/drawing/2014/main" val="3253691361"/>
                    </a:ext>
                  </a:extLst>
                </a:gridCol>
                <a:gridCol w="2649479">
                  <a:extLst>
                    <a:ext uri="{9D8B030D-6E8A-4147-A177-3AD203B41FA5}">
                      <a16:colId xmlns:a16="http://schemas.microsoft.com/office/drawing/2014/main" val="664544852"/>
                    </a:ext>
                  </a:extLst>
                </a:gridCol>
              </a:tblGrid>
              <a:tr h="506926">
                <a:tc>
                  <a:txBody>
                    <a:bodyPr/>
                    <a:lstStyle/>
                    <a:p>
                      <a:pPr algn="ctr"/>
                      <a:r>
                        <a:rPr lang="en-US" altLang="zh-CN" sz="2000" b="1" dirty="0">
                          <a:latin typeface="Arial Rounded MT Bold" panose="020F0704030504030204" pitchFamily="34" charset="0"/>
                        </a:rPr>
                        <a:t>Task</a:t>
                      </a:r>
                      <a:endParaRPr lang="zh-CN" altLang="en-US" sz="2000" b="1" dirty="0">
                        <a:latin typeface="Arial Rounded MT Bold" panose="020F0704030504030204" pitchFamily="34" charset="0"/>
                      </a:endParaRPr>
                    </a:p>
                  </a:txBody>
                  <a:tcPr/>
                </a:tc>
                <a:tc>
                  <a:txBody>
                    <a:bodyPr/>
                    <a:lstStyle/>
                    <a:p>
                      <a:pPr algn="ctr"/>
                      <a:r>
                        <a:rPr lang="en-US" altLang="zh-CN" sz="2000" b="1" dirty="0">
                          <a:latin typeface="Arial Rounded MT Bold" panose="020F0704030504030204" pitchFamily="34" charset="0"/>
                        </a:rPr>
                        <a:t>Datasets</a:t>
                      </a:r>
                      <a:endParaRPr lang="zh-CN" altLang="en-US" sz="2000" b="1" dirty="0">
                        <a:latin typeface="Arial Rounded MT Bold" panose="020F0704030504030204" pitchFamily="34" charset="0"/>
                      </a:endParaRPr>
                    </a:p>
                  </a:txBody>
                  <a:tcPr/>
                </a:tc>
                <a:tc>
                  <a:txBody>
                    <a:bodyPr/>
                    <a:lstStyle/>
                    <a:p>
                      <a:pPr algn="ctr"/>
                      <a:r>
                        <a:rPr lang="en-US" altLang="zh-CN" sz="2000" b="1" dirty="0">
                          <a:latin typeface="Arial Rounded MT Bold" panose="020F0704030504030204" pitchFamily="34" charset="0"/>
                        </a:rPr>
                        <a:t>Setting</a:t>
                      </a:r>
                      <a:endParaRPr lang="zh-CN" altLang="en-US" sz="2000" b="1" dirty="0">
                        <a:latin typeface="Arial Rounded MT Bold" panose="020F0704030504030204" pitchFamily="34" charset="0"/>
                      </a:endParaRPr>
                    </a:p>
                  </a:txBody>
                  <a:tcPr/>
                </a:tc>
                <a:tc>
                  <a:txBody>
                    <a:bodyPr/>
                    <a:lstStyle/>
                    <a:p>
                      <a:pPr algn="ctr"/>
                      <a:r>
                        <a:rPr lang="en-US" altLang="zh-CN" sz="2000" b="1" dirty="0">
                          <a:latin typeface="Arial Rounded MT Bold" panose="020F0704030504030204" pitchFamily="34" charset="0"/>
                        </a:rPr>
                        <a:t>URL</a:t>
                      </a:r>
                      <a:endParaRPr lang="zh-CN" altLang="en-US" sz="2000" b="1" dirty="0">
                        <a:latin typeface="Arial Rounded MT Bold" panose="020F0704030504030204" pitchFamily="34" charset="0"/>
                      </a:endParaRPr>
                    </a:p>
                  </a:txBody>
                  <a:tcPr/>
                </a:tc>
                <a:extLst>
                  <a:ext uri="{0D108BD9-81ED-4DB2-BD59-A6C34878D82A}">
                    <a16:rowId xmlns:a16="http://schemas.microsoft.com/office/drawing/2014/main" val="93728501"/>
                  </a:ext>
                </a:extLst>
              </a:tr>
              <a:tr h="701898">
                <a:tc rowSpan="3">
                  <a:txBody>
                    <a:bodyPr/>
                    <a:lstStyle/>
                    <a:p>
                      <a:pPr algn="ctr"/>
                      <a:r>
                        <a:rPr lang="en-US" altLang="zh-CN" sz="2000" b="0" dirty="0">
                          <a:solidFill>
                            <a:schemeClr val="tx1"/>
                          </a:solidFill>
                          <a:latin typeface="Arial Rounded MT Bold" panose="020F0704030504030204" pitchFamily="34" charset="0"/>
                        </a:rPr>
                        <a:t>Commonsense Reasoning</a:t>
                      </a:r>
                      <a:endParaRPr lang="zh-CN" altLang="en-US" sz="2000" b="0" dirty="0">
                        <a:solidFill>
                          <a:schemeClr val="tx1"/>
                        </a:solidFill>
                        <a:latin typeface="Arial Rounded MT Bold" panose="020F0704030504030204" pitchFamily="34" charset="0"/>
                      </a:endParaRPr>
                    </a:p>
                  </a:txBody>
                  <a:tcPr anchor="ctr"/>
                </a:tc>
                <a:tc>
                  <a:txBody>
                    <a:bodyPr/>
                    <a:lstStyle/>
                    <a:p>
                      <a:pPr algn="ctr"/>
                      <a:r>
                        <a:rPr lang="en-US" altLang="zh-CN" sz="1400" b="0" dirty="0">
                          <a:latin typeface="Arial Rounded MT Bold" panose="020F0704030504030204" pitchFamily="34" charset="0"/>
                        </a:rPr>
                        <a:t>Pronoun Disambiguation Problems</a:t>
                      </a:r>
                    </a:p>
                  </a:txBody>
                  <a:tcPr anchor="ctr"/>
                </a:tc>
                <a:tc>
                  <a:txBody>
                    <a:bodyPr/>
                    <a:lstStyle/>
                    <a:p>
                      <a:pPr algn="ctr"/>
                      <a:r>
                        <a:rPr lang="en-US" altLang="zh-CN" sz="1800" b="0" dirty="0">
                          <a:latin typeface="Arial Rounded MT Bold" panose="020F0704030504030204" pitchFamily="34" charset="0"/>
                        </a:rPr>
                        <a:t>zero</a:t>
                      </a:r>
                      <a:endParaRPr lang="zh-CN" altLang="en-US" sz="1800" b="0" dirty="0">
                        <a:latin typeface="Arial Rounded MT Bold" panose="020F0704030504030204" pitchFamily="34" charset="0"/>
                      </a:endParaRPr>
                    </a:p>
                  </a:txBody>
                  <a:tcPr anchor="ctr"/>
                </a:tc>
                <a:tc>
                  <a:txBody>
                    <a:bodyPr/>
                    <a:lstStyle/>
                    <a:p>
                      <a:pPr algn="ctr"/>
                      <a:r>
                        <a:rPr lang="en-US" altLang="zh-CN" sz="1200" b="0" dirty="0">
                          <a:latin typeface="Arial Rounded MT Bold" panose="020F0704030504030204" pitchFamily="34" charset="0"/>
                          <a:hlinkClick r:id="rId3"/>
                        </a:rPr>
                        <a:t>https://cs.nyu.edu/~</a:t>
                      </a:r>
                      <a:r>
                        <a:rPr lang="en-US" altLang="zh-CN" sz="1200" b="0" dirty="0" err="1">
                          <a:latin typeface="Arial Rounded MT Bold" panose="020F0704030504030204" pitchFamily="34" charset="0"/>
                          <a:hlinkClick r:id="rId3"/>
                        </a:rPr>
                        <a:t>davise</a:t>
                      </a:r>
                      <a:r>
                        <a:rPr lang="en-US" altLang="zh-CN" sz="1200" b="0" dirty="0">
                          <a:latin typeface="Arial Rounded MT Bold" panose="020F0704030504030204" pitchFamily="34" charset="0"/>
                          <a:hlinkClick r:id="rId3"/>
                        </a:rPr>
                        <a:t>/papers/...</a:t>
                      </a:r>
                      <a:endParaRPr lang="zh-CN" altLang="en-US" sz="1200" b="0" dirty="0">
                        <a:latin typeface="Arial Rounded MT Bold" panose="020F0704030504030204" pitchFamily="34" charset="0"/>
                      </a:endParaRPr>
                    </a:p>
                  </a:txBody>
                  <a:tcPr anchor="ctr"/>
                </a:tc>
                <a:extLst>
                  <a:ext uri="{0D108BD9-81ED-4DB2-BD59-A6C34878D82A}">
                    <a16:rowId xmlns:a16="http://schemas.microsoft.com/office/drawing/2014/main" val="4278042961"/>
                  </a:ext>
                </a:extLst>
              </a:tr>
              <a:tr h="662904">
                <a:tc vMerge="1">
                  <a:txBody>
                    <a:bodyPr/>
                    <a:lstStyle/>
                    <a:p>
                      <a:endParaRPr lang="zh-CN" altLang="en-US"/>
                    </a:p>
                  </a:txBody>
                  <a:tcPr/>
                </a:tc>
                <a:tc>
                  <a:txBody>
                    <a:bodyPr/>
                    <a:lstStyle/>
                    <a:p>
                      <a:pPr algn="ctr"/>
                      <a:r>
                        <a:rPr lang="en-US" altLang="zh-CN" sz="1400" b="0" kern="1200" dirty="0">
                          <a:solidFill>
                            <a:schemeClr val="dk1"/>
                          </a:solidFill>
                          <a:latin typeface="Arial Rounded MT Bold" panose="020F0704030504030204" pitchFamily="34" charset="0"/>
                          <a:ea typeface="+mn-ea"/>
                          <a:cs typeface="+mn-cs"/>
                        </a:rPr>
                        <a:t>Winograd Schema Challenge</a:t>
                      </a:r>
                      <a:endParaRPr lang="zh-CN" altLang="en-US" sz="2000" dirty="0"/>
                    </a:p>
                  </a:txBody>
                  <a:tcPr anchor="ctr"/>
                </a:tc>
                <a:tc>
                  <a:txBody>
                    <a:bodyPr/>
                    <a:lstStyle/>
                    <a:p>
                      <a:pPr algn="ctr"/>
                      <a:r>
                        <a:rPr lang="en-US" altLang="zh-CN" sz="1800" b="0" dirty="0">
                          <a:latin typeface="Arial Rounded MT Bold" panose="020F0704030504030204" pitchFamily="34" charset="0"/>
                        </a:rPr>
                        <a:t>zero</a:t>
                      </a:r>
                      <a:endParaRPr lang="zh-CN" altLang="en-US" sz="1800" b="0" dirty="0">
                        <a:latin typeface="Arial Rounded MT Bold" panose="020F0704030504030204" pitchFamily="34" charset="0"/>
                      </a:endParaRPr>
                    </a:p>
                  </a:txBody>
                  <a:tcPr anchor="ctr"/>
                </a:tc>
                <a:tc>
                  <a:txBody>
                    <a:bodyPr/>
                    <a:lstStyle/>
                    <a:p>
                      <a:r>
                        <a:rPr lang="en-US" altLang="zh-CN" sz="1200" dirty="0">
                          <a:latin typeface="Arial Rounded MT Bold" panose="020F0704030504030204" pitchFamily="34" charset="0"/>
                          <a:hlinkClick r:id="rId4"/>
                        </a:rPr>
                        <a:t>https://cs.nyu.edu/~</a:t>
                      </a:r>
                      <a:r>
                        <a:rPr lang="en-US" altLang="zh-CN" sz="1200" dirty="0" err="1">
                          <a:latin typeface="Arial Rounded MT Bold" panose="020F0704030504030204" pitchFamily="34" charset="0"/>
                          <a:hlinkClick r:id="rId4"/>
                        </a:rPr>
                        <a:t>davise</a:t>
                      </a:r>
                      <a:r>
                        <a:rPr lang="en-US" altLang="zh-CN" sz="1200" dirty="0">
                          <a:latin typeface="Arial Rounded MT Bold" panose="020F0704030504030204" pitchFamily="34" charset="0"/>
                          <a:hlinkClick r:id="rId4"/>
                        </a:rPr>
                        <a:t>/papers/</a:t>
                      </a:r>
                      <a:r>
                        <a:rPr lang="en-US" altLang="zh-CN" sz="1200" dirty="0" err="1">
                          <a:latin typeface="Arial Rounded MT Bold" panose="020F0704030504030204" pitchFamily="34" charset="0"/>
                          <a:hlinkClick r:id="rId4"/>
                        </a:rPr>
                        <a:t>WinogradSchemas</a:t>
                      </a:r>
                      <a:r>
                        <a:rPr lang="en-US" altLang="zh-CN" sz="1200" dirty="0">
                          <a:latin typeface="Arial Rounded MT Bold" panose="020F0704030504030204" pitchFamily="34" charset="0"/>
                          <a:hlinkClick r:id="rId4"/>
                        </a:rPr>
                        <a:t>/...</a:t>
                      </a:r>
                      <a:endParaRPr lang="zh-CN" altLang="en-US" sz="1200" dirty="0">
                        <a:latin typeface="Arial Rounded MT Bold" panose="020F0704030504030204" pitchFamily="34" charset="0"/>
                      </a:endParaRPr>
                    </a:p>
                  </a:txBody>
                  <a:tcPr anchor="ctr"/>
                </a:tc>
                <a:extLst>
                  <a:ext uri="{0D108BD9-81ED-4DB2-BD59-A6C34878D82A}">
                    <a16:rowId xmlns:a16="http://schemas.microsoft.com/office/drawing/2014/main" val="1747535323"/>
                  </a:ext>
                </a:extLst>
              </a:tr>
              <a:tr h="584915">
                <a:tc vMerge="1">
                  <a:txBody>
                    <a:bodyPr/>
                    <a:lstStyle/>
                    <a:p>
                      <a:endParaRPr lang="zh-CN" altLang="en-US"/>
                    </a:p>
                  </a:txBody>
                  <a:tcPr/>
                </a:tc>
                <a:tc>
                  <a:txBody>
                    <a:bodyPr/>
                    <a:lstStyle/>
                    <a:p>
                      <a:pPr algn="ctr"/>
                      <a:r>
                        <a:rPr lang="en-US" altLang="zh-CN" sz="1400" b="0" kern="1200" dirty="0">
                          <a:solidFill>
                            <a:schemeClr val="dk1"/>
                          </a:solidFill>
                          <a:latin typeface="Arial Rounded MT Bold" panose="020F0704030504030204" pitchFamily="34" charset="0"/>
                          <a:ea typeface="+mn-ea"/>
                          <a:cs typeface="+mn-cs"/>
                        </a:rPr>
                        <a:t>CPRAG-102</a:t>
                      </a:r>
                      <a:endParaRPr lang="zh-CN" altLang="en-US" sz="2400" dirty="0"/>
                    </a:p>
                  </a:txBody>
                  <a:tcPr anchor="ctr"/>
                </a:tc>
                <a:tc>
                  <a:txBody>
                    <a:bodyPr/>
                    <a:lstStyle/>
                    <a:p>
                      <a:pPr algn="ctr"/>
                      <a:r>
                        <a:rPr lang="en-US" altLang="zh-CN" sz="1800" b="0" dirty="0">
                          <a:latin typeface="Arial Rounded MT Bold" panose="020F0704030504030204" pitchFamily="34" charset="0"/>
                        </a:rPr>
                        <a:t>zero</a:t>
                      </a:r>
                      <a:endParaRPr lang="zh-CN" altLang="en-US" sz="1800" b="0" dirty="0">
                        <a:latin typeface="Arial Rounded MT Bold" panose="020F0704030504030204" pitchFamily="34" charset="0"/>
                      </a:endParaRPr>
                    </a:p>
                  </a:txBody>
                  <a:tcPr anchor="ctr"/>
                </a:tc>
                <a:tc>
                  <a:txBody>
                    <a:bodyPr/>
                    <a:lstStyle/>
                    <a:p>
                      <a:r>
                        <a:rPr lang="en-US" altLang="zh-CN" sz="1200" dirty="0">
                          <a:latin typeface="Arial Rounded MT Bold" panose="020F0704030504030204" pitchFamily="34" charset="0"/>
                          <a:hlinkClick r:id="rId5"/>
                        </a:rPr>
                        <a:t>GitHub - </a:t>
                      </a:r>
                      <a:r>
                        <a:rPr lang="en-US" altLang="zh-CN" sz="1200" dirty="0" err="1">
                          <a:latin typeface="Arial Rounded MT Bold" panose="020F0704030504030204" pitchFamily="34" charset="0"/>
                          <a:hlinkClick r:id="rId5"/>
                        </a:rPr>
                        <a:t>aetting</a:t>
                      </a:r>
                      <a:r>
                        <a:rPr lang="en-US" altLang="zh-CN" sz="1200" dirty="0">
                          <a:latin typeface="Arial Rounded MT Bold" panose="020F0704030504030204" pitchFamily="34" charset="0"/>
                          <a:hlinkClick r:id="rId5"/>
                        </a:rPr>
                        <a:t>/</a:t>
                      </a:r>
                      <a:r>
                        <a:rPr lang="en-US" altLang="zh-CN" sz="1200" dirty="0" err="1">
                          <a:latin typeface="Arial Rounded MT Bold" panose="020F0704030504030204" pitchFamily="34" charset="0"/>
                          <a:hlinkClick r:id="rId5"/>
                        </a:rPr>
                        <a:t>lm</a:t>
                      </a:r>
                      <a:r>
                        <a:rPr lang="en-US" altLang="zh-CN" sz="1200" dirty="0">
                          <a:latin typeface="Arial Rounded MT Bold" panose="020F0704030504030204" pitchFamily="34" charset="0"/>
                          <a:hlinkClick r:id="rId5"/>
                        </a:rPr>
                        <a:t>-diagnostics: Diagnostic...</a:t>
                      </a:r>
                      <a:endParaRPr lang="zh-CN" altLang="en-US" sz="1200" dirty="0">
                        <a:latin typeface="Arial Rounded MT Bold" panose="020F0704030504030204" pitchFamily="34" charset="0"/>
                      </a:endParaRPr>
                    </a:p>
                  </a:txBody>
                  <a:tcPr anchor="ctr"/>
                </a:tc>
                <a:extLst>
                  <a:ext uri="{0D108BD9-81ED-4DB2-BD59-A6C34878D82A}">
                    <a16:rowId xmlns:a16="http://schemas.microsoft.com/office/drawing/2014/main" val="725528920"/>
                  </a:ext>
                </a:extLst>
              </a:tr>
              <a:tr h="584915">
                <a:tc rowSpan="3">
                  <a:txBody>
                    <a:bodyPr/>
                    <a:lstStyle/>
                    <a:p>
                      <a:pPr algn="ctr"/>
                      <a:r>
                        <a:rPr lang="en-US" altLang="zh-CN" sz="2000" b="0" dirty="0">
                          <a:latin typeface="Arial Rounded MT Bold" panose="020F0704030504030204" pitchFamily="34" charset="0"/>
                        </a:rPr>
                        <a:t>Fact Probing</a:t>
                      </a:r>
                      <a:endParaRPr lang="zh-CN" altLang="en-US" sz="2000" b="0" dirty="0">
                        <a:latin typeface="Arial Rounded MT Bold" panose="020F0704030504030204" pitchFamily="34" charset="0"/>
                      </a:endParaRPr>
                    </a:p>
                  </a:txBody>
                  <a:tcPr anchor="ctr"/>
                </a:tc>
                <a:tc>
                  <a:txBody>
                    <a:bodyPr/>
                    <a:lstStyle/>
                    <a:p>
                      <a:pPr algn="ctr"/>
                      <a:r>
                        <a:rPr lang="en-US" altLang="zh-CN" sz="1400" b="0" dirty="0">
                          <a:latin typeface="Arial Rounded MT Bold" panose="020F0704030504030204" pitchFamily="34" charset="0"/>
                        </a:rPr>
                        <a:t>LAMA</a:t>
                      </a:r>
                      <a:endParaRPr lang="zh-CN" altLang="en-US" sz="1400" b="0" dirty="0">
                        <a:latin typeface="Arial Rounded MT Bold" panose="020F0704030504030204" pitchFamily="34" charset="0"/>
                      </a:endParaRPr>
                    </a:p>
                  </a:txBody>
                  <a:tcPr anchor="ctr"/>
                </a:tc>
                <a:tc>
                  <a:txBody>
                    <a:bodyPr/>
                    <a:lstStyle/>
                    <a:p>
                      <a:pPr algn="ctr"/>
                      <a:r>
                        <a:rPr lang="en-US" altLang="zh-CN" sz="1800" b="0" dirty="0">
                          <a:latin typeface="Arial Rounded MT Bold" panose="020F0704030504030204" pitchFamily="34" charset="0"/>
                        </a:rPr>
                        <a:t>zero</a:t>
                      </a:r>
                      <a:endParaRPr lang="zh-CN" altLang="en-US" sz="1800" b="0" dirty="0">
                        <a:latin typeface="Arial Rounded MT Bold" panose="020F0704030504030204" pitchFamily="34" charset="0"/>
                      </a:endParaRPr>
                    </a:p>
                  </a:txBody>
                  <a:tcPr anchor="ctr"/>
                </a:tc>
                <a:tc>
                  <a:txBody>
                    <a:bodyPr/>
                    <a:lstStyle/>
                    <a:p>
                      <a:pPr algn="ctr"/>
                      <a:r>
                        <a:rPr lang="en-US" altLang="zh-CN" sz="1200" b="0" dirty="0">
                          <a:latin typeface="Arial Rounded MT Bold" panose="020F0704030504030204" pitchFamily="34" charset="0"/>
                          <a:hlinkClick r:id="rId6"/>
                        </a:rPr>
                        <a:t>https://github.com/facebookresearch/LAMA</a:t>
                      </a:r>
                      <a:endParaRPr lang="zh-CN" altLang="en-US" sz="1200" b="0" dirty="0">
                        <a:latin typeface="Arial Rounded MT Bold" panose="020F0704030504030204" pitchFamily="34" charset="0"/>
                      </a:endParaRPr>
                    </a:p>
                  </a:txBody>
                  <a:tcPr anchor="ctr"/>
                </a:tc>
                <a:extLst>
                  <a:ext uri="{0D108BD9-81ED-4DB2-BD59-A6C34878D82A}">
                    <a16:rowId xmlns:a16="http://schemas.microsoft.com/office/drawing/2014/main" val="2135959332"/>
                  </a:ext>
                </a:extLst>
              </a:tr>
              <a:tr h="467932">
                <a:tc vMerge="1">
                  <a:txBody>
                    <a:bodyPr/>
                    <a:lstStyle/>
                    <a:p>
                      <a:endParaRPr lang="zh-CN" altLang="en-US"/>
                    </a:p>
                  </a:txBody>
                  <a:tcPr/>
                </a:tc>
                <a:tc>
                  <a:txBody>
                    <a:bodyPr/>
                    <a:lstStyle/>
                    <a:p>
                      <a:pPr algn="ctr"/>
                      <a:r>
                        <a:rPr lang="en-US" altLang="zh-CN" sz="1400" b="0" dirty="0">
                          <a:latin typeface="Arial Rounded MT Bold" panose="020F0704030504030204" pitchFamily="34" charset="0"/>
                        </a:rPr>
                        <a:t>X-FACTR</a:t>
                      </a:r>
                      <a:endParaRPr lang="zh-CN" altLang="en-US" sz="1400" b="0" dirty="0">
                        <a:latin typeface="Arial Rounded MT Bold" panose="020F0704030504030204" pitchFamily="34" charset="0"/>
                      </a:endParaRPr>
                    </a:p>
                  </a:txBody>
                  <a:tcPr anchor="ctr"/>
                </a:tc>
                <a:tc>
                  <a:txBody>
                    <a:bodyPr/>
                    <a:lstStyle/>
                    <a:p>
                      <a:pPr algn="ctr"/>
                      <a:r>
                        <a:rPr lang="en-US" altLang="zh-CN" sz="1800" b="0" dirty="0">
                          <a:latin typeface="Arial Rounded MT Bold" panose="020F0704030504030204" pitchFamily="34" charset="0"/>
                        </a:rPr>
                        <a:t>zero</a:t>
                      </a:r>
                      <a:endParaRPr lang="zh-CN" altLang="en-US" sz="1800" b="0" dirty="0">
                        <a:latin typeface="Arial Rounded MT Bold" panose="020F0704030504030204" pitchFamily="34" charset="0"/>
                      </a:endParaRPr>
                    </a:p>
                  </a:txBody>
                  <a:tcPr anchor="ctr"/>
                </a:tc>
                <a:tc>
                  <a:txBody>
                    <a:bodyPr/>
                    <a:lstStyle/>
                    <a:p>
                      <a:pPr algn="ctr"/>
                      <a:r>
                        <a:rPr lang="en-US" altLang="zh-CN" sz="1200" b="0" dirty="0">
                          <a:latin typeface="Arial Rounded MT Bold" panose="020F0704030504030204" pitchFamily="34" charset="0"/>
                          <a:hlinkClick r:id="rId7"/>
                        </a:rPr>
                        <a:t>https://x-factr.github.io/</a:t>
                      </a:r>
                      <a:endParaRPr lang="zh-CN" altLang="en-US" sz="1200" b="0" dirty="0">
                        <a:latin typeface="Arial Rounded MT Bold" panose="020F0704030504030204" pitchFamily="34" charset="0"/>
                      </a:endParaRPr>
                    </a:p>
                  </a:txBody>
                  <a:tcPr anchor="ctr"/>
                </a:tc>
                <a:extLst>
                  <a:ext uri="{0D108BD9-81ED-4DB2-BD59-A6C34878D82A}">
                    <a16:rowId xmlns:a16="http://schemas.microsoft.com/office/drawing/2014/main" val="2390919430"/>
                  </a:ext>
                </a:extLst>
              </a:tr>
              <a:tr h="584915">
                <a:tc vMerge="1">
                  <a:txBody>
                    <a:bodyPr/>
                    <a:lstStyle/>
                    <a:p>
                      <a:endParaRPr lang="zh-CN" altLang="en-US"/>
                    </a:p>
                  </a:txBody>
                  <a:tcPr/>
                </a:tc>
                <a:tc>
                  <a:txBody>
                    <a:bodyPr/>
                    <a:lstStyle/>
                    <a:p>
                      <a:pPr algn="ctr"/>
                      <a:r>
                        <a:rPr lang="en-US" altLang="zh-CN" sz="1400" b="0" dirty="0">
                          <a:latin typeface="Arial Rounded MT Bold" panose="020F0704030504030204" pitchFamily="34" charset="0"/>
                        </a:rPr>
                        <a:t>LAMA-</a:t>
                      </a:r>
                      <a:r>
                        <a:rPr lang="en-US" altLang="zh-CN" sz="1400" b="0" dirty="0" err="1">
                          <a:latin typeface="Arial Rounded MT Bold" panose="020F0704030504030204" pitchFamily="34" charset="0"/>
                        </a:rPr>
                        <a:t>TREx</a:t>
                      </a:r>
                      <a:r>
                        <a:rPr lang="en-US" altLang="zh-CN" sz="1400" b="0" dirty="0">
                          <a:latin typeface="Arial Rounded MT Bold" panose="020F0704030504030204" pitchFamily="34" charset="0"/>
                        </a:rPr>
                        <a:t>-easy-hard</a:t>
                      </a:r>
                      <a:endParaRPr lang="zh-CN" altLang="en-US" sz="1400" b="0" dirty="0">
                        <a:latin typeface="Arial Rounded MT Bold" panose="020F0704030504030204" pitchFamily="34" charset="0"/>
                      </a:endParaRPr>
                    </a:p>
                  </a:txBody>
                  <a:tcPr anchor="ctr"/>
                </a:tc>
                <a:tc>
                  <a:txBody>
                    <a:bodyPr/>
                    <a:lstStyle/>
                    <a:p>
                      <a:pPr algn="ctr"/>
                      <a:r>
                        <a:rPr lang="en-US" altLang="zh-CN" sz="1800" b="0" dirty="0">
                          <a:latin typeface="Arial Rounded MT Bold" panose="020F0704030504030204" pitchFamily="34" charset="0"/>
                        </a:rPr>
                        <a:t>zero</a:t>
                      </a:r>
                      <a:endParaRPr lang="zh-CN" altLang="en-US" sz="1800" b="0" dirty="0">
                        <a:latin typeface="Arial Rounded MT Bold" panose="020F0704030504030204" pitchFamily="34" charset="0"/>
                      </a:endParaRPr>
                    </a:p>
                  </a:txBody>
                  <a:tcPr anchor="ctr"/>
                </a:tc>
                <a:tc>
                  <a:txBody>
                    <a:bodyPr/>
                    <a:lstStyle/>
                    <a:p>
                      <a:pPr algn="ctr"/>
                      <a:r>
                        <a:rPr lang="en-US" altLang="zh-CN" sz="1200" b="0" dirty="0">
                          <a:latin typeface="Arial Rounded MT Bold" panose="020F0704030504030204" pitchFamily="34" charset="0"/>
                          <a:hlinkClick r:id="rId8"/>
                        </a:rPr>
                        <a:t>https://github.com/princeton-nlp/</a:t>
                      </a:r>
                      <a:endParaRPr lang="zh-CN" altLang="en-US" sz="1200" b="0" dirty="0">
                        <a:latin typeface="Arial Rounded MT Bold" panose="020F0704030504030204" pitchFamily="34" charset="0"/>
                      </a:endParaRPr>
                    </a:p>
                  </a:txBody>
                  <a:tcPr anchor="ctr"/>
                </a:tc>
                <a:extLst>
                  <a:ext uri="{0D108BD9-81ED-4DB2-BD59-A6C34878D82A}">
                    <a16:rowId xmlns:a16="http://schemas.microsoft.com/office/drawing/2014/main" val="949165756"/>
                  </a:ext>
                </a:extLst>
              </a:tr>
              <a:tr h="467932">
                <a:tc rowSpan="2">
                  <a:txBody>
                    <a:bodyPr/>
                    <a:lstStyle/>
                    <a:p>
                      <a:pPr algn="ctr"/>
                      <a:r>
                        <a:rPr lang="en-US" altLang="zh-CN" sz="2000" b="0" dirty="0">
                          <a:latin typeface="Arial Rounded MT Bold" panose="020F0704030504030204" pitchFamily="34" charset="0"/>
                        </a:rPr>
                        <a:t>Text Classification</a:t>
                      </a:r>
                      <a:endParaRPr lang="zh-CN" altLang="en-US" sz="2000" b="0" dirty="0">
                        <a:latin typeface="Arial Rounded MT Bold" panose="020F0704030504030204" pitchFamily="34" charset="0"/>
                      </a:endParaRPr>
                    </a:p>
                  </a:txBody>
                  <a:tcPr anchor="ctr"/>
                </a:tc>
                <a:tc>
                  <a:txBody>
                    <a:bodyPr/>
                    <a:lstStyle/>
                    <a:p>
                      <a:pPr marL="0" algn="ctr" defTabSz="914400" rtl="0" eaLnBrk="1" latinLnBrk="0" hangingPunct="1"/>
                      <a:r>
                        <a:rPr lang="en-US" altLang="zh-CN" sz="1400" b="0" kern="1200" dirty="0">
                          <a:solidFill>
                            <a:schemeClr val="dk1"/>
                          </a:solidFill>
                          <a:latin typeface="Arial Rounded MT Bold" panose="020F0704030504030204" pitchFamily="34" charset="0"/>
                          <a:ea typeface="+mn-ea"/>
                          <a:cs typeface="+mn-cs"/>
                        </a:rPr>
                        <a:t>FLEX</a:t>
                      </a:r>
                      <a:endParaRPr lang="zh-CN" altLang="en-US" sz="1400" b="0" kern="1200" dirty="0">
                        <a:solidFill>
                          <a:schemeClr val="dk1"/>
                        </a:solidFill>
                        <a:latin typeface="Arial Rounded MT Bold" panose="020F0704030504030204" pitchFamily="34" charset="0"/>
                        <a:ea typeface="+mn-ea"/>
                        <a:cs typeface="+mn-cs"/>
                      </a:endParaRPr>
                    </a:p>
                  </a:txBody>
                  <a:tcPr anchor="ctr"/>
                </a:tc>
                <a:tc>
                  <a:txBody>
                    <a:bodyPr/>
                    <a:lstStyle/>
                    <a:p>
                      <a:pPr marL="0" algn="ctr" defTabSz="914400" rtl="0" eaLnBrk="1" latinLnBrk="0" hangingPunct="1"/>
                      <a:r>
                        <a:rPr lang="en-US" altLang="zh-CN" sz="1800" b="0" kern="1200" dirty="0">
                          <a:solidFill>
                            <a:schemeClr val="dk1"/>
                          </a:solidFill>
                          <a:latin typeface="Arial Rounded MT Bold" panose="020F0704030504030204" pitchFamily="34" charset="0"/>
                          <a:ea typeface="+mn-ea"/>
                          <a:cs typeface="+mn-cs"/>
                        </a:rPr>
                        <a:t> zero, few</a:t>
                      </a:r>
                      <a:endParaRPr lang="zh-CN" altLang="en-US" sz="1800" b="0" kern="1200" dirty="0">
                        <a:solidFill>
                          <a:schemeClr val="dk1"/>
                        </a:solidFill>
                        <a:latin typeface="Arial Rounded MT Bold" panose="020F0704030504030204" pitchFamily="34" charset="0"/>
                        <a:ea typeface="+mn-ea"/>
                        <a:cs typeface="+mn-cs"/>
                      </a:endParaRPr>
                    </a:p>
                  </a:txBody>
                  <a:tcPr anchor="ctr"/>
                </a:tc>
                <a:tc>
                  <a:txBody>
                    <a:bodyPr/>
                    <a:lstStyle/>
                    <a:p>
                      <a:pPr algn="ctr"/>
                      <a:r>
                        <a:rPr lang="en-US" altLang="zh-CN" sz="1200" b="0" dirty="0">
                          <a:latin typeface="Arial Rounded MT Bold" panose="020F0704030504030204" pitchFamily="34" charset="0"/>
                          <a:hlinkClick r:id="rId9"/>
                        </a:rPr>
                        <a:t>https://github.com/allenai/flex</a:t>
                      </a:r>
                      <a:endParaRPr lang="zh-CN" altLang="en-US" sz="1200" b="0" dirty="0">
                        <a:latin typeface="Arial Rounded MT Bold" panose="020F0704030504030204" pitchFamily="34" charset="0"/>
                      </a:endParaRPr>
                    </a:p>
                  </a:txBody>
                  <a:tcPr anchor="ctr"/>
                </a:tc>
                <a:extLst>
                  <a:ext uri="{0D108BD9-81ED-4DB2-BD59-A6C34878D82A}">
                    <a16:rowId xmlns:a16="http://schemas.microsoft.com/office/drawing/2014/main" val="210835436"/>
                  </a:ext>
                </a:extLst>
              </a:tr>
              <a:tr h="584915">
                <a:tc vMerge="1">
                  <a:txBody>
                    <a:bodyPr/>
                    <a:lstStyle/>
                    <a:p>
                      <a:endParaRPr lang="zh-CN" altLang="en-US"/>
                    </a:p>
                  </a:txBody>
                  <a:tcPr/>
                </a:tc>
                <a:tc>
                  <a:txBody>
                    <a:bodyPr/>
                    <a:lstStyle/>
                    <a:p>
                      <a:pPr marL="0" algn="ctr" defTabSz="914400" rtl="0" eaLnBrk="1" latinLnBrk="0" hangingPunct="1"/>
                      <a:r>
                        <a:rPr lang="en-US" altLang="zh-CN" sz="1400" b="0" kern="1200" dirty="0" err="1">
                          <a:solidFill>
                            <a:schemeClr val="dk1"/>
                          </a:solidFill>
                          <a:latin typeface="Arial Rounded MT Bold" panose="020F0704030504030204" pitchFamily="34" charset="0"/>
                          <a:ea typeface="+mn-ea"/>
                          <a:cs typeface="+mn-cs"/>
                        </a:rPr>
                        <a:t>FewGLUE</a:t>
                      </a:r>
                      <a:endParaRPr lang="zh-CN" altLang="en-US" sz="1400" b="0" kern="1200" dirty="0">
                        <a:solidFill>
                          <a:schemeClr val="dk1"/>
                        </a:solidFill>
                        <a:latin typeface="Arial Rounded MT Bold" panose="020F0704030504030204" pitchFamily="34" charset="0"/>
                        <a:ea typeface="+mn-ea"/>
                        <a:cs typeface="+mn-cs"/>
                      </a:endParaRPr>
                    </a:p>
                  </a:txBody>
                  <a:tcPr anchor="ctr"/>
                </a:tc>
                <a:tc>
                  <a:txBody>
                    <a:bodyPr/>
                    <a:lstStyle/>
                    <a:p>
                      <a:pPr marL="0" algn="ctr" defTabSz="914400" rtl="0" eaLnBrk="1" latinLnBrk="0" hangingPunct="1"/>
                      <a:r>
                        <a:rPr lang="en-US" altLang="zh-CN" sz="1800" b="0" kern="1200" dirty="0">
                          <a:solidFill>
                            <a:schemeClr val="dk1"/>
                          </a:solidFill>
                          <a:latin typeface="Arial Rounded MT Bold" panose="020F0704030504030204" pitchFamily="34" charset="0"/>
                          <a:ea typeface="+mn-ea"/>
                          <a:cs typeface="+mn-cs"/>
                        </a:rPr>
                        <a:t>zero</a:t>
                      </a:r>
                      <a:endParaRPr lang="zh-CN" altLang="en-US" sz="1800" b="0" kern="1200" dirty="0">
                        <a:solidFill>
                          <a:schemeClr val="dk1"/>
                        </a:solidFill>
                        <a:latin typeface="Arial Rounded MT Bold" panose="020F0704030504030204" pitchFamily="34" charset="0"/>
                        <a:ea typeface="+mn-ea"/>
                        <a:cs typeface="+mn-cs"/>
                      </a:endParaRPr>
                    </a:p>
                  </a:txBody>
                  <a:tcPr anchor="ctr"/>
                </a:tc>
                <a:tc>
                  <a:txBody>
                    <a:bodyPr/>
                    <a:lstStyle/>
                    <a:p>
                      <a:pPr algn="ctr"/>
                      <a:r>
                        <a:rPr lang="en-US" altLang="zh-CN" sz="1200" b="0" dirty="0">
                          <a:latin typeface="Arial Rounded MT Bold" panose="020F0704030504030204" pitchFamily="34" charset="0"/>
                          <a:hlinkClick r:id="rId10"/>
                        </a:rPr>
                        <a:t>https://github.com/timoschick/fewglue</a:t>
                      </a:r>
                      <a:endParaRPr lang="zh-CN" altLang="en-US" sz="1200" b="0" dirty="0">
                        <a:latin typeface="Arial Rounded MT Bold" panose="020F0704030504030204" pitchFamily="34" charset="0"/>
                      </a:endParaRPr>
                    </a:p>
                  </a:txBody>
                  <a:tcPr anchor="ctr"/>
                </a:tc>
                <a:extLst>
                  <a:ext uri="{0D108BD9-81ED-4DB2-BD59-A6C34878D82A}">
                    <a16:rowId xmlns:a16="http://schemas.microsoft.com/office/drawing/2014/main" val="1850591175"/>
                  </a:ext>
                </a:extLst>
              </a:tr>
            </a:tbl>
          </a:graphicData>
        </a:graphic>
      </p:graphicFrame>
    </p:spTree>
    <p:extLst>
      <p:ext uri="{BB962C8B-B14F-4D97-AF65-F5344CB8AC3E}">
        <p14:creationId xmlns:p14="http://schemas.microsoft.com/office/powerpoint/2010/main" val="218011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4259308" cy="461665"/>
          </a:xfrm>
          <a:prstGeom prst="rect">
            <a:avLst/>
          </a:prstGeom>
          <a:noFill/>
        </p:spPr>
        <p:txBody>
          <a:bodyPr wrap="none" rtlCol="0">
            <a:spAutoFit/>
          </a:bodyPr>
          <a:lstStyle/>
          <a:p>
            <a:r>
              <a:rPr kumimoji="1" lang="en-US" altLang="zh-CN" sz="2400" b="1" dirty="0">
                <a:solidFill>
                  <a:schemeClr val="accent4">
                    <a:alpha val="50000"/>
                  </a:schemeClr>
                </a:solidFill>
                <a:latin typeface="Microsoft YaHei" charset="0"/>
                <a:ea typeface="Microsoft YaHei" charset="0"/>
                <a:cs typeface="Microsoft YaHei" charset="0"/>
              </a:rPr>
              <a:t>Pre-trained LM Categories</a:t>
            </a: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09" y="236936"/>
            <a:ext cx="5845915" cy="529569"/>
          </a:xfrm>
        </p:spPr>
        <p:txBody>
          <a:bodyPr/>
          <a:lstStyle/>
          <a:p>
            <a:pPr>
              <a:lnSpc>
                <a:spcPct val="150000"/>
              </a:lnSpc>
            </a:pPr>
            <a:r>
              <a:rPr kumimoji="1" lang="en-US" altLang="zh-CN" dirty="0"/>
              <a:t>model structures &amp; attention masks:</a:t>
            </a:r>
          </a:p>
        </p:txBody>
      </p:sp>
      <p:pic>
        <p:nvPicPr>
          <p:cNvPr id="6" name="图片 5">
            <a:extLst>
              <a:ext uri="{FF2B5EF4-FFF2-40B4-BE49-F238E27FC236}">
                <a16:creationId xmlns:a16="http://schemas.microsoft.com/office/drawing/2014/main" id="{8E8D5ABD-1FBD-46B8-970B-EFDED76CF26A}"/>
              </a:ext>
            </a:extLst>
          </p:cNvPr>
          <p:cNvPicPr>
            <a:picLocks noChangeAspect="1"/>
          </p:cNvPicPr>
          <p:nvPr/>
        </p:nvPicPr>
        <p:blipFill>
          <a:blip r:embed="rId3"/>
          <a:stretch>
            <a:fillRect/>
          </a:stretch>
        </p:blipFill>
        <p:spPr>
          <a:xfrm>
            <a:off x="1212878" y="1057275"/>
            <a:ext cx="9766244" cy="2457450"/>
          </a:xfrm>
          <a:prstGeom prst="rect">
            <a:avLst/>
          </a:prstGeom>
        </p:spPr>
      </p:pic>
      <p:pic>
        <p:nvPicPr>
          <p:cNvPr id="9" name="图片 8">
            <a:extLst>
              <a:ext uri="{FF2B5EF4-FFF2-40B4-BE49-F238E27FC236}">
                <a16:creationId xmlns:a16="http://schemas.microsoft.com/office/drawing/2014/main" id="{74697A87-23D1-45AA-ABBB-D28E78ADF62C}"/>
              </a:ext>
            </a:extLst>
          </p:cNvPr>
          <p:cNvPicPr>
            <a:picLocks noChangeAspect="1"/>
          </p:cNvPicPr>
          <p:nvPr/>
        </p:nvPicPr>
        <p:blipFill>
          <a:blip r:embed="rId4"/>
          <a:stretch>
            <a:fillRect/>
          </a:stretch>
        </p:blipFill>
        <p:spPr>
          <a:xfrm>
            <a:off x="2247521" y="3745075"/>
            <a:ext cx="7379310" cy="2396800"/>
          </a:xfrm>
          <a:prstGeom prst="rect">
            <a:avLst/>
          </a:prstGeom>
        </p:spPr>
      </p:pic>
    </p:spTree>
    <p:extLst>
      <p:ext uri="{BB962C8B-B14F-4D97-AF65-F5344CB8AC3E}">
        <p14:creationId xmlns:p14="http://schemas.microsoft.com/office/powerpoint/2010/main" val="143254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nSpc>
                <a:spcPct val="150000"/>
              </a:lnSpc>
            </a:pPr>
            <a:r>
              <a:rPr kumimoji="1" lang="en-US" altLang="zh-CN" dirty="0"/>
              <a:t>noising functions</a:t>
            </a:r>
          </a:p>
        </p:txBody>
      </p:sp>
      <p:pic>
        <p:nvPicPr>
          <p:cNvPr id="4" name="图片 3">
            <a:extLst>
              <a:ext uri="{FF2B5EF4-FFF2-40B4-BE49-F238E27FC236}">
                <a16:creationId xmlns:a16="http://schemas.microsoft.com/office/drawing/2014/main" id="{3706B66F-6F80-4BD7-AF45-17A357ACC22F}"/>
              </a:ext>
            </a:extLst>
          </p:cNvPr>
          <p:cNvPicPr>
            <a:picLocks noChangeAspect="1"/>
          </p:cNvPicPr>
          <p:nvPr/>
        </p:nvPicPr>
        <p:blipFill>
          <a:blip r:embed="rId3"/>
          <a:stretch>
            <a:fillRect/>
          </a:stretch>
        </p:blipFill>
        <p:spPr>
          <a:xfrm>
            <a:off x="857315" y="2148213"/>
            <a:ext cx="10477370" cy="3563656"/>
          </a:xfrm>
          <a:prstGeom prst="rect">
            <a:avLst/>
          </a:prstGeom>
        </p:spPr>
      </p:pic>
    </p:spTree>
    <p:extLst>
      <p:ext uri="{BB962C8B-B14F-4D97-AF65-F5344CB8AC3E}">
        <p14:creationId xmlns:p14="http://schemas.microsoft.com/office/powerpoint/2010/main" val="338070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004653" y="2967335"/>
            <a:ext cx="4916410" cy="461665"/>
          </a:xfrm>
          <a:prstGeom prst="rect">
            <a:avLst/>
          </a:prstGeom>
          <a:noFill/>
        </p:spPr>
        <p:txBody>
          <a:bodyPr wrap="none" rtlCol="0">
            <a:spAutoFit/>
          </a:bodyPr>
          <a:lstStyle/>
          <a:p>
            <a:r>
              <a:rPr kumimoji="1" lang="en-US" altLang="zh-CN" sz="2400" b="1" dirty="0">
                <a:solidFill>
                  <a:schemeClr val="accent4">
                    <a:alpha val="50000"/>
                  </a:schemeClr>
                </a:solidFill>
                <a:latin typeface="Microsoft YaHei" charset="0"/>
                <a:ea typeface="Microsoft YaHei" charset="0"/>
                <a:cs typeface="Microsoft YaHei" charset="0"/>
              </a:rPr>
              <a:t>Prompt &amp; Answer Engineering</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2310" y="-21087"/>
            <a:ext cx="12027379" cy="795600"/>
          </a:xfrm>
        </p:spPr>
        <p:txBody>
          <a:bodyPr/>
          <a:lstStyle/>
          <a:p>
            <a:pPr>
              <a:lnSpc>
                <a:spcPct val="150000"/>
              </a:lnSpc>
            </a:pPr>
            <a:r>
              <a:rPr kumimoji="1" lang="en-US" altLang="zh-CN" dirty="0"/>
              <a:t>Prompt engineering:</a:t>
            </a:r>
          </a:p>
        </p:txBody>
      </p:sp>
      <p:sp>
        <p:nvSpPr>
          <p:cNvPr id="3" name="文本框 8"/>
          <p:cNvSpPr txBox="1"/>
          <p:nvPr/>
        </p:nvSpPr>
        <p:spPr>
          <a:xfrm>
            <a:off x="848726" y="594279"/>
            <a:ext cx="10805871" cy="62872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shape</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cloze prompt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fill in blanks, e.g.   </a:t>
            </a:r>
            <a:r>
              <a:rPr lang="en-US" altLang="zh-CN" sz="2400" dirty="0">
                <a:solidFill>
                  <a:schemeClr val="accent4"/>
                </a:solidFill>
              </a:rPr>
              <a:t>[X]</a:t>
            </a:r>
            <a:r>
              <a:rPr lang="en-US" altLang="zh-CN" sz="2400" dirty="0"/>
              <a:t> Overall, it was a </a:t>
            </a:r>
            <a:r>
              <a:rPr lang="en-US" altLang="zh-CN" sz="2400" dirty="0">
                <a:solidFill>
                  <a:schemeClr val="accent1"/>
                </a:solidFill>
              </a:rPr>
              <a:t>[Z]</a:t>
            </a:r>
            <a:r>
              <a:rPr lang="en-US" altLang="zh-CN" sz="2400" dirty="0"/>
              <a:t> movie. </a:t>
            </a:r>
          </a:p>
          <a:p>
            <a:pPr marL="1257300" lvl="2"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适合使用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mask LM</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NLU</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相关任务</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p>
          <a:p>
            <a:pPr marL="800100" lvl="1"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prefix prompt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continue a string prefix, e.g.  </a:t>
            </a:r>
            <a:r>
              <a:rPr lang="en-US" altLang="zh-CN" sz="2400" dirty="0">
                <a:solidFill>
                  <a:schemeClr val="accent4"/>
                </a:solidFill>
              </a:rPr>
              <a:t>[X]</a:t>
            </a:r>
            <a:r>
              <a:rPr lang="en-US" altLang="zh-CN" sz="2400" dirty="0"/>
              <a:t> What about service</a:t>
            </a:r>
            <a:r>
              <a:rPr lang="zh-CN" altLang="en-US" sz="2400" dirty="0"/>
              <a:t>？</a:t>
            </a:r>
            <a:r>
              <a:rPr lang="en-US" altLang="zh-CN" sz="2400" dirty="0">
                <a:solidFill>
                  <a:schemeClr val="accent1"/>
                </a:solidFill>
              </a:rPr>
              <a:t>[Z]</a:t>
            </a:r>
            <a:r>
              <a:rPr lang="en-US" altLang="zh-CN" sz="2400" dirty="0"/>
              <a:t>.</a:t>
            </a:r>
          </a:p>
          <a:p>
            <a:pPr marL="1257300" lvl="2" indent="-342900">
              <a:lnSpc>
                <a:spcPct val="130000"/>
              </a:lnSpc>
              <a:buFont typeface="Arial" panose="020B0604020202020204" pitchFamily="34" charset="0"/>
              <a:buChar char="•"/>
            </a:pPr>
            <a:r>
              <a:rPr lang="zh-CN" altLang="en-US" sz="2400" dirty="0">
                <a:solidFill>
                  <a:schemeClr val="tx1">
                    <a:lumMod val="65000"/>
                    <a:lumOff val="35000"/>
                  </a:schemeClr>
                </a:solidFill>
                <a:latin typeface="微软雅黑" charset="0"/>
                <a:ea typeface="微软雅黑" charset="0"/>
              </a:rPr>
              <a:t>适合自回归的</a:t>
            </a:r>
            <a:r>
              <a:rPr lang="en-US" altLang="zh-CN" sz="2400" dirty="0">
                <a:solidFill>
                  <a:schemeClr val="tx1">
                    <a:lumMod val="65000"/>
                    <a:lumOff val="35000"/>
                  </a:schemeClr>
                </a:solidFill>
                <a:latin typeface="微软雅黑" charset="0"/>
                <a:ea typeface="微软雅黑" charset="0"/>
              </a:rPr>
              <a:t>LM</a:t>
            </a:r>
            <a:r>
              <a:rPr lang="zh-CN" altLang="en-US" sz="2400" dirty="0">
                <a:solidFill>
                  <a:schemeClr val="tx1">
                    <a:lumMod val="65000"/>
                    <a:lumOff val="35000"/>
                  </a:schemeClr>
                </a:solidFill>
                <a:latin typeface="微软雅黑" charset="0"/>
                <a:ea typeface="微软雅黑" charset="0"/>
              </a:rPr>
              <a:t>模型，常用于</a:t>
            </a:r>
            <a:r>
              <a:rPr lang="en-US" altLang="zh-CN" sz="2400" dirty="0">
                <a:solidFill>
                  <a:schemeClr val="tx1">
                    <a:lumMod val="65000"/>
                    <a:lumOff val="35000"/>
                  </a:schemeClr>
                </a:solidFill>
                <a:latin typeface="微软雅黑" charset="0"/>
                <a:ea typeface="微软雅黑" charset="0"/>
              </a:rPr>
              <a:t>NLG</a:t>
            </a:r>
            <a:r>
              <a:rPr lang="zh-CN" altLang="en-US" sz="2400" dirty="0">
                <a:solidFill>
                  <a:schemeClr val="tx1">
                    <a:lumMod val="65000"/>
                    <a:lumOff val="35000"/>
                  </a:schemeClr>
                </a:solidFill>
                <a:latin typeface="微软雅黑" charset="0"/>
                <a:ea typeface="微软雅黑" charset="0"/>
              </a:rPr>
              <a:t>任务</a:t>
            </a:r>
            <a:endParaRPr lang="en-US" altLang="zh-CN" sz="2400" dirty="0">
              <a:solidFill>
                <a:schemeClr val="tx1">
                  <a:lumMod val="65000"/>
                  <a:lumOff val="35000"/>
                </a:schemeClr>
              </a:solidFill>
              <a:latin typeface="微软雅黑" charset="0"/>
              <a:ea typeface="微软雅黑" charset="0"/>
            </a:endParaRPr>
          </a:p>
          <a:p>
            <a:pPr marL="0" lvl="2">
              <a:lnSpc>
                <a:spcPct val="130000"/>
              </a:lnSpc>
            </a:pPr>
            <a:r>
              <a:rPr lang="en-US" altLang="zh-CN" sz="2400" dirty="0">
                <a:solidFill>
                  <a:schemeClr val="tx1">
                    <a:lumMod val="65000"/>
                    <a:lumOff val="35000"/>
                  </a:schemeClr>
                </a:solidFill>
                <a:latin typeface="微软雅黑" charset="0"/>
                <a:ea typeface="微软雅黑" charset="0"/>
              </a:rPr>
              <a:t>template construction:</a:t>
            </a:r>
          </a:p>
          <a:p>
            <a:pPr marL="800100" lvl="3"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manual template</a:t>
            </a:r>
          </a:p>
          <a:p>
            <a:pPr marL="800100" lvl="3"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automated template</a:t>
            </a:r>
          </a:p>
          <a:p>
            <a:pPr marL="1257300" lvl="4"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discrete prompts </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bg2">
                    <a:lumMod val="50000"/>
                  </a:schemeClr>
                </a:solidFill>
                <a:latin typeface="微软雅黑" charset="0"/>
                <a:ea typeface="微软雅黑" charset="0"/>
              </a:rPr>
              <a:t>most commonly used</a:t>
            </a:r>
            <a:endParaRPr lang="en-US" altLang="zh-CN" sz="2400" dirty="0">
              <a:latin typeface="微软雅黑" charset="0"/>
              <a:ea typeface="微软雅黑" charset="0"/>
            </a:endParaRPr>
          </a:p>
          <a:p>
            <a:pPr marL="1257300" lvl="4"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continuous prompts</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tx1">
                    <a:lumMod val="65000"/>
                    <a:lumOff val="35000"/>
                  </a:schemeClr>
                </a:solidFill>
                <a:latin typeface="微软雅黑" charset="0"/>
                <a:ea typeface="微软雅黑" charset="0"/>
              </a:rPr>
              <a:t>more sensitive to different initialization in low-data conditions</a:t>
            </a:r>
          </a:p>
        </p:txBody>
      </p:sp>
    </p:spTree>
    <p:extLst>
      <p:ext uri="{BB962C8B-B14F-4D97-AF65-F5344CB8AC3E}">
        <p14:creationId xmlns:p14="http://schemas.microsoft.com/office/powerpoint/2010/main" val="353842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2310" y="-21087"/>
            <a:ext cx="12027379" cy="795600"/>
          </a:xfrm>
        </p:spPr>
        <p:txBody>
          <a:bodyPr/>
          <a:lstStyle/>
          <a:p>
            <a:pPr>
              <a:lnSpc>
                <a:spcPct val="150000"/>
              </a:lnSpc>
            </a:pPr>
            <a:r>
              <a:rPr kumimoji="1" lang="en-US" altLang="zh-CN" dirty="0"/>
              <a:t>Answer engineering:</a:t>
            </a:r>
          </a:p>
        </p:txBody>
      </p:sp>
      <p:sp>
        <p:nvSpPr>
          <p:cNvPr id="3" name="文本框 8"/>
          <p:cNvSpPr txBox="1"/>
          <p:nvPr/>
        </p:nvSpPr>
        <p:spPr>
          <a:xfrm>
            <a:off x="848726" y="594279"/>
            <a:ext cx="10805871" cy="62872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shape</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tokens</a:t>
            </a:r>
          </a:p>
          <a:p>
            <a:pPr marL="800100" lvl="1"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span</a:t>
            </a:r>
          </a:p>
          <a:p>
            <a:pPr marL="1257300" lvl="2"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usually used with close prompts</a:t>
            </a:r>
          </a:p>
          <a:p>
            <a:pPr marL="800100" lvl="1"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sentence</a:t>
            </a:r>
          </a:p>
          <a:p>
            <a:pPr marL="1257300" lvl="2"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usually appears together with prefix prompts</a:t>
            </a:r>
            <a:endParaRPr lang="en-US" altLang="zh-CN" sz="2400" dirty="0"/>
          </a:p>
          <a:p>
            <a:pPr marL="0" lvl="2">
              <a:lnSpc>
                <a:spcPct val="130000"/>
              </a:lnSpc>
            </a:pPr>
            <a:r>
              <a:rPr lang="en-US" altLang="zh-CN" sz="2400" dirty="0">
                <a:solidFill>
                  <a:schemeClr val="tx1">
                    <a:lumMod val="65000"/>
                    <a:lumOff val="35000"/>
                  </a:schemeClr>
                </a:solidFill>
                <a:latin typeface="微软雅黑" charset="0"/>
                <a:ea typeface="微软雅黑" charset="0"/>
              </a:rPr>
              <a:t>answer design:</a:t>
            </a:r>
          </a:p>
          <a:p>
            <a:pPr marL="800100" lvl="3"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manual design</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tx1">
                    <a:lumMod val="65000"/>
                    <a:lumOff val="35000"/>
                  </a:schemeClr>
                </a:solidFill>
                <a:latin typeface="微软雅黑" charset="0"/>
                <a:ea typeface="微软雅黑" charset="0"/>
              </a:rPr>
              <a:t>constrained &amp; unconstrained spaces</a:t>
            </a:r>
            <a:r>
              <a:rPr lang="zh-CN" altLang="en-US" sz="2400" dirty="0">
                <a:solidFill>
                  <a:schemeClr val="tx1">
                    <a:lumMod val="65000"/>
                    <a:lumOff val="35000"/>
                  </a:schemeClr>
                </a:solidFill>
                <a:latin typeface="微软雅黑" charset="0"/>
                <a:ea typeface="微软雅黑" charset="0"/>
              </a:rPr>
              <a:t>）</a:t>
            </a:r>
            <a:endParaRPr lang="en-US" altLang="zh-CN" sz="2400" dirty="0">
              <a:solidFill>
                <a:schemeClr val="tx1">
                  <a:lumMod val="65000"/>
                  <a:lumOff val="35000"/>
                </a:schemeClr>
              </a:solidFill>
              <a:latin typeface="微软雅黑" charset="0"/>
              <a:ea typeface="微软雅黑" charset="0"/>
            </a:endParaRPr>
          </a:p>
          <a:p>
            <a:pPr marL="800100" lvl="3"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automated design</a:t>
            </a:r>
          </a:p>
          <a:p>
            <a:pPr marL="1257300" lvl="4"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discrete answer search </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bg2">
                    <a:lumMod val="50000"/>
                  </a:schemeClr>
                </a:solidFill>
                <a:latin typeface="微软雅黑" charset="0"/>
                <a:ea typeface="微软雅黑" charset="0"/>
              </a:rPr>
              <a:t>most commonly used, </a:t>
            </a:r>
            <a:r>
              <a:rPr lang="en-US" altLang="zh-CN" sz="2400" dirty="0">
                <a:solidFill>
                  <a:schemeClr val="accent6"/>
                </a:solidFill>
                <a:latin typeface="微软雅黑" charset="0"/>
                <a:ea typeface="微软雅黑" charset="0"/>
              </a:rPr>
              <a:t>mapping with texts(natural language)</a:t>
            </a:r>
          </a:p>
          <a:p>
            <a:pPr marL="1257300" lvl="4"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continuous answer search</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tx1">
                    <a:lumMod val="65000"/>
                    <a:lumOff val="35000"/>
                  </a:schemeClr>
                </a:solidFill>
                <a:latin typeface="微软雅黑" charset="0"/>
                <a:ea typeface="微软雅黑" charset="0"/>
              </a:rPr>
              <a:t>very few, optimize the generated soft answer tokens</a:t>
            </a:r>
          </a:p>
        </p:txBody>
      </p:sp>
    </p:spTree>
    <p:extLst>
      <p:ext uri="{BB962C8B-B14F-4D97-AF65-F5344CB8AC3E}">
        <p14:creationId xmlns:p14="http://schemas.microsoft.com/office/powerpoint/2010/main" val="384059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129225"/>
            <a:ext cx="12027379" cy="795600"/>
          </a:xfrm>
        </p:spPr>
        <p:txBody>
          <a:bodyPr/>
          <a:lstStyle/>
          <a:p>
            <a:pPr>
              <a:lnSpc>
                <a:spcPct val="150000"/>
              </a:lnSpc>
            </a:pPr>
            <a:r>
              <a:rPr kumimoji="1" lang="en-US" altLang="zh-CN" dirty="0"/>
              <a:t>prompt augmentation(demonstration learning):</a:t>
            </a:r>
          </a:p>
        </p:txBody>
      </p:sp>
      <mc:AlternateContent xmlns:mc="http://schemas.openxmlformats.org/markup-compatibility/2006" xmlns:a14="http://schemas.microsoft.com/office/drawing/2010/main">
        <mc:Choice Requires="a14">
          <p:sp>
            <p:nvSpPr>
              <p:cNvPr id="3" name="文本框 8"/>
              <p:cNvSpPr txBox="1"/>
              <p:nvPr/>
            </p:nvSpPr>
            <p:spPr>
              <a:xfrm>
                <a:off x="472945" y="1337239"/>
                <a:ext cx="10805871" cy="38143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provides a few </a:t>
                </a:r>
                <a:r>
                  <a:rPr lang="en-US" altLang="zh-CN" sz="2400" u="sng" dirty="0">
                    <a:solidFill>
                      <a:schemeClr val="tx1">
                        <a:lumMod val="65000"/>
                        <a:lumOff val="35000"/>
                      </a:schemeClr>
                    </a:solidFill>
                    <a:latin typeface="微软雅黑" charset="0"/>
                    <a:ea typeface="微软雅黑" charset="0"/>
                  </a:rPr>
                  <a:t>additional answered prompts</a:t>
                </a:r>
              </a:p>
              <a:p>
                <a:pPr marL="342900" indent="-342900">
                  <a:lnSpc>
                    <a:spcPct val="130000"/>
                  </a:lnSpc>
                  <a:buFont typeface="Arial" panose="020B0604020202020204" pitchFamily="34" charset="0"/>
                  <a:buChar char="•"/>
                </a:pPr>
                <a:r>
                  <a:rPr lang="en-US" altLang="zh-CN" sz="2400" u="sng" dirty="0">
                    <a:solidFill>
                      <a:schemeClr val="tx1">
                        <a:lumMod val="65000"/>
                        <a:lumOff val="35000"/>
                      </a:schemeClr>
                    </a:solidFill>
                    <a:latin typeface="微软雅黑" charset="0"/>
                    <a:ea typeface="微软雅黑" charset="0"/>
                  </a:rPr>
                  <a:t>demonstrate</a:t>
                </a:r>
                <a:r>
                  <a:rPr lang="en-US" altLang="zh-CN" sz="2400" dirty="0">
                    <a:solidFill>
                      <a:schemeClr val="tx1">
                        <a:lumMod val="65000"/>
                        <a:lumOff val="35000"/>
                      </a:schemeClr>
                    </a:solidFill>
                    <a:latin typeface="微软雅黑" charset="0"/>
                    <a:ea typeface="微软雅黑" charset="0"/>
                  </a:rPr>
                  <a:t> how the LM should provide the answer to the actual prompt instantiated with the input </a:t>
                </a:r>
                <a14:m>
                  <m:oMath xmlns:m="http://schemas.openxmlformats.org/officeDocument/2006/math">
                    <m:r>
                      <a:rPr lang="en-US" altLang="zh-CN" sz="2400" b="1" i="1" smtClean="0">
                        <a:solidFill>
                          <a:schemeClr val="tx1">
                            <a:lumMod val="65000"/>
                            <a:lumOff val="35000"/>
                          </a:schemeClr>
                        </a:solidFill>
                        <a:latin typeface="Cambria Math" panose="02040503050406030204" pitchFamily="18" charset="0"/>
                        <a:ea typeface="微软雅黑" charset="0"/>
                      </a:rPr>
                      <m:t>𝒙</m:t>
                    </m:r>
                  </m:oMath>
                </a14:m>
                <a:endParaRPr lang="en-US" altLang="zh-CN" sz="2400" b="1" dirty="0">
                  <a:solidFill>
                    <a:schemeClr val="tx1">
                      <a:lumMod val="65000"/>
                      <a:lumOff val="35000"/>
                    </a:schemeClr>
                  </a:solidFill>
                  <a:latin typeface="微软雅黑" charset="0"/>
                  <a:ea typeface="微软雅黑" charset="0"/>
                </a:endParaRPr>
              </a:p>
              <a:p>
                <a:pPr marL="342900"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e.g. : </a:t>
                </a:r>
              </a:p>
              <a:p>
                <a:pPr lvl="1">
                  <a:lnSpc>
                    <a:spcPct val="130000"/>
                  </a:lnSpc>
                </a:pPr>
                <a:r>
                  <a:rPr lang="en-US" altLang="zh-CN" sz="2400" dirty="0">
                    <a:solidFill>
                      <a:schemeClr val="accent4"/>
                    </a:solidFill>
                  </a:rPr>
                  <a:t>Great Britain’s capital is London . Japan’s capital is Tokyo . </a:t>
                </a:r>
                <a:r>
                  <a:rPr lang="en-US" altLang="zh-CN" sz="2400" dirty="0"/>
                  <a:t>China’s capital is </a:t>
                </a:r>
                <a:r>
                  <a:rPr lang="en-US" altLang="zh-CN" sz="2400" dirty="0">
                    <a:solidFill>
                      <a:schemeClr val="bg2">
                        <a:lumMod val="50000"/>
                      </a:schemeClr>
                    </a:solidFill>
                  </a:rPr>
                  <a:t>[Z]</a:t>
                </a:r>
                <a:r>
                  <a:rPr lang="en-US" altLang="zh-CN" sz="2400" dirty="0"/>
                  <a:t> .”</a:t>
                </a:r>
              </a:p>
              <a:p>
                <a:pPr lvl="1">
                  <a:lnSpc>
                    <a:spcPct val="130000"/>
                  </a:lnSpc>
                </a:pPr>
                <a:endParaRPr lang="en-US" altLang="zh-CN" sz="2400" dirty="0"/>
              </a:p>
              <a:p>
                <a:pPr marL="0" lvl="1">
                  <a:lnSpc>
                    <a:spcPct val="130000"/>
                  </a:lnSpc>
                </a:pPr>
                <a:r>
                  <a:rPr lang="en-US" altLang="zh-CN" sz="2000" b="1" dirty="0">
                    <a:solidFill>
                      <a:srgbClr val="FF0000"/>
                    </a:solidFill>
                    <a:latin typeface="微软雅黑" charset="0"/>
                    <a:ea typeface="微软雅黑" charset="0"/>
                  </a:rPr>
                  <a:t>! Sample Selection &amp; Sample Ordering may both influence the final results</a:t>
                </a:r>
              </a:p>
            </p:txBody>
          </p:sp>
        </mc:Choice>
        <mc:Fallback xmlns="">
          <p:sp>
            <p:nvSpPr>
              <p:cNvPr id="3" name="文本框 8"/>
              <p:cNvSpPr txBox="1">
                <a:spLocks noRot="1" noChangeAspect="1" noMove="1" noResize="1" noEditPoints="1" noAdjustHandles="1" noChangeArrowheads="1" noChangeShapeType="1" noTextEdit="1"/>
              </p:cNvSpPr>
              <p:nvPr/>
            </p:nvSpPr>
            <p:spPr>
              <a:xfrm>
                <a:off x="472945" y="1337239"/>
                <a:ext cx="10805871" cy="3814378"/>
              </a:xfrm>
              <a:prstGeom prst="rect">
                <a:avLst/>
              </a:prstGeom>
              <a:blipFill>
                <a:blip r:embed="rId3"/>
                <a:stretch>
                  <a:fillRect l="-790" b="-1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692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5</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4048929" cy="584775"/>
          </a:xfrm>
          <a:prstGeom prst="rect">
            <a:avLst/>
          </a:prstGeom>
          <a:noFill/>
        </p:spPr>
        <p:txBody>
          <a:bodyPr wrap="none" rtlCol="0">
            <a:spAutoFit/>
          </a:bodyPr>
          <a:lstStyle/>
          <a:p>
            <a:r>
              <a:rPr kumimoji="1" lang="en-US" altLang="zh-CN" sz="3200" b="1" dirty="0">
                <a:solidFill>
                  <a:schemeClr val="accent4">
                    <a:alpha val="50000"/>
                  </a:schemeClr>
                </a:solidFill>
                <a:latin typeface="Microsoft YaHei" charset="0"/>
                <a:ea typeface="Microsoft YaHei" charset="0"/>
                <a:cs typeface="Microsoft YaHei" charset="0"/>
              </a:rPr>
              <a:t>Training Strategies</a:t>
            </a:r>
          </a:p>
        </p:txBody>
      </p:sp>
    </p:spTree>
    <p:extLst>
      <p:ext uri="{BB962C8B-B14F-4D97-AF65-F5344CB8AC3E}">
        <p14:creationId xmlns:p14="http://schemas.microsoft.com/office/powerpoint/2010/main" val="3418097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175059" y="871605"/>
            <a:ext cx="2246128"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2400" b="1" kern="0" dirty="0">
                <a:solidFill>
                  <a:srgbClr val="FFFFFF"/>
                </a:solidFill>
                <a:ea typeface="微软雅黑" charset="0"/>
              </a:rPr>
              <a:t>Prompt Basics</a:t>
            </a:r>
            <a:endParaRPr kumimoji="1" lang="zh-CN" altLang="en-US" sz="2400" b="1" i="0" u="none" strike="noStrike" kern="0" cap="none" spc="0" normalizeH="0" baseline="0" noProof="0" dirty="0">
              <a:ln>
                <a:noFill/>
              </a:ln>
              <a:solidFill>
                <a:srgbClr val="FFFFFF"/>
              </a:solidFill>
              <a:effectLst/>
              <a:uLnTx/>
              <a:uFillTx/>
              <a:ea typeface="微软雅黑" charset="0"/>
            </a:endParaRPr>
          </a:p>
        </p:txBody>
      </p:sp>
      <p:sp>
        <p:nvSpPr>
          <p:cNvPr id="5" name="椭圆 4"/>
          <p:cNvSpPr/>
          <p:nvPr/>
        </p:nvSpPr>
        <p:spPr>
          <a:xfrm>
            <a:off x="5380123" y="782752"/>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框 5"/>
          <p:cNvSpPr txBox="1"/>
          <p:nvPr/>
        </p:nvSpPr>
        <p:spPr>
          <a:xfrm>
            <a:off x="6175059" y="1756808"/>
            <a:ext cx="4567276"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2400" b="1" kern="0" dirty="0">
                <a:solidFill>
                  <a:srgbClr val="FFFFFF"/>
                </a:solidFill>
                <a:ea typeface="微软雅黑" charset="0"/>
              </a:rPr>
              <a:t>D</a:t>
            </a:r>
            <a:r>
              <a:rPr kumimoji="1" lang="en-US" altLang="zh-CN" sz="2400" b="1" i="0" u="none" strike="noStrike" kern="0" cap="none" spc="0" normalizeH="0" baseline="0" noProof="0" dirty="0" err="1">
                <a:ln>
                  <a:noFill/>
                </a:ln>
                <a:solidFill>
                  <a:srgbClr val="FFFFFF"/>
                </a:solidFill>
                <a:effectLst/>
                <a:uLnTx/>
                <a:uFillTx/>
                <a:ea typeface="微软雅黑" charset="0"/>
              </a:rPr>
              <a:t>ownstream</a:t>
            </a:r>
            <a:r>
              <a:rPr kumimoji="1" lang="en-US" altLang="zh-CN" sz="2400" b="1" i="0" u="none" strike="noStrike" kern="0" cap="none" spc="0" normalizeH="0" baseline="0" noProof="0" dirty="0">
                <a:ln>
                  <a:noFill/>
                </a:ln>
                <a:solidFill>
                  <a:srgbClr val="FFFFFF"/>
                </a:solidFill>
                <a:effectLst/>
                <a:uLnTx/>
                <a:uFillTx/>
                <a:ea typeface="微软雅黑" charset="0"/>
              </a:rPr>
              <a:t> Tasks &amp; Datasets</a:t>
            </a:r>
            <a:endParaRPr kumimoji="1" lang="zh-CN" altLang="en-US" sz="2400" b="1" i="0" u="none" strike="noStrike" kern="0" cap="none" spc="0" normalizeH="0" baseline="0" noProof="0" dirty="0">
              <a:ln>
                <a:noFill/>
              </a:ln>
              <a:solidFill>
                <a:srgbClr val="FFFFFF"/>
              </a:solidFill>
              <a:effectLst/>
              <a:uLnTx/>
              <a:uFillTx/>
              <a:ea typeface="微软雅黑" charset="0"/>
            </a:endParaRPr>
          </a:p>
        </p:txBody>
      </p:sp>
      <p:sp>
        <p:nvSpPr>
          <p:cNvPr id="8" name="椭圆 7"/>
          <p:cNvSpPr/>
          <p:nvPr/>
        </p:nvSpPr>
        <p:spPr>
          <a:xfrm>
            <a:off x="5380123" y="166795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9" name="文本框 8"/>
          <p:cNvSpPr txBox="1"/>
          <p:nvPr/>
        </p:nvSpPr>
        <p:spPr>
          <a:xfrm>
            <a:off x="6175059" y="2676176"/>
            <a:ext cx="4059125"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2400" b="1" kern="0" dirty="0">
                <a:solidFill>
                  <a:srgbClr val="FFFFFF"/>
                </a:solidFill>
                <a:ea typeface="微软雅黑" charset="0"/>
              </a:rPr>
              <a:t>P</a:t>
            </a:r>
            <a:r>
              <a:rPr kumimoji="1" lang="en-US" altLang="zh-CN" sz="2400" b="1" i="0" u="none" strike="noStrike" kern="0" cap="none" spc="0" normalizeH="0" baseline="0" noProof="0" dirty="0">
                <a:ln>
                  <a:noFill/>
                </a:ln>
                <a:solidFill>
                  <a:srgbClr val="FFFFFF"/>
                </a:solidFill>
                <a:effectLst/>
                <a:uLnTx/>
                <a:uFillTx/>
                <a:ea typeface="微软雅黑" charset="0"/>
              </a:rPr>
              <a:t>re-trained LM Categories</a:t>
            </a:r>
            <a:endParaRPr kumimoji="1" lang="zh-CN" altLang="en-US" sz="2400" b="1" i="0" u="none" strike="noStrike" kern="0" cap="none" spc="0" normalizeH="0" baseline="0" noProof="0" dirty="0">
              <a:ln>
                <a:noFill/>
              </a:ln>
              <a:solidFill>
                <a:srgbClr val="FFFFFF"/>
              </a:solidFill>
              <a:effectLst/>
              <a:uLnTx/>
              <a:uFillTx/>
              <a:ea typeface="微软雅黑" charset="0"/>
            </a:endParaRPr>
          </a:p>
        </p:txBody>
      </p:sp>
      <p:sp>
        <p:nvSpPr>
          <p:cNvPr id="11" name="椭圆 10"/>
          <p:cNvSpPr/>
          <p:nvPr/>
        </p:nvSpPr>
        <p:spPr>
          <a:xfrm>
            <a:off x="5380123" y="258114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175059" y="3555201"/>
            <a:ext cx="4556055"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2400" b="1" kern="0" dirty="0">
                <a:solidFill>
                  <a:srgbClr val="FFFFFF"/>
                </a:solidFill>
                <a:ea typeface="微软雅黑" charset="0"/>
              </a:rPr>
              <a:t>P</a:t>
            </a:r>
            <a:r>
              <a:rPr kumimoji="1" lang="en-US" altLang="zh-CN" sz="2400" b="1" i="0" u="none" strike="noStrike" kern="0" cap="none" spc="0" normalizeH="0" baseline="0" noProof="0" dirty="0" err="1">
                <a:ln>
                  <a:noFill/>
                </a:ln>
                <a:solidFill>
                  <a:srgbClr val="FFFFFF"/>
                </a:solidFill>
                <a:effectLst/>
                <a:uLnTx/>
                <a:uFillTx/>
                <a:ea typeface="微软雅黑" charset="0"/>
              </a:rPr>
              <a:t>rompt</a:t>
            </a:r>
            <a:r>
              <a:rPr kumimoji="1" lang="en-US" altLang="zh-CN" sz="2400" b="1" i="0" u="none" strike="noStrike" kern="0" cap="none" spc="0" normalizeH="0" baseline="0" noProof="0" dirty="0">
                <a:ln>
                  <a:noFill/>
                </a:ln>
                <a:solidFill>
                  <a:srgbClr val="FFFFFF"/>
                </a:solidFill>
                <a:effectLst/>
                <a:uLnTx/>
                <a:uFillTx/>
                <a:ea typeface="微软雅黑" charset="0"/>
              </a:rPr>
              <a:t> &amp; Answer Engineering</a:t>
            </a:r>
            <a:endParaRPr kumimoji="1" lang="zh-CN" altLang="en-US" sz="2400" b="1" i="0" u="none" strike="noStrike" kern="0" cap="none" spc="0" normalizeH="0" baseline="0" noProof="0" dirty="0">
              <a:ln>
                <a:noFill/>
              </a:ln>
              <a:solidFill>
                <a:srgbClr val="FFFFFF"/>
              </a:solidFill>
              <a:effectLst/>
              <a:uLnTx/>
              <a:uFillTx/>
              <a:ea typeface="微软雅黑" charset="0"/>
            </a:endParaRPr>
          </a:p>
        </p:txBody>
      </p:sp>
      <p:sp>
        <p:nvSpPr>
          <p:cNvPr id="14" name="椭圆 13"/>
          <p:cNvSpPr/>
          <p:nvPr/>
        </p:nvSpPr>
        <p:spPr>
          <a:xfrm>
            <a:off x="5380123" y="346634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Microsoft YaHei" charset="0"/>
                <a:ea typeface="Microsoft YaHei" charset="0"/>
                <a:cs typeface="Microsoft YaHei" charset="0"/>
              </a:rPr>
              <a:t>目录</a:t>
            </a:r>
          </a:p>
        </p:txBody>
      </p:sp>
      <p:sp>
        <p:nvSpPr>
          <p:cNvPr id="13" name="文本框 12">
            <a:extLst>
              <a:ext uri="{FF2B5EF4-FFF2-40B4-BE49-F238E27FC236}">
                <a16:creationId xmlns:a16="http://schemas.microsoft.com/office/drawing/2014/main" id="{C9914A98-6059-4F8C-93AA-7CDE1951B4A2}"/>
              </a:ext>
            </a:extLst>
          </p:cNvPr>
          <p:cNvSpPr txBox="1"/>
          <p:nvPr/>
        </p:nvSpPr>
        <p:spPr>
          <a:xfrm>
            <a:off x="6175059" y="4440402"/>
            <a:ext cx="2876108"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2400" b="1" kern="0" dirty="0">
                <a:solidFill>
                  <a:srgbClr val="FFFFFF"/>
                </a:solidFill>
                <a:ea typeface="微软雅黑" charset="0"/>
              </a:rPr>
              <a:t>Training Strategies</a:t>
            </a:r>
            <a:endParaRPr kumimoji="1" lang="zh-CN" altLang="en-US" sz="2400" b="1" i="0" u="none" strike="noStrike" kern="0" cap="none" spc="0" normalizeH="0" baseline="0" noProof="0" dirty="0">
              <a:ln>
                <a:noFill/>
              </a:ln>
              <a:solidFill>
                <a:srgbClr val="FFFFFF"/>
              </a:solidFill>
              <a:effectLst/>
              <a:uLnTx/>
              <a:uFillTx/>
              <a:ea typeface="微软雅黑" charset="0"/>
            </a:endParaRPr>
          </a:p>
        </p:txBody>
      </p:sp>
      <p:sp>
        <p:nvSpPr>
          <p:cNvPr id="15" name="椭圆 14">
            <a:extLst>
              <a:ext uri="{FF2B5EF4-FFF2-40B4-BE49-F238E27FC236}">
                <a16:creationId xmlns:a16="http://schemas.microsoft.com/office/drawing/2014/main" id="{36039ED5-D9AB-4D2B-B008-5EF2494B1590}"/>
              </a:ext>
            </a:extLst>
          </p:cNvPr>
          <p:cNvSpPr/>
          <p:nvPr/>
        </p:nvSpPr>
        <p:spPr>
          <a:xfrm>
            <a:off x="5380123" y="435154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6" name="文本框 15">
            <a:extLst>
              <a:ext uri="{FF2B5EF4-FFF2-40B4-BE49-F238E27FC236}">
                <a16:creationId xmlns:a16="http://schemas.microsoft.com/office/drawing/2014/main" id="{BE0E2FA6-E36D-4809-91EE-AAC0C86FCDB9}"/>
              </a:ext>
            </a:extLst>
          </p:cNvPr>
          <p:cNvSpPr txBox="1"/>
          <p:nvPr/>
        </p:nvSpPr>
        <p:spPr>
          <a:xfrm>
            <a:off x="6171895" y="5319427"/>
            <a:ext cx="1877437"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2400" b="1" kern="0" dirty="0">
                <a:solidFill>
                  <a:srgbClr val="FFFFFF"/>
                </a:solidFill>
                <a:ea typeface="微软雅黑" charset="0"/>
              </a:rPr>
              <a:t>Challenges</a:t>
            </a:r>
            <a:endParaRPr kumimoji="1" lang="zh-CN" altLang="en-US" sz="2400" b="1" i="0" u="none" strike="noStrike" kern="0" cap="none" spc="0" normalizeH="0" baseline="0" noProof="0" dirty="0">
              <a:ln>
                <a:noFill/>
              </a:ln>
              <a:solidFill>
                <a:srgbClr val="FFFFFF"/>
              </a:solidFill>
              <a:effectLst/>
              <a:uLnTx/>
              <a:uFillTx/>
              <a:ea typeface="微软雅黑" charset="0"/>
            </a:endParaRPr>
          </a:p>
        </p:txBody>
      </p:sp>
      <p:sp>
        <p:nvSpPr>
          <p:cNvPr id="17" name="椭圆 16">
            <a:extLst>
              <a:ext uri="{FF2B5EF4-FFF2-40B4-BE49-F238E27FC236}">
                <a16:creationId xmlns:a16="http://schemas.microsoft.com/office/drawing/2014/main" id="{D4C92AC5-F429-4542-8D91-054C46A486C8}"/>
              </a:ext>
            </a:extLst>
          </p:cNvPr>
          <p:cNvSpPr/>
          <p:nvPr/>
        </p:nvSpPr>
        <p:spPr>
          <a:xfrm>
            <a:off x="5376959" y="5230574"/>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6</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nSpc>
                <a:spcPct val="150000"/>
              </a:lnSpc>
            </a:pPr>
            <a:r>
              <a:rPr kumimoji="1" lang="en-US" altLang="zh-CN" dirty="0"/>
              <a:t>training strategies</a:t>
            </a:r>
          </a:p>
        </p:txBody>
      </p:sp>
      <p:pic>
        <p:nvPicPr>
          <p:cNvPr id="5" name="图片 4">
            <a:extLst>
              <a:ext uri="{FF2B5EF4-FFF2-40B4-BE49-F238E27FC236}">
                <a16:creationId xmlns:a16="http://schemas.microsoft.com/office/drawing/2014/main" id="{E876FA4C-9C61-4D38-B3AA-E02ACD005296}"/>
              </a:ext>
            </a:extLst>
          </p:cNvPr>
          <p:cNvPicPr>
            <a:picLocks noChangeAspect="1"/>
          </p:cNvPicPr>
          <p:nvPr/>
        </p:nvPicPr>
        <p:blipFill>
          <a:blip r:embed="rId3"/>
          <a:stretch>
            <a:fillRect/>
          </a:stretch>
        </p:blipFill>
        <p:spPr>
          <a:xfrm>
            <a:off x="1970762" y="1874563"/>
            <a:ext cx="7398708" cy="3685070"/>
          </a:xfrm>
          <a:prstGeom prst="rect">
            <a:avLst/>
          </a:prstGeom>
        </p:spPr>
      </p:pic>
    </p:spTree>
    <p:extLst>
      <p:ext uri="{BB962C8B-B14F-4D97-AF65-F5344CB8AC3E}">
        <p14:creationId xmlns:p14="http://schemas.microsoft.com/office/powerpoint/2010/main" val="383133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D6389FC-7136-4772-A8E6-3A32D37ED22B}"/>
              </a:ext>
            </a:extLst>
          </p:cNvPr>
          <p:cNvPicPr>
            <a:picLocks noChangeAspect="1"/>
          </p:cNvPicPr>
          <p:nvPr/>
        </p:nvPicPr>
        <p:blipFill>
          <a:blip r:embed="rId3"/>
          <a:stretch>
            <a:fillRect/>
          </a:stretch>
        </p:blipFill>
        <p:spPr>
          <a:xfrm>
            <a:off x="362992" y="2218115"/>
            <a:ext cx="11053028" cy="4553468"/>
          </a:xfrm>
          <a:prstGeom prst="rect">
            <a:avLst/>
          </a:prstGeom>
        </p:spPr>
      </p:pic>
      <p:sp>
        <p:nvSpPr>
          <p:cNvPr id="3" name="文本框 2"/>
          <p:cNvSpPr txBox="1"/>
          <p:nvPr/>
        </p:nvSpPr>
        <p:spPr>
          <a:xfrm>
            <a:off x="185496" y="157403"/>
            <a:ext cx="10614991" cy="1938992"/>
          </a:xfrm>
          <a:prstGeom prst="rect">
            <a:avLst/>
          </a:prstGeom>
          <a:noFill/>
        </p:spPr>
        <p:txBody>
          <a:bodyPr wrap="square" rtlCol="0">
            <a:spAutoFit/>
          </a:bodyPr>
          <a:lstStyle/>
          <a:p>
            <a:r>
              <a:rPr lang="en-US" altLang="zh-CN" sz="2400" dirty="0">
                <a:latin typeface="Arial Rounded MT Bold" panose="020F0704030504030204" pitchFamily="34" charset="0"/>
              </a:rPr>
              <a:t>Language models as knowledge bases? (EMNLP-IJCNLP, 2019)</a:t>
            </a:r>
          </a:p>
          <a:p>
            <a:pPr marL="342900" indent="-342900">
              <a:buFont typeface="Arial" panose="020B0604020202020204" pitchFamily="34" charset="0"/>
              <a:buChar char="•"/>
            </a:pPr>
            <a:r>
              <a:rPr lang="en-US" altLang="zh-CN" sz="2400" dirty="0">
                <a:solidFill>
                  <a:schemeClr val="accent1">
                    <a:lumMod val="75000"/>
                  </a:schemeClr>
                </a:solidFill>
                <a:latin typeface="Arial" panose="020B0604020202020204" pitchFamily="34" charset="0"/>
                <a:cs typeface="Arial" panose="020B0604020202020204" pitchFamily="34" charset="0"/>
              </a:rPr>
              <a:t>manual template </a:t>
            </a:r>
            <a:r>
              <a:rPr lang="en-US" altLang="zh-CN" sz="2400" dirty="0">
                <a:latin typeface="Arial" panose="020B0604020202020204" pitchFamily="34" charset="0"/>
                <a:cs typeface="Arial" panose="020B0604020202020204" pitchFamily="34" charset="0"/>
              </a:rPr>
              <a:t>+ answer design: </a:t>
            </a:r>
            <a:r>
              <a:rPr lang="en-US" altLang="zh-CN" sz="2400" dirty="0">
                <a:solidFill>
                  <a:schemeClr val="accent1">
                    <a:lumMod val="75000"/>
                  </a:schemeClr>
                </a:solidFill>
                <a:latin typeface="Arial" panose="020B0604020202020204" pitchFamily="34" charset="0"/>
                <a:cs typeface="Arial" panose="020B0604020202020204" pitchFamily="34" charset="0"/>
              </a:rPr>
              <a:t>unconstrained space </a:t>
            </a:r>
            <a:r>
              <a:rPr lang="en-US" altLang="zh-CN" sz="2400" dirty="0">
                <a:latin typeface="Arial" panose="020B0604020202020204" pitchFamily="34" charset="0"/>
                <a:cs typeface="Arial" panose="020B0604020202020204" pitchFamily="34" charset="0"/>
              </a:rPr>
              <a:t>without tuning on knowledge probing</a:t>
            </a:r>
          </a:p>
          <a:p>
            <a:pPr marL="342900" indent="-342900">
              <a:buFont typeface="Arial" panose="020B0604020202020204" pitchFamily="34" charset="0"/>
              <a:buChar char="•"/>
            </a:pPr>
            <a:r>
              <a:rPr lang="en-US" altLang="zh-CN" sz="2400" u="sng" dirty="0">
                <a:latin typeface="Arial" panose="020B0604020202020204" pitchFamily="34" charset="0"/>
                <a:cs typeface="Arial" panose="020B0604020202020204" pitchFamily="34" charset="0"/>
              </a:rPr>
              <a:t>first trial on prompting on fact probing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using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pre-trained models(Bert, etc. )</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construct the </a:t>
            </a:r>
            <a:r>
              <a:rPr lang="en-US" altLang="zh-CN" sz="2400" u="sng" dirty="0">
                <a:latin typeface="Arial" panose="020B0604020202020204" pitchFamily="34" charset="0"/>
                <a:cs typeface="Arial" panose="020B0604020202020204" pitchFamily="34" charset="0"/>
              </a:rPr>
              <a:t>LAMA dataset</a:t>
            </a:r>
          </a:p>
        </p:txBody>
      </p:sp>
      <p:sp>
        <p:nvSpPr>
          <p:cNvPr id="10" name="矩形: 圆角 9">
            <a:extLst>
              <a:ext uri="{FF2B5EF4-FFF2-40B4-BE49-F238E27FC236}">
                <a16:creationId xmlns:a16="http://schemas.microsoft.com/office/drawing/2014/main" id="{DD6AB137-5070-40B3-A6A6-56D5F1E35B62}"/>
              </a:ext>
            </a:extLst>
          </p:cNvPr>
          <p:cNvSpPr/>
          <p:nvPr/>
        </p:nvSpPr>
        <p:spPr>
          <a:xfrm>
            <a:off x="2066795" y="5047989"/>
            <a:ext cx="8192021" cy="26304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255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6049D15-6F74-4F83-807C-708A550CAC66}"/>
              </a:ext>
            </a:extLst>
          </p:cNvPr>
          <p:cNvPicPr>
            <a:picLocks noChangeAspect="1"/>
          </p:cNvPicPr>
          <p:nvPr/>
        </p:nvPicPr>
        <p:blipFill>
          <a:blip r:embed="rId3"/>
          <a:stretch>
            <a:fillRect/>
          </a:stretch>
        </p:blipFill>
        <p:spPr>
          <a:xfrm>
            <a:off x="743208" y="2572087"/>
            <a:ext cx="10154436" cy="3993564"/>
          </a:xfrm>
          <a:prstGeom prst="rect">
            <a:avLst/>
          </a:prstGeom>
        </p:spPr>
      </p:pic>
      <p:sp>
        <p:nvSpPr>
          <p:cNvPr id="12" name="文本框 11">
            <a:extLst>
              <a:ext uri="{FF2B5EF4-FFF2-40B4-BE49-F238E27FC236}">
                <a16:creationId xmlns:a16="http://schemas.microsoft.com/office/drawing/2014/main" id="{27E0240D-37A9-4509-9435-D668464CE830}"/>
              </a:ext>
            </a:extLst>
          </p:cNvPr>
          <p:cNvSpPr txBox="1"/>
          <p:nvPr/>
        </p:nvSpPr>
        <p:spPr>
          <a:xfrm>
            <a:off x="268860" y="203014"/>
            <a:ext cx="10912564" cy="2308324"/>
          </a:xfrm>
          <a:prstGeom prst="rect">
            <a:avLst/>
          </a:prstGeom>
          <a:noFill/>
        </p:spPr>
        <p:txBody>
          <a:bodyPr wrap="square" rtlCol="0">
            <a:spAutoFit/>
          </a:bodyPr>
          <a:lstStyle/>
          <a:p>
            <a:r>
              <a:rPr lang="en-US" altLang="zh-CN" sz="2400" dirty="0">
                <a:latin typeface="Arial Rounded MT Bold" panose="020F0704030504030204" pitchFamily="34" charset="0"/>
              </a:rPr>
              <a:t>Making pre-trained language models better few-shot learners(ACL, 2021)</a:t>
            </a:r>
          </a:p>
          <a:p>
            <a:pPr marL="342900" indent="-342900">
              <a:buFont typeface="Arial" panose="020B0604020202020204" pitchFamily="34" charset="0"/>
              <a:buChar char="•"/>
            </a:pPr>
            <a:endParaRPr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b="1" dirty="0">
                <a:latin typeface="Arial" panose="020B0604020202020204" pitchFamily="34" charset="0"/>
                <a:cs typeface="Arial" panose="020B0604020202020204" pitchFamily="34" charset="0"/>
              </a:rPr>
              <a:t>prompt-based fine-tuning</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automated prompt generation using T5</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constraint answer mapping</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prune-then-search</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Fine-tuning with Demonstrations</a:t>
            </a:r>
          </a:p>
        </p:txBody>
      </p:sp>
    </p:spTree>
    <p:extLst>
      <p:ext uri="{BB962C8B-B14F-4D97-AF65-F5344CB8AC3E}">
        <p14:creationId xmlns:p14="http://schemas.microsoft.com/office/powerpoint/2010/main" val="513715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0912564" cy="2308324"/>
          </a:xfrm>
          <a:prstGeom prst="rect">
            <a:avLst/>
          </a:prstGeom>
          <a:noFill/>
        </p:spPr>
        <p:txBody>
          <a:bodyPr wrap="square" rtlCol="0">
            <a:spAutoFit/>
          </a:bodyPr>
          <a:lstStyle/>
          <a:p>
            <a:r>
              <a:rPr lang="en-US" altLang="zh-CN" sz="2400" dirty="0">
                <a:latin typeface="Arial Rounded MT Bold" panose="020F0704030504030204" pitchFamily="34" charset="0"/>
              </a:rPr>
              <a:t>Making pre-trained language models better few-shot learners(ACL, 2021)</a:t>
            </a:r>
          </a:p>
          <a:p>
            <a:pPr marL="342900" indent="-342900">
              <a:buFont typeface="Arial" panose="020B0604020202020204" pitchFamily="34" charset="0"/>
              <a:buChar char="•"/>
            </a:pPr>
            <a:endParaRPr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b="1" dirty="0">
                <a:latin typeface="Arial" panose="020B0604020202020204" pitchFamily="34" charset="0"/>
                <a:cs typeface="Arial" panose="020B0604020202020204" pitchFamily="34" charset="0"/>
              </a:rPr>
              <a:t>prompt-based fine-tuning</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automated prompt generation using T5</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constraint answer mapping</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prune-then-search</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Fine-tuning with Demonstrations</a:t>
            </a:r>
          </a:p>
        </p:txBody>
      </p:sp>
      <mc:AlternateContent xmlns:mc="http://schemas.openxmlformats.org/markup-compatibility/2006" xmlns:a14="http://schemas.microsoft.com/office/drawing/2010/main">
        <mc:Choice Requires="a14">
          <p:sp>
            <p:nvSpPr>
              <p:cNvPr id="4" name="文本框 8">
                <a:extLst>
                  <a:ext uri="{FF2B5EF4-FFF2-40B4-BE49-F238E27FC236}">
                    <a16:creationId xmlns:a16="http://schemas.microsoft.com/office/drawing/2014/main" id="{EBB44B2C-C3CB-43AD-B484-38637C5E1621}"/>
                  </a:ext>
                </a:extLst>
              </p:cNvPr>
              <p:cNvSpPr txBox="1"/>
              <p:nvPr/>
            </p:nvSpPr>
            <p:spPr>
              <a:xfrm>
                <a:off x="375553" y="2612505"/>
                <a:ext cx="10805871" cy="40423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charset="0"/>
                    <a:ea typeface="微软雅黑" charset="0"/>
                  </a:rPr>
                  <a:t>input:  </a:t>
                </a:r>
                <a14:m>
                  <m:oMath xmlns:m="http://schemas.openxmlformats.org/officeDocument/2006/math">
                    <m:sSub>
                      <m:sSubPr>
                        <m:ctrlPr>
                          <a:rPr lang="en-US" altLang="zh-CN" sz="2400" i="1" smtClean="0">
                            <a:solidFill>
                              <a:schemeClr val="tx1">
                                <a:lumMod val="65000"/>
                                <a:lumOff val="35000"/>
                              </a:schemeClr>
                            </a:solidFill>
                            <a:latin typeface="Cambria Math" panose="02040503050406030204" pitchFamily="18" charset="0"/>
                            <a:ea typeface="微软雅黑" charset="0"/>
                          </a:rPr>
                        </m:ctrlPr>
                      </m:sSubPr>
                      <m:e>
                        <m:acc>
                          <m:accPr>
                            <m:chr m:val="̃"/>
                            <m:ctrlPr>
                              <a:rPr lang="en-US" altLang="zh-CN" sz="2400" i="1" smtClean="0">
                                <a:solidFill>
                                  <a:schemeClr val="tx1">
                                    <a:lumMod val="65000"/>
                                    <a:lumOff val="35000"/>
                                  </a:schemeClr>
                                </a:solidFill>
                                <a:latin typeface="Cambria Math" panose="02040503050406030204" pitchFamily="18" charset="0"/>
                                <a:ea typeface="微软雅黑" charset="0"/>
                              </a:rPr>
                            </m:ctrlPr>
                          </m:accPr>
                          <m:e>
                            <m:r>
                              <a:rPr lang="en-US" altLang="zh-CN" sz="2400" b="0" i="1" smtClean="0">
                                <a:solidFill>
                                  <a:schemeClr val="tx1">
                                    <a:lumMod val="65000"/>
                                    <a:lumOff val="35000"/>
                                  </a:schemeClr>
                                </a:solidFill>
                                <a:latin typeface="Cambria Math" panose="02040503050406030204" pitchFamily="18" charset="0"/>
                                <a:ea typeface="微软雅黑" charset="0"/>
                              </a:rPr>
                              <m:t>𝑥</m:t>
                            </m:r>
                          </m:e>
                        </m:acc>
                      </m:e>
                      <m:sub>
                        <m:r>
                          <a:rPr lang="en-US" altLang="zh-CN" sz="2400" b="0" i="1" smtClean="0">
                            <a:solidFill>
                              <a:schemeClr val="tx1">
                                <a:lumMod val="65000"/>
                                <a:lumOff val="35000"/>
                              </a:schemeClr>
                            </a:solidFill>
                            <a:latin typeface="Cambria Math" panose="02040503050406030204" pitchFamily="18" charset="0"/>
                            <a:ea typeface="微软雅黑" charset="0"/>
                          </a:rPr>
                          <m:t>𝑠𝑖𝑛𝑔𝑙𝑒</m:t>
                        </m:r>
                      </m:sub>
                    </m:sSub>
                    <m:r>
                      <a:rPr lang="en-US" altLang="zh-CN" sz="2400" b="0" i="1" smtClean="0">
                        <a:solidFill>
                          <a:schemeClr val="tx1">
                            <a:lumMod val="65000"/>
                            <a:lumOff val="35000"/>
                          </a:schemeClr>
                        </a:solidFill>
                        <a:latin typeface="Cambria Math" panose="02040503050406030204" pitchFamily="18" charset="0"/>
                        <a:ea typeface="微软雅黑" charset="0"/>
                      </a:rPr>
                      <m:t>=</m:t>
                    </m:r>
                    <m:d>
                      <m:dPr>
                        <m:begChr m:val="["/>
                        <m:endChr m:val="]"/>
                        <m:ctrlPr>
                          <a:rPr lang="en-US" altLang="zh-CN" sz="2400" b="0" i="1" smtClean="0">
                            <a:solidFill>
                              <a:schemeClr val="tx1">
                                <a:lumMod val="65000"/>
                                <a:lumOff val="35000"/>
                              </a:schemeClr>
                            </a:solidFill>
                            <a:latin typeface="Cambria Math" panose="02040503050406030204" pitchFamily="18" charset="0"/>
                            <a:ea typeface="微软雅黑" charset="0"/>
                          </a:rPr>
                        </m:ctrlPr>
                      </m:dPr>
                      <m:e>
                        <m:r>
                          <a:rPr lang="en-US" altLang="zh-CN" sz="2400" b="0" i="1" smtClean="0">
                            <a:solidFill>
                              <a:schemeClr val="tx1">
                                <a:lumMod val="65000"/>
                                <a:lumOff val="35000"/>
                              </a:schemeClr>
                            </a:solidFill>
                            <a:latin typeface="Cambria Math" panose="02040503050406030204" pitchFamily="18" charset="0"/>
                            <a:ea typeface="微软雅黑" charset="0"/>
                          </a:rPr>
                          <m:t>𝐶𝐿𝑆</m:t>
                        </m:r>
                      </m:e>
                    </m:d>
                    <m:sSub>
                      <m:sSubPr>
                        <m:ctrlPr>
                          <a:rPr lang="en-US" altLang="zh-CN" sz="2400" b="0" i="1" smtClean="0">
                            <a:solidFill>
                              <a:schemeClr val="tx1">
                                <a:lumMod val="65000"/>
                                <a:lumOff val="35000"/>
                              </a:schemeClr>
                            </a:solidFill>
                            <a:latin typeface="Cambria Math" panose="02040503050406030204" pitchFamily="18" charset="0"/>
                            <a:ea typeface="微软雅黑" charset="0"/>
                          </a:rPr>
                        </m:ctrlPr>
                      </m:sSubPr>
                      <m:e>
                        <m:r>
                          <a:rPr lang="en-US" altLang="zh-CN" sz="2400" b="0" i="1" smtClean="0">
                            <a:solidFill>
                              <a:schemeClr val="tx1">
                                <a:lumMod val="65000"/>
                                <a:lumOff val="35000"/>
                              </a:schemeClr>
                            </a:solidFill>
                            <a:latin typeface="Cambria Math" panose="02040503050406030204" pitchFamily="18" charset="0"/>
                            <a:ea typeface="微软雅黑" charset="0"/>
                          </a:rPr>
                          <m:t>𝑥</m:t>
                        </m:r>
                      </m:e>
                      <m:sub>
                        <m:r>
                          <a:rPr lang="en-US" altLang="zh-CN" sz="2400" b="0" i="1" smtClean="0">
                            <a:solidFill>
                              <a:schemeClr val="tx1">
                                <a:lumMod val="65000"/>
                                <a:lumOff val="35000"/>
                              </a:schemeClr>
                            </a:solidFill>
                            <a:latin typeface="Cambria Math" panose="02040503050406030204" pitchFamily="18" charset="0"/>
                            <a:ea typeface="微软雅黑" charset="0"/>
                          </a:rPr>
                          <m:t>1</m:t>
                        </m:r>
                      </m:sub>
                    </m:sSub>
                    <m:d>
                      <m:dPr>
                        <m:begChr m:val="["/>
                        <m:endChr m:val="]"/>
                        <m:ctrlPr>
                          <a:rPr lang="en-US" altLang="zh-CN" sz="2400" b="0" i="1" smtClean="0">
                            <a:solidFill>
                              <a:schemeClr val="tx1">
                                <a:lumMod val="65000"/>
                                <a:lumOff val="35000"/>
                              </a:schemeClr>
                            </a:solidFill>
                            <a:latin typeface="Cambria Math" panose="02040503050406030204" pitchFamily="18" charset="0"/>
                            <a:ea typeface="微软雅黑" charset="0"/>
                          </a:rPr>
                        </m:ctrlPr>
                      </m:dPr>
                      <m:e>
                        <m:r>
                          <a:rPr lang="en-US" altLang="zh-CN" sz="2400" b="0" i="1" smtClean="0">
                            <a:solidFill>
                              <a:schemeClr val="tx1">
                                <a:lumMod val="65000"/>
                                <a:lumOff val="35000"/>
                              </a:schemeClr>
                            </a:solidFill>
                            <a:latin typeface="Cambria Math" panose="02040503050406030204" pitchFamily="18" charset="0"/>
                            <a:ea typeface="微软雅黑" charset="0"/>
                          </a:rPr>
                          <m:t>𝑆𝐸𝑃</m:t>
                        </m:r>
                      </m:e>
                    </m:d>
                  </m:oMath>
                </a14:m>
                <a:endParaRPr lang="en-US" altLang="zh-CN" sz="2400" dirty="0">
                  <a:solidFill>
                    <a:schemeClr val="tx1">
                      <a:lumMod val="65000"/>
                      <a:lumOff val="35000"/>
                    </a:schemeClr>
                  </a:solidFill>
                  <a:latin typeface="微软雅黑" charset="0"/>
                  <a:ea typeface="微软雅黑" charset="0"/>
                </a:endParaRPr>
              </a:p>
              <a:p>
                <a:pPr>
                  <a:lnSpc>
                    <a:spcPct val="130000"/>
                  </a:lnSpc>
                </a:pPr>
                <a:r>
                  <a:rPr lang="en-US" altLang="zh-CN" sz="2400" dirty="0">
                    <a:solidFill>
                      <a:schemeClr val="tx1">
                        <a:lumMod val="65000"/>
                        <a:lumOff val="35000"/>
                      </a:schemeClr>
                    </a:solidFill>
                    <a:latin typeface="微软雅黑" charset="0"/>
                    <a:ea typeface="微软雅黑" charset="0"/>
                  </a:rPr>
                  <a:t>	 </a:t>
                </a:r>
                <a14:m>
                  <m:oMath xmlns:m="http://schemas.openxmlformats.org/officeDocument/2006/math">
                    <m:sSub>
                      <m:sSubPr>
                        <m:ctrlPr>
                          <a:rPr lang="en-US" altLang="zh-CN" sz="2400" i="1">
                            <a:solidFill>
                              <a:schemeClr val="tx1">
                                <a:lumMod val="65000"/>
                                <a:lumOff val="35000"/>
                              </a:schemeClr>
                            </a:solidFill>
                            <a:latin typeface="Cambria Math" panose="02040503050406030204" pitchFamily="18" charset="0"/>
                            <a:ea typeface="微软雅黑" charset="0"/>
                          </a:rPr>
                        </m:ctrlPr>
                      </m:sSubPr>
                      <m:e>
                        <m:acc>
                          <m:accPr>
                            <m:chr m:val="̃"/>
                            <m:ctrlPr>
                              <a:rPr lang="en-US" altLang="zh-CN" sz="2400" i="1">
                                <a:solidFill>
                                  <a:schemeClr val="tx1">
                                    <a:lumMod val="65000"/>
                                    <a:lumOff val="35000"/>
                                  </a:schemeClr>
                                </a:solidFill>
                                <a:latin typeface="Cambria Math" panose="02040503050406030204" pitchFamily="18" charset="0"/>
                                <a:ea typeface="微软雅黑" charset="0"/>
                              </a:rPr>
                            </m:ctrlPr>
                          </m:accPr>
                          <m:e>
                            <m:r>
                              <a:rPr lang="en-US" altLang="zh-CN" sz="2400" i="1">
                                <a:solidFill>
                                  <a:schemeClr val="tx1">
                                    <a:lumMod val="65000"/>
                                    <a:lumOff val="35000"/>
                                  </a:schemeClr>
                                </a:solidFill>
                                <a:latin typeface="Cambria Math" panose="02040503050406030204" pitchFamily="18" charset="0"/>
                                <a:ea typeface="微软雅黑" charset="0"/>
                              </a:rPr>
                              <m:t>𝑥</m:t>
                            </m:r>
                          </m:e>
                        </m:acc>
                      </m:e>
                      <m:sub>
                        <m:r>
                          <a:rPr lang="en-US" altLang="zh-CN" sz="2400" b="0" i="1" smtClean="0">
                            <a:solidFill>
                              <a:schemeClr val="tx1">
                                <a:lumMod val="65000"/>
                                <a:lumOff val="35000"/>
                              </a:schemeClr>
                            </a:solidFill>
                            <a:latin typeface="Cambria Math" panose="02040503050406030204" pitchFamily="18" charset="0"/>
                            <a:ea typeface="微软雅黑" charset="0"/>
                          </a:rPr>
                          <m:t>𝑝𝑎𝑖𝑟</m:t>
                        </m:r>
                      </m:sub>
                    </m:sSub>
                    <m:r>
                      <a:rPr lang="en-US" altLang="zh-CN" sz="2400" b="0" i="1" smtClean="0">
                        <a:solidFill>
                          <a:schemeClr val="tx1">
                            <a:lumMod val="65000"/>
                            <a:lumOff val="35000"/>
                          </a:schemeClr>
                        </a:solidFill>
                        <a:latin typeface="Cambria Math" panose="02040503050406030204" pitchFamily="18" charset="0"/>
                        <a:ea typeface="微软雅黑" charset="0"/>
                      </a:rPr>
                      <m:t>=</m:t>
                    </m:r>
                    <m:d>
                      <m:dPr>
                        <m:begChr m:val="["/>
                        <m:endChr m:val="]"/>
                        <m:ctrlPr>
                          <a:rPr lang="en-US" altLang="zh-CN" sz="2400" i="1">
                            <a:solidFill>
                              <a:schemeClr val="tx1">
                                <a:lumMod val="65000"/>
                                <a:lumOff val="35000"/>
                              </a:schemeClr>
                            </a:solidFill>
                            <a:latin typeface="Cambria Math" panose="02040503050406030204" pitchFamily="18" charset="0"/>
                            <a:ea typeface="微软雅黑" charset="0"/>
                          </a:rPr>
                        </m:ctrlPr>
                      </m:dPr>
                      <m:e>
                        <m:r>
                          <a:rPr lang="en-US" altLang="zh-CN" sz="2400" i="1">
                            <a:solidFill>
                              <a:schemeClr val="tx1">
                                <a:lumMod val="65000"/>
                                <a:lumOff val="35000"/>
                              </a:schemeClr>
                            </a:solidFill>
                            <a:latin typeface="Cambria Math" panose="02040503050406030204" pitchFamily="18" charset="0"/>
                            <a:ea typeface="微软雅黑" charset="0"/>
                          </a:rPr>
                          <m:t>𝐶𝐿𝑆</m:t>
                        </m:r>
                      </m:e>
                    </m:d>
                    <m:sSub>
                      <m:sSubPr>
                        <m:ctrlPr>
                          <a:rPr lang="en-US" altLang="zh-CN" sz="2400" i="1">
                            <a:solidFill>
                              <a:schemeClr val="tx1">
                                <a:lumMod val="65000"/>
                                <a:lumOff val="35000"/>
                              </a:schemeClr>
                            </a:solidFill>
                            <a:latin typeface="Cambria Math" panose="02040503050406030204" pitchFamily="18" charset="0"/>
                            <a:ea typeface="微软雅黑" charset="0"/>
                          </a:rPr>
                        </m:ctrlPr>
                      </m:sSubPr>
                      <m:e>
                        <m:r>
                          <a:rPr lang="en-US" altLang="zh-CN" sz="2400" i="1">
                            <a:solidFill>
                              <a:schemeClr val="tx1">
                                <a:lumMod val="65000"/>
                                <a:lumOff val="35000"/>
                              </a:schemeClr>
                            </a:solidFill>
                            <a:latin typeface="Cambria Math" panose="02040503050406030204" pitchFamily="18" charset="0"/>
                            <a:ea typeface="微软雅黑" charset="0"/>
                          </a:rPr>
                          <m:t>𝑥</m:t>
                        </m:r>
                      </m:e>
                      <m:sub>
                        <m:r>
                          <a:rPr lang="en-US" altLang="zh-CN" sz="2400" i="1">
                            <a:solidFill>
                              <a:schemeClr val="tx1">
                                <a:lumMod val="65000"/>
                                <a:lumOff val="35000"/>
                              </a:schemeClr>
                            </a:solidFill>
                            <a:latin typeface="Cambria Math" panose="02040503050406030204" pitchFamily="18" charset="0"/>
                            <a:ea typeface="微软雅黑" charset="0"/>
                          </a:rPr>
                          <m:t>1</m:t>
                        </m:r>
                      </m:sub>
                    </m:sSub>
                    <m:d>
                      <m:dPr>
                        <m:begChr m:val="["/>
                        <m:endChr m:val="]"/>
                        <m:ctrlPr>
                          <a:rPr lang="en-US" altLang="zh-CN" sz="2400" i="1">
                            <a:solidFill>
                              <a:schemeClr val="tx1">
                                <a:lumMod val="65000"/>
                                <a:lumOff val="35000"/>
                              </a:schemeClr>
                            </a:solidFill>
                            <a:latin typeface="Cambria Math" panose="02040503050406030204" pitchFamily="18" charset="0"/>
                            <a:ea typeface="微软雅黑" charset="0"/>
                          </a:rPr>
                        </m:ctrlPr>
                      </m:dPr>
                      <m:e>
                        <m:r>
                          <a:rPr lang="en-US" altLang="zh-CN" sz="2400" i="1">
                            <a:solidFill>
                              <a:schemeClr val="tx1">
                                <a:lumMod val="65000"/>
                                <a:lumOff val="35000"/>
                              </a:schemeClr>
                            </a:solidFill>
                            <a:latin typeface="Cambria Math" panose="02040503050406030204" pitchFamily="18" charset="0"/>
                            <a:ea typeface="微软雅黑" charset="0"/>
                          </a:rPr>
                          <m:t>𝑆𝐸𝑃</m:t>
                        </m:r>
                      </m:e>
                    </m:d>
                    <m:sSub>
                      <m:sSubPr>
                        <m:ctrlPr>
                          <a:rPr lang="en-US" altLang="zh-CN" sz="2400" i="1">
                            <a:solidFill>
                              <a:schemeClr val="tx1">
                                <a:lumMod val="65000"/>
                                <a:lumOff val="35000"/>
                              </a:schemeClr>
                            </a:solidFill>
                            <a:latin typeface="Cambria Math" panose="02040503050406030204" pitchFamily="18" charset="0"/>
                            <a:ea typeface="微软雅黑" charset="0"/>
                          </a:rPr>
                        </m:ctrlPr>
                      </m:sSubPr>
                      <m:e>
                        <m:r>
                          <a:rPr lang="en-US" altLang="zh-CN" sz="2400" i="1">
                            <a:solidFill>
                              <a:schemeClr val="tx1">
                                <a:lumMod val="65000"/>
                                <a:lumOff val="35000"/>
                              </a:schemeClr>
                            </a:solidFill>
                            <a:latin typeface="Cambria Math" panose="02040503050406030204" pitchFamily="18" charset="0"/>
                            <a:ea typeface="微软雅黑" charset="0"/>
                          </a:rPr>
                          <m:t>𝑥</m:t>
                        </m:r>
                      </m:e>
                      <m:sub>
                        <m:r>
                          <a:rPr lang="en-US" altLang="zh-CN" sz="2400" b="0" i="1" smtClean="0">
                            <a:solidFill>
                              <a:schemeClr val="tx1">
                                <a:lumMod val="65000"/>
                                <a:lumOff val="35000"/>
                              </a:schemeClr>
                            </a:solidFill>
                            <a:latin typeface="Cambria Math" panose="02040503050406030204" pitchFamily="18" charset="0"/>
                            <a:ea typeface="微软雅黑" charset="0"/>
                          </a:rPr>
                          <m:t>2</m:t>
                        </m:r>
                      </m:sub>
                    </m:sSub>
                    <m:d>
                      <m:dPr>
                        <m:begChr m:val="["/>
                        <m:endChr m:val="]"/>
                        <m:ctrlPr>
                          <a:rPr lang="en-US" altLang="zh-CN" sz="2400" i="1">
                            <a:solidFill>
                              <a:schemeClr val="tx1">
                                <a:lumMod val="65000"/>
                                <a:lumOff val="35000"/>
                              </a:schemeClr>
                            </a:solidFill>
                            <a:latin typeface="Cambria Math" panose="02040503050406030204" pitchFamily="18" charset="0"/>
                            <a:ea typeface="微软雅黑" charset="0"/>
                          </a:rPr>
                        </m:ctrlPr>
                      </m:dPr>
                      <m:e>
                        <m:r>
                          <a:rPr lang="en-US" altLang="zh-CN" sz="2400" i="1">
                            <a:solidFill>
                              <a:schemeClr val="tx1">
                                <a:lumMod val="65000"/>
                                <a:lumOff val="35000"/>
                              </a:schemeClr>
                            </a:solidFill>
                            <a:latin typeface="Cambria Math" panose="02040503050406030204" pitchFamily="18" charset="0"/>
                            <a:ea typeface="微软雅黑" charset="0"/>
                          </a:rPr>
                          <m:t>𝑆𝐸𝑃</m:t>
                        </m:r>
                      </m:e>
                    </m:d>
                  </m:oMath>
                </a14:m>
                <a:endParaRPr lang="en-US" altLang="zh-CN" sz="2400" dirty="0">
                  <a:solidFill>
                    <a:schemeClr val="tx1">
                      <a:lumMod val="65000"/>
                      <a:lumOff val="35000"/>
                    </a:schemeClr>
                  </a:solidFill>
                  <a:latin typeface="微软雅黑" charset="0"/>
                  <a:ea typeface="微软雅黑" charset="0"/>
                </a:endParaRPr>
              </a:p>
              <a:p>
                <a:pPr>
                  <a:lnSpc>
                    <a:spcPct val="130000"/>
                  </a:lnSpc>
                </a:pPr>
                <a:r>
                  <a:rPr lang="en-US" altLang="zh-CN" sz="2400" dirty="0">
                    <a:solidFill>
                      <a:schemeClr val="bg1"/>
                    </a:solidFill>
                    <a:latin typeface="微软雅黑" charset="0"/>
                    <a:ea typeface="微软雅黑" charset="0"/>
                  </a:rPr>
                  <a:t>task-specific head</a:t>
                </a:r>
                <a:r>
                  <a:rPr lang="zh-CN" altLang="en-US" sz="2400" dirty="0">
                    <a:solidFill>
                      <a:schemeClr val="bg1"/>
                    </a:solidFill>
                    <a:latin typeface="微软雅黑" charset="0"/>
                    <a:ea typeface="微软雅黑" charset="0"/>
                  </a:rPr>
                  <a:t>：</a:t>
                </a:r>
                <a14:m>
                  <m:oMath xmlns:m="http://schemas.openxmlformats.org/officeDocument/2006/math">
                    <m:r>
                      <a:rPr lang="en-US" altLang="zh-CN" sz="2400" i="1" dirty="0">
                        <a:solidFill>
                          <a:schemeClr val="bg1"/>
                        </a:solidFill>
                        <a:latin typeface="Cambria Math" panose="02040503050406030204" pitchFamily="18" charset="0"/>
                        <a:ea typeface="微软雅黑" charset="0"/>
                      </a:rPr>
                      <m:t>𝑠𝑜𝑓𝑡</m:t>
                    </m:r>
                    <m:r>
                      <a:rPr lang="en-US" altLang="zh-CN" sz="2400" b="0" i="1" dirty="0" smtClean="0">
                        <a:solidFill>
                          <a:schemeClr val="bg1"/>
                        </a:solidFill>
                        <a:latin typeface="Cambria Math" panose="02040503050406030204" pitchFamily="18" charset="0"/>
                        <a:ea typeface="微软雅黑" charset="0"/>
                      </a:rPr>
                      <m:t>𝑚𝑎𝑥</m:t>
                    </m:r>
                    <m:r>
                      <a:rPr lang="en-US" altLang="zh-CN" sz="2400" b="0" i="0" dirty="0" smtClean="0">
                        <a:solidFill>
                          <a:schemeClr val="bg1"/>
                        </a:solidFill>
                        <a:latin typeface="Cambria Math" panose="02040503050406030204" pitchFamily="18" charset="0"/>
                        <a:ea typeface="微软雅黑" charset="0"/>
                      </a:rPr>
                      <m:t>(</m:t>
                    </m:r>
                    <m:sSub>
                      <m:sSubPr>
                        <m:ctrlPr>
                          <a:rPr lang="en-US" altLang="zh-CN" sz="2400" b="0" i="1" dirty="0" smtClean="0">
                            <a:solidFill>
                              <a:schemeClr val="bg1"/>
                            </a:solidFill>
                            <a:latin typeface="Cambria Math" panose="02040503050406030204" pitchFamily="18" charset="0"/>
                            <a:ea typeface="微软雅黑" charset="0"/>
                          </a:rPr>
                        </m:ctrlPr>
                      </m:sSubPr>
                      <m:e>
                        <m:r>
                          <a:rPr lang="en-US" altLang="zh-CN" sz="2400" b="1" i="1" dirty="0" smtClean="0">
                            <a:solidFill>
                              <a:schemeClr val="bg1"/>
                            </a:solidFill>
                            <a:latin typeface="Cambria Math" panose="02040503050406030204" pitchFamily="18" charset="0"/>
                            <a:ea typeface="微软雅黑" charset="0"/>
                          </a:rPr>
                          <m:t>𝑾</m:t>
                        </m:r>
                      </m:e>
                      <m:sub>
                        <m:r>
                          <a:rPr lang="en-US" altLang="zh-CN" sz="2400" b="0" i="1" dirty="0" smtClean="0">
                            <a:solidFill>
                              <a:schemeClr val="bg1"/>
                            </a:solidFill>
                            <a:latin typeface="Cambria Math" panose="02040503050406030204" pitchFamily="18" charset="0"/>
                            <a:ea typeface="微软雅黑" charset="0"/>
                          </a:rPr>
                          <m:t>0</m:t>
                        </m:r>
                      </m:sub>
                    </m:sSub>
                    <m:sSub>
                      <m:sSubPr>
                        <m:ctrlPr>
                          <a:rPr lang="en-US" altLang="zh-CN" sz="2400" b="0" i="1" dirty="0" smtClean="0">
                            <a:solidFill>
                              <a:schemeClr val="bg1"/>
                            </a:solidFill>
                            <a:latin typeface="Cambria Math" panose="02040503050406030204" pitchFamily="18" charset="0"/>
                            <a:ea typeface="微软雅黑" charset="0"/>
                          </a:rPr>
                        </m:ctrlPr>
                      </m:sSubPr>
                      <m:e>
                        <m:r>
                          <a:rPr lang="en-US" altLang="zh-CN" sz="2400" b="1" i="1" dirty="0" smtClean="0">
                            <a:solidFill>
                              <a:schemeClr val="bg1"/>
                            </a:solidFill>
                            <a:latin typeface="Cambria Math" panose="02040503050406030204" pitchFamily="18" charset="0"/>
                            <a:ea typeface="微软雅黑" charset="0"/>
                          </a:rPr>
                          <m:t>𝒉</m:t>
                        </m:r>
                      </m:e>
                      <m:sub>
                        <m:r>
                          <a:rPr lang="en-US" altLang="zh-CN" sz="2400" b="0" i="1" dirty="0" smtClean="0">
                            <a:solidFill>
                              <a:schemeClr val="bg1"/>
                            </a:solidFill>
                            <a:latin typeface="Cambria Math" panose="02040503050406030204" pitchFamily="18" charset="0"/>
                            <a:ea typeface="微软雅黑" charset="0"/>
                          </a:rPr>
                          <m:t>[</m:t>
                        </m:r>
                        <m:r>
                          <a:rPr lang="en-US" altLang="zh-CN" sz="2400" b="0" i="1" dirty="0" smtClean="0">
                            <a:solidFill>
                              <a:schemeClr val="bg1"/>
                            </a:solidFill>
                            <a:latin typeface="Cambria Math" panose="02040503050406030204" pitchFamily="18" charset="0"/>
                            <a:ea typeface="微软雅黑" charset="0"/>
                          </a:rPr>
                          <m:t>𝐶𝐿𝑆</m:t>
                        </m:r>
                        <m:r>
                          <a:rPr lang="en-US" altLang="zh-CN" sz="2400" b="0" i="1" dirty="0" smtClean="0">
                            <a:solidFill>
                              <a:schemeClr val="bg1"/>
                            </a:solidFill>
                            <a:latin typeface="Cambria Math" panose="02040503050406030204" pitchFamily="18" charset="0"/>
                            <a:ea typeface="微软雅黑" charset="0"/>
                          </a:rPr>
                          <m:t>]</m:t>
                        </m:r>
                      </m:sub>
                    </m:sSub>
                    <m:r>
                      <a:rPr lang="en-US" altLang="zh-CN" sz="2400" b="0" i="0" dirty="0" smtClean="0">
                        <a:solidFill>
                          <a:schemeClr val="bg1"/>
                        </a:solidFill>
                        <a:latin typeface="Cambria Math" panose="02040503050406030204" pitchFamily="18" charset="0"/>
                        <a:ea typeface="微软雅黑" charset="0"/>
                      </a:rPr>
                      <m:t>)</m:t>
                    </m:r>
                  </m:oMath>
                </a14:m>
                <a:endParaRPr lang="en-US" altLang="zh-CN" sz="2400" dirty="0">
                  <a:solidFill>
                    <a:schemeClr val="bg1"/>
                  </a:solidFill>
                  <a:latin typeface="微软雅黑" charset="0"/>
                  <a:ea typeface="微软雅黑" charset="0"/>
                </a:endParaRPr>
              </a:p>
              <a:p>
                <a:pPr>
                  <a:lnSpc>
                    <a:spcPct val="130000"/>
                  </a:lnSpc>
                </a:pPr>
                <a:r>
                  <a:rPr lang="en-US" altLang="zh-CN" sz="2400" dirty="0">
                    <a:solidFill>
                      <a:schemeClr val="tx1">
                        <a:lumMod val="65000"/>
                        <a:lumOff val="35000"/>
                      </a:schemeClr>
                    </a:solidFill>
                    <a:latin typeface="微软雅黑" charset="0"/>
                    <a:ea typeface="微软雅黑" charset="0"/>
                  </a:rPr>
                  <a:t>classification: </a:t>
                </a:r>
              </a:p>
              <a:p>
                <a:pPr>
                  <a:lnSpc>
                    <a:spcPct val="130000"/>
                  </a:lnSpc>
                </a:pPr>
                <a:r>
                  <a:rPr lang="en-US" altLang="zh-CN" sz="2400" dirty="0">
                    <a:solidFill>
                      <a:schemeClr val="tx1">
                        <a:lumMod val="65000"/>
                        <a:lumOff val="35000"/>
                      </a:schemeClr>
                    </a:solidFill>
                    <a:latin typeface="微软雅黑" charset="0"/>
                    <a:ea typeface="微软雅黑" charset="0"/>
                  </a:rPr>
                  <a:t>                                                                              </a:t>
                </a:r>
                <a:r>
                  <a:rPr lang="en-US" altLang="zh-CN" dirty="0">
                    <a:solidFill>
                      <a:schemeClr val="tx1">
                        <a:lumMod val="65000"/>
                        <a:lumOff val="35000"/>
                      </a:schemeClr>
                    </a:solidFill>
                    <a:latin typeface="微软雅黑" charset="0"/>
                    <a:ea typeface="微软雅黑" charset="0"/>
                  </a:rPr>
                  <a:t>loss</a:t>
                </a:r>
                <a:r>
                  <a:rPr lang="zh-CN" altLang="en-US"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MLL</a:t>
                </a:r>
              </a:p>
              <a:p>
                <a:pPr>
                  <a:lnSpc>
                    <a:spcPct val="130000"/>
                  </a:lnSpc>
                </a:pPr>
                <a:endParaRPr lang="en-US" altLang="zh-CN" dirty="0">
                  <a:solidFill>
                    <a:schemeClr val="tx1">
                      <a:lumMod val="65000"/>
                      <a:lumOff val="35000"/>
                    </a:schemeClr>
                  </a:solidFill>
                  <a:latin typeface="微软雅黑" charset="0"/>
                  <a:ea typeface="微软雅黑" charset="0"/>
                </a:endParaRPr>
              </a:p>
              <a:p>
                <a:pPr>
                  <a:lnSpc>
                    <a:spcPct val="130000"/>
                  </a:lnSpc>
                </a:pPr>
                <a:endParaRPr lang="en-US" altLang="zh-CN" sz="2400" dirty="0">
                  <a:solidFill>
                    <a:schemeClr val="tx1">
                      <a:lumMod val="65000"/>
                      <a:lumOff val="35000"/>
                    </a:schemeClr>
                  </a:solidFill>
                  <a:latin typeface="微软雅黑" charset="0"/>
                  <a:ea typeface="微软雅黑" charset="0"/>
                </a:endParaRPr>
              </a:p>
              <a:p>
                <a:pPr>
                  <a:lnSpc>
                    <a:spcPct val="130000"/>
                  </a:lnSpc>
                </a:pPr>
                <a:r>
                  <a:rPr lang="en-US" altLang="zh-CN" sz="2400" dirty="0">
                    <a:solidFill>
                      <a:schemeClr val="tx1">
                        <a:lumMod val="65000"/>
                        <a:lumOff val="35000"/>
                      </a:schemeClr>
                    </a:solidFill>
                    <a:latin typeface="微软雅黑" charset="0"/>
                    <a:ea typeface="微软雅黑" charset="0"/>
                  </a:rPr>
                  <a:t>regression</a:t>
                </a:r>
                <a:r>
                  <a:rPr lang="zh-CN" altLang="en-US" sz="2400" dirty="0">
                    <a:solidFill>
                      <a:schemeClr val="tx1">
                        <a:lumMod val="65000"/>
                        <a:lumOff val="35000"/>
                      </a:schemeClr>
                    </a:solidFill>
                    <a:latin typeface="微软雅黑" charset="0"/>
                    <a:ea typeface="微软雅黑" charset="0"/>
                  </a:rPr>
                  <a:t>：                                                  </a:t>
                </a:r>
                <a:r>
                  <a:rPr lang="en-US" altLang="zh-CN" sz="2000" dirty="0">
                    <a:solidFill>
                      <a:schemeClr val="tx1">
                        <a:lumMod val="65000"/>
                        <a:lumOff val="35000"/>
                      </a:schemeClr>
                    </a:solidFill>
                    <a:latin typeface="微软雅黑" charset="0"/>
                    <a:ea typeface="微软雅黑" charset="0"/>
                  </a:rPr>
                  <a:t>loss</a:t>
                </a:r>
                <a:r>
                  <a:rPr lang="zh-CN" altLang="en-US" sz="2000" dirty="0">
                    <a:solidFill>
                      <a:schemeClr val="tx1">
                        <a:lumMod val="65000"/>
                        <a:lumOff val="35000"/>
                      </a:schemeClr>
                    </a:solidFill>
                    <a:latin typeface="微软雅黑" charset="0"/>
                    <a:ea typeface="微软雅黑" charset="0"/>
                  </a:rPr>
                  <a:t>：</a:t>
                </a:r>
                <a14:m>
                  <m:oMath xmlns:m="http://schemas.openxmlformats.org/officeDocument/2006/math">
                    <m:r>
                      <m:rPr>
                        <m:sty m:val="p"/>
                      </m:rPr>
                      <a:rPr lang="en-US" altLang="zh-CN" sz="2000" b="0" i="0" smtClean="0">
                        <a:solidFill>
                          <a:schemeClr val="tx1">
                            <a:lumMod val="65000"/>
                            <a:lumOff val="35000"/>
                          </a:schemeClr>
                        </a:solidFill>
                        <a:latin typeface="Cambria Math" panose="02040503050406030204" pitchFamily="18" charset="0"/>
                        <a:ea typeface="微软雅黑" charset="0"/>
                      </a:rPr>
                      <m:t>KL</m:t>
                    </m:r>
                    <m:r>
                      <a:rPr lang="en-US" altLang="zh-CN" sz="2000" b="0" i="0" smtClean="0">
                        <a:solidFill>
                          <a:schemeClr val="tx1">
                            <a:lumMod val="65000"/>
                            <a:lumOff val="35000"/>
                          </a:schemeClr>
                        </a:solidFill>
                        <a:latin typeface="Cambria Math" panose="02040503050406030204" pitchFamily="18" charset="0"/>
                        <a:ea typeface="微软雅黑" charset="0"/>
                      </a:rPr>
                      <m:t>(</m:t>
                    </m:r>
                    <m:r>
                      <a:rPr lang="en-US" altLang="zh-CN" sz="2000" b="0" i="1" smtClean="0">
                        <a:solidFill>
                          <a:schemeClr val="tx1">
                            <a:lumMod val="65000"/>
                            <a:lumOff val="35000"/>
                          </a:schemeClr>
                        </a:solidFill>
                        <a:latin typeface="Cambria Math" panose="02040503050406030204" pitchFamily="18" charset="0"/>
                        <a:ea typeface="微软雅黑" charset="0"/>
                      </a:rPr>
                      <m:t>𝑝</m:t>
                    </m:r>
                    <m:r>
                      <a:rPr lang="en-US" altLang="zh-CN" sz="2000" b="0" i="1" smtClean="0">
                        <a:solidFill>
                          <a:schemeClr val="tx1">
                            <a:lumMod val="65000"/>
                            <a:lumOff val="35000"/>
                          </a:schemeClr>
                        </a:solidFill>
                        <a:latin typeface="Cambria Math" panose="02040503050406030204" pitchFamily="18" charset="0"/>
                        <a:ea typeface="微软雅黑" charset="0"/>
                      </a:rPr>
                      <m:t>(</m:t>
                    </m:r>
                    <m:sSub>
                      <m:sSubPr>
                        <m:ctrlPr>
                          <a:rPr lang="en-US" altLang="zh-CN" sz="2000" b="0" i="1" smtClean="0">
                            <a:solidFill>
                              <a:schemeClr val="tx1">
                                <a:lumMod val="65000"/>
                                <a:lumOff val="35000"/>
                              </a:schemeClr>
                            </a:solidFill>
                            <a:latin typeface="Cambria Math" panose="02040503050406030204" pitchFamily="18" charset="0"/>
                            <a:ea typeface="微软雅黑" charset="0"/>
                          </a:rPr>
                        </m:ctrlPr>
                      </m:sSubPr>
                      <m:e>
                        <m:r>
                          <a:rPr lang="en-US" altLang="zh-CN" sz="2000" b="0" i="1" smtClean="0">
                            <a:solidFill>
                              <a:schemeClr val="tx1">
                                <a:lumMod val="65000"/>
                                <a:lumOff val="35000"/>
                              </a:schemeClr>
                            </a:solidFill>
                            <a:latin typeface="Cambria Math" panose="02040503050406030204" pitchFamily="18" charset="0"/>
                            <a:ea typeface="微软雅黑" charset="0"/>
                          </a:rPr>
                          <m:t>𝑦</m:t>
                        </m:r>
                      </m:e>
                      <m:sub>
                        <m:r>
                          <a:rPr lang="en-US" altLang="zh-CN" sz="2000" b="0" i="1" smtClean="0">
                            <a:solidFill>
                              <a:schemeClr val="tx1">
                                <a:lumMod val="65000"/>
                                <a:lumOff val="35000"/>
                              </a:schemeClr>
                            </a:solidFill>
                            <a:latin typeface="Cambria Math" panose="02040503050406030204" pitchFamily="18" charset="0"/>
                            <a:ea typeface="微软雅黑" charset="0"/>
                          </a:rPr>
                          <m:t>𝑢</m:t>
                        </m:r>
                      </m:sub>
                    </m:sSub>
                    <m:r>
                      <a:rPr lang="en-US" altLang="zh-CN" sz="2000" b="0" i="1" smtClean="0">
                        <a:solidFill>
                          <a:schemeClr val="tx1">
                            <a:lumMod val="65000"/>
                            <a:lumOff val="35000"/>
                          </a:schemeClr>
                        </a:solidFill>
                        <a:latin typeface="Cambria Math" panose="02040503050406030204" pitchFamily="18" charset="0"/>
                        <a:ea typeface="微软雅黑" charset="0"/>
                      </a:rPr>
                      <m:t>|</m:t>
                    </m:r>
                    <m:sSub>
                      <m:sSubPr>
                        <m:ctrlPr>
                          <a:rPr lang="en-US" altLang="zh-CN" sz="2000" b="0" i="1" smtClean="0">
                            <a:solidFill>
                              <a:schemeClr val="tx1">
                                <a:lumMod val="65000"/>
                                <a:lumOff val="35000"/>
                              </a:schemeClr>
                            </a:solidFill>
                            <a:latin typeface="Cambria Math" panose="02040503050406030204" pitchFamily="18" charset="0"/>
                            <a:ea typeface="微软雅黑" charset="0"/>
                          </a:rPr>
                        </m:ctrlPr>
                      </m:sSubPr>
                      <m:e>
                        <m:r>
                          <a:rPr lang="en-US" altLang="zh-CN" sz="2000" b="0" i="1" smtClean="0">
                            <a:solidFill>
                              <a:schemeClr val="tx1">
                                <a:lumMod val="65000"/>
                                <a:lumOff val="35000"/>
                              </a:schemeClr>
                            </a:solidFill>
                            <a:latin typeface="Cambria Math" panose="02040503050406030204" pitchFamily="18" charset="0"/>
                            <a:ea typeface="微软雅黑" charset="0"/>
                          </a:rPr>
                          <m:t>𝑥</m:t>
                        </m:r>
                      </m:e>
                      <m:sub>
                        <m:r>
                          <a:rPr lang="en-US" altLang="zh-CN" sz="2000" b="0" i="1" smtClean="0">
                            <a:solidFill>
                              <a:schemeClr val="tx1">
                                <a:lumMod val="65000"/>
                                <a:lumOff val="35000"/>
                              </a:schemeClr>
                            </a:solidFill>
                            <a:latin typeface="Cambria Math" panose="02040503050406030204" pitchFamily="18" charset="0"/>
                            <a:ea typeface="微软雅黑" charset="0"/>
                          </a:rPr>
                          <m:t>𝑖𝑛</m:t>
                        </m:r>
                      </m:sub>
                    </m:sSub>
                    <m:r>
                      <a:rPr lang="en-US" altLang="zh-CN" sz="2000" b="0" i="1" smtClean="0">
                        <a:solidFill>
                          <a:schemeClr val="tx1">
                            <a:lumMod val="65000"/>
                            <a:lumOff val="35000"/>
                          </a:schemeClr>
                        </a:solidFill>
                        <a:latin typeface="Cambria Math" panose="02040503050406030204" pitchFamily="18" charset="0"/>
                        <a:ea typeface="微软雅黑" charset="0"/>
                      </a:rPr>
                      <m:t>)||</m:t>
                    </m:r>
                    <m:f>
                      <m:fPr>
                        <m:ctrlPr>
                          <a:rPr lang="en-US" altLang="zh-CN" sz="2000" b="0" i="1" smtClean="0">
                            <a:solidFill>
                              <a:schemeClr val="tx1">
                                <a:lumMod val="65000"/>
                                <a:lumOff val="35000"/>
                              </a:schemeClr>
                            </a:solidFill>
                            <a:latin typeface="Cambria Math" panose="02040503050406030204" pitchFamily="18" charset="0"/>
                            <a:ea typeface="微软雅黑" charset="0"/>
                          </a:rPr>
                        </m:ctrlPr>
                      </m:fPr>
                      <m:num>
                        <m:r>
                          <a:rPr lang="en-US" altLang="zh-CN" sz="2000" b="0" i="1" smtClean="0">
                            <a:solidFill>
                              <a:schemeClr val="tx1">
                                <a:lumMod val="65000"/>
                                <a:lumOff val="35000"/>
                              </a:schemeClr>
                            </a:solidFill>
                            <a:latin typeface="Cambria Math" panose="02040503050406030204" pitchFamily="18" charset="0"/>
                            <a:ea typeface="微软雅黑" charset="0"/>
                          </a:rPr>
                          <m:t>𝑦</m:t>
                        </m:r>
                        <m:r>
                          <a:rPr lang="en-US" altLang="zh-CN" sz="2000" b="0" i="1" smtClean="0">
                            <a:solidFill>
                              <a:schemeClr val="tx1">
                                <a:lumMod val="65000"/>
                                <a:lumOff val="35000"/>
                              </a:schemeClr>
                            </a:solidFill>
                            <a:latin typeface="Cambria Math" panose="02040503050406030204" pitchFamily="18" charset="0"/>
                            <a:ea typeface="微软雅黑" charset="0"/>
                          </a:rPr>
                          <m:t>−</m:t>
                        </m:r>
                        <m:sSub>
                          <m:sSubPr>
                            <m:ctrlPr>
                              <a:rPr lang="en-US" altLang="zh-CN" sz="2000" b="0" i="1" smtClean="0">
                                <a:solidFill>
                                  <a:schemeClr val="tx1">
                                    <a:lumMod val="65000"/>
                                    <a:lumOff val="35000"/>
                                  </a:schemeClr>
                                </a:solidFill>
                                <a:latin typeface="Cambria Math" panose="02040503050406030204" pitchFamily="18" charset="0"/>
                                <a:ea typeface="微软雅黑" charset="0"/>
                              </a:rPr>
                            </m:ctrlPr>
                          </m:sSubPr>
                          <m:e>
                            <m:r>
                              <a:rPr lang="en-US" altLang="zh-CN" sz="2000" b="0" i="1" smtClean="0">
                                <a:solidFill>
                                  <a:schemeClr val="tx1">
                                    <a:lumMod val="65000"/>
                                    <a:lumOff val="35000"/>
                                  </a:schemeClr>
                                </a:solidFill>
                                <a:latin typeface="Cambria Math" panose="02040503050406030204" pitchFamily="18" charset="0"/>
                                <a:ea typeface="微软雅黑" charset="0"/>
                              </a:rPr>
                              <m:t>𝑣</m:t>
                            </m:r>
                          </m:e>
                          <m:sub>
                            <m:r>
                              <a:rPr lang="en-US" altLang="zh-CN" sz="2000" b="0" i="1" smtClean="0">
                                <a:solidFill>
                                  <a:schemeClr val="tx1">
                                    <a:lumMod val="65000"/>
                                    <a:lumOff val="35000"/>
                                  </a:schemeClr>
                                </a:solidFill>
                                <a:latin typeface="Cambria Math" panose="02040503050406030204" pitchFamily="18" charset="0"/>
                                <a:ea typeface="微软雅黑" charset="0"/>
                              </a:rPr>
                              <m:t>𝑙</m:t>
                            </m:r>
                          </m:sub>
                        </m:sSub>
                      </m:num>
                      <m:den>
                        <m:sSub>
                          <m:sSubPr>
                            <m:ctrlPr>
                              <a:rPr lang="en-US" altLang="zh-CN" sz="2000" b="0" i="1" smtClean="0">
                                <a:solidFill>
                                  <a:schemeClr val="tx1">
                                    <a:lumMod val="65000"/>
                                    <a:lumOff val="35000"/>
                                  </a:schemeClr>
                                </a:solidFill>
                                <a:latin typeface="Cambria Math" panose="02040503050406030204" pitchFamily="18" charset="0"/>
                                <a:ea typeface="微软雅黑" charset="0"/>
                              </a:rPr>
                            </m:ctrlPr>
                          </m:sSubPr>
                          <m:e>
                            <m:r>
                              <a:rPr lang="en-US" altLang="zh-CN" sz="2000" b="0" i="1" smtClean="0">
                                <a:solidFill>
                                  <a:schemeClr val="tx1">
                                    <a:lumMod val="65000"/>
                                    <a:lumOff val="35000"/>
                                  </a:schemeClr>
                                </a:solidFill>
                                <a:latin typeface="Cambria Math" panose="02040503050406030204" pitchFamily="18" charset="0"/>
                                <a:ea typeface="微软雅黑" charset="0"/>
                              </a:rPr>
                              <m:t>𝑣</m:t>
                            </m:r>
                          </m:e>
                          <m:sub>
                            <m:r>
                              <a:rPr lang="en-US" altLang="zh-CN" sz="2000" b="0" i="1" smtClean="0">
                                <a:solidFill>
                                  <a:schemeClr val="tx1">
                                    <a:lumMod val="65000"/>
                                    <a:lumOff val="35000"/>
                                  </a:schemeClr>
                                </a:solidFill>
                                <a:latin typeface="Cambria Math" panose="02040503050406030204" pitchFamily="18" charset="0"/>
                                <a:ea typeface="微软雅黑" charset="0"/>
                              </a:rPr>
                              <m:t>𝑢</m:t>
                            </m:r>
                          </m:sub>
                        </m:sSub>
                        <m:r>
                          <a:rPr lang="en-US" altLang="zh-CN" sz="2000" b="0" i="1" smtClean="0">
                            <a:solidFill>
                              <a:schemeClr val="tx1">
                                <a:lumMod val="65000"/>
                                <a:lumOff val="35000"/>
                              </a:schemeClr>
                            </a:solidFill>
                            <a:latin typeface="Cambria Math" panose="02040503050406030204" pitchFamily="18" charset="0"/>
                            <a:ea typeface="微软雅黑" charset="0"/>
                          </a:rPr>
                          <m:t>−</m:t>
                        </m:r>
                        <m:sSub>
                          <m:sSubPr>
                            <m:ctrlPr>
                              <a:rPr lang="en-US" altLang="zh-CN" sz="2000" b="0" i="1" smtClean="0">
                                <a:solidFill>
                                  <a:schemeClr val="tx1">
                                    <a:lumMod val="65000"/>
                                    <a:lumOff val="35000"/>
                                  </a:schemeClr>
                                </a:solidFill>
                                <a:latin typeface="Cambria Math" panose="02040503050406030204" pitchFamily="18" charset="0"/>
                                <a:ea typeface="微软雅黑" charset="0"/>
                              </a:rPr>
                            </m:ctrlPr>
                          </m:sSubPr>
                          <m:e>
                            <m:r>
                              <a:rPr lang="en-US" altLang="zh-CN" sz="2000" b="0" i="1" smtClean="0">
                                <a:solidFill>
                                  <a:schemeClr val="tx1">
                                    <a:lumMod val="65000"/>
                                    <a:lumOff val="35000"/>
                                  </a:schemeClr>
                                </a:solidFill>
                                <a:latin typeface="Cambria Math" panose="02040503050406030204" pitchFamily="18" charset="0"/>
                                <a:ea typeface="微软雅黑" charset="0"/>
                              </a:rPr>
                              <m:t>𝑣</m:t>
                            </m:r>
                          </m:e>
                          <m:sub>
                            <m:r>
                              <a:rPr lang="en-US" altLang="zh-CN" sz="2000" b="0" i="1" smtClean="0">
                                <a:solidFill>
                                  <a:schemeClr val="tx1">
                                    <a:lumMod val="65000"/>
                                    <a:lumOff val="35000"/>
                                  </a:schemeClr>
                                </a:solidFill>
                                <a:latin typeface="Cambria Math" panose="02040503050406030204" pitchFamily="18" charset="0"/>
                                <a:ea typeface="微软雅黑" charset="0"/>
                              </a:rPr>
                              <m:t>𝑙</m:t>
                            </m:r>
                          </m:sub>
                        </m:sSub>
                      </m:den>
                    </m:f>
                    <m:r>
                      <a:rPr lang="en-US" altLang="zh-CN" sz="2000" b="0" i="1" smtClean="0">
                        <a:solidFill>
                          <a:schemeClr val="tx1">
                            <a:lumMod val="65000"/>
                            <a:lumOff val="35000"/>
                          </a:schemeClr>
                        </a:solidFill>
                        <a:latin typeface="Cambria Math" panose="02040503050406030204" pitchFamily="18" charset="0"/>
                        <a:ea typeface="微软雅黑" charset="0"/>
                      </a:rPr>
                      <m:t>)</m:t>
                    </m:r>
                  </m:oMath>
                </a14:m>
                <a:endParaRPr lang="en-US" altLang="zh-CN" sz="2400" dirty="0">
                  <a:solidFill>
                    <a:schemeClr val="tx1">
                      <a:lumMod val="65000"/>
                      <a:lumOff val="35000"/>
                    </a:schemeClr>
                  </a:solidFill>
                  <a:latin typeface="微软雅黑" charset="0"/>
                  <a:ea typeface="微软雅黑" charset="0"/>
                </a:endParaRPr>
              </a:p>
            </p:txBody>
          </p:sp>
        </mc:Choice>
        <mc:Fallback xmlns="">
          <p:sp>
            <p:nvSpPr>
              <p:cNvPr id="4" name="文本框 8">
                <a:extLst>
                  <a:ext uri="{FF2B5EF4-FFF2-40B4-BE49-F238E27FC236}">
                    <a16:creationId xmlns:a16="http://schemas.microsoft.com/office/drawing/2014/main" id="{EBB44B2C-C3CB-43AD-B484-38637C5E1621}"/>
                  </a:ext>
                </a:extLst>
              </p:cNvPr>
              <p:cNvSpPr txBox="1">
                <a:spLocks noRot="1" noChangeAspect="1" noMove="1" noResize="1" noEditPoints="1" noAdjustHandles="1" noChangeArrowheads="1" noChangeShapeType="1" noTextEdit="1"/>
              </p:cNvSpPr>
              <p:nvPr/>
            </p:nvSpPr>
            <p:spPr>
              <a:xfrm>
                <a:off x="375553" y="2612505"/>
                <a:ext cx="10805871" cy="4042389"/>
              </a:xfrm>
              <a:prstGeom prst="rect">
                <a:avLst/>
              </a:prstGeom>
              <a:blipFill>
                <a:blip r:embed="rId3"/>
                <a:stretch>
                  <a:fillRect l="-903" b="-30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4DB76B7-DFF9-4A27-A271-4A426E9BA093}"/>
              </a:ext>
            </a:extLst>
          </p:cNvPr>
          <p:cNvPicPr>
            <a:picLocks noChangeAspect="1"/>
          </p:cNvPicPr>
          <p:nvPr/>
        </p:nvPicPr>
        <p:blipFill>
          <a:blip r:embed="rId4"/>
          <a:stretch>
            <a:fillRect/>
          </a:stretch>
        </p:blipFill>
        <p:spPr>
          <a:xfrm>
            <a:off x="7737135" y="1810126"/>
            <a:ext cx="3991630" cy="2069190"/>
          </a:xfrm>
          <a:prstGeom prst="rect">
            <a:avLst/>
          </a:prstGeom>
        </p:spPr>
      </p:pic>
      <p:pic>
        <p:nvPicPr>
          <p:cNvPr id="8" name="图片 7">
            <a:extLst>
              <a:ext uri="{FF2B5EF4-FFF2-40B4-BE49-F238E27FC236}">
                <a16:creationId xmlns:a16="http://schemas.microsoft.com/office/drawing/2014/main" id="{BB12CECA-7AD5-4C35-8E1E-7B5A1DF2A13B}"/>
              </a:ext>
            </a:extLst>
          </p:cNvPr>
          <p:cNvPicPr>
            <a:picLocks noChangeAspect="1"/>
          </p:cNvPicPr>
          <p:nvPr/>
        </p:nvPicPr>
        <p:blipFill>
          <a:blip r:embed="rId5"/>
          <a:stretch>
            <a:fillRect/>
          </a:stretch>
        </p:blipFill>
        <p:spPr>
          <a:xfrm>
            <a:off x="2690397" y="4188024"/>
            <a:ext cx="4631676" cy="1258868"/>
          </a:xfrm>
          <a:prstGeom prst="rect">
            <a:avLst/>
          </a:prstGeom>
        </p:spPr>
      </p:pic>
      <p:pic>
        <p:nvPicPr>
          <p:cNvPr id="10" name="图片 9">
            <a:extLst>
              <a:ext uri="{FF2B5EF4-FFF2-40B4-BE49-F238E27FC236}">
                <a16:creationId xmlns:a16="http://schemas.microsoft.com/office/drawing/2014/main" id="{F5BCDFFC-68AE-4E9E-87A6-9FA17438F8C1}"/>
              </a:ext>
            </a:extLst>
          </p:cNvPr>
          <p:cNvPicPr>
            <a:picLocks noChangeAspect="1"/>
          </p:cNvPicPr>
          <p:nvPr/>
        </p:nvPicPr>
        <p:blipFill>
          <a:blip r:embed="rId6"/>
          <a:stretch>
            <a:fillRect/>
          </a:stretch>
        </p:blipFill>
        <p:spPr>
          <a:xfrm>
            <a:off x="2277039" y="6119330"/>
            <a:ext cx="4419954" cy="459880"/>
          </a:xfrm>
          <a:prstGeom prst="rect">
            <a:avLst/>
          </a:prstGeom>
        </p:spPr>
      </p:pic>
    </p:spTree>
    <p:extLst>
      <p:ext uri="{BB962C8B-B14F-4D97-AF65-F5344CB8AC3E}">
        <p14:creationId xmlns:p14="http://schemas.microsoft.com/office/powerpoint/2010/main" val="290614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2308324"/>
          </a:xfrm>
          <a:prstGeom prst="rect">
            <a:avLst/>
          </a:prstGeom>
          <a:noFill/>
        </p:spPr>
        <p:txBody>
          <a:bodyPr wrap="square" rtlCol="0">
            <a:spAutoFit/>
          </a:bodyPr>
          <a:lstStyle/>
          <a:p>
            <a:r>
              <a:rPr lang="en-US" altLang="zh-CN" sz="2400" dirty="0">
                <a:latin typeface="Arial Rounded MT Bold" panose="020F0704030504030204" pitchFamily="34" charset="0"/>
              </a:rPr>
              <a:t>Making pre-trained language models better few-shot learners(ACL, 2021)</a:t>
            </a:r>
          </a:p>
          <a:p>
            <a:pPr marL="342900" indent="-342900">
              <a:buFont typeface="Arial" panose="020B0604020202020204" pitchFamily="34" charset="0"/>
              <a:buChar char="•"/>
            </a:pPr>
            <a:endParaRPr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prompt-based fine-tuning</a:t>
            </a:r>
          </a:p>
          <a:p>
            <a:pPr marL="342900" indent="-342900">
              <a:buFont typeface="Arial" panose="020B0604020202020204" pitchFamily="34" charset="0"/>
              <a:buChar char="•"/>
            </a:pPr>
            <a:r>
              <a:rPr lang="en-US" altLang="zh-CN" sz="2400" b="1" dirty="0">
                <a:latin typeface="Arial" panose="020B0604020202020204" pitchFamily="34" charset="0"/>
                <a:cs typeface="Arial" panose="020B0604020202020204" pitchFamily="34" charset="0"/>
              </a:rPr>
              <a:t>automated prompt generation using T5</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constraint answer mapping</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prune-then-search</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Fine-tuning with Demonstrations</a:t>
            </a:r>
          </a:p>
        </p:txBody>
      </p:sp>
      <p:sp>
        <p:nvSpPr>
          <p:cNvPr id="4" name="文本框 8">
            <a:extLst>
              <a:ext uri="{FF2B5EF4-FFF2-40B4-BE49-F238E27FC236}">
                <a16:creationId xmlns:a16="http://schemas.microsoft.com/office/drawing/2014/main" id="{EBB44B2C-C3CB-43AD-B484-38637C5E1621}"/>
              </a:ext>
            </a:extLst>
          </p:cNvPr>
          <p:cNvSpPr txBox="1"/>
          <p:nvPr/>
        </p:nvSpPr>
        <p:spPr>
          <a:xfrm>
            <a:off x="463235" y="2843409"/>
            <a:ext cx="10805871" cy="5256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charset="0"/>
                <a:ea typeface="微软雅黑" charset="0"/>
              </a:rPr>
              <a:t>T5</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tx1">
                    <a:lumMod val="65000"/>
                    <a:lumOff val="35000"/>
                  </a:schemeClr>
                </a:solidFill>
                <a:latin typeface="微软雅黑" charset="0"/>
                <a:ea typeface="微软雅黑" charset="0"/>
              </a:rPr>
              <a:t>a appropriate choice for prompt generation</a:t>
            </a:r>
          </a:p>
        </p:txBody>
      </p:sp>
      <p:pic>
        <p:nvPicPr>
          <p:cNvPr id="6" name="图片 5">
            <a:extLst>
              <a:ext uri="{FF2B5EF4-FFF2-40B4-BE49-F238E27FC236}">
                <a16:creationId xmlns:a16="http://schemas.microsoft.com/office/drawing/2014/main" id="{417CFCD1-3199-4B12-8D0E-8BB6B1E94DEA}"/>
              </a:ext>
            </a:extLst>
          </p:cNvPr>
          <p:cNvPicPr>
            <a:picLocks noChangeAspect="1"/>
          </p:cNvPicPr>
          <p:nvPr/>
        </p:nvPicPr>
        <p:blipFill>
          <a:blip r:embed="rId3"/>
          <a:stretch>
            <a:fillRect/>
          </a:stretch>
        </p:blipFill>
        <p:spPr>
          <a:xfrm>
            <a:off x="6002348" y="3369066"/>
            <a:ext cx="6189652" cy="3156044"/>
          </a:xfrm>
          <a:prstGeom prst="rect">
            <a:avLst/>
          </a:prstGeom>
        </p:spPr>
      </p:pic>
      <p:pic>
        <p:nvPicPr>
          <p:cNvPr id="9" name="图片 8">
            <a:extLst>
              <a:ext uri="{FF2B5EF4-FFF2-40B4-BE49-F238E27FC236}">
                <a16:creationId xmlns:a16="http://schemas.microsoft.com/office/drawing/2014/main" id="{E7444B7D-93C1-4194-95A4-E89BCA3D8BB0}"/>
              </a:ext>
            </a:extLst>
          </p:cNvPr>
          <p:cNvPicPr>
            <a:picLocks noChangeAspect="1"/>
          </p:cNvPicPr>
          <p:nvPr/>
        </p:nvPicPr>
        <p:blipFill>
          <a:blip r:embed="rId4"/>
          <a:stretch>
            <a:fillRect/>
          </a:stretch>
        </p:blipFill>
        <p:spPr>
          <a:xfrm>
            <a:off x="364940" y="3525772"/>
            <a:ext cx="4948584" cy="1289916"/>
          </a:xfrm>
          <a:prstGeom prst="rect">
            <a:avLst/>
          </a:prstGeom>
        </p:spPr>
      </p:pic>
      <p:pic>
        <p:nvPicPr>
          <p:cNvPr id="12" name="图片 11">
            <a:extLst>
              <a:ext uri="{FF2B5EF4-FFF2-40B4-BE49-F238E27FC236}">
                <a16:creationId xmlns:a16="http://schemas.microsoft.com/office/drawing/2014/main" id="{F3438546-CA83-4B9C-B820-76C3C87E4C7E}"/>
              </a:ext>
            </a:extLst>
          </p:cNvPr>
          <p:cNvPicPr>
            <a:picLocks noChangeAspect="1"/>
          </p:cNvPicPr>
          <p:nvPr/>
        </p:nvPicPr>
        <p:blipFill>
          <a:blip r:embed="rId5"/>
          <a:stretch>
            <a:fillRect/>
          </a:stretch>
        </p:blipFill>
        <p:spPr>
          <a:xfrm>
            <a:off x="699314" y="4972395"/>
            <a:ext cx="4958622" cy="1083504"/>
          </a:xfrm>
          <a:prstGeom prst="rect">
            <a:avLst/>
          </a:prstGeom>
        </p:spPr>
      </p:pic>
      <p:pic>
        <p:nvPicPr>
          <p:cNvPr id="8" name="图片 7">
            <a:extLst>
              <a:ext uri="{FF2B5EF4-FFF2-40B4-BE49-F238E27FC236}">
                <a16:creationId xmlns:a16="http://schemas.microsoft.com/office/drawing/2014/main" id="{1AEE4BF8-5B63-4585-BCA7-AD6BD931C6CD}"/>
              </a:ext>
            </a:extLst>
          </p:cNvPr>
          <p:cNvPicPr>
            <a:picLocks noChangeAspect="1"/>
          </p:cNvPicPr>
          <p:nvPr/>
        </p:nvPicPr>
        <p:blipFill>
          <a:blip r:embed="rId6"/>
          <a:stretch>
            <a:fillRect/>
          </a:stretch>
        </p:blipFill>
        <p:spPr>
          <a:xfrm>
            <a:off x="638073" y="802101"/>
            <a:ext cx="10867388" cy="2021838"/>
          </a:xfrm>
          <a:prstGeom prst="rect">
            <a:avLst/>
          </a:prstGeom>
        </p:spPr>
      </p:pic>
      <p:sp>
        <p:nvSpPr>
          <p:cNvPr id="2" name="矩形: 圆角 1">
            <a:extLst>
              <a:ext uri="{FF2B5EF4-FFF2-40B4-BE49-F238E27FC236}">
                <a16:creationId xmlns:a16="http://schemas.microsoft.com/office/drawing/2014/main" id="{E96BE5C1-CC26-4F2A-A703-5D4F375F32F7}"/>
              </a:ext>
            </a:extLst>
          </p:cNvPr>
          <p:cNvSpPr/>
          <p:nvPr/>
        </p:nvSpPr>
        <p:spPr>
          <a:xfrm>
            <a:off x="463235" y="2091847"/>
            <a:ext cx="9933368" cy="2755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288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2308324"/>
          </a:xfrm>
          <a:prstGeom prst="rect">
            <a:avLst/>
          </a:prstGeom>
          <a:noFill/>
        </p:spPr>
        <p:txBody>
          <a:bodyPr wrap="square" rtlCol="0">
            <a:spAutoFit/>
          </a:bodyPr>
          <a:lstStyle/>
          <a:p>
            <a:r>
              <a:rPr lang="en-US" altLang="zh-CN" sz="2400" dirty="0">
                <a:latin typeface="Arial Rounded MT Bold" panose="020F0704030504030204" pitchFamily="34" charset="0"/>
              </a:rPr>
              <a:t>Making pre-trained language models better few-shot learners(ACL, 2021)</a:t>
            </a:r>
          </a:p>
          <a:p>
            <a:pPr marL="342900" indent="-342900">
              <a:buFont typeface="Arial" panose="020B0604020202020204" pitchFamily="34" charset="0"/>
              <a:buChar char="•"/>
            </a:pPr>
            <a:endParaRPr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prompt-based fine-tuning</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automated prompt generation using T5</a:t>
            </a:r>
          </a:p>
          <a:p>
            <a:pPr marL="342900" indent="-342900">
              <a:buFont typeface="Arial" panose="020B0604020202020204" pitchFamily="34" charset="0"/>
              <a:buChar char="•"/>
            </a:pPr>
            <a:r>
              <a:rPr lang="en-US" altLang="zh-CN" sz="2400" b="1" dirty="0">
                <a:latin typeface="Arial" panose="020B0604020202020204" pitchFamily="34" charset="0"/>
                <a:cs typeface="Arial" panose="020B0604020202020204" pitchFamily="34" charset="0"/>
              </a:rPr>
              <a:t>constraint answer mapping</a:t>
            </a:r>
            <a:r>
              <a:rPr lang="zh-CN" altLang="en-US" sz="2400" b="1" dirty="0">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rPr>
              <a:t>prune-then-search</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Fine-tuning with Demonstrations</a:t>
            </a:r>
          </a:p>
        </p:txBody>
      </p:sp>
      <mc:AlternateContent xmlns:mc="http://schemas.openxmlformats.org/markup-compatibility/2006" xmlns:a14="http://schemas.microsoft.com/office/drawing/2010/main">
        <mc:Choice Requires="a14">
          <p:sp>
            <p:nvSpPr>
              <p:cNvPr id="4" name="文本框 8">
                <a:extLst>
                  <a:ext uri="{FF2B5EF4-FFF2-40B4-BE49-F238E27FC236}">
                    <a16:creationId xmlns:a16="http://schemas.microsoft.com/office/drawing/2014/main" id="{EBB44B2C-C3CB-43AD-B484-38637C5E1621}"/>
                  </a:ext>
                </a:extLst>
              </p:cNvPr>
              <p:cNvSpPr txBox="1"/>
              <p:nvPr/>
            </p:nvSpPr>
            <p:spPr>
              <a:xfrm>
                <a:off x="463235" y="2843409"/>
                <a:ext cx="10805871" cy="29263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charset="0"/>
                    <a:ea typeface="微软雅黑" charset="0"/>
                  </a:rPr>
                  <a:t>narrow down the search space for output</a:t>
                </a:r>
              </a:p>
              <a:p>
                <a:pPr>
                  <a:lnSpc>
                    <a:spcPct val="130000"/>
                  </a:lnSpc>
                </a:pPr>
                <a:r>
                  <a:rPr lang="en-US" altLang="zh-CN" sz="2400" dirty="0">
                    <a:solidFill>
                      <a:schemeClr val="tx1">
                        <a:lumMod val="65000"/>
                        <a:lumOff val="35000"/>
                      </a:schemeClr>
                    </a:solidFill>
                    <a:latin typeface="微软雅黑" charset="0"/>
                    <a:ea typeface="微软雅黑" charset="0"/>
                  </a:rPr>
                  <a:t>prune</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tx1">
                        <a:lumMod val="65000"/>
                        <a:lumOff val="35000"/>
                      </a:schemeClr>
                    </a:solidFill>
                    <a:latin typeface="微软雅黑" charset="0"/>
                    <a:ea typeface="微软雅黑" charset="0"/>
                  </a:rPr>
                  <a:t>for every class </a:t>
                </a:r>
                <a14:m>
                  <m:oMath xmlns:m="http://schemas.openxmlformats.org/officeDocument/2006/math">
                    <m:r>
                      <a:rPr lang="en-US" altLang="zh-CN" sz="2400" b="0" i="1" smtClean="0">
                        <a:solidFill>
                          <a:schemeClr val="tx1">
                            <a:lumMod val="65000"/>
                            <a:lumOff val="35000"/>
                          </a:schemeClr>
                        </a:solidFill>
                        <a:latin typeface="Cambria Math" panose="02040503050406030204" pitchFamily="18" charset="0"/>
                        <a:ea typeface="微软雅黑" charset="0"/>
                      </a:rPr>
                      <m:t>𝑐</m:t>
                    </m:r>
                    <m:r>
                      <a:rPr lang="en-US" altLang="zh-CN" sz="2400"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zh-CN" altLang="en-US" sz="2400" b="0" i="1" smtClean="0">
                        <a:solidFill>
                          <a:schemeClr val="tx1">
                            <a:lumMod val="65000"/>
                            <a:lumOff val="35000"/>
                          </a:schemeClr>
                        </a:solidFill>
                        <a:latin typeface="Cambria Math" panose="02040503050406030204" pitchFamily="18" charset="0"/>
                        <a:ea typeface="Cambria Math" panose="02040503050406030204" pitchFamily="18" charset="0"/>
                      </a:rPr>
                      <m:t>𝒴</m:t>
                    </m:r>
                  </m:oMath>
                </a14:m>
                <a:r>
                  <a:rPr lang="en-US" altLang="zh-CN" sz="2400" dirty="0">
                    <a:solidFill>
                      <a:schemeClr val="tx1">
                        <a:lumMod val="65000"/>
                        <a:lumOff val="35000"/>
                      </a:schemeClr>
                    </a:solidFill>
                    <a:latin typeface="微软雅黑" charset="0"/>
                    <a:ea typeface="微软雅黑" charset="0"/>
                  </a:rPr>
                  <a:t>, construct a pruned set </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微软雅黑" charset="0"/>
                          </a:rPr>
                        </m:ctrlPr>
                      </m:sSupPr>
                      <m:e>
                        <m:r>
                          <a:rPr lang="zh-CN" altLang="en-US" sz="2400" i="1">
                            <a:solidFill>
                              <a:schemeClr val="tx1">
                                <a:lumMod val="65000"/>
                                <a:lumOff val="35000"/>
                              </a:schemeClr>
                            </a:solidFill>
                            <a:latin typeface="Cambria Math" panose="02040503050406030204" pitchFamily="18" charset="0"/>
                            <a:ea typeface="微软雅黑" charset="0"/>
                          </a:rPr>
                          <m:t>𝒱</m:t>
                        </m:r>
                      </m:e>
                      <m:sup>
                        <m:r>
                          <a:rPr lang="en-US" altLang="zh-CN" sz="2400" b="0" i="1" smtClean="0">
                            <a:solidFill>
                              <a:schemeClr val="tx1">
                                <a:lumMod val="65000"/>
                                <a:lumOff val="35000"/>
                              </a:schemeClr>
                            </a:solidFill>
                            <a:latin typeface="Cambria Math" panose="02040503050406030204" pitchFamily="18" charset="0"/>
                            <a:ea typeface="微软雅黑" charset="0"/>
                          </a:rPr>
                          <m:t>𝑐</m:t>
                        </m:r>
                      </m:sup>
                    </m:sSup>
                  </m:oMath>
                </a14:m>
                <a:r>
                  <a:rPr lang="en-US" altLang="zh-CN" sz="2400" dirty="0">
                    <a:solidFill>
                      <a:schemeClr val="tx1">
                        <a:lumMod val="65000"/>
                        <a:lumOff val="35000"/>
                      </a:schemeClr>
                    </a:solidFill>
                    <a:latin typeface="微软雅黑" charset="0"/>
                    <a:ea typeface="微软雅黑" charset="0"/>
                  </a:rPr>
                  <a:t>: </a:t>
                </a:r>
              </a:p>
              <a:p>
                <a:pPr>
                  <a:lnSpc>
                    <a:spcPct val="130000"/>
                  </a:lnSpc>
                </a:pPr>
                <a:endParaRPr lang="en-US" altLang="zh-CN" sz="2400" dirty="0">
                  <a:solidFill>
                    <a:schemeClr val="tx1">
                      <a:lumMod val="65000"/>
                      <a:lumOff val="35000"/>
                    </a:schemeClr>
                  </a:solidFill>
                  <a:latin typeface="微软雅黑" charset="0"/>
                  <a:ea typeface="微软雅黑" charset="0"/>
                </a:endParaRPr>
              </a:p>
              <a:p>
                <a:pPr>
                  <a:lnSpc>
                    <a:spcPct val="130000"/>
                  </a:lnSpc>
                </a:pPr>
                <a:endParaRPr lang="en-US" altLang="zh-CN" sz="2400" dirty="0">
                  <a:solidFill>
                    <a:schemeClr val="tx1">
                      <a:lumMod val="65000"/>
                      <a:lumOff val="35000"/>
                    </a:schemeClr>
                  </a:solidFill>
                  <a:latin typeface="微软雅黑" charset="0"/>
                  <a:ea typeface="微软雅黑" charset="0"/>
                </a:endParaRPr>
              </a:p>
              <a:p>
                <a:pPr>
                  <a:lnSpc>
                    <a:spcPct val="130000"/>
                  </a:lnSpc>
                </a:pPr>
                <a:r>
                  <a:rPr lang="en-US" altLang="zh-CN" sz="2400" dirty="0">
                    <a:solidFill>
                      <a:schemeClr val="tx1">
                        <a:lumMod val="65000"/>
                        <a:lumOff val="35000"/>
                      </a:schemeClr>
                    </a:solidFill>
                    <a:latin typeface="微软雅黑" charset="0"/>
                    <a:ea typeface="微软雅黑" charset="0"/>
                  </a:rPr>
                  <a:t>search</a:t>
                </a:r>
                <a:r>
                  <a:rPr lang="zh-CN" altLang="en-US" sz="2400" dirty="0">
                    <a:solidFill>
                      <a:schemeClr val="tx1">
                        <a:lumMod val="65000"/>
                        <a:lumOff val="35000"/>
                      </a:schemeClr>
                    </a:solidFill>
                    <a:latin typeface="微软雅黑" charset="0"/>
                    <a:ea typeface="微软雅黑" charset="0"/>
                  </a:rPr>
                  <a:t>：</a:t>
                </a:r>
                <a:r>
                  <a:rPr lang="en-US" altLang="zh-CN" sz="2400" dirty="0">
                    <a:solidFill>
                      <a:schemeClr val="tx1">
                        <a:lumMod val="65000"/>
                        <a:lumOff val="35000"/>
                      </a:schemeClr>
                    </a:solidFill>
                    <a:latin typeface="微软雅黑" charset="0"/>
                    <a:ea typeface="微软雅黑" charset="0"/>
                  </a:rPr>
                  <a:t>find top n assignments over </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微软雅黑" charset="0"/>
                          </a:rPr>
                        </m:ctrlPr>
                      </m:sSupPr>
                      <m:e>
                        <m:r>
                          <a:rPr lang="zh-CN" altLang="en-US" sz="2400" i="1">
                            <a:solidFill>
                              <a:schemeClr val="tx1">
                                <a:lumMod val="65000"/>
                                <a:lumOff val="35000"/>
                              </a:schemeClr>
                            </a:solidFill>
                            <a:latin typeface="Cambria Math" panose="02040503050406030204" pitchFamily="18" charset="0"/>
                            <a:ea typeface="微软雅黑" charset="0"/>
                          </a:rPr>
                          <m:t>𝒱</m:t>
                        </m:r>
                      </m:e>
                      <m:sup>
                        <m:r>
                          <a:rPr lang="en-US" altLang="zh-CN" sz="2400" b="0" i="1" smtClean="0">
                            <a:solidFill>
                              <a:schemeClr val="tx1">
                                <a:lumMod val="65000"/>
                                <a:lumOff val="35000"/>
                              </a:schemeClr>
                            </a:solidFill>
                            <a:latin typeface="Cambria Math" panose="02040503050406030204" pitchFamily="18" charset="0"/>
                            <a:ea typeface="微软雅黑" charset="0"/>
                          </a:rPr>
                          <m:t>𝑐</m:t>
                        </m:r>
                      </m:sup>
                    </m:sSup>
                  </m:oMath>
                </a14:m>
                <a:r>
                  <a:rPr lang="en-US" altLang="zh-CN" sz="2400" dirty="0">
                    <a:solidFill>
                      <a:schemeClr val="tx1">
                        <a:lumMod val="65000"/>
                        <a:lumOff val="35000"/>
                      </a:schemeClr>
                    </a:solidFill>
                    <a:latin typeface="微软雅黑" charset="0"/>
                    <a:ea typeface="微软雅黑" charset="0"/>
                  </a:rPr>
                  <a:t> of the zero-shot accuracy on </a:t>
                </a:r>
                <a14:m>
                  <m:oMath xmlns:m="http://schemas.openxmlformats.org/officeDocument/2006/math">
                    <m:sSub>
                      <m:sSubPr>
                        <m:ctrlPr>
                          <a:rPr lang="en-US" altLang="zh-CN" sz="2400" i="1" smtClean="0">
                            <a:solidFill>
                              <a:schemeClr val="tx1">
                                <a:lumMod val="65000"/>
                                <a:lumOff val="35000"/>
                              </a:schemeClr>
                            </a:solidFill>
                            <a:latin typeface="Cambria Math" panose="02040503050406030204" pitchFamily="18" charset="0"/>
                            <a:ea typeface="微软雅黑" charset="0"/>
                          </a:rPr>
                        </m:ctrlPr>
                      </m:sSubPr>
                      <m:e>
                        <m:r>
                          <a:rPr lang="zh-CN" altLang="en-US" sz="2400" i="1" smtClean="0">
                            <a:solidFill>
                              <a:schemeClr val="tx1">
                                <a:lumMod val="65000"/>
                                <a:lumOff val="35000"/>
                              </a:schemeClr>
                            </a:solidFill>
                            <a:latin typeface="Cambria Math" panose="02040503050406030204" pitchFamily="18" charset="0"/>
                            <a:ea typeface="微软雅黑" charset="0"/>
                          </a:rPr>
                          <m:t>𝒟</m:t>
                        </m:r>
                      </m:e>
                      <m:sub>
                        <m:r>
                          <a:rPr lang="en-US" altLang="zh-CN" sz="2400" b="0" i="1" smtClean="0">
                            <a:solidFill>
                              <a:schemeClr val="tx1">
                                <a:lumMod val="65000"/>
                                <a:lumOff val="35000"/>
                              </a:schemeClr>
                            </a:solidFill>
                            <a:latin typeface="Cambria Math" panose="02040503050406030204" pitchFamily="18" charset="0"/>
                            <a:ea typeface="微软雅黑" charset="0"/>
                          </a:rPr>
                          <m:t>𝑡𝑟𝑎𝑖𝑛</m:t>
                        </m:r>
                      </m:sub>
                    </m:sSub>
                  </m:oMath>
                </a14:m>
                <a:r>
                  <a:rPr lang="en-US" altLang="zh-CN" sz="2400" dirty="0">
                    <a:solidFill>
                      <a:schemeClr val="tx1">
                        <a:lumMod val="65000"/>
                        <a:lumOff val="35000"/>
                      </a:schemeClr>
                    </a:solidFill>
                    <a:latin typeface="微软雅黑" charset="0"/>
                    <a:ea typeface="微软雅黑" charset="0"/>
                  </a:rPr>
                  <a:t>, fine-tune all top n assignments and re-rank on </a:t>
                </a:r>
                <a14:m>
                  <m:oMath xmlns:m="http://schemas.openxmlformats.org/officeDocument/2006/math">
                    <m:sSub>
                      <m:sSubPr>
                        <m:ctrlPr>
                          <a:rPr lang="en-US" altLang="zh-CN" sz="2400" i="1">
                            <a:solidFill>
                              <a:schemeClr val="tx1">
                                <a:lumMod val="65000"/>
                                <a:lumOff val="35000"/>
                              </a:schemeClr>
                            </a:solidFill>
                            <a:latin typeface="Cambria Math" panose="02040503050406030204" pitchFamily="18" charset="0"/>
                            <a:ea typeface="微软雅黑" charset="0"/>
                          </a:rPr>
                        </m:ctrlPr>
                      </m:sSubPr>
                      <m:e>
                        <m:r>
                          <a:rPr lang="zh-CN" altLang="en-US" sz="2400" i="1">
                            <a:solidFill>
                              <a:schemeClr val="tx1">
                                <a:lumMod val="65000"/>
                                <a:lumOff val="35000"/>
                              </a:schemeClr>
                            </a:solidFill>
                            <a:latin typeface="Cambria Math" panose="02040503050406030204" pitchFamily="18" charset="0"/>
                            <a:ea typeface="微软雅黑" charset="0"/>
                          </a:rPr>
                          <m:t>𝒟</m:t>
                        </m:r>
                      </m:e>
                      <m:sub>
                        <m:r>
                          <a:rPr lang="en-US" altLang="zh-CN" sz="2400" b="0" i="1" smtClean="0">
                            <a:solidFill>
                              <a:schemeClr val="tx1">
                                <a:lumMod val="65000"/>
                                <a:lumOff val="35000"/>
                              </a:schemeClr>
                            </a:solidFill>
                            <a:latin typeface="Cambria Math" panose="02040503050406030204" pitchFamily="18" charset="0"/>
                            <a:ea typeface="微软雅黑" charset="0"/>
                          </a:rPr>
                          <m:t>𝑑𝑒𝑣</m:t>
                        </m:r>
                      </m:sub>
                    </m:sSub>
                  </m:oMath>
                </a14:m>
                <a:endParaRPr lang="en-US" altLang="zh-CN" sz="2400" dirty="0">
                  <a:solidFill>
                    <a:schemeClr val="tx1">
                      <a:lumMod val="65000"/>
                      <a:lumOff val="35000"/>
                    </a:schemeClr>
                  </a:solidFill>
                  <a:latin typeface="微软雅黑" charset="0"/>
                  <a:ea typeface="微软雅黑" charset="0"/>
                </a:endParaRPr>
              </a:p>
            </p:txBody>
          </p:sp>
        </mc:Choice>
        <mc:Fallback xmlns="">
          <p:sp>
            <p:nvSpPr>
              <p:cNvPr id="4" name="文本框 8">
                <a:extLst>
                  <a:ext uri="{FF2B5EF4-FFF2-40B4-BE49-F238E27FC236}">
                    <a16:creationId xmlns:a16="http://schemas.microsoft.com/office/drawing/2014/main" id="{EBB44B2C-C3CB-43AD-B484-38637C5E1621}"/>
                  </a:ext>
                </a:extLst>
              </p:cNvPr>
              <p:cNvSpPr txBox="1">
                <a:spLocks noRot="1" noChangeAspect="1" noMove="1" noResize="1" noEditPoints="1" noAdjustHandles="1" noChangeArrowheads="1" noChangeShapeType="1" noTextEdit="1"/>
              </p:cNvSpPr>
              <p:nvPr/>
            </p:nvSpPr>
            <p:spPr>
              <a:xfrm>
                <a:off x="463235" y="2843409"/>
                <a:ext cx="10805871" cy="2926314"/>
              </a:xfrm>
              <a:prstGeom prst="rect">
                <a:avLst/>
              </a:prstGeom>
              <a:blipFill>
                <a:blip r:embed="rId3"/>
                <a:stretch>
                  <a:fillRect l="-902" b="-395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663C436-A48D-404E-ACBF-6BEC9377C6D2}"/>
              </a:ext>
            </a:extLst>
          </p:cNvPr>
          <p:cNvPicPr>
            <a:picLocks noChangeAspect="1"/>
          </p:cNvPicPr>
          <p:nvPr/>
        </p:nvPicPr>
        <p:blipFill>
          <a:blip r:embed="rId4"/>
          <a:stretch>
            <a:fillRect/>
          </a:stretch>
        </p:blipFill>
        <p:spPr>
          <a:xfrm>
            <a:off x="1479232" y="3844703"/>
            <a:ext cx="4182532" cy="969252"/>
          </a:xfrm>
          <a:prstGeom prst="rect">
            <a:avLst/>
          </a:prstGeom>
        </p:spPr>
      </p:pic>
    </p:spTree>
    <p:extLst>
      <p:ext uri="{BB962C8B-B14F-4D97-AF65-F5344CB8AC3E}">
        <p14:creationId xmlns:p14="http://schemas.microsoft.com/office/powerpoint/2010/main" val="1152542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2308324"/>
          </a:xfrm>
          <a:prstGeom prst="rect">
            <a:avLst/>
          </a:prstGeom>
          <a:noFill/>
        </p:spPr>
        <p:txBody>
          <a:bodyPr wrap="square" rtlCol="0">
            <a:spAutoFit/>
          </a:bodyPr>
          <a:lstStyle/>
          <a:p>
            <a:r>
              <a:rPr lang="en-US" altLang="zh-CN" sz="2400" dirty="0">
                <a:latin typeface="Arial Rounded MT Bold" panose="020F0704030504030204" pitchFamily="34" charset="0"/>
              </a:rPr>
              <a:t>Making pre-trained language models better few-shot learners(ACL, 2021)</a:t>
            </a:r>
          </a:p>
          <a:p>
            <a:pPr marL="342900" indent="-342900">
              <a:buFont typeface="Arial" panose="020B0604020202020204" pitchFamily="34" charset="0"/>
              <a:buChar char="•"/>
            </a:pPr>
            <a:endParaRPr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prompt-based fine-tuning</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automated prompt generation using T5</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constraint answer mapping</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prune-then-search</a:t>
            </a:r>
          </a:p>
          <a:p>
            <a:pPr marL="342900" indent="-342900">
              <a:buFont typeface="Arial" panose="020B0604020202020204" pitchFamily="34" charset="0"/>
              <a:buChar char="•"/>
            </a:pPr>
            <a:r>
              <a:rPr lang="en-US" altLang="zh-CN" sz="2400" b="1" dirty="0">
                <a:latin typeface="Arial" panose="020B0604020202020204" pitchFamily="34" charset="0"/>
                <a:cs typeface="Arial" panose="020B0604020202020204" pitchFamily="34" charset="0"/>
              </a:rPr>
              <a:t>Fine-tuning with Demonstrations</a:t>
            </a:r>
          </a:p>
        </p:txBody>
      </p:sp>
      <p:sp>
        <p:nvSpPr>
          <p:cNvPr id="4" name="文本框 8">
            <a:extLst>
              <a:ext uri="{FF2B5EF4-FFF2-40B4-BE49-F238E27FC236}">
                <a16:creationId xmlns:a16="http://schemas.microsoft.com/office/drawing/2014/main" id="{EBB44B2C-C3CB-43AD-B484-38637C5E1621}"/>
              </a:ext>
            </a:extLst>
          </p:cNvPr>
          <p:cNvSpPr txBox="1"/>
          <p:nvPr/>
        </p:nvSpPr>
        <p:spPr>
          <a:xfrm>
            <a:off x="463235" y="2843409"/>
            <a:ext cx="10805871" cy="5256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charset="0"/>
                <a:ea typeface="微软雅黑" charset="0"/>
              </a:rPr>
              <a:t>feed the model with similar demonstrations: </a:t>
            </a:r>
          </a:p>
        </p:txBody>
      </p:sp>
      <p:pic>
        <p:nvPicPr>
          <p:cNvPr id="6" name="图片 5">
            <a:extLst>
              <a:ext uri="{FF2B5EF4-FFF2-40B4-BE49-F238E27FC236}">
                <a16:creationId xmlns:a16="http://schemas.microsoft.com/office/drawing/2014/main" id="{5744205C-8560-44DF-971B-575B752EF9D7}"/>
              </a:ext>
            </a:extLst>
          </p:cNvPr>
          <p:cNvPicPr>
            <a:picLocks noChangeAspect="1"/>
          </p:cNvPicPr>
          <p:nvPr/>
        </p:nvPicPr>
        <p:blipFill>
          <a:blip r:embed="rId3"/>
          <a:stretch>
            <a:fillRect/>
          </a:stretch>
        </p:blipFill>
        <p:spPr>
          <a:xfrm>
            <a:off x="3100972" y="3406645"/>
            <a:ext cx="5672408" cy="782878"/>
          </a:xfrm>
          <a:prstGeom prst="rect">
            <a:avLst/>
          </a:prstGeom>
        </p:spPr>
      </p:pic>
      <p:pic>
        <p:nvPicPr>
          <p:cNvPr id="8" name="图片 7">
            <a:extLst>
              <a:ext uri="{FF2B5EF4-FFF2-40B4-BE49-F238E27FC236}">
                <a16:creationId xmlns:a16="http://schemas.microsoft.com/office/drawing/2014/main" id="{8C5A385B-16C5-43E1-B776-F24AF37F6523}"/>
              </a:ext>
            </a:extLst>
          </p:cNvPr>
          <p:cNvPicPr>
            <a:picLocks noChangeAspect="1"/>
          </p:cNvPicPr>
          <p:nvPr/>
        </p:nvPicPr>
        <p:blipFill>
          <a:blip r:embed="rId4"/>
          <a:stretch>
            <a:fillRect/>
          </a:stretch>
        </p:blipFill>
        <p:spPr>
          <a:xfrm>
            <a:off x="876594" y="4430132"/>
            <a:ext cx="10793180" cy="1835328"/>
          </a:xfrm>
          <a:prstGeom prst="rect">
            <a:avLst/>
          </a:prstGeom>
        </p:spPr>
      </p:pic>
    </p:spTree>
    <p:extLst>
      <p:ext uri="{BB962C8B-B14F-4D97-AF65-F5344CB8AC3E}">
        <p14:creationId xmlns:p14="http://schemas.microsoft.com/office/powerpoint/2010/main" val="3196209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7E0240D-37A9-4509-9435-D668464CE830}"/>
              </a:ext>
            </a:extLst>
          </p:cNvPr>
          <p:cNvSpPr txBox="1"/>
          <p:nvPr/>
        </p:nvSpPr>
        <p:spPr>
          <a:xfrm>
            <a:off x="1408709" y="1617407"/>
            <a:ext cx="10269561" cy="3416320"/>
          </a:xfrm>
          <a:prstGeom prst="rect">
            <a:avLst/>
          </a:prstGeom>
          <a:noFill/>
        </p:spPr>
        <p:txBody>
          <a:bodyPr wrap="square" rtlCol="0">
            <a:spAutoFit/>
          </a:bodyPr>
          <a:lstStyle/>
          <a:p>
            <a:r>
              <a:rPr lang="en-US" altLang="zh-CN" sz="2400" dirty="0">
                <a:latin typeface="Arial Rounded MT Bold" panose="020F0704030504030204" pitchFamily="34" charset="0"/>
              </a:rPr>
              <a:t>How can we know what language models know?(TACL, 2020)</a:t>
            </a:r>
          </a:p>
          <a:p>
            <a:pPr marL="342900" indent="-342900">
              <a:buFont typeface="Arial" panose="020B0604020202020204" pitchFamily="34" charset="0"/>
              <a:buChar char="•"/>
            </a:pPr>
            <a:endParaRPr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prompt generation</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prompt mining</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prompt phrasing</a:t>
            </a:r>
          </a:p>
          <a:p>
            <a:pPr marL="342900" indent="-342900">
              <a:buFont typeface="Arial" panose="020B0604020202020204" pitchFamily="34" charset="0"/>
              <a:buChar char="•"/>
            </a:pPr>
            <a:endParaRPr lang="en-US" altLang="zh-CN" sz="2400" dirty="0">
              <a:latin typeface="Arial" panose="020B0604020202020204" pitchFamily="34" charset="0"/>
              <a:cs typeface="Arial" panose="020B0604020202020204" pitchFamily="34" charset="0"/>
            </a:endParaRPr>
          </a:p>
          <a:p>
            <a:endParaRPr lang="en-US" altLang="zh-CN" sz="2400" dirty="0">
              <a:latin typeface="Arial" panose="020B0604020202020204" pitchFamily="34" charset="0"/>
              <a:cs typeface="Arial" panose="020B0604020202020204" pitchFamily="34" charset="0"/>
            </a:endParaRPr>
          </a:p>
          <a:p>
            <a:r>
              <a:rPr lang="en-US" altLang="zh-CN" sz="2400" dirty="0">
                <a:latin typeface="Arial Rounded MT Bold" panose="020F0704030504030204" pitchFamily="34" charset="0"/>
              </a:rPr>
              <a:t>How can we know when language models know? On the Calibration of Language Models for Question Answering (TACL, 2021)</a:t>
            </a:r>
          </a:p>
          <a:p>
            <a:endParaRPr lang="en-US" altLang="zh-CN" sz="2400" dirty="0">
              <a:latin typeface="Arial Rounded MT Bold" panose="020F070403050403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answer paraphrasing: calibration of LM</a:t>
            </a:r>
          </a:p>
        </p:txBody>
      </p:sp>
      <p:sp>
        <p:nvSpPr>
          <p:cNvPr id="2" name="文本占位符 1">
            <a:extLst>
              <a:ext uri="{FF2B5EF4-FFF2-40B4-BE49-F238E27FC236}">
                <a16:creationId xmlns:a16="http://schemas.microsoft.com/office/drawing/2014/main" id="{01ED84E1-620F-4D2E-8303-98DAB26C431C}"/>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747715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1200329"/>
          </a:xfrm>
          <a:prstGeom prst="rect">
            <a:avLst/>
          </a:prstGeom>
          <a:noFill/>
        </p:spPr>
        <p:txBody>
          <a:bodyPr wrap="square" rtlCol="0">
            <a:spAutoFit/>
          </a:bodyPr>
          <a:lstStyle/>
          <a:p>
            <a:r>
              <a:rPr lang="en-US" altLang="zh-CN" sz="2400" dirty="0">
                <a:latin typeface="Arial Rounded MT Bold" panose="020F0704030504030204" pitchFamily="34" charset="0"/>
              </a:rPr>
              <a:t>How can we know what language models know?(TACL, 2020)</a:t>
            </a:r>
          </a:p>
          <a:p>
            <a:pPr marL="342900" indent="-342900">
              <a:buFont typeface="Arial" panose="020B0604020202020204" pitchFamily="34" charset="0"/>
              <a:buChar char="•"/>
            </a:pPr>
            <a:endParaRPr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prompt generation</a:t>
            </a:r>
            <a:r>
              <a:rPr lang="zh-CN" altLang="en-US" sz="2400" dirty="0">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rPr>
              <a:t>prompt mining</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prompt phrasing</a:t>
            </a:r>
          </a:p>
        </p:txBody>
      </p:sp>
      <mc:AlternateContent xmlns:mc="http://schemas.openxmlformats.org/markup-compatibility/2006" xmlns:a14="http://schemas.microsoft.com/office/drawing/2010/main">
        <mc:Choice Requires="a14">
          <p:sp>
            <p:nvSpPr>
              <p:cNvPr id="4" name="文本框 8">
                <a:extLst>
                  <a:ext uri="{FF2B5EF4-FFF2-40B4-BE49-F238E27FC236}">
                    <a16:creationId xmlns:a16="http://schemas.microsoft.com/office/drawing/2014/main" id="{EBB44B2C-C3CB-43AD-B484-38637C5E1621}"/>
                  </a:ext>
                </a:extLst>
              </p:cNvPr>
              <p:cNvSpPr txBox="1"/>
              <p:nvPr/>
            </p:nvSpPr>
            <p:spPr>
              <a:xfrm>
                <a:off x="851542" y="1728593"/>
                <a:ext cx="10805871" cy="3587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charset="0"/>
                    <a:ea typeface="微软雅黑" charset="0"/>
                  </a:rPr>
                  <a:t>mining based generation:</a:t>
                </a:r>
              </a:p>
              <a:p>
                <a:pPr marL="342900"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middle-word prompts</a:t>
                </a:r>
              </a:p>
              <a:p>
                <a:pPr>
                  <a:lnSpc>
                    <a:spcPct val="130000"/>
                  </a:lnSpc>
                </a:pPr>
                <a:r>
                  <a:rPr lang="en-US" altLang="zh-CN" sz="2400" dirty="0">
                    <a:solidFill>
                      <a:schemeClr val="tx1">
                        <a:lumMod val="65000"/>
                        <a:lumOff val="35000"/>
                      </a:schemeClr>
                    </a:solidFill>
                    <a:latin typeface="微软雅黑" charset="0"/>
                    <a:ea typeface="微软雅黑" charset="0"/>
                  </a:rPr>
                  <a:t>	</a:t>
                </a:r>
                <a:r>
                  <a:rPr lang="en-US" altLang="zh-CN" sz="2400" dirty="0">
                    <a:solidFill>
                      <a:schemeClr val="tx1"/>
                    </a:solidFill>
                    <a:latin typeface="微软雅黑" charset="0"/>
                    <a:ea typeface="微软雅黑" charset="0"/>
                  </a:rPr>
                  <a:t>Barack Obama was born in Hawaii. </a:t>
                </a:r>
                <a:r>
                  <a:rPr lang="en-US" altLang="zh-CN" sz="2400" dirty="0">
                    <a:solidFill>
                      <a:schemeClr val="tx1"/>
                    </a:solidFill>
                    <a:latin typeface="微软雅黑" charset="0"/>
                    <a:ea typeface="微软雅黑" charset="0"/>
                    <a:sym typeface="Wingdings" panose="05000000000000000000" pitchFamily="2" charset="2"/>
                  </a:rPr>
                  <a:t> </a:t>
                </a:r>
                <a14:m>
                  <m:oMath xmlns:m="http://schemas.openxmlformats.org/officeDocument/2006/math">
                    <m:r>
                      <a:rPr lang="en-US" altLang="zh-CN" sz="2400" i="1" dirty="0" smtClean="0">
                        <a:solidFill>
                          <a:schemeClr val="tx1"/>
                        </a:solidFill>
                        <a:latin typeface="Cambria Math" panose="02040503050406030204" pitchFamily="18" charset="0"/>
                        <a:ea typeface="微软雅黑" charset="0"/>
                        <a:sym typeface="Wingdings" panose="05000000000000000000" pitchFamily="2" charset="2"/>
                      </a:rPr>
                      <m:t>𝑥</m:t>
                    </m:r>
                  </m:oMath>
                </a14:m>
                <a:r>
                  <a:rPr lang="en-US" altLang="zh-CN" sz="2400" dirty="0">
                    <a:solidFill>
                      <a:schemeClr val="tx1"/>
                    </a:solidFill>
                    <a:latin typeface="微软雅黑" charset="0"/>
                    <a:ea typeface="微软雅黑" charset="0"/>
                    <a:sym typeface="Wingdings" panose="05000000000000000000" pitchFamily="2" charset="2"/>
                  </a:rPr>
                  <a:t> was born in </a:t>
                </a:r>
                <a14:m>
                  <m:oMath xmlns:m="http://schemas.openxmlformats.org/officeDocument/2006/math">
                    <m:r>
                      <a:rPr lang="en-US" altLang="zh-CN" sz="2400" i="1" dirty="0" smtClean="0">
                        <a:solidFill>
                          <a:schemeClr val="tx1"/>
                        </a:solidFill>
                        <a:latin typeface="Cambria Math" panose="02040503050406030204" pitchFamily="18" charset="0"/>
                        <a:ea typeface="微软雅黑" charset="0"/>
                        <a:sym typeface="Wingdings" panose="05000000000000000000" pitchFamily="2" charset="2"/>
                      </a:rPr>
                      <m:t>𝑦</m:t>
                    </m:r>
                  </m:oMath>
                </a14:m>
                <a:r>
                  <a:rPr lang="en-US" altLang="zh-CN" sz="2400" dirty="0">
                    <a:solidFill>
                      <a:schemeClr val="tx1"/>
                    </a:solidFill>
                    <a:latin typeface="微软雅黑" charset="0"/>
                    <a:ea typeface="微软雅黑" charset="0"/>
                    <a:sym typeface="Wingdings" panose="05000000000000000000" pitchFamily="2" charset="2"/>
                  </a:rPr>
                  <a:t>.</a:t>
                </a:r>
                <a:endParaRPr lang="en-US" altLang="zh-CN" sz="2400" dirty="0">
                  <a:solidFill>
                    <a:schemeClr val="tx1"/>
                  </a:solidFill>
                  <a:latin typeface="微软雅黑" charset="0"/>
                  <a:ea typeface="微软雅黑" charset="0"/>
                </a:endParaRPr>
              </a:p>
              <a:p>
                <a:pPr marL="342900"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dependency-based prompts</a:t>
                </a:r>
              </a:p>
              <a:p>
                <a:pPr>
                  <a:lnSpc>
                    <a:spcPct val="130000"/>
                  </a:lnSpc>
                </a:pPr>
                <a:r>
                  <a:rPr lang="en-US" altLang="zh-CN" sz="2400" dirty="0">
                    <a:solidFill>
                      <a:schemeClr val="tx1">
                        <a:lumMod val="65000"/>
                        <a:lumOff val="35000"/>
                      </a:schemeClr>
                    </a:solidFill>
                    <a:latin typeface="微软雅黑" charset="0"/>
                    <a:ea typeface="微软雅黑" charset="0"/>
                  </a:rPr>
                  <a:t> 	</a:t>
                </a:r>
                <a:r>
                  <a:rPr lang="en-US" altLang="zh-CN" sz="2400" dirty="0">
                    <a:latin typeface="微软雅黑" charset="0"/>
                    <a:ea typeface="微软雅黑" charset="0"/>
                  </a:rPr>
                  <a:t>The capital of France is Paris.    </a:t>
                </a:r>
                <a:r>
                  <a:rPr lang="en-US" altLang="zh-CN" sz="2400" dirty="0">
                    <a:solidFill>
                      <a:schemeClr val="accent6"/>
                    </a:solidFill>
                    <a:latin typeface="微软雅黑" charset="0"/>
                    <a:ea typeface="微软雅黑" charset="0"/>
                  </a:rPr>
                  <a:t>dependency path:</a:t>
                </a:r>
              </a:p>
              <a:p>
                <a:pPr>
                  <a:lnSpc>
                    <a:spcPct val="130000"/>
                  </a:lnSpc>
                </a:pPr>
                <a:r>
                  <a:rPr lang="en-US" altLang="zh-CN" sz="2400" dirty="0">
                    <a:solidFill>
                      <a:schemeClr val="tx1">
                        <a:lumMod val="65000"/>
                        <a:lumOff val="35000"/>
                      </a:schemeClr>
                    </a:solidFill>
                    <a:latin typeface="微软雅黑" charset="0"/>
                    <a:ea typeface="微软雅黑" charset="0"/>
                  </a:rPr>
                  <a:t>	</a:t>
                </a:r>
                <a14:m>
                  <m:oMath xmlns:m="http://schemas.openxmlformats.org/officeDocument/2006/math">
                    <m:r>
                      <a:rPr lang="en-US" altLang="zh-CN" sz="2400" b="0" i="1" smtClean="0">
                        <a:solidFill>
                          <a:schemeClr val="tx1">
                            <a:lumMod val="65000"/>
                            <a:lumOff val="35000"/>
                          </a:schemeClr>
                        </a:solidFill>
                        <a:latin typeface="Cambria Math" panose="02040503050406030204" pitchFamily="18" charset="0"/>
                        <a:ea typeface="微软雅黑" charset="0"/>
                      </a:rPr>
                      <m:t>𝐹𝑟𝑎𝑛𝑐𝑒</m:t>
                    </m:r>
                    <m:groupChr>
                      <m:groupChrPr>
                        <m:chr m:val="←"/>
                        <m:vertJc m:val="bot"/>
                        <m:ctrlPr>
                          <a:rPr lang="en-US" altLang="zh-CN" sz="2400" b="0" i="1" smtClean="0">
                            <a:solidFill>
                              <a:schemeClr val="tx1">
                                <a:lumMod val="65000"/>
                                <a:lumOff val="35000"/>
                              </a:schemeClr>
                            </a:solidFill>
                            <a:latin typeface="Cambria Math" panose="02040503050406030204" pitchFamily="18" charset="0"/>
                            <a:ea typeface="微软雅黑" charset="0"/>
                          </a:rPr>
                        </m:ctrlPr>
                      </m:groupChrPr>
                      <m:e>
                        <m:r>
                          <m:rPr>
                            <m:brk m:alnAt="2"/>
                          </m:rPr>
                          <a:rPr lang="en-US" altLang="zh-CN" sz="2400" b="0" i="1" smtClean="0">
                            <a:solidFill>
                              <a:schemeClr val="tx1">
                                <a:lumMod val="65000"/>
                                <a:lumOff val="35000"/>
                              </a:schemeClr>
                            </a:solidFill>
                            <a:latin typeface="Cambria Math" panose="02040503050406030204" pitchFamily="18" charset="0"/>
                            <a:ea typeface="微软雅黑" charset="0"/>
                          </a:rPr>
                          <m:t>𝑝</m:t>
                        </m:r>
                        <m:r>
                          <a:rPr lang="en-US" altLang="zh-CN" sz="2400" b="0" i="1" smtClean="0">
                            <a:solidFill>
                              <a:schemeClr val="tx1">
                                <a:lumMod val="65000"/>
                                <a:lumOff val="35000"/>
                              </a:schemeClr>
                            </a:solidFill>
                            <a:latin typeface="Cambria Math" panose="02040503050406030204" pitchFamily="18" charset="0"/>
                            <a:ea typeface="微软雅黑" charset="0"/>
                          </a:rPr>
                          <m:t>𝑜𝑏𝑗</m:t>
                        </m:r>
                      </m:e>
                    </m:groupChr>
                    <m:r>
                      <a:rPr lang="en-US" altLang="zh-CN" sz="2400" b="0" i="1" smtClean="0">
                        <a:solidFill>
                          <a:schemeClr val="tx1">
                            <a:lumMod val="65000"/>
                            <a:lumOff val="35000"/>
                          </a:schemeClr>
                        </a:solidFill>
                        <a:latin typeface="Cambria Math" panose="02040503050406030204" pitchFamily="18" charset="0"/>
                        <a:ea typeface="微软雅黑" charset="0"/>
                      </a:rPr>
                      <m:t>𝑜𝑓</m:t>
                    </m:r>
                    <m:groupChr>
                      <m:groupChrPr>
                        <m:chr m:val="←"/>
                        <m:vertJc m:val="bot"/>
                        <m:ctrlPr>
                          <a:rPr lang="en-US" altLang="zh-CN" sz="2400" b="0" i="1" smtClean="0">
                            <a:solidFill>
                              <a:schemeClr val="tx1">
                                <a:lumMod val="65000"/>
                                <a:lumOff val="35000"/>
                              </a:schemeClr>
                            </a:solidFill>
                            <a:latin typeface="Cambria Math" panose="02040503050406030204" pitchFamily="18" charset="0"/>
                            <a:ea typeface="微软雅黑" charset="0"/>
                          </a:rPr>
                        </m:ctrlPr>
                      </m:groupChrPr>
                      <m:e>
                        <m:r>
                          <m:rPr>
                            <m:brk m:alnAt="2"/>
                          </m:rPr>
                          <a:rPr lang="en-US" altLang="zh-CN" sz="2400" b="0" i="1" smtClean="0">
                            <a:solidFill>
                              <a:schemeClr val="tx1">
                                <a:lumMod val="65000"/>
                                <a:lumOff val="35000"/>
                              </a:schemeClr>
                            </a:solidFill>
                            <a:latin typeface="Cambria Math" panose="02040503050406030204" pitchFamily="18" charset="0"/>
                            <a:ea typeface="微软雅黑" charset="0"/>
                          </a:rPr>
                          <m:t>𝑝</m:t>
                        </m:r>
                        <m:r>
                          <a:rPr lang="en-US" altLang="zh-CN" sz="2400" b="0" i="1" smtClean="0">
                            <a:solidFill>
                              <a:schemeClr val="tx1">
                                <a:lumMod val="65000"/>
                                <a:lumOff val="35000"/>
                              </a:schemeClr>
                            </a:solidFill>
                            <a:latin typeface="Cambria Math" panose="02040503050406030204" pitchFamily="18" charset="0"/>
                            <a:ea typeface="微软雅黑" charset="0"/>
                          </a:rPr>
                          <m:t>𝑟𝑒𝑝</m:t>
                        </m:r>
                      </m:e>
                    </m:groupChr>
                    <m:r>
                      <a:rPr lang="en-US" altLang="zh-CN" sz="2400" b="0" i="1" smtClean="0">
                        <a:solidFill>
                          <a:schemeClr val="tx1">
                            <a:lumMod val="65000"/>
                            <a:lumOff val="35000"/>
                          </a:schemeClr>
                        </a:solidFill>
                        <a:latin typeface="Cambria Math" panose="02040503050406030204" pitchFamily="18" charset="0"/>
                        <a:ea typeface="微软雅黑" charset="0"/>
                      </a:rPr>
                      <m:t>𝑐𝑎𝑝𝑖𝑡𝑎𝑙</m:t>
                    </m:r>
                    <m:groupChr>
                      <m:groupChrPr>
                        <m:chr m:val="←"/>
                        <m:vertJc m:val="bot"/>
                        <m:ctrlPr>
                          <a:rPr lang="en-US" altLang="zh-CN" sz="2400" b="0" i="1" smtClean="0">
                            <a:solidFill>
                              <a:schemeClr val="tx1">
                                <a:lumMod val="65000"/>
                                <a:lumOff val="35000"/>
                              </a:schemeClr>
                            </a:solidFill>
                            <a:latin typeface="Cambria Math" panose="02040503050406030204" pitchFamily="18" charset="0"/>
                            <a:ea typeface="微软雅黑" charset="0"/>
                          </a:rPr>
                        </m:ctrlPr>
                      </m:groupChrPr>
                      <m:e>
                        <m:r>
                          <m:rPr>
                            <m:brk m:alnAt="2"/>
                          </m:rPr>
                          <a:rPr lang="en-US" altLang="zh-CN" sz="2400" b="0" i="1" smtClean="0">
                            <a:solidFill>
                              <a:schemeClr val="tx1">
                                <a:lumMod val="65000"/>
                                <a:lumOff val="35000"/>
                              </a:schemeClr>
                            </a:solidFill>
                            <a:latin typeface="Cambria Math" panose="02040503050406030204" pitchFamily="18" charset="0"/>
                            <a:ea typeface="微软雅黑" charset="0"/>
                          </a:rPr>
                          <m:t>𝑛</m:t>
                        </m:r>
                        <m:r>
                          <a:rPr lang="en-US" altLang="zh-CN" sz="2400" b="0" i="1" smtClean="0">
                            <a:solidFill>
                              <a:schemeClr val="tx1">
                                <a:lumMod val="65000"/>
                                <a:lumOff val="35000"/>
                              </a:schemeClr>
                            </a:solidFill>
                            <a:latin typeface="Cambria Math" panose="02040503050406030204" pitchFamily="18" charset="0"/>
                            <a:ea typeface="微软雅黑" charset="0"/>
                          </a:rPr>
                          <m:t>𝑠𝑢𝑏𝑗</m:t>
                        </m:r>
                      </m:e>
                    </m:groupChr>
                    <m:r>
                      <a:rPr lang="en-US" altLang="zh-CN" sz="2400" b="0" i="1" smtClean="0">
                        <a:solidFill>
                          <a:schemeClr val="tx1">
                            <a:lumMod val="65000"/>
                            <a:lumOff val="35000"/>
                          </a:schemeClr>
                        </a:solidFill>
                        <a:latin typeface="Cambria Math" panose="02040503050406030204" pitchFamily="18" charset="0"/>
                        <a:ea typeface="微软雅黑" charset="0"/>
                      </a:rPr>
                      <m:t>𝑖𝑠</m:t>
                    </m:r>
                    <m:groupChr>
                      <m:groupChrPr>
                        <m:chr m:val="→"/>
                        <m:vertJc m:val="bot"/>
                        <m:ctrlPr>
                          <a:rPr lang="en-US" altLang="zh-CN" sz="2400" b="0" i="1" smtClean="0">
                            <a:solidFill>
                              <a:schemeClr val="tx1">
                                <a:lumMod val="65000"/>
                                <a:lumOff val="35000"/>
                              </a:schemeClr>
                            </a:solidFill>
                            <a:latin typeface="Cambria Math" panose="02040503050406030204" pitchFamily="18" charset="0"/>
                            <a:ea typeface="微软雅黑" charset="0"/>
                          </a:rPr>
                        </m:ctrlPr>
                      </m:groupChrPr>
                      <m:e>
                        <m:r>
                          <m:rPr>
                            <m:brk m:alnAt="2"/>
                          </m:rPr>
                          <a:rPr lang="en-US" altLang="zh-CN" sz="2400" b="0" i="1" smtClean="0">
                            <a:solidFill>
                              <a:schemeClr val="tx1">
                                <a:lumMod val="65000"/>
                                <a:lumOff val="35000"/>
                              </a:schemeClr>
                            </a:solidFill>
                            <a:latin typeface="Cambria Math" panose="02040503050406030204" pitchFamily="18" charset="0"/>
                            <a:ea typeface="微软雅黑" charset="0"/>
                          </a:rPr>
                          <m:t>𝑎</m:t>
                        </m:r>
                        <m:r>
                          <a:rPr lang="en-US" altLang="zh-CN" sz="2400" b="0" i="1" smtClean="0">
                            <a:solidFill>
                              <a:schemeClr val="tx1">
                                <a:lumMod val="65000"/>
                                <a:lumOff val="35000"/>
                              </a:schemeClr>
                            </a:solidFill>
                            <a:latin typeface="Cambria Math" panose="02040503050406030204" pitchFamily="18" charset="0"/>
                            <a:ea typeface="微软雅黑" charset="0"/>
                          </a:rPr>
                          <m:t>𝑡𝑡𝑟</m:t>
                        </m:r>
                      </m:e>
                    </m:groupChr>
                    <m:r>
                      <a:rPr lang="en-US" altLang="zh-CN" sz="2400" b="0" i="1" smtClean="0">
                        <a:solidFill>
                          <a:schemeClr val="tx1">
                            <a:lumMod val="65000"/>
                            <a:lumOff val="35000"/>
                          </a:schemeClr>
                        </a:solidFill>
                        <a:latin typeface="Cambria Math" panose="02040503050406030204" pitchFamily="18" charset="0"/>
                        <a:ea typeface="微软雅黑" charset="0"/>
                      </a:rPr>
                      <m:t>𝑃𝑎𝑟𝑖𝑠</m:t>
                    </m:r>
                  </m:oMath>
                </a14:m>
                <a:endParaRPr lang="en-US" altLang="zh-CN" sz="2400" dirty="0">
                  <a:solidFill>
                    <a:schemeClr val="tx1">
                      <a:lumMod val="65000"/>
                      <a:lumOff val="35000"/>
                    </a:schemeClr>
                  </a:solidFill>
                  <a:latin typeface="微软雅黑" charset="0"/>
                  <a:ea typeface="微软雅黑" charset="0"/>
                </a:endParaRPr>
              </a:p>
              <a:p>
                <a:pPr>
                  <a:lnSpc>
                    <a:spcPct val="130000"/>
                  </a:lnSpc>
                </a:pPr>
                <a:r>
                  <a:rPr lang="en-US" altLang="zh-CN" sz="2400" dirty="0">
                    <a:solidFill>
                      <a:schemeClr val="tx1">
                        <a:lumMod val="65000"/>
                        <a:lumOff val="35000"/>
                      </a:schemeClr>
                    </a:solidFill>
                    <a:latin typeface="微软雅黑" charset="0"/>
                    <a:ea typeface="微软雅黑" charset="0"/>
                  </a:rPr>
                  <a:t>	</a:t>
                </a:r>
                <a:r>
                  <a:rPr lang="en-US" altLang="zh-CN" sz="2400" dirty="0">
                    <a:latin typeface="微软雅黑" charset="0"/>
                    <a:ea typeface="微软雅黑" charset="0"/>
                  </a:rPr>
                  <a:t> capital of </a:t>
                </a:r>
                <a14:m>
                  <m:oMath xmlns:m="http://schemas.openxmlformats.org/officeDocument/2006/math">
                    <m:r>
                      <a:rPr lang="en-US" altLang="zh-CN" sz="2400" i="1" dirty="0" smtClean="0">
                        <a:latin typeface="Cambria Math" panose="02040503050406030204" pitchFamily="18" charset="0"/>
                        <a:ea typeface="微软雅黑" charset="0"/>
                      </a:rPr>
                      <m:t>𝑥</m:t>
                    </m:r>
                  </m:oMath>
                </a14:m>
                <a:r>
                  <a:rPr lang="en-US" altLang="zh-CN" sz="2400" dirty="0">
                    <a:latin typeface="微软雅黑" charset="0"/>
                    <a:ea typeface="微软雅黑" charset="0"/>
                  </a:rPr>
                  <a:t> is </a:t>
                </a:r>
                <a14:m>
                  <m:oMath xmlns:m="http://schemas.openxmlformats.org/officeDocument/2006/math">
                    <m:r>
                      <a:rPr lang="en-US" altLang="zh-CN" sz="2400" i="1" dirty="0" smtClean="0">
                        <a:latin typeface="Cambria Math" panose="02040503050406030204" pitchFamily="18" charset="0"/>
                        <a:ea typeface="微软雅黑" charset="0"/>
                      </a:rPr>
                      <m:t>𝑦</m:t>
                    </m:r>
                  </m:oMath>
                </a14:m>
                <a:endParaRPr lang="en-US" altLang="zh-CN" sz="2400" dirty="0">
                  <a:solidFill>
                    <a:schemeClr val="tx1">
                      <a:lumMod val="65000"/>
                      <a:lumOff val="35000"/>
                    </a:schemeClr>
                  </a:solidFill>
                  <a:latin typeface="微软雅黑" charset="0"/>
                  <a:ea typeface="微软雅黑" charset="0"/>
                </a:endParaRPr>
              </a:p>
            </p:txBody>
          </p:sp>
        </mc:Choice>
        <mc:Fallback xmlns="">
          <p:sp>
            <p:nvSpPr>
              <p:cNvPr id="4" name="文本框 8">
                <a:extLst>
                  <a:ext uri="{FF2B5EF4-FFF2-40B4-BE49-F238E27FC236}">
                    <a16:creationId xmlns:a16="http://schemas.microsoft.com/office/drawing/2014/main" id="{EBB44B2C-C3CB-43AD-B484-38637C5E1621}"/>
                  </a:ext>
                </a:extLst>
              </p:cNvPr>
              <p:cNvSpPr txBox="1">
                <a:spLocks noRot="1" noChangeAspect="1" noMove="1" noResize="1" noEditPoints="1" noAdjustHandles="1" noChangeArrowheads="1" noChangeShapeType="1" noTextEdit="1"/>
              </p:cNvSpPr>
              <p:nvPr/>
            </p:nvSpPr>
            <p:spPr>
              <a:xfrm>
                <a:off x="851542" y="1728593"/>
                <a:ext cx="10805871" cy="3587970"/>
              </a:xfrm>
              <a:prstGeom prst="rect">
                <a:avLst/>
              </a:prstGeom>
              <a:blipFill>
                <a:blip r:embed="rId3"/>
                <a:stretch>
                  <a:fillRect l="-903" b="-3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821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1200329"/>
          </a:xfrm>
          <a:prstGeom prst="rect">
            <a:avLst/>
          </a:prstGeom>
          <a:noFill/>
        </p:spPr>
        <p:txBody>
          <a:bodyPr wrap="square" rtlCol="0">
            <a:spAutoFit/>
          </a:bodyPr>
          <a:lstStyle/>
          <a:p>
            <a:r>
              <a:rPr lang="en-US" altLang="zh-CN" sz="2400" dirty="0">
                <a:latin typeface="Arial Rounded MT Bold" panose="020F0704030504030204" pitchFamily="34" charset="0"/>
              </a:rPr>
              <a:t>How can we know what language models know?(TACL, 2020)</a:t>
            </a:r>
          </a:p>
          <a:p>
            <a:pPr marL="342900" indent="-342900">
              <a:buFont typeface="Arial" panose="020B0604020202020204" pitchFamily="34" charset="0"/>
              <a:buChar char="•"/>
            </a:pPr>
            <a:endParaRPr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prompt generation</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prompt mining</a:t>
            </a:r>
            <a:r>
              <a:rPr lang="zh-CN" altLang="en-US" sz="2400" dirty="0">
                <a:latin typeface="Arial" panose="020B0604020202020204" pitchFamily="34" charset="0"/>
                <a:cs typeface="Arial" panose="020B0604020202020204" pitchFamily="34" charset="0"/>
              </a:rPr>
              <a:t>、</a:t>
            </a:r>
            <a:r>
              <a:rPr lang="en-US" altLang="zh-CN" sz="2400" b="1" dirty="0">
                <a:latin typeface="Arial" panose="020B0604020202020204" pitchFamily="34" charset="0"/>
                <a:cs typeface="Arial" panose="020B0604020202020204" pitchFamily="34" charset="0"/>
              </a:rPr>
              <a:t>prompt phrasing</a:t>
            </a:r>
          </a:p>
        </p:txBody>
      </p:sp>
      <p:sp>
        <p:nvSpPr>
          <p:cNvPr id="4" name="文本框 8">
            <a:extLst>
              <a:ext uri="{FF2B5EF4-FFF2-40B4-BE49-F238E27FC236}">
                <a16:creationId xmlns:a16="http://schemas.microsoft.com/office/drawing/2014/main" id="{EBB44B2C-C3CB-43AD-B484-38637C5E1621}"/>
              </a:ext>
            </a:extLst>
          </p:cNvPr>
          <p:cNvSpPr txBox="1"/>
          <p:nvPr/>
        </p:nvSpPr>
        <p:spPr>
          <a:xfrm>
            <a:off x="851542" y="1728593"/>
            <a:ext cx="10805871" cy="24461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charset="0"/>
                <a:ea typeface="微软雅黑" charset="0"/>
              </a:rPr>
              <a:t>prompt phrasing:</a:t>
            </a:r>
          </a:p>
          <a:p>
            <a:pPr marL="342900"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phrasing on the generated mining prompts</a:t>
            </a:r>
          </a:p>
          <a:p>
            <a:pPr marL="342900"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back translation</a:t>
            </a:r>
          </a:p>
          <a:p>
            <a:pPr marL="342900"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select top K prompts:</a:t>
            </a:r>
          </a:p>
          <a:p>
            <a:pPr>
              <a:lnSpc>
                <a:spcPct val="130000"/>
              </a:lnSpc>
            </a:pPr>
            <a:r>
              <a:rPr lang="en-US" altLang="zh-CN" sz="2400" dirty="0">
                <a:solidFill>
                  <a:schemeClr val="tx1">
                    <a:lumMod val="65000"/>
                    <a:lumOff val="35000"/>
                  </a:schemeClr>
                </a:solidFill>
                <a:latin typeface="微软雅黑" charset="0"/>
                <a:ea typeface="微软雅黑" charset="0"/>
              </a:rPr>
              <a:t>	</a:t>
            </a:r>
          </a:p>
        </p:txBody>
      </p:sp>
      <p:pic>
        <p:nvPicPr>
          <p:cNvPr id="5" name="图片 4">
            <a:extLst>
              <a:ext uri="{FF2B5EF4-FFF2-40B4-BE49-F238E27FC236}">
                <a16:creationId xmlns:a16="http://schemas.microsoft.com/office/drawing/2014/main" id="{3BD23723-445A-4B91-B4F0-0AE3CAC3E418}"/>
              </a:ext>
            </a:extLst>
          </p:cNvPr>
          <p:cNvPicPr>
            <a:picLocks noChangeAspect="1"/>
          </p:cNvPicPr>
          <p:nvPr/>
        </p:nvPicPr>
        <p:blipFill>
          <a:blip r:embed="rId3"/>
          <a:stretch>
            <a:fillRect/>
          </a:stretch>
        </p:blipFill>
        <p:spPr>
          <a:xfrm>
            <a:off x="2799021" y="3751544"/>
            <a:ext cx="5316304" cy="1058452"/>
          </a:xfrm>
          <a:prstGeom prst="rect">
            <a:avLst/>
          </a:prstGeom>
        </p:spPr>
      </p:pic>
      <p:pic>
        <p:nvPicPr>
          <p:cNvPr id="9" name="图片 8">
            <a:extLst>
              <a:ext uri="{FF2B5EF4-FFF2-40B4-BE49-F238E27FC236}">
                <a16:creationId xmlns:a16="http://schemas.microsoft.com/office/drawing/2014/main" id="{7B94994D-CEFB-4853-9070-0725328334BC}"/>
              </a:ext>
            </a:extLst>
          </p:cNvPr>
          <p:cNvPicPr>
            <a:picLocks noChangeAspect="1"/>
          </p:cNvPicPr>
          <p:nvPr/>
        </p:nvPicPr>
        <p:blipFill>
          <a:blip r:embed="rId4"/>
          <a:stretch>
            <a:fillRect/>
          </a:stretch>
        </p:blipFill>
        <p:spPr>
          <a:xfrm>
            <a:off x="2799021" y="4628556"/>
            <a:ext cx="5391464" cy="1017508"/>
          </a:xfrm>
          <a:prstGeom prst="rect">
            <a:avLst/>
          </a:prstGeom>
        </p:spPr>
      </p:pic>
      <p:pic>
        <p:nvPicPr>
          <p:cNvPr id="11" name="图片 10">
            <a:extLst>
              <a:ext uri="{FF2B5EF4-FFF2-40B4-BE49-F238E27FC236}">
                <a16:creationId xmlns:a16="http://schemas.microsoft.com/office/drawing/2014/main" id="{3B200899-D6A9-4B1F-B09D-10830BF98018}"/>
              </a:ext>
            </a:extLst>
          </p:cNvPr>
          <p:cNvPicPr>
            <a:picLocks noChangeAspect="1"/>
          </p:cNvPicPr>
          <p:nvPr/>
        </p:nvPicPr>
        <p:blipFill>
          <a:blip r:embed="rId5"/>
          <a:stretch>
            <a:fillRect/>
          </a:stretch>
        </p:blipFill>
        <p:spPr>
          <a:xfrm>
            <a:off x="2954606" y="5724272"/>
            <a:ext cx="2852854" cy="473454"/>
          </a:xfrm>
          <a:prstGeom prst="rect">
            <a:avLst/>
          </a:prstGeom>
        </p:spPr>
      </p:pic>
    </p:spTree>
    <p:extLst>
      <p:ext uri="{BB962C8B-B14F-4D97-AF65-F5344CB8AC3E}">
        <p14:creationId xmlns:p14="http://schemas.microsoft.com/office/powerpoint/2010/main" val="15342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2754152" cy="523220"/>
          </a:xfrm>
          <a:prstGeom prst="rect">
            <a:avLst/>
          </a:prstGeom>
          <a:noFill/>
        </p:spPr>
        <p:txBody>
          <a:bodyPr wrap="none" rtlCol="0">
            <a:spAutoFit/>
          </a:bodyPr>
          <a:lstStyle/>
          <a:p>
            <a:r>
              <a:rPr kumimoji="1" lang="en-US" altLang="zh-CN" sz="2800" b="1" dirty="0">
                <a:solidFill>
                  <a:schemeClr val="accent4">
                    <a:alpha val="50000"/>
                  </a:schemeClr>
                </a:solidFill>
                <a:latin typeface="Microsoft YaHei" charset="0"/>
                <a:ea typeface="Microsoft YaHei" charset="0"/>
                <a:cs typeface="Microsoft YaHei" charset="0"/>
              </a:rPr>
              <a:t>Prompt Basics</a:t>
            </a: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1569660"/>
          </a:xfrm>
          <a:prstGeom prst="rect">
            <a:avLst/>
          </a:prstGeom>
          <a:noFill/>
        </p:spPr>
        <p:txBody>
          <a:bodyPr wrap="square" rtlCol="0">
            <a:spAutoFit/>
          </a:bodyPr>
          <a:lstStyle/>
          <a:p>
            <a:r>
              <a:rPr lang="en-US" altLang="zh-CN" sz="2400" dirty="0">
                <a:latin typeface="Arial Rounded MT Bold" panose="020F0704030504030204" pitchFamily="34" charset="0"/>
              </a:rPr>
              <a:t>How can we know when language models know? On the Calibration of Language Models for Question Answering (TACL, 2021)</a:t>
            </a:r>
          </a:p>
          <a:p>
            <a:endParaRPr lang="en-US" altLang="zh-CN" sz="2400" dirty="0">
              <a:latin typeface="Arial Rounded MT Bold" panose="020F070403050403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answer paraphrasing: calibration of LM</a:t>
            </a:r>
          </a:p>
        </p:txBody>
      </p:sp>
      <p:sp>
        <p:nvSpPr>
          <p:cNvPr id="4" name="文本框 8">
            <a:extLst>
              <a:ext uri="{FF2B5EF4-FFF2-40B4-BE49-F238E27FC236}">
                <a16:creationId xmlns:a16="http://schemas.microsoft.com/office/drawing/2014/main" id="{EBB44B2C-C3CB-43AD-B484-38637C5E1621}"/>
              </a:ext>
            </a:extLst>
          </p:cNvPr>
          <p:cNvSpPr txBox="1"/>
          <p:nvPr/>
        </p:nvSpPr>
        <p:spPr>
          <a:xfrm>
            <a:off x="522464" y="2054786"/>
            <a:ext cx="10805871" cy="19660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 expected calibration error (ECE)</a:t>
            </a:r>
            <a:r>
              <a:rPr lang="zh-CN" altLang="en-US" sz="2400" dirty="0">
                <a:solidFill>
                  <a:schemeClr val="tx1">
                    <a:lumMod val="65000"/>
                    <a:lumOff val="35000"/>
                  </a:schemeClr>
                </a:solidFill>
                <a:latin typeface="微软雅黑" charset="0"/>
                <a:ea typeface="微软雅黑" charset="0"/>
              </a:rPr>
              <a:t>：</a:t>
            </a:r>
            <a:endParaRPr lang="en-US" altLang="zh-CN" sz="2400" dirty="0">
              <a:solidFill>
                <a:schemeClr val="tx1">
                  <a:lumMod val="65000"/>
                  <a:lumOff val="35000"/>
                </a:schemeClr>
              </a:solidFill>
              <a:latin typeface="微软雅黑" charset="0"/>
              <a:ea typeface="微软雅黑" charset="0"/>
            </a:endParaRPr>
          </a:p>
          <a:p>
            <a:pPr marL="342900" indent="-342900">
              <a:lnSpc>
                <a:spcPct val="130000"/>
              </a:lnSpc>
              <a:buFont typeface="Wingdings" panose="05000000000000000000" pitchFamily="2" charset="2"/>
              <a:buChar char="Ø"/>
            </a:pPr>
            <a:endParaRPr lang="en-US" altLang="zh-CN" sz="2400" dirty="0">
              <a:solidFill>
                <a:schemeClr val="tx1">
                  <a:lumMod val="65000"/>
                  <a:lumOff val="35000"/>
                </a:schemeClr>
              </a:solidFill>
              <a:latin typeface="微软雅黑" charset="0"/>
              <a:ea typeface="微软雅黑" charset="0"/>
            </a:endParaRPr>
          </a:p>
          <a:p>
            <a:pPr marL="342900" indent="-342900">
              <a:lnSpc>
                <a:spcPct val="130000"/>
              </a:lnSpc>
              <a:buFont typeface="Wingdings" panose="05000000000000000000" pitchFamily="2" charset="2"/>
              <a:buChar char="Ø"/>
            </a:pPr>
            <a:endParaRPr lang="en-US" altLang="zh-CN" sz="2400" dirty="0">
              <a:solidFill>
                <a:schemeClr val="tx1">
                  <a:lumMod val="65000"/>
                  <a:lumOff val="35000"/>
                </a:schemeClr>
              </a:solidFill>
              <a:latin typeface="微软雅黑" charset="0"/>
              <a:ea typeface="微软雅黑" charset="0"/>
            </a:endParaRPr>
          </a:p>
          <a:p>
            <a:pPr marL="342900" indent="-342900">
              <a:lnSpc>
                <a:spcPct val="130000"/>
              </a:lnSpc>
              <a:buFont typeface="Wingdings" panose="05000000000000000000" pitchFamily="2" charset="2"/>
              <a:buChar char="Ø"/>
            </a:pPr>
            <a:endParaRPr lang="en-US" altLang="zh-CN" sz="2400" dirty="0">
              <a:solidFill>
                <a:schemeClr val="tx1">
                  <a:lumMod val="65000"/>
                  <a:lumOff val="35000"/>
                </a:schemeClr>
              </a:solidFill>
              <a:latin typeface="微软雅黑" charset="0"/>
              <a:ea typeface="微软雅黑" charset="0"/>
            </a:endParaRPr>
          </a:p>
        </p:txBody>
      </p:sp>
      <p:pic>
        <p:nvPicPr>
          <p:cNvPr id="5" name="图片 4">
            <a:extLst>
              <a:ext uri="{FF2B5EF4-FFF2-40B4-BE49-F238E27FC236}">
                <a16:creationId xmlns:a16="http://schemas.microsoft.com/office/drawing/2014/main" id="{3F358A06-7081-41C0-8D95-83E92E1ACED5}"/>
              </a:ext>
            </a:extLst>
          </p:cNvPr>
          <p:cNvPicPr>
            <a:picLocks noChangeAspect="1"/>
          </p:cNvPicPr>
          <p:nvPr/>
        </p:nvPicPr>
        <p:blipFill>
          <a:blip r:embed="rId3"/>
          <a:stretch>
            <a:fillRect/>
          </a:stretch>
        </p:blipFill>
        <p:spPr>
          <a:xfrm>
            <a:off x="7563274" y="1267971"/>
            <a:ext cx="4628726" cy="4322058"/>
          </a:xfrm>
          <a:prstGeom prst="rect">
            <a:avLst/>
          </a:prstGeom>
        </p:spPr>
      </p:pic>
      <p:pic>
        <p:nvPicPr>
          <p:cNvPr id="9" name="图片 8">
            <a:extLst>
              <a:ext uri="{FF2B5EF4-FFF2-40B4-BE49-F238E27FC236}">
                <a16:creationId xmlns:a16="http://schemas.microsoft.com/office/drawing/2014/main" id="{C6730DB5-F8B9-46FC-A633-F5F73EBED4CC}"/>
              </a:ext>
            </a:extLst>
          </p:cNvPr>
          <p:cNvPicPr>
            <a:picLocks noChangeAspect="1"/>
          </p:cNvPicPr>
          <p:nvPr/>
        </p:nvPicPr>
        <p:blipFill>
          <a:blip r:embed="rId4"/>
          <a:stretch>
            <a:fillRect/>
          </a:stretch>
        </p:blipFill>
        <p:spPr>
          <a:xfrm>
            <a:off x="1372872" y="2694919"/>
            <a:ext cx="3375082" cy="992672"/>
          </a:xfrm>
          <a:prstGeom prst="rect">
            <a:avLst/>
          </a:prstGeom>
        </p:spPr>
      </p:pic>
      <p:pic>
        <p:nvPicPr>
          <p:cNvPr id="11" name="图片 10">
            <a:extLst>
              <a:ext uri="{FF2B5EF4-FFF2-40B4-BE49-F238E27FC236}">
                <a16:creationId xmlns:a16="http://schemas.microsoft.com/office/drawing/2014/main" id="{7136A46E-604B-40EC-AFB3-0B85D7D98ED0}"/>
              </a:ext>
            </a:extLst>
          </p:cNvPr>
          <p:cNvPicPr>
            <a:picLocks noChangeAspect="1"/>
          </p:cNvPicPr>
          <p:nvPr/>
        </p:nvPicPr>
        <p:blipFill>
          <a:blip r:embed="rId5"/>
          <a:stretch>
            <a:fillRect/>
          </a:stretch>
        </p:blipFill>
        <p:spPr>
          <a:xfrm>
            <a:off x="0" y="4576114"/>
            <a:ext cx="7886674" cy="2281886"/>
          </a:xfrm>
          <a:prstGeom prst="rect">
            <a:avLst/>
          </a:prstGeom>
        </p:spPr>
      </p:pic>
    </p:spTree>
    <p:extLst>
      <p:ext uri="{BB962C8B-B14F-4D97-AF65-F5344CB8AC3E}">
        <p14:creationId xmlns:p14="http://schemas.microsoft.com/office/powerpoint/2010/main" val="963506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1569660"/>
          </a:xfrm>
          <a:prstGeom prst="rect">
            <a:avLst/>
          </a:prstGeom>
          <a:noFill/>
        </p:spPr>
        <p:txBody>
          <a:bodyPr wrap="square" rtlCol="0">
            <a:spAutoFit/>
          </a:bodyPr>
          <a:lstStyle/>
          <a:p>
            <a:r>
              <a:rPr lang="en-US" altLang="zh-CN" sz="2400" dirty="0">
                <a:latin typeface="Arial Rounded MT Bold" panose="020F0704030504030204" pitchFamily="34" charset="0"/>
              </a:rPr>
              <a:t>How can we know when language models know? On the Calibration of Language Models for Question Answering (TACL, 2021)</a:t>
            </a:r>
          </a:p>
          <a:p>
            <a:endParaRPr lang="en-US" altLang="zh-CN" sz="2400" dirty="0">
              <a:latin typeface="Arial Rounded MT Bold" panose="020F070403050403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answer paraphrasing: calibration of LM</a:t>
            </a:r>
          </a:p>
        </p:txBody>
      </p:sp>
      <p:sp>
        <p:nvSpPr>
          <p:cNvPr id="4" name="文本框 8">
            <a:extLst>
              <a:ext uri="{FF2B5EF4-FFF2-40B4-BE49-F238E27FC236}">
                <a16:creationId xmlns:a16="http://schemas.microsoft.com/office/drawing/2014/main" id="{EBB44B2C-C3CB-43AD-B484-38637C5E1621}"/>
              </a:ext>
            </a:extLst>
          </p:cNvPr>
          <p:cNvSpPr txBox="1"/>
          <p:nvPr/>
        </p:nvSpPr>
        <p:spPr>
          <a:xfrm>
            <a:off x="522464" y="2054786"/>
            <a:ext cx="10805871" cy="58071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Wingdings" panose="05000000000000000000" pitchFamily="2" charset="2"/>
              <a:buChar char="Ø"/>
            </a:pPr>
            <a:r>
              <a:rPr lang="en-US" altLang="zh-CN" sz="2000" dirty="0">
                <a:solidFill>
                  <a:schemeClr val="tx1">
                    <a:lumMod val="65000"/>
                    <a:lumOff val="35000"/>
                  </a:schemeClr>
                </a:solidFill>
                <a:latin typeface="微软雅黑" charset="0"/>
                <a:ea typeface="微软雅黑" charset="0"/>
              </a:rPr>
              <a:t> fine-tuning based calibration</a:t>
            </a:r>
            <a:r>
              <a:rPr lang="zh-CN" altLang="en-US" sz="2000" dirty="0">
                <a:solidFill>
                  <a:schemeClr val="tx1">
                    <a:lumMod val="65000"/>
                    <a:lumOff val="35000"/>
                  </a:schemeClr>
                </a:solidFill>
                <a:latin typeface="微软雅黑" charset="0"/>
                <a:ea typeface="微软雅黑" charset="0"/>
              </a:rPr>
              <a:t>：</a:t>
            </a:r>
            <a:endParaRPr lang="en-US" altLang="zh-CN" sz="2000" dirty="0">
              <a:solidFill>
                <a:schemeClr val="tx1">
                  <a:lumMod val="65000"/>
                  <a:lumOff val="35000"/>
                </a:schemeClr>
              </a:solidFill>
              <a:latin typeface="微软雅黑" charset="0"/>
              <a:ea typeface="微软雅黑" charset="0"/>
            </a:endParaRPr>
          </a:p>
          <a:p>
            <a:pPr marL="800100" lvl="1" indent="-342900">
              <a:lnSpc>
                <a:spcPct val="130000"/>
              </a:lnSpc>
              <a:buFont typeface="Arial" panose="020B0604020202020204" pitchFamily="34" charset="0"/>
              <a:buChar char="•"/>
            </a:pPr>
            <a:r>
              <a:rPr lang="en-US" altLang="zh-CN" sz="2000" dirty="0" err="1">
                <a:solidFill>
                  <a:schemeClr val="tx1">
                    <a:lumMod val="65000"/>
                    <a:lumOff val="35000"/>
                  </a:schemeClr>
                </a:solidFill>
                <a:latin typeface="微软雅黑" charset="0"/>
                <a:ea typeface="微软雅黑" charset="0"/>
              </a:rPr>
              <a:t>softmax</a:t>
            </a:r>
            <a:r>
              <a:rPr lang="en-US" altLang="zh-CN" sz="2000" dirty="0">
                <a:solidFill>
                  <a:schemeClr val="tx1">
                    <a:lumMod val="65000"/>
                    <a:lumOff val="35000"/>
                  </a:schemeClr>
                </a:solidFill>
                <a:latin typeface="微软雅黑" charset="0"/>
                <a:ea typeface="微软雅黑" charset="0"/>
              </a:rPr>
              <a:t>-based</a:t>
            </a:r>
            <a:r>
              <a:rPr lang="zh-CN" altLang="en-US" sz="2000" dirty="0">
                <a:solidFill>
                  <a:schemeClr val="tx1">
                    <a:lumMod val="65000"/>
                    <a:lumOff val="35000"/>
                  </a:schemeClr>
                </a:solidFill>
                <a:latin typeface="微软雅黑" charset="0"/>
                <a:ea typeface="微软雅黑" charset="0"/>
              </a:rPr>
              <a:t>：</a:t>
            </a:r>
            <a:endParaRPr lang="en-US" altLang="zh-CN" sz="2000" dirty="0">
              <a:solidFill>
                <a:schemeClr val="tx1">
                  <a:lumMod val="65000"/>
                  <a:lumOff val="35000"/>
                </a:schemeClr>
              </a:solidFill>
              <a:latin typeface="微软雅黑" charset="0"/>
              <a:ea typeface="微软雅黑" charset="0"/>
            </a:endParaRPr>
          </a:p>
          <a:p>
            <a:pPr lvl="1">
              <a:lnSpc>
                <a:spcPct val="130000"/>
              </a:lnSpc>
            </a:pPr>
            <a:endParaRPr lang="en-US" altLang="zh-CN" sz="2000" dirty="0">
              <a:solidFill>
                <a:schemeClr val="tx1">
                  <a:lumMod val="65000"/>
                  <a:lumOff val="35000"/>
                </a:schemeClr>
              </a:solidFill>
              <a:latin typeface="微软雅黑" charset="0"/>
              <a:ea typeface="微软雅黑" charset="0"/>
            </a:endParaRPr>
          </a:p>
          <a:p>
            <a:pPr marL="800100" lvl="1" indent="-342900">
              <a:lnSpc>
                <a:spcPct val="130000"/>
              </a:lnSpc>
              <a:buFont typeface="Arial" panose="020B0604020202020204" pitchFamily="34" charset="0"/>
              <a:buChar char="•"/>
            </a:pPr>
            <a:r>
              <a:rPr lang="en-US" altLang="zh-CN" sz="2000" dirty="0">
                <a:solidFill>
                  <a:schemeClr val="tx1">
                    <a:lumMod val="65000"/>
                    <a:lumOff val="35000"/>
                  </a:schemeClr>
                </a:solidFill>
                <a:latin typeface="微软雅黑" charset="0"/>
                <a:ea typeface="微软雅黑" charset="0"/>
              </a:rPr>
              <a:t>margin-based</a:t>
            </a:r>
            <a:r>
              <a:rPr lang="zh-CN" altLang="en-US" sz="2000" dirty="0">
                <a:solidFill>
                  <a:schemeClr val="tx1">
                    <a:lumMod val="65000"/>
                    <a:lumOff val="35000"/>
                  </a:schemeClr>
                </a:solidFill>
                <a:latin typeface="微软雅黑" charset="0"/>
                <a:ea typeface="微软雅黑" charset="0"/>
              </a:rPr>
              <a:t>：</a:t>
            </a:r>
            <a:endParaRPr lang="en-US" altLang="zh-CN" sz="2000" dirty="0">
              <a:solidFill>
                <a:schemeClr val="tx1">
                  <a:lumMod val="65000"/>
                  <a:lumOff val="35000"/>
                </a:schemeClr>
              </a:solidFill>
              <a:latin typeface="微软雅黑" charset="0"/>
              <a:ea typeface="微软雅黑" charset="0"/>
            </a:endParaRPr>
          </a:p>
          <a:p>
            <a:pPr lvl="1">
              <a:lnSpc>
                <a:spcPct val="130000"/>
              </a:lnSpc>
            </a:pPr>
            <a:r>
              <a:rPr lang="en-US" altLang="zh-CN" sz="2000" dirty="0">
                <a:solidFill>
                  <a:schemeClr val="tx1">
                    <a:lumMod val="65000"/>
                    <a:lumOff val="35000"/>
                  </a:schemeClr>
                </a:solidFill>
                <a:latin typeface="微软雅黑" charset="0"/>
                <a:ea typeface="微软雅黑" charset="0"/>
              </a:rPr>
              <a:t>	</a:t>
            </a:r>
          </a:p>
          <a:p>
            <a:pPr marL="342900" indent="-342900">
              <a:lnSpc>
                <a:spcPct val="130000"/>
              </a:lnSpc>
              <a:buFont typeface="Wingdings" panose="05000000000000000000" pitchFamily="2" charset="2"/>
              <a:buChar char="Ø"/>
            </a:pPr>
            <a:r>
              <a:rPr lang="en-US" altLang="zh-CN" sz="2000" dirty="0">
                <a:solidFill>
                  <a:schemeClr val="tx1">
                    <a:lumMod val="65000"/>
                    <a:lumOff val="35000"/>
                  </a:schemeClr>
                </a:solidFill>
                <a:latin typeface="微软雅黑" charset="0"/>
                <a:ea typeface="微软雅黑" charset="0"/>
              </a:rPr>
              <a:t>post-hoc calibration</a:t>
            </a:r>
            <a:r>
              <a:rPr lang="zh-CN" altLang="en-US" sz="2000" dirty="0">
                <a:solidFill>
                  <a:schemeClr val="tx1">
                    <a:lumMod val="65000"/>
                    <a:lumOff val="35000"/>
                  </a:schemeClr>
                </a:solidFill>
                <a:latin typeface="微软雅黑" charset="0"/>
                <a:ea typeface="微软雅黑" charset="0"/>
              </a:rPr>
              <a:t>：</a:t>
            </a:r>
            <a:endParaRPr lang="en-US" altLang="zh-CN" sz="2000" dirty="0">
              <a:solidFill>
                <a:schemeClr val="tx1">
                  <a:lumMod val="65000"/>
                  <a:lumOff val="35000"/>
                </a:schemeClr>
              </a:solidFill>
              <a:latin typeface="微软雅黑" charset="0"/>
              <a:ea typeface="微软雅黑" charset="0"/>
            </a:endParaRPr>
          </a:p>
          <a:p>
            <a:pPr marL="800100" lvl="1" indent="-342900">
              <a:lnSpc>
                <a:spcPct val="130000"/>
              </a:lnSpc>
              <a:buFont typeface="Arial" panose="020B0604020202020204" pitchFamily="34" charset="0"/>
              <a:buChar char="•"/>
            </a:pPr>
            <a:r>
              <a:rPr lang="en-US" altLang="zh-CN" sz="2000" dirty="0">
                <a:solidFill>
                  <a:schemeClr val="tx1">
                    <a:lumMod val="65000"/>
                    <a:lumOff val="35000"/>
                  </a:schemeClr>
                </a:solidFill>
                <a:latin typeface="微软雅黑" charset="0"/>
                <a:ea typeface="微软雅黑" charset="0"/>
              </a:rPr>
              <a:t>Temperature-based</a:t>
            </a:r>
            <a:r>
              <a:rPr lang="zh-CN" altLang="en-US" sz="2000" dirty="0">
                <a:solidFill>
                  <a:schemeClr val="tx1">
                    <a:lumMod val="65000"/>
                    <a:lumOff val="35000"/>
                  </a:schemeClr>
                </a:solidFill>
                <a:latin typeface="微软雅黑" charset="0"/>
                <a:ea typeface="微软雅黑" charset="0"/>
              </a:rPr>
              <a:t>：</a:t>
            </a:r>
            <a:endParaRPr lang="en-US" altLang="zh-CN" sz="2000" dirty="0">
              <a:solidFill>
                <a:schemeClr val="tx1">
                  <a:lumMod val="65000"/>
                  <a:lumOff val="35000"/>
                </a:schemeClr>
              </a:solidFill>
              <a:latin typeface="微软雅黑" charset="0"/>
              <a:ea typeface="微软雅黑" charset="0"/>
            </a:endParaRPr>
          </a:p>
          <a:p>
            <a:pPr marL="800100" lvl="1" indent="-342900">
              <a:lnSpc>
                <a:spcPct val="130000"/>
              </a:lnSpc>
              <a:buFont typeface="Arial" panose="020B0604020202020204" pitchFamily="34" charset="0"/>
              <a:buChar char="•"/>
            </a:pPr>
            <a:r>
              <a:rPr lang="en-US" altLang="zh-CN" sz="2000" dirty="0">
                <a:solidFill>
                  <a:schemeClr val="tx1">
                    <a:lumMod val="65000"/>
                    <a:lumOff val="35000"/>
                  </a:schemeClr>
                </a:solidFill>
                <a:latin typeface="微软雅黑" charset="0"/>
                <a:ea typeface="微软雅黑" charset="0"/>
              </a:rPr>
              <a:t>Feature-based decision tree</a:t>
            </a:r>
            <a:r>
              <a:rPr lang="zh-CN" altLang="en-US" sz="2000" dirty="0">
                <a:solidFill>
                  <a:schemeClr val="tx1">
                    <a:lumMod val="65000"/>
                    <a:lumOff val="35000"/>
                  </a:schemeClr>
                </a:solidFill>
                <a:latin typeface="微软雅黑" charset="0"/>
                <a:ea typeface="微软雅黑" charset="0"/>
              </a:rPr>
              <a:t>：</a:t>
            </a:r>
            <a:r>
              <a:rPr lang="en-US" altLang="zh-CN" sz="2000" dirty="0">
                <a:solidFill>
                  <a:schemeClr val="tx1">
                    <a:lumMod val="65000"/>
                    <a:lumOff val="35000"/>
                  </a:schemeClr>
                </a:solidFill>
                <a:latin typeface="微软雅黑" charset="0"/>
                <a:ea typeface="微软雅黑" charset="0"/>
              </a:rPr>
              <a:t>GBDT(</a:t>
            </a:r>
            <a:r>
              <a:rPr lang="zh-CN" altLang="en-US" sz="2000" dirty="0">
                <a:solidFill>
                  <a:schemeClr val="tx1">
                    <a:lumMod val="65000"/>
                    <a:lumOff val="35000"/>
                  </a:schemeClr>
                </a:solidFill>
                <a:latin typeface="微软雅黑" charset="0"/>
                <a:ea typeface="微软雅黑" charset="0"/>
              </a:rPr>
              <a:t>梯度增强决策树</a:t>
            </a:r>
            <a:r>
              <a:rPr lang="en-US" altLang="zh-CN" sz="2000" dirty="0">
                <a:solidFill>
                  <a:schemeClr val="tx1">
                    <a:lumMod val="65000"/>
                    <a:lumOff val="35000"/>
                  </a:schemeClr>
                </a:solidFill>
                <a:latin typeface="微软雅黑" charset="0"/>
                <a:ea typeface="微软雅黑" charset="0"/>
              </a:rPr>
              <a:t>)</a:t>
            </a:r>
          </a:p>
          <a:p>
            <a:pPr lvl="1">
              <a:lnSpc>
                <a:spcPct val="130000"/>
              </a:lnSpc>
            </a:pPr>
            <a:r>
              <a:rPr lang="en-US" altLang="zh-CN" sz="2000" dirty="0">
                <a:solidFill>
                  <a:schemeClr val="tx1">
                    <a:lumMod val="65000"/>
                    <a:lumOff val="35000"/>
                  </a:schemeClr>
                </a:solidFill>
                <a:latin typeface="微软雅黑" charset="0"/>
                <a:ea typeface="微软雅黑" charset="0"/>
              </a:rPr>
              <a:t>	model uncertainty (entropy of distribution of output candidates)</a:t>
            </a:r>
          </a:p>
          <a:p>
            <a:pPr lvl="1">
              <a:lnSpc>
                <a:spcPct val="130000"/>
              </a:lnSpc>
            </a:pPr>
            <a:r>
              <a:rPr lang="en-US" altLang="zh-CN" sz="2000" dirty="0">
                <a:solidFill>
                  <a:schemeClr val="tx1">
                    <a:lumMod val="65000"/>
                    <a:lumOff val="35000"/>
                  </a:schemeClr>
                </a:solidFill>
                <a:latin typeface="微软雅黑" charset="0"/>
                <a:ea typeface="微软雅黑" charset="0"/>
              </a:rPr>
              <a:t>	input uncertainty (perplexity of input)</a:t>
            </a:r>
          </a:p>
          <a:p>
            <a:pPr lvl="1">
              <a:lnSpc>
                <a:spcPct val="130000"/>
              </a:lnSpc>
            </a:pPr>
            <a:r>
              <a:rPr lang="en-US" altLang="zh-CN" sz="2000" dirty="0">
                <a:solidFill>
                  <a:schemeClr val="tx1">
                    <a:lumMod val="65000"/>
                    <a:lumOff val="35000"/>
                  </a:schemeClr>
                </a:solidFill>
                <a:latin typeface="微软雅黑" charset="0"/>
                <a:ea typeface="微软雅黑" charset="0"/>
              </a:rPr>
              <a:t>	input statistics (length of input &amp; output)</a:t>
            </a:r>
          </a:p>
          <a:p>
            <a:pPr marL="800100" lvl="1" indent="-342900">
              <a:lnSpc>
                <a:spcPct val="130000"/>
              </a:lnSpc>
              <a:buFont typeface="Arial" panose="020B0604020202020204" pitchFamily="34" charset="0"/>
              <a:buChar char="•"/>
            </a:pPr>
            <a:endParaRPr lang="en-US" altLang="zh-CN" sz="2000" dirty="0">
              <a:solidFill>
                <a:schemeClr val="tx1">
                  <a:lumMod val="65000"/>
                  <a:lumOff val="35000"/>
                </a:schemeClr>
              </a:solidFill>
              <a:latin typeface="微软雅黑" charset="0"/>
              <a:ea typeface="微软雅黑" charset="0"/>
            </a:endParaRPr>
          </a:p>
          <a:p>
            <a:pPr marL="342900" indent="-342900">
              <a:lnSpc>
                <a:spcPct val="130000"/>
              </a:lnSpc>
              <a:buFont typeface="Wingdings" panose="05000000000000000000" pitchFamily="2" charset="2"/>
              <a:buChar char="Ø"/>
            </a:pPr>
            <a:endParaRPr lang="en-US" altLang="zh-CN" sz="2400" dirty="0">
              <a:solidFill>
                <a:schemeClr val="tx1">
                  <a:lumMod val="65000"/>
                  <a:lumOff val="35000"/>
                </a:schemeClr>
              </a:solidFill>
              <a:latin typeface="微软雅黑" charset="0"/>
              <a:ea typeface="微软雅黑" charset="0"/>
            </a:endParaRPr>
          </a:p>
          <a:p>
            <a:pPr marL="342900" indent="-342900">
              <a:lnSpc>
                <a:spcPct val="130000"/>
              </a:lnSpc>
              <a:buFont typeface="Wingdings" panose="05000000000000000000" pitchFamily="2" charset="2"/>
              <a:buChar char="Ø"/>
            </a:pPr>
            <a:endParaRPr lang="en-US" altLang="zh-CN" sz="2400" dirty="0">
              <a:solidFill>
                <a:schemeClr val="tx1">
                  <a:lumMod val="65000"/>
                  <a:lumOff val="35000"/>
                </a:schemeClr>
              </a:solidFill>
              <a:latin typeface="微软雅黑" charset="0"/>
              <a:ea typeface="微软雅黑" charset="0"/>
            </a:endParaRPr>
          </a:p>
        </p:txBody>
      </p:sp>
      <p:pic>
        <p:nvPicPr>
          <p:cNvPr id="7" name="图片 6">
            <a:extLst>
              <a:ext uri="{FF2B5EF4-FFF2-40B4-BE49-F238E27FC236}">
                <a16:creationId xmlns:a16="http://schemas.microsoft.com/office/drawing/2014/main" id="{57831B3E-A442-4E9E-8667-3FFB9A2C1721}"/>
              </a:ext>
            </a:extLst>
          </p:cNvPr>
          <p:cNvPicPr>
            <a:picLocks noChangeAspect="1"/>
          </p:cNvPicPr>
          <p:nvPr/>
        </p:nvPicPr>
        <p:blipFill rotWithShape="1">
          <a:blip r:embed="rId3"/>
          <a:srcRect t="21071"/>
          <a:stretch/>
        </p:blipFill>
        <p:spPr>
          <a:xfrm>
            <a:off x="7866345" y="2888220"/>
            <a:ext cx="2180550" cy="278652"/>
          </a:xfrm>
          <a:prstGeom prst="rect">
            <a:avLst/>
          </a:prstGeom>
        </p:spPr>
      </p:pic>
      <p:pic>
        <p:nvPicPr>
          <p:cNvPr id="9" name="图片 8">
            <a:extLst>
              <a:ext uri="{FF2B5EF4-FFF2-40B4-BE49-F238E27FC236}">
                <a16:creationId xmlns:a16="http://schemas.microsoft.com/office/drawing/2014/main" id="{477C9201-A099-490A-ADF2-094EB32A3F4D}"/>
              </a:ext>
            </a:extLst>
          </p:cNvPr>
          <p:cNvPicPr>
            <a:picLocks noChangeAspect="1"/>
          </p:cNvPicPr>
          <p:nvPr/>
        </p:nvPicPr>
        <p:blipFill>
          <a:blip r:embed="rId4"/>
          <a:stretch>
            <a:fillRect/>
          </a:stretch>
        </p:blipFill>
        <p:spPr>
          <a:xfrm>
            <a:off x="3754845" y="2702713"/>
            <a:ext cx="3877682" cy="649666"/>
          </a:xfrm>
          <a:prstGeom prst="rect">
            <a:avLst/>
          </a:prstGeom>
        </p:spPr>
      </p:pic>
      <p:pic>
        <p:nvPicPr>
          <p:cNvPr id="11" name="图片 10">
            <a:extLst>
              <a:ext uri="{FF2B5EF4-FFF2-40B4-BE49-F238E27FC236}">
                <a16:creationId xmlns:a16="http://schemas.microsoft.com/office/drawing/2014/main" id="{21CDC17F-A93F-4D60-85E6-2D98A19939DC}"/>
              </a:ext>
            </a:extLst>
          </p:cNvPr>
          <p:cNvPicPr>
            <a:picLocks noChangeAspect="1"/>
          </p:cNvPicPr>
          <p:nvPr/>
        </p:nvPicPr>
        <p:blipFill>
          <a:blip r:embed="rId5"/>
          <a:stretch>
            <a:fillRect/>
          </a:stretch>
        </p:blipFill>
        <p:spPr>
          <a:xfrm>
            <a:off x="3754845" y="3548181"/>
            <a:ext cx="4092812" cy="598038"/>
          </a:xfrm>
          <a:prstGeom prst="rect">
            <a:avLst/>
          </a:prstGeom>
        </p:spPr>
      </p:pic>
      <p:pic>
        <p:nvPicPr>
          <p:cNvPr id="13" name="图片 12">
            <a:extLst>
              <a:ext uri="{FF2B5EF4-FFF2-40B4-BE49-F238E27FC236}">
                <a16:creationId xmlns:a16="http://schemas.microsoft.com/office/drawing/2014/main" id="{604C48AE-34DD-445C-901C-92A1D7E3C6DC}"/>
              </a:ext>
            </a:extLst>
          </p:cNvPr>
          <p:cNvPicPr>
            <a:picLocks noChangeAspect="1"/>
          </p:cNvPicPr>
          <p:nvPr/>
        </p:nvPicPr>
        <p:blipFill>
          <a:blip r:embed="rId6"/>
          <a:stretch>
            <a:fillRect/>
          </a:stretch>
        </p:blipFill>
        <p:spPr>
          <a:xfrm>
            <a:off x="4109777" y="4587082"/>
            <a:ext cx="1428428" cy="258692"/>
          </a:xfrm>
          <a:prstGeom prst="rect">
            <a:avLst/>
          </a:prstGeom>
        </p:spPr>
      </p:pic>
    </p:spTree>
    <p:extLst>
      <p:ext uri="{BB962C8B-B14F-4D97-AF65-F5344CB8AC3E}">
        <p14:creationId xmlns:p14="http://schemas.microsoft.com/office/powerpoint/2010/main" val="266098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8860" y="203014"/>
            <a:ext cx="11605814" cy="1569660"/>
          </a:xfrm>
          <a:prstGeom prst="rect">
            <a:avLst/>
          </a:prstGeom>
          <a:noFill/>
        </p:spPr>
        <p:txBody>
          <a:bodyPr wrap="square" rtlCol="0">
            <a:spAutoFit/>
          </a:bodyPr>
          <a:lstStyle/>
          <a:p>
            <a:r>
              <a:rPr lang="en-US" altLang="zh-CN" sz="2400" dirty="0">
                <a:latin typeface="Arial Rounded MT Bold" panose="020F0704030504030204" pitchFamily="34" charset="0"/>
              </a:rPr>
              <a:t>How can we know when language models know? On the Calibration of Language Models for Question Answering (TACL, 2021)</a:t>
            </a:r>
          </a:p>
          <a:p>
            <a:endParaRPr lang="en-US" altLang="zh-CN" sz="2400" dirty="0">
              <a:latin typeface="Arial Rounded MT Bold" panose="020F070403050403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answer paraphrasing: calibration of LM</a:t>
            </a:r>
          </a:p>
        </p:txBody>
      </p:sp>
      <p:sp>
        <p:nvSpPr>
          <p:cNvPr id="4" name="文本框 8">
            <a:extLst>
              <a:ext uri="{FF2B5EF4-FFF2-40B4-BE49-F238E27FC236}">
                <a16:creationId xmlns:a16="http://schemas.microsoft.com/office/drawing/2014/main" id="{EBB44B2C-C3CB-43AD-B484-38637C5E1621}"/>
              </a:ext>
            </a:extLst>
          </p:cNvPr>
          <p:cNvSpPr txBox="1"/>
          <p:nvPr/>
        </p:nvSpPr>
        <p:spPr>
          <a:xfrm>
            <a:off x="335810" y="2103888"/>
            <a:ext cx="10805871" cy="19660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 candidate output paraphrasing</a:t>
            </a:r>
            <a:r>
              <a:rPr lang="zh-CN" altLang="en-US" sz="2400" dirty="0">
                <a:solidFill>
                  <a:schemeClr val="tx1">
                    <a:lumMod val="65000"/>
                    <a:lumOff val="35000"/>
                  </a:schemeClr>
                </a:solidFill>
                <a:latin typeface="微软雅黑" charset="0"/>
                <a:ea typeface="微软雅黑" charset="0"/>
              </a:rPr>
              <a:t>：</a:t>
            </a:r>
            <a:endParaRPr lang="en-US" altLang="zh-CN" sz="2400" dirty="0">
              <a:solidFill>
                <a:schemeClr val="tx1">
                  <a:lumMod val="65000"/>
                  <a:lumOff val="35000"/>
                </a:schemeClr>
              </a:solidFill>
              <a:latin typeface="微软雅黑" charset="0"/>
              <a:ea typeface="微软雅黑" charset="0"/>
            </a:endParaRPr>
          </a:p>
          <a:p>
            <a:pPr marL="800100" lvl="1"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using back-translation to find synonyms</a:t>
            </a:r>
          </a:p>
          <a:p>
            <a:pPr marL="800100" lvl="1" indent="-342900">
              <a:lnSpc>
                <a:spcPct val="130000"/>
              </a:lnSpc>
              <a:buFont typeface="Arial" panose="020B0604020202020204" pitchFamily="34" charset="0"/>
              <a:buChar char="•"/>
            </a:pPr>
            <a:r>
              <a:rPr lang="en-US" altLang="zh-CN" sz="2400" dirty="0">
                <a:solidFill>
                  <a:schemeClr val="tx1">
                    <a:lumMod val="65000"/>
                    <a:lumOff val="35000"/>
                  </a:schemeClr>
                </a:solidFill>
                <a:latin typeface="微软雅黑" charset="0"/>
                <a:ea typeface="微软雅黑" charset="0"/>
              </a:rPr>
              <a:t>Add probabilities of all synonyms</a:t>
            </a:r>
          </a:p>
          <a:p>
            <a:pPr marL="342900" indent="-342900">
              <a:lnSpc>
                <a:spcPct val="130000"/>
              </a:lnSpc>
              <a:buFont typeface="Wingdings" panose="05000000000000000000" pitchFamily="2" charset="2"/>
              <a:buChar char="Ø"/>
            </a:pPr>
            <a:endParaRPr lang="en-US" altLang="zh-CN" sz="2400" dirty="0">
              <a:solidFill>
                <a:schemeClr val="tx1">
                  <a:lumMod val="65000"/>
                  <a:lumOff val="35000"/>
                </a:schemeClr>
              </a:solidFill>
              <a:latin typeface="微软雅黑" charset="0"/>
              <a:ea typeface="微软雅黑" charset="0"/>
            </a:endParaRPr>
          </a:p>
        </p:txBody>
      </p:sp>
      <p:pic>
        <p:nvPicPr>
          <p:cNvPr id="6" name="图片 5">
            <a:extLst>
              <a:ext uri="{FF2B5EF4-FFF2-40B4-BE49-F238E27FC236}">
                <a16:creationId xmlns:a16="http://schemas.microsoft.com/office/drawing/2014/main" id="{B5B3484C-71B5-4BFE-AB43-F07FB3AFC538}"/>
              </a:ext>
            </a:extLst>
          </p:cNvPr>
          <p:cNvPicPr>
            <a:picLocks noChangeAspect="1"/>
          </p:cNvPicPr>
          <p:nvPr/>
        </p:nvPicPr>
        <p:blipFill>
          <a:blip r:embed="rId3"/>
          <a:stretch>
            <a:fillRect/>
          </a:stretch>
        </p:blipFill>
        <p:spPr>
          <a:xfrm>
            <a:off x="6932162" y="3922390"/>
            <a:ext cx="5259838" cy="2719828"/>
          </a:xfrm>
          <a:prstGeom prst="rect">
            <a:avLst/>
          </a:prstGeom>
        </p:spPr>
      </p:pic>
      <p:pic>
        <p:nvPicPr>
          <p:cNvPr id="10" name="图片 9">
            <a:extLst>
              <a:ext uri="{FF2B5EF4-FFF2-40B4-BE49-F238E27FC236}">
                <a16:creationId xmlns:a16="http://schemas.microsoft.com/office/drawing/2014/main" id="{89C44D00-F562-4699-A589-3D347903882A}"/>
              </a:ext>
            </a:extLst>
          </p:cNvPr>
          <p:cNvPicPr>
            <a:picLocks noChangeAspect="1"/>
          </p:cNvPicPr>
          <p:nvPr/>
        </p:nvPicPr>
        <p:blipFill>
          <a:blip r:embed="rId4"/>
          <a:stretch>
            <a:fillRect/>
          </a:stretch>
        </p:blipFill>
        <p:spPr>
          <a:xfrm>
            <a:off x="2005136" y="3829293"/>
            <a:ext cx="4599286" cy="432150"/>
          </a:xfrm>
          <a:prstGeom prst="rect">
            <a:avLst/>
          </a:prstGeom>
        </p:spPr>
      </p:pic>
    </p:spTree>
    <p:extLst>
      <p:ext uri="{BB962C8B-B14F-4D97-AF65-F5344CB8AC3E}">
        <p14:creationId xmlns:p14="http://schemas.microsoft.com/office/powerpoint/2010/main" val="1210253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6</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2424062" cy="584775"/>
          </a:xfrm>
          <a:prstGeom prst="rect">
            <a:avLst/>
          </a:prstGeom>
          <a:noFill/>
        </p:spPr>
        <p:txBody>
          <a:bodyPr wrap="none" rtlCol="0">
            <a:spAutoFit/>
          </a:bodyPr>
          <a:lstStyle/>
          <a:p>
            <a:r>
              <a:rPr kumimoji="1" lang="en-US" altLang="zh-CN" sz="3200" b="1" dirty="0">
                <a:solidFill>
                  <a:schemeClr val="accent4">
                    <a:alpha val="50000"/>
                  </a:schemeClr>
                </a:solidFill>
                <a:latin typeface="Microsoft YaHei" charset="0"/>
                <a:ea typeface="Microsoft YaHei" charset="0"/>
                <a:cs typeface="Microsoft YaHei" charset="0"/>
              </a:rPr>
              <a:t>Challenges</a:t>
            </a:r>
          </a:p>
        </p:txBody>
      </p:sp>
    </p:spTree>
    <p:extLst>
      <p:ext uri="{BB962C8B-B14F-4D97-AF65-F5344CB8AC3E}">
        <p14:creationId xmlns:p14="http://schemas.microsoft.com/office/powerpoint/2010/main" val="2647333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2934" y="179329"/>
            <a:ext cx="12027379" cy="795600"/>
          </a:xfrm>
        </p:spPr>
        <p:txBody>
          <a:bodyPr/>
          <a:lstStyle/>
          <a:p>
            <a:pPr>
              <a:lnSpc>
                <a:spcPct val="150000"/>
              </a:lnSpc>
            </a:pPr>
            <a:r>
              <a:rPr kumimoji="1" lang="en-US" altLang="zh-CN" dirty="0"/>
              <a:t>Challenges</a:t>
            </a:r>
            <a:r>
              <a:rPr kumimoji="1" lang="zh-CN" altLang="en-US" dirty="0"/>
              <a:t>：</a:t>
            </a:r>
            <a:endParaRPr kumimoji="1" lang="en-US" altLang="zh-CN" dirty="0"/>
          </a:p>
        </p:txBody>
      </p:sp>
      <p:sp>
        <p:nvSpPr>
          <p:cNvPr id="3" name="文本框 8"/>
          <p:cNvSpPr txBox="1"/>
          <p:nvPr/>
        </p:nvSpPr>
        <p:spPr>
          <a:xfrm>
            <a:off x="2765207" y="1850806"/>
            <a:ext cx="10805871" cy="16890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prompting with structured information</a:t>
            </a:r>
          </a:p>
          <a:p>
            <a:pPr marL="342900" indent="-342900">
              <a:lnSpc>
                <a:spcPct val="15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Entanglement of template &amp; answer</a:t>
            </a:r>
          </a:p>
          <a:p>
            <a:pPr marL="342900" indent="-342900">
              <a:lnSpc>
                <a:spcPct val="150000"/>
              </a:lnSpc>
              <a:buFont typeface="Wingdings" panose="05000000000000000000" pitchFamily="2" charset="2"/>
              <a:buChar char="Ø"/>
            </a:pPr>
            <a:r>
              <a:rPr lang="en-US" altLang="zh-CN" sz="2400" dirty="0">
                <a:solidFill>
                  <a:schemeClr val="tx1">
                    <a:lumMod val="65000"/>
                    <a:lumOff val="35000"/>
                  </a:schemeClr>
                </a:solidFill>
                <a:latin typeface="微软雅黑" charset="0"/>
                <a:ea typeface="微软雅黑" charset="0"/>
              </a:rPr>
              <a:t> Transferability of Prompts</a:t>
            </a:r>
          </a:p>
        </p:txBody>
      </p:sp>
    </p:spTree>
    <p:extLst>
      <p:ext uri="{BB962C8B-B14F-4D97-AF65-F5344CB8AC3E}">
        <p14:creationId xmlns:p14="http://schemas.microsoft.com/office/powerpoint/2010/main" val="126905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2478479"/>
            <a:ext cx="3911391" cy="769441"/>
          </a:xfrm>
          <a:prstGeom prst="rect">
            <a:avLst/>
          </a:prstGeom>
          <a:noFill/>
        </p:spPr>
        <p:txBody>
          <a:bodyPr wrap="none" rtlCol="0">
            <a:spAutoFit/>
          </a:bodyPr>
          <a:lstStyle/>
          <a:p>
            <a:pPr algn="ctr"/>
            <a:r>
              <a:rPr kumimoji="1" lang="en-US" altLang="zh-CN" sz="4400" b="1" dirty="0">
                <a:solidFill>
                  <a:schemeClr val="accent1"/>
                </a:solidFill>
                <a:latin typeface="Microsoft YaHei" charset="0"/>
                <a:ea typeface="Microsoft YaHei" charset="0"/>
                <a:cs typeface="Microsoft YaHei" charset="0"/>
              </a:rPr>
              <a:t>THANK</a:t>
            </a:r>
            <a:r>
              <a:rPr kumimoji="1" lang="zh-CN" altLang="en-US" sz="4400" b="1" dirty="0">
                <a:solidFill>
                  <a:schemeClr val="accent1"/>
                </a:solidFill>
                <a:latin typeface="Microsoft YaHei" charset="0"/>
                <a:ea typeface="Microsoft YaHei" charset="0"/>
                <a:cs typeface="Microsoft YaHei" charset="0"/>
              </a:rPr>
              <a:t> </a:t>
            </a:r>
            <a:r>
              <a:rPr kumimoji="1" lang="en-US" altLang="zh-CN" sz="4400" b="1" dirty="0">
                <a:solidFill>
                  <a:schemeClr val="accent1"/>
                </a:solidFill>
                <a:latin typeface="Microsoft YaHei" charset="0"/>
                <a:ea typeface="Microsoft YaHei" charset="0"/>
                <a:cs typeface="Microsoft YaHei" charset="0"/>
              </a:rPr>
              <a:t>YOU!</a:t>
            </a:r>
            <a:endParaRPr kumimoji="1" lang="zh-CN" altLang="en-US" sz="4400" b="1" dirty="0">
              <a:solidFill>
                <a:schemeClr val="accent1"/>
              </a:solidFill>
              <a:latin typeface="Microsoft YaHei" charset="0"/>
              <a:ea typeface="Microsoft YaHei" charset="0"/>
              <a:cs typeface="Microsoft YaHei" charset="0"/>
            </a:endParaRPr>
          </a:p>
        </p:txBody>
      </p:sp>
      <p:sp>
        <p:nvSpPr>
          <p:cNvPr id="5" name="文本框 4"/>
          <p:cNvSpPr txBox="1"/>
          <p:nvPr/>
        </p:nvSpPr>
        <p:spPr>
          <a:xfrm>
            <a:off x="3186807" y="3610080"/>
            <a:ext cx="5818388" cy="523220"/>
          </a:xfrm>
          <a:prstGeom prst="rect">
            <a:avLst/>
          </a:prstGeom>
          <a:noFill/>
        </p:spPr>
        <p:txBody>
          <a:bodyPr wrap="none" rtlCol="0">
            <a:spAutoFit/>
          </a:bodyPr>
          <a:lstStyle/>
          <a:p>
            <a:pPr algn="ctr"/>
            <a:r>
              <a:rPr kumimoji="1" lang="en-US" altLang="zh-CN" sz="2800" b="1" dirty="0">
                <a:solidFill>
                  <a:schemeClr val="accent1"/>
                </a:solidFill>
                <a:latin typeface="Microsoft YaHei" charset="0"/>
                <a:ea typeface="Microsoft YaHei" charset="0"/>
                <a:cs typeface="Microsoft YaHei" charset="0"/>
              </a:rPr>
              <a:t>Prompt learning: a brief survey</a:t>
            </a:r>
          </a:p>
        </p:txBody>
      </p:sp>
      <p:sp>
        <p:nvSpPr>
          <p:cNvPr id="6" name="文本框 8">
            <a:extLst>
              <a:ext uri="{FF2B5EF4-FFF2-40B4-BE49-F238E27FC236}">
                <a16:creationId xmlns:a16="http://schemas.microsoft.com/office/drawing/2014/main" id="{44DED6A6-F470-4D63-9658-2AF2FF829D61}"/>
              </a:ext>
            </a:extLst>
          </p:cNvPr>
          <p:cNvSpPr txBox="1"/>
          <p:nvPr/>
        </p:nvSpPr>
        <p:spPr>
          <a:xfrm>
            <a:off x="4289872" y="4301140"/>
            <a:ext cx="3294202"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汇报人：许敏章</a:t>
            </a:r>
            <a:endParaRPr lang="en-US" altLang="zh-CN" sz="1600" b="1" dirty="0">
              <a:solidFill>
                <a:schemeClr val="tx1">
                  <a:lumMod val="50000"/>
                  <a:lumOff val="50000"/>
                </a:schemeClr>
              </a:solidFill>
              <a:latin typeface="微软雅黑" charset="0"/>
              <a:ea typeface="微软雅黑" charset="0"/>
            </a:endParaRPr>
          </a:p>
          <a:p>
            <a:pPr marL="285750" indent="-285750" algn="ctr">
              <a:lnSpc>
                <a:spcPct val="150000"/>
              </a:lnSpc>
              <a:buFont typeface="Wingdings" charset="2"/>
              <a:buChar char="n"/>
            </a:pPr>
            <a:r>
              <a:rPr lang="en-US" altLang="zh-CN" sz="1600" b="1" dirty="0">
                <a:solidFill>
                  <a:schemeClr val="tx1">
                    <a:lumMod val="50000"/>
                    <a:lumOff val="50000"/>
                  </a:schemeClr>
                </a:solidFill>
                <a:latin typeface="微软雅黑" charset="0"/>
                <a:ea typeface="微软雅黑" charset="0"/>
              </a:rPr>
              <a:t>2021.11.17</a:t>
            </a:r>
            <a:endParaRPr lang="zh-CN" altLang="en-US" sz="1600" b="1" dirty="0">
              <a:solidFill>
                <a:schemeClr val="tx1">
                  <a:lumMod val="50000"/>
                  <a:lumOff val="50000"/>
                </a:schemeClr>
              </a:solidFill>
              <a:latin typeface="微软雅黑" charset="0"/>
              <a:ea typeface="微软雅黑" charset="0"/>
            </a:endParaRP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7973" y="41543"/>
            <a:ext cx="12027379" cy="1275500"/>
          </a:xfrm>
        </p:spPr>
        <p:txBody>
          <a:bodyPr/>
          <a:lstStyle/>
          <a:p>
            <a:pPr>
              <a:lnSpc>
                <a:spcPct val="150000"/>
              </a:lnSpc>
            </a:pPr>
            <a:r>
              <a:rPr kumimoji="1" lang="en-US" altLang="zh-CN" dirty="0"/>
              <a:t>Prompt basics: </a:t>
            </a:r>
          </a:p>
          <a:p>
            <a:pPr marL="1028700" lvl="1" indent="-342900">
              <a:lnSpc>
                <a:spcPct val="150000"/>
              </a:lnSpc>
              <a:buFont typeface="Wingdings" panose="05000000000000000000" pitchFamily="2" charset="2"/>
              <a:buChar char="Ø"/>
            </a:pPr>
            <a:r>
              <a:rPr lang="en-US" altLang="zh-CN" b="0" dirty="0"/>
              <a:t>reducing or obviating the need for large supervised datasets</a:t>
            </a:r>
            <a:endParaRPr kumimoji="1" lang="zh-CN" altLang="en-US" b="0" dirty="0"/>
          </a:p>
        </p:txBody>
      </p:sp>
      <mc:AlternateContent xmlns:mc="http://schemas.openxmlformats.org/markup-compatibility/2006" xmlns:a14="http://schemas.microsoft.com/office/drawing/2010/main">
        <mc:Choice Requires="a14">
          <p:sp>
            <p:nvSpPr>
              <p:cNvPr id="3" name="文本框 8"/>
              <p:cNvSpPr txBox="1"/>
              <p:nvPr/>
            </p:nvSpPr>
            <p:spPr>
              <a:xfrm>
                <a:off x="931017" y="1466107"/>
                <a:ext cx="9700592" cy="5276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Pipeline:   </a:t>
                </a:r>
                <a14:m>
                  <m:oMath xmlns:m="http://schemas.openxmlformats.org/officeDocument/2006/math">
                    <m:r>
                      <m:rPr>
                        <m:nor/>
                      </m:rPr>
                      <a:rPr lang="en-US" altLang="zh-CN" sz="2400" dirty="0">
                        <a:solidFill>
                          <a:schemeClr val="tx1">
                            <a:lumMod val="65000"/>
                            <a:lumOff val="35000"/>
                          </a:schemeClr>
                        </a:solidFill>
                        <a:latin typeface="微软雅黑" charset="0"/>
                        <a:ea typeface="微软雅黑" charset="0"/>
                      </a:rPr>
                      <m:t>Prompt</m:t>
                    </m:r>
                    <m:r>
                      <m:rPr>
                        <m:nor/>
                      </m:rPr>
                      <a:rPr lang="en-US" altLang="zh-CN" sz="2400" dirty="0">
                        <a:solidFill>
                          <a:schemeClr val="tx1">
                            <a:lumMod val="65000"/>
                            <a:lumOff val="35000"/>
                          </a:schemeClr>
                        </a:solidFill>
                        <a:latin typeface="微软雅黑" charset="0"/>
                        <a:ea typeface="微软雅黑" charset="0"/>
                      </a:rPr>
                      <m:t> </m:t>
                    </m:r>
                    <m:r>
                      <m:rPr>
                        <m:nor/>
                      </m:rPr>
                      <a:rPr lang="en-US" altLang="zh-CN" sz="2400" dirty="0">
                        <a:solidFill>
                          <a:schemeClr val="tx1">
                            <a:lumMod val="65000"/>
                            <a:lumOff val="35000"/>
                          </a:schemeClr>
                        </a:solidFill>
                        <a:latin typeface="微软雅黑" charset="0"/>
                        <a:ea typeface="微软雅黑" charset="0"/>
                      </a:rPr>
                      <m:t>addition</m:t>
                    </m:r>
                  </m:oMath>
                </a14:m>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Wingdings" panose="05000000000000000000" pitchFamily="2" charset="2"/>
                  </a:rPr>
                  <a:t> Answer search Answer mapping</a:t>
                </a:r>
                <a:endParaRPr lang="en-US" altLang="zh-CN" sz="2400" dirty="0">
                  <a:solidFill>
                    <a:schemeClr val="tx1">
                      <a:lumMod val="65000"/>
                      <a:lumOff val="35000"/>
                    </a:schemeClr>
                  </a:solidFill>
                  <a:latin typeface="微软雅黑" charset="0"/>
                  <a:ea typeface="微软雅黑" charset="0"/>
                </a:endParaRPr>
              </a:p>
            </p:txBody>
          </p:sp>
        </mc:Choice>
        <mc:Fallback xmlns="">
          <p:sp>
            <p:nvSpPr>
              <p:cNvPr id="3" name="文本框 8"/>
              <p:cNvSpPr txBox="1">
                <a:spLocks noRot="1" noChangeAspect="1" noMove="1" noResize="1" noEditPoints="1" noAdjustHandles="1" noChangeArrowheads="1" noChangeShapeType="1" noTextEdit="1"/>
              </p:cNvSpPr>
              <p:nvPr/>
            </p:nvSpPr>
            <p:spPr>
              <a:xfrm>
                <a:off x="931017" y="1466107"/>
                <a:ext cx="9700592" cy="527645"/>
              </a:xfrm>
              <a:prstGeom prst="rect">
                <a:avLst/>
              </a:prstGeom>
              <a:blipFill>
                <a:blip r:embed="rId3"/>
                <a:stretch>
                  <a:fillRect l="-1006" b="-2674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37DF052-5212-4D1C-8F41-F43B9A9640C6}"/>
              </a:ext>
            </a:extLst>
          </p:cNvPr>
          <p:cNvPicPr>
            <a:picLocks noChangeAspect="1"/>
          </p:cNvPicPr>
          <p:nvPr/>
        </p:nvPicPr>
        <p:blipFill>
          <a:blip r:embed="rId4"/>
          <a:stretch>
            <a:fillRect/>
          </a:stretch>
        </p:blipFill>
        <p:spPr>
          <a:xfrm>
            <a:off x="1149781" y="2453223"/>
            <a:ext cx="9481828" cy="3826700"/>
          </a:xfrm>
          <a:prstGeom prst="rect">
            <a:avLst/>
          </a:prstGeom>
        </p:spPr>
      </p:pic>
      <p:sp>
        <p:nvSpPr>
          <p:cNvPr id="4" name="矩形: 圆角 3">
            <a:extLst>
              <a:ext uri="{FF2B5EF4-FFF2-40B4-BE49-F238E27FC236}">
                <a16:creationId xmlns:a16="http://schemas.microsoft.com/office/drawing/2014/main" id="{E71A2E35-ABE4-47CF-9DD7-2080CAD1E947}"/>
              </a:ext>
            </a:extLst>
          </p:cNvPr>
          <p:cNvSpPr/>
          <p:nvPr/>
        </p:nvSpPr>
        <p:spPr>
          <a:xfrm>
            <a:off x="3695178" y="3682652"/>
            <a:ext cx="2768252" cy="57619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64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7973" y="41543"/>
            <a:ext cx="12027379" cy="795600"/>
          </a:xfrm>
        </p:spPr>
        <p:txBody>
          <a:bodyPr/>
          <a:lstStyle/>
          <a:p>
            <a:pPr>
              <a:lnSpc>
                <a:spcPct val="150000"/>
              </a:lnSpc>
            </a:pPr>
            <a:r>
              <a:rPr lang="en-US" altLang="zh-CN" dirty="0"/>
              <a:t>Design Considerations for Prompting </a:t>
            </a:r>
            <a:r>
              <a:rPr kumimoji="1" lang="en-US" altLang="zh-CN" dirty="0"/>
              <a:t>:</a:t>
            </a:r>
          </a:p>
        </p:txBody>
      </p:sp>
      <p:sp>
        <p:nvSpPr>
          <p:cNvPr id="5" name="矩形: 圆角 4">
            <a:extLst>
              <a:ext uri="{FF2B5EF4-FFF2-40B4-BE49-F238E27FC236}">
                <a16:creationId xmlns:a16="http://schemas.microsoft.com/office/drawing/2014/main" id="{DEEB3C99-483D-4FDC-A3AB-AB155E5E94E3}"/>
              </a:ext>
            </a:extLst>
          </p:cNvPr>
          <p:cNvSpPr/>
          <p:nvPr/>
        </p:nvSpPr>
        <p:spPr>
          <a:xfrm>
            <a:off x="4334005" y="1127341"/>
            <a:ext cx="1503124" cy="67223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prompting methods</a:t>
            </a:r>
            <a:endParaRPr lang="zh-CN" altLang="en-US" dirty="0">
              <a:solidFill>
                <a:schemeClr val="tx1"/>
              </a:solidFill>
            </a:endParaRPr>
          </a:p>
        </p:txBody>
      </p:sp>
      <p:sp>
        <p:nvSpPr>
          <p:cNvPr id="8" name="矩形: 圆角 7">
            <a:extLst>
              <a:ext uri="{FF2B5EF4-FFF2-40B4-BE49-F238E27FC236}">
                <a16:creationId xmlns:a16="http://schemas.microsoft.com/office/drawing/2014/main" id="{995A4006-1BC6-46BC-BA5D-962FAED317E7}"/>
              </a:ext>
            </a:extLst>
          </p:cNvPr>
          <p:cNvSpPr/>
          <p:nvPr/>
        </p:nvSpPr>
        <p:spPr>
          <a:xfrm>
            <a:off x="1566273" y="2469710"/>
            <a:ext cx="1663874" cy="6722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pre-trained models</a:t>
            </a:r>
            <a:endParaRPr lang="zh-CN" altLang="en-US" dirty="0">
              <a:solidFill>
                <a:schemeClr val="tx1"/>
              </a:solidFill>
            </a:endParaRPr>
          </a:p>
        </p:txBody>
      </p:sp>
      <p:sp>
        <p:nvSpPr>
          <p:cNvPr id="10" name="矩形: 圆角 9">
            <a:extLst>
              <a:ext uri="{FF2B5EF4-FFF2-40B4-BE49-F238E27FC236}">
                <a16:creationId xmlns:a16="http://schemas.microsoft.com/office/drawing/2014/main" id="{4A7E5D2B-094B-4EEF-B7E8-869EC83985DF}"/>
              </a:ext>
            </a:extLst>
          </p:cNvPr>
          <p:cNvSpPr/>
          <p:nvPr/>
        </p:nvSpPr>
        <p:spPr>
          <a:xfrm>
            <a:off x="3880197" y="2467102"/>
            <a:ext cx="1663874" cy="672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 engineering</a:t>
            </a:r>
            <a:endParaRPr lang="zh-CN" altLang="en-US" dirty="0">
              <a:solidFill>
                <a:schemeClr val="tx1"/>
              </a:solidFill>
            </a:endParaRPr>
          </a:p>
        </p:txBody>
      </p:sp>
      <p:sp>
        <p:nvSpPr>
          <p:cNvPr id="11" name="矩形: 圆角 10">
            <a:extLst>
              <a:ext uri="{FF2B5EF4-FFF2-40B4-BE49-F238E27FC236}">
                <a16:creationId xmlns:a16="http://schemas.microsoft.com/office/drawing/2014/main" id="{C95FC601-672E-415C-84FC-6EE87774B193}"/>
              </a:ext>
            </a:extLst>
          </p:cNvPr>
          <p:cNvSpPr/>
          <p:nvPr/>
        </p:nvSpPr>
        <p:spPr>
          <a:xfrm>
            <a:off x="6194121" y="2469191"/>
            <a:ext cx="1663874" cy="6722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answer engineering</a:t>
            </a:r>
            <a:endParaRPr lang="zh-CN" altLang="en-US" dirty="0">
              <a:solidFill>
                <a:schemeClr val="tx1"/>
              </a:solidFill>
            </a:endParaRPr>
          </a:p>
        </p:txBody>
      </p:sp>
      <p:sp>
        <p:nvSpPr>
          <p:cNvPr id="12" name="矩形: 圆角 11">
            <a:extLst>
              <a:ext uri="{FF2B5EF4-FFF2-40B4-BE49-F238E27FC236}">
                <a16:creationId xmlns:a16="http://schemas.microsoft.com/office/drawing/2014/main" id="{45A314D3-CC41-44D4-8AB0-71A8183FB320}"/>
              </a:ext>
            </a:extLst>
          </p:cNvPr>
          <p:cNvSpPr/>
          <p:nvPr/>
        </p:nvSpPr>
        <p:spPr>
          <a:xfrm>
            <a:off x="8500997" y="2469711"/>
            <a:ext cx="2110635" cy="73486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prompt-based training strategy</a:t>
            </a:r>
            <a:endParaRPr lang="zh-CN" altLang="en-US" dirty="0">
              <a:solidFill>
                <a:schemeClr val="tx1"/>
              </a:solidFill>
            </a:endParaRPr>
          </a:p>
        </p:txBody>
      </p:sp>
      <p:sp>
        <p:nvSpPr>
          <p:cNvPr id="13" name="矩形: 圆角 12">
            <a:extLst>
              <a:ext uri="{FF2B5EF4-FFF2-40B4-BE49-F238E27FC236}">
                <a16:creationId xmlns:a16="http://schemas.microsoft.com/office/drawing/2014/main" id="{85DC6521-C1C7-403A-A07F-A53DCC8C859B}"/>
              </a:ext>
            </a:extLst>
          </p:cNvPr>
          <p:cNvSpPr/>
          <p:nvPr/>
        </p:nvSpPr>
        <p:spPr>
          <a:xfrm>
            <a:off x="3421693" y="4528160"/>
            <a:ext cx="1663874" cy="6722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pre-trained models</a:t>
            </a:r>
            <a:endParaRPr lang="zh-CN" altLang="en-US" dirty="0">
              <a:solidFill>
                <a:schemeClr val="tx1"/>
              </a:solidFill>
            </a:endParaRPr>
          </a:p>
        </p:txBody>
      </p:sp>
      <p:cxnSp>
        <p:nvCxnSpPr>
          <p:cNvPr id="18" name="连接符: 肘形 17">
            <a:extLst>
              <a:ext uri="{FF2B5EF4-FFF2-40B4-BE49-F238E27FC236}">
                <a16:creationId xmlns:a16="http://schemas.microsoft.com/office/drawing/2014/main" id="{842DD367-289C-4D22-8A52-997413B8B093}"/>
              </a:ext>
            </a:extLst>
          </p:cNvPr>
          <p:cNvCxnSpPr>
            <a:stCxn id="5" idx="2"/>
            <a:endCxn id="8" idx="0"/>
          </p:cNvCxnSpPr>
          <p:nvPr/>
        </p:nvCxnSpPr>
        <p:spPr>
          <a:xfrm rot="5400000">
            <a:off x="3406820" y="790963"/>
            <a:ext cx="670138" cy="26873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60C1937-9074-4467-899A-2E0277B20C1B}"/>
              </a:ext>
            </a:extLst>
          </p:cNvPr>
          <p:cNvCxnSpPr>
            <a:stCxn id="5" idx="2"/>
            <a:endCxn id="10" idx="0"/>
          </p:cNvCxnSpPr>
          <p:nvPr/>
        </p:nvCxnSpPr>
        <p:spPr>
          <a:xfrm rot="5400000">
            <a:off x="4565086" y="1946621"/>
            <a:ext cx="667530" cy="373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8DB48994-E6E2-426D-A636-5F2B709C15DC}"/>
              </a:ext>
            </a:extLst>
          </p:cNvPr>
          <p:cNvCxnSpPr>
            <a:stCxn id="5" idx="2"/>
            <a:endCxn id="11" idx="0"/>
          </p:cNvCxnSpPr>
          <p:nvPr/>
        </p:nvCxnSpPr>
        <p:spPr>
          <a:xfrm rot="16200000" flipH="1">
            <a:off x="5721003" y="1164135"/>
            <a:ext cx="669619" cy="19404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03335771-9F4B-44CA-A48D-0171DC7F5C88}"/>
              </a:ext>
            </a:extLst>
          </p:cNvPr>
          <p:cNvCxnSpPr>
            <a:stCxn id="5" idx="2"/>
            <a:endCxn id="12" idx="0"/>
          </p:cNvCxnSpPr>
          <p:nvPr/>
        </p:nvCxnSpPr>
        <p:spPr>
          <a:xfrm rot="16200000" flipH="1">
            <a:off x="6985872" y="-100733"/>
            <a:ext cx="670139" cy="447074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1A889CE7-ADDF-4D65-855B-9EA4EEA4EEF1}"/>
              </a:ext>
            </a:extLst>
          </p:cNvPr>
          <p:cNvSpPr/>
          <p:nvPr/>
        </p:nvSpPr>
        <p:spPr>
          <a:xfrm>
            <a:off x="6320163" y="3591055"/>
            <a:ext cx="2001555" cy="55323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left-to-right LM</a:t>
            </a:r>
            <a:endParaRPr lang="zh-CN" altLang="en-US" dirty="0">
              <a:solidFill>
                <a:schemeClr val="tx1"/>
              </a:solidFill>
            </a:endParaRPr>
          </a:p>
        </p:txBody>
      </p:sp>
      <p:sp>
        <p:nvSpPr>
          <p:cNvPr id="26" name="矩形: 圆角 25">
            <a:extLst>
              <a:ext uri="{FF2B5EF4-FFF2-40B4-BE49-F238E27FC236}">
                <a16:creationId xmlns:a16="http://schemas.microsoft.com/office/drawing/2014/main" id="{CB093517-FEDA-43CF-B101-D34DC5B8DDCB}"/>
              </a:ext>
            </a:extLst>
          </p:cNvPr>
          <p:cNvSpPr/>
          <p:nvPr/>
        </p:nvSpPr>
        <p:spPr>
          <a:xfrm>
            <a:off x="6320163" y="4394801"/>
            <a:ext cx="2001555" cy="55323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prefix LM</a:t>
            </a:r>
            <a:endParaRPr lang="zh-CN" altLang="en-US" dirty="0">
              <a:solidFill>
                <a:schemeClr val="tx1"/>
              </a:solidFill>
            </a:endParaRPr>
          </a:p>
        </p:txBody>
      </p:sp>
      <p:sp>
        <p:nvSpPr>
          <p:cNvPr id="27" name="矩形: 圆角 26">
            <a:extLst>
              <a:ext uri="{FF2B5EF4-FFF2-40B4-BE49-F238E27FC236}">
                <a16:creationId xmlns:a16="http://schemas.microsoft.com/office/drawing/2014/main" id="{72C17C36-88F3-4E16-83E7-405BBC07EA57}"/>
              </a:ext>
            </a:extLst>
          </p:cNvPr>
          <p:cNvSpPr/>
          <p:nvPr/>
        </p:nvSpPr>
        <p:spPr>
          <a:xfrm>
            <a:off x="6320163" y="5140893"/>
            <a:ext cx="2389863" cy="55323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encoder-decoder</a:t>
            </a:r>
            <a:endParaRPr lang="zh-CN" altLang="en-US" dirty="0">
              <a:solidFill>
                <a:schemeClr val="tx1"/>
              </a:solidFill>
            </a:endParaRPr>
          </a:p>
        </p:txBody>
      </p:sp>
      <p:sp>
        <p:nvSpPr>
          <p:cNvPr id="46" name="矩形: 圆角 45">
            <a:extLst>
              <a:ext uri="{FF2B5EF4-FFF2-40B4-BE49-F238E27FC236}">
                <a16:creationId xmlns:a16="http://schemas.microsoft.com/office/drawing/2014/main" id="{6134B1DF-F769-4F08-989A-2C5CAD88CDD5}"/>
              </a:ext>
            </a:extLst>
          </p:cNvPr>
          <p:cNvSpPr/>
          <p:nvPr/>
        </p:nvSpPr>
        <p:spPr>
          <a:xfrm>
            <a:off x="6294980" y="5886985"/>
            <a:ext cx="2001555" cy="55323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masked LM</a:t>
            </a:r>
            <a:endParaRPr lang="zh-CN" altLang="en-US" dirty="0">
              <a:solidFill>
                <a:schemeClr val="tx1"/>
              </a:solidFill>
            </a:endParaRPr>
          </a:p>
        </p:txBody>
      </p:sp>
      <p:cxnSp>
        <p:nvCxnSpPr>
          <p:cNvPr id="56" name="连接符: 肘形 55">
            <a:extLst>
              <a:ext uri="{FF2B5EF4-FFF2-40B4-BE49-F238E27FC236}">
                <a16:creationId xmlns:a16="http://schemas.microsoft.com/office/drawing/2014/main" id="{89F13F30-4023-4278-9893-8C353DDFBC37}"/>
              </a:ext>
            </a:extLst>
          </p:cNvPr>
          <p:cNvCxnSpPr>
            <a:cxnSpLocks/>
            <a:stCxn id="13" idx="3"/>
            <a:endCxn id="25" idx="1"/>
          </p:cNvCxnSpPr>
          <p:nvPr/>
        </p:nvCxnSpPr>
        <p:spPr>
          <a:xfrm flipV="1">
            <a:off x="5085567" y="3867672"/>
            <a:ext cx="1234596" cy="9966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972E0B55-C589-4934-8FB7-5F03B43197FD}"/>
              </a:ext>
            </a:extLst>
          </p:cNvPr>
          <p:cNvCxnSpPr>
            <a:endCxn id="26" idx="1"/>
          </p:cNvCxnSpPr>
          <p:nvPr/>
        </p:nvCxnSpPr>
        <p:spPr>
          <a:xfrm flipV="1">
            <a:off x="4898851" y="4671418"/>
            <a:ext cx="1421312" cy="192858"/>
          </a:xfrm>
          <a:prstGeom prst="bentConnector3">
            <a:avLst>
              <a:gd name="adj1" fmla="val 57050"/>
            </a:avLst>
          </a:prstGeom>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433EA6D9-EA8B-4397-A009-A8DD283C34EF}"/>
              </a:ext>
            </a:extLst>
          </p:cNvPr>
          <p:cNvCxnSpPr>
            <a:stCxn id="13" idx="3"/>
            <a:endCxn id="27" idx="1"/>
          </p:cNvCxnSpPr>
          <p:nvPr/>
        </p:nvCxnSpPr>
        <p:spPr>
          <a:xfrm>
            <a:off x="5085567" y="4864276"/>
            <a:ext cx="1234596" cy="5532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9CAF6614-19E1-4738-80AD-EA6D642D56E7}"/>
              </a:ext>
            </a:extLst>
          </p:cNvPr>
          <p:cNvCxnSpPr>
            <a:stCxn id="13" idx="3"/>
            <a:endCxn id="46" idx="1"/>
          </p:cNvCxnSpPr>
          <p:nvPr/>
        </p:nvCxnSpPr>
        <p:spPr>
          <a:xfrm>
            <a:off x="5085567" y="4864276"/>
            <a:ext cx="1209413" cy="1299326"/>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23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7973" y="41543"/>
            <a:ext cx="12027379" cy="794816"/>
          </a:xfrm>
        </p:spPr>
        <p:txBody>
          <a:bodyPr/>
          <a:lstStyle/>
          <a:p>
            <a:pPr>
              <a:lnSpc>
                <a:spcPct val="150000"/>
              </a:lnSpc>
            </a:pPr>
            <a:r>
              <a:rPr lang="en-US" altLang="zh-CN" dirty="0"/>
              <a:t>Design Considerations for Prompting </a:t>
            </a:r>
            <a:r>
              <a:rPr kumimoji="1" lang="en-US" altLang="zh-CN" dirty="0"/>
              <a:t>:</a:t>
            </a:r>
          </a:p>
        </p:txBody>
      </p:sp>
      <p:sp>
        <p:nvSpPr>
          <p:cNvPr id="5" name="矩形: 圆角 4">
            <a:extLst>
              <a:ext uri="{FF2B5EF4-FFF2-40B4-BE49-F238E27FC236}">
                <a16:creationId xmlns:a16="http://schemas.microsoft.com/office/drawing/2014/main" id="{DEEB3C99-483D-4FDC-A3AB-AB155E5E94E3}"/>
              </a:ext>
            </a:extLst>
          </p:cNvPr>
          <p:cNvSpPr/>
          <p:nvPr/>
        </p:nvSpPr>
        <p:spPr>
          <a:xfrm>
            <a:off x="4334005" y="1127341"/>
            <a:ext cx="1503124" cy="67223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prompting methods</a:t>
            </a:r>
            <a:endParaRPr lang="zh-CN" altLang="en-US" dirty="0">
              <a:solidFill>
                <a:schemeClr val="tx1"/>
              </a:solidFill>
            </a:endParaRPr>
          </a:p>
        </p:txBody>
      </p:sp>
      <p:sp>
        <p:nvSpPr>
          <p:cNvPr id="8" name="矩形: 圆角 7">
            <a:extLst>
              <a:ext uri="{FF2B5EF4-FFF2-40B4-BE49-F238E27FC236}">
                <a16:creationId xmlns:a16="http://schemas.microsoft.com/office/drawing/2014/main" id="{995A4006-1BC6-46BC-BA5D-962FAED317E7}"/>
              </a:ext>
            </a:extLst>
          </p:cNvPr>
          <p:cNvSpPr/>
          <p:nvPr/>
        </p:nvSpPr>
        <p:spPr>
          <a:xfrm>
            <a:off x="1566273" y="2469710"/>
            <a:ext cx="1663874" cy="6722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pre-trained models</a:t>
            </a:r>
            <a:endParaRPr lang="zh-CN" altLang="en-US" dirty="0">
              <a:solidFill>
                <a:schemeClr val="tx1"/>
              </a:solidFill>
            </a:endParaRPr>
          </a:p>
        </p:txBody>
      </p:sp>
      <p:sp>
        <p:nvSpPr>
          <p:cNvPr id="10" name="矩形: 圆角 9">
            <a:extLst>
              <a:ext uri="{FF2B5EF4-FFF2-40B4-BE49-F238E27FC236}">
                <a16:creationId xmlns:a16="http://schemas.microsoft.com/office/drawing/2014/main" id="{4A7E5D2B-094B-4EEF-B7E8-869EC83985DF}"/>
              </a:ext>
            </a:extLst>
          </p:cNvPr>
          <p:cNvSpPr/>
          <p:nvPr/>
        </p:nvSpPr>
        <p:spPr>
          <a:xfrm>
            <a:off x="3880197" y="2467102"/>
            <a:ext cx="1663874" cy="672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 engineering</a:t>
            </a:r>
            <a:endParaRPr lang="zh-CN" altLang="en-US" dirty="0">
              <a:solidFill>
                <a:schemeClr val="tx1"/>
              </a:solidFill>
            </a:endParaRPr>
          </a:p>
        </p:txBody>
      </p:sp>
      <p:sp>
        <p:nvSpPr>
          <p:cNvPr id="11" name="矩形: 圆角 10">
            <a:extLst>
              <a:ext uri="{FF2B5EF4-FFF2-40B4-BE49-F238E27FC236}">
                <a16:creationId xmlns:a16="http://schemas.microsoft.com/office/drawing/2014/main" id="{C95FC601-672E-415C-84FC-6EE87774B193}"/>
              </a:ext>
            </a:extLst>
          </p:cNvPr>
          <p:cNvSpPr/>
          <p:nvPr/>
        </p:nvSpPr>
        <p:spPr>
          <a:xfrm>
            <a:off x="6194121" y="2469191"/>
            <a:ext cx="1663874" cy="6722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answer engineering</a:t>
            </a:r>
            <a:endParaRPr lang="zh-CN" altLang="en-US" dirty="0">
              <a:solidFill>
                <a:schemeClr val="tx1"/>
              </a:solidFill>
            </a:endParaRPr>
          </a:p>
        </p:txBody>
      </p:sp>
      <p:sp>
        <p:nvSpPr>
          <p:cNvPr id="12" name="矩形: 圆角 11">
            <a:extLst>
              <a:ext uri="{FF2B5EF4-FFF2-40B4-BE49-F238E27FC236}">
                <a16:creationId xmlns:a16="http://schemas.microsoft.com/office/drawing/2014/main" id="{45A314D3-CC41-44D4-8AB0-71A8183FB320}"/>
              </a:ext>
            </a:extLst>
          </p:cNvPr>
          <p:cNvSpPr/>
          <p:nvPr/>
        </p:nvSpPr>
        <p:spPr>
          <a:xfrm>
            <a:off x="8500997" y="2469711"/>
            <a:ext cx="2110635" cy="73486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prompt-based training strategy</a:t>
            </a:r>
            <a:endParaRPr lang="zh-CN" altLang="en-US" dirty="0">
              <a:solidFill>
                <a:schemeClr val="tx1"/>
              </a:solidFill>
            </a:endParaRPr>
          </a:p>
        </p:txBody>
      </p:sp>
      <p:cxnSp>
        <p:nvCxnSpPr>
          <p:cNvPr id="18" name="连接符: 肘形 17">
            <a:extLst>
              <a:ext uri="{FF2B5EF4-FFF2-40B4-BE49-F238E27FC236}">
                <a16:creationId xmlns:a16="http://schemas.microsoft.com/office/drawing/2014/main" id="{842DD367-289C-4D22-8A52-997413B8B093}"/>
              </a:ext>
            </a:extLst>
          </p:cNvPr>
          <p:cNvCxnSpPr>
            <a:stCxn id="5" idx="2"/>
            <a:endCxn id="8" idx="0"/>
          </p:cNvCxnSpPr>
          <p:nvPr/>
        </p:nvCxnSpPr>
        <p:spPr>
          <a:xfrm rot="5400000">
            <a:off x="3406820" y="790963"/>
            <a:ext cx="670138" cy="26873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60C1937-9074-4467-899A-2E0277B20C1B}"/>
              </a:ext>
            </a:extLst>
          </p:cNvPr>
          <p:cNvCxnSpPr>
            <a:stCxn id="5" idx="2"/>
            <a:endCxn id="10" idx="0"/>
          </p:cNvCxnSpPr>
          <p:nvPr/>
        </p:nvCxnSpPr>
        <p:spPr>
          <a:xfrm rot="5400000">
            <a:off x="4565086" y="1946621"/>
            <a:ext cx="667530" cy="373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8DB48994-E6E2-426D-A636-5F2B709C15DC}"/>
              </a:ext>
            </a:extLst>
          </p:cNvPr>
          <p:cNvCxnSpPr>
            <a:stCxn id="5" idx="2"/>
            <a:endCxn id="11" idx="0"/>
          </p:cNvCxnSpPr>
          <p:nvPr/>
        </p:nvCxnSpPr>
        <p:spPr>
          <a:xfrm rot="16200000" flipH="1">
            <a:off x="5721003" y="1164135"/>
            <a:ext cx="669619" cy="19404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03335771-9F4B-44CA-A48D-0171DC7F5C88}"/>
              </a:ext>
            </a:extLst>
          </p:cNvPr>
          <p:cNvCxnSpPr>
            <a:stCxn id="5" idx="2"/>
            <a:endCxn id="12" idx="0"/>
          </p:cNvCxnSpPr>
          <p:nvPr/>
        </p:nvCxnSpPr>
        <p:spPr>
          <a:xfrm rot="16200000" flipH="1">
            <a:off x="6985872" y="-100733"/>
            <a:ext cx="670139" cy="447074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9BCA52AA-A5B9-4E4E-B9C0-D099CF7BFFCF}"/>
              </a:ext>
            </a:extLst>
          </p:cNvPr>
          <p:cNvSpPr/>
          <p:nvPr/>
        </p:nvSpPr>
        <p:spPr>
          <a:xfrm>
            <a:off x="3200660" y="4528160"/>
            <a:ext cx="1663874" cy="672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 engineering</a:t>
            </a:r>
            <a:endParaRPr lang="zh-CN" altLang="en-US" dirty="0">
              <a:solidFill>
                <a:schemeClr val="tx1"/>
              </a:solidFill>
            </a:endParaRPr>
          </a:p>
        </p:txBody>
      </p:sp>
      <p:sp>
        <p:nvSpPr>
          <p:cNvPr id="28" name="矩形: 圆角 27">
            <a:extLst>
              <a:ext uri="{FF2B5EF4-FFF2-40B4-BE49-F238E27FC236}">
                <a16:creationId xmlns:a16="http://schemas.microsoft.com/office/drawing/2014/main" id="{393A4860-8316-47D8-B9B0-B2CD47E10BF0}"/>
              </a:ext>
            </a:extLst>
          </p:cNvPr>
          <p:cNvSpPr/>
          <p:nvPr/>
        </p:nvSpPr>
        <p:spPr>
          <a:xfrm>
            <a:off x="5510668" y="3794337"/>
            <a:ext cx="1481987" cy="51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shape</a:t>
            </a:r>
            <a:endParaRPr lang="zh-CN" altLang="en-US" dirty="0">
              <a:solidFill>
                <a:schemeClr val="tx1"/>
              </a:solidFill>
            </a:endParaRPr>
          </a:p>
        </p:txBody>
      </p:sp>
      <p:sp>
        <p:nvSpPr>
          <p:cNvPr id="29" name="矩形: 圆角 28">
            <a:extLst>
              <a:ext uri="{FF2B5EF4-FFF2-40B4-BE49-F238E27FC236}">
                <a16:creationId xmlns:a16="http://schemas.microsoft.com/office/drawing/2014/main" id="{B23C41C6-F402-4E31-8D9F-436AD91EEA96}"/>
              </a:ext>
            </a:extLst>
          </p:cNvPr>
          <p:cNvSpPr/>
          <p:nvPr/>
        </p:nvSpPr>
        <p:spPr>
          <a:xfrm>
            <a:off x="7857995" y="3393513"/>
            <a:ext cx="1481987" cy="51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cloze</a:t>
            </a:r>
            <a:endParaRPr lang="zh-CN" altLang="en-US" dirty="0">
              <a:solidFill>
                <a:schemeClr val="tx1"/>
              </a:solidFill>
            </a:endParaRPr>
          </a:p>
        </p:txBody>
      </p:sp>
      <p:sp>
        <p:nvSpPr>
          <p:cNvPr id="30" name="矩形: 圆角 29">
            <a:extLst>
              <a:ext uri="{FF2B5EF4-FFF2-40B4-BE49-F238E27FC236}">
                <a16:creationId xmlns:a16="http://schemas.microsoft.com/office/drawing/2014/main" id="{8C50A9CD-D8A3-4A0C-8B74-F1DA675831AD}"/>
              </a:ext>
            </a:extLst>
          </p:cNvPr>
          <p:cNvSpPr/>
          <p:nvPr/>
        </p:nvSpPr>
        <p:spPr>
          <a:xfrm>
            <a:off x="7857995" y="4165435"/>
            <a:ext cx="1481987" cy="51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prefix</a:t>
            </a:r>
            <a:endParaRPr lang="zh-CN" altLang="en-US" dirty="0">
              <a:solidFill>
                <a:schemeClr val="tx1"/>
              </a:solidFill>
            </a:endParaRPr>
          </a:p>
        </p:txBody>
      </p:sp>
      <p:sp>
        <p:nvSpPr>
          <p:cNvPr id="31" name="矩形: 圆角 30">
            <a:extLst>
              <a:ext uri="{FF2B5EF4-FFF2-40B4-BE49-F238E27FC236}">
                <a16:creationId xmlns:a16="http://schemas.microsoft.com/office/drawing/2014/main" id="{1D6690E5-93A3-4258-906A-0168BADEA3E0}"/>
              </a:ext>
            </a:extLst>
          </p:cNvPr>
          <p:cNvSpPr/>
          <p:nvPr/>
        </p:nvSpPr>
        <p:spPr>
          <a:xfrm>
            <a:off x="5453127" y="5395583"/>
            <a:ext cx="1663874" cy="67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template construction</a:t>
            </a:r>
            <a:endParaRPr lang="zh-CN" altLang="en-US" dirty="0">
              <a:solidFill>
                <a:schemeClr val="tx1"/>
              </a:solidFill>
            </a:endParaRPr>
          </a:p>
        </p:txBody>
      </p:sp>
      <p:sp>
        <p:nvSpPr>
          <p:cNvPr id="32" name="矩形: 圆角 31">
            <a:extLst>
              <a:ext uri="{FF2B5EF4-FFF2-40B4-BE49-F238E27FC236}">
                <a16:creationId xmlns:a16="http://schemas.microsoft.com/office/drawing/2014/main" id="{6EA9B921-4C8C-4C0A-98A1-C991DF8AA43E}"/>
              </a:ext>
            </a:extLst>
          </p:cNvPr>
          <p:cNvSpPr/>
          <p:nvPr/>
        </p:nvSpPr>
        <p:spPr>
          <a:xfrm>
            <a:off x="7857995" y="5187861"/>
            <a:ext cx="1924832" cy="51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hand-crafted</a:t>
            </a:r>
            <a:endParaRPr lang="zh-CN" altLang="en-US" dirty="0">
              <a:solidFill>
                <a:schemeClr val="tx1"/>
              </a:solidFill>
            </a:endParaRPr>
          </a:p>
        </p:txBody>
      </p:sp>
      <p:sp>
        <p:nvSpPr>
          <p:cNvPr id="33" name="矩形: 圆角 32">
            <a:extLst>
              <a:ext uri="{FF2B5EF4-FFF2-40B4-BE49-F238E27FC236}">
                <a16:creationId xmlns:a16="http://schemas.microsoft.com/office/drawing/2014/main" id="{3ACAC337-C7FF-4DE9-82DB-F5B3AB1856A5}"/>
              </a:ext>
            </a:extLst>
          </p:cNvPr>
          <p:cNvSpPr/>
          <p:nvPr/>
        </p:nvSpPr>
        <p:spPr>
          <a:xfrm>
            <a:off x="7857994" y="6067813"/>
            <a:ext cx="1924832" cy="51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automated</a:t>
            </a:r>
            <a:endParaRPr lang="zh-CN" altLang="en-US" dirty="0">
              <a:solidFill>
                <a:schemeClr val="tx1"/>
              </a:solidFill>
            </a:endParaRPr>
          </a:p>
        </p:txBody>
      </p:sp>
      <p:cxnSp>
        <p:nvCxnSpPr>
          <p:cNvPr id="7" name="连接符: 肘形 6">
            <a:extLst>
              <a:ext uri="{FF2B5EF4-FFF2-40B4-BE49-F238E27FC236}">
                <a16:creationId xmlns:a16="http://schemas.microsoft.com/office/drawing/2014/main" id="{5337A905-2D68-431B-ADC0-82A9D8D7A197}"/>
              </a:ext>
            </a:extLst>
          </p:cNvPr>
          <p:cNvCxnSpPr>
            <a:stCxn id="21" idx="3"/>
            <a:endCxn id="28" idx="1"/>
          </p:cNvCxnSpPr>
          <p:nvPr/>
        </p:nvCxnSpPr>
        <p:spPr>
          <a:xfrm flipV="1">
            <a:off x="4864534" y="4054253"/>
            <a:ext cx="646134" cy="8100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84C1D3CF-B0E1-4219-B11D-6610660157A4}"/>
              </a:ext>
            </a:extLst>
          </p:cNvPr>
          <p:cNvCxnSpPr>
            <a:cxnSpLocks/>
            <a:stCxn id="21" idx="3"/>
            <a:endCxn id="31" idx="1"/>
          </p:cNvCxnSpPr>
          <p:nvPr/>
        </p:nvCxnSpPr>
        <p:spPr>
          <a:xfrm>
            <a:off x="4864534" y="4864276"/>
            <a:ext cx="588593" cy="8674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7BD404C-E5D7-4EE5-BBA1-86A946A87D85}"/>
              </a:ext>
            </a:extLst>
          </p:cNvPr>
          <p:cNvCxnSpPr>
            <a:stCxn id="28" idx="3"/>
            <a:endCxn id="29" idx="1"/>
          </p:cNvCxnSpPr>
          <p:nvPr/>
        </p:nvCxnSpPr>
        <p:spPr>
          <a:xfrm flipV="1">
            <a:off x="6992655" y="3653429"/>
            <a:ext cx="865340" cy="4008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40C8508C-1577-4839-A8A2-A29CD6761887}"/>
              </a:ext>
            </a:extLst>
          </p:cNvPr>
          <p:cNvCxnSpPr>
            <a:stCxn id="28" idx="3"/>
            <a:endCxn id="30" idx="1"/>
          </p:cNvCxnSpPr>
          <p:nvPr/>
        </p:nvCxnSpPr>
        <p:spPr>
          <a:xfrm>
            <a:off x="6992655" y="4054253"/>
            <a:ext cx="865340" cy="37109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1431CFAC-4553-4D67-BECA-C4A4E89C8B24}"/>
              </a:ext>
            </a:extLst>
          </p:cNvPr>
          <p:cNvCxnSpPr>
            <a:stCxn id="31" idx="3"/>
            <a:endCxn id="32" idx="1"/>
          </p:cNvCxnSpPr>
          <p:nvPr/>
        </p:nvCxnSpPr>
        <p:spPr>
          <a:xfrm flipV="1">
            <a:off x="7117001" y="5447777"/>
            <a:ext cx="740994" cy="28392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8F187283-1FD3-48D7-9263-6B0FC2440117}"/>
              </a:ext>
            </a:extLst>
          </p:cNvPr>
          <p:cNvCxnSpPr>
            <a:stCxn id="31" idx="3"/>
            <a:endCxn id="33" idx="1"/>
          </p:cNvCxnSpPr>
          <p:nvPr/>
        </p:nvCxnSpPr>
        <p:spPr>
          <a:xfrm>
            <a:off x="7117001" y="5731698"/>
            <a:ext cx="740993" cy="59603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54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7973" y="41543"/>
            <a:ext cx="12027379" cy="794816"/>
          </a:xfrm>
        </p:spPr>
        <p:txBody>
          <a:bodyPr/>
          <a:lstStyle/>
          <a:p>
            <a:pPr>
              <a:lnSpc>
                <a:spcPct val="150000"/>
              </a:lnSpc>
            </a:pPr>
            <a:r>
              <a:rPr lang="en-US" altLang="zh-CN" dirty="0"/>
              <a:t>Design Considerations for Prompting </a:t>
            </a:r>
            <a:r>
              <a:rPr kumimoji="1" lang="en-US" altLang="zh-CN" dirty="0"/>
              <a:t>:</a:t>
            </a:r>
          </a:p>
        </p:txBody>
      </p:sp>
      <p:sp>
        <p:nvSpPr>
          <p:cNvPr id="5" name="矩形: 圆角 4">
            <a:extLst>
              <a:ext uri="{FF2B5EF4-FFF2-40B4-BE49-F238E27FC236}">
                <a16:creationId xmlns:a16="http://schemas.microsoft.com/office/drawing/2014/main" id="{DEEB3C99-483D-4FDC-A3AB-AB155E5E94E3}"/>
              </a:ext>
            </a:extLst>
          </p:cNvPr>
          <p:cNvSpPr/>
          <p:nvPr/>
        </p:nvSpPr>
        <p:spPr>
          <a:xfrm>
            <a:off x="4334005" y="1127341"/>
            <a:ext cx="1503124" cy="67223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prompting methods</a:t>
            </a:r>
            <a:endParaRPr lang="zh-CN" altLang="en-US" dirty="0">
              <a:solidFill>
                <a:schemeClr val="tx1"/>
              </a:solidFill>
            </a:endParaRPr>
          </a:p>
        </p:txBody>
      </p:sp>
      <p:sp>
        <p:nvSpPr>
          <p:cNvPr id="8" name="矩形: 圆角 7">
            <a:extLst>
              <a:ext uri="{FF2B5EF4-FFF2-40B4-BE49-F238E27FC236}">
                <a16:creationId xmlns:a16="http://schemas.microsoft.com/office/drawing/2014/main" id="{995A4006-1BC6-46BC-BA5D-962FAED317E7}"/>
              </a:ext>
            </a:extLst>
          </p:cNvPr>
          <p:cNvSpPr/>
          <p:nvPr/>
        </p:nvSpPr>
        <p:spPr>
          <a:xfrm>
            <a:off x="1566273" y="2469710"/>
            <a:ext cx="1663874" cy="6722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pre-trained models</a:t>
            </a:r>
            <a:endParaRPr lang="zh-CN" altLang="en-US" dirty="0">
              <a:solidFill>
                <a:schemeClr val="tx1"/>
              </a:solidFill>
            </a:endParaRPr>
          </a:p>
        </p:txBody>
      </p:sp>
      <p:sp>
        <p:nvSpPr>
          <p:cNvPr id="10" name="矩形: 圆角 9">
            <a:extLst>
              <a:ext uri="{FF2B5EF4-FFF2-40B4-BE49-F238E27FC236}">
                <a16:creationId xmlns:a16="http://schemas.microsoft.com/office/drawing/2014/main" id="{4A7E5D2B-094B-4EEF-B7E8-869EC83985DF}"/>
              </a:ext>
            </a:extLst>
          </p:cNvPr>
          <p:cNvSpPr/>
          <p:nvPr/>
        </p:nvSpPr>
        <p:spPr>
          <a:xfrm>
            <a:off x="3880197" y="2467102"/>
            <a:ext cx="1663874" cy="672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 engineering</a:t>
            </a:r>
            <a:endParaRPr lang="zh-CN" altLang="en-US" dirty="0">
              <a:solidFill>
                <a:schemeClr val="tx1"/>
              </a:solidFill>
            </a:endParaRPr>
          </a:p>
        </p:txBody>
      </p:sp>
      <p:sp>
        <p:nvSpPr>
          <p:cNvPr id="11" name="矩形: 圆角 10">
            <a:extLst>
              <a:ext uri="{FF2B5EF4-FFF2-40B4-BE49-F238E27FC236}">
                <a16:creationId xmlns:a16="http://schemas.microsoft.com/office/drawing/2014/main" id="{C95FC601-672E-415C-84FC-6EE87774B193}"/>
              </a:ext>
            </a:extLst>
          </p:cNvPr>
          <p:cNvSpPr/>
          <p:nvPr/>
        </p:nvSpPr>
        <p:spPr>
          <a:xfrm>
            <a:off x="6194121" y="2469191"/>
            <a:ext cx="1663874" cy="6722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answer engineering</a:t>
            </a:r>
            <a:endParaRPr lang="zh-CN" altLang="en-US" dirty="0">
              <a:solidFill>
                <a:schemeClr val="tx1"/>
              </a:solidFill>
            </a:endParaRPr>
          </a:p>
        </p:txBody>
      </p:sp>
      <p:sp>
        <p:nvSpPr>
          <p:cNvPr id="12" name="矩形: 圆角 11">
            <a:extLst>
              <a:ext uri="{FF2B5EF4-FFF2-40B4-BE49-F238E27FC236}">
                <a16:creationId xmlns:a16="http://schemas.microsoft.com/office/drawing/2014/main" id="{45A314D3-CC41-44D4-8AB0-71A8183FB320}"/>
              </a:ext>
            </a:extLst>
          </p:cNvPr>
          <p:cNvSpPr/>
          <p:nvPr/>
        </p:nvSpPr>
        <p:spPr>
          <a:xfrm>
            <a:off x="8500997" y="2469711"/>
            <a:ext cx="2110635" cy="73486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prompt-based training strategy</a:t>
            </a:r>
            <a:endParaRPr lang="zh-CN" altLang="en-US" dirty="0">
              <a:solidFill>
                <a:schemeClr val="tx1"/>
              </a:solidFill>
            </a:endParaRPr>
          </a:p>
        </p:txBody>
      </p:sp>
      <p:cxnSp>
        <p:nvCxnSpPr>
          <p:cNvPr id="18" name="连接符: 肘形 17">
            <a:extLst>
              <a:ext uri="{FF2B5EF4-FFF2-40B4-BE49-F238E27FC236}">
                <a16:creationId xmlns:a16="http://schemas.microsoft.com/office/drawing/2014/main" id="{842DD367-289C-4D22-8A52-997413B8B093}"/>
              </a:ext>
            </a:extLst>
          </p:cNvPr>
          <p:cNvCxnSpPr>
            <a:stCxn id="5" idx="2"/>
            <a:endCxn id="8" idx="0"/>
          </p:cNvCxnSpPr>
          <p:nvPr/>
        </p:nvCxnSpPr>
        <p:spPr>
          <a:xfrm rot="5400000">
            <a:off x="3406820" y="790963"/>
            <a:ext cx="670138" cy="26873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60C1937-9074-4467-899A-2E0277B20C1B}"/>
              </a:ext>
            </a:extLst>
          </p:cNvPr>
          <p:cNvCxnSpPr>
            <a:stCxn id="5" idx="2"/>
            <a:endCxn id="10" idx="0"/>
          </p:cNvCxnSpPr>
          <p:nvPr/>
        </p:nvCxnSpPr>
        <p:spPr>
          <a:xfrm rot="5400000">
            <a:off x="4565086" y="1946621"/>
            <a:ext cx="667530" cy="373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8DB48994-E6E2-426D-A636-5F2B709C15DC}"/>
              </a:ext>
            </a:extLst>
          </p:cNvPr>
          <p:cNvCxnSpPr>
            <a:stCxn id="5" idx="2"/>
            <a:endCxn id="11" idx="0"/>
          </p:cNvCxnSpPr>
          <p:nvPr/>
        </p:nvCxnSpPr>
        <p:spPr>
          <a:xfrm rot="16200000" flipH="1">
            <a:off x="5721003" y="1164135"/>
            <a:ext cx="669619" cy="19404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03335771-9F4B-44CA-A48D-0171DC7F5C88}"/>
              </a:ext>
            </a:extLst>
          </p:cNvPr>
          <p:cNvCxnSpPr>
            <a:stCxn id="5" idx="2"/>
            <a:endCxn id="12" idx="0"/>
          </p:cNvCxnSpPr>
          <p:nvPr/>
        </p:nvCxnSpPr>
        <p:spPr>
          <a:xfrm rot="16200000" flipH="1">
            <a:off x="6985872" y="-100733"/>
            <a:ext cx="670139" cy="447074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393A4860-8316-47D8-B9B0-B2CD47E10BF0}"/>
              </a:ext>
            </a:extLst>
          </p:cNvPr>
          <p:cNvSpPr/>
          <p:nvPr/>
        </p:nvSpPr>
        <p:spPr>
          <a:xfrm>
            <a:off x="5520452" y="4054253"/>
            <a:ext cx="1481987" cy="519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shape</a:t>
            </a:r>
            <a:endParaRPr lang="zh-CN" altLang="en-US" dirty="0">
              <a:solidFill>
                <a:schemeClr val="tx1"/>
              </a:solidFill>
            </a:endParaRPr>
          </a:p>
        </p:txBody>
      </p:sp>
      <p:sp>
        <p:nvSpPr>
          <p:cNvPr id="29" name="矩形: 圆角 28">
            <a:extLst>
              <a:ext uri="{FF2B5EF4-FFF2-40B4-BE49-F238E27FC236}">
                <a16:creationId xmlns:a16="http://schemas.microsoft.com/office/drawing/2014/main" id="{B23C41C6-F402-4E31-8D9F-436AD91EEA96}"/>
              </a:ext>
            </a:extLst>
          </p:cNvPr>
          <p:cNvSpPr/>
          <p:nvPr/>
        </p:nvSpPr>
        <p:spPr>
          <a:xfrm>
            <a:off x="7857995" y="3393513"/>
            <a:ext cx="1481987" cy="519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token</a:t>
            </a:r>
            <a:endParaRPr lang="zh-CN" altLang="en-US" dirty="0">
              <a:solidFill>
                <a:schemeClr val="tx1"/>
              </a:solidFill>
            </a:endParaRPr>
          </a:p>
        </p:txBody>
      </p:sp>
      <p:sp>
        <p:nvSpPr>
          <p:cNvPr id="30" name="矩形: 圆角 29">
            <a:extLst>
              <a:ext uri="{FF2B5EF4-FFF2-40B4-BE49-F238E27FC236}">
                <a16:creationId xmlns:a16="http://schemas.microsoft.com/office/drawing/2014/main" id="{8C50A9CD-D8A3-4A0C-8B74-F1DA675831AD}"/>
              </a:ext>
            </a:extLst>
          </p:cNvPr>
          <p:cNvSpPr/>
          <p:nvPr/>
        </p:nvSpPr>
        <p:spPr>
          <a:xfrm>
            <a:off x="7857995" y="4078258"/>
            <a:ext cx="1481987" cy="519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span</a:t>
            </a:r>
            <a:endParaRPr lang="zh-CN" altLang="en-US" dirty="0">
              <a:solidFill>
                <a:schemeClr val="tx1"/>
              </a:solidFill>
            </a:endParaRPr>
          </a:p>
        </p:txBody>
      </p:sp>
      <p:sp>
        <p:nvSpPr>
          <p:cNvPr id="31" name="矩形: 圆角 30">
            <a:extLst>
              <a:ext uri="{FF2B5EF4-FFF2-40B4-BE49-F238E27FC236}">
                <a16:creationId xmlns:a16="http://schemas.microsoft.com/office/drawing/2014/main" id="{1D6690E5-93A3-4258-906A-0168BADEA3E0}"/>
              </a:ext>
            </a:extLst>
          </p:cNvPr>
          <p:cNvSpPr/>
          <p:nvPr/>
        </p:nvSpPr>
        <p:spPr>
          <a:xfrm>
            <a:off x="5520192" y="5655499"/>
            <a:ext cx="1663874" cy="6722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answer mapping</a:t>
            </a:r>
            <a:endParaRPr lang="zh-CN" altLang="en-US" dirty="0">
              <a:solidFill>
                <a:schemeClr val="tx1"/>
              </a:solidFill>
            </a:endParaRPr>
          </a:p>
        </p:txBody>
      </p:sp>
      <p:sp>
        <p:nvSpPr>
          <p:cNvPr id="32" name="矩形: 圆角 31">
            <a:extLst>
              <a:ext uri="{FF2B5EF4-FFF2-40B4-BE49-F238E27FC236}">
                <a16:creationId xmlns:a16="http://schemas.microsoft.com/office/drawing/2014/main" id="{6EA9B921-4C8C-4C0A-98A1-C991DF8AA43E}"/>
              </a:ext>
            </a:extLst>
          </p:cNvPr>
          <p:cNvSpPr/>
          <p:nvPr/>
        </p:nvSpPr>
        <p:spPr>
          <a:xfrm>
            <a:off x="7857994" y="5554232"/>
            <a:ext cx="1924832" cy="519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hand-crafted</a:t>
            </a:r>
            <a:endParaRPr lang="zh-CN" altLang="en-US" dirty="0">
              <a:solidFill>
                <a:schemeClr val="tx1"/>
              </a:solidFill>
            </a:endParaRPr>
          </a:p>
        </p:txBody>
      </p:sp>
      <p:sp>
        <p:nvSpPr>
          <p:cNvPr id="33" name="矩形: 圆角 32">
            <a:extLst>
              <a:ext uri="{FF2B5EF4-FFF2-40B4-BE49-F238E27FC236}">
                <a16:creationId xmlns:a16="http://schemas.microsoft.com/office/drawing/2014/main" id="{3ACAC337-C7FF-4DE9-82DB-F5B3AB1856A5}"/>
              </a:ext>
            </a:extLst>
          </p:cNvPr>
          <p:cNvSpPr/>
          <p:nvPr/>
        </p:nvSpPr>
        <p:spPr>
          <a:xfrm>
            <a:off x="7839724" y="6219155"/>
            <a:ext cx="1924832" cy="519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automated</a:t>
            </a:r>
            <a:endParaRPr lang="zh-CN" altLang="en-US" dirty="0">
              <a:solidFill>
                <a:schemeClr val="tx1"/>
              </a:solidFill>
            </a:endParaRPr>
          </a:p>
        </p:txBody>
      </p:sp>
      <p:cxnSp>
        <p:nvCxnSpPr>
          <p:cNvPr id="7" name="连接符: 肘形 6">
            <a:extLst>
              <a:ext uri="{FF2B5EF4-FFF2-40B4-BE49-F238E27FC236}">
                <a16:creationId xmlns:a16="http://schemas.microsoft.com/office/drawing/2014/main" id="{5337A905-2D68-431B-ADC0-82A9D8D7A197}"/>
              </a:ext>
            </a:extLst>
          </p:cNvPr>
          <p:cNvCxnSpPr>
            <a:cxnSpLocks/>
            <a:stCxn id="25" idx="3"/>
            <a:endCxn id="28" idx="1"/>
          </p:cNvCxnSpPr>
          <p:nvPr/>
        </p:nvCxnSpPr>
        <p:spPr>
          <a:xfrm flipV="1">
            <a:off x="4839481" y="4314169"/>
            <a:ext cx="680971" cy="7883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84C1D3CF-B0E1-4219-B11D-6610660157A4}"/>
              </a:ext>
            </a:extLst>
          </p:cNvPr>
          <p:cNvCxnSpPr>
            <a:cxnSpLocks/>
            <a:stCxn id="25" idx="3"/>
            <a:endCxn id="31" idx="1"/>
          </p:cNvCxnSpPr>
          <p:nvPr/>
        </p:nvCxnSpPr>
        <p:spPr>
          <a:xfrm>
            <a:off x="4839481" y="5102538"/>
            <a:ext cx="680711" cy="8890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7BD404C-E5D7-4EE5-BBA1-86A946A87D85}"/>
              </a:ext>
            </a:extLst>
          </p:cNvPr>
          <p:cNvCxnSpPr>
            <a:stCxn id="28" idx="3"/>
            <a:endCxn id="29" idx="1"/>
          </p:cNvCxnSpPr>
          <p:nvPr/>
        </p:nvCxnSpPr>
        <p:spPr>
          <a:xfrm flipV="1">
            <a:off x="7002439" y="3653429"/>
            <a:ext cx="855556" cy="6607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40C8508C-1577-4839-A8A2-A29CD6761887}"/>
              </a:ext>
            </a:extLst>
          </p:cNvPr>
          <p:cNvCxnSpPr>
            <a:stCxn id="28" idx="3"/>
            <a:endCxn id="30" idx="1"/>
          </p:cNvCxnSpPr>
          <p:nvPr/>
        </p:nvCxnSpPr>
        <p:spPr>
          <a:xfrm>
            <a:off x="7002439" y="4314169"/>
            <a:ext cx="855556" cy="240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1431CFAC-4553-4D67-BECA-C4A4E89C8B24}"/>
              </a:ext>
            </a:extLst>
          </p:cNvPr>
          <p:cNvCxnSpPr>
            <a:stCxn id="31" idx="3"/>
            <a:endCxn id="32" idx="1"/>
          </p:cNvCxnSpPr>
          <p:nvPr/>
        </p:nvCxnSpPr>
        <p:spPr>
          <a:xfrm flipV="1">
            <a:off x="7184066" y="5814148"/>
            <a:ext cx="673928" cy="1774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8F187283-1FD3-48D7-9263-6B0FC2440117}"/>
              </a:ext>
            </a:extLst>
          </p:cNvPr>
          <p:cNvCxnSpPr>
            <a:stCxn id="31" idx="3"/>
            <a:endCxn id="33" idx="1"/>
          </p:cNvCxnSpPr>
          <p:nvPr/>
        </p:nvCxnSpPr>
        <p:spPr>
          <a:xfrm>
            <a:off x="7184066" y="5991614"/>
            <a:ext cx="655658" cy="4874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AE314E6D-D341-4A15-AD78-23562A9C70BD}"/>
              </a:ext>
            </a:extLst>
          </p:cNvPr>
          <p:cNvSpPr/>
          <p:nvPr/>
        </p:nvSpPr>
        <p:spPr>
          <a:xfrm>
            <a:off x="3175607" y="4766422"/>
            <a:ext cx="1663874" cy="6722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answer engineering</a:t>
            </a:r>
            <a:endParaRPr lang="zh-CN" altLang="en-US" dirty="0">
              <a:solidFill>
                <a:schemeClr val="tx1"/>
              </a:solidFill>
            </a:endParaRPr>
          </a:p>
        </p:txBody>
      </p:sp>
      <p:sp>
        <p:nvSpPr>
          <p:cNvPr id="34" name="矩形: 圆角 33">
            <a:extLst>
              <a:ext uri="{FF2B5EF4-FFF2-40B4-BE49-F238E27FC236}">
                <a16:creationId xmlns:a16="http://schemas.microsoft.com/office/drawing/2014/main" id="{E2D211AC-71B8-4FD6-9DE0-61BE15F19617}"/>
              </a:ext>
            </a:extLst>
          </p:cNvPr>
          <p:cNvSpPr/>
          <p:nvPr/>
        </p:nvSpPr>
        <p:spPr>
          <a:xfrm>
            <a:off x="7857994" y="4747356"/>
            <a:ext cx="1481987" cy="51983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sentence</a:t>
            </a:r>
            <a:endParaRPr lang="zh-CN" altLang="en-US" dirty="0">
              <a:solidFill>
                <a:schemeClr val="tx1"/>
              </a:solidFill>
            </a:endParaRPr>
          </a:p>
        </p:txBody>
      </p:sp>
      <p:cxnSp>
        <p:nvCxnSpPr>
          <p:cNvPr id="38" name="连接符: 肘形 37">
            <a:extLst>
              <a:ext uri="{FF2B5EF4-FFF2-40B4-BE49-F238E27FC236}">
                <a16:creationId xmlns:a16="http://schemas.microsoft.com/office/drawing/2014/main" id="{752A763B-76B9-49EC-80FA-5231D8C0E2BE}"/>
              </a:ext>
            </a:extLst>
          </p:cNvPr>
          <p:cNvCxnSpPr>
            <a:stCxn id="28" idx="3"/>
            <a:endCxn id="34" idx="1"/>
          </p:cNvCxnSpPr>
          <p:nvPr/>
        </p:nvCxnSpPr>
        <p:spPr>
          <a:xfrm>
            <a:off x="7002439" y="4314169"/>
            <a:ext cx="855555" cy="69310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0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7973" y="41543"/>
            <a:ext cx="12027379" cy="794816"/>
          </a:xfrm>
        </p:spPr>
        <p:txBody>
          <a:bodyPr/>
          <a:lstStyle/>
          <a:p>
            <a:pPr>
              <a:lnSpc>
                <a:spcPct val="150000"/>
              </a:lnSpc>
            </a:pPr>
            <a:r>
              <a:rPr lang="en-US" altLang="zh-CN" dirty="0"/>
              <a:t>Design Considerations for Prompting </a:t>
            </a:r>
            <a:r>
              <a:rPr kumimoji="1" lang="en-US" altLang="zh-CN" dirty="0"/>
              <a:t>:</a:t>
            </a:r>
          </a:p>
        </p:txBody>
      </p:sp>
      <p:sp>
        <p:nvSpPr>
          <p:cNvPr id="28" name="矩形: 圆角 27">
            <a:extLst>
              <a:ext uri="{FF2B5EF4-FFF2-40B4-BE49-F238E27FC236}">
                <a16:creationId xmlns:a16="http://schemas.microsoft.com/office/drawing/2014/main" id="{393A4860-8316-47D8-B9B0-B2CD47E10BF0}"/>
              </a:ext>
            </a:extLst>
          </p:cNvPr>
          <p:cNvSpPr/>
          <p:nvPr/>
        </p:nvSpPr>
        <p:spPr>
          <a:xfrm>
            <a:off x="4271765" y="2077500"/>
            <a:ext cx="1481987" cy="670140"/>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parameter updating</a:t>
            </a:r>
            <a:endParaRPr lang="zh-CN" altLang="en-US" dirty="0">
              <a:solidFill>
                <a:schemeClr val="tx1"/>
              </a:solidFill>
            </a:endParaRPr>
          </a:p>
        </p:txBody>
      </p:sp>
      <p:sp>
        <p:nvSpPr>
          <p:cNvPr id="29" name="矩形: 圆角 28">
            <a:extLst>
              <a:ext uri="{FF2B5EF4-FFF2-40B4-BE49-F238E27FC236}">
                <a16:creationId xmlns:a16="http://schemas.microsoft.com/office/drawing/2014/main" id="{B23C41C6-F402-4E31-8D9F-436AD91EEA96}"/>
              </a:ext>
            </a:extLst>
          </p:cNvPr>
          <p:cNvSpPr/>
          <p:nvPr/>
        </p:nvSpPr>
        <p:spPr>
          <a:xfrm>
            <a:off x="6791195" y="850462"/>
            <a:ext cx="2810005"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promptless</a:t>
            </a:r>
            <a:r>
              <a:rPr lang="en-US" altLang="zh-CN" dirty="0">
                <a:solidFill>
                  <a:schemeClr val="tx1"/>
                </a:solidFill>
              </a:rPr>
              <a:t> fine-tuning</a:t>
            </a:r>
            <a:endParaRPr lang="zh-CN" altLang="en-US" dirty="0">
              <a:solidFill>
                <a:schemeClr val="tx1"/>
              </a:solidFill>
            </a:endParaRPr>
          </a:p>
        </p:txBody>
      </p:sp>
      <p:sp>
        <p:nvSpPr>
          <p:cNvPr id="30" name="矩形: 圆角 29">
            <a:extLst>
              <a:ext uri="{FF2B5EF4-FFF2-40B4-BE49-F238E27FC236}">
                <a16:creationId xmlns:a16="http://schemas.microsoft.com/office/drawing/2014/main" id="{8C50A9CD-D8A3-4A0C-8B74-F1DA675831AD}"/>
              </a:ext>
            </a:extLst>
          </p:cNvPr>
          <p:cNvSpPr/>
          <p:nvPr/>
        </p:nvSpPr>
        <p:spPr>
          <a:xfrm>
            <a:off x="6790279" y="1641874"/>
            <a:ext cx="2810005"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tuning-free prompting</a:t>
            </a:r>
            <a:endParaRPr lang="zh-CN" altLang="en-US" dirty="0">
              <a:solidFill>
                <a:schemeClr val="tx1"/>
              </a:solidFill>
            </a:endParaRPr>
          </a:p>
        </p:txBody>
      </p:sp>
      <p:sp>
        <p:nvSpPr>
          <p:cNvPr id="31" name="矩形: 圆角 30">
            <a:extLst>
              <a:ext uri="{FF2B5EF4-FFF2-40B4-BE49-F238E27FC236}">
                <a16:creationId xmlns:a16="http://schemas.microsoft.com/office/drawing/2014/main" id="{1D6690E5-93A3-4258-906A-0168BADEA3E0}"/>
              </a:ext>
            </a:extLst>
          </p:cNvPr>
          <p:cNvSpPr/>
          <p:nvPr/>
        </p:nvSpPr>
        <p:spPr>
          <a:xfrm>
            <a:off x="4271765" y="5080465"/>
            <a:ext cx="1663874" cy="672230"/>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training sample size</a:t>
            </a:r>
            <a:endParaRPr lang="zh-CN" altLang="en-US" dirty="0">
              <a:solidFill>
                <a:schemeClr val="tx1"/>
              </a:solidFill>
            </a:endParaRPr>
          </a:p>
        </p:txBody>
      </p:sp>
      <p:sp>
        <p:nvSpPr>
          <p:cNvPr id="32" name="矩形: 圆角 31">
            <a:extLst>
              <a:ext uri="{FF2B5EF4-FFF2-40B4-BE49-F238E27FC236}">
                <a16:creationId xmlns:a16="http://schemas.microsoft.com/office/drawing/2014/main" id="{6EA9B921-4C8C-4C0A-98A1-C991DF8AA43E}"/>
              </a:ext>
            </a:extLst>
          </p:cNvPr>
          <p:cNvSpPr/>
          <p:nvPr/>
        </p:nvSpPr>
        <p:spPr>
          <a:xfrm>
            <a:off x="6790279" y="4794990"/>
            <a:ext cx="1924832"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few/zero shot</a:t>
            </a:r>
            <a:endParaRPr lang="zh-CN" altLang="en-US" dirty="0">
              <a:solidFill>
                <a:schemeClr val="tx1"/>
              </a:solidFill>
            </a:endParaRPr>
          </a:p>
        </p:txBody>
      </p:sp>
      <p:sp>
        <p:nvSpPr>
          <p:cNvPr id="33" name="矩形: 圆角 32">
            <a:extLst>
              <a:ext uri="{FF2B5EF4-FFF2-40B4-BE49-F238E27FC236}">
                <a16:creationId xmlns:a16="http://schemas.microsoft.com/office/drawing/2014/main" id="{3ACAC337-C7FF-4DE9-82DB-F5B3AB1856A5}"/>
              </a:ext>
            </a:extLst>
          </p:cNvPr>
          <p:cNvSpPr/>
          <p:nvPr/>
        </p:nvSpPr>
        <p:spPr>
          <a:xfrm>
            <a:off x="6791195" y="5690599"/>
            <a:ext cx="1924832"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full data</a:t>
            </a:r>
            <a:endParaRPr lang="zh-CN" altLang="en-US" dirty="0">
              <a:solidFill>
                <a:schemeClr val="tx1"/>
              </a:solidFill>
            </a:endParaRPr>
          </a:p>
        </p:txBody>
      </p:sp>
      <p:cxnSp>
        <p:nvCxnSpPr>
          <p:cNvPr id="7" name="连接符: 肘形 6">
            <a:extLst>
              <a:ext uri="{FF2B5EF4-FFF2-40B4-BE49-F238E27FC236}">
                <a16:creationId xmlns:a16="http://schemas.microsoft.com/office/drawing/2014/main" id="{5337A905-2D68-431B-ADC0-82A9D8D7A197}"/>
              </a:ext>
            </a:extLst>
          </p:cNvPr>
          <p:cNvCxnSpPr>
            <a:cxnSpLocks/>
            <a:stCxn id="27" idx="3"/>
            <a:endCxn id="28" idx="1"/>
          </p:cNvCxnSpPr>
          <p:nvPr/>
        </p:nvCxnSpPr>
        <p:spPr>
          <a:xfrm flipV="1">
            <a:off x="3398335" y="2412570"/>
            <a:ext cx="873430" cy="7025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84C1D3CF-B0E1-4219-B11D-6610660157A4}"/>
              </a:ext>
            </a:extLst>
          </p:cNvPr>
          <p:cNvCxnSpPr>
            <a:cxnSpLocks/>
            <a:stCxn id="27" idx="3"/>
            <a:endCxn id="31" idx="1"/>
          </p:cNvCxnSpPr>
          <p:nvPr/>
        </p:nvCxnSpPr>
        <p:spPr>
          <a:xfrm>
            <a:off x="3398335" y="3115071"/>
            <a:ext cx="873430" cy="230150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7BD404C-E5D7-4EE5-BBA1-86A946A87D85}"/>
              </a:ext>
            </a:extLst>
          </p:cNvPr>
          <p:cNvCxnSpPr>
            <a:cxnSpLocks/>
            <a:stCxn id="28" idx="3"/>
            <a:endCxn id="29" idx="1"/>
          </p:cNvCxnSpPr>
          <p:nvPr/>
        </p:nvCxnSpPr>
        <p:spPr>
          <a:xfrm flipV="1">
            <a:off x="5753752" y="1110378"/>
            <a:ext cx="1037443" cy="13021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40C8508C-1577-4839-A8A2-A29CD6761887}"/>
              </a:ext>
            </a:extLst>
          </p:cNvPr>
          <p:cNvCxnSpPr>
            <a:cxnSpLocks/>
            <a:stCxn id="28" idx="3"/>
            <a:endCxn id="30" idx="1"/>
          </p:cNvCxnSpPr>
          <p:nvPr/>
        </p:nvCxnSpPr>
        <p:spPr>
          <a:xfrm flipV="1">
            <a:off x="5753752" y="1901790"/>
            <a:ext cx="1036527" cy="5107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1431CFAC-4553-4D67-BECA-C4A4E89C8B24}"/>
              </a:ext>
            </a:extLst>
          </p:cNvPr>
          <p:cNvCxnSpPr>
            <a:stCxn id="31" idx="3"/>
            <a:endCxn id="32" idx="1"/>
          </p:cNvCxnSpPr>
          <p:nvPr/>
        </p:nvCxnSpPr>
        <p:spPr>
          <a:xfrm flipV="1">
            <a:off x="5935639" y="5054906"/>
            <a:ext cx="854640" cy="3616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8F187283-1FD3-48D7-9263-6B0FC2440117}"/>
              </a:ext>
            </a:extLst>
          </p:cNvPr>
          <p:cNvCxnSpPr>
            <a:stCxn id="31" idx="3"/>
            <a:endCxn id="33" idx="1"/>
          </p:cNvCxnSpPr>
          <p:nvPr/>
        </p:nvCxnSpPr>
        <p:spPr>
          <a:xfrm>
            <a:off x="5935639" y="5416580"/>
            <a:ext cx="855556" cy="5339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E2D211AC-71B8-4FD6-9DE0-61BE15F19617}"/>
              </a:ext>
            </a:extLst>
          </p:cNvPr>
          <p:cNvSpPr/>
          <p:nvPr/>
        </p:nvSpPr>
        <p:spPr>
          <a:xfrm>
            <a:off x="6809068" y="2374850"/>
            <a:ext cx="3086231"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fixed-LM prompt tuning</a:t>
            </a:r>
            <a:endParaRPr lang="zh-CN" altLang="en-US" dirty="0">
              <a:solidFill>
                <a:schemeClr val="tx1"/>
              </a:solidFill>
            </a:endParaRPr>
          </a:p>
        </p:txBody>
      </p:sp>
      <p:cxnSp>
        <p:nvCxnSpPr>
          <p:cNvPr id="38" name="连接符: 肘形 37">
            <a:extLst>
              <a:ext uri="{FF2B5EF4-FFF2-40B4-BE49-F238E27FC236}">
                <a16:creationId xmlns:a16="http://schemas.microsoft.com/office/drawing/2014/main" id="{752A763B-76B9-49EC-80FA-5231D8C0E2BE}"/>
              </a:ext>
            </a:extLst>
          </p:cNvPr>
          <p:cNvCxnSpPr>
            <a:cxnSpLocks/>
            <a:stCxn id="28" idx="3"/>
            <a:endCxn id="34" idx="1"/>
          </p:cNvCxnSpPr>
          <p:nvPr/>
        </p:nvCxnSpPr>
        <p:spPr>
          <a:xfrm>
            <a:off x="5753752" y="2412570"/>
            <a:ext cx="1055316" cy="22219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CEF1806E-AB3F-4D84-9F88-2BCD8521D648}"/>
              </a:ext>
            </a:extLst>
          </p:cNvPr>
          <p:cNvSpPr/>
          <p:nvPr/>
        </p:nvSpPr>
        <p:spPr>
          <a:xfrm>
            <a:off x="1287700" y="2747640"/>
            <a:ext cx="2110635" cy="73486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prompt-based training strategy</a:t>
            </a:r>
            <a:endParaRPr lang="zh-CN" altLang="en-US" dirty="0">
              <a:solidFill>
                <a:schemeClr val="tx1"/>
              </a:solidFill>
            </a:endParaRPr>
          </a:p>
        </p:txBody>
      </p:sp>
      <p:sp>
        <p:nvSpPr>
          <p:cNvPr id="54" name="矩形: 圆角 53">
            <a:extLst>
              <a:ext uri="{FF2B5EF4-FFF2-40B4-BE49-F238E27FC236}">
                <a16:creationId xmlns:a16="http://schemas.microsoft.com/office/drawing/2014/main" id="{B12C971D-EB9B-4A39-9DEC-6BDD156CBF3F}"/>
              </a:ext>
            </a:extLst>
          </p:cNvPr>
          <p:cNvSpPr/>
          <p:nvPr/>
        </p:nvSpPr>
        <p:spPr>
          <a:xfrm>
            <a:off x="6809069" y="3149584"/>
            <a:ext cx="3086231"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fixed-prompt LM tuning</a:t>
            </a:r>
            <a:endParaRPr lang="zh-CN" altLang="en-US" dirty="0">
              <a:solidFill>
                <a:schemeClr val="tx1"/>
              </a:solidFill>
            </a:endParaRPr>
          </a:p>
        </p:txBody>
      </p:sp>
      <p:sp>
        <p:nvSpPr>
          <p:cNvPr id="63" name="矩形: 圆角 62">
            <a:extLst>
              <a:ext uri="{FF2B5EF4-FFF2-40B4-BE49-F238E27FC236}">
                <a16:creationId xmlns:a16="http://schemas.microsoft.com/office/drawing/2014/main" id="{5FD1D470-A550-45B3-B359-9B594FBFDA95}"/>
              </a:ext>
            </a:extLst>
          </p:cNvPr>
          <p:cNvSpPr/>
          <p:nvPr/>
        </p:nvSpPr>
        <p:spPr>
          <a:xfrm>
            <a:off x="6809069" y="3909315"/>
            <a:ext cx="3086231" cy="519831"/>
          </a:xfrm>
          <a:prstGeom prst="roundRect">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prompt+LM</a:t>
            </a:r>
            <a:r>
              <a:rPr lang="en-US" altLang="zh-CN" dirty="0">
                <a:solidFill>
                  <a:schemeClr val="tx1"/>
                </a:solidFill>
              </a:rPr>
              <a:t> tuning</a:t>
            </a:r>
            <a:endParaRPr lang="zh-CN" altLang="en-US" dirty="0">
              <a:solidFill>
                <a:schemeClr val="tx1"/>
              </a:solidFill>
            </a:endParaRPr>
          </a:p>
        </p:txBody>
      </p:sp>
      <p:cxnSp>
        <p:nvCxnSpPr>
          <p:cNvPr id="68" name="连接符: 肘形 67">
            <a:extLst>
              <a:ext uri="{FF2B5EF4-FFF2-40B4-BE49-F238E27FC236}">
                <a16:creationId xmlns:a16="http://schemas.microsoft.com/office/drawing/2014/main" id="{2DF675CC-FF56-40A3-9D48-9058A57D4114}"/>
              </a:ext>
            </a:extLst>
          </p:cNvPr>
          <p:cNvCxnSpPr>
            <a:stCxn id="28" idx="3"/>
            <a:endCxn id="54" idx="1"/>
          </p:cNvCxnSpPr>
          <p:nvPr/>
        </p:nvCxnSpPr>
        <p:spPr>
          <a:xfrm>
            <a:off x="5753752" y="2412570"/>
            <a:ext cx="1055317" cy="996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连接符: 肘形 69">
            <a:extLst>
              <a:ext uri="{FF2B5EF4-FFF2-40B4-BE49-F238E27FC236}">
                <a16:creationId xmlns:a16="http://schemas.microsoft.com/office/drawing/2014/main" id="{F0AC85DA-9C3E-4100-AEBF-56235FCA932B}"/>
              </a:ext>
            </a:extLst>
          </p:cNvPr>
          <p:cNvCxnSpPr>
            <a:stCxn id="28" idx="3"/>
            <a:endCxn id="63" idx="1"/>
          </p:cNvCxnSpPr>
          <p:nvPr/>
        </p:nvCxnSpPr>
        <p:spPr>
          <a:xfrm>
            <a:off x="5753752" y="2412570"/>
            <a:ext cx="1055317" cy="175666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69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083622" y="2703752"/>
            <a:ext cx="4884671" cy="461665"/>
          </a:xfrm>
          <a:prstGeom prst="rect">
            <a:avLst/>
          </a:prstGeom>
          <a:noFill/>
        </p:spPr>
        <p:txBody>
          <a:bodyPr wrap="none" rtlCol="0">
            <a:spAutoFit/>
          </a:bodyPr>
          <a:lstStyle/>
          <a:p>
            <a:r>
              <a:rPr kumimoji="1" lang="en-US" altLang="zh-CN" sz="2400" b="1" dirty="0">
                <a:solidFill>
                  <a:schemeClr val="accent4">
                    <a:alpha val="50000"/>
                  </a:schemeClr>
                </a:solidFill>
                <a:latin typeface="Microsoft YaHei" charset="0"/>
                <a:ea typeface="Microsoft YaHei" charset="0"/>
                <a:cs typeface="Microsoft YaHei" charset="0"/>
              </a:rPr>
              <a:t>Downstream Tasks &amp; Datasets</a:t>
            </a: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7382</TotalTime>
  <Words>2832</Words>
  <Application>Microsoft Office PowerPoint</Application>
  <PresentationFormat>宽屏</PresentationFormat>
  <Paragraphs>344</Paragraphs>
  <Slides>35</Slides>
  <Notes>28</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Microsoft YaHei</vt:lpstr>
      <vt:lpstr>Microsoft YaHei</vt:lpstr>
      <vt:lpstr>Arial</vt:lpstr>
      <vt:lpstr>Arial Rounded MT Bold</vt:lpstr>
      <vt:lpstr>Calibri</vt:lpstr>
      <vt:lpstr>Cambria Math</vt:lpstr>
      <vt:lpstr>Century Gothic</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绯樱 尘染</cp:lastModifiedBy>
  <cp:revision>258</cp:revision>
  <dcterms:created xsi:type="dcterms:W3CDTF">2015-08-18T02:51:41Z</dcterms:created>
  <dcterms:modified xsi:type="dcterms:W3CDTF">2021-11-17T10:09:54Z</dcterms:modified>
  <cp:category/>
</cp:coreProperties>
</file>