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5" r:id="rId7"/>
    <p:sldId id="267" r:id="rId8"/>
    <p:sldId id="269" r:id="rId9"/>
    <p:sldId id="268" r:id="rId10"/>
    <p:sldId id="266" r:id="rId11"/>
    <p:sldId id="270" r:id="rId12"/>
    <p:sldId id="271" r:id="rId13"/>
    <p:sldId id="272" r:id="rId14"/>
    <p:sldId id="273" r:id="rId15"/>
    <p:sldId id="277" r:id="rId16"/>
    <p:sldId id="278" r:id="rId17"/>
    <p:sldId id="279" r:id="rId18"/>
    <p:sldId id="280" r:id="rId19"/>
    <p:sldId id="283" r:id="rId20"/>
    <p:sldId id="282" r:id="rId21"/>
    <p:sldId id="281" r:id="rId22"/>
    <p:sldId id="276" r:id="rId23"/>
    <p:sldId id="289" r:id="rId24"/>
    <p:sldId id="292" r:id="rId25"/>
    <p:sldId id="294" r:id="rId26"/>
    <p:sldId id="295" r:id="rId27"/>
    <p:sldId id="296" r:id="rId28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14" d="100"/>
          <a:sy n="114" d="100"/>
        </p:scale>
        <p:origin x="660" y="114"/>
      </p:cViewPr>
      <p:guideLst>
        <p:guide orient="horz" pos="2143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470" y="1143000"/>
            <a:ext cx="548506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第三范式（3NF）要求一个关系中不包含已在其它关系已包含的非主关键字信息。商品名改了之后是否需要在历史订单中去更新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确定表的关联关系，提前把有关联的放到同一节点上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UUID </a:t>
            </a:r>
            <a:r>
              <a:rPr lang="zh-CN" altLang="en-US"/>
              <a:t>分布式系统标准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InnoDB引擎下，会对表的主键建立</a:t>
            </a:r>
            <a:r>
              <a:rPr lang="en-US" altLang="zh-CN"/>
              <a:t>B+</a:t>
            </a:r>
            <a:r>
              <a:rPr lang="zh-CN" altLang="en-US"/>
              <a:t>树索引，数据记录都存储在叶子结点，UUID的无序性可能会引起数据位置的频繁变动，严重影响性能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id</a:t>
            </a:r>
            <a:r>
              <a:rPr lang="zh-CN" altLang="en-US"/>
              <a:t>非空自增主键，默认从</a:t>
            </a:r>
            <a:r>
              <a:rPr lang="en-US" altLang="zh-CN"/>
              <a:t>1</a:t>
            </a:r>
            <a:r>
              <a:rPr lang="zh-CN" altLang="en-US"/>
              <a:t>开始每次自增长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stub</a:t>
            </a:r>
            <a:r>
              <a:rPr lang="zh-CN" altLang="en-US"/>
              <a:t>可以理解为找到这个</a:t>
            </a:r>
            <a:r>
              <a:rPr lang="en-US" altLang="zh-CN"/>
              <a:t>id</a:t>
            </a:r>
            <a:r>
              <a:rPr lang="zh-CN" altLang="en-US"/>
              <a:t>的票根，全局唯一索引，这个表只存在一条记录</a:t>
            </a:r>
            <a:r>
              <a:rPr lang="en-US" altLang="zh-CN"/>
              <a:t>stub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zookeeper</a:t>
            </a:r>
            <a:r>
              <a:rPr lang="zh-CN" altLang="en-US"/>
              <a:t>持久化顺序节点的特性，由</a:t>
            </a:r>
            <a:r>
              <a:rPr lang="en-US" altLang="zh-CN"/>
              <a:t>zookeeper</a:t>
            </a:r>
            <a:r>
              <a:rPr lang="zh-CN" altLang="en-US"/>
              <a:t>来配置机器</a:t>
            </a:r>
            <a:r>
              <a:rPr lang="en-US" altLang="zh-CN"/>
              <a:t>id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代理就相当于一个数据库实例，应用层就像是在操作一个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一样。通常我们看到一些proxy模式的数据库中间件，实际上只能代理某一种数据库，如mysql。几乎没有数据库中间件，可以同时代理多种数据库。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轻量级Java框架，在Java的JDBC层提供的额外服务</a:t>
            </a:r>
            <a:endParaRPr lang="zh-CN" altLang="en-US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Sharding-Proxy 本身在业务代码（Business Code）请求数据库的时候可以协助做负载均衡和路由。Sharding-Proxy 本身也可以支持被 MySQL Cli 命令行工具和 MySQL Workbench 可视化工具查看。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数据库分片的原理和分片策略，数据库分片会遇到的难点和解决办法，数据库分片的中间件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 </a:t>
            </a:r>
            <a:r>
              <a:rPr lang="zh-CN" altLang="en-US" dirty="0" smtClean="0"/>
              <a:t>查询时会将表的索引全部加载到内存中。但是，当一个表的数据量到达某个量级时，导致内存无法装下它的索引，使得之后的 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操作会产生磁盘 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，从而导致性能下降，操作时间比较慢。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下面介绍几种分片策略</a:t>
            </a:r>
            <a:r>
              <a:rPr lang="zh-CN" altLang="en-US" dirty="0" smtClean="0"/>
              <a:t>。分片首先需要选择分片键，因为这些字段是比较稳定，不是经常可能变更的因为如果分片键改变，会导致数据需要重新分片，会</a:t>
            </a:r>
            <a:r>
              <a:rPr lang="zh-CN" altLang="en-US" dirty="0"/>
              <a:t>增加更新操作的</a:t>
            </a:r>
            <a:r>
              <a:rPr lang="zh-CN" altLang="en-US" dirty="0" smtClean="0"/>
              <a:t>工作量。比如</a:t>
            </a:r>
            <a:r>
              <a:rPr lang="en-US" altLang="zh-CN" dirty="0" smtClean="0"/>
              <a:t>B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虚拟节点就是实际节点的复制，多做几次虚拟，数据均匀分布的概率越大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并发读消耗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tags" Target="../tags/tag4.xml"/><Relationship Id="rId3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14095" y="1070356"/>
            <a:ext cx="5239281" cy="0"/>
          </a:xfrm>
          <a:custGeom>
            <a:avLst/>
            <a:gdLst/>
            <a:ahLst/>
            <a:cxnLst/>
            <a:rect l="l" t="t" r="r" b="b"/>
            <a:pathLst>
              <a:path w="5239281">
                <a:moveTo>
                  <a:pt x="0" y="0"/>
                </a:moveTo>
                <a:lnTo>
                  <a:pt x="5239281" y="0"/>
                </a:lnTo>
              </a:path>
            </a:pathLst>
          </a:custGeom>
          <a:solidFill>
            <a:srgbClr val="A6A6A6"/>
          </a:solidFill>
          <a:ln w="6350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Freeform 2"/>
          <p:cNvSpPr/>
          <p:nvPr/>
        </p:nvSpPr>
        <p:spPr>
          <a:xfrm>
            <a:off x="1002665" y="3044190"/>
            <a:ext cx="5239281" cy="0"/>
          </a:xfrm>
          <a:custGeom>
            <a:avLst/>
            <a:gdLst/>
            <a:ahLst/>
            <a:cxnLst/>
            <a:rect l="l" t="t" r="r" b="b"/>
            <a:pathLst>
              <a:path w="5239281">
                <a:moveTo>
                  <a:pt x="0" y="0"/>
                </a:moveTo>
                <a:lnTo>
                  <a:pt x="5239281" y="0"/>
                </a:lnTo>
              </a:path>
            </a:pathLst>
          </a:custGeom>
          <a:solidFill>
            <a:srgbClr val="A6A6A6"/>
          </a:solidFill>
          <a:ln w="6350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Box 3"/>
          <p:cNvSpPr txBox="1"/>
          <p:nvPr/>
        </p:nvSpPr>
        <p:spPr>
          <a:xfrm>
            <a:off x="869315" y="1139317"/>
            <a:ext cx="6565900" cy="84010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zh-CN" altLang="en-US"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分片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850900" y="1914652"/>
            <a:ext cx="4023995" cy="990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400">
                <a:solidFill>
                  <a:srgbClr val="BDBDBD"/>
                </a:solidFill>
                <a:latin typeface="微软雅黑" panose="020B0503020204020204" charset="-122"/>
                <a:ea typeface="微软雅黑" panose="020B0503020204020204" charset="-122"/>
              </a:rPr>
              <a:t>2019级专硕 银源</a:t>
            </a:r>
            <a:endParaRPr lang="en-US" sz="1100"/>
          </a:p>
          <a:p>
            <a:pPr latinLnBrk="1">
              <a:lnSpc>
                <a:spcPct val="116000"/>
              </a:lnSpc>
            </a:pPr>
            <a:r>
              <a:rPr lang="en-US" sz="2400">
                <a:solidFill>
                  <a:srgbClr val="BDBDB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2020.01.02</a:t>
            </a:r>
            <a:endParaRPr lang="en-US" sz="2400">
              <a:solidFill>
                <a:srgbClr val="BDBDB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1771650" y="748030"/>
            <a:ext cx="0" cy="28956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TextBox 21"/>
          <p:cNvSpPr txBox="1"/>
          <p:nvPr/>
        </p:nvSpPr>
        <p:spPr>
          <a:xfrm>
            <a:off x="606425" y="643890"/>
            <a:ext cx="1165225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 1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基于目录分片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024255" y="2265045"/>
            <a:ext cx="4995545" cy="205232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创建并维护一个映射表</a:t>
            </a:r>
            <a:endParaRPr 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根据分片键去查映射表进行分片</a:t>
            </a:r>
            <a:endParaRPr 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适用于分片数较少的场景</a:t>
            </a:r>
            <a:endParaRPr 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en-US" altLang="zh-CN" sz="14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4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DB_image_4_croppe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53760" y="1576705"/>
            <a:ext cx="5326380" cy="4582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295" y="1576705"/>
            <a:ext cx="2466975" cy="454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84620" y="5852795"/>
            <a:ext cx="1346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0080FF"/>
                </a:solidFill>
              </a:rPr>
              <a:t>Mapping Table</a:t>
            </a:r>
            <a:endParaRPr lang="en-US" altLang="zh-CN" sz="1400" b="1">
              <a:solidFill>
                <a:srgbClr val="0080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22534" y="2114277"/>
            <a:ext cx="446951" cy="446951"/>
          </a:xfrm>
          <a:custGeom>
            <a:avLst/>
            <a:gdLst/>
            <a:ahLst/>
            <a:cxnLst/>
            <a:rect l="l" t="t" r="r" b="b"/>
            <a:pathLst>
              <a:path w="446951" h="446951">
                <a:moveTo>
                  <a:pt x="223476" y="0"/>
                </a:moveTo>
                <a:cubicBezTo>
                  <a:pt x="346897" y="0"/>
                  <a:pt x="446952" y="100053"/>
                  <a:pt x="446952" y="223476"/>
                </a:cubicBezTo>
                <a:cubicBezTo>
                  <a:pt x="446952" y="346898"/>
                  <a:pt x="346897" y="446951"/>
                  <a:pt x="223476" y="446951"/>
                </a:cubicBezTo>
                <a:cubicBezTo>
                  <a:pt x="100055" y="446951"/>
                  <a:pt x="0" y="346898"/>
                  <a:pt x="0" y="223476"/>
                </a:cubicBezTo>
                <a:cubicBezTo>
                  <a:pt x="0" y="100053"/>
                  <a:pt x="100055" y="0"/>
                  <a:pt x="22347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869315" y="2121535"/>
            <a:ext cx="1096645" cy="66230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3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endParaRPr lang="zh-CN" altLang="en-US" sz="30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30" y="3001010"/>
            <a:ext cx="4911725" cy="126809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最灵活的分片方法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目前流行的数据库中间件都已实现该策略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latinLnBrk="1">
              <a:lnSpc>
                <a:spcPct val="116000"/>
              </a:lnSpc>
              <a:buClrTx/>
              <a:buSzTx/>
              <a:buFont typeface="Wingdings" panose="05000000000000000000" charset="0"/>
              <a:buNone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60218" y="-4606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3" y="0"/>
                </a:lnTo>
                <a:lnTo>
                  <a:pt x="11774433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-60203" y="571832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5" y="0"/>
                </a:lnTo>
                <a:lnTo>
                  <a:pt x="11621385" y="627810"/>
                </a:lnTo>
                <a:lnTo>
                  <a:pt x="0" y="62781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0" name="Freeform 9"/>
          <p:cNvSpPr/>
          <p:nvPr/>
        </p:nvSpPr>
        <p:spPr>
          <a:xfrm>
            <a:off x="1771875" y="747786"/>
            <a:ext cx="0" cy="28973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</a:ln>
        </p:spPr>
      </p:sp>
      <p:sp>
        <p:nvSpPr>
          <p:cNvPr id="12" name="Freeform 11"/>
          <p:cNvSpPr/>
          <p:nvPr/>
        </p:nvSpPr>
        <p:spPr>
          <a:xfrm>
            <a:off x="5531934" y="2114577"/>
            <a:ext cx="0" cy="3388229"/>
          </a:xfrm>
          <a:custGeom>
            <a:avLst/>
            <a:gdLst/>
            <a:ahLst/>
            <a:cxnLst/>
            <a:rect l="l" t="t" r="r" b="b"/>
            <a:pathLst>
              <a:path h="3388229">
                <a:moveTo>
                  <a:pt x="0" y="0"/>
                </a:moveTo>
                <a:lnTo>
                  <a:pt x="0" y="3388229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</a:ln>
        </p:spPr>
      </p:sp>
      <p:sp>
        <p:nvSpPr>
          <p:cNvPr id="14" name="TextBox 13"/>
          <p:cNvSpPr txBox="1"/>
          <p:nvPr/>
        </p:nvSpPr>
        <p:spPr>
          <a:xfrm>
            <a:off x="6503670" y="2135505"/>
            <a:ext cx="1078230" cy="66230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3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endParaRPr lang="zh-CN" altLang="en-US" sz="30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1"/>
          <p:cNvSpPr/>
          <p:nvPr/>
        </p:nvSpPr>
        <p:spPr>
          <a:xfrm>
            <a:off x="5957194" y="2121262"/>
            <a:ext cx="446951" cy="446951"/>
          </a:xfrm>
          <a:custGeom>
            <a:avLst/>
            <a:gdLst/>
            <a:ahLst/>
            <a:cxnLst/>
            <a:rect l="l" t="t" r="r" b="b"/>
            <a:pathLst>
              <a:path w="446951" h="446951">
                <a:moveTo>
                  <a:pt x="223476" y="0"/>
                </a:moveTo>
                <a:cubicBezTo>
                  <a:pt x="346897" y="0"/>
                  <a:pt x="446952" y="100053"/>
                  <a:pt x="446952" y="223476"/>
                </a:cubicBezTo>
                <a:cubicBezTo>
                  <a:pt x="446952" y="346898"/>
                  <a:pt x="346897" y="446951"/>
                  <a:pt x="223476" y="446951"/>
                </a:cubicBezTo>
                <a:cubicBezTo>
                  <a:pt x="100055" y="446951"/>
                  <a:pt x="0" y="346898"/>
                  <a:pt x="0" y="223476"/>
                </a:cubicBezTo>
                <a:cubicBezTo>
                  <a:pt x="0" y="100053"/>
                  <a:pt x="100055" y="0"/>
                  <a:pt x="22347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7" name="TextBox 5"/>
          <p:cNvSpPr txBox="1"/>
          <p:nvPr/>
        </p:nvSpPr>
        <p:spPr>
          <a:xfrm>
            <a:off x="6167755" y="3001010"/>
            <a:ext cx="4903470" cy="98298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每次数据库操作前必须多查询一次映射表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映射表不能过大，否则数据库操作效率变低</a:t>
            </a:r>
            <a:endParaRPr lang="zh-CN" altLang="en-US" sz="14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606425" y="643890"/>
            <a:ext cx="1165225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 1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基于目录分片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跨节点</a:t>
            </a:r>
            <a:r>
              <a:rPr lang="en-US" alt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jion</a:t>
            </a: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845" y="2116455"/>
            <a:ext cx="4170045" cy="298005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分片后数据分布在不同节点上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jion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查询效率低，影响性能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en-US" alt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能避免尽量避免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解决办法：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字段冗余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数据拼装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en-US" alt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ER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分片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2583180" cy="486410"/>
            <a:chOff x="955" y="1014"/>
            <a:chExt cx="4068" cy="766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难点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96" y="1019"/>
              <a:ext cx="2127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endPara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-459" t="12268"/>
          <a:stretch>
            <a:fillRect/>
          </a:stretch>
        </p:blipFill>
        <p:spPr>
          <a:xfrm>
            <a:off x="5027930" y="2647950"/>
            <a:ext cx="2640965" cy="266573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8369935" y="3709035"/>
          <a:ext cx="2655570" cy="774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655"/>
                <a:gridCol w="847725"/>
                <a:gridCol w="885190"/>
              </a:tblGrid>
              <a:tr h="441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CUSTOMER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ID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PRODUCT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ID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CREATE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TIME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4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5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2020.01.02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170670" y="3310890"/>
            <a:ext cx="1053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0080FF"/>
                </a:solidFill>
              </a:rPr>
              <a:t>Order Table</a:t>
            </a:r>
            <a:endParaRPr lang="en-US" altLang="zh-CN" sz="1400" b="1">
              <a:solidFill>
                <a:srgbClr val="008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45175" y="2341245"/>
            <a:ext cx="1006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0080FF"/>
                </a:solidFill>
              </a:rPr>
              <a:t>User Table</a:t>
            </a:r>
            <a:endParaRPr lang="en-US" altLang="zh-CN" sz="1400" b="1">
              <a:solidFill>
                <a:srgbClr val="0080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895" y="3310890"/>
            <a:ext cx="504825" cy="523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668895" y="4260850"/>
            <a:ext cx="504825" cy="5238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字段冗余</a:t>
            </a:r>
            <a:endParaRPr 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424" y="4024630"/>
            <a:ext cx="4659630" cy="155619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典型的反数据库范式设计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利用空间换时间，为了</a:t>
            </a:r>
            <a:r>
              <a:rPr lang="en-US" altLang="zh-CN" sz="1600" dirty="0" err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jion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操作的性能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latinLnBrk="1">
              <a:lnSpc>
                <a:spcPct val="116000"/>
              </a:lnSpc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适用场景有限，冗余字段数据一致性难以保证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2583180" cy="486410"/>
            <a:chOff x="955" y="1014"/>
            <a:chExt cx="4068" cy="766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难点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96" y="1019"/>
              <a:ext cx="2127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endPara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3641786" y="2414270"/>
          <a:ext cx="4603750" cy="1221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895"/>
                <a:gridCol w="931545"/>
                <a:gridCol w="892175"/>
                <a:gridCol w="921385"/>
                <a:gridCol w="920750"/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CUSTOMER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ID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CUSTOMER</a:t>
                      </a:r>
                      <a:endParaRPr lang="en-US" altLang="zh-CN" sz="1200" dirty="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dirty="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NAME</a:t>
                      </a:r>
                      <a:endParaRPr lang="en-US" altLang="zh-CN" sz="1200" dirty="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PRODUCT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ID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  <a:sym typeface="+mn-ea"/>
                        </a:rPr>
                        <a:t>PRODUCT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  <a:sym typeface="+mn-ea"/>
                        </a:rPr>
                        <a:t>NAME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CREATE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TIME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4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JIM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5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AIR</a:t>
                      </a:r>
                      <a:endParaRPr lang="en-US" altLang="zh-CN" sz="120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n>
                            <a:noFill/>
                          </a:ln>
                          <a:solidFill>
                            <a:srgbClr val="0080FF"/>
                          </a:solidFill>
                        </a:rPr>
                        <a:t>2020.01.02</a:t>
                      </a:r>
                      <a:endParaRPr lang="en-US" altLang="zh-CN" sz="1200" dirty="0">
                        <a:ln>
                          <a:noFill/>
                        </a:ln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0080FF"/>
                      </a:solidFill>
                      <a:prstDash val="solid"/>
                    </a:lnL>
                    <a:lnR w="19050">
                      <a:solidFill>
                        <a:srgbClr val="0080FF"/>
                      </a:solidFill>
                      <a:prstDash val="solid"/>
                    </a:lnR>
                    <a:lnT w="19050">
                      <a:solidFill>
                        <a:srgbClr val="0080FF"/>
                      </a:solidFill>
                      <a:prstDash val="solid"/>
                    </a:lnT>
                    <a:lnB w="19050">
                      <a:solidFill>
                        <a:srgbClr val="0080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417246" y="2030730"/>
            <a:ext cx="1053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80FF"/>
                </a:solidFill>
              </a:rPr>
              <a:t>Order Table</a:t>
            </a:r>
            <a:endParaRPr lang="en-US" altLang="zh-CN" sz="1400" b="1" dirty="0">
              <a:solidFill>
                <a:srgbClr val="0080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数据拼装</a:t>
            </a:r>
            <a:endParaRPr 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845" y="2116455"/>
            <a:ext cx="4659630" cy="298005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中间件层或应用层设计时就需要考虑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多次查询：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先找出关联数据</a:t>
            </a:r>
            <a:r>
              <a:rPr lang="en-US" alt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endParaRPr lang="en-US" alt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endParaRPr lang="en-US" alt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再得到关联数据字段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最后进行数据拼装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2583180" cy="486410"/>
            <a:chOff x="955" y="1014"/>
            <a:chExt cx="4068" cy="766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难点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96" y="1019"/>
              <a:ext cx="2127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endPara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ER</a:t>
            </a: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8895" y="2239010"/>
            <a:ext cx="6675755" cy="98298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根据实体及其关系分片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确定表的关联关系，提前把有关联的分片放到同一节点上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在节点内</a:t>
            </a:r>
            <a:r>
              <a:rPr lang="en-US" alt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jion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，避免跨节点</a:t>
            </a:r>
            <a:endParaRPr lang="en-US" alt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2583180" cy="486410"/>
            <a:chOff x="955" y="1014"/>
            <a:chExt cx="4068" cy="766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难点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96" y="1019"/>
              <a:ext cx="2127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endPara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60" y="3430905"/>
            <a:ext cx="4029075" cy="22574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全局主键问题</a:t>
            </a:r>
            <a:endParaRPr 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845" y="2116455"/>
            <a:ext cx="4170045" cy="326517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一张表的数据分在多个片中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主键自增无法保证全局唯一</a:t>
            </a:r>
            <a:endParaRPr lang="en-US" altLang="zh-CN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en-US" altLang="zh-CN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需要单独设计全局主键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解决办法：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UUID</a:t>
            </a:r>
            <a:endParaRPr lang="en-US" altLang="zh-CN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Sequence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Snowflake(Twitter)</a:t>
            </a:r>
            <a:endParaRPr lang="en-US" altLang="zh-CN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2583180" cy="486410"/>
            <a:chOff x="955" y="1014"/>
            <a:chExt cx="4068" cy="766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难点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96" y="1019"/>
              <a:ext cx="2127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endPara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22534" y="2114277"/>
            <a:ext cx="446951" cy="446951"/>
          </a:xfrm>
          <a:custGeom>
            <a:avLst/>
            <a:gdLst/>
            <a:ahLst/>
            <a:cxnLst/>
            <a:rect l="l" t="t" r="r" b="b"/>
            <a:pathLst>
              <a:path w="446951" h="446951">
                <a:moveTo>
                  <a:pt x="223476" y="0"/>
                </a:moveTo>
                <a:cubicBezTo>
                  <a:pt x="346897" y="0"/>
                  <a:pt x="446952" y="100053"/>
                  <a:pt x="446952" y="223476"/>
                </a:cubicBezTo>
                <a:cubicBezTo>
                  <a:pt x="446952" y="346898"/>
                  <a:pt x="346897" y="446951"/>
                  <a:pt x="223476" y="446951"/>
                </a:cubicBezTo>
                <a:cubicBezTo>
                  <a:pt x="100055" y="446951"/>
                  <a:pt x="0" y="346898"/>
                  <a:pt x="0" y="223476"/>
                </a:cubicBezTo>
                <a:cubicBezTo>
                  <a:pt x="0" y="100053"/>
                  <a:pt x="100055" y="0"/>
                  <a:pt x="22347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869315" y="2121535"/>
            <a:ext cx="1096645" cy="66230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3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endParaRPr lang="zh-CN" altLang="en-US" sz="30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30" y="3001010"/>
            <a:ext cx="4911725" cy="155321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简单易用，多数语言和数据库软件已封装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性能高，生成速度快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本地生成，没有网络耗时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60218" y="-4606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3" y="0"/>
                </a:lnTo>
                <a:lnTo>
                  <a:pt x="11774433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-60203" y="571832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5" y="0"/>
                </a:lnTo>
                <a:lnTo>
                  <a:pt x="11621385" y="627810"/>
                </a:lnTo>
                <a:lnTo>
                  <a:pt x="0" y="62781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0" name="Freeform 9"/>
          <p:cNvSpPr/>
          <p:nvPr/>
        </p:nvSpPr>
        <p:spPr>
          <a:xfrm>
            <a:off x="1771875" y="747786"/>
            <a:ext cx="0" cy="28973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</a:ln>
        </p:spPr>
      </p:sp>
      <p:sp>
        <p:nvSpPr>
          <p:cNvPr id="12" name="Freeform 11"/>
          <p:cNvSpPr/>
          <p:nvPr/>
        </p:nvSpPr>
        <p:spPr>
          <a:xfrm>
            <a:off x="5531934" y="2114577"/>
            <a:ext cx="0" cy="3388229"/>
          </a:xfrm>
          <a:custGeom>
            <a:avLst/>
            <a:gdLst/>
            <a:ahLst/>
            <a:cxnLst/>
            <a:rect l="l" t="t" r="r" b="b"/>
            <a:pathLst>
              <a:path h="3388229">
                <a:moveTo>
                  <a:pt x="0" y="0"/>
                </a:moveTo>
                <a:lnTo>
                  <a:pt x="0" y="3388229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</a:ln>
        </p:spPr>
      </p:sp>
      <p:sp>
        <p:nvSpPr>
          <p:cNvPr id="14" name="TextBox 13"/>
          <p:cNvSpPr txBox="1"/>
          <p:nvPr/>
        </p:nvSpPr>
        <p:spPr>
          <a:xfrm>
            <a:off x="6503670" y="2135505"/>
            <a:ext cx="1078230" cy="66230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3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endParaRPr lang="zh-CN" altLang="en-US" sz="30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1"/>
          <p:cNvSpPr/>
          <p:nvPr/>
        </p:nvSpPr>
        <p:spPr>
          <a:xfrm>
            <a:off x="5957194" y="2121262"/>
            <a:ext cx="446951" cy="446951"/>
          </a:xfrm>
          <a:custGeom>
            <a:avLst/>
            <a:gdLst/>
            <a:ahLst/>
            <a:cxnLst/>
            <a:rect l="l" t="t" r="r" b="b"/>
            <a:pathLst>
              <a:path w="446951" h="446951">
                <a:moveTo>
                  <a:pt x="223476" y="0"/>
                </a:moveTo>
                <a:cubicBezTo>
                  <a:pt x="346897" y="0"/>
                  <a:pt x="446952" y="100053"/>
                  <a:pt x="446952" y="223476"/>
                </a:cubicBezTo>
                <a:cubicBezTo>
                  <a:pt x="446952" y="346898"/>
                  <a:pt x="346897" y="446951"/>
                  <a:pt x="223476" y="446951"/>
                </a:cubicBezTo>
                <a:cubicBezTo>
                  <a:pt x="100055" y="446951"/>
                  <a:pt x="0" y="346898"/>
                  <a:pt x="0" y="223476"/>
                </a:cubicBezTo>
                <a:cubicBezTo>
                  <a:pt x="0" y="100053"/>
                  <a:pt x="100055" y="0"/>
                  <a:pt x="22347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7" name="TextBox 5"/>
          <p:cNvSpPr txBox="1"/>
          <p:nvPr/>
        </p:nvSpPr>
        <p:spPr>
          <a:xfrm>
            <a:off x="6167755" y="3001010"/>
            <a:ext cx="4903470" cy="183896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r>
              <a:rPr lang="en-US" alt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128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位，难以存储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作为数据库主键会存在问题：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en-US" alt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官方明确建议主键越短越好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alt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InnoDB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引擎建立索引不利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None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606425" y="643890"/>
            <a:ext cx="1165225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 1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UUID</a:t>
            </a:r>
            <a:endParaRPr lang="en-US" alt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4117340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Sequence</a:t>
            </a: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2583180" cy="486410"/>
            <a:chOff x="955" y="1014"/>
            <a:chExt cx="4068" cy="766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难点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96" y="1019"/>
              <a:ext cx="2127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endPara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55" y="2951480"/>
            <a:ext cx="5840095" cy="3428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95" y="2498725"/>
            <a:ext cx="4436745" cy="1451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95" y="4703445"/>
            <a:ext cx="2409825" cy="1228725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1268095" y="2120265"/>
            <a:ext cx="4170045" cy="41211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1268095" y="4437380"/>
            <a:ext cx="4170045" cy="41211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表结构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5900420" y="2430780"/>
            <a:ext cx="4170045" cy="41211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Snowflake</a:t>
            </a:r>
            <a:endParaRPr lang="en-US" alt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6405" y="3554730"/>
            <a:ext cx="9340850" cy="240919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共</a:t>
            </a: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64bit</a:t>
            </a: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，长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整型：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1bit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标识部分，固定为</a:t>
            </a: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endParaRPr lang="en-US" altLang="zh-CN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41bit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时间戳，毫秒级，可表示</a:t>
            </a: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69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10bit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节点号</a:t>
            </a: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，最多标识</a:t>
            </a: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个节点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12bit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序列号，毫秒内的计数值，每个节点每毫秒</a:t>
            </a: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4096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个全局主键</a:t>
            </a:r>
            <a:endParaRPr lang="en-US" altLang="zh-CN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latinLnBrk="1">
              <a:lnSpc>
                <a:spcPct val="116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不足：完全依赖机器时钟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改进：</a:t>
            </a:r>
            <a:r>
              <a:rPr lang="en-US" altLang="zh-CN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Leaf-</a:t>
            </a: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美团https://tech.meituan.com/2019/03/07/open-source-project-leaf.html</a:t>
            </a:r>
            <a:endParaRPr lang="zh-CN" altLang="en-US" sz="1600" dirty="0" smtClean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2583180" cy="486410"/>
            <a:chOff x="955" y="1014"/>
            <a:chExt cx="4068" cy="766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难点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96" y="1019"/>
              <a:ext cx="2127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endPara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2030730"/>
            <a:ext cx="5648325" cy="1524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1096010" y="1665351"/>
            <a:ext cx="2540000" cy="69411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3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092835" y="2679827"/>
            <a:ext cx="1286954" cy="48031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2370836" y="2777744"/>
            <a:ext cx="0" cy="28973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TextBox 5"/>
          <p:cNvSpPr txBox="1"/>
          <p:nvPr/>
        </p:nvSpPr>
        <p:spPr>
          <a:xfrm>
            <a:off x="2451100" y="2676652"/>
            <a:ext cx="1382141" cy="48323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0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分片原理</a:t>
            </a:r>
            <a:endParaRPr lang="zh-CN" altLang="en-US" sz="2000" b="1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33551" y="2442972"/>
            <a:ext cx="5561203" cy="0"/>
          </a:xfrm>
          <a:custGeom>
            <a:avLst/>
            <a:gdLst/>
            <a:ahLst/>
            <a:cxnLst/>
            <a:rect l="l" t="t" r="r" b="b"/>
            <a:pathLst>
              <a:path w="5561203">
                <a:moveTo>
                  <a:pt x="0" y="0"/>
                </a:moveTo>
                <a:lnTo>
                  <a:pt x="5561203" y="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Freeform 7"/>
          <p:cNvSpPr/>
          <p:nvPr/>
        </p:nvSpPr>
        <p:spPr>
          <a:xfrm>
            <a:off x="1240282" y="4668901"/>
            <a:ext cx="5561203" cy="0"/>
          </a:xfrm>
          <a:custGeom>
            <a:avLst/>
            <a:gdLst/>
            <a:ahLst/>
            <a:cxnLst/>
            <a:rect l="l" t="t" r="r" b="b"/>
            <a:pathLst>
              <a:path w="5561203">
                <a:moveTo>
                  <a:pt x="0" y="0"/>
                </a:moveTo>
                <a:lnTo>
                  <a:pt x="5561203" y="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TextBox 8"/>
          <p:cNvSpPr txBox="1"/>
          <p:nvPr/>
        </p:nvSpPr>
        <p:spPr>
          <a:xfrm>
            <a:off x="1092708" y="4032504"/>
            <a:ext cx="1286954" cy="48031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第三部分</a:t>
            </a:r>
            <a:endParaRPr lang="en-US" sz="1100"/>
          </a:p>
        </p:txBody>
      </p:sp>
      <p:sp>
        <p:nvSpPr>
          <p:cNvPr id="10" name="Freeform 9"/>
          <p:cNvSpPr/>
          <p:nvPr/>
        </p:nvSpPr>
        <p:spPr>
          <a:xfrm>
            <a:off x="2370582" y="4130548"/>
            <a:ext cx="0" cy="28973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TextBox 10"/>
          <p:cNvSpPr txBox="1"/>
          <p:nvPr/>
        </p:nvSpPr>
        <p:spPr>
          <a:xfrm>
            <a:off x="2451100" y="4029710"/>
            <a:ext cx="2437130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0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数据库中间件</a:t>
            </a:r>
            <a:endParaRPr lang="zh-CN" altLang="en-US" sz="2000" b="1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2835" y="3356483"/>
            <a:ext cx="1286954" cy="48031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第二部分</a:t>
            </a:r>
            <a:endParaRPr lang="en-US" sz="1100"/>
          </a:p>
        </p:txBody>
      </p:sp>
      <p:sp>
        <p:nvSpPr>
          <p:cNvPr id="16" name="Freeform 15"/>
          <p:cNvSpPr/>
          <p:nvPr/>
        </p:nvSpPr>
        <p:spPr>
          <a:xfrm>
            <a:off x="2370836" y="3454527"/>
            <a:ext cx="0" cy="28973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" name="TextBox 16"/>
          <p:cNvSpPr txBox="1"/>
          <p:nvPr/>
        </p:nvSpPr>
        <p:spPr>
          <a:xfrm>
            <a:off x="2451100" y="3353435"/>
            <a:ext cx="1382141" cy="48323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0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难点解决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中间件模式</a:t>
            </a:r>
            <a:endParaRPr 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845" y="2116455"/>
            <a:ext cx="5106670" cy="326517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代理模式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架构：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独立部署一个代理服务管理多个数据库实例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应用层用连接池与代理建立连接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sql操作都是发送给代理，由代理去操作底层数据库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得到结果返回给应用层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对应用层透明，但需要保证代理高可用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1355090" cy="483235"/>
            <a:chOff x="955" y="1014"/>
            <a:chExt cx="1835" cy="761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3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中间件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180" y="1661160"/>
            <a:ext cx="3562350" cy="42862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中间件模式</a:t>
            </a:r>
            <a:endParaRPr 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845" y="2116455"/>
            <a:ext cx="5660390" cy="298005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客户端模式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架构：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smart-client：在连接池的基础上进行封装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smart-client内部与不同数据库建立连接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sql语句交给smart-client进行处理，到不同的分片去操作，将得到的结果进行合并，返回给应用层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天然去中心化，不需要考虑高可用问题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1355090" cy="483235"/>
            <a:chOff x="955" y="1014"/>
            <a:chExt cx="1835" cy="761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3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中间件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05" y="1821180"/>
            <a:ext cx="3638550" cy="43243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ShardingSphere</a:t>
            </a:r>
            <a:endParaRPr lang="en-US" alt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845" y="2116455"/>
            <a:ext cx="6914515" cy="212407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开源的分布式数据库中间件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由Sharding-JDBC、Sharding-Proxy和Sharding-Sidecar（规划中）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latinLnBrk="1">
              <a:lnSpc>
                <a:spcPct val="116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     3款相互独立的产品组成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官网：https://shardingsphere.apache.org/index_zh.html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latinLnBrk="1">
              <a:lnSpc>
                <a:spcPct val="116000"/>
              </a:lnSpc>
              <a:buFont typeface="Wingdings" panose="05000000000000000000" charset="0"/>
              <a:buNone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1355090" cy="483235"/>
            <a:chOff x="955" y="1014"/>
            <a:chExt cx="1835" cy="761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3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中间件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430" y="1283335"/>
            <a:ext cx="2809875" cy="9048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Sharding-JDBC</a:t>
            </a:r>
            <a:endParaRPr lang="en-US" alt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845" y="2116455"/>
            <a:ext cx="5491480" cy="38360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客户端模式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以jar包形式提供服务，无需额外部署和依赖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适用于任何基于Java的ORM框架，如：JPA, Hibernate, Mybatis或直接使用JDBC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适用于任何第三方的数据库连接池，如：DBCP, C3P0,Druid等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支持任意实现JDBC规范的数据库，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目前支持MySQL，Oracle，SQLServer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1355090" cy="483235"/>
            <a:chOff x="955" y="1014"/>
            <a:chExt cx="1835" cy="761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3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中间件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2030730"/>
            <a:ext cx="4138930" cy="40754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Sharding-Proxy</a:t>
            </a:r>
            <a:endParaRPr lang="en-US" alt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845" y="2107565"/>
            <a:ext cx="3738880" cy="298005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代理模式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向应用程序完全透明，可直接当做MySQL使用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注册中心：一旦数据库节点挂接到系统中，会在这个中心注册，同时监控数据库做心跳检测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1355090" cy="483235"/>
            <a:chOff x="955" y="1014"/>
            <a:chExt cx="1835" cy="761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3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中间件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80" y="2359025"/>
            <a:ext cx="6108700" cy="35166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对比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1355090" cy="483235"/>
            <a:chOff x="955" y="1014"/>
            <a:chExt cx="1835" cy="761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3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中间件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9" name="Table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07820" y="2097405"/>
          <a:ext cx="8454390" cy="2764790"/>
        </p:xfrm>
        <a:graphic>
          <a:graphicData uri="http://schemas.openxmlformats.org/drawingml/2006/table">
            <a:tbl>
              <a:tblPr/>
              <a:tblGrid>
                <a:gridCol w="1257935"/>
                <a:gridCol w="3566795"/>
                <a:gridCol w="3629660"/>
              </a:tblGrid>
              <a:tr h="376555"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en-US" sz="1200" b="1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Sharding-JDBC</a:t>
                      </a: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en-US" sz="1200" b="1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Sharding-Proxy</a:t>
                      </a: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765"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2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</a:t>
                      </a:r>
                      <a:endParaRPr lang="zh-CN" altLang="en-US" sz="1200">
                        <a:solidFill>
                          <a:srgbClr val="42464B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任意</a:t>
                      </a:r>
                      <a:endParaRPr lang="zh-CN" altLang="en-US" sz="1200">
                        <a:solidFill>
                          <a:srgbClr val="42464B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en-US" altLang="zh-CN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MySQL</a:t>
                      </a:r>
                      <a:endParaRPr lang="en-US" altLang="zh-CN" sz="1100">
                        <a:solidFill>
                          <a:srgbClr val="42464B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490"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2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连接消耗数</a:t>
                      </a:r>
                      <a:endParaRPr lang="zh-CN" altLang="en-US" sz="1200">
                        <a:solidFill>
                          <a:srgbClr val="42464B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高</a:t>
                      </a: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低</a:t>
                      </a: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5450"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2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异构语言</a:t>
                      </a:r>
                      <a:endParaRPr lang="zh-CN" altLang="en-US" sz="1200">
                        <a:solidFill>
                          <a:srgbClr val="42464B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仅</a:t>
                      </a:r>
                      <a:r>
                        <a:rPr lang="en-US" altLang="zh-CN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Java</a:t>
                      </a: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任意</a:t>
                      </a: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2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性能</a:t>
                      </a:r>
                      <a:endParaRPr lang="zh-CN" altLang="en-US" sz="1200">
                        <a:solidFill>
                          <a:srgbClr val="42464B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损耗低</a:t>
                      </a: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损耗略高</a:t>
                      </a: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065"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2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无中心化</a:t>
                      </a:r>
                      <a:endParaRPr lang="zh-CN" altLang="en-US" sz="1200">
                        <a:solidFill>
                          <a:srgbClr val="42464B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是</a:t>
                      </a: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</a:pPr>
                      <a:r>
                        <a:rPr lang="zh-CN" altLang="en-US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否</a:t>
                      </a:r>
                      <a:endParaRPr lang="en-US" sz="1100"/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065"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可操作入口</a:t>
                      </a:r>
                      <a:endParaRPr lang="zh-CN" altLang="en-US" sz="1200">
                        <a:solidFill>
                          <a:srgbClr val="42464B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  <a:endParaRPr lang="zh-CN" altLang="en-US" sz="1100">
                        <a:solidFill>
                          <a:srgbClr val="42464B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lnSpc>
                          <a:spcPct val="116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100">
                          <a:solidFill>
                            <a:srgbClr val="42464B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有</a:t>
                      </a:r>
                      <a:endParaRPr lang="zh-CN" altLang="en-US" sz="1100">
                        <a:solidFill>
                          <a:srgbClr val="42464B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4"/>
          <p:cNvSpPr txBox="1"/>
          <p:nvPr/>
        </p:nvSpPr>
        <p:spPr>
          <a:xfrm>
            <a:off x="1607820" y="5109210"/>
            <a:ext cx="8454390" cy="269494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Sharding-JDBC的优势在于对Java应用的友好度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Sharding-Proxy的优势在于对异构语言的支持，以及为DBA提供可操作入口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分片</a:t>
            </a:r>
            <a:r>
              <a:rPr lang="en-US" altLang="zh-CN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(sharding)</a:t>
            </a:r>
            <a:endParaRPr lang="en-US" altLang="zh-CN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845" y="2116455"/>
            <a:ext cx="4170045" cy="298005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水平拆分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一个表的行分到多个不同的表</a:t>
            </a: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称为分片</a:t>
            </a:r>
            <a:r>
              <a:rPr lang="en-US" altLang="zh-CN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，存储到不同的服务器节点上</a:t>
            </a:r>
            <a:endParaRPr lang="en-US" altLang="zh-CN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en-US" altLang="zh-CN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每个分片的结构一样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每个分片的数据不一样，无交集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所有分片的数据并集是全部数据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27" name="组合 26"/>
          <p:cNvGrpSpPr/>
          <p:nvPr/>
        </p:nvGrpSpPr>
        <p:grpSpPr>
          <a:xfrm>
            <a:off x="606425" y="643890"/>
            <a:ext cx="2583180" cy="486410"/>
            <a:chOff x="955" y="1014"/>
            <a:chExt cx="4068" cy="766"/>
          </a:xfrm>
        </p:grpSpPr>
        <p:sp>
          <p:nvSpPr>
            <p:cNvPr id="8" name="Freeform 7"/>
            <p:cNvSpPr/>
            <p:nvPr/>
          </p:nvSpPr>
          <p:spPr>
            <a:xfrm>
              <a:off x="2790" y="1178"/>
              <a:ext cx="0" cy="456"/>
            </a:xfrm>
            <a:custGeom>
              <a:avLst/>
              <a:gdLst/>
              <a:ahLst/>
              <a:cxnLst/>
              <a:rect l="l" t="t" r="r" b="b"/>
              <a:pathLst>
                <a:path h="289730">
                  <a:moveTo>
                    <a:pt x="0" y="0"/>
                  </a:moveTo>
                  <a:lnTo>
                    <a:pt x="0" y="28973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Box 21"/>
            <p:cNvSpPr txBox="1"/>
            <p:nvPr/>
          </p:nvSpPr>
          <p:spPr>
            <a:xfrm>
              <a:off x="955" y="1014"/>
              <a:ext cx="1835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1 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原理</a:t>
              </a:r>
              <a:endPara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96" y="1019"/>
              <a:ext cx="2127" cy="761"/>
            </a:xfrm>
            <a:prstGeom prst="rect">
              <a:avLst/>
            </a:prstGeom>
          </p:spPr>
          <p:txBody>
            <a:bodyPr wrap="square"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endPara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6" name="图片 25" descr="DB_image_1_cropp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20" y="1276350"/>
            <a:ext cx="5919470" cy="49891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9845" y="2116455"/>
            <a:ext cx="4170045" cy="355092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数据库负载问题：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避免单表数据量过大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减少数据库操作时间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均衡数据库负载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系统架构问题：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增强数据库架构可拓展性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应用层代码无需大改动，保持稳定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1771650" y="748030"/>
            <a:ext cx="0" cy="28956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TextBox 21"/>
          <p:cNvSpPr txBox="1"/>
          <p:nvPr/>
        </p:nvSpPr>
        <p:spPr>
          <a:xfrm>
            <a:off x="606425" y="643890"/>
            <a:ext cx="1165225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 1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解决问题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0_obnmgbXC26IRv1F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44820" y="1604645"/>
            <a:ext cx="5895340" cy="442658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1771650" y="748030"/>
            <a:ext cx="0" cy="28956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TextBox 21"/>
          <p:cNvSpPr txBox="1"/>
          <p:nvPr/>
        </p:nvSpPr>
        <p:spPr>
          <a:xfrm>
            <a:off x="606425" y="643890"/>
            <a:ext cx="1165225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 1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基于计算分片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DB_image_2_cropp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660" y="1833245"/>
            <a:ext cx="5965190" cy="4331335"/>
          </a:xfrm>
          <a:prstGeom prst="rect">
            <a:avLst/>
          </a:prstGeom>
        </p:spPr>
      </p:pic>
      <p:sp>
        <p:nvSpPr>
          <p:cNvPr id="15" name="TextBox 4"/>
          <p:cNvSpPr txBox="1"/>
          <p:nvPr/>
        </p:nvSpPr>
        <p:spPr>
          <a:xfrm>
            <a:off x="1007745" y="2272665"/>
            <a:ext cx="4100830" cy="326517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en-US" alt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做法：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选择一个列属性作为分片键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分片键输入到分片函数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分片值相同的数据分到同一片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indent="0" algn="l" latinLnBrk="1">
              <a:lnSpc>
                <a:spcPct val="116000"/>
              </a:lnSpc>
              <a:buFont typeface="Wingdings" panose="05000000000000000000" charset="0"/>
              <a:buNone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分片键的选择：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用户名、邮箱名</a:t>
            </a:r>
            <a:endParaRPr lang="en-US" alt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en-US" alt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、经纬度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45100" y="4652010"/>
            <a:ext cx="762000" cy="533400"/>
          </a:xfrm>
          <a:prstGeom prst="rect">
            <a:avLst/>
          </a:prstGeom>
          <a:ln w="12700">
            <a:solidFill>
              <a:srgbClr val="008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rgbClr val="0080FF"/>
                </a:solidFill>
              </a:rPr>
              <a:t>SHARDING</a:t>
            </a:r>
            <a:endParaRPr lang="en-US" altLang="zh-CN" sz="1000">
              <a:solidFill>
                <a:srgbClr val="0080FF"/>
              </a:solidFill>
            </a:endParaRPr>
          </a:p>
          <a:p>
            <a:pPr algn="ctr"/>
            <a:r>
              <a:rPr lang="en-US" altLang="zh-CN" sz="1000">
                <a:solidFill>
                  <a:srgbClr val="0080FF"/>
                </a:solidFill>
              </a:rPr>
              <a:t>FUNCTION</a:t>
            </a:r>
            <a:endParaRPr lang="en-US" altLang="zh-CN" sz="1000">
              <a:solidFill>
                <a:srgbClr val="0080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1771650" y="748030"/>
            <a:ext cx="0" cy="28956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TextBox 21"/>
          <p:cNvSpPr txBox="1"/>
          <p:nvPr/>
        </p:nvSpPr>
        <p:spPr>
          <a:xfrm>
            <a:off x="606425" y="643890"/>
            <a:ext cx="1165225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 1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基于计算分片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825500" y="2264410"/>
            <a:ext cx="5072380" cy="4126514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分片函数的选择：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取模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indent="0" algn="l" latinLnBrk="1">
              <a:lnSpc>
                <a:spcPct val="116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shard number = id % shards_count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indent="0" algn="l" latinLnBrk="1">
              <a:lnSpc>
                <a:spcPct val="116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</a:t>
            </a: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取模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indent="0" algn="l" latinLnBrk="1">
              <a:lnSpc>
                <a:spcPct val="116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shard number = md5(email) % shards_count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latinLnBrk="1">
              <a:lnSpc>
                <a:spcPct val="116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 latinLnBrk="1">
              <a:lnSpc>
                <a:spcPct val="116000"/>
              </a:lnSpc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一致性哈希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latinLnBrk="1">
              <a:lnSpc>
                <a:spcPct val="116000"/>
              </a:lnSpc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0-2^32-1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哈希环</a:t>
            </a:r>
            <a:r>
              <a:rPr lang="zh-CN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公式：</a:t>
            </a: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hash(......) % </a:t>
            </a:r>
            <a:r>
              <a:rPr lang="en-US" altLang="zh-CN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2^32</a:t>
            </a:r>
            <a:endParaRPr lang="en-US" altLang="zh-CN" sz="1600" dirty="0" smtClean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latinLnBrk="1">
              <a:lnSpc>
                <a:spcPct val="116000"/>
              </a:lnSpc>
            </a:pP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先映射节点，再映射数据</a:t>
            </a:r>
            <a:endParaRPr lang="zh-CN" altLang="en-US" sz="1600" dirty="0" smtClean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algn="l" latinLnBrk="1">
              <a:lnSpc>
                <a:spcPct val="116000"/>
              </a:lnSpc>
              <a:buFont typeface="Wingdings" panose="05000000000000000000" charset="0"/>
              <a:buNone/>
            </a:pP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数据顺时针存储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algn="l" latinLnBrk="1">
              <a:lnSpc>
                <a:spcPct val="116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       哈希环倾斜 </a:t>
            </a:r>
            <a:r>
              <a:rPr lang="en-US" altLang="zh-CN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-&gt; 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虚拟节点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algn="l" latinLnBrk="1">
              <a:lnSpc>
                <a:spcPct val="116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latinLnBrk="1">
              <a:lnSpc>
                <a:spcPct val="116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9140" y="2090420"/>
            <a:ext cx="762000" cy="533400"/>
          </a:xfrm>
          <a:prstGeom prst="rect">
            <a:avLst/>
          </a:prstGeom>
          <a:ln w="12700">
            <a:solidFill>
              <a:srgbClr val="008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rgbClr val="0080FF"/>
                </a:solidFill>
              </a:rPr>
              <a:t>SHARDING</a:t>
            </a:r>
            <a:endParaRPr lang="en-US" altLang="zh-CN" sz="1000">
              <a:solidFill>
                <a:srgbClr val="0080FF"/>
              </a:solidFill>
            </a:endParaRPr>
          </a:p>
          <a:p>
            <a:pPr algn="ctr"/>
            <a:r>
              <a:rPr lang="en-US" altLang="zh-CN" sz="1000">
                <a:solidFill>
                  <a:srgbClr val="0080FF"/>
                </a:solidFill>
              </a:rPr>
              <a:t>FUNCTION</a:t>
            </a:r>
            <a:endParaRPr lang="en-US" altLang="zh-CN" sz="1000">
              <a:solidFill>
                <a:srgbClr val="0080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930" y="1325245"/>
            <a:ext cx="2536825" cy="2392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930" y="1325245"/>
            <a:ext cx="2580640" cy="2349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930" y="3822065"/>
            <a:ext cx="2675890" cy="25634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410" y="3822065"/>
            <a:ext cx="2550160" cy="24866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22534" y="2114277"/>
            <a:ext cx="446951" cy="446951"/>
          </a:xfrm>
          <a:custGeom>
            <a:avLst/>
            <a:gdLst/>
            <a:ahLst/>
            <a:cxnLst/>
            <a:rect l="l" t="t" r="r" b="b"/>
            <a:pathLst>
              <a:path w="446951" h="446951">
                <a:moveTo>
                  <a:pt x="223476" y="0"/>
                </a:moveTo>
                <a:cubicBezTo>
                  <a:pt x="346897" y="0"/>
                  <a:pt x="446952" y="100053"/>
                  <a:pt x="446952" y="223476"/>
                </a:cubicBezTo>
                <a:cubicBezTo>
                  <a:pt x="446952" y="346898"/>
                  <a:pt x="346897" y="446951"/>
                  <a:pt x="223476" y="446951"/>
                </a:cubicBezTo>
                <a:cubicBezTo>
                  <a:pt x="100055" y="446951"/>
                  <a:pt x="0" y="346898"/>
                  <a:pt x="0" y="223476"/>
                </a:cubicBezTo>
                <a:cubicBezTo>
                  <a:pt x="0" y="100053"/>
                  <a:pt x="100055" y="0"/>
                  <a:pt x="22347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869315" y="2121535"/>
            <a:ext cx="1096645" cy="66230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3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endParaRPr lang="zh-CN" altLang="en-US" sz="30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30" y="3001010"/>
            <a:ext cx="4911725" cy="212407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只依赖分片函数，均匀分布数据，防止热点问题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无需保存每个数据所在的分片，其他策略需要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60218" y="-4606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3" y="0"/>
                </a:lnTo>
                <a:lnTo>
                  <a:pt x="11774433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-60203" y="571832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5" y="0"/>
                </a:lnTo>
                <a:lnTo>
                  <a:pt x="11621385" y="627810"/>
                </a:lnTo>
                <a:lnTo>
                  <a:pt x="0" y="62781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0" name="Freeform 9"/>
          <p:cNvSpPr/>
          <p:nvPr/>
        </p:nvSpPr>
        <p:spPr>
          <a:xfrm>
            <a:off x="1771875" y="747786"/>
            <a:ext cx="0" cy="28973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</a:ln>
        </p:spPr>
      </p:sp>
      <p:sp>
        <p:nvSpPr>
          <p:cNvPr id="12" name="Freeform 11"/>
          <p:cNvSpPr/>
          <p:nvPr/>
        </p:nvSpPr>
        <p:spPr>
          <a:xfrm>
            <a:off x="5531934" y="2114577"/>
            <a:ext cx="0" cy="3388229"/>
          </a:xfrm>
          <a:custGeom>
            <a:avLst/>
            <a:gdLst/>
            <a:ahLst/>
            <a:cxnLst/>
            <a:rect l="l" t="t" r="r" b="b"/>
            <a:pathLst>
              <a:path h="3388229">
                <a:moveTo>
                  <a:pt x="0" y="0"/>
                </a:moveTo>
                <a:lnTo>
                  <a:pt x="0" y="3388229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</a:ln>
        </p:spPr>
      </p:sp>
      <p:sp>
        <p:nvSpPr>
          <p:cNvPr id="14" name="TextBox 13"/>
          <p:cNvSpPr txBox="1"/>
          <p:nvPr/>
        </p:nvSpPr>
        <p:spPr>
          <a:xfrm>
            <a:off x="6503670" y="2135505"/>
            <a:ext cx="1078230" cy="66230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3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endParaRPr lang="zh-CN" altLang="en-US" sz="30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1"/>
          <p:cNvSpPr/>
          <p:nvPr/>
        </p:nvSpPr>
        <p:spPr>
          <a:xfrm>
            <a:off x="5957194" y="2121262"/>
            <a:ext cx="446951" cy="446951"/>
          </a:xfrm>
          <a:custGeom>
            <a:avLst/>
            <a:gdLst/>
            <a:ahLst/>
            <a:cxnLst/>
            <a:rect l="l" t="t" r="r" b="b"/>
            <a:pathLst>
              <a:path w="446951" h="446951">
                <a:moveTo>
                  <a:pt x="223476" y="0"/>
                </a:moveTo>
                <a:cubicBezTo>
                  <a:pt x="346897" y="0"/>
                  <a:pt x="446952" y="100053"/>
                  <a:pt x="446952" y="223476"/>
                </a:cubicBezTo>
                <a:cubicBezTo>
                  <a:pt x="446952" y="346898"/>
                  <a:pt x="346897" y="446951"/>
                  <a:pt x="223476" y="446951"/>
                </a:cubicBezTo>
                <a:cubicBezTo>
                  <a:pt x="100055" y="446951"/>
                  <a:pt x="0" y="346898"/>
                  <a:pt x="0" y="223476"/>
                </a:cubicBezTo>
                <a:cubicBezTo>
                  <a:pt x="0" y="100053"/>
                  <a:pt x="100055" y="0"/>
                  <a:pt x="22347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7"/>
          <p:cNvSpPr/>
          <p:nvPr/>
        </p:nvSpPr>
        <p:spPr>
          <a:xfrm flipH="1">
            <a:off x="812800" y="3444875"/>
            <a:ext cx="4324985" cy="951230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5" y="0"/>
                </a:lnTo>
                <a:lnTo>
                  <a:pt x="11621385" y="627810"/>
                </a:lnTo>
                <a:lnTo>
                  <a:pt x="0" y="62781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热点问题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对数据库的操作集中到一个表，单表压力过大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TextBox 5"/>
          <p:cNvSpPr txBox="1"/>
          <p:nvPr/>
        </p:nvSpPr>
        <p:spPr>
          <a:xfrm>
            <a:off x="6167755" y="3001010"/>
            <a:ext cx="4903470" cy="18061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难以动态拓展数据库节点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拓展新节点时</a:t>
            </a: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，需要重新分片，数据</a:t>
            </a: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需要迁移</a:t>
            </a:r>
            <a:endParaRPr lang="en-US" altLang="zh-CN" sz="1600" dirty="0" smtClean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采用一致性哈希做分片函数可以</a:t>
            </a: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改善</a:t>
            </a:r>
            <a:endParaRPr lang="zh-CN" altLang="en-US" sz="14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latinLnBrk="1">
              <a:lnSpc>
                <a:spcPct val="116000"/>
              </a:lnSpc>
              <a:buClrTx/>
              <a:buSzTx/>
              <a:buFont typeface="Wingdings" panose="05000000000000000000" charset="0"/>
              <a:buNone/>
            </a:pPr>
            <a:endParaRPr lang="zh-CN" altLang="en-US" sz="14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606425" y="643890"/>
            <a:ext cx="1165225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 1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基于计算分片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51977" y="-58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2" y="0"/>
                </a:lnTo>
                <a:lnTo>
                  <a:pt x="11774432" y="584199"/>
                </a:lnTo>
                <a:lnTo>
                  <a:pt x="0" y="5841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Freeform 6"/>
          <p:cNvSpPr/>
          <p:nvPr/>
        </p:nvSpPr>
        <p:spPr>
          <a:xfrm>
            <a:off x="-51962" y="571437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4" y="0"/>
                </a:lnTo>
                <a:lnTo>
                  <a:pt x="11621384" y="627811"/>
                </a:lnTo>
                <a:lnTo>
                  <a:pt x="0" y="6278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1771650" y="748030"/>
            <a:ext cx="0" cy="28956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TextBox 21"/>
          <p:cNvSpPr txBox="1"/>
          <p:nvPr/>
        </p:nvSpPr>
        <p:spPr>
          <a:xfrm>
            <a:off x="606425" y="643890"/>
            <a:ext cx="1165225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 1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基于范围分片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024255" y="2265045"/>
            <a:ext cx="6123940" cy="41211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根据时间日期或主键</a:t>
            </a:r>
            <a:r>
              <a:rPr lang="en-US" altLang="zh-CN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等有明显范围区间的字段来分片</a:t>
            </a:r>
            <a:endParaRPr lang="en-US" altLang="zh-CN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 descr="DB_image_3_cropp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2875915"/>
            <a:ext cx="5038725" cy="31870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22534" y="2114277"/>
            <a:ext cx="446951" cy="446951"/>
          </a:xfrm>
          <a:custGeom>
            <a:avLst/>
            <a:gdLst/>
            <a:ahLst/>
            <a:cxnLst/>
            <a:rect l="l" t="t" r="r" b="b"/>
            <a:pathLst>
              <a:path w="446951" h="446951">
                <a:moveTo>
                  <a:pt x="223476" y="0"/>
                </a:moveTo>
                <a:cubicBezTo>
                  <a:pt x="346897" y="0"/>
                  <a:pt x="446952" y="100053"/>
                  <a:pt x="446952" y="223476"/>
                </a:cubicBezTo>
                <a:cubicBezTo>
                  <a:pt x="446952" y="346898"/>
                  <a:pt x="346897" y="446951"/>
                  <a:pt x="223476" y="446951"/>
                </a:cubicBezTo>
                <a:cubicBezTo>
                  <a:pt x="100055" y="446951"/>
                  <a:pt x="0" y="346898"/>
                  <a:pt x="0" y="223476"/>
                </a:cubicBezTo>
                <a:cubicBezTo>
                  <a:pt x="0" y="100053"/>
                  <a:pt x="100055" y="0"/>
                  <a:pt x="22347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869315" y="2121535"/>
            <a:ext cx="1096645" cy="66230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3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endParaRPr lang="zh-CN" altLang="en-US" sz="30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30" y="3001010"/>
            <a:ext cx="4911725" cy="155321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实现简单，单表大小可控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天然可拓展，易于扩容，数据无需迁移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便于范围</a:t>
            </a:r>
            <a:r>
              <a:rPr lang="zh-CN" altLang="en-US" sz="1600" dirty="0" smtClean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endParaRPr lang="zh-CN" altLang="en-US" sz="1600" dirty="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60218" y="-4606"/>
            <a:ext cx="11774432" cy="584200"/>
          </a:xfrm>
          <a:custGeom>
            <a:avLst/>
            <a:gdLst/>
            <a:ahLst/>
            <a:cxnLst/>
            <a:rect l="l" t="t" r="r" b="b"/>
            <a:pathLst>
              <a:path w="11774432" h="584200">
                <a:moveTo>
                  <a:pt x="0" y="0"/>
                </a:moveTo>
                <a:lnTo>
                  <a:pt x="11774433" y="0"/>
                </a:lnTo>
                <a:lnTo>
                  <a:pt x="11774433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-60203" y="571832"/>
            <a:ext cx="11621385" cy="627811"/>
          </a:xfrm>
          <a:custGeom>
            <a:avLst/>
            <a:gdLst/>
            <a:ahLst/>
            <a:cxnLst/>
            <a:rect l="l" t="t" r="r" b="b"/>
            <a:pathLst>
              <a:path w="11621385" h="627811">
                <a:moveTo>
                  <a:pt x="0" y="0"/>
                </a:moveTo>
                <a:lnTo>
                  <a:pt x="11621385" y="0"/>
                </a:lnTo>
                <a:lnTo>
                  <a:pt x="11621385" y="627810"/>
                </a:lnTo>
                <a:lnTo>
                  <a:pt x="0" y="62781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0" name="Freeform 9"/>
          <p:cNvSpPr/>
          <p:nvPr/>
        </p:nvSpPr>
        <p:spPr>
          <a:xfrm>
            <a:off x="1771875" y="747786"/>
            <a:ext cx="0" cy="289730"/>
          </a:xfrm>
          <a:custGeom>
            <a:avLst/>
            <a:gdLst/>
            <a:ahLst/>
            <a:cxnLst/>
            <a:rect l="l" t="t" r="r" b="b"/>
            <a:pathLst>
              <a:path h="289730">
                <a:moveTo>
                  <a:pt x="0" y="0"/>
                </a:moveTo>
                <a:lnTo>
                  <a:pt x="0" y="289730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</a:ln>
        </p:spPr>
      </p:sp>
      <p:sp>
        <p:nvSpPr>
          <p:cNvPr id="12" name="Freeform 11"/>
          <p:cNvSpPr/>
          <p:nvPr/>
        </p:nvSpPr>
        <p:spPr>
          <a:xfrm>
            <a:off x="5531934" y="2114577"/>
            <a:ext cx="0" cy="3388229"/>
          </a:xfrm>
          <a:custGeom>
            <a:avLst/>
            <a:gdLst/>
            <a:ahLst/>
            <a:cxnLst/>
            <a:rect l="l" t="t" r="r" b="b"/>
            <a:pathLst>
              <a:path h="3388229">
                <a:moveTo>
                  <a:pt x="0" y="0"/>
                </a:moveTo>
                <a:lnTo>
                  <a:pt x="0" y="3388229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</a:ln>
        </p:spPr>
      </p:sp>
      <p:sp>
        <p:nvSpPr>
          <p:cNvPr id="14" name="TextBox 13"/>
          <p:cNvSpPr txBox="1"/>
          <p:nvPr/>
        </p:nvSpPr>
        <p:spPr>
          <a:xfrm>
            <a:off x="6503670" y="2135505"/>
            <a:ext cx="1078230" cy="66230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30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endParaRPr lang="zh-CN" altLang="en-US" sz="30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1"/>
          <p:cNvSpPr/>
          <p:nvPr/>
        </p:nvSpPr>
        <p:spPr>
          <a:xfrm>
            <a:off x="5957194" y="2121262"/>
            <a:ext cx="446951" cy="446951"/>
          </a:xfrm>
          <a:custGeom>
            <a:avLst/>
            <a:gdLst/>
            <a:ahLst/>
            <a:cxnLst/>
            <a:rect l="l" t="t" r="r" b="b"/>
            <a:pathLst>
              <a:path w="446951" h="446951">
                <a:moveTo>
                  <a:pt x="223476" y="0"/>
                </a:moveTo>
                <a:cubicBezTo>
                  <a:pt x="346897" y="0"/>
                  <a:pt x="446952" y="100053"/>
                  <a:pt x="446952" y="223476"/>
                </a:cubicBezTo>
                <a:cubicBezTo>
                  <a:pt x="446952" y="346898"/>
                  <a:pt x="346897" y="446951"/>
                  <a:pt x="223476" y="446951"/>
                </a:cubicBezTo>
                <a:cubicBezTo>
                  <a:pt x="100055" y="446951"/>
                  <a:pt x="0" y="346898"/>
                  <a:pt x="0" y="223476"/>
                </a:cubicBezTo>
                <a:cubicBezTo>
                  <a:pt x="0" y="100053"/>
                  <a:pt x="100055" y="0"/>
                  <a:pt x="22347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7" name="TextBox 5"/>
          <p:cNvSpPr txBox="1"/>
          <p:nvPr/>
        </p:nvSpPr>
        <p:spPr>
          <a:xfrm>
            <a:off x="6167755" y="3001010"/>
            <a:ext cx="4903470" cy="123190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无法避免热点问题</a:t>
            </a: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endParaRPr lang="zh-CN" altLang="en-US" sz="16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latinLnBrk="1">
              <a:lnSpc>
                <a:spcPct val="116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热点数据成为性能瓶颈</a:t>
            </a:r>
            <a:endParaRPr lang="zh-CN" altLang="en-US" sz="14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latinLnBrk="1">
              <a:lnSpc>
                <a:spcPct val="116000"/>
              </a:lnSpc>
              <a:buClrTx/>
              <a:buSzTx/>
              <a:buFont typeface="Wingdings" panose="05000000000000000000" charset="0"/>
              <a:buNone/>
            </a:pPr>
            <a:endParaRPr lang="zh-CN" altLang="en-US" sz="14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606425" y="643890"/>
            <a:ext cx="1165225" cy="48323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 1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050" y="1440180"/>
            <a:ext cx="3650615" cy="59055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600" b="1">
                <a:solidFill>
                  <a:srgbClr val="0080FF"/>
                </a:solidFill>
                <a:latin typeface="微软雅黑" panose="020B0503020204020204" charset="-122"/>
                <a:ea typeface="微软雅黑" panose="020B0503020204020204" charset="-122"/>
              </a:rPr>
              <a:t>基于范围分片</a:t>
            </a:r>
            <a:endParaRPr lang="zh-CN" altLang="en-US" sz="2600" b="1">
              <a:solidFill>
                <a:srgbClr val="00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790156948"/>
  <p:tag name="KSO_WM_UNIT_PLACING_PICTURE_USER_VIEWPORT" val="{&quot;height&quot;:11893,&quot;width&quot;:15840}"/>
</p:tagLst>
</file>

<file path=ppt/tags/tag2.xml><?xml version="1.0" encoding="utf-8"?>
<p:tagLst xmlns:p="http://schemas.openxmlformats.org/presentationml/2006/main">
  <p:tag name="REFSHAPE" val="1162447428"/>
  <p:tag name="KSO_WM_UNIT_PLACING_PICTURE_USER_VIEWPORT" val="{&quot;height&quot;:11981,&quot;width&quot;:13925}"/>
</p:tagLst>
</file>

<file path=ppt/tags/tag3.xml><?xml version="1.0" encoding="utf-8"?>
<p:tagLst xmlns:p="http://schemas.openxmlformats.org/presentationml/2006/main">
  <p:tag name="REFSHAPE" val="1162338084"/>
  <p:tag name="KSO_WM_UNIT_PLACING_PICTURE_USER_VIEWPORT" val="{&quot;height&quot;:4785,&quot;width&quot;:4140}"/>
</p:tagLst>
</file>

<file path=ppt/tags/tag4.xml><?xml version="1.0" encoding="utf-8"?>
<p:tagLst xmlns:p="http://schemas.openxmlformats.org/presentationml/2006/main">
  <p:tag name="KSO_WM_UNIT_TABLE_BEAUTIFY" val="smartTable{0eed0d98-d6e2-4455-9381-cc7b8677a85f}"/>
</p:tagLst>
</file>

<file path=ppt/tags/tag5.xml><?xml version="1.0" encoding="utf-8"?>
<p:tagLst xmlns:p="http://schemas.openxmlformats.org/presentationml/2006/main">
  <p:tag name="KSO_WM_UNIT_TABLE_BEAUTIFY" val="smartTable{0eed0d98-d6e2-4455-9381-cc7b8677a85f}"/>
</p:tagLst>
</file>

<file path=ppt/tags/tag6.xml><?xml version="1.0" encoding="utf-8"?>
<p:tagLst xmlns:p="http://schemas.openxmlformats.org/presentationml/2006/main">
  <p:tag name="KSO_WM_UNIT_TABLE_BEAUTIFY" val="smartTable{7a215db7-3435-452a-b29d-1376c96d76a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WPS 演示</Application>
  <PresentationFormat>自定义</PresentationFormat>
  <Paragraphs>449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86132</cp:lastModifiedBy>
  <cp:revision>155</cp:revision>
  <dcterms:created xsi:type="dcterms:W3CDTF">2006-08-16T00:00:00Z</dcterms:created>
  <dcterms:modified xsi:type="dcterms:W3CDTF">2020-01-02T10:11:56Z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