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8" r:id="rId4"/>
    <p:sldId id="307" r:id="rId5"/>
    <p:sldId id="289" r:id="rId6"/>
    <p:sldId id="306" r:id="rId7"/>
    <p:sldId id="305" r:id="rId8"/>
    <p:sldId id="272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E91"/>
    <a:srgbClr val="87877F"/>
    <a:srgbClr val="595959"/>
    <a:srgbClr val="6B6E51"/>
    <a:srgbClr val="EE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2" autoAdjust="0"/>
    <p:restoredTop sz="94660" autoAdjust="0"/>
  </p:normalViewPr>
  <p:slideViewPr>
    <p:cSldViewPr snapToGrid="0" showGuides="1">
      <p:cViewPr varScale="1">
        <p:scale>
          <a:sx n="67" d="100"/>
          <a:sy n="67" d="100"/>
        </p:scale>
        <p:origin x="7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2020/9/18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AB45178D-592E-40A1-9EEC-A5310F41F2AF}" type="slidenum">
              <a:rPr lang="zh-CN" altLang="en-US"/>
              <a:pPr/>
              <a:t>‹#›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170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2020/9/18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169C784E-5E38-44C6-A71A-64E3A58B86A1}" type="slidenum">
              <a:rPr lang="zh-CN" altLang="en-US"/>
              <a:pPr/>
              <a:t>‹#›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166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53DFE-D6C6-47AF-AD88-B4F338863D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C4D09-2FE1-45F6-B99E-CF022149C1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509B4-6C59-4DE0-9C53-3B11CD2375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0FA4-FD1E-4949-8D8B-347E77C1B3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BE66B-85F0-48CE-9E6D-4BE2203E60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8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CC66F-07D5-4FE9-888A-B0652D560A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83E84-C8A3-4EAB-AC68-5E9C88C1C4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87877-8439-46B1-B587-E687A5BEA4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BD81-5F9C-4E98-B8F1-5656261D68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2C169-45F0-4448-8EEC-D4ADB13B24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0B11-822C-499A-94F4-E4826A8E23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37BB-E40E-4BEA-BD19-6CF00792BC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9ABA2-DB0D-426F-BE3F-EFD5B663FB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E67D-27D5-4B29-B0D2-9ACF7A076A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4DEFC-05D1-4A2E-97DB-2992543D1C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A1844-CA57-4F1A-9BA8-CA7810224D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9DF50-7B39-47BE-A475-3DBD055316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748E7-4627-4352-950D-89F476B920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2CECB-FD42-4DD7-AEF2-7F27EB9B7C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A7D95-79E8-4039-BED5-2777600308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5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FCDBC-DE2D-42A9-A7EB-02B2DFCF15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0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A4079-BE97-40CD-93B5-1E4EDA4B66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78FAE6D-CEF1-40DF-A411-1025EDC3D0E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88" r:id="rId7"/>
    <p:sldLayoutId id="2147483671" r:id="rId8"/>
    <p:sldLayoutId id="2147483670" r:id="rId9"/>
    <p:sldLayoutId id="2147483669" r:id="rId10"/>
    <p:sldLayoutId id="2147483668" r:id="rId11"/>
  </p:sldLayoutIdLst>
  <p:transition spd="slow" advClick="0" advTm="0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B15F08A-8947-4551-AAD5-ADDD5C52051A}" type="datetimeFigureOut">
              <a:rPr lang="zh-CN" altLang="en-US"/>
              <a:pPr/>
              <a:t>2020/9/18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1EB6332-E693-4F3E-B20B-A03F9A7A53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9" r:id="rId7"/>
    <p:sldLayoutId id="2147483681" r:id="rId8"/>
    <p:sldLayoutId id="2147483680" r:id="rId9"/>
    <p:sldLayoutId id="2147483679" r:id="rId10"/>
    <p:sldLayoutId id="2147483678" r:id="rId11"/>
  </p:sldLayoutIdLst>
  <p:transition spd="slow" advClick="0" advTm="0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稻壳儿搜索【幻雨工作室】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49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7173913" y="-50800"/>
            <a:ext cx="111125" cy="1385888"/>
            <a:chOff x="8157681" y="0"/>
            <a:chExt cx="111381" cy="138552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216553" y="0"/>
              <a:ext cx="0" cy="1264910"/>
            </a:xfrm>
            <a:prstGeom prst="line">
              <a:avLst/>
            </a:prstGeom>
            <a:ln>
              <a:solidFill>
                <a:srgbClr val="B1C5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8157681" y="1274433"/>
              <a:ext cx="111381" cy="111096"/>
            </a:xfrm>
            <a:prstGeom prst="ellipse">
              <a:avLst/>
            </a:prstGeom>
            <a:noFill/>
            <a:ln>
              <a:solidFill>
                <a:srgbClr val="B1C5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latin typeface="方正仿宋简体" panose="02010601030101010101" charset="-122"/>
                <a:ea typeface="方正仿宋简体" panose="02010601030101010101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7604125" y="804863"/>
            <a:ext cx="298450" cy="300037"/>
          </a:xfrm>
          <a:prstGeom prst="ellipse">
            <a:avLst/>
          </a:prstGeom>
          <a:solidFill>
            <a:schemeClr val="accent1">
              <a:lumMod val="60000"/>
              <a:lumOff val="40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pic>
        <p:nvPicPr>
          <p:cNvPr id="6" name="组合 5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-495300"/>
            <a:ext cx="198438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文本框 42"/>
          <p:cNvSpPr txBox="1"/>
          <p:nvPr/>
        </p:nvSpPr>
        <p:spPr>
          <a:xfrm>
            <a:off x="9159478" y="5044811"/>
            <a:ext cx="2896394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sz="2000" spc="100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 ：</a:t>
            </a:r>
            <a:r>
              <a:rPr lang="zh-CN" altLang="en-US" sz="2000" spc="100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  冬  </a:t>
            </a:r>
            <a:endParaRPr lang="en-US" altLang="zh-CN" sz="2000" spc="100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spc="100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期：</a:t>
            </a:r>
            <a:r>
              <a:rPr lang="en-US" altLang="zh-CN" sz="2000" spc="100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2020.9.18</a:t>
            </a:r>
            <a:endParaRPr lang="zh-CN" sz="2000" spc="100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83813" y="-906463"/>
            <a:ext cx="3057525" cy="2974976"/>
          </a:xfrm>
          <a:prstGeom prst="ellipse">
            <a:avLst/>
          </a:prstGeom>
          <a:solidFill>
            <a:schemeClr val="accent1">
              <a:alpha val="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6" name="椭圆 15"/>
          <p:cNvSpPr/>
          <p:nvPr/>
        </p:nvSpPr>
        <p:spPr>
          <a:xfrm>
            <a:off x="10607675" y="1962150"/>
            <a:ext cx="484188" cy="541338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0FC3FD-DDD4-4ADC-B429-89AFA1C41AC3}"/>
              </a:ext>
            </a:extLst>
          </p:cNvPr>
          <p:cNvSpPr txBox="1"/>
          <p:nvPr/>
        </p:nvSpPr>
        <p:spPr>
          <a:xfrm>
            <a:off x="5264152" y="1807321"/>
            <a:ext cx="52768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怀揣理想去践行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18270A-C3D3-4851-8A94-4D3D178900B6}"/>
              </a:ext>
            </a:extLst>
          </p:cNvPr>
          <p:cNvSpPr txBox="1"/>
          <p:nvPr/>
        </p:nvSpPr>
        <p:spPr>
          <a:xfrm>
            <a:off x="6549231" y="3062517"/>
            <a:ext cx="4300538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800" spc="1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——2020</a:t>
            </a:r>
            <a:r>
              <a:rPr lang="zh-CN" altLang="en-US" sz="2800" spc="1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年中总结报告</a:t>
            </a:r>
            <a:endParaRPr lang="zh-CN" altLang="zh-CN" sz="2800" spc="1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FB1B9D5-26F3-4AFE-B905-1AA91B21A082}"/>
              </a:ext>
            </a:extLst>
          </p:cNvPr>
          <p:cNvGrpSpPr/>
          <p:nvPr/>
        </p:nvGrpSpPr>
        <p:grpSpPr>
          <a:xfrm>
            <a:off x="2005013" y="2303463"/>
            <a:ext cx="6905625" cy="3011488"/>
            <a:chOff x="2005013" y="2465388"/>
            <a:chExt cx="6905625" cy="3011488"/>
          </a:xfrm>
        </p:grpSpPr>
        <p:sp>
          <p:nvSpPr>
            <p:cNvPr id="34" name="MH_Other_1">
              <a:extLst>
                <a:ext uri="{FF2B5EF4-FFF2-40B4-BE49-F238E27FC236}">
                  <a16:creationId xmlns:a16="http://schemas.microsoft.com/office/drawing/2014/main" id="{102B7CFC-7651-4714-8AF7-A8AF539F9F7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 rot="2700000">
              <a:off x="2451100" y="2465388"/>
              <a:ext cx="293687" cy="293688"/>
            </a:xfrm>
            <a:prstGeom prst="rect">
              <a:avLst/>
            </a:prstGeom>
            <a:solidFill>
              <a:srgbClr val="6B6E5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35" name="MH_Other_2">
              <a:extLst>
                <a:ext uri="{FF2B5EF4-FFF2-40B4-BE49-F238E27FC236}">
                  <a16:creationId xmlns:a16="http://schemas.microsoft.com/office/drawing/2014/main" id="{C67270A7-CF6F-4B1E-B66F-AE971BA3B5A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 rot="2700000">
              <a:off x="8166100" y="2465388"/>
              <a:ext cx="293687" cy="293688"/>
            </a:xfrm>
            <a:prstGeom prst="rect">
              <a:avLst/>
            </a:prstGeom>
            <a:solidFill>
              <a:srgbClr val="6B6E5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36" name="MH_SubTitle_1">
              <a:extLst>
                <a:ext uri="{FF2B5EF4-FFF2-40B4-BE49-F238E27FC236}">
                  <a16:creationId xmlns:a16="http://schemas.microsoft.com/office/drawing/2014/main" id="{86046870-6E50-4C7D-8007-3B57EF71118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>
              <a:off x="2005013" y="2671763"/>
              <a:ext cx="1693862" cy="1693862"/>
            </a:xfrm>
            <a:custGeom>
              <a:avLst/>
              <a:gdLst>
                <a:gd name="connsiteX0" fmla="*/ 882816 w 1765632"/>
                <a:gd name="connsiteY0" fmla="*/ 0 h 1765632"/>
                <a:gd name="connsiteX1" fmla="*/ 1765632 w 1765632"/>
                <a:gd name="connsiteY1" fmla="*/ 882816 h 1765632"/>
                <a:gd name="connsiteX2" fmla="*/ 882816 w 1765632"/>
                <a:gd name="connsiteY2" fmla="*/ 1765632 h 1765632"/>
                <a:gd name="connsiteX3" fmla="*/ 0 w 1765632"/>
                <a:gd name="connsiteY3" fmla="*/ 882816 h 17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632" h="1765632">
                  <a:moveTo>
                    <a:pt x="882816" y="0"/>
                  </a:moveTo>
                  <a:lnTo>
                    <a:pt x="1765632" y="882816"/>
                  </a:lnTo>
                  <a:lnTo>
                    <a:pt x="882816" y="1765632"/>
                  </a:lnTo>
                  <a:lnTo>
                    <a:pt x="0" y="8828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lnSpc>
                  <a:spcPct val="110000"/>
                </a:lnSpc>
                <a:defRPr/>
              </a:pPr>
              <a:r>
                <a:rPr lang="zh-CN" altLang="en-US" sz="2000" b="1" noProof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危机</a:t>
              </a:r>
            </a:p>
          </p:txBody>
        </p:sp>
        <p:sp>
          <p:nvSpPr>
            <p:cNvPr id="37" name="MH_SubTitle_3">
              <a:extLst>
                <a:ext uri="{FF2B5EF4-FFF2-40B4-BE49-F238E27FC236}">
                  <a16:creationId xmlns:a16="http://schemas.microsoft.com/office/drawing/2014/main" id="{F31F0118-6EAA-4338-8810-13EF71CFB13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>
              <a:off x="3741738" y="2671763"/>
              <a:ext cx="1693862" cy="1693862"/>
            </a:xfrm>
            <a:custGeom>
              <a:avLst/>
              <a:gdLst>
                <a:gd name="connsiteX0" fmla="*/ 882816 w 1765632"/>
                <a:gd name="connsiteY0" fmla="*/ 0 h 1765632"/>
                <a:gd name="connsiteX1" fmla="*/ 1765632 w 1765632"/>
                <a:gd name="connsiteY1" fmla="*/ 882816 h 1765632"/>
                <a:gd name="connsiteX2" fmla="*/ 882816 w 1765632"/>
                <a:gd name="connsiteY2" fmla="*/ 1765632 h 1765632"/>
                <a:gd name="connsiteX3" fmla="*/ 0 w 1765632"/>
                <a:gd name="connsiteY3" fmla="*/ 882816 h 17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632" h="1765632">
                  <a:moveTo>
                    <a:pt x="882816" y="0"/>
                  </a:moveTo>
                  <a:lnTo>
                    <a:pt x="1765632" y="882816"/>
                  </a:lnTo>
                  <a:lnTo>
                    <a:pt x="882816" y="1765632"/>
                  </a:lnTo>
                  <a:lnTo>
                    <a:pt x="0" y="8828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lnSpc>
                  <a:spcPct val="110000"/>
                </a:lnSpc>
                <a:defRPr/>
              </a:pPr>
              <a:r>
                <a:rPr lang="zh-CN" altLang="en-US" sz="2000" b="1" noProof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坚持</a:t>
              </a:r>
            </a:p>
          </p:txBody>
        </p:sp>
        <p:sp>
          <p:nvSpPr>
            <p:cNvPr id="38" name="MH_SubTitle_5">
              <a:extLst>
                <a:ext uri="{FF2B5EF4-FFF2-40B4-BE49-F238E27FC236}">
                  <a16:creationId xmlns:a16="http://schemas.microsoft.com/office/drawing/2014/main" id="{251B9098-6627-4674-AD37-06E856DCB74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5480050" y="2671763"/>
              <a:ext cx="1693863" cy="1693862"/>
            </a:xfrm>
            <a:custGeom>
              <a:avLst/>
              <a:gdLst>
                <a:gd name="connsiteX0" fmla="*/ 882816 w 1765632"/>
                <a:gd name="connsiteY0" fmla="*/ 0 h 1765632"/>
                <a:gd name="connsiteX1" fmla="*/ 1765632 w 1765632"/>
                <a:gd name="connsiteY1" fmla="*/ 882816 h 1765632"/>
                <a:gd name="connsiteX2" fmla="*/ 882816 w 1765632"/>
                <a:gd name="connsiteY2" fmla="*/ 1765632 h 1765632"/>
                <a:gd name="connsiteX3" fmla="*/ 0 w 1765632"/>
                <a:gd name="connsiteY3" fmla="*/ 882816 h 17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632" h="1765632">
                  <a:moveTo>
                    <a:pt x="882816" y="0"/>
                  </a:moveTo>
                  <a:lnTo>
                    <a:pt x="1765632" y="882816"/>
                  </a:lnTo>
                  <a:lnTo>
                    <a:pt x="882816" y="1765632"/>
                  </a:lnTo>
                  <a:lnTo>
                    <a:pt x="0" y="8828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lnSpc>
                  <a:spcPct val="110000"/>
                </a:lnSpc>
                <a:defRPr/>
              </a:pPr>
              <a:r>
                <a:rPr lang="zh-CN" altLang="en-US" sz="2000" b="1" noProof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忙碌</a:t>
              </a:r>
            </a:p>
          </p:txBody>
        </p:sp>
        <p:sp>
          <p:nvSpPr>
            <p:cNvPr id="39" name="MH_SubTitle_7">
              <a:extLst>
                <a:ext uri="{FF2B5EF4-FFF2-40B4-BE49-F238E27FC236}">
                  <a16:creationId xmlns:a16="http://schemas.microsoft.com/office/drawing/2014/main" id="{F36AF315-2EA8-4EB5-A224-7824D9634E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7216775" y="2671763"/>
              <a:ext cx="1693863" cy="1693862"/>
            </a:xfrm>
            <a:custGeom>
              <a:avLst/>
              <a:gdLst>
                <a:gd name="connsiteX0" fmla="*/ 882816 w 1765632"/>
                <a:gd name="connsiteY0" fmla="*/ 0 h 1765632"/>
                <a:gd name="connsiteX1" fmla="*/ 1765632 w 1765632"/>
                <a:gd name="connsiteY1" fmla="*/ 882816 h 1765632"/>
                <a:gd name="connsiteX2" fmla="*/ 882816 w 1765632"/>
                <a:gd name="connsiteY2" fmla="*/ 1765632 h 1765632"/>
                <a:gd name="connsiteX3" fmla="*/ 0 w 1765632"/>
                <a:gd name="connsiteY3" fmla="*/ 882816 h 176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632" h="1765632">
                  <a:moveTo>
                    <a:pt x="882816" y="0"/>
                  </a:moveTo>
                  <a:lnTo>
                    <a:pt x="1765632" y="882816"/>
                  </a:lnTo>
                  <a:lnTo>
                    <a:pt x="882816" y="1765632"/>
                  </a:lnTo>
                  <a:lnTo>
                    <a:pt x="0" y="8828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lnSpc>
                  <a:spcPct val="110000"/>
                </a:lnSpc>
                <a:defRPr/>
              </a:pPr>
              <a:r>
                <a:rPr lang="zh-CN" altLang="en-US" sz="2000" b="1" noProof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责任</a:t>
              </a:r>
            </a:p>
          </p:txBody>
        </p:sp>
        <p:sp>
          <p:nvSpPr>
            <p:cNvPr id="40" name="MH_SubTitle_4">
              <a:extLst>
                <a:ext uri="{FF2B5EF4-FFF2-40B4-BE49-F238E27FC236}">
                  <a16:creationId xmlns:a16="http://schemas.microsoft.com/office/drawing/2014/main" id="{1C5F99FA-A809-4D44-9242-DB4483BD2F5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4371976" y="3305176"/>
              <a:ext cx="2171700" cy="2171700"/>
            </a:xfrm>
            <a:custGeom>
              <a:avLst/>
              <a:gdLst>
                <a:gd name="connsiteX0" fmla="*/ 882816 w 1765632"/>
                <a:gd name="connsiteY0" fmla="*/ 0 h 1765631"/>
                <a:gd name="connsiteX1" fmla="*/ 1765632 w 1765632"/>
                <a:gd name="connsiteY1" fmla="*/ 882816 h 1765631"/>
                <a:gd name="connsiteX2" fmla="*/ 882816 w 1765632"/>
                <a:gd name="connsiteY2" fmla="*/ 1765631 h 1765631"/>
                <a:gd name="connsiteX3" fmla="*/ 0 w 1765632"/>
                <a:gd name="connsiteY3" fmla="*/ 882816 h 176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5632" h="1765631">
                  <a:moveTo>
                    <a:pt x="882816" y="0"/>
                  </a:moveTo>
                  <a:lnTo>
                    <a:pt x="1765632" y="882816"/>
                  </a:lnTo>
                  <a:lnTo>
                    <a:pt x="882816" y="1765631"/>
                  </a:lnTo>
                  <a:lnTo>
                    <a:pt x="0" y="882816"/>
                  </a:lnTo>
                  <a:close/>
                </a:path>
              </a:pathLst>
            </a:custGeom>
            <a:solidFill>
              <a:srgbClr val="6B6E5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fontAlgn="auto">
                <a:lnSpc>
                  <a:spcPct val="110000"/>
                </a:lnSpc>
                <a:defRPr/>
              </a:pPr>
              <a:r>
                <a:rPr lang="zh-CN" altLang="en-US" sz="2400" b="1" noProof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未来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092DA97-482D-4952-9F7C-4E39594074A7}"/>
              </a:ext>
            </a:extLst>
          </p:cNvPr>
          <p:cNvSpPr txBox="1"/>
          <p:nvPr/>
        </p:nvSpPr>
        <p:spPr>
          <a:xfrm>
            <a:off x="3560494" y="5932197"/>
            <a:ext cx="615315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带着问题去求知，怀揣理想去践行</a:t>
            </a:r>
          </a:p>
        </p:txBody>
      </p:sp>
      <p:sp>
        <p:nvSpPr>
          <p:cNvPr id="24" name="L 形 23">
            <a:extLst>
              <a:ext uri="{FF2B5EF4-FFF2-40B4-BE49-F238E27FC236}">
                <a16:creationId xmlns:a16="http://schemas.microsoft.com/office/drawing/2014/main" id="{DB160FFB-32C9-4E53-9490-262A1D44BCCB}"/>
              </a:ext>
            </a:extLst>
          </p:cNvPr>
          <p:cNvSpPr/>
          <p:nvPr/>
        </p:nvSpPr>
        <p:spPr>
          <a:xfrm rot="5400000">
            <a:off x="3228587" y="5849008"/>
            <a:ext cx="457200" cy="410891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6B6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anchor="ctr"/>
          <a:lstStyle/>
          <a:p>
            <a:pPr algn="ctr" fontAlgn="auto"/>
            <a:endParaRPr lang="zh-CN" altLang="en-US" noProof="1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L 形 40">
            <a:extLst>
              <a:ext uri="{FF2B5EF4-FFF2-40B4-BE49-F238E27FC236}">
                <a16:creationId xmlns:a16="http://schemas.microsoft.com/office/drawing/2014/main" id="{91970697-7B1A-459A-A90F-62542C0ACCB3}"/>
              </a:ext>
            </a:extLst>
          </p:cNvPr>
          <p:cNvSpPr/>
          <p:nvPr/>
        </p:nvSpPr>
        <p:spPr>
          <a:xfrm rot="16200000">
            <a:off x="7151561" y="6076805"/>
            <a:ext cx="457200" cy="412496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6B6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anchor="ctr"/>
          <a:lstStyle/>
          <a:p>
            <a:pPr algn="ctr" fontAlgn="auto"/>
            <a:endParaRPr lang="zh-CN" altLang="en-US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1">
            <a:extLst>
              <a:ext uri="{FF2B5EF4-FFF2-40B4-BE49-F238E27FC236}">
                <a16:creationId xmlns:a16="http://schemas.microsoft.com/office/drawing/2014/main" id="{62243417-781F-4ABB-8D75-68FE8171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289" y="940364"/>
            <a:ext cx="3576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年：关键词</a:t>
            </a:r>
          </a:p>
        </p:txBody>
      </p:sp>
      <p:pic>
        <p:nvPicPr>
          <p:cNvPr id="57" name="组合 11">
            <a:extLst>
              <a:ext uri="{FF2B5EF4-FFF2-40B4-BE49-F238E27FC236}">
                <a16:creationId xmlns:a16="http://schemas.microsoft.com/office/drawing/2014/main" id="{918BA5A2-0D71-4C74-8CA2-06C5F073F8E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93850"/>
            <a:ext cx="839152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稻壳儿搜索【幻雨工作室】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66988" y="1103313"/>
            <a:ext cx="561975" cy="357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grpSp>
        <p:nvGrpSpPr>
          <p:cNvPr id="8195" name="组合 3"/>
          <p:cNvGrpSpPr>
            <a:grpSpLocks/>
          </p:cNvGrpSpPr>
          <p:nvPr/>
        </p:nvGrpSpPr>
        <p:grpSpPr bwMode="auto">
          <a:xfrm>
            <a:off x="1419225" y="536575"/>
            <a:ext cx="1570038" cy="1062038"/>
            <a:chOff x="5311170" y="1018036"/>
            <a:chExt cx="1569660" cy="1061829"/>
          </a:xfrm>
        </p:grpSpPr>
        <p:sp>
          <p:nvSpPr>
            <p:cNvPr id="8196" name="文本框 1"/>
            <p:cNvSpPr txBox="1">
              <a:spLocks noChangeArrowheads="1"/>
            </p:cNvSpPr>
            <p:nvPr/>
          </p:nvSpPr>
          <p:spPr bwMode="auto">
            <a:xfrm>
              <a:off x="5311170" y="1018036"/>
              <a:ext cx="156966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197" name="文本框 2"/>
            <p:cNvSpPr txBox="1">
              <a:spLocks noChangeArrowheads="1"/>
            </p:cNvSpPr>
            <p:nvPr/>
          </p:nvSpPr>
          <p:spPr bwMode="auto">
            <a:xfrm>
              <a:off x="5593389" y="1802866"/>
              <a:ext cx="10052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595959"/>
                  </a:solidFill>
                  <a:latin typeface="方正仿宋简体" panose="03000509000000000000" pitchFamily="65" charset="-122"/>
                  <a:ea typeface="方正仿宋简体" panose="03000509000000000000" pitchFamily="65" charset="-122"/>
                </a:rPr>
                <a:t>CONTENTS</a:t>
              </a:r>
            </a:p>
          </p:txBody>
        </p:sp>
      </p:grpSp>
      <p:sp>
        <p:nvSpPr>
          <p:cNvPr id="8198" name="文本框 7"/>
          <p:cNvSpPr txBox="1">
            <a:spLocks noChangeArrowheads="1"/>
          </p:cNvSpPr>
          <p:nvPr/>
        </p:nvSpPr>
        <p:spPr bwMode="auto">
          <a:xfrm>
            <a:off x="3248026" y="2543175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kern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上半年工作小结</a:t>
            </a:r>
            <a:endParaRPr lang="zh-CN" altLang="en-US" sz="3200" b="1" kern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sp>
        <p:nvSpPr>
          <p:cNvPr id="8199" name="文本框 8"/>
          <p:cNvSpPr txBox="1">
            <a:spLocks noChangeArrowheads="1"/>
          </p:cNvSpPr>
          <p:nvPr/>
        </p:nvSpPr>
        <p:spPr bwMode="auto">
          <a:xfrm>
            <a:off x="3248027" y="3817937"/>
            <a:ext cx="3600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200" b="1" kern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本学期工作计划</a:t>
            </a:r>
            <a:r>
              <a:rPr lang="en-US" altLang="zh-CN" sz="3200" b="1" kern="9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kern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  <p:pic>
        <p:nvPicPr>
          <p:cNvPr id="12" name="组合 11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1593850"/>
            <a:ext cx="839152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6CB3256F-68AB-4394-87CC-EF5CEFFB1C31}"/>
              </a:ext>
            </a:extLst>
          </p:cNvPr>
          <p:cNvSpPr/>
          <p:nvPr/>
        </p:nvSpPr>
        <p:spPr>
          <a:xfrm>
            <a:off x="2190750" y="2487612"/>
            <a:ext cx="657225" cy="658813"/>
          </a:xfrm>
          <a:prstGeom prst="ellipse">
            <a:avLst/>
          </a:prstGeom>
          <a:solidFill>
            <a:srgbClr val="6B6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/>
            <a:r>
              <a:rPr lang="en-US" altLang="zh-CN" noProof="1">
                <a:solidFill>
                  <a:schemeClr val="bg1"/>
                </a:solidFill>
                <a:latin typeface="方正仿宋简体" panose="02010601030101010101" charset="-122"/>
                <a:ea typeface="方正仿宋简体" panose="02010601030101010101" charset="-122"/>
              </a:rPr>
              <a:t> 1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14BA579-CC70-4285-8B9D-5436743D2360}"/>
              </a:ext>
            </a:extLst>
          </p:cNvPr>
          <p:cNvSpPr/>
          <p:nvPr/>
        </p:nvSpPr>
        <p:spPr>
          <a:xfrm>
            <a:off x="2200275" y="3763962"/>
            <a:ext cx="657225" cy="658813"/>
          </a:xfrm>
          <a:prstGeom prst="ellipse">
            <a:avLst/>
          </a:prstGeom>
          <a:solidFill>
            <a:srgbClr val="6B6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/>
            <a:r>
              <a:rPr lang="en-US" altLang="zh-CN" noProof="1">
                <a:solidFill>
                  <a:schemeClr val="bg1"/>
                </a:solidFill>
                <a:latin typeface="方正仿宋简体" panose="02010601030101010101" charset="-122"/>
                <a:ea typeface="方正仿宋简体" panose="02010601030101010101" charset="-12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258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1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20750"/>
            <a:ext cx="83915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椭圆 41"/>
          <p:cNvSpPr/>
          <p:nvPr/>
        </p:nvSpPr>
        <p:spPr>
          <a:xfrm>
            <a:off x="242888" y="342900"/>
            <a:ext cx="788987" cy="77311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1CFFB-60C9-414F-B147-F5821C1474DE}"/>
              </a:ext>
            </a:extLst>
          </p:cNvPr>
          <p:cNvSpPr txBox="1"/>
          <p:nvPr/>
        </p:nvSpPr>
        <p:spPr>
          <a:xfrm>
            <a:off x="1343025" y="4009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上半年工作小结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B63156-9F76-47FC-A4FC-1A0030BFBEE6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项目小结：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1E6144-D1AB-445E-8AAA-DB583FFDE071}"/>
              </a:ext>
            </a:extLst>
          </p:cNvPr>
          <p:cNvSpPr txBox="1"/>
          <p:nvPr/>
        </p:nvSpPr>
        <p:spPr>
          <a:xfrm>
            <a:off x="2762250" y="2302133"/>
            <a:ext cx="6096000" cy="244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产业项目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湖北省重点研发计划项目（智能计算大数据平台）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国家重点研发计划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（工业产业链）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1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20750"/>
            <a:ext cx="83915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椭圆 41"/>
          <p:cNvSpPr/>
          <p:nvPr/>
        </p:nvSpPr>
        <p:spPr>
          <a:xfrm>
            <a:off x="242888" y="342900"/>
            <a:ext cx="788987" cy="77311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1CFFB-60C9-414F-B147-F5821C1474DE}"/>
              </a:ext>
            </a:extLst>
          </p:cNvPr>
          <p:cNvSpPr txBox="1"/>
          <p:nvPr/>
        </p:nvSpPr>
        <p:spPr>
          <a:xfrm>
            <a:off x="1343025" y="4009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上半年工作小结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B63156-9F76-47FC-A4FC-1A0030BFBEE6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科研小结：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F7C41A-E728-459D-A6F7-785594170D78}"/>
              </a:ext>
            </a:extLst>
          </p:cNvPr>
          <p:cNvSpPr txBox="1"/>
          <p:nvPr/>
        </p:nvSpPr>
        <p:spPr>
          <a:xfrm>
            <a:off x="2762250" y="2302133"/>
            <a:ext cx="6096000" cy="244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提交一篇专利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论文评议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开放域问答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研读论文，书籍，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，会议，报告</a:t>
            </a:r>
          </a:p>
        </p:txBody>
      </p:sp>
    </p:spTree>
    <p:extLst>
      <p:ext uri="{BB962C8B-B14F-4D97-AF65-F5344CB8AC3E}">
        <p14:creationId xmlns:p14="http://schemas.microsoft.com/office/powerpoint/2010/main" val="2078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F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1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920750"/>
            <a:ext cx="83915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文本框 7"/>
          <p:cNvSpPr txBox="1">
            <a:spLocks noChangeArrowheads="1"/>
          </p:cNvSpPr>
          <p:nvPr/>
        </p:nvSpPr>
        <p:spPr bwMode="auto">
          <a:xfrm>
            <a:off x="1431568" y="43815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dist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本学期工作计划</a:t>
            </a:r>
            <a:endParaRPr lang="zh-CN" altLang="en-US" dirty="0">
              <a:sym typeface="等线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42888" y="342900"/>
            <a:ext cx="788987" cy="77311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C1816-4DA4-4DBE-A5BB-28B8B4B115B5}"/>
              </a:ext>
            </a:extLst>
          </p:cNvPr>
          <p:cNvSpPr txBox="1"/>
          <p:nvPr/>
        </p:nvSpPr>
        <p:spPr>
          <a:xfrm>
            <a:off x="2247900" y="1513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深耕细作：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A90FD1-8827-49CB-A835-D88B59587C63}"/>
              </a:ext>
            </a:extLst>
          </p:cNvPr>
          <p:cNvSpPr txBox="1"/>
          <p:nvPr/>
        </p:nvSpPr>
        <p:spPr>
          <a:xfrm>
            <a:off x="2601119" y="2409709"/>
            <a:ext cx="6096000" cy="244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完成实验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完成两篇论文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提升科研能力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提高写作水平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稻壳儿搜索【幻雨工作室】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稻壳儿搜索【幻雨工作室】_2"/>
          <p:cNvSpPr txBox="1">
            <a:spLocks noChangeArrowheads="1"/>
          </p:cNvSpPr>
          <p:nvPr/>
        </p:nvSpPr>
        <p:spPr bwMode="auto">
          <a:xfrm>
            <a:off x="6977063" y="1520825"/>
            <a:ext cx="16273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方正仿宋简体" panose="03000509000000000000" pitchFamily="65" charset="-122"/>
                <a:ea typeface="方正仿宋简体" panose="03000509000000000000" pitchFamily="65" charset="-122"/>
              </a:rPr>
              <a:t>2020</a:t>
            </a:r>
            <a:endParaRPr lang="zh-CN" altLang="en-US" sz="4800" dirty="0">
              <a:solidFill>
                <a:schemeClr val="accent1"/>
              </a:solidFill>
              <a:latin typeface="方正仿宋简体" panose="03000509000000000000" pitchFamily="65" charset="-122"/>
              <a:ea typeface="方正仿宋简体" panose="03000509000000000000" pitchFamily="65" charset="-122"/>
            </a:endParaRPr>
          </a:p>
        </p:txBody>
      </p:sp>
      <p:cxnSp>
        <p:nvCxnSpPr>
          <p:cNvPr id="10" name="稻壳儿搜索【幻雨工作室】_5"/>
          <p:cNvCxnSpPr>
            <a:cxnSpLocks/>
          </p:cNvCxnSpPr>
          <p:nvPr/>
        </p:nvCxnSpPr>
        <p:spPr>
          <a:xfrm>
            <a:off x="6076950" y="2355850"/>
            <a:ext cx="3117850" cy="0"/>
          </a:xfrm>
          <a:prstGeom prst="line">
            <a:avLst/>
          </a:prstGeom>
          <a:ln w="25400">
            <a:solidFill>
              <a:srgbClr val="0D58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459D7-5BDA-4A24-B53D-C86291C9D2BF}"/>
              </a:ext>
            </a:extLst>
          </p:cNvPr>
          <p:cNvSpPr txBox="1"/>
          <p:nvPr/>
        </p:nvSpPr>
        <p:spPr>
          <a:xfrm>
            <a:off x="6191250" y="2701072"/>
            <a:ext cx="619125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 up to your hat.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 up to your hope.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wind the clock,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tomorrow is another day.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SubTitle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SubTitle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0140739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千图网海量PPT模板www.58pic.com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6E51"/>
      </a:accent1>
      <a:accent2>
        <a:srgbClr val="6B6E51"/>
      </a:accent2>
      <a:accent3>
        <a:srgbClr val="6B6E51"/>
      </a:accent3>
      <a:accent4>
        <a:srgbClr val="6B6E51"/>
      </a:accent4>
      <a:accent5>
        <a:srgbClr val="6B6E51"/>
      </a:accent5>
      <a:accent6>
        <a:srgbClr val="6B6E51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6E51"/>
      </a:accent1>
      <a:accent2>
        <a:srgbClr val="6B6E51"/>
      </a:accent2>
      <a:accent3>
        <a:srgbClr val="6B6E51"/>
      </a:accent3>
      <a:accent4>
        <a:srgbClr val="6B6E51"/>
      </a:accent4>
      <a:accent5>
        <a:srgbClr val="6B6E51"/>
      </a:accent5>
      <a:accent6>
        <a:srgbClr val="6B6E51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146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方正仿宋简体</vt:lpstr>
      <vt:lpstr>宋体</vt:lpstr>
      <vt:lpstr>微软雅黑</vt:lpstr>
      <vt:lpstr>Arial</vt:lpstr>
      <vt:lpstr>Calibri</vt:lpstr>
      <vt:lpstr>Times New Roman</vt:lpstr>
      <vt:lpstr>Wingdings</vt:lpstr>
      <vt:lpstr>千图网海量PPT模板www.58pic.com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年中总结报告</dc:title>
  <dc:subject>研究报告</dc:subject>
  <dc:creator>ldruth</dc:creator>
  <cp:keywords>例会PPT</cp:keywords>
  <dc:description>http://www.ypppt.com/</dc:description>
  <cp:lastModifiedBy>WHHD-李冬 WHHD-李冬</cp:lastModifiedBy>
  <cp:revision>112</cp:revision>
  <dcterms:created xsi:type="dcterms:W3CDTF">2018-07-19T09:38:00Z</dcterms:created>
  <dcterms:modified xsi:type="dcterms:W3CDTF">2020-09-18T06:19:52Z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