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97" r:id="rId2"/>
    <p:sldId id="298" r:id="rId3"/>
    <p:sldId id="299" r:id="rId4"/>
    <p:sldId id="347" r:id="rId5"/>
    <p:sldId id="348" r:id="rId6"/>
    <p:sldId id="350" r:id="rId7"/>
  </p:sldIdLst>
  <p:sldSz cx="12190413" cy="6859588"/>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g Hoo" initials="gH" lastIdx="1" clrIdx="0">
    <p:extLst>
      <p:ext uri="{19B8F6BF-5375-455C-9EA6-DF929625EA0E}">
        <p15:presenceInfo xmlns:p15="http://schemas.microsoft.com/office/powerpoint/2012/main" userId="ea065d6a404a8c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78C"/>
    <a:srgbClr val="1574FF"/>
    <a:srgbClr val="EB5145"/>
    <a:srgbClr val="FE6400"/>
    <a:srgbClr val="1983B7"/>
    <a:srgbClr val="202A36"/>
    <a:srgbClr val="673977"/>
    <a:srgbClr val="F07474"/>
    <a:srgbClr val="FFBC54"/>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56" autoAdjust="0"/>
    <p:restoredTop sz="93037" autoAdjust="0"/>
  </p:normalViewPr>
  <p:slideViewPr>
    <p:cSldViewPr snapToGrid="0" showGuides="1">
      <p:cViewPr varScale="1">
        <p:scale>
          <a:sx n="94" d="100"/>
          <a:sy n="94" d="100"/>
        </p:scale>
        <p:origin x="57" y="282"/>
      </p:cViewPr>
      <p:guideLst>
        <p:guide orient="horz" pos="216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2020/9/17</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38192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371937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9618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371937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365723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3459864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3"/>
            <a:ext cx="9142810" cy="238815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3802" y="3602872"/>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2020/9/17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036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2020/9/17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737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091" y="365209"/>
            <a:ext cx="7733293" cy="581318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2020/9/17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
        <p:nvSpPr>
          <p:cNvPr id="8" name="矩形 7"/>
          <p:cNvSpPr/>
          <p:nvPr userDrawn="1"/>
        </p:nvSpPr>
        <p:spPr>
          <a:xfrm>
            <a:off x="9211053" y="591677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29272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2020/9/17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87567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2" y="1710135"/>
            <a:ext cx="10514231" cy="285339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742"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56826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091" y="1826048"/>
            <a:ext cx="5180926" cy="435234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1396" y="1826048"/>
            <a:ext cx="5180926" cy="435234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t>2020/9/17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82890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79" y="365211"/>
            <a:ext cx="10514231" cy="132587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679" y="1681552"/>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679" y="2505655"/>
            <a:ext cx="5157116" cy="3685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1397" y="1681552"/>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1397" y="2505655"/>
            <a:ext cx="5182513" cy="3685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4388EF-52D1-4258-9BE5-BCD010C7D4DE}" type="datetimeFigureOut">
              <a:rPr lang="zh-CN" altLang="en-US" smtClean="0"/>
              <a:t>2020/9/17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5919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4388EF-52D1-4258-9BE5-BCD010C7D4DE}" type="datetimeFigureOut">
              <a:rPr lang="zh-CN" altLang="en-US" smtClean="0"/>
              <a:t>2020/9/17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6875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2020/9/17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2398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679"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2020/9/17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0884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2513" y="98765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679"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2020/9/17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22650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1" y="365211"/>
            <a:ext cx="10514231" cy="132587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091" y="1826048"/>
            <a:ext cx="10514231" cy="4352346"/>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091" y="6357823"/>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fld id="{4C4388EF-52D1-4258-9BE5-BCD010C7D4DE}" type="datetimeFigureOut">
              <a:rPr lang="zh-CN" altLang="en-US" smtClean="0"/>
              <a:t>2020/9/17</a:t>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79" y="6357823"/>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9340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6" r:id="rId12"/>
    <p:sldLayoutId id="214748370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组合 182"/>
          <p:cNvGrpSpPr/>
          <p:nvPr/>
        </p:nvGrpSpPr>
        <p:grpSpPr>
          <a:xfrm flipH="1" flipV="1">
            <a:off x="-1450727" y="-2537420"/>
            <a:ext cx="6338876" cy="4424464"/>
            <a:chOff x="7174614" y="4856946"/>
            <a:chExt cx="6338876" cy="4424464"/>
          </a:xfrm>
        </p:grpSpPr>
        <p:sp>
          <p:nvSpPr>
            <p:cNvPr id="184" name="任意多边形 83"/>
            <p:cNvSpPr/>
            <p:nvPr/>
          </p:nvSpPr>
          <p:spPr bwMode="auto">
            <a:xfrm rot="16377237">
              <a:off x="10311463" y="4860180"/>
              <a:ext cx="3205262" cy="3198793"/>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85" name="任意多边形 83"/>
            <p:cNvSpPr/>
            <p:nvPr/>
          </p:nvSpPr>
          <p:spPr bwMode="auto">
            <a:xfrm rot="16377237">
              <a:off x="7951590" y="5175010"/>
              <a:ext cx="3704812" cy="3697335"/>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86" name="任意多边形 83"/>
            <p:cNvSpPr/>
            <p:nvPr/>
          </p:nvSpPr>
          <p:spPr bwMode="auto">
            <a:xfrm rot="16377237">
              <a:off x="7171380" y="6079382"/>
              <a:ext cx="3205262" cy="3198793"/>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87" name="任意多边形 83"/>
            <p:cNvSpPr/>
            <p:nvPr/>
          </p:nvSpPr>
          <p:spPr bwMode="auto">
            <a:xfrm rot="17801937">
              <a:off x="9257697" y="4895516"/>
              <a:ext cx="3704812" cy="3697335"/>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sp>
        <p:nvSpPr>
          <p:cNvPr id="104" name="TextBox 42"/>
          <p:cNvSpPr txBox="1"/>
          <p:nvPr/>
        </p:nvSpPr>
        <p:spPr>
          <a:xfrm>
            <a:off x="5770550" y="2550813"/>
            <a:ext cx="5865331" cy="1107996"/>
          </a:xfrm>
          <a:prstGeom prst="rect">
            <a:avLst/>
          </a:prstGeom>
          <a:noFill/>
        </p:spPr>
        <p:txBody>
          <a:bodyPr wrap="square" rtlCol="0">
            <a:spAutoFit/>
          </a:bodyPr>
          <a:lstStyle/>
          <a:p>
            <a:r>
              <a:rPr lang="zh-CN" altLang="en-US" sz="6600" b="1" spc="300" dirty="0" smtClean="0">
                <a:solidFill>
                  <a:srgbClr val="00B0F0"/>
                </a:solidFill>
                <a:latin typeface="微软雅黑" pitchFamily="34" charset="-122"/>
                <a:ea typeface="微软雅黑" pitchFamily="34" charset="-122"/>
              </a:rPr>
              <a:t>   总结与计划</a:t>
            </a:r>
            <a:endParaRPr lang="zh-CN" altLang="zh-CN" sz="6600" b="1" spc="300" dirty="0">
              <a:solidFill>
                <a:srgbClr val="00B0F0"/>
              </a:solidFill>
              <a:latin typeface="微软雅黑" pitchFamily="34" charset="-122"/>
              <a:ea typeface="微软雅黑" pitchFamily="34" charset="-122"/>
            </a:endParaRPr>
          </a:p>
        </p:txBody>
      </p:sp>
      <p:sp>
        <p:nvSpPr>
          <p:cNvPr id="58" name="TextBox 57"/>
          <p:cNvSpPr txBox="1"/>
          <p:nvPr/>
        </p:nvSpPr>
        <p:spPr>
          <a:xfrm>
            <a:off x="6531557" y="3866980"/>
            <a:ext cx="4448724" cy="400110"/>
          </a:xfrm>
          <a:prstGeom prst="rect">
            <a:avLst/>
          </a:prstGeom>
          <a:noFill/>
        </p:spPr>
        <p:txBody>
          <a:bodyPr wrap="square" rtlCol="0">
            <a:spAutoFit/>
          </a:bodyPr>
          <a:lstStyle/>
          <a:p>
            <a:pPr algn="ctr"/>
            <a:r>
              <a:rPr lang="zh-CN" altLang="en-US" sz="2000" b="1" dirty="0" smtClean="0">
                <a:solidFill>
                  <a:schemeClr val="tx1">
                    <a:lumMod val="50000"/>
                    <a:lumOff val="50000"/>
                  </a:schemeClr>
                </a:solidFill>
                <a:latin typeface="微软雅黑" pitchFamily="34" charset="-122"/>
                <a:ea typeface="微软雅黑" pitchFamily="34" charset="-122"/>
              </a:rPr>
              <a:t>胡刚     </a:t>
            </a:r>
            <a:r>
              <a:rPr lang="en-US" altLang="zh-CN" sz="2000" b="1" dirty="0" smtClean="0">
                <a:solidFill>
                  <a:schemeClr val="tx1">
                    <a:lumMod val="50000"/>
                    <a:lumOff val="50000"/>
                  </a:schemeClr>
                </a:solidFill>
                <a:latin typeface="微软雅黑" pitchFamily="34" charset="-122"/>
                <a:ea typeface="微软雅黑" pitchFamily="34" charset="-122"/>
              </a:rPr>
              <a:t>2020.9.18</a:t>
            </a:r>
            <a:r>
              <a:rPr lang="zh-CN" altLang="en-US" sz="2000" b="1" dirty="0" smtClean="0">
                <a:solidFill>
                  <a:schemeClr val="tx1">
                    <a:lumMod val="50000"/>
                    <a:lumOff val="50000"/>
                  </a:schemeClr>
                </a:solidFill>
                <a:latin typeface="微软雅黑" pitchFamily="34" charset="-122"/>
                <a:ea typeface="微软雅黑" pitchFamily="34" charset="-122"/>
              </a:rPr>
              <a:t>    </a:t>
            </a:r>
            <a:endParaRPr lang="zh-CN" altLang="en-US" sz="2000" b="1" dirty="0">
              <a:solidFill>
                <a:schemeClr val="tx1">
                  <a:lumMod val="50000"/>
                  <a:lumOff val="50000"/>
                </a:schemeClr>
              </a:solidFill>
              <a:latin typeface="微软雅黑" pitchFamily="34" charset="-122"/>
              <a:ea typeface="微软雅黑" pitchFamily="34" charset="-122"/>
            </a:endParaRPr>
          </a:p>
        </p:txBody>
      </p:sp>
      <p:grpSp>
        <p:nvGrpSpPr>
          <p:cNvPr id="2" name="组合 1"/>
          <p:cNvGrpSpPr/>
          <p:nvPr/>
        </p:nvGrpSpPr>
        <p:grpSpPr>
          <a:xfrm>
            <a:off x="7313155" y="4975819"/>
            <a:ext cx="6338876" cy="4424464"/>
            <a:chOff x="7174614" y="4856946"/>
            <a:chExt cx="6338876" cy="4424464"/>
          </a:xfrm>
        </p:grpSpPr>
        <p:sp>
          <p:nvSpPr>
            <p:cNvPr id="179" name="任意多边形 83"/>
            <p:cNvSpPr/>
            <p:nvPr/>
          </p:nvSpPr>
          <p:spPr bwMode="auto">
            <a:xfrm rot="16377237">
              <a:off x="10311463" y="4860180"/>
              <a:ext cx="3205262" cy="3198793"/>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80" name="任意多边形 83"/>
            <p:cNvSpPr/>
            <p:nvPr/>
          </p:nvSpPr>
          <p:spPr bwMode="auto">
            <a:xfrm rot="16377237">
              <a:off x="7951590" y="5175010"/>
              <a:ext cx="3704812" cy="3697335"/>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81" name="任意多边形 83"/>
            <p:cNvSpPr/>
            <p:nvPr/>
          </p:nvSpPr>
          <p:spPr bwMode="auto">
            <a:xfrm rot="16377237">
              <a:off x="7171380" y="6079382"/>
              <a:ext cx="3205262" cy="3198793"/>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82" name="任意多边形 83"/>
            <p:cNvSpPr/>
            <p:nvPr/>
          </p:nvSpPr>
          <p:spPr bwMode="auto">
            <a:xfrm rot="17801937">
              <a:off x="9257697" y="4895516"/>
              <a:ext cx="3704812" cy="3697335"/>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sp>
        <p:nvSpPr>
          <p:cNvPr id="168" name="任意多边形 83"/>
          <p:cNvSpPr/>
          <p:nvPr/>
        </p:nvSpPr>
        <p:spPr bwMode="auto">
          <a:xfrm rot="16377237">
            <a:off x="2879423" y="1526154"/>
            <a:ext cx="1624201" cy="1620923"/>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54" name="任意多边形 83"/>
          <p:cNvSpPr/>
          <p:nvPr/>
        </p:nvSpPr>
        <p:spPr bwMode="auto">
          <a:xfrm rot="16377237">
            <a:off x="3822819" y="3200912"/>
            <a:ext cx="1619923" cy="1616657"/>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42" name="任意多边形 83"/>
          <p:cNvSpPr/>
          <p:nvPr/>
        </p:nvSpPr>
        <p:spPr bwMode="auto">
          <a:xfrm rot="16377237">
            <a:off x="1561513" y="2086768"/>
            <a:ext cx="1877338" cy="187354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39" name="任意多边形 83"/>
          <p:cNvSpPr/>
          <p:nvPr/>
        </p:nvSpPr>
        <p:spPr bwMode="auto">
          <a:xfrm rot="16377237">
            <a:off x="2508634" y="2010820"/>
            <a:ext cx="2637379" cy="2632058"/>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44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57" name="任意多边形 83"/>
          <p:cNvSpPr/>
          <p:nvPr/>
        </p:nvSpPr>
        <p:spPr bwMode="auto">
          <a:xfrm rot="5222763" flipH="1">
            <a:off x="4699376" y="1587515"/>
            <a:ext cx="390575" cy="389788"/>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60" name="任意多边形 83"/>
          <p:cNvSpPr/>
          <p:nvPr/>
        </p:nvSpPr>
        <p:spPr bwMode="auto">
          <a:xfrm rot="16377237">
            <a:off x="5132359" y="2014384"/>
            <a:ext cx="461589" cy="46066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89" name="任意多边形 83"/>
          <p:cNvSpPr/>
          <p:nvPr/>
        </p:nvSpPr>
        <p:spPr bwMode="auto">
          <a:xfrm rot="16377237">
            <a:off x="2196863" y="3422362"/>
            <a:ext cx="1619923" cy="1616657"/>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90" name="任意多边形 83"/>
          <p:cNvSpPr/>
          <p:nvPr/>
        </p:nvSpPr>
        <p:spPr bwMode="auto">
          <a:xfrm rot="5222763" flipH="1">
            <a:off x="2606837" y="5500724"/>
            <a:ext cx="390575" cy="389788"/>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91" name="任意多边形 83"/>
          <p:cNvSpPr/>
          <p:nvPr/>
        </p:nvSpPr>
        <p:spPr bwMode="auto">
          <a:xfrm rot="16377237">
            <a:off x="1685120" y="4985969"/>
            <a:ext cx="461589" cy="46066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72" name="TextBox 171"/>
          <p:cNvSpPr txBox="1"/>
          <p:nvPr/>
        </p:nvSpPr>
        <p:spPr>
          <a:xfrm>
            <a:off x="2534908" y="2707637"/>
            <a:ext cx="2586328" cy="1261884"/>
          </a:xfrm>
          <a:prstGeom prst="rect">
            <a:avLst/>
          </a:prstGeom>
          <a:noFill/>
        </p:spPr>
        <p:txBody>
          <a:bodyPr wrap="square" rtlCol="0">
            <a:spAutoFit/>
          </a:bodyPr>
          <a:lstStyle/>
          <a:p>
            <a:pPr algn="ctr"/>
            <a:r>
              <a:rPr lang="en-US" altLang="zh-CN" sz="7300" b="1" spc="-300" dirty="0" smtClean="0">
                <a:solidFill>
                  <a:schemeClr val="bg1"/>
                </a:solidFill>
                <a:latin typeface="微软雅黑" pitchFamily="34" charset="-122"/>
                <a:ea typeface="微软雅黑" pitchFamily="34" charset="-122"/>
              </a:rPr>
              <a:t>2020</a:t>
            </a:r>
            <a:endParaRPr lang="zh-CN" altLang="en-US" sz="7300" b="1" spc="-300" dirty="0">
              <a:solidFill>
                <a:schemeClr val="bg1"/>
              </a:solidFill>
              <a:latin typeface="微软雅黑" pitchFamily="34" charset="-122"/>
              <a:ea typeface="微软雅黑" pitchFamily="34" charset="-122"/>
            </a:endParaRPr>
          </a:p>
        </p:txBody>
      </p:sp>
      <p:grpSp>
        <p:nvGrpSpPr>
          <p:cNvPr id="192" name="组合 191"/>
          <p:cNvGrpSpPr/>
          <p:nvPr/>
        </p:nvGrpSpPr>
        <p:grpSpPr>
          <a:xfrm>
            <a:off x="9230572" y="2184210"/>
            <a:ext cx="1290703" cy="235751"/>
            <a:chOff x="8971447" y="2172617"/>
            <a:chExt cx="759125" cy="568897"/>
          </a:xfrm>
          <a:solidFill>
            <a:srgbClr val="00B0F0"/>
          </a:solidFill>
        </p:grpSpPr>
        <p:sp>
          <p:nvSpPr>
            <p:cNvPr id="193" name="矩形 192"/>
            <p:cNvSpPr/>
            <p:nvPr/>
          </p:nvSpPr>
          <p:spPr>
            <a:xfrm>
              <a:off x="8971447" y="2172617"/>
              <a:ext cx="238791" cy="56889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193"/>
            <p:cNvSpPr/>
            <p:nvPr/>
          </p:nvSpPr>
          <p:spPr>
            <a:xfrm>
              <a:off x="9312857" y="2172617"/>
              <a:ext cx="107228" cy="568897"/>
            </a:xfrm>
            <a:prstGeom prst="rect">
              <a:avLst/>
            </a:prstGeom>
            <a:solidFill>
              <a:srgbClr val="FE9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194"/>
            <p:cNvSpPr/>
            <p:nvPr/>
          </p:nvSpPr>
          <p:spPr>
            <a:xfrm>
              <a:off x="9522704" y="2172617"/>
              <a:ext cx="67464" cy="56889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195"/>
            <p:cNvSpPr/>
            <p:nvPr/>
          </p:nvSpPr>
          <p:spPr>
            <a:xfrm>
              <a:off x="9692788" y="2172617"/>
              <a:ext cx="37784" cy="568897"/>
            </a:xfrm>
            <a:prstGeom prst="rect">
              <a:avLst/>
            </a:prstGeom>
            <a:solidFill>
              <a:srgbClr val="FE9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037680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624806" y="2361486"/>
            <a:ext cx="3153616" cy="461655"/>
          </a:xfrm>
          <a:prstGeom prst="rect">
            <a:avLst/>
          </a:prstGeom>
        </p:spPr>
        <p:txBody>
          <a:bodyPr wrap="square" lIns="0" tIns="45715" rIns="91431" bIns="45715">
            <a:spAutoFit/>
          </a:bodyPr>
          <a:lstStyle/>
          <a:p>
            <a:r>
              <a:rPr lang="zh-CN" altLang="en-US" sz="2400" b="1" dirty="0" smtClean="0">
                <a:solidFill>
                  <a:schemeClr val="tx1">
                    <a:lumMod val="50000"/>
                    <a:lumOff val="50000"/>
                  </a:schemeClr>
                </a:solidFill>
                <a:latin typeface="微软雅黑" pitchFamily="34" charset="-122"/>
                <a:ea typeface="微软雅黑" pitchFamily="34" charset="-122"/>
              </a:rPr>
              <a:t>上</a:t>
            </a:r>
            <a:r>
              <a:rPr lang="zh-CN" altLang="en-US" sz="2400" b="1" dirty="0" smtClean="0">
                <a:solidFill>
                  <a:schemeClr val="tx1">
                    <a:lumMod val="50000"/>
                    <a:lumOff val="50000"/>
                  </a:schemeClr>
                </a:solidFill>
                <a:latin typeface="微软雅黑" pitchFamily="34" charset="-122"/>
                <a:ea typeface="微软雅黑" pitchFamily="34" charset="-122"/>
              </a:rPr>
              <a:t>学期总结</a:t>
            </a:r>
            <a:endParaRPr lang="en-US" altLang="zh-CN" sz="2400" b="1" dirty="0" smtClean="0">
              <a:solidFill>
                <a:schemeClr val="tx1">
                  <a:lumMod val="50000"/>
                  <a:lumOff val="50000"/>
                </a:schemeClr>
              </a:solidFill>
              <a:latin typeface="微软雅黑" pitchFamily="34" charset="-122"/>
              <a:ea typeface="微软雅黑" pitchFamily="34" charset="-122"/>
            </a:endParaRPr>
          </a:p>
        </p:txBody>
      </p:sp>
      <p:sp>
        <p:nvSpPr>
          <p:cNvPr id="29" name="矩形 28"/>
          <p:cNvSpPr/>
          <p:nvPr/>
        </p:nvSpPr>
        <p:spPr>
          <a:xfrm>
            <a:off x="7690112" y="3966390"/>
            <a:ext cx="2292088" cy="461655"/>
          </a:xfrm>
          <a:prstGeom prst="rect">
            <a:avLst/>
          </a:prstGeom>
        </p:spPr>
        <p:txBody>
          <a:bodyPr wrap="square" lIns="0" tIns="45715" rIns="91431" bIns="45715">
            <a:spAutoFit/>
          </a:bodyPr>
          <a:lstStyle/>
          <a:p>
            <a:r>
              <a:rPr lang="zh-CN" altLang="en-US" sz="2400" b="1" dirty="0" smtClean="0">
                <a:solidFill>
                  <a:schemeClr val="tx1">
                    <a:lumMod val="50000"/>
                    <a:lumOff val="50000"/>
                  </a:schemeClr>
                </a:solidFill>
                <a:latin typeface="微软雅黑" pitchFamily="34" charset="-122"/>
                <a:ea typeface="微软雅黑" pitchFamily="34" charset="-122"/>
              </a:rPr>
              <a:t>下学期计划</a:t>
            </a:r>
            <a:endParaRPr lang="en-US" altLang="zh-CN" sz="2400" b="1" dirty="0" smtClean="0">
              <a:solidFill>
                <a:schemeClr val="tx1">
                  <a:lumMod val="50000"/>
                  <a:lumOff val="50000"/>
                </a:schemeClr>
              </a:solidFill>
              <a:latin typeface="微软雅黑" pitchFamily="34" charset="-122"/>
              <a:ea typeface="微软雅黑" pitchFamily="34" charset="-122"/>
            </a:endParaRPr>
          </a:p>
        </p:txBody>
      </p:sp>
      <p:sp>
        <p:nvSpPr>
          <p:cNvPr id="32" name="任意多边形 83"/>
          <p:cNvSpPr/>
          <p:nvPr/>
        </p:nvSpPr>
        <p:spPr bwMode="auto">
          <a:xfrm rot="16377237">
            <a:off x="3256287" y="1708226"/>
            <a:ext cx="1379696" cy="13769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3" name="任意多边形 83"/>
          <p:cNvSpPr/>
          <p:nvPr/>
        </p:nvSpPr>
        <p:spPr bwMode="auto">
          <a:xfrm rot="16377237">
            <a:off x="4199361" y="3382663"/>
            <a:ext cx="1376062" cy="137329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4" name="任意多边形 83"/>
          <p:cNvSpPr/>
          <p:nvPr/>
        </p:nvSpPr>
        <p:spPr bwMode="auto">
          <a:xfrm rot="16377237">
            <a:off x="1957428" y="2287855"/>
            <a:ext cx="1594730" cy="1591512"/>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5" name="任意多边形 83"/>
          <p:cNvSpPr/>
          <p:nvPr/>
        </p:nvSpPr>
        <p:spPr bwMode="auto">
          <a:xfrm rot="16377237">
            <a:off x="2961758" y="2269000"/>
            <a:ext cx="2240354" cy="223583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44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6" name="任意多边形 83"/>
          <p:cNvSpPr/>
          <p:nvPr/>
        </p:nvSpPr>
        <p:spPr bwMode="auto">
          <a:xfrm rot="5222763" flipH="1">
            <a:off x="4999710" y="1901114"/>
            <a:ext cx="331780" cy="331112"/>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7" name="任意多边形 83"/>
          <p:cNvSpPr/>
          <p:nvPr/>
        </p:nvSpPr>
        <p:spPr bwMode="auto">
          <a:xfrm rot="16377237">
            <a:off x="5246588" y="2332290"/>
            <a:ext cx="392102" cy="3913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8" name="任意多边形 83"/>
          <p:cNvSpPr/>
          <p:nvPr/>
        </p:nvSpPr>
        <p:spPr bwMode="auto">
          <a:xfrm rot="16377237">
            <a:off x="2573405" y="3604113"/>
            <a:ext cx="1376062" cy="137329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9" name="任意多边形 83"/>
          <p:cNvSpPr/>
          <p:nvPr/>
        </p:nvSpPr>
        <p:spPr bwMode="auto">
          <a:xfrm rot="5222763" flipH="1">
            <a:off x="2577518" y="5091672"/>
            <a:ext cx="331780" cy="331112"/>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40" name="任意多边形 83"/>
          <p:cNvSpPr/>
          <p:nvPr/>
        </p:nvSpPr>
        <p:spPr bwMode="auto">
          <a:xfrm rot="16377237">
            <a:off x="2028912" y="4611730"/>
            <a:ext cx="392102" cy="3913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41" name="TextBox 40"/>
          <p:cNvSpPr txBox="1"/>
          <p:nvPr/>
        </p:nvSpPr>
        <p:spPr>
          <a:xfrm>
            <a:off x="2985778" y="2837520"/>
            <a:ext cx="2196988" cy="1015663"/>
          </a:xfrm>
          <a:prstGeom prst="rect">
            <a:avLst/>
          </a:prstGeom>
          <a:noFill/>
        </p:spPr>
        <p:txBody>
          <a:bodyPr wrap="square" rtlCol="0">
            <a:spAutoFit/>
          </a:bodyPr>
          <a:lstStyle/>
          <a:p>
            <a:pPr algn="ctr"/>
            <a:r>
              <a:rPr lang="zh-CN" altLang="en-US" sz="6000" b="1" spc="-300" dirty="0" smtClean="0">
                <a:solidFill>
                  <a:schemeClr val="bg1"/>
                </a:solidFill>
                <a:latin typeface="微软雅黑" pitchFamily="34" charset="-122"/>
                <a:ea typeface="微软雅黑" pitchFamily="34" charset="-122"/>
              </a:rPr>
              <a:t>目录</a:t>
            </a:r>
            <a:endParaRPr lang="zh-CN" altLang="en-US" sz="6000" b="1" spc="-300" dirty="0">
              <a:solidFill>
                <a:schemeClr val="bg1"/>
              </a:solidFill>
              <a:latin typeface="微软雅黑" pitchFamily="34" charset="-122"/>
              <a:ea typeface="微软雅黑" pitchFamily="34" charset="-122"/>
            </a:endParaRPr>
          </a:p>
        </p:txBody>
      </p:sp>
      <p:grpSp>
        <p:nvGrpSpPr>
          <p:cNvPr id="2" name="组合 1"/>
          <p:cNvGrpSpPr/>
          <p:nvPr/>
        </p:nvGrpSpPr>
        <p:grpSpPr>
          <a:xfrm>
            <a:off x="6451226" y="2240871"/>
            <a:ext cx="1201290" cy="755738"/>
            <a:chOff x="6432565" y="1211527"/>
            <a:chExt cx="1201290" cy="755738"/>
          </a:xfrm>
        </p:grpSpPr>
        <p:sp>
          <p:nvSpPr>
            <p:cNvPr id="42"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44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48" name="TextBox 47"/>
            <p:cNvSpPr txBox="1"/>
            <p:nvPr/>
          </p:nvSpPr>
          <p:spPr>
            <a:xfrm>
              <a:off x="6432565" y="1239805"/>
              <a:ext cx="1201290" cy="646331"/>
            </a:xfrm>
            <a:prstGeom prst="rect">
              <a:avLst/>
            </a:prstGeom>
            <a:noFill/>
          </p:spPr>
          <p:txBody>
            <a:bodyPr wrap="square" rtlCol="0">
              <a:spAutoFit/>
            </a:bodyPr>
            <a:lstStyle/>
            <a:p>
              <a:pPr algn="ctr"/>
              <a:r>
                <a:rPr lang="en-US" altLang="zh-CN" sz="3600" b="1" spc="-300" dirty="0" smtClean="0">
                  <a:solidFill>
                    <a:schemeClr val="bg1"/>
                  </a:solidFill>
                  <a:latin typeface="微软雅黑" pitchFamily="34" charset="-122"/>
                  <a:ea typeface="微软雅黑" pitchFamily="34" charset="-122"/>
                </a:rPr>
                <a:t>A</a:t>
              </a:r>
              <a:endParaRPr lang="zh-CN" altLang="en-US" sz="3600" b="1" spc="-300" dirty="0">
                <a:solidFill>
                  <a:schemeClr val="bg1"/>
                </a:solidFill>
                <a:latin typeface="微软雅黑" pitchFamily="34" charset="-122"/>
                <a:ea typeface="微软雅黑" pitchFamily="34" charset="-122"/>
              </a:endParaRPr>
            </a:p>
          </p:txBody>
        </p:sp>
      </p:grpSp>
      <p:grpSp>
        <p:nvGrpSpPr>
          <p:cNvPr id="50" name="组合 49"/>
          <p:cNvGrpSpPr/>
          <p:nvPr/>
        </p:nvGrpSpPr>
        <p:grpSpPr>
          <a:xfrm>
            <a:off x="6451226" y="3845775"/>
            <a:ext cx="1201290" cy="755738"/>
            <a:chOff x="6432565" y="1211527"/>
            <a:chExt cx="1201290" cy="755738"/>
          </a:xfrm>
        </p:grpSpPr>
        <p:sp>
          <p:nvSpPr>
            <p:cNvPr id="51"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54" name="TextBox 53"/>
            <p:cNvSpPr txBox="1"/>
            <p:nvPr/>
          </p:nvSpPr>
          <p:spPr>
            <a:xfrm>
              <a:off x="6432565" y="1239805"/>
              <a:ext cx="1201290" cy="646331"/>
            </a:xfrm>
            <a:prstGeom prst="rect">
              <a:avLst/>
            </a:prstGeom>
            <a:noFill/>
          </p:spPr>
          <p:txBody>
            <a:bodyPr wrap="square" rtlCol="0">
              <a:spAutoFit/>
            </a:bodyPr>
            <a:lstStyle/>
            <a:p>
              <a:pPr algn="ctr"/>
              <a:r>
                <a:rPr lang="en-US" altLang="zh-CN" sz="3600" b="1" spc="-300" dirty="0" smtClean="0">
                  <a:solidFill>
                    <a:schemeClr val="bg1"/>
                  </a:solidFill>
                  <a:latin typeface="微软雅黑" pitchFamily="34" charset="-122"/>
                  <a:ea typeface="微软雅黑" pitchFamily="34" charset="-122"/>
                </a:rPr>
                <a:t>B</a:t>
              </a:r>
              <a:endParaRPr lang="zh-CN" altLang="en-US" sz="3600" b="1" spc="-30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7053724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83"/>
          <p:cNvSpPr/>
          <p:nvPr/>
        </p:nvSpPr>
        <p:spPr bwMode="auto">
          <a:xfrm rot="16377237">
            <a:off x="5502506" y="985759"/>
            <a:ext cx="1007498" cy="100546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7" name="任意多边形 83"/>
          <p:cNvSpPr/>
          <p:nvPr/>
        </p:nvSpPr>
        <p:spPr bwMode="auto">
          <a:xfrm rot="16377237">
            <a:off x="6445090" y="2659707"/>
            <a:ext cx="1004844" cy="100282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8" name="任意多边形 83"/>
          <p:cNvSpPr/>
          <p:nvPr/>
        </p:nvSpPr>
        <p:spPr bwMode="auto">
          <a:xfrm rot="16377237">
            <a:off x="4232652" y="1594334"/>
            <a:ext cx="1164522" cy="1162172"/>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9" name="任意多边形 83"/>
          <p:cNvSpPr/>
          <p:nvPr/>
        </p:nvSpPr>
        <p:spPr bwMode="auto">
          <a:xfrm rot="16377237">
            <a:off x="5324067" y="1662388"/>
            <a:ext cx="1635976" cy="163267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44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0" name="任意多边形 83"/>
          <p:cNvSpPr/>
          <p:nvPr/>
        </p:nvSpPr>
        <p:spPr bwMode="auto">
          <a:xfrm rot="5222763" flipH="1">
            <a:off x="7104582" y="1037585"/>
            <a:ext cx="242276" cy="241788"/>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1" name="任意多边形 83"/>
          <p:cNvSpPr/>
          <p:nvPr/>
        </p:nvSpPr>
        <p:spPr bwMode="auto">
          <a:xfrm rot="16377237">
            <a:off x="7359596" y="1476881"/>
            <a:ext cx="286326" cy="28575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2" name="任意多边形 83"/>
          <p:cNvSpPr/>
          <p:nvPr/>
        </p:nvSpPr>
        <p:spPr bwMode="auto">
          <a:xfrm rot="16377237">
            <a:off x="4819134" y="2881157"/>
            <a:ext cx="1004844" cy="100282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3" name="任意多边形 83"/>
          <p:cNvSpPr/>
          <p:nvPr/>
        </p:nvSpPr>
        <p:spPr bwMode="auto">
          <a:xfrm rot="5222763" flipH="1">
            <a:off x="4601899" y="3789267"/>
            <a:ext cx="242276" cy="241788"/>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4" name="任意多边形 83"/>
          <p:cNvSpPr/>
          <p:nvPr/>
        </p:nvSpPr>
        <p:spPr bwMode="auto">
          <a:xfrm rot="16377237">
            <a:off x="4061429" y="3317445"/>
            <a:ext cx="286326" cy="28575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5" name="TextBox 34"/>
          <p:cNvSpPr txBox="1"/>
          <p:nvPr/>
        </p:nvSpPr>
        <p:spPr>
          <a:xfrm>
            <a:off x="5340648" y="1838581"/>
            <a:ext cx="1604310" cy="1200329"/>
          </a:xfrm>
          <a:prstGeom prst="rect">
            <a:avLst/>
          </a:prstGeom>
          <a:noFill/>
        </p:spPr>
        <p:txBody>
          <a:bodyPr wrap="square" rtlCol="0">
            <a:spAutoFit/>
          </a:bodyPr>
          <a:lstStyle/>
          <a:p>
            <a:pPr algn="ctr"/>
            <a:r>
              <a:rPr lang="en-US" altLang="zh-CN" sz="7200" b="1" spc="-300" dirty="0">
                <a:solidFill>
                  <a:schemeClr val="bg1"/>
                </a:solidFill>
                <a:latin typeface="微软雅黑" pitchFamily="34" charset="-122"/>
                <a:ea typeface="微软雅黑" pitchFamily="34" charset="-122"/>
              </a:rPr>
              <a:t>A</a:t>
            </a:r>
            <a:endParaRPr lang="zh-CN" altLang="en-US" sz="7200" b="1" spc="-300" dirty="0">
              <a:solidFill>
                <a:schemeClr val="bg1"/>
              </a:solidFill>
              <a:latin typeface="微软雅黑" pitchFamily="34" charset="-122"/>
              <a:ea typeface="微软雅黑" pitchFamily="34" charset="-122"/>
            </a:endParaRPr>
          </a:p>
        </p:txBody>
      </p:sp>
      <p:sp>
        <p:nvSpPr>
          <p:cNvPr id="36" name="矩形 69"/>
          <p:cNvSpPr>
            <a:spLocks noChangeArrowheads="1"/>
          </p:cNvSpPr>
          <p:nvPr/>
        </p:nvSpPr>
        <p:spPr bwMode="auto">
          <a:xfrm>
            <a:off x="3520536" y="4267555"/>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zh-CN" altLang="en-US" sz="4800" b="1" dirty="0" smtClean="0">
                <a:solidFill>
                  <a:srgbClr val="00B0F0"/>
                </a:solidFill>
                <a:latin typeface="微软雅黑" pitchFamily="34" charset="-122"/>
                <a:ea typeface="微软雅黑" pitchFamily="34" charset="-122"/>
                <a:sym typeface="微软雅黑" pitchFamily="34" charset="-122"/>
              </a:rPr>
              <a:t>上学期总结</a:t>
            </a:r>
            <a:endParaRPr lang="en-US" altLang="zh-CN" sz="4800" b="1" dirty="0">
              <a:solidFill>
                <a:srgbClr val="00B0F0"/>
              </a:solidFill>
              <a:latin typeface="微软雅黑" pitchFamily="34" charset="-122"/>
              <a:ea typeface="微软雅黑" pitchFamily="34" charset="-122"/>
              <a:sym typeface="微软雅黑" pitchFamily="34" charset="-122"/>
            </a:endParaRPr>
          </a:p>
        </p:txBody>
      </p:sp>
      <p:cxnSp>
        <p:nvCxnSpPr>
          <p:cNvPr id="38" name="直接连接符 37"/>
          <p:cNvCxnSpPr/>
          <p:nvPr/>
        </p:nvCxnSpPr>
        <p:spPr>
          <a:xfrm>
            <a:off x="2355933" y="4840452"/>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319033" y="4840452"/>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15110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81000" y="1420176"/>
            <a:ext cx="11640161" cy="4052031"/>
            <a:chOff x="613251" y="1330552"/>
            <a:chExt cx="8308497" cy="2892252"/>
          </a:xfrm>
        </p:grpSpPr>
        <p:grpSp>
          <p:nvGrpSpPr>
            <p:cNvPr id="10" name="Group 3"/>
            <p:cNvGrpSpPr>
              <a:grpSpLocks/>
            </p:cNvGrpSpPr>
            <p:nvPr/>
          </p:nvGrpSpPr>
          <p:grpSpPr bwMode="auto">
            <a:xfrm>
              <a:off x="613251" y="1330552"/>
              <a:ext cx="3628956" cy="2892252"/>
              <a:chOff x="0" y="0"/>
              <a:chExt cx="4280668" cy="3409678"/>
            </a:xfrm>
          </p:grpSpPr>
          <p:sp>
            <p:nvSpPr>
              <p:cNvPr id="11" name="椭圆 2"/>
              <p:cNvSpPr>
                <a:spLocks/>
              </p:cNvSpPr>
              <p:nvPr/>
            </p:nvSpPr>
            <p:spPr bwMode="auto">
              <a:xfrm rot="1748642">
                <a:off x="0" y="0"/>
                <a:ext cx="2211234" cy="2230539"/>
              </a:xfrm>
              <a:custGeom>
                <a:avLst/>
                <a:gdLst>
                  <a:gd name="T0" fmla="*/ 2997604 w 2997604"/>
                  <a:gd name="T1" fmla="*/ 1790780 h 3024336"/>
                  <a:gd name="T2" fmla="*/ 1512168 w 2997604"/>
                  <a:gd name="T3" fmla="*/ 3024336 h 3024336"/>
                  <a:gd name="T4" fmla="*/ 0 w 2997604"/>
                  <a:gd name="T5" fmla="*/ 1512168 h 3024336"/>
                  <a:gd name="T6" fmla="*/ 1512168 w 2997604"/>
                  <a:gd name="T7" fmla="*/ 0 h 3024336"/>
                  <a:gd name="T8" fmla="*/ 1764196 w 2997604"/>
                  <a:gd name="T9" fmla="*/ 22675 h 3024336"/>
                </a:gdLst>
                <a:ahLst/>
                <a:cxnLst>
                  <a:cxn ang="0">
                    <a:pos x="T0" y="T1"/>
                  </a:cxn>
                  <a:cxn ang="0">
                    <a:pos x="T2" y="T3"/>
                  </a:cxn>
                  <a:cxn ang="0">
                    <a:pos x="T4" y="T5"/>
                  </a:cxn>
                  <a:cxn ang="0">
                    <a:pos x="T6" y="T7"/>
                  </a:cxn>
                  <a:cxn ang="0">
                    <a:pos x="T8" y="T9"/>
                  </a:cxn>
                </a:cxnLst>
                <a:rect l="0" t="0" r="r" b="b"/>
                <a:pathLst>
                  <a:path w="2997604" h="3024336">
                    <a:moveTo>
                      <a:pt x="2997604" y="1790780"/>
                    </a:moveTo>
                    <a:cubicBezTo>
                      <a:pt x="2867846" y="2492941"/>
                      <a:pt x="2252064" y="3024336"/>
                      <a:pt x="1512168" y="3024336"/>
                    </a:cubicBezTo>
                    <a:cubicBezTo>
                      <a:pt x="677021" y="3024336"/>
                      <a:pt x="0" y="2347315"/>
                      <a:pt x="0" y="1512168"/>
                    </a:cubicBezTo>
                    <a:cubicBezTo>
                      <a:pt x="0" y="677021"/>
                      <a:pt x="677021" y="0"/>
                      <a:pt x="1512168" y="0"/>
                    </a:cubicBezTo>
                    <a:cubicBezTo>
                      <a:pt x="1598138" y="0"/>
                      <a:pt x="1682432" y="7174"/>
                      <a:pt x="1764196" y="22675"/>
                    </a:cubicBezTo>
                  </a:path>
                </a:pathLst>
              </a:custGeom>
              <a:noFill/>
              <a:ln w="25400" cap="flat" cmpd="sng">
                <a:solidFill>
                  <a:schemeClr val="bg1">
                    <a:lumMod val="50000"/>
                  </a:schemeClr>
                </a:solidFill>
                <a:prstDash val="sysDash"/>
                <a:round/>
                <a:headEnd/>
                <a:tailEnd type="triangle" w="lg" len="lg"/>
              </a:ln>
              <a:extLst>
                <a:ext uri="{909E8E84-426E-40DD-AFC4-6F175D3DCCD1}">
                  <a14:hiddenFill xmlns:a14="http://schemas.microsoft.com/office/drawing/2010/main">
                    <a:solidFill>
                      <a:srgbClr val="FFFFFF"/>
                    </a:solidFill>
                  </a14:hiddenFill>
                </a:ext>
              </a:extLst>
            </p:spPr>
            <p:txBody>
              <a:bodyPr lIns="68580" tIns="34290" rIns="68580" bIns="3429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椭圆 4"/>
              <p:cNvSpPr>
                <a:spLocks/>
              </p:cNvSpPr>
              <p:nvPr/>
            </p:nvSpPr>
            <p:spPr bwMode="auto">
              <a:xfrm rot="1748642">
                <a:off x="2072242" y="1513229"/>
                <a:ext cx="1573837" cy="746788"/>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chemeClr val="bg1">
                    <a:lumMod val="50000"/>
                  </a:schemeClr>
                </a:solidFill>
                <a:prstDash val="sysDash"/>
                <a:round/>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椭圆 4"/>
              <p:cNvSpPr>
                <a:spLocks/>
              </p:cNvSpPr>
              <p:nvPr/>
            </p:nvSpPr>
            <p:spPr bwMode="auto">
              <a:xfrm rot="1748643" flipV="1">
                <a:off x="3158906" y="2877661"/>
                <a:ext cx="1121762" cy="532017"/>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chemeClr val="bg1">
                    <a:lumMod val="50000"/>
                  </a:schemeClr>
                </a:solidFill>
                <a:prstDash val="sysDash"/>
                <a:round/>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5" name="KSO_GN4"/>
            <p:cNvSpPr>
              <a:spLocks noChangeArrowheads="1"/>
            </p:cNvSpPr>
            <p:nvPr/>
          </p:nvSpPr>
          <p:spPr bwMode="auto">
            <a:xfrm>
              <a:off x="725131" y="1447244"/>
              <a:ext cx="1665106" cy="1665813"/>
            </a:xfrm>
            <a:prstGeom prst="ellipse">
              <a:avLst/>
            </a:prstGeom>
            <a:solidFill>
              <a:srgbClr val="00B0F0"/>
            </a:solidFill>
            <a:ln>
              <a:noFill/>
            </a:ln>
            <a:extLst/>
          </p:spPr>
          <p:txBody>
            <a:bodyPr lIns="0" tIns="0" rIns="0" bIns="0" anchor="ctr"/>
            <a:lstStyle>
              <a:lvl1pPr defTabSz="685800">
                <a:defRPr>
                  <a:solidFill>
                    <a:schemeClr val="tx1"/>
                  </a:solidFill>
                  <a:latin typeface="Calibri" pitchFamily="34" charset="0"/>
                  <a:ea typeface="微软雅黑" pitchFamily="34" charset="-122"/>
                </a:defRPr>
              </a:lvl1pPr>
              <a:lvl2pPr marL="742950" indent="-285750" defTabSz="685800">
                <a:defRPr>
                  <a:solidFill>
                    <a:schemeClr val="tx1"/>
                  </a:solidFill>
                  <a:latin typeface="Calibri" pitchFamily="34" charset="0"/>
                  <a:ea typeface="微软雅黑" pitchFamily="34" charset="-122"/>
                </a:defRPr>
              </a:lvl2pPr>
              <a:lvl3pPr marL="1143000" indent="-228600" defTabSz="685800">
                <a:defRPr>
                  <a:solidFill>
                    <a:schemeClr val="tx1"/>
                  </a:solidFill>
                  <a:latin typeface="Calibri" pitchFamily="34" charset="0"/>
                  <a:ea typeface="微软雅黑" pitchFamily="34" charset="-122"/>
                </a:defRPr>
              </a:lvl3pPr>
              <a:lvl4pPr marL="1600200" indent="-228600" defTabSz="685800">
                <a:defRPr>
                  <a:solidFill>
                    <a:schemeClr val="tx1"/>
                  </a:solidFill>
                  <a:latin typeface="Calibri" pitchFamily="34" charset="0"/>
                  <a:ea typeface="微软雅黑" pitchFamily="34" charset="-122"/>
                </a:defRPr>
              </a:lvl4pPr>
              <a:lvl5pPr marL="2057400" indent="-228600" defTabSz="685800">
                <a:defRPr>
                  <a:solidFill>
                    <a:schemeClr val="tx1"/>
                  </a:solidFill>
                  <a:latin typeface="Calibri" pitchFamily="34" charset="0"/>
                  <a:ea typeface="微软雅黑" pitchFamily="34" charset="-122"/>
                </a:defRPr>
              </a:lvl5pPr>
              <a:lvl6pPr marL="25146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marL="0" marR="0" lvl="0" indent="0" algn="ctr" defTabSz="685800" eaLnBrk="1" fontAlgn="auto" latinLnBrk="0" hangingPunct="1">
                <a:lnSpc>
                  <a:spcPct val="130000"/>
                </a:lnSpc>
                <a:spcBef>
                  <a:spcPts val="0"/>
                </a:spcBef>
                <a:spcAft>
                  <a:spcPts val="0"/>
                </a:spcAft>
                <a:buClrTx/>
                <a:buSzTx/>
                <a:buFontTx/>
                <a:buNone/>
                <a:tabLst/>
                <a:defRPr/>
              </a:pPr>
              <a:r>
                <a:rPr kumimoji="0" lang="zh-CN" altLang="en-US" sz="5400" b="1" i="0" u="none" strike="noStrike" kern="0" cap="none" spc="0" normalizeH="0" baseline="0" noProof="0" dirty="0" smtClean="0">
                  <a:ln>
                    <a:noFill/>
                  </a:ln>
                  <a:solidFill>
                    <a:sysClr val="window" lastClr="CCE8CF"/>
                  </a:solidFill>
                  <a:effectLst/>
                  <a:uLnTx/>
                  <a:uFillTx/>
                  <a:latin typeface="Impact" pitchFamily="34" charset="0"/>
                  <a:ea typeface="微软雅黑" pitchFamily="34" charset="-122"/>
                </a:rPr>
                <a:t>工作</a:t>
              </a:r>
              <a:endParaRPr kumimoji="0" lang="en-US" altLang="zh-CN" sz="5400" b="1" i="0" u="none" strike="noStrike" kern="0" cap="none" spc="0" normalizeH="0" baseline="0" noProof="0" dirty="0">
                <a:ln>
                  <a:noFill/>
                </a:ln>
                <a:solidFill>
                  <a:sysClr val="window" lastClr="CCE8CF"/>
                </a:solidFill>
                <a:effectLst/>
                <a:uLnTx/>
                <a:uFillTx/>
                <a:latin typeface="Impact" pitchFamily="34" charset="0"/>
                <a:ea typeface="微软雅黑" pitchFamily="34" charset="-122"/>
              </a:endParaRPr>
            </a:p>
          </p:txBody>
        </p:sp>
        <p:sp>
          <p:nvSpPr>
            <p:cNvPr id="16" name="KSO_GN3"/>
            <p:cNvSpPr>
              <a:spLocks noChangeArrowheads="1"/>
            </p:cNvSpPr>
            <p:nvPr/>
          </p:nvSpPr>
          <p:spPr bwMode="auto">
            <a:xfrm>
              <a:off x="2258125" y="2667729"/>
              <a:ext cx="1178310" cy="1178810"/>
            </a:xfrm>
            <a:prstGeom prst="ellipse">
              <a:avLst/>
            </a:prstGeom>
            <a:solidFill>
              <a:srgbClr val="FE978C"/>
            </a:solidFill>
            <a:ln>
              <a:noFill/>
            </a:ln>
            <a:extLst/>
          </p:spPr>
          <p:txBody>
            <a:bodyPr lIns="0" tIns="0" rIns="0" bIns="0" anchor="ctr"/>
            <a:lstStyle>
              <a:lvl1pPr defTabSz="685800">
                <a:defRPr>
                  <a:solidFill>
                    <a:schemeClr val="tx1"/>
                  </a:solidFill>
                  <a:latin typeface="Calibri" pitchFamily="34" charset="0"/>
                  <a:ea typeface="微软雅黑" pitchFamily="34" charset="-122"/>
                </a:defRPr>
              </a:lvl1pPr>
              <a:lvl2pPr marL="742950" indent="-285750" defTabSz="685800">
                <a:defRPr>
                  <a:solidFill>
                    <a:schemeClr val="tx1"/>
                  </a:solidFill>
                  <a:latin typeface="Calibri" pitchFamily="34" charset="0"/>
                  <a:ea typeface="微软雅黑" pitchFamily="34" charset="-122"/>
                </a:defRPr>
              </a:lvl2pPr>
              <a:lvl3pPr marL="1143000" indent="-228600" defTabSz="685800">
                <a:defRPr>
                  <a:solidFill>
                    <a:schemeClr val="tx1"/>
                  </a:solidFill>
                  <a:latin typeface="Calibri" pitchFamily="34" charset="0"/>
                  <a:ea typeface="微软雅黑" pitchFamily="34" charset="-122"/>
                </a:defRPr>
              </a:lvl3pPr>
              <a:lvl4pPr marL="1600200" indent="-228600" defTabSz="685800">
                <a:defRPr>
                  <a:solidFill>
                    <a:schemeClr val="tx1"/>
                  </a:solidFill>
                  <a:latin typeface="Calibri" pitchFamily="34" charset="0"/>
                  <a:ea typeface="微软雅黑" pitchFamily="34" charset="-122"/>
                </a:defRPr>
              </a:lvl4pPr>
              <a:lvl5pPr marL="2057400" indent="-228600" defTabSz="685800">
                <a:defRPr>
                  <a:solidFill>
                    <a:schemeClr val="tx1"/>
                  </a:solidFill>
                  <a:latin typeface="Calibri" pitchFamily="34" charset="0"/>
                  <a:ea typeface="微软雅黑" pitchFamily="34" charset="-122"/>
                </a:defRPr>
              </a:lvl5pPr>
              <a:lvl6pPr marL="25146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marL="0" marR="0" lvl="0" indent="0" algn="ctr" defTabSz="685800" eaLnBrk="1" fontAlgn="auto" latinLnBrk="0" hangingPunct="1">
                <a:lnSpc>
                  <a:spcPct val="130000"/>
                </a:lnSpc>
                <a:spcBef>
                  <a:spcPts val="0"/>
                </a:spcBef>
                <a:spcAft>
                  <a:spcPts val="0"/>
                </a:spcAft>
                <a:buClrTx/>
                <a:buSzTx/>
                <a:buFontTx/>
                <a:buNone/>
                <a:tabLst/>
                <a:defRPr/>
              </a:pPr>
              <a:r>
                <a:rPr kumimoji="0" lang="zh-CN" altLang="en-US" sz="4000" b="1" i="0" u="none" strike="noStrike" kern="0" cap="none" spc="0" normalizeH="0" baseline="0" noProof="0" dirty="0" smtClean="0">
                  <a:ln>
                    <a:noFill/>
                  </a:ln>
                  <a:solidFill>
                    <a:sysClr val="window" lastClr="CCE8CF"/>
                  </a:solidFill>
                  <a:effectLst/>
                  <a:uLnTx/>
                  <a:uFillTx/>
                  <a:latin typeface="Impact" pitchFamily="34" charset="0"/>
                  <a:ea typeface="微软雅黑" pitchFamily="34" charset="-122"/>
                </a:rPr>
                <a:t>论文</a:t>
              </a:r>
              <a:endParaRPr kumimoji="0" lang="en-US" altLang="zh-CN" sz="4000" b="1" i="0" u="none" strike="noStrike" kern="0" cap="none" spc="0" normalizeH="0" baseline="0" noProof="0" dirty="0">
                <a:ln>
                  <a:noFill/>
                </a:ln>
                <a:solidFill>
                  <a:sysClr val="window" lastClr="CCE8CF"/>
                </a:solidFill>
                <a:effectLst/>
                <a:uLnTx/>
                <a:uFillTx/>
                <a:latin typeface="Impact" pitchFamily="34" charset="0"/>
                <a:ea typeface="微软雅黑" pitchFamily="34" charset="-122"/>
              </a:endParaRPr>
            </a:p>
          </p:txBody>
        </p:sp>
        <p:sp>
          <p:nvSpPr>
            <p:cNvPr id="17" name="KSO_GN2"/>
            <p:cNvSpPr>
              <a:spLocks noChangeArrowheads="1"/>
            </p:cNvSpPr>
            <p:nvPr/>
          </p:nvSpPr>
          <p:spPr bwMode="auto">
            <a:xfrm rot="10800000" flipV="1">
              <a:off x="3467728" y="3352413"/>
              <a:ext cx="840289" cy="840646"/>
            </a:xfrm>
            <a:prstGeom prst="ellipse">
              <a:avLst/>
            </a:prstGeom>
            <a:solidFill>
              <a:srgbClr val="00B0F0"/>
            </a:solidFill>
            <a:ln>
              <a:noFill/>
            </a:ln>
            <a:extLst/>
          </p:spPr>
          <p:txBody>
            <a:bodyPr lIns="0" tIns="0" rIns="0" bIns="0" anchor="ctr"/>
            <a:lstStyle>
              <a:lvl1pPr defTabSz="685800">
                <a:defRPr>
                  <a:solidFill>
                    <a:schemeClr val="tx1"/>
                  </a:solidFill>
                  <a:latin typeface="Calibri" pitchFamily="34" charset="0"/>
                  <a:ea typeface="微软雅黑" pitchFamily="34" charset="-122"/>
                </a:defRPr>
              </a:lvl1pPr>
              <a:lvl2pPr marL="742950" indent="-285750" defTabSz="685800">
                <a:defRPr>
                  <a:solidFill>
                    <a:schemeClr val="tx1"/>
                  </a:solidFill>
                  <a:latin typeface="Calibri" pitchFamily="34" charset="0"/>
                  <a:ea typeface="微软雅黑" pitchFamily="34" charset="-122"/>
                </a:defRPr>
              </a:lvl2pPr>
              <a:lvl3pPr marL="1143000" indent="-228600" defTabSz="685800">
                <a:defRPr>
                  <a:solidFill>
                    <a:schemeClr val="tx1"/>
                  </a:solidFill>
                  <a:latin typeface="Calibri" pitchFamily="34" charset="0"/>
                  <a:ea typeface="微软雅黑" pitchFamily="34" charset="-122"/>
                </a:defRPr>
              </a:lvl3pPr>
              <a:lvl4pPr marL="1600200" indent="-228600" defTabSz="685800">
                <a:defRPr>
                  <a:solidFill>
                    <a:schemeClr val="tx1"/>
                  </a:solidFill>
                  <a:latin typeface="Calibri" pitchFamily="34" charset="0"/>
                  <a:ea typeface="微软雅黑" pitchFamily="34" charset="-122"/>
                </a:defRPr>
              </a:lvl4pPr>
              <a:lvl5pPr marL="2057400" indent="-228600" defTabSz="685800">
                <a:defRPr>
                  <a:solidFill>
                    <a:schemeClr val="tx1"/>
                  </a:solidFill>
                  <a:latin typeface="Calibri" pitchFamily="34" charset="0"/>
                  <a:ea typeface="微软雅黑" pitchFamily="34" charset="-122"/>
                </a:defRPr>
              </a:lvl5pPr>
              <a:lvl6pPr marL="25146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defTabSz="6858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marL="0" marR="0" lvl="0" indent="0" algn="ctr" defTabSz="685800" eaLnBrk="1" fontAlgn="auto" latinLnBrk="0" hangingPunct="1">
                <a:lnSpc>
                  <a:spcPct val="130000"/>
                </a:lnSpc>
                <a:spcBef>
                  <a:spcPts val="0"/>
                </a:spcBef>
                <a:spcAft>
                  <a:spcPts val="0"/>
                </a:spcAft>
                <a:buClrTx/>
                <a:buSzTx/>
                <a:buFontTx/>
                <a:buNone/>
                <a:tabLst/>
                <a:defRPr/>
              </a:pPr>
              <a:r>
                <a:rPr kumimoji="0" lang="zh-CN" altLang="en-US" sz="2700" b="1" i="0" u="none" strike="noStrike" kern="0" cap="none" spc="0" normalizeH="0" baseline="0" noProof="0" dirty="0" smtClean="0">
                  <a:ln>
                    <a:noFill/>
                  </a:ln>
                  <a:solidFill>
                    <a:sysClr val="window" lastClr="CCE8CF"/>
                  </a:solidFill>
                  <a:effectLst/>
                  <a:uLnTx/>
                  <a:uFillTx/>
                  <a:latin typeface="Impact" pitchFamily="34" charset="0"/>
                  <a:ea typeface="微软雅黑" pitchFamily="34" charset="-122"/>
                </a:rPr>
                <a:t>专利</a:t>
              </a:r>
              <a:endParaRPr kumimoji="0" lang="en-US" altLang="zh-CN" sz="1500" b="1" i="0" u="none" strike="noStrike" kern="0" cap="none" spc="0" normalizeH="0" baseline="0" noProof="0" dirty="0">
                <a:ln>
                  <a:noFill/>
                </a:ln>
                <a:solidFill>
                  <a:sysClr val="window" lastClr="CCE8CF"/>
                </a:solidFill>
                <a:effectLst/>
                <a:uLnTx/>
                <a:uFillTx/>
                <a:latin typeface="Impact" pitchFamily="34" charset="0"/>
                <a:ea typeface="微软雅黑" pitchFamily="34" charset="-122"/>
              </a:endParaRPr>
            </a:p>
          </p:txBody>
        </p:sp>
        <p:sp>
          <p:nvSpPr>
            <p:cNvPr id="19" name="文本框 11"/>
            <p:cNvSpPr txBox="1">
              <a:spLocks noChangeArrowheads="1"/>
            </p:cNvSpPr>
            <p:nvPr/>
          </p:nvSpPr>
          <p:spPr bwMode="auto">
            <a:xfrm>
              <a:off x="2432323" y="1343566"/>
              <a:ext cx="5574405" cy="107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marL="171450" marR="0" lvl="0" indent="-171450" algn="just" defTabSz="914400" eaLnBrk="1" fontAlgn="auto" latinLnBrk="0" hangingPunct="1">
                <a:lnSpc>
                  <a:spcPct val="130000"/>
                </a:lnSpc>
                <a:spcBef>
                  <a:spcPts val="0"/>
                </a:spcBef>
                <a:spcAft>
                  <a:spcPts val="0"/>
                </a:spcAft>
                <a:buClrTx/>
                <a:buSzTx/>
                <a:buFont typeface="Wingdings" panose="05000000000000000000" pitchFamily="2" charset="2"/>
                <a:buChar char="Ø"/>
                <a:tabLst/>
                <a:defRPr/>
              </a:pPr>
              <a:r>
                <a:rPr lang="zh-CN" altLang="en-US" sz="1200" b="1" kern="0" dirty="0" smtClean="0">
                  <a:solidFill>
                    <a:schemeClr val="bg1">
                      <a:lumMod val="50000"/>
                    </a:schemeClr>
                  </a:solidFill>
                  <a:latin typeface="黑体" panose="02010609060101010101" pitchFamily="49" charset="-122"/>
                  <a:ea typeface="黑体" panose="02010609060101010101" pitchFamily="49" charset="-122"/>
                </a:rPr>
                <a:t>项目申报</a:t>
              </a:r>
              <a:r>
                <a:rPr lang="zh-CN" altLang="en-US" sz="1200" kern="0" dirty="0" smtClean="0">
                  <a:solidFill>
                    <a:schemeClr val="bg1">
                      <a:lumMod val="50000"/>
                    </a:schemeClr>
                  </a:solidFill>
                </a:rPr>
                <a:t>：</a:t>
              </a:r>
              <a:endParaRPr lang="en-US" altLang="zh-CN" sz="1200" kern="0" dirty="0" smtClean="0">
                <a:solidFill>
                  <a:schemeClr val="bg1">
                    <a:lumMod val="50000"/>
                  </a:schemeClr>
                </a:solidFill>
              </a:endParaRPr>
            </a:p>
            <a:p>
              <a:pPr lvl="0" algn="just">
                <a:lnSpc>
                  <a:spcPct val="130000"/>
                </a:lnSpc>
                <a:defRPr/>
              </a:pPr>
              <a:r>
                <a:rPr lang="en-US" altLang="zh-CN" sz="1200" kern="0" dirty="0" smtClean="0">
                  <a:solidFill>
                    <a:schemeClr val="bg1">
                      <a:lumMod val="50000"/>
                    </a:schemeClr>
                  </a:solidFill>
                </a:rPr>
                <a:t>     </a:t>
              </a:r>
              <a:r>
                <a:rPr lang="en-US" altLang="zh-CN" sz="1200" kern="0" dirty="0">
                  <a:solidFill>
                    <a:schemeClr val="bg1">
                      <a:lumMod val="50000"/>
                    </a:schemeClr>
                  </a:solidFill>
                </a:rPr>
                <a:t>[1</a:t>
              </a:r>
              <a:r>
                <a:rPr lang="en-US" altLang="zh-CN" sz="1200" kern="0" dirty="0" smtClean="0">
                  <a:solidFill>
                    <a:schemeClr val="bg1">
                      <a:lumMod val="50000"/>
                    </a:schemeClr>
                  </a:solidFill>
                </a:rPr>
                <a:t>]</a:t>
              </a:r>
              <a:r>
                <a:rPr lang="zh-CN" altLang="en-US" sz="1200" kern="0" dirty="0">
                  <a:solidFill>
                    <a:schemeClr val="bg1">
                      <a:lumMod val="50000"/>
                    </a:schemeClr>
                  </a:solidFill>
                </a:rPr>
                <a:t> </a:t>
              </a:r>
              <a:r>
                <a:rPr lang="en-US" altLang="zh-CN" sz="1200" kern="0" dirty="0" smtClean="0">
                  <a:solidFill>
                    <a:schemeClr val="bg1">
                      <a:lumMod val="50000"/>
                    </a:schemeClr>
                  </a:solidFill>
                </a:rPr>
                <a:t>2020</a:t>
              </a:r>
              <a:r>
                <a:rPr lang="zh-CN" altLang="en-US" sz="1200" kern="0" dirty="0" smtClean="0">
                  <a:solidFill>
                    <a:schemeClr val="bg1">
                      <a:lumMod val="50000"/>
                    </a:schemeClr>
                  </a:solidFill>
                </a:rPr>
                <a:t>国家</a:t>
              </a:r>
              <a:r>
                <a:rPr lang="zh-CN" altLang="en-US" sz="1200" kern="0" dirty="0">
                  <a:solidFill>
                    <a:schemeClr val="bg1">
                      <a:lumMod val="50000"/>
                    </a:schemeClr>
                  </a:solidFill>
                </a:rPr>
                <a:t>自然科学基金</a:t>
              </a:r>
              <a:r>
                <a:rPr lang="en-US" altLang="zh-CN" sz="1200" kern="0" dirty="0" smtClean="0">
                  <a:solidFill>
                    <a:schemeClr val="bg1">
                      <a:lumMod val="50000"/>
                    </a:schemeClr>
                  </a:solidFill>
                </a:rPr>
                <a:t>-</a:t>
              </a:r>
              <a:r>
                <a:rPr lang="zh-CN" altLang="en-US" sz="1200" kern="0" dirty="0" smtClean="0">
                  <a:solidFill>
                    <a:schemeClr val="bg1">
                      <a:lumMod val="50000"/>
                    </a:schemeClr>
                  </a:solidFill>
                </a:rPr>
                <a:t>面上项目，</a:t>
              </a:r>
              <a:r>
                <a:rPr lang="zh-CN" altLang="en-US" sz="1200" kern="0" dirty="0">
                  <a:solidFill>
                    <a:schemeClr val="bg1">
                      <a:lumMod val="50000"/>
                    </a:schemeClr>
                  </a:solidFill>
                </a:rPr>
                <a:t>“基于产业图谱的重大公共事件产业波及效应预测“</a:t>
              </a:r>
              <a:endParaRPr lang="en-US" altLang="zh-CN" sz="1200" kern="0" dirty="0" smtClean="0">
                <a:solidFill>
                  <a:schemeClr val="bg1">
                    <a:lumMod val="50000"/>
                  </a:schemeClr>
                </a:solidFill>
              </a:endParaRPr>
            </a:p>
            <a:p>
              <a:pPr lvl="0" algn="just">
                <a:lnSpc>
                  <a:spcPct val="130000"/>
                </a:lnSpc>
                <a:defRPr/>
              </a:pPr>
              <a:r>
                <a:rPr lang="en-US" altLang="zh-CN" sz="1200" kern="0" dirty="0">
                  <a:solidFill>
                    <a:schemeClr val="bg1">
                      <a:lumMod val="50000"/>
                    </a:schemeClr>
                  </a:solidFill>
                </a:rPr>
                <a:t> </a:t>
              </a:r>
              <a:r>
                <a:rPr lang="en-US" altLang="zh-CN" sz="1200" kern="0" dirty="0" smtClean="0">
                  <a:solidFill>
                    <a:schemeClr val="bg1">
                      <a:lumMod val="50000"/>
                    </a:schemeClr>
                  </a:solidFill>
                </a:rPr>
                <a:t>    [2] 2020</a:t>
              </a:r>
              <a:r>
                <a:rPr lang="zh-CN" altLang="en-US" sz="1200" kern="0" dirty="0" smtClean="0">
                  <a:solidFill>
                    <a:schemeClr val="bg1">
                      <a:lumMod val="50000"/>
                    </a:schemeClr>
                  </a:solidFill>
                </a:rPr>
                <a:t>湖北省重点研发计划重点项目，</a:t>
              </a:r>
              <a:r>
                <a:rPr lang="en-US" altLang="zh-CN" sz="1200" kern="0" dirty="0" smtClean="0">
                  <a:solidFill>
                    <a:schemeClr val="bg1">
                      <a:lumMod val="50000"/>
                    </a:schemeClr>
                  </a:solidFill>
                </a:rPr>
                <a:t>“</a:t>
              </a:r>
              <a:r>
                <a:rPr lang="zh-CN" altLang="en-US" sz="1200" kern="0" dirty="0">
                  <a:solidFill>
                    <a:schemeClr val="bg1">
                      <a:lumMod val="50000"/>
                    </a:schemeClr>
                  </a:solidFill>
                </a:rPr>
                <a:t>基于多范式编程模型和张量优化的智能计算框架平台关键技术研发</a:t>
              </a:r>
              <a:r>
                <a:rPr lang="en-US" altLang="zh-CN" sz="1200" kern="0" dirty="0" smtClean="0">
                  <a:solidFill>
                    <a:schemeClr val="bg1">
                      <a:lumMod val="50000"/>
                    </a:schemeClr>
                  </a:solidFill>
                </a:rPr>
                <a:t>”</a:t>
              </a:r>
            </a:p>
            <a:p>
              <a:pPr lvl="0" algn="just">
                <a:lnSpc>
                  <a:spcPct val="130000"/>
                </a:lnSpc>
                <a:defRPr/>
              </a:pPr>
              <a:r>
                <a:rPr lang="en-US" altLang="zh-CN" sz="1200" kern="0" dirty="0">
                  <a:solidFill>
                    <a:schemeClr val="bg1">
                      <a:lumMod val="50000"/>
                    </a:schemeClr>
                  </a:solidFill>
                </a:rPr>
                <a:t> </a:t>
              </a:r>
              <a:r>
                <a:rPr lang="en-US" altLang="zh-CN" sz="1200" kern="0" dirty="0" smtClean="0">
                  <a:solidFill>
                    <a:schemeClr val="bg1">
                      <a:lumMod val="50000"/>
                    </a:schemeClr>
                  </a:solidFill>
                </a:rPr>
                <a:t>    [2] 2020</a:t>
              </a:r>
              <a:r>
                <a:rPr lang="zh-CN" altLang="en-US" sz="1200" kern="0" dirty="0" smtClean="0">
                  <a:solidFill>
                    <a:schemeClr val="bg1">
                      <a:lumMod val="50000"/>
                    </a:schemeClr>
                  </a:solidFill>
                </a:rPr>
                <a:t>武汉市基础前沿研究计划项目，</a:t>
              </a:r>
              <a:r>
                <a:rPr lang="en-US" altLang="zh-CN" sz="1200" kern="0" dirty="0" smtClean="0">
                  <a:solidFill>
                    <a:schemeClr val="bg1">
                      <a:lumMod val="50000"/>
                    </a:schemeClr>
                  </a:solidFill>
                </a:rPr>
                <a:t>“</a:t>
              </a:r>
              <a:r>
                <a:rPr lang="zh-CN" altLang="en-US" sz="1200" kern="0" dirty="0">
                  <a:solidFill>
                    <a:schemeClr val="bg1">
                      <a:lumMod val="50000"/>
                    </a:schemeClr>
                  </a:solidFill>
                </a:rPr>
                <a:t>重大公共事件中的产业关联与波及效应预测</a:t>
              </a:r>
              <a:r>
                <a:rPr lang="en-US" altLang="zh-CN" sz="1200" kern="0" dirty="0" smtClean="0">
                  <a:solidFill>
                    <a:schemeClr val="bg1">
                      <a:lumMod val="50000"/>
                    </a:schemeClr>
                  </a:solidFill>
                </a:rPr>
                <a:t>”</a:t>
              </a:r>
            </a:p>
            <a:p>
              <a:pPr marL="171450" indent="-171450" algn="just">
                <a:lnSpc>
                  <a:spcPct val="130000"/>
                </a:lnSpc>
                <a:buFont typeface="Wingdings" panose="05000000000000000000" pitchFamily="2" charset="2"/>
                <a:buChar char="Ø"/>
                <a:defRPr/>
              </a:pPr>
              <a:r>
                <a:rPr lang="zh-CN" altLang="en-US" sz="1200" b="1" kern="0" dirty="0" smtClean="0">
                  <a:solidFill>
                    <a:schemeClr val="bg1">
                      <a:lumMod val="50000"/>
                    </a:schemeClr>
                  </a:solidFill>
                  <a:latin typeface="黑体" panose="02010609060101010101" pitchFamily="49" charset="-122"/>
                  <a:ea typeface="黑体" panose="02010609060101010101" pitchFamily="49" charset="-122"/>
                </a:rPr>
                <a:t>基金审稿：</a:t>
              </a:r>
              <a:endParaRPr lang="en-US" altLang="zh-CN" sz="1200" b="1" kern="0" dirty="0" smtClean="0">
                <a:solidFill>
                  <a:schemeClr val="bg1">
                    <a:lumMod val="50000"/>
                  </a:schemeClr>
                </a:solidFill>
                <a:latin typeface="黑体" panose="02010609060101010101" pitchFamily="49" charset="-122"/>
                <a:ea typeface="黑体" panose="02010609060101010101" pitchFamily="49" charset="-122"/>
              </a:endParaRPr>
            </a:p>
            <a:p>
              <a:pPr algn="just">
                <a:lnSpc>
                  <a:spcPct val="130000"/>
                </a:lnSpc>
                <a:defRPr/>
              </a:pPr>
              <a:r>
                <a:rPr lang="en-US" altLang="zh-CN" sz="1200" kern="0" dirty="0">
                  <a:solidFill>
                    <a:schemeClr val="bg1">
                      <a:lumMod val="50000"/>
                    </a:schemeClr>
                  </a:solidFill>
                </a:rPr>
                <a:t> </a:t>
              </a:r>
              <a:r>
                <a:rPr lang="en-US" altLang="zh-CN" sz="1200" kern="0" dirty="0" smtClean="0">
                  <a:solidFill>
                    <a:schemeClr val="bg1">
                      <a:lumMod val="50000"/>
                    </a:schemeClr>
                  </a:solidFill>
                </a:rPr>
                <a:t>     [1]</a:t>
              </a:r>
              <a:r>
                <a:rPr lang="zh-CN" altLang="en-US" sz="1200" kern="0" dirty="0" smtClean="0">
                  <a:solidFill>
                    <a:schemeClr val="bg1">
                      <a:lumMod val="50000"/>
                    </a:schemeClr>
                  </a:solidFill>
                </a:rPr>
                <a:t>国家</a:t>
              </a:r>
              <a:r>
                <a:rPr lang="zh-CN" altLang="en-US" sz="1200" kern="0" dirty="0">
                  <a:solidFill>
                    <a:schemeClr val="bg1">
                      <a:lumMod val="50000"/>
                    </a:schemeClr>
                  </a:solidFill>
                </a:rPr>
                <a:t>自然科学基金面上项目</a:t>
              </a:r>
              <a:r>
                <a:rPr lang="en-US" altLang="zh-CN" sz="1200" kern="0" dirty="0">
                  <a:solidFill>
                    <a:schemeClr val="bg1">
                      <a:lumMod val="50000"/>
                    </a:schemeClr>
                  </a:solidFill>
                </a:rPr>
                <a:t>3</a:t>
              </a:r>
              <a:r>
                <a:rPr lang="zh-CN" altLang="en-US" sz="1200" kern="0" dirty="0" smtClean="0">
                  <a:solidFill>
                    <a:schemeClr val="bg1">
                      <a:lumMod val="50000"/>
                    </a:schemeClr>
                  </a:solidFill>
                </a:rPr>
                <a:t>个</a:t>
              </a:r>
              <a:r>
                <a:rPr lang="en-US" altLang="zh-CN" sz="1200" kern="0" dirty="0" smtClean="0">
                  <a:solidFill>
                    <a:schemeClr val="bg1">
                      <a:lumMod val="50000"/>
                    </a:schemeClr>
                  </a:solidFill>
                </a:rPr>
                <a:t>;</a:t>
              </a:r>
              <a:r>
                <a:rPr lang="zh-CN" altLang="en-US" sz="1200" kern="0" dirty="0" smtClean="0">
                  <a:solidFill>
                    <a:schemeClr val="bg1">
                      <a:lumMod val="50000"/>
                    </a:schemeClr>
                  </a:solidFill>
                </a:rPr>
                <a:t> </a:t>
              </a:r>
              <a:r>
                <a:rPr lang="en-US" altLang="zh-CN" sz="1200" kern="0" dirty="0" smtClean="0">
                  <a:solidFill>
                    <a:schemeClr val="bg1">
                      <a:lumMod val="50000"/>
                    </a:schemeClr>
                  </a:solidFill>
                </a:rPr>
                <a:t>[2]</a:t>
              </a:r>
              <a:r>
                <a:rPr lang="zh-CN" altLang="en-US" sz="1200" kern="0" dirty="0" smtClean="0">
                  <a:solidFill>
                    <a:schemeClr val="bg1">
                      <a:lumMod val="50000"/>
                    </a:schemeClr>
                  </a:solidFill>
                </a:rPr>
                <a:t>国家</a:t>
              </a:r>
              <a:r>
                <a:rPr lang="zh-CN" altLang="en-US" sz="1200" kern="0" dirty="0">
                  <a:solidFill>
                    <a:schemeClr val="bg1">
                      <a:lumMod val="50000"/>
                    </a:schemeClr>
                  </a:solidFill>
                </a:rPr>
                <a:t>自然科学基金地区基金</a:t>
              </a:r>
              <a:r>
                <a:rPr lang="en-US" altLang="zh-CN" sz="1200" kern="0" dirty="0">
                  <a:solidFill>
                    <a:schemeClr val="bg1">
                      <a:lumMod val="50000"/>
                    </a:schemeClr>
                  </a:solidFill>
                </a:rPr>
                <a:t>2</a:t>
              </a:r>
              <a:r>
                <a:rPr lang="zh-CN" altLang="en-US" sz="1200" kern="0" dirty="0" smtClean="0">
                  <a:solidFill>
                    <a:schemeClr val="bg1">
                      <a:lumMod val="50000"/>
                    </a:schemeClr>
                  </a:solidFill>
                </a:rPr>
                <a:t>个</a:t>
              </a:r>
              <a:r>
                <a:rPr lang="en-US" altLang="zh-CN" sz="1200" kern="0" dirty="0" smtClean="0">
                  <a:solidFill>
                    <a:schemeClr val="bg1">
                      <a:lumMod val="50000"/>
                    </a:schemeClr>
                  </a:solidFill>
                </a:rPr>
                <a:t>;[3]EMNLP</a:t>
              </a:r>
              <a:r>
                <a:rPr lang="zh-CN" altLang="en-US" sz="1200" kern="0" dirty="0">
                  <a:solidFill>
                    <a:schemeClr val="bg1">
                      <a:lumMod val="50000"/>
                    </a:schemeClr>
                  </a:solidFill>
                </a:rPr>
                <a:t>会议审稿</a:t>
              </a:r>
              <a:endParaRPr lang="en-US" altLang="zh-CN" sz="1200" kern="0" dirty="0">
                <a:solidFill>
                  <a:schemeClr val="bg1">
                    <a:lumMod val="50000"/>
                  </a:schemeClr>
                </a:solidFill>
              </a:endParaRPr>
            </a:p>
          </p:txBody>
        </p:sp>
        <p:sp>
          <p:nvSpPr>
            <p:cNvPr id="20" name="文本框 12"/>
            <p:cNvSpPr txBox="1">
              <a:spLocks noChangeArrowheads="1"/>
            </p:cNvSpPr>
            <p:nvPr/>
          </p:nvSpPr>
          <p:spPr bwMode="auto">
            <a:xfrm>
              <a:off x="3666603" y="2562636"/>
              <a:ext cx="5255145" cy="73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lvl="0" algn="just">
                <a:lnSpc>
                  <a:spcPct val="130000"/>
                </a:lnSpc>
                <a:defRPr/>
              </a:pPr>
              <a:r>
                <a:rPr lang="en-US" altLang="zh-CN" sz="1200" kern="0" dirty="0">
                  <a:solidFill>
                    <a:schemeClr val="bg1">
                      <a:lumMod val="50000"/>
                    </a:schemeClr>
                  </a:solidFill>
                  <a:latin typeface="Times New Roman" panose="02020603050405020304" pitchFamily="18" charset="0"/>
                  <a:cs typeface="Times New Roman" panose="02020603050405020304" pitchFamily="18" charset="0"/>
                </a:rPr>
                <a:t>[1] Neural Joint Attention Code Search over Structure Embeddings for Software Q&amp;A Sites</a:t>
              </a:r>
              <a:r>
                <a:rPr lang="zh-CN" altLang="en-US" sz="1200" kern="0"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rPr>
                <a:t>JSS</a:t>
              </a:r>
              <a:r>
                <a:rPr lang="zh-CN" altLang="en-US" sz="1200" kern="0"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rPr>
                <a:t>2</a:t>
              </a:r>
              <a:r>
                <a:rPr lang="zh-CN" altLang="en-US" sz="1200" kern="0" dirty="0" smtClean="0">
                  <a:solidFill>
                    <a:schemeClr val="bg1">
                      <a:lumMod val="50000"/>
                    </a:schemeClr>
                  </a:solidFill>
                  <a:latin typeface="Times New Roman" panose="02020603050405020304" pitchFamily="18" charset="0"/>
                  <a:cs typeface="Times New Roman" panose="02020603050405020304" pitchFamily="18" charset="0"/>
                </a:rPr>
                <a:t>区大修并接受</a:t>
              </a:r>
              <a:endPar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endParaRPr>
            </a:p>
            <a:p>
              <a:pPr lvl="0" algn="just">
                <a:lnSpc>
                  <a:spcPct val="130000"/>
                </a:lnSpc>
                <a:defRPr/>
              </a:pPr>
              <a:r>
                <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rPr>
                <a:t>[2] </a:t>
              </a:r>
              <a:r>
                <a:rPr lang="en-US" altLang="zh-CN" sz="1200" kern="0" dirty="0">
                  <a:solidFill>
                    <a:schemeClr val="bg1">
                      <a:lumMod val="50000"/>
                    </a:schemeClr>
                  </a:solidFill>
                  <a:latin typeface="Times New Roman" panose="02020603050405020304" pitchFamily="18" charset="0"/>
                  <a:cs typeface="Times New Roman" panose="02020603050405020304" pitchFamily="18" charset="0"/>
                </a:rPr>
                <a:t>Scalable Neural Code Search for Software Q&amp;A </a:t>
              </a:r>
              <a:r>
                <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rPr>
                <a:t>sites</a:t>
              </a:r>
              <a:r>
                <a:rPr lang="zh-CN" altLang="en-US" sz="1200" kern="0"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rPr>
                <a:t>IS</a:t>
              </a:r>
              <a:r>
                <a:rPr lang="zh-CN" altLang="en-US" sz="1200" kern="0"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rPr>
                <a:t>1</a:t>
              </a:r>
              <a:r>
                <a:rPr lang="zh-CN" altLang="en-US" sz="1200" kern="0" dirty="0" smtClean="0">
                  <a:solidFill>
                    <a:schemeClr val="bg1">
                      <a:lumMod val="50000"/>
                    </a:schemeClr>
                  </a:solidFill>
                  <a:latin typeface="Times New Roman" panose="02020603050405020304" pitchFamily="18" charset="0"/>
                  <a:cs typeface="Times New Roman" panose="02020603050405020304" pitchFamily="18" charset="0"/>
                </a:rPr>
                <a:t>区修订准备投稿</a:t>
              </a:r>
              <a:endParaRPr lang="en-US" altLang="zh-CN" sz="1200" kern="0" dirty="0">
                <a:solidFill>
                  <a:schemeClr val="bg1">
                    <a:lumMod val="50000"/>
                  </a:schemeClr>
                </a:solidFill>
                <a:latin typeface="Times New Roman" panose="02020603050405020304" pitchFamily="18" charset="0"/>
                <a:cs typeface="Times New Roman" panose="02020603050405020304" pitchFamily="18" charset="0"/>
              </a:endParaRPr>
            </a:p>
            <a:p>
              <a:pPr lvl="0" algn="just">
                <a:lnSpc>
                  <a:spcPct val="130000"/>
                </a:lnSpc>
                <a:defRPr/>
              </a:pPr>
              <a:r>
                <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kern="0" dirty="0">
                  <a:solidFill>
                    <a:schemeClr val="bg1">
                      <a:lumMod val="50000"/>
                    </a:schemeClr>
                  </a:solidFill>
                  <a:latin typeface="Times New Roman" panose="02020603050405020304" pitchFamily="18" charset="0"/>
                  <a:cs typeface="Times New Roman" panose="02020603050405020304" pitchFamily="18" charset="0"/>
                </a:rPr>
                <a:t>3] Local-to-Global Hierarchical Joint Attention Code Search for Software Q&amp;A </a:t>
              </a:r>
              <a:r>
                <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rPr>
                <a:t>Sites</a:t>
              </a:r>
              <a:r>
                <a:rPr lang="zh-CN" altLang="en-US" sz="1200" kern="0" dirty="0" smtClean="0">
                  <a:solidFill>
                    <a:schemeClr val="bg1">
                      <a:lumMod val="50000"/>
                    </a:schemeClr>
                  </a:solidFill>
                  <a:latin typeface="Times New Roman" panose="02020603050405020304" pitchFamily="18" charset="0"/>
                  <a:cs typeface="Times New Roman" panose="02020603050405020304" pitchFamily="18" charset="0"/>
                </a:rPr>
                <a:t>，预计</a:t>
              </a:r>
              <a:r>
                <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rPr>
                <a:t>2</a:t>
              </a:r>
              <a:r>
                <a:rPr lang="zh-CN" altLang="en-US" sz="1200" kern="0" dirty="0" smtClean="0">
                  <a:solidFill>
                    <a:schemeClr val="bg1">
                      <a:lumMod val="50000"/>
                    </a:schemeClr>
                  </a:solidFill>
                  <a:latin typeface="Times New Roman" panose="02020603050405020304" pitchFamily="18" charset="0"/>
                  <a:cs typeface="Times New Roman" panose="02020603050405020304" pitchFamily="18" charset="0"/>
                </a:rPr>
                <a:t>区，撰写草稿</a:t>
              </a:r>
              <a:endParaRPr lang="en-US" altLang="zh-CN" sz="1200" kern="0" dirty="0">
                <a:solidFill>
                  <a:schemeClr val="bg1">
                    <a:lumMod val="50000"/>
                  </a:schemeClr>
                </a:solidFill>
                <a:latin typeface="Times New Roman" panose="02020603050405020304" pitchFamily="18" charset="0"/>
                <a:cs typeface="Times New Roman" panose="02020603050405020304" pitchFamily="18" charset="0"/>
              </a:endParaRPr>
            </a:p>
            <a:p>
              <a:pPr lvl="0" algn="just">
                <a:lnSpc>
                  <a:spcPct val="130000"/>
                </a:lnSpc>
                <a:defRPr/>
              </a:pPr>
              <a:r>
                <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rPr>
                <a:t>[4</a:t>
              </a:r>
              <a:r>
                <a:rPr lang="en-US" altLang="zh-CN" sz="1200" kern="0"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kern="0" dirty="0" err="1">
                  <a:solidFill>
                    <a:schemeClr val="bg1">
                      <a:lumMod val="50000"/>
                    </a:schemeClr>
                  </a:solidFill>
                  <a:latin typeface="Times New Roman" panose="02020603050405020304" pitchFamily="18" charset="0"/>
                  <a:cs typeface="Times New Roman" panose="02020603050405020304" pitchFamily="18" charset="0"/>
                </a:rPr>
                <a:t>CodeQASearch</a:t>
              </a:r>
              <a:r>
                <a:rPr lang="en-US" altLang="zh-CN" sz="1200" kern="0"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kern="0" dirty="0" err="1">
                  <a:solidFill>
                    <a:schemeClr val="bg1">
                      <a:lumMod val="50000"/>
                    </a:schemeClr>
                  </a:solidFill>
                  <a:latin typeface="Times New Roman" panose="02020603050405020304" pitchFamily="18" charset="0"/>
                  <a:cs typeface="Times New Roman" panose="02020603050405020304" pitchFamily="18" charset="0"/>
                </a:rPr>
                <a:t>Challenge_Evaluating</a:t>
              </a:r>
              <a:r>
                <a:rPr lang="en-US" altLang="zh-CN" sz="1200" kern="0" dirty="0">
                  <a:solidFill>
                    <a:schemeClr val="bg1">
                      <a:lumMod val="50000"/>
                    </a:schemeClr>
                  </a:solidFill>
                  <a:latin typeface="Times New Roman" panose="02020603050405020304" pitchFamily="18" charset="0"/>
                  <a:cs typeface="Times New Roman" panose="02020603050405020304" pitchFamily="18" charset="0"/>
                </a:rPr>
                <a:t> the State of Universal Code </a:t>
              </a:r>
              <a:r>
                <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rPr>
                <a:t>Search</a:t>
              </a:r>
              <a:r>
                <a:rPr lang="zh-CN" altLang="en-US" sz="1200" kern="0" dirty="0" smtClean="0">
                  <a:solidFill>
                    <a:schemeClr val="bg1">
                      <a:lumMod val="50000"/>
                    </a:schemeClr>
                  </a:solidFill>
                  <a:latin typeface="Times New Roman" panose="02020603050405020304" pitchFamily="18" charset="0"/>
                  <a:cs typeface="Times New Roman" panose="02020603050405020304" pitchFamily="18" charset="0"/>
                </a:rPr>
                <a:t>，发布评测数据集投稿</a:t>
              </a:r>
              <a:endParaRPr lang="en-US" altLang="zh-CN" sz="1200" kern="0" dirty="0" smtClean="0">
                <a:solidFill>
                  <a:schemeClr val="bg1">
                    <a:lumMod val="50000"/>
                  </a:schemeClr>
                </a:solidFill>
                <a:latin typeface="Times New Roman" panose="02020603050405020304" pitchFamily="18" charset="0"/>
                <a:cs typeface="Times New Roman" panose="02020603050405020304" pitchFamily="18" charset="0"/>
              </a:endParaRPr>
            </a:p>
          </p:txBody>
        </p:sp>
        <p:sp>
          <p:nvSpPr>
            <p:cNvPr id="21" name="文本框 13"/>
            <p:cNvSpPr txBox="1">
              <a:spLocks noChangeArrowheads="1"/>
            </p:cNvSpPr>
            <p:nvPr/>
          </p:nvSpPr>
          <p:spPr bwMode="auto">
            <a:xfrm>
              <a:off x="4464717" y="3692022"/>
              <a:ext cx="4135589" cy="377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lvl="0" algn="just">
                <a:lnSpc>
                  <a:spcPct val="130000"/>
                </a:lnSpc>
                <a:defRPr/>
              </a:pPr>
              <a:r>
                <a:rPr lang="en-US" altLang="zh-CN" sz="1200" kern="0" dirty="0" smtClean="0">
                  <a:solidFill>
                    <a:schemeClr val="bg1">
                      <a:lumMod val="50000"/>
                    </a:schemeClr>
                  </a:solidFill>
                </a:rPr>
                <a:t>[1]</a:t>
              </a:r>
              <a:r>
                <a:rPr lang="zh-CN" altLang="en-US" sz="1200" kern="0" dirty="0">
                  <a:solidFill>
                    <a:schemeClr val="bg1">
                      <a:lumMod val="50000"/>
                    </a:schemeClr>
                  </a:solidFill>
                </a:rPr>
                <a:t>一种基于段落边界扫描预测与词移距离聚类匹配的答案生成方法及装置</a:t>
              </a:r>
              <a:r>
                <a:rPr lang="zh-CN" altLang="en-US" sz="1200" kern="0" dirty="0" smtClean="0">
                  <a:solidFill>
                    <a:schemeClr val="bg1">
                      <a:lumMod val="50000"/>
                    </a:schemeClr>
                  </a:solidFill>
                </a:rPr>
                <a:t>，</a:t>
              </a:r>
              <a:r>
                <a:rPr lang="en-US" altLang="zh-CN" sz="1200" kern="0" dirty="0" smtClean="0">
                  <a:solidFill>
                    <a:schemeClr val="bg1">
                      <a:lumMod val="50000"/>
                    </a:schemeClr>
                  </a:solidFill>
                </a:rPr>
                <a:t>202010434060.X</a:t>
              </a:r>
              <a:r>
                <a:rPr lang="zh-CN" altLang="en-US" sz="1200" kern="0" dirty="0" smtClean="0">
                  <a:solidFill>
                    <a:schemeClr val="bg1">
                      <a:lumMod val="50000"/>
                    </a:schemeClr>
                  </a:solidFill>
                </a:rPr>
                <a:t>初审</a:t>
              </a:r>
              <a:endParaRPr lang="en-US" altLang="zh-CN" sz="1200" kern="0" dirty="0" smtClean="0">
                <a:solidFill>
                  <a:schemeClr val="bg1">
                    <a:lumMod val="50000"/>
                  </a:schemeClr>
                </a:solidFill>
              </a:endParaRPr>
            </a:p>
          </p:txBody>
        </p:sp>
      </p:grpSp>
    </p:spTree>
    <p:extLst>
      <p:ext uri="{BB962C8B-B14F-4D97-AF65-F5344CB8AC3E}">
        <p14:creationId xmlns:p14="http://schemas.microsoft.com/office/powerpoint/2010/main" val="75860502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83"/>
          <p:cNvSpPr/>
          <p:nvPr/>
        </p:nvSpPr>
        <p:spPr bwMode="auto">
          <a:xfrm rot="16377237">
            <a:off x="5502506" y="985759"/>
            <a:ext cx="1007498" cy="100546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7" name="任意多边形 83"/>
          <p:cNvSpPr/>
          <p:nvPr/>
        </p:nvSpPr>
        <p:spPr bwMode="auto">
          <a:xfrm rot="16377237">
            <a:off x="6445090" y="2659707"/>
            <a:ext cx="1004844" cy="100282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8" name="任意多边形 83"/>
          <p:cNvSpPr/>
          <p:nvPr/>
        </p:nvSpPr>
        <p:spPr bwMode="auto">
          <a:xfrm rot="16377237">
            <a:off x="4232652" y="1594334"/>
            <a:ext cx="1164522" cy="1162172"/>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9" name="任意多边形 83"/>
          <p:cNvSpPr/>
          <p:nvPr/>
        </p:nvSpPr>
        <p:spPr bwMode="auto">
          <a:xfrm rot="16377237">
            <a:off x="5324067" y="1662388"/>
            <a:ext cx="1635976" cy="163267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44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0" name="任意多边形 83"/>
          <p:cNvSpPr/>
          <p:nvPr/>
        </p:nvSpPr>
        <p:spPr bwMode="auto">
          <a:xfrm rot="5222763" flipH="1">
            <a:off x="7104582" y="1037585"/>
            <a:ext cx="242276" cy="241788"/>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1" name="任意多边形 83"/>
          <p:cNvSpPr/>
          <p:nvPr/>
        </p:nvSpPr>
        <p:spPr bwMode="auto">
          <a:xfrm rot="16377237">
            <a:off x="7359596" y="1476881"/>
            <a:ext cx="286326" cy="28575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2" name="任意多边形 83"/>
          <p:cNvSpPr/>
          <p:nvPr/>
        </p:nvSpPr>
        <p:spPr bwMode="auto">
          <a:xfrm rot="16377237">
            <a:off x="4819134" y="2881157"/>
            <a:ext cx="1004844" cy="100282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3" name="任意多边形 83"/>
          <p:cNvSpPr/>
          <p:nvPr/>
        </p:nvSpPr>
        <p:spPr bwMode="auto">
          <a:xfrm rot="5222763" flipH="1">
            <a:off x="4601899" y="3789267"/>
            <a:ext cx="242276" cy="241788"/>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22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4" name="任意多边形 83"/>
          <p:cNvSpPr/>
          <p:nvPr/>
        </p:nvSpPr>
        <p:spPr bwMode="auto">
          <a:xfrm rot="16377237">
            <a:off x="4061429" y="3317445"/>
            <a:ext cx="286326" cy="28575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C00000">
                  <a:alpha val="22000"/>
                </a:srgbClr>
              </a:gs>
              <a:gs pos="100000">
                <a:srgbClr val="FE978C"/>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35" name="TextBox 34"/>
          <p:cNvSpPr txBox="1"/>
          <p:nvPr/>
        </p:nvSpPr>
        <p:spPr>
          <a:xfrm>
            <a:off x="5340648" y="1838581"/>
            <a:ext cx="1604310" cy="1200329"/>
          </a:xfrm>
          <a:prstGeom prst="rect">
            <a:avLst/>
          </a:prstGeom>
          <a:noFill/>
        </p:spPr>
        <p:txBody>
          <a:bodyPr wrap="square" rtlCol="0">
            <a:spAutoFit/>
          </a:bodyPr>
          <a:lstStyle/>
          <a:p>
            <a:pPr algn="ctr"/>
            <a:r>
              <a:rPr lang="en-US" altLang="zh-CN" sz="7200" b="1" spc="-300" dirty="0">
                <a:solidFill>
                  <a:schemeClr val="bg1"/>
                </a:solidFill>
                <a:latin typeface="微软雅黑" pitchFamily="34" charset="-122"/>
                <a:ea typeface="微软雅黑" pitchFamily="34" charset="-122"/>
              </a:rPr>
              <a:t>B</a:t>
            </a:r>
            <a:endParaRPr lang="zh-CN" altLang="en-US" sz="7200" b="1" spc="-300" dirty="0">
              <a:solidFill>
                <a:schemeClr val="bg1"/>
              </a:solidFill>
              <a:latin typeface="微软雅黑" pitchFamily="34" charset="-122"/>
              <a:ea typeface="微软雅黑" pitchFamily="34" charset="-122"/>
            </a:endParaRPr>
          </a:p>
        </p:txBody>
      </p:sp>
      <p:sp>
        <p:nvSpPr>
          <p:cNvPr id="36" name="矩形 69"/>
          <p:cNvSpPr>
            <a:spLocks noChangeArrowheads="1"/>
          </p:cNvSpPr>
          <p:nvPr/>
        </p:nvSpPr>
        <p:spPr bwMode="auto">
          <a:xfrm>
            <a:off x="3520536" y="4267555"/>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zh-CN" altLang="en-US" sz="4800" b="1" dirty="0">
                <a:solidFill>
                  <a:srgbClr val="00B0F0"/>
                </a:solidFill>
                <a:latin typeface="微软雅黑" pitchFamily="34" charset="-122"/>
                <a:ea typeface="微软雅黑" pitchFamily="34" charset="-122"/>
                <a:sym typeface="微软雅黑" pitchFamily="34" charset="-122"/>
              </a:rPr>
              <a:t>下</a:t>
            </a:r>
            <a:r>
              <a:rPr lang="zh-CN" altLang="en-US" sz="4800" b="1" dirty="0" smtClean="0">
                <a:solidFill>
                  <a:srgbClr val="00B0F0"/>
                </a:solidFill>
                <a:latin typeface="微软雅黑" pitchFamily="34" charset="-122"/>
                <a:ea typeface="微软雅黑" pitchFamily="34" charset="-122"/>
                <a:sym typeface="微软雅黑" pitchFamily="34" charset="-122"/>
              </a:rPr>
              <a:t>学期计划</a:t>
            </a:r>
            <a:endParaRPr lang="zh-CN" altLang="en-US" sz="4800" b="1" dirty="0">
              <a:solidFill>
                <a:srgbClr val="00B0F0"/>
              </a:solidFill>
              <a:latin typeface="微软雅黑" pitchFamily="34" charset="-122"/>
              <a:ea typeface="微软雅黑" pitchFamily="34" charset="-122"/>
              <a:sym typeface="微软雅黑" pitchFamily="34" charset="-122"/>
            </a:endParaRPr>
          </a:p>
        </p:txBody>
      </p:sp>
      <p:cxnSp>
        <p:nvCxnSpPr>
          <p:cNvPr id="38" name="直接连接符 37"/>
          <p:cNvCxnSpPr/>
          <p:nvPr/>
        </p:nvCxnSpPr>
        <p:spPr>
          <a:xfrm>
            <a:off x="2355933" y="4840452"/>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319033" y="4840452"/>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77159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40"/>
          <p:cNvSpPr>
            <a:spLocks noChangeArrowheads="1"/>
          </p:cNvSpPr>
          <p:nvPr/>
        </p:nvSpPr>
        <p:spPr bwMode="auto">
          <a:xfrm>
            <a:off x="1850797" y="341873"/>
            <a:ext cx="18517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dirty="0" smtClean="0">
                <a:solidFill>
                  <a:srgbClr val="00B0F0"/>
                </a:solidFill>
                <a:latin typeface="微软雅黑" pitchFamily="34" charset="-122"/>
                <a:ea typeface="微软雅黑" pitchFamily="34" charset="-122"/>
                <a:cs typeface="Calibri" pitchFamily="34" charset="0"/>
                <a:sym typeface="Calibri" pitchFamily="34" charset="0"/>
              </a:rPr>
              <a:t>下年度工作</a:t>
            </a:r>
            <a:endParaRPr lang="zh-CN" altLang="en-US" sz="2600" dirty="0">
              <a:solidFill>
                <a:srgbClr val="00B0F0"/>
              </a:solidFill>
              <a:latin typeface="微软雅黑" pitchFamily="34" charset="-122"/>
              <a:ea typeface="微软雅黑" pitchFamily="34" charset="-122"/>
              <a:cs typeface="Calibri" pitchFamily="34" charset="0"/>
              <a:sym typeface="Calibri" pitchFamily="34" charset="0"/>
            </a:endParaRPr>
          </a:p>
        </p:txBody>
      </p:sp>
      <p:grpSp>
        <p:nvGrpSpPr>
          <p:cNvPr id="16" name="组合 15"/>
          <p:cNvGrpSpPr/>
          <p:nvPr/>
        </p:nvGrpSpPr>
        <p:grpSpPr>
          <a:xfrm>
            <a:off x="0" y="542924"/>
            <a:ext cx="12190413" cy="53182"/>
            <a:chOff x="0" y="542924"/>
            <a:chExt cx="12190413" cy="53182"/>
          </a:xfrm>
        </p:grpSpPr>
        <p:sp>
          <p:nvSpPr>
            <p:cNvPr id="17"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 name="圆角矩形 39"/>
            <p:cNvSpPr>
              <a:spLocks noChangeArrowheads="1"/>
            </p:cNvSpPr>
            <p:nvPr/>
          </p:nvSpPr>
          <p:spPr bwMode="auto">
            <a:xfrm>
              <a:off x="0" y="542924"/>
              <a:ext cx="762000" cy="53181"/>
            </a:xfrm>
            <a:prstGeom prst="roundRect">
              <a:avLst>
                <a:gd name="adj" fmla="val 16667"/>
              </a:avLst>
            </a:prstGeom>
            <a:solidFill>
              <a:srgbClr val="00B0F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grpSp>
        <p:nvGrpSpPr>
          <p:cNvPr id="19" name="组合 18"/>
          <p:cNvGrpSpPr/>
          <p:nvPr/>
        </p:nvGrpSpPr>
        <p:grpSpPr>
          <a:xfrm>
            <a:off x="710636" y="218237"/>
            <a:ext cx="1201290" cy="755738"/>
            <a:chOff x="6404855" y="1211527"/>
            <a:chExt cx="1201290" cy="755738"/>
          </a:xfrm>
        </p:grpSpPr>
        <p:sp>
          <p:nvSpPr>
            <p:cNvPr id="20"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a:gsLst>
                <a:gs pos="0">
                  <a:srgbClr val="0070C0">
                    <a:alpha val="44000"/>
                  </a:srgbClr>
                </a:gs>
                <a:gs pos="100000">
                  <a:srgbClr val="00B0F0"/>
                </a:gs>
              </a:gsLst>
              <a:lin ang="8100000" scaled="1"/>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1" name="TextBox 8"/>
            <p:cNvSpPr txBox="1"/>
            <p:nvPr/>
          </p:nvSpPr>
          <p:spPr>
            <a:xfrm>
              <a:off x="6404855" y="1253660"/>
              <a:ext cx="1201290" cy="646331"/>
            </a:xfrm>
            <a:prstGeom prst="rect">
              <a:avLst/>
            </a:prstGeom>
            <a:noFill/>
          </p:spPr>
          <p:txBody>
            <a:bodyPr wrap="square" rtlCol="0">
              <a:spAutoFit/>
            </a:bodyPr>
            <a:lstStyle/>
            <a:p>
              <a:pPr algn="ctr"/>
              <a:r>
                <a:rPr lang="en-US" altLang="zh-CN" sz="3600" b="1" spc="-300" dirty="0" smtClean="0">
                  <a:solidFill>
                    <a:schemeClr val="bg1"/>
                  </a:solidFill>
                  <a:latin typeface="微软雅黑" pitchFamily="34" charset="-122"/>
                  <a:ea typeface="微软雅黑" pitchFamily="34" charset="-122"/>
                </a:rPr>
                <a:t>3</a:t>
              </a:r>
              <a:endParaRPr lang="zh-CN" altLang="en-US" sz="3600" b="1" spc="-300" dirty="0">
                <a:solidFill>
                  <a:schemeClr val="bg1"/>
                </a:solidFill>
                <a:latin typeface="微软雅黑" pitchFamily="34" charset="-122"/>
                <a:ea typeface="微软雅黑" pitchFamily="34" charset="-122"/>
              </a:endParaRPr>
            </a:p>
          </p:txBody>
        </p:sp>
      </p:grpSp>
      <p:sp>
        <p:nvSpPr>
          <p:cNvPr id="23" name="Freeform 46"/>
          <p:cNvSpPr>
            <a:spLocks noEditPoints="1" noChangeArrowheads="1"/>
          </p:cNvSpPr>
          <p:nvPr/>
        </p:nvSpPr>
        <p:spPr bwMode="auto">
          <a:xfrm>
            <a:off x="1864491" y="1747230"/>
            <a:ext cx="661987" cy="663575"/>
          </a:xfrm>
          <a:custGeom>
            <a:avLst/>
            <a:gdLst>
              <a:gd name="T0" fmla="*/ 2147483647 w 55"/>
              <a:gd name="T1" fmla="*/ 2147483647 h 55"/>
              <a:gd name="T2" fmla="*/ 2147483647 w 55"/>
              <a:gd name="T3" fmla="*/ 2147483647 h 55"/>
              <a:gd name="T4" fmla="*/ 1448680289 w 55"/>
              <a:gd name="T5" fmla="*/ 2147483647 h 55"/>
              <a:gd name="T6" fmla="*/ 0 w 55"/>
              <a:gd name="T7" fmla="*/ 2147483647 h 55"/>
              <a:gd name="T8" fmla="*/ 0 w 55"/>
              <a:gd name="T9" fmla="*/ 1455642223 h 55"/>
              <a:gd name="T10" fmla="*/ 1448680289 w 55"/>
              <a:gd name="T11" fmla="*/ 0 h 55"/>
              <a:gd name="T12" fmla="*/ 2147483647 w 55"/>
              <a:gd name="T13" fmla="*/ 0 h 55"/>
              <a:gd name="T14" fmla="*/ 2147483647 w 55"/>
              <a:gd name="T15" fmla="*/ 1455642223 h 55"/>
              <a:gd name="T16" fmla="*/ 2147483647 w 55"/>
              <a:gd name="T17" fmla="*/ 2147483647 h 55"/>
              <a:gd name="T18" fmla="*/ 2147483647 w 55"/>
              <a:gd name="T19" fmla="*/ 2147483647 h 55"/>
              <a:gd name="T20" fmla="*/ 2147483647 w 55"/>
              <a:gd name="T21" fmla="*/ 2147483647 h 55"/>
              <a:gd name="T22" fmla="*/ 2147483647 w 55"/>
              <a:gd name="T23" fmla="*/ 1892335154 h 55"/>
              <a:gd name="T24" fmla="*/ 2147483647 w 55"/>
              <a:gd name="T25" fmla="*/ 1892335154 h 55"/>
              <a:gd name="T26" fmla="*/ 2147483647 w 55"/>
              <a:gd name="T27" fmla="*/ 2147483647 h 55"/>
              <a:gd name="T28" fmla="*/ 2147483647 w 55"/>
              <a:gd name="T29" fmla="*/ 2147483647 h 55"/>
              <a:gd name="T30" fmla="*/ 1738426276 w 55"/>
              <a:gd name="T31" fmla="*/ 2147483647 h 55"/>
              <a:gd name="T32" fmla="*/ 1158946714 w 55"/>
              <a:gd name="T33" fmla="*/ 2147483647 h 55"/>
              <a:gd name="T34" fmla="*/ 1158946714 w 55"/>
              <a:gd name="T35" fmla="*/ 2147483647 h 55"/>
              <a:gd name="T36" fmla="*/ 2147483647 w 55"/>
              <a:gd name="T37" fmla="*/ 2147483647 h 55"/>
              <a:gd name="T38" fmla="*/ 2147483647 w 55"/>
              <a:gd name="T39" fmla="*/ 2147483647 h 55"/>
              <a:gd name="T40" fmla="*/ 2147483647 w 55"/>
              <a:gd name="T41" fmla="*/ 2147483647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55"/>
              <a:gd name="T65" fmla="*/ 55 w 55"/>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46"/>
          <p:cNvSpPr>
            <a:spLocks noEditPoints="1" noChangeArrowheads="1"/>
          </p:cNvSpPr>
          <p:nvPr/>
        </p:nvSpPr>
        <p:spPr bwMode="auto">
          <a:xfrm>
            <a:off x="1911926" y="3930490"/>
            <a:ext cx="661987" cy="663575"/>
          </a:xfrm>
          <a:custGeom>
            <a:avLst/>
            <a:gdLst>
              <a:gd name="T0" fmla="*/ 2147483647 w 55"/>
              <a:gd name="T1" fmla="*/ 2147483647 h 55"/>
              <a:gd name="T2" fmla="*/ 2147483647 w 55"/>
              <a:gd name="T3" fmla="*/ 2147483647 h 55"/>
              <a:gd name="T4" fmla="*/ 1448680289 w 55"/>
              <a:gd name="T5" fmla="*/ 2147483647 h 55"/>
              <a:gd name="T6" fmla="*/ 0 w 55"/>
              <a:gd name="T7" fmla="*/ 2147483647 h 55"/>
              <a:gd name="T8" fmla="*/ 0 w 55"/>
              <a:gd name="T9" fmla="*/ 1455642223 h 55"/>
              <a:gd name="T10" fmla="*/ 1448680289 w 55"/>
              <a:gd name="T11" fmla="*/ 0 h 55"/>
              <a:gd name="T12" fmla="*/ 2147483647 w 55"/>
              <a:gd name="T13" fmla="*/ 0 h 55"/>
              <a:gd name="T14" fmla="*/ 2147483647 w 55"/>
              <a:gd name="T15" fmla="*/ 1455642223 h 55"/>
              <a:gd name="T16" fmla="*/ 2147483647 w 55"/>
              <a:gd name="T17" fmla="*/ 2147483647 h 55"/>
              <a:gd name="T18" fmla="*/ 2147483647 w 55"/>
              <a:gd name="T19" fmla="*/ 2147483647 h 55"/>
              <a:gd name="T20" fmla="*/ 2147483647 w 55"/>
              <a:gd name="T21" fmla="*/ 2147483647 h 55"/>
              <a:gd name="T22" fmla="*/ 2147483647 w 55"/>
              <a:gd name="T23" fmla="*/ 1892335154 h 55"/>
              <a:gd name="T24" fmla="*/ 2147483647 w 55"/>
              <a:gd name="T25" fmla="*/ 1892335154 h 55"/>
              <a:gd name="T26" fmla="*/ 2147483647 w 55"/>
              <a:gd name="T27" fmla="*/ 2147483647 h 55"/>
              <a:gd name="T28" fmla="*/ 2147483647 w 55"/>
              <a:gd name="T29" fmla="*/ 2147483647 h 55"/>
              <a:gd name="T30" fmla="*/ 1738426276 w 55"/>
              <a:gd name="T31" fmla="*/ 2147483647 h 55"/>
              <a:gd name="T32" fmla="*/ 1158946714 w 55"/>
              <a:gd name="T33" fmla="*/ 2147483647 h 55"/>
              <a:gd name="T34" fmla="*/ 1158946714 w 55"/>
              <a:gd name="T35" fmla="*/ 2147483647 h 55"/>
              <a:gd name="T36" fmla="*/ 2147483647 w 55"/>
              <a:gd name="T37" fmla="*/ 2147483647 h 55"/>
              <a:gd name="T38" fmla="*/ 2147483647 w 55"/>
              <a:gd name="T39" fmla="*/ 2147483647 h 55"/>
              <a:gd name="T40" fmla="*/ 2147483647 w 55"/>
              <a:gd name="T41" fmla="*/ 2147483647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55"/>
              <a:gd name="T65" fmla="*/ 55 w 55"/>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文本框 36"/>
          <p:cNvSpPr txBox="1"/>
          <p:nvPr/>
        </p:nvSpPr>
        <p:spPr>
          <a:xfrm>
            <a:off x="2680897" y="4077611"/>
            <a:ext cx="7464589" cy="369332"/>
          </a:xfrm>
          <a:prstGeom prst="rect">
            <a:avLst/>
          </a:prstGeom>
          <a:noFill/>
        </p:spPr>
        <p:txBody>
          <a:bodyPr wrap="square" rtlCol="0">
            <a:spAutoFit/>
          </a:bodyPr>
          <a:lstStyle/>
          <a:p>
            <a:r>
              <a:rPr lang="zh-CN" altLang="en-US" dirty="0" smtClean="0"/>
              <a:t>等待盲审，完成剩余科研工作，同时准备论文答辩和找工作</a:t>
            </a:r>
            <a:endParaRPr lang="zh-CN" altLang="en-US" dirty="0"/>
          </a:p>
        </p:txBody>
      </p:sp>
      <p:sp>
        <p:nvSpPr>
          <p:cNvPr id="2" name="文本框 1"/>
          <p:cNvSpPr txBox="1"/>
          <p:nvPr/>
        </p:nvSpPr>
        <p:spPr>
          <a:xfrm>
            <a:off x="2753105" y="1887428"/>
            <a:ext cx="7002309" cy="383177"/>
          </a:xfrm>
          <a:prstGeom prst="rect">
            <a:avLst/>
          </a:prstGeom>
          <a:noFill/>
        </p:spPr>
        <p:txBody>
          <a:bodyPr wrap="square" rtlCol="0">
            <a:spAutoFit/>
          </a:bodyPr>
          <a:lstStyle/>
          <a:p>
            <a:r>
              <a:rPr lang="zh-CN" altLang="en-US" dirty="0" smtClean="0"/>
              <a:t>提交资格论文，申请博士开题及预答辩，并撰写毕业论文</a:t>
            </a:r>
            <a:endParaRPr lang="zh-CN" altLang="en-US" dirty="0"/>
          </a:p>
        </p:txBody>
      </p:sp>
      <p:sp>
        <p:nvSpPr>
          <p:cNvPr id="22" name="文本框 21"/>
          <p:cNvSpPr txBox="1"/>
          <p:nvPr/>
        </p:nvSpPr>
        <p:spPr>
          <a:xfrm>
            <a:off x="4458843" y="4647791"/>
            <a:ext cx="3387634" cy="369332"/>
          </a:xfrm>
          <a:prstGeom prst="rect">
            <a:avLst/>
          </a:prstGeom>
          <a:noFill/>
        </p:spPr>
        <p:txBody>
          <a:bodyPr wrap="square" rtlCol="0">
            <a:spAutoFit/>
          </a:bodyPr>
          <a:lstStyle/>
          <a:p>
            <a:r>
              <a:rPr lang="zh-CN" altLang="en-US" dirty="0" smtClean="0"/>
              <a:t>预计</a:t>
            </a:r>
            <a:r>
              <a:rPr lang="en-US" altLang="zh-CN" dirty="0" smtClean="0"/>
              <a:t>10</a:t>
            </a:r>
            <a:r>
              <a:rPr lang="zh-CN" altLang="en-US" dirty="0" smtClean="0"/>
              <a:t>月中旬</a:t>
            </a:r>
            <a:r>
              <a:rPr lang="en-US" altLang="zh-CN" dirty="0" smtClean="0"/>
              <a:t>------11</a:t>
            </a:r>
            <a:r>
              <a:rPr lang="zh-CN" altLang="en-US" dirty="0" smtClean="0"/>
              <a:t>月中旬</a:t>
            </a:r>
            <a:endParaRPr lang="zh-CN" altLang="en-US" dirty="0"/>
          </a:p>
        </p:txBody>
      </p:sp>
      <p:sp>
        <p:nvSpPr>
          <p:cNvPr id="25" name="文本框 24"/>
          <p:cNvSpPr txBox="1"/>
          <p:nvPr/>
        </p:nvSpPr>
        <p:spPr>
          <a:xfrm>
            <a:off x="4560443" y="2787815"/>
            <a:ext cx="3387634" cy="383177"/>
          </a:xfrm>
          <a:prstGeom prst="rect">
            <a:avLst/>
          </a:prstGeom>
          <a:noFill/>
        </p:spPr>
        <p:txBody>
          <a:bodyPr wrap="square" rtlCol="0">
            <a:spAutoFit/>
          </a:bodyPr>
          <a:lstStyle/>
          <a:p>
            <a:r>
              <a:rPr lang="zh-CN" altLang="en-US" dirty="0" smtClean="0"/>
              <a:t>预计</a:t>
            </a:r>
            <a:r>
              <a:rPr lang="en-US" altLang="zh-CN" dirty="0" smtClean="0"/>
              <a:t>9</a:t>
            </a:r>
            <a:r>
              <a:rPr lang="zh-CN" altLang="en-US" dirty="0" smtClean="0"/>
              <a:t>月下旬</a:t>
            </a:r>
            <a:r>
              <a:rPr lang="en-US" altLang="zh-CN" dirty="0" smtClean="0"/>
              <a:t>------10</a:t>
            </a:r>
            <a:r>
              <a:rPr lang="zh-CN" altLang="en-US" dirty="0" smtClean="0"/>
              <a:t>月中旬</a:t>
            </a:r>
            <a:endParaRPr lang="zh-CN" altLang="en-US" dirty="0"/>
          </a:p>
        </p:txBody>
      </p:sp>
    </p:spTree>
    <p:extLst>
      <p:ext uri="{BB962C8B-B14F-4D97-AF65-F5344CB8AC3E}">
        <p14:creationId xmlns:p14="http://schemas.microsoft.com/office/powerpoint/2010/main" val="76304416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28"/>
</p:tagLst>
</file>

<file path=ppt/theme/theme1.xml><?xml version="1.0" encoding="utf-8"?>
<a:theme xmlns:a="http://schemas.openxmlformats.org/drawingml/2006/main" name="第一PPT，www.1ppt.com">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1407</TotalTime>
  <Words>301</Words>
  <Application>Microsoft Office PowerPoint</Application>
  <PresentationFormat>自定义</PresentationFormat>
  <Paragraphs>38</Paragraphs>
  <Slides>6</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等线</vt:lpstr>
      <vt:lpstr>等线 Light</vt:lpstr>
      <vt:lpstr>黑体</vt:lpstr>
      <vt:lpstr>宋体</vt:lpstr>
      <vt:lpstr>微软雅黑</vt:lpstr>
      <vt:lpstr>Arial</vt:lpstr>
      <vt:lpstr>Calibri</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彩色泡泡</dc:title>
  <dc:creator>第一PPT</dc:creator>
  <cp:keywords>www.1ppt.com</cp:keywords>
  <dc:description>www.1ppt.com</dc:description>
  <cp:lastModifiedBy>Hoo gang</cp:lastModifiedBy>
  <cp:revision>933</cp:revision>
  <dcterms:created xsi:type="dcterms:W3CDTF">2015-12-01T09:06:39Z</dcterms:created>
  <dcterms:modified xsi:type="dcterms:W3CDTF">2020-09-17T12:25:07Z</dcterms:modified>
</cp:coreProperties>
</file>