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2" r:id="rId2"/>
    <p:sldId id="284" r:id="rId3"/>
    <p:sldId id="267" r:id="rId4"/>
    <p:sldId id="269" r:id="rId5"/>
    <p:sldId id="283"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66" userDrawn="1">
          <p15:clr>
            <a:srgbClr val="A4A3A4"/>
          </p15:clr>
        </p15:guide>
        <p15:guide id="2" pos="5654" userDrawn="1">
          <p15:clr>
            <a:srgbClr val="A4A3A4"/>
          </p15:clr>
        </p15:guide>
        <p15:guide id="3" pos="756" userDrawn="1">
          <p15:clr>
            <a:srgbClr val="A4A3A4"/>
          </p15:clr>
        </p15:guide>
        <p15:guide id="4" orient="horz" pos="8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6F65"/>
    <a:srgbClr val="E49B35"/>
    <a:srgbClr val="287184"/>
    <a:srgbClr val="89A67A"/>
    <a:srgbClr val="508799"/>
    <a:srgbClr val="ED7167"/>
    <a:srgbClr val="ED6E64"/>
    <a:srgbClr val="D57053"/>
    <a:srgbClr val="EBCEBC"/>
    <a:srgbClr val="EBD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25" autoAdjust="0"/>
    <p:restoredTop sz="94660"/>
  </p:normalViewPr>
  <p:slideViewPr>
    <p:cSldViewPr snapToGrid="0">
      <p:cViewPr varScale="1">
        <p:scale>
          <a:sx n="96" d="100"/>
          <a:sy n="96" d="100"/>
        </p:scale>
        <p:origin x="512" y="168"/>
      </p:cViewPr>
      <p:guideLst>
        <p:guide orient="horz" pos="3566"/>
        <p:guide pos="5654"/>
        <p:guide pos="756"/>
        <p:guide orient="horz" pos="86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F865E-F62C-4250-A39C-D7F8E0DAF63A}" type="datetimeFigureOut">
              <a:rPr lang="zh-CN" altLang="en-US" smtClean="0"/>
              <a:t>2019/1/11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EEF12-3714-4C11-AF16-9692F0CECC73}" type="slidenum">
              <a:rPr lang="zh-CN" altLang="en-US" smtClean="0"/>
              <a:t>‹#›</a:t>
            </a:fld>
            <a:endParaRPr lang="zh-CN" altLang="en-US"/>
          </a:p>
        </p:txBody>
      </p:sp>
    </p:spTree>
    <p:extLst>
      <p:ext uri="{BB962C8B-B14F-4D97-AF65-F5344CB8AC3E}">
        <p14:creationId xmlns:p14="http://schemas.microsoft.com/office/powerpoint/2010/main" val="2127913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252496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212005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1614731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23885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E10778-D782-46AB-918C-02950C9E19C4}"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381005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E10778-D782-46AB-918C-02950C9E19C4}"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11104338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E10778-D782-46AB-918C-02950C9E19C4}" type="datetimeFigureOut">
              <a:rPr lang="zh-CN" altLang="en-US" smtClean="0"/>
              <a:t>2019/1/11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15154122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E10778-D782-46AB-918C-02950C9E19C4}" type="datetimeFigureOut">
              <a:rPr lang="zh-CN" altLang="en-US" smtClean="0"/>
              <a:t>2019/1/11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27929018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10778-D782-46AB-918C-02950C9E19C4}" type="datetimeFigureOut">
              <a:rPr lang="zh-CN" altLang="en-US" smtClean="0"/>
              <a:t>2019/1/11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4271654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E10778-D782-46AB-918C-02950C9E19C4}"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388412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E10778-D782-46AB-918C-02950C9E19C4}"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extLst>
      <p:ext uri="{BB962C8B-B14F-4D97-AF65-F5344CB8AC3E}">
        <p14:creationId xmlns:p14="http://schemas.microsoft.com/office/powerpoint/2010/main" val="30208693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10778-D782-46AB-918C-02950C9E19C4}" type="datetimeFigureOut">
              <a:rPr lang="zh-CN" altLang="en-US" smtClean="0"/>
              <a:t>2019/1/11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3C713-0A25-4B27-8294-86EE1C308F4F}" type="slidenum">
              <a:rPr lang="zh-CN" altLang="en-US" smtClean="0"/>
              <a:t>‹#›</a:t>
            </a:fld>
            <a:endParaRPr lang="zh-CN" altLang="en-US"/>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0" cy="6896100"/>
          </a:xfrm>
          <a:prstGeom prst="rect">
            <a:avLst/>
          </a:prstGeom>
        </p:spPr>
      </p:pic>
    </p:spTree>
    <p:extLst>
      <p:ext uri="{BB962C8B-B14F-4D97-AF65-F5344CB8AC3E}">
        <p14:creationId xmlns:p14="http://schemas.microsoft.com/office/powerpoint/2010/main" val="3957939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p:blipFill>
        <p:spPr>
          <a:xfrm>
            <a:off x="495119" y="2123164"/>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8" name="矩形 827"/>
          <p:cNvSpPr/>
          <p:nvPr/>
        </p:nvSpPr>
        <p:spPr>
          <a:xfrm>
            <a:off x="842301" y="2455021"/>
            <a:ext cx="8211872" cy="769441"/>
          </a:xfrm>
          <a:prstGeom prst="rect">
            <a:avLst/>
          </a:prstGeom>
        </p:spPr>
        <p:txBody>
          <a:bodyPr wrap="square">
            <a:spAutoFit/>
          </a:bodyPr>
          <a:lstStyle/>
          <a:p>
            <a:pPr algn="ctr">
              <a:spcAft>
                <a:spcPts val="0"/>
              </a:spcAft>
            </a:pPr>
            <a:r>
              <a:rPr lang="en-US" altLang="zh-CN"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2018-2019</a:t>
            </a:r>
            <a:r>
              <a:rPr lang="zh-CN" altLang="en-US"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第一学期总结</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195025" y="3611513"/>
            <a:ext cx="3685305" cy="369332"/>
          </a:xfrm>
          <a:prstGeom prst="rect">
            <a:avLst/>
          </a:prstGeom>
          <a:noFill/>
        </p:spPr>
        <p:txBody>
          <a:bodyPr wrap="square" rtlCol="0">
            <a:spAutoFit/>
          </a:bodyPr>
          <a:lstStyle/>
          <a:p>
            <a:pPr algn="ctr"/>
            <a:r>
              <a:rPr lang="zh-CN" altLang="en-US" dirty="0" smtClean="0">
                <a:solidFill>
                  <a:srgbClr val="346182"/>
                </a:solidFill>
                <a:latin typeface="微软雅黑" panose="020B0503020204020204" pitchFamily="34" charset="-122"/>
                <a:ea typeface="微软雅黑" panose="020B0503020204020204" pitchFamily="34" charset="-122"/>
              </a:rPr>
              <a:t>汇报人：刘奔</a:t>
            </a:r>
            <a:endParaRPr lang="zh-CN" altLang="en-US" dirty="0">
              <a:solidFill>
                <a:srgbClr val="346182"/>
              </a:solidFill>
              <a:latin typeface="微软雅黑" panose="020B0503020204020204" pitchFamily="34" charset="-122"/>
              <a:ea typeface="微软雅黑" panose="020B0503020204020204" pitchFamily="34" charset="-122"/>
            </a:endParaRPr>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5917783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42000">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14:bounceEnd="42000">
                                          <p:cBhvr additive="base">
                                            <p:cTn id="7" dur="500" fill="hold"/>
                                            <p:tgtEl>
                                              <p:spTgt spid="828"/>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8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14:presetBounceEnd="34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34000">
                                          <p:cBhvr additive="base">
                                            <p:cTn id="12" dur="500" fill="hold"/>
                                            <p:tgtEl>
                                              <p:spTgt spid="5"/>
                                            </p:tgtEl>
                                            <p:attrNameLst>
                                              <p:attrName>ppt_x</p:attrName>
                                            </p:attrNameLst>
                                          </p:cBhvr>
                                          <p:tavLst>
                                            <p:tav tm="0">
                                              <p:val>
                                                <p:strVal val="1+#ppt_w/2"/>
                                              </p:val>
                                            </p:tav>
                                            <p:tav tm="100000">
                                              <p:val>
                                                <p:strVal val="#ppt_x"/>
                                              </p:val>
                                            </p:tav>
                                          </p:tavLst>
                                        </p:anim>
                                        <p:anim calcmode="lin" valueType="num" p14:bounceEnd="34000">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cBhvr additive="base">
                                            <p:cTn id="7" dur="500" fill="hold"/>
                                            <p:tgtEl>
                                              <p:spTgt spid="828"/>
                                            </p:tgtEl>
                                            <p:attrNameLst>
                                              <p:attrName>ppt_x</p:attrName>
                                            </p:attrNameLst>
                                          </p:cBhvr>
                                          <p:tavLst>
                                            <p:tav tm="0">
                                              <p:val>
                                                <p:strVal val="#ppt_x"/>
                                              </p:val>
                                            </p:tav>
                                            <p:tav tm="100000">
                                              <p:val>
                                                <p:strVal val="#ppt_x"/>
                                              </p:val>
                                            </p:tav>
                                          </p:tavLst>
                                        </p:anim>
                                        <p:anim calcmode="lin" valueType="num">
                                          <p:cBhvr additive="base">
                                            <p:cTn id="8" dur="500" fill="hold"/>
                                            <p:tgtEl>
                                              <p:spTgt spid="8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Microsoft YaHei" charset="-122"/>
                <a:ea typeface="Microsoft YaHei" charset="-122"/>
                <a:cs typeface="Microsoft YaHei" charset="-122"/>
              </a:rPr>
              <a:t>1</a:t>
            </a:r>
            <a:endParaRPr lang="zh-CN" altLang="en-US" sz="2800" dirty="0">
              <a:latin typeface="Microsoft YaHei" charset="-122"/>
              <a:ea typeface="Microsoft YaHei" charset="-122"/>
              <a:cs typeface="Microsoft YaHei" charset="-122"/>
            </a:endParaRPr>
          </a:p>
        </p:txBody>
      </p:sp>
      <p:grpSp>
        <p:nvGrpSpPr>
          <p:cNvPr id="2" name="组合 1"/>
          <p:cNvGrpSpPr/>
          <p:nvPr/>
        </p:nvGrpSpPr>
        <p:grpSpPr>
          <a:xfrm>
            <a:off x="5165098" y="1025227"/>
            <a:ext cx="1981879" cy="4713418"/>
            <a:chOff x="5165098" y="1146250"/>
            <a:chExt cx="1981879" cy="4713418"/>
          </a:xfrm>
        </p:grpSpPr>
        <p:grpSp>
          <p:nvGrpSpPr>
            <p:cNvPr id="54" name="组合 53"/>
            <p:cNvGrpSpPr/>
            <p:nvPr/>
          </p:nvGrpSpPr>
          <p:grpSpPr>
            <a:xfrm>
              <a:off x="5165100" y="1146250"/>
              <a:ext cx="1981877" cy="4713418"/>
              <a:chOff x="6059488" y="1466844"/>
              <a:chExt cx="1981877" cy="4713418"/>
            </a:xfrm>
          </p:grpSpPr>
          <p:sp>
            <p:nvSpPr>
              <p:cNvPr id="56" name="等腰三角形 55"/>
              <p:cNvSpPr/>
              <p:nvPr/>
            </p:nvSpPr>
            <p:spPr>
              <a:xfrm rot="10800000">
                <a:off x="6343598" y="5798128"/>
                <a:ext cx="469009" cy="382134"/>
              </a:xfrm>
              <a:prstGeom prst="triangle">
                <a:avLst/>
              </a:prstGeom>
              <a:solidFill>
                <a:srgbClr val="ED6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手动操作 56"/>
              <p:cNvSpPr/>
              <p:nvPr/>
            </p:nvSpPr>
            <p:spPr>
              <a:xfrm>
                <a:off x="6059488" y="5345643"/>
                <a:ext cx="1037229" cy="377422"/>
              </a:xfrm>
              <a:prstGeom prst="flowChartManualOperation">
                <a:avLst/>
              </a:prstGeom>
              <a:solidFill>
                <a:srgbClr val="ED6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a:off x="6059488" y="2449609"/>
                <a:ext cx="1037229" cy="2820972"/>
              </a:xfrm>
              <a:custGeom>
                <a:avLst/>
                <a:gdLst>
                  <a:gd name="connsiteX0" fmla="*/ 0 w 1037229"/>
                  <a:gd name="connsiteY0" fmla="*/ 0 h 2820972"/>
                  <a:gd name="connsiteX1" fmla="*/ 486988 w 1037229"/>
                  <a:gd name="connsiteY1" fmla="*/ 0 h 2820972"/>
                  <a:gd name="connsiteX2" fmla="*/ 486988 w 1037229"/>
                  <a:gd name="connsiteY2" fmla="*/ 532263 h 2820972"/>
                  <a:gd name="connsiteX3" fmla="*/ 1037229 w 1037229"/>
                  <a:gd name="connsiteY3" fmla="*/ 532263 h 2820972"/>
                  <a:gd name="connsiteX4" fmla="*/ 1037229 w 1037229"/>
                  <a:gd name="connsiteY4" fmla="*/ 2820972 h 2820972"/>
                  <a:gd name="connsiteX5" fmla="*/ 0 w 1037229"/>
                  <a:gd name="connsiteY5" fmla="*/ 2820972 h 2820972"/>
                  <a:gd name="connsiteX6" fmla="*/ 0 w 1037229"/>
                  <a:gd name="connsiteY6" fmla="*/ 0 h 282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7229" h="2820972">
                    <a:moveTo>
                      <a:pt x="0" y="0"/>
                    </a:moveTo>
                    <a:lnTo>
                      <a:pt x="486988" y="0"/>
                    </a:lnTo>
                    <a:lnTo>
                      <a:pt x="486988" y="532263"/>
                    </a:lnTo>
                    <a:lnTo>
                      <a:pt x="1037229" y="532263"/>
                    </a:lnTo>
                    <a:lnTo>
                      <a:pt x="1037229" y="2820972"/>
                    </a:lnTo>
                    <a:lnTo>
                      <a:pt x="0" y="2820972"/>
                    </a:lnTo>
                    <a:lnTo>
                      <a:pt x="0" y="0"/>
                    </a:lnTo>
                    <a:close/>
                  </a:path>
                </a:pathLst>
              </a:custGeom>
              <a:solidFill>
                <a:srgbClr val="E49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698660" y="2340259"/>
                <a:ext cx="550242" cy="532263"/>
              </a:xfrm>
              <a:prstGeom prst="rect">
                <a:avLst/>
              </a:prstGeom>
              <a:solidFill>
                <a:srgbClr val="E49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7051107" y="1922226"/>
                <a:ext cx="197795" cy="191332"/>
              </a:xfrm>
              <a:prstGeom prst="rect">
                <a:avLst/>
              </a:prstGeom>
              <a:solidFill>
                <a:srgbClr val="89A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7838807" y="1466844"/>
                <a:ext cx="202558" cy="195939"/>
              </a:xfrm>
              <a:prstGeom prst="rect">
                <a:avLst/>
              </a:prstGeom>
              <a:solidFill>
                <a:srgbClr val="C79B6C"/>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7374668" y="1642477"/>
                <a:ext cx="275120" cy="266131"/>
              </a:xfrm>
              <a:prstGeom prst="rect">
                <a:avLst/>
              </a:prstGeom>
              <a:solidFill>
                <a:srgbClr val="324554">
                  <a:alpha val="89000"/>
                </a:srgbClr>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7460769" y="2266766"/>
                <a:ext cx="378038" cy="365686"/>
              </a:xfrm>
              <a:prstGeom prst="rect">
                <a:avLst/>
              </a:prstGeom>
              <a:solidFill>
                <a:srgbClr val="E49B35">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矩形 65"/>
            <p:cNvSpPr/>
            <p:nvPr/>
          </p:nvSpPr>
          <p:spPr>
            <a:xfrm>
              <a:off x="5165100" y="4292763"/>
              <a:ext cx="1037229" cy="654131"/>
            </a:xfrm>
            <a:prstGeom prst="rect">
              <a:avLst/>
            </a:prstGeom>
            <a:solidFill>
              <a:srgbClr val="ED6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5165099" y="3212302"/>
              <a:ext cx="1037229" cy="1080462"/>
            </a:xfrm>
            <a:prstGeom prst="rect">
              <a:avLst/>
            </a:prstGeom>
            <a:solidFill>
              <a:srgbClr val="89A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165098" y="2986089"/>
              <a:ext cx="1037229" cy="226212"/>
            </a:xfrm>
            <a:prstGeom prst="rect">
              <a:avLst/>
            </a:prstGeom>
            <a:solidFill>
              <a:srgbClr val="E49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1" name="直接连接符 70"/>
          <p:cNvCxnSpPr/>
          <p:nvPr/>
        </p:nvCxnSpPr>
        <p:spPr>
          <a:xfrm>
            <a:off x="1439808" y="2361920"/>
            <a:ext cx="3966029" cy="0"/>
          </a:xfrm>
          <a:prstGeom prst="line">
            <a:avLst/>
          </a:prstGeom>
          <a:ln w="19050">
            <a:solidFill>
              <a:srgbClr val="E49B35"/>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1084091" y="2419947"/>
            <a:ext cx="3686041" cy="597921"/>
          </a:xfrm>
          <a:prstGeom prst="rect">
            <a:avLst/>
          </a:prstGeom>
          <a:noFill/>
        </p:spPr>
        <p:txBody>
          <a:bodyPr wrap="square" rtlCol="0">
            <a:spAutoFit/>
          </a:bodyPr>
          <a:lstStyle/>
          <a:p>
            <a:pPr algn="r">
              <a:lnSpc>
                <a:spcPct val="130000"/>
              </a:lnSpc>
            </a:pP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研究生课程学习</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1199069" y="3091278"/>
            <a:ext cx="3966029" cy="0"/>
          </a:xfrm>
          <a:prstGeom prst="line">
            <a:avLst/>
          </a:prstGeom>
          <a:ln w="19050">
            <a:solidFill>
              <a:srgbClr val="89A67A"/>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152524" y="3283395"/>
            <a:ext cx="5012574" cy="597921"/>
          </a:xfrm>
          <a:prstGeom prst="rect">
            <a:avLst/>
          </a:prstGeom>
          <a:noFill/>
        </p:spPr>
        <p:txBody>
          <a:bodyPr wrap="square" rtlCol="0">
            <a:spAutoFit/>
          </a:bodyPr>
          <a:lstStyle/>
          <a:p>
            <a:pPr algn="r">
              <a:lnSpc>
                <a:spcPct val="130000"/>
              </a:lnSpc>
            </a:pP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郑州机场火警项目和岩土项目</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flipH="1">
            <a:off x="1115518" y="4171740"/>
            <a:ext cx="3966029" cy="0"/>
          </a:xfrm>
          <a:prstGeom prst="line">
            <a:avLst/>
          </a:prstGeom>
          <a:ln w="19050">
            <a:solidFill>
              <a:srgbClr val="287184"/>
            </a:solidFill>
            <a:prstDash val="dash"/>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flipH="1">
            <a:off x="6580895" y="3228214"/>
            <a:ext cx="3686041" cy="417358"/>
          </a:xfrm>
          <a:prstGeom prst="rect">
            <a:avLst/>
          </a:prstGeom>
          <a:noFill/>
        </p:spPr>
        <p:txBody>
          <a:bodyPr wrap="square" rtlCol="0">
            <a:spAutoFit/>
          </a:bodyPr>
          <a:lstStyle/>
          <a:p>
            <a:pPr>
              <a:lnSpc>
                <a:spcPct val="130000"/>
              </a:lnSpc>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78" name="直接连接符 77"/>
          <p:cNvCxnSpPr/>
          <p:nvPr/>
        </p:nvCxnSpPr>
        <p:spPr>
          <a:xfrm flipH="1">
            <a:off x="5895888" y="4171740"/>
            <a:ext cx="3966029" cy="0"/>
          </a:xfrm>
          <a:prstGeom prst="line">
            <a:avLst/>
          </a:prstGeom>
          <a:ln w="19050">
            <a:solidFill>
              <a:srgbClr val="ED6F65"/>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flipH="1">
            <a:off x="6413183" y="4262496"/>
            <a:ext cx="3686041" cy="1158074"/>
          </a:xfrm>
          <a:prstGeom prst="rect">
            <a:avLst/>
          </a:prstGeom>
          <a:noFill/>
        </p:spPr>
        <p:txBody>
          <a:bodyPr wrap="square" rtlCol="0">
            <a:spAutoFit/>
          </a:bodyPr>
          <a:lstStyle/>
          <a:p>
            <a:pPr>
              <a:lnSpc>
                <a:spcPct val="130000"/>
              </a:lnSpc>
            </a:pP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项目技术学习以及</a:t>
            </a: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相关知识学习</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0" name="矩形 79"/>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本学期主要工作</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915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ipe(right)">
                                      <p:cBhvr>
                                        <p:cTn id="15" dur="500"/>
                                        <p:tgtEl>
                                          <p:spTgt spid="71"/>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wipe(right)">
                                      <p:cBhvr>
                                        <p:cTn id="18" dur="500"/>
                                        <p:tgtEl>
                                          <p:spTgt spid="7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par>
                                <p:cTn id="24" presetID="22" presetClass="entr" presetSubtype="8" fill="hold" grpId="0" nodeType="withEffect" nodePh="1">
                                  <p:stCondLst>
                                    <p:cond delay="0"/>
                                  </p:stCondLst>
                                  <p:endCondLst>
                                    <p:cond evt="begin" delay="0">
                                      <p:tn val="24"/>
                                    </p:cond>
                                  </p:endCondLst>
                                  <p:childTnLst>
                                    <p:set>
                                      <p:cBhvr>
                                        <p:cTn id="25" dur="1" fill="hold">
                                          <p:stCondLst>
                                            <p:cond delay="0"/>
                                          </p:stCondLst>
                                        </p:cTn>
                                        <p:tgtEl>
                                          <p:spTgt spid="77"/>
                                        </p:tgtEl>
                                        <p:attrNameLst>
                                          <p:attrName>style.visibility</p:attrName>
                                        </p:attrNameLst>
                                      </p:cBhvr>
                                      <p:to>
                                        <p:strVal val="visible"/>
                                      </p:to>
                                    </p:set>
                                    <p:animEffect transition="in" filter="wipe(left)">
                                      <p:cBhvr>
                                        <p:cTn id="26" dur="500"/>
                                        <p:tgtEl>
                                          <p:spTgt spid="7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right)">
                                      <p:cBhvr>
                                        <p:cTn id="31" dur="500"/>
                                        <p:tgtEl>
                                          <p:spTgt spid="73"/>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wipe(right)">
                                      <p:cBhvr>
                                        <p:cTn id="34" dur="500"/>
                                        <p:tgtEl>
                                          <p:spTgt spid="7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wipe(left)">
                                      <p:cBhvr>
                                        <p:cTn id="39" dur="500"/>
                                        <p:tgtEl>
                                          <p:spTgt spid="7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wipe(left)">
                                      <p:cBhvr>
                                        <p:cTn id="4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4" grpId="0"/>
      <p:bldP spid="77" grpId="0"/>
      <p:bldP spid="7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41577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学习收获</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55915" y="1146168"/>
            <a:ext cx="11028800" cy="5279218"/>
            <a:chOff x="1285643" y="1772435"/>
            <a:chExt cx="7135479" cy="3572664"/>
          </a:xfrm>
        </p:grpSpPr>
        <p:sp>
          <p:nvSpPr>
            <p:cNvPr id="54" name="矩形 53"/>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1285643" y="1772435"/>
              <a:ext cx="4389016" cy="338554"/>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flipH="1">
            <a:off x="979228" y="1695578"/>
            <a:ext cx="9937111" cy="4832092"/>
          </a:xfrm>
          <a:prstGeom prst="rect">
            <a:avLst/>
          </a:prstGeom>
          <a:noFill/>
        </p:spPr>
        <p:txBody>
          <a:bodyPr wrap="square" rtlCol="0">
            <a:spAutoFit/>
          </a:bodyPr>
          <a:lstStyle/>
          <a:p>
            <a:r>
              <a:rPr kumimoji="1" lang="en-US" altLang="zh-CN" sz="2800" b="1" dirty="0" smtClean="0"/>
              <a:t>1.java</a:t>
            </a:r>
            <a:r>
              <a:rPr kumimoji="1" lang="zh-CN" altLang="en-US" sz="2800" b="1" dirty="0" smtClean="0"/>
              <a:t>学习：</a:t>
            </a:r>
            <a:r>
              <a:rPr kumimoji="1" lang="en-US" altLang="zh-CN" sz="2800" b="1" dirty="0" err="1" smtClean="0"/>
              <a:t>javase</a:t>
            </a:r>
            <a:r>
              <a:rPr kumimoji="1" lang="zh-CN" altLang="en-US" sz="2800" b="1" dirty="0" smtClean="0"/>
              <a:t>的基本知识，以及</a:t>
            </a:r>
            <a:r>
              <a:rPr kumimoji="1" lang="en-US" altLang="zh-CN" sz="2800" b="1" dirty="0" err="1" smtClean="0"/>
              <a:t>javaweb</a:t>
            </a:r>
            <a:r>
              <a:rPr kumimoji="1" lang="zh-CN" altLang="en-US" sz="2800" b="1" dirty="0" smtClean="0"/>
              <a:t>的基础知识和</a:t>
            </a:r>
            <a:r>
              <a:rPr kumimoji="1" lang="en-US" altLang="zh-CN" sz="2800" b="1" dirty="0" smtClean="0"/>
              <a:t>java</a:t>
            </a:r>
            <a:r>
              <a:rPr kumimoji="1" lang="zh-CN" altLang="en-US" sz="2800" b="1" dirty="0" smtClean="0"/>
              <a:t>并发编程，以及较为浅显的</a:t>
            </a:r>
            <a:r>
              <a:rPr kumimoji="1" lang="en-US" altLang="zh-CN" sz="2800" b="1" dirty="0" err="1" smtClean="0"/>
              <a:t>jvm</a:t>
            </a:r>
            <a:r>
              <a:rPr kumimoji="1" lang="zh-CN" altLang="en-US" sz="2800" b="1" dirty="0" smtClean="0"/>
              <a:t>的相关内容。</a:t>
            </a:r>
            <a:endParaRPr kumimoji="1" lang="en-US" altLang="zh-CN" sz="2800" b="1" dirty="0"/>
          </a:p>
          <a:p>
            <a:endParaRPr kumimoji="1" lang="en-US" altLang="zh-CN" sz="2800" b="1" dirty="0" smtClean="0"/>
          </a:p>
          <a:p>
            <a:r>
              <a:rPr kumimoji="1" lang="en-US" altLang="zh-CN" sz="2800" b="1" dirty="0" smtClean="0"/>
              <a:t>2.</a:t>
            </a:r>
            <a:r>
              <a:rPr kumimoji="1" lang="zh-CN" altLang="en-US" sz="2800" b="1" dirty="0" smtClean="0"/>
              <a:t>项目学习</a:t>
            </a:r>
            <a:r>
              <a:rPr kumimoji="1" lang="zh-CN" altLang="en-US" sz="2800" b="1" dirty="0" smtClean="0"/>
              <a:t>：对</a:t>
            </a:r>
            <a:r>
              <a:rPr kumimoji="1" lang="zh-CN" altLang="en-US" sz="2800" b="1" dirty="0" smtClean="0"/>
              <a:t>一个工程项目的开发流程大致比较了解，以及</a:t>
            </a:r>
            <a:r>
              <a:rPr kumimoji="1" lang="en-US" altLang="zh-CN" sz="2800" b="1" dirty="0"/>
              <a:t>C</a:t>
            </a:r>
            <a:r>
              <a:rPr kumimoji="1" lang="en-US" altLang="zh-CN" sz="2800" b="1" dirty="0" smtClean="0"/>
              <a:t>#</a:t>
            </a:r>
            <a:r>
              <a:rPr kumimoji="1" lang="zh-CN" altLang="en-US" sz="2800" b="1" dirty="0" smtClean="0"/>
              <a:t>的一些知识。</a:t>
            </a:r>
            <a:endParaRPr kumimoji="1" lang="en-US" altLang="zh-CN" sz="2800" b="1" dirty="0" smtClean="0"/>
          </a:p>
          <a:p>
            <a:endParaRPr kumimoji="1" lang="en-US" altLang="zh-CN" sz="2800" b="1" dirty="0"/>
          </a:p>
          <a:p>
            <a:r>
              <a:rPr kumimoji="1" lang="en-US" altLang="zh-CN" sz="2800" b="1" dirty="0" smtClean="0"/>
              <a:t>2.</a:t>
            </a:r>
            <a:r>
              <a:rPr kumimoji="1" lang="zh-CN" altLang="en-US" sz="2800" b="1" dirty="0" smtClean="0"/>
              <a:t>数据库：主要是将数据库的基本原理进行了一个学习以及较为浅显的学习了下</a:t>
            </a:r>
            <a:r>
              <a:rPr kumimoji="1" lang="en-US" altLang="zh-CN" sz="2800" b="1" dirty="0" err="1" smtClean="0"/>
              <a:t>mysql</a:t>
            </a:r>
            <a:r>
              <a:rPr kumimoji="1" lang="zh-CN" altLang="en-US" sz="2800" b="1" dirty="0" smtClean="0"/>
              <a:t>数据库的操作和维护。</a:t>
            </a:r>
            <a:endParaRPr kumimoji="1" lang="en-US" altLang="zh-CN" sz="2800" b="1" dirty="0" smtClean="0"/>
          </a:p>
          <a:p>
            <a:endParaRPr kumimoji="1" lang="en-US" altLang="zh-CN" sz="2800" b="1" dirty="0"/>
          </a:p>
          <a:p>
            <a:r>
              <a:rPr kumimoji="1" lang="en-US" altLang="zh-CN" sz="2800" b="1" dirty="0" smtClean="0"/>
              <a:t>3.Linux</a:t>
            </a:r>
            <a:r>
              <a:rPr kumimoji="1" lang="zh-CN" altLang="en-US" sz="2800" b="1" dirty="0" smtClean="0"/>
              <a:t>相关：学习了</a:t>
            </a:r>
            <a:r>
              <a:rPr kumimoji="1" lang="en-US" altLang="zh-CN" sz="2800" b="1" dirty="0" smtClean="0"/>
              <a:t>Linux</a:t>
            </a:r>
            <a:r>
              <a:rPr kumimoji="1" lang="zh-CN" altLang="en-US" sz="2800" b="1" dirty="0" smtClean="0"/>
              <a:t>相关的基础知识以及较为简单的</a:t>
            </a:r>
            <a:r>
              <a:rPr kumimoji="1" lang="en-US" altLang="zh-CN" sz="2800" b="1" dirty="0" smtClean="0"/>
              <a:t>shell</a:t>
            </a:r>
            <a:r>
              <a:rPr kumimoji="1" lang="zh-CN" altLang="en-US" sz="2800" b="1" dirty="0" smtClean="0"/>
              <a:t>脚本边编程，但是掌握的还是不够熟悉。</a:t>
            </a:r>
            <a:endParaRPr kumimoji="1" lang="en-US" altLang="zh-CN" sz="2800" b="1" dirty="0"/>
          </a:p>
        </p:txBody>
      </p:sp>
    </p:spTree>
    <p:extLst>
      <p:ext uri="{BB962C8B-B14F-4D97-AF65-F5344CB8AC3E}">
        <p14:creationId xmlns:p14="http://schemas.microsoft.com/office/powerpoint/2010/main" val="380780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不足与展望</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61024" y="1920662"/>
            <a:ext cx="8982122" cy="3539430"/>
          </a:xfrm>
          <a:prstGeom prst="rect">
            <a:avLst/>
          </a:prstGeom>
          <a:noFill/>
        </p:spPr>
        <p:txBody>
          <a:bodyPr wrap="square" rtlCol="0">
            <a:spAutoFit/>
          </a:bodyPr>
          <a:lstStyle/>
          <a:p>
            <a:r>
              <a:rPr kumimoji="1" lang="zh-CN" altLang="en-US" sz="2800" dirty="0" smtClean="0">
                <a:latin typeface="Microsoft YaHei" charset="-122"/>
                <a:ea typeface="Microsoft YaHei" charset="-122"/>
                <a:cs typeface="Microsoft YaHei" charset="-122"/>
              </a:rPr>
              <a:t>不足：编程能力不太够，技术较为薄弱，掌握的技术不够牢固，需要更多的时间去打磨。</a:t>
            </a:r>
            <a:endParaRPr kumimoji="1" lang="en-US" altLang="zh-CN" sz="2800" dirty="0" smtClean="0">
              <a:latin typeface="Microsoft YaHei" charset="-122"/>
              <a:ea typeface="Microsoft YaHei" charset="-122"/>
              <a:cs typeface="Microsoft YaHei" charset="-122"/>
            </a:endParaRPr>
          </a:p>
          <a:p>
            <a:endParaRPr kumimoji="1" lang="en-US" altLang="zh-CN" sz="2800" dirty="0">
              <a:latin typeface="Microsoft YaHei" charset="-122"/>
              <a:ea typeface="Microsoft YaHei" charset="-122"/>
              <a:cs typeface="Microsoft YaHei" charset="-122"/>
            </a:endParaRPr>
          </a:p>
          <a:p>
            <a:r>
              <a:rPr kumimoji="1" lang="zh-CN" altLang="en-US" sz="2800" dirty="0" smtClean="0">
                <a:latin typeface="Microsoft YaHei" charset="-122"/>
                <a:ea typeface="Microsoft YaHei" charset="-122"/>
                <a:cs typeface="Microsoft YaHei" charset="-122"/>
              </a:rPr>
              <a:t>展望：下学期首先完成研究生课程</a:t>
            </a:r>
            <a:endParaRPr kumimoji="1" lang="en-US" altLang="zh-CN" sz="2800" dirty="0" smtClean="0">
              <a:latin typeface="Microsoft YaHei" charset="-122"/>
              <a:ea typeface="Microsoft YaHei" charset="-122"/>
              <a:cs typeface="Microsoft YaHei" charset="-122"/>
            </a:endParaRPr>
          </a:p>
          <a:p>
            <a:r>
              <a:rPr kumimoji="1" lang="zh-CN" altLang="en-US" sz="2800" dirty="0">
                <a:latin typeface="Microsoft YaHei" charset="-122"/>
                <a:ea typeface="Microsoft YaHei" charset="-122"/>
                <a:cs typeface="Microsoft YaHei" charset="-122"/>
              </a:rPr>
              <a:t> </a:t>
            </a:r>
            <a:r>
              <a:rPr kumimoji="1" lang="zh-CN" altLang="en-US" sz="2800" dirty="0" smtClean="0">
                <a:latin typeface="Microsoft YaHei" charset="-122"/>
                <a:ea typeface="Microsoft YaHei" charset="-122"/>
                <a:cs typeface="Microsoft YaHei" charset="-122"/>
              </a:rPr>
              <a:t>          深入的学习</a:t>
            </a:r>
            <a:r>
              <a:rPr kumimoji="1" lang="en-US" altLang="zh-CN" sz="2800" dirty="0" err="1" smtClean="0">
                <a:latin typeface="Microsoft YaHei" charset="-122"/>
                <a:ea typeface="Microsoft YaHei" charset="-122"/>
                <a:cs typeface="Microsoft YaHei" charset="-122"/>
              </a:rPr>
              <a:t>jvm</a:t>
            </a:r>
            <a:r>
              <a:rPr kumimoji="1" lang="zh-CN" altLang="en-US" sz="2800" dirty="0" smtClean="0">
                <a:latin typeface="Microsoft YaHei" charset="-122"/>
                <a:ea typeface="Microsoft YaHei" charset="-122"/>
                <a:cs typeface="Microsoft YaHei" charset="-122"/>
              </a:rPr>
              <a:t>相关知识</a:t>
            </a:r>
            <a:endParaRPr kumimoji="1" lang="en-US" altLang="zh-CN" sz="2800" dirty="0" smtClean="0">
              <a:latin typeface="Microsoft YaHei" charset="-122"/>
              <a:ea typeface="Microsoft YaHei" charset="-122"/>
              <a:cs typeface="Microsoft YaHei" charset="-122"/>
            </a:endParaRPr>
          </a:p>
          <a:p>
            <a:r>
              <a:rPr kumimoji="1" lang="zh-CN" altLang="en-US" sz="2800" dirty="0">
                <a:latin typeface="Microsoft YaHei" charset="-122"/>
                <a:ea typeface="Microsoft YaHei" charset="-122"/>
                <a:cs typeface="Microsoft YaHei" charset="-122"/>
              </a:rPr>
              <a:t> </a:t>
            </a:r>
            <a:r>
              <a:rPr kumimoji="1" lang="zh-CN" altLang="en-US" sz="2800" dirty="0" smtClean="0">
                <a:latin typeface="Microsoft YaHei" charset="-122"/>
                <a:ea typeface="Microsoft YaHei" charset="-122"/>
                <a:cs typeface="Microsoft YaHei" charset="-122"/>
              </a:rPr>
              <a:t>          </a:t>
            </a:r>
            <a:r>
              <a:rPr kumimoji="1" lang="en-US" altLang="zh-CN" sz="2800" dirty="0" err="1" smtClean="0">
                <a:latin typeface="Microsoft YaHei" charset="-122"/>
                <a:ea typeface="Microsoft YaHei" charset="-122"/>
                <a:cs typeface="Microsoft YaHei" charset="-122"/>
              </a:rPr>
              <a:t>Netty</a:t>
            </a:r>
            <a:r>
              <a:rPr kumimoji="1" lang="zh-CN" altLang="en-US" sz="2800" dirty="0" smtClean="0">
                <a:latin typeface="Microsoft YaHei" charset="-122"/>
                <a:ea typeface="Microsoft YaHei" charset="-122"/>
                <a:cs typeface="Microsoft YaHei" charset="-122"/>
              </a:rPr>
              <a:t>的相关知识</a:t>
            </a:r>
            <a:endParaRPr kumimoji="1" lang="en-US" altLang="zh-CN" sz="2800" dirty="0" smtClean="0">
              <a:latin typeface="Microsoft YaHei" charset="-122"/>
              <a:ea typeface="Microsoft YaHei" charset="-122"/>
              <a:cs typeface="Microsoft YaHei" charset="-122"/>
            </a:endParaRPr>
          </a:p>
          <a:p>
            <a:r>
              <a:rPr kumimoji="1" lang="zh-CN" altLang="en-US" sz="2800" dirty="0">
                <a:latin typeface="Microsoft YaHei" charset="-122"/>
                <a:ea typeface="Microsoft YaHei" charset="-122"/>
                <a:cs typeface="Microsoft YaHei" charset="-122"/>
              </a:rPr>
              <a:t> </a:t>
            </a:r>
            <a:r>
              <a:rPr kumimoji="1" lang="zh-CN" altLang="en-US" sz="2800" dirty="0" smtClean="0">
                <a:latin typeface="Microsoft YaHei" charset="-122"/>
                <a:ea typeface="Microsoft YaHei" charset="-122"/>
                <a:cs typeface="Microsoft YaHei" charset="-122"/>
              </a:rPr>
              <a:t>          掌握非关系性数据库</a:t>
            </a:r>
            <a:r>
              <a:rPr kumimoji="1" lang="en-US" altLang="zh-CN" sz="2800" dirty="0" err="1" smtClean="0">
                <a:latin typeface="Microsoft YaHei" charset="-122"/>
                <a:ea typeface="Microsoft YaHei" charset="-122"/>
                <a:cs typeface="Microsoft YaHei" charset="-122"/>
              </a:rPr>
              <a:t>redis</a:t>
            </a:r>
            <a:r>
              <a:rPr kumimoji="1" lang="zh-CN" altLang="en-US" sz="2800" dirty="0" smtClean="0">
                <a:latin typeface="Microsoft YaHei" charset="-122"/>
                <a:ea typeface="Microsoft YaHei" charset="-122"/>
                <a:cs typeface="Microsoft YaHei" charset="-122"/>
              </a:rPr>
              <a:t>和</a:t>
            </a:r>
            <a:r>
              <a:rPr kumimoji="1" lang="en-US" altLang="zh-CN" sz="2800" dirty="0" smtClean="0">
                <a:latin typeface="Microsoft YaHei" charset="-122"/>
                <a:ea typeface="Microsoft YaHei" charset="-122"/>
                <a:cs typeface="Microsoft YaHei" charset="-122"/>
              </a:rPr>
              <a:t>MongoDB</a:t>
            </a:r>
          </a:p>
          <a:p>
            <a:r>
              <a:rPr kumimoji="1" lang="zh-CN" altLang="en-US" sz="2800" dirty="0">
                <a:latin typeface="Microsoft YaHei" charset="-122"/>
                <a:ea typeface="Microsoft YaHei" charset="-122"/>
                <a:cs typeface="Microsoft YaHei" charset="-122"/>
              </a:rPr>
              <a:t> </a:t>
            </a:r>
            <a:r>
              <a:rPr kumimoji="1" lang="zh-CN" altLang="en-US" sz="2800" dirty="0" smtClean="0">
                <a:latin typeface="Microsoft YaHei" charset="-122"/>
                <a:ea typeface="Microsoft YaHei" charset="-122"/>
                <a:cs typeface="Microsoft YaHei" charset="-122"/>
              </a:rPr>
              <a:t>          </a:t>
            </a:r>
            <a:r>
              <a:rPr kumimoji="1" lang="en-US" altLang="zh-CN" sz="2800" dirty="0" err="1" smtClean="0">
                <a:latin typeface="Microsoft YaHei" charset="-122"/>
                <a:ea typeface="Microsoft YaHei" charset="-122"/>
                <a:cs typeface="Microsoft YaHei" charset="-122"/>
              </a:rPr>
              <a:t>javaweb</a:t>
            </a:r>
            <a:r>
              <a:rPr kumimoji="1" lang="zh-CN" altLang="en-US" sz="2800" dirty="0" smtClean="0">
                <a:latin typeface="Microsoft YaHei" charset="-122"/>
                <a:ea typeface="Microsoft YaHei" charset="-122"/>
                <a:cs typeface="Microsoft YaHei" charset="-122"/>
              </a:rPr>
              <a:t>的几个主流框架。</a:t>
            </a:r>
            <a:endParaRPr kumimoji="1" lang="zh-CN" altLang="en-US" sz="28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36758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1822366"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p:blipFill>
        <p:spPr>
          <a:xfrm>
            <a:off x="495119" y="2123164"/>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8" name="矩形 827"/>
          <p:cNvSpPr/>
          <p:nvPr/>
        </p:nvSpPr>
        <p:spPr>
          <a:xfrm>
            <a:off x="4605237" y="2434371"/>
            <a:ext cx="3186773" cy="769441"/>
          </a:xfrm>
          <a:prstGeom prst="rect">
            <a:avLst/>
          </a:prstGeom>
        </p:spPr>
        <p:txBody>
          <a:bodyPr wrap="square">
            <a:spAutoFit/>
          </a:bodyPr>
          <a:lstStyle/>
          <a:p>
            <a:pPr algn="dist">
              <a:spcAft>
                <a:spcPts val="0"/>
              </a:spcAft>
            </a:pPr>
            <a:r>
              <a:rPr lang="en-US" altLang="zh-CN"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THE END</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889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Effect transition="in" filter="fade">
                                      <p:cBhvr>
                                        <p:cTn id="7" dur="1000"/>
                                        <p:tgtEl>
                                          <p:spTgt spid="828"/>
                                        </p:tgtEl>
                                      </p:cBhvr>
                                    </p:animEffect>
                                    <p:anim calcmode="lin" valueType="num">
                                      <p:cBhvr>
                                        <p:cTn id="8" dur="1000" fill="hold"/>
                                        <p:tgtEl>
                                          <p:spTgt spid="828"/>
                                        </p:tgtEl>
                                        <p:attrNameLst>
                                          <p:attrName>ppt_x</p:attrName>
                                        </p:attrNameLst>
                                      </p:cBhvr>
                                      <p:tavLst>
                                        <p:tav tm="0">
                                          <p:val>
                                            <p:strVal val="#ppt_x"/>
                                          </p:val>
                                        </p:tav>
                                        <p:tav tm="100000">
                                          <p:val>
                                            <p:strVal val="#ppt_x"/>
                                          </p:val>
                                        </p:tav>
                                      </p:tavLst>
                                    </p:anim>
                                    <p:anim calcmode="lin" valueType="num">
                                      <p:cBhvr>
                                        <p:cTn id="9" dur="1000" fill="hold"/>
                                        <p:tgtEl>
                                          <p:spTgt spid="8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1804</TotalTime>
  <Words>212</Words>
  <Application>Microsoft Macintosh PowerPoint</Application>
  <PresentationFormat>宽屏</PresentationFormat>
  <Paragraphs>26</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Calibri</vt:lpstr>
      <vt:lpstr>Calibri Light</vt:lpstr>
      <vt:lpstr>Microsoft YaHei</vt:lpstr>
      <vt:lpstr>Times New Roman</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刘 奔</cp:lastModifiedBy>
  <cp:revision>80</cp:revision>
  <dcterms:created xsi:type="dcterms:W3CDTF">2014-12-17T13:36:09Z</dcterms:created>
  <dcterms:modified xsi:type="dcterms:W3CDTF">2019-01-11T03:23:54Z</dcterms:modified>
</cp:coreProperties>
</file>