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65" r:id="rId4"/>
    <p:sldId id="258" r:id="rId5"/>
    <p:sldId id="263" r:id="rId6"/>
    <p:sldId id="259" r:id="rId7"/>
    <p:sldId id="264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F3A63-C9FB-4750-A613-F25D3855640C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AD7EC-8184-4E63-83AC-14721814C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313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52713" y="560388"/>
            <a:ext cx="4356100" cy="244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1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8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52713" y="560388"/>
            <a:ext cx="4356100" cy="244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45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52713" y="560388"/>
            <a:ext cx="4356100" cy="244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2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30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14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573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52713" y="560388"/>
            <a:ext cx="4356100" cy="244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685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05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BF1-EE11-4D36-AADA-D28E5A628FD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D8B-541C-4B6C-AA78-06710A54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0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BF1-EE11-4D36-AADA-D28E5A628FD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D8B-541C-4B6C-AA78-06710A54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9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BF1-EE11-4D36-AADA-D28E5A628FD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D8B-541C-4B6C-AA78-06710A54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529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5"/>
          <p:cNvGrpSpPr/>
          <p:nvPr userDrawn="1"/>
        </p:nvGrpSpPr>
        <p:grpSpPr bwMode="auto">
          <a:xfrm>
            <a:off x="6866678" y="2341920"/>
            <a:ext cx="3243262" cy="863600"/>
            <a:chOff x="515938" y="457200"/>
            <a:chExt cx="3243262" cy="863600"/>
          </a:xfrm>
        </p:grpSpPr>
        <p:pic>
          <p:nvPicPr>
            <p:cNvPr id="9" name="Picture 2" descr="C:\Users\gpfeng\Desktop\图片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8" y="457200"/>
              <a:ext cx="868362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 descr="http://bbs.whu.edu.cn/wForum/bbscon.php?bid=38&amp;id=340316&amp;ap=3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511175"/>
              <a:ext cx="21590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4254" y="3359150"/>
            <a:ext cx="7995686" cy="574508"/>
          </a:xfrm>
        </p:spPr>
        <p:txBody>
          <a:bodyPr anchor="b"/>
          <a:lstStyle>
            <a:lvl1pPr algn="r">
              <a:defRPr sz="32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4254" y="3954884"/>
            <a:ext cx="7995686" cy="350965"/>
          </a:xfrm>
        </p:spPr>
        <p:txBody>
          <a:bodyPr/>
          <a:lstStyle>
            <a:lvl1pPr marL="0" indent="0" algn="r">
              <a:buNone/>
              <a:defRPr sz="20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B5B91-C5BD-4354-AC2B-44EE9357A5BE}" type="datetime1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2DEFB-A5C2-4D1D-8877-3D5996A6A965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14254" y="4333914"/>
            <a:ext cx="8003949" cy="394778"/>
          </a:xfrm>
        </p:spPr>
        <p:txBody>
          <a:bodyPr/>
          <a:lstStyle>
            <a:lvl1pPr marL="0" indent="0" algn="r">
              <a:buNone/>
              <a:defRPr lang="zh-CN" altLang="en-US" sz="1800" kern="120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单击此处编辑母版文本样式单位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290740" y="4772410"/>
            <a:ext cx="3827667" cy="388937"/>
          </a:xfrm>
        </p:spPr>
        <p:txBody>
          <a:bodyPr/>
          <a:lstStyle>
            <a:lvl1pPr marL="0" indent="0" algn="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2000" b="1" kern="1200" smtClean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000" b="1" kern="120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000" b="1" kern="120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000" b="1" kern="120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000" b="1" kern="120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单击此处编辑母版文本样式姓名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</p:nvPr>
        </p:nvSpPr>
        <p:spPr>
          <a:xfrm>
            <a:off x="6290740" y="5194440"/>
            <a:ext cx="3827463" cy="491653"/>
          </a:xfrm>
        </p:spPr>
        <p:txBody>
          <a:bodyPr/>
          <a:lstStyle>
            <a:lvl1pPr marL="0" indent="0" algn="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1800" b="1" kern="12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b="1" kern="12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b="1" kern="12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b="1" kern="12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zh-CN" altLang="en-US"/>
              <a:t>单击此处编辑母版文本样式邮箱</a:t>
            </a: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0" y="6423072"/>
            <a:ext cx="12192000" cy="442536"/>
            <a:chOff x="-23530" y="2893388"/>
            <a:chExt cx="3348000" cy="442536"/>
          </a:xfrm>
        </p:grpSpPr>
        <p:sp>
          <p:nvSpPr>
            <p:cNvPr id="17" name="矩形 16"/>
            <p:cNvSpPr/>
            <p:nvPr/>
          </p:nvSpPr>
          <p:spPr>
            <a:xfrm>
              <a:off x="-23530" y="2893388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190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343" y="556912"/>
            <a:ext cx="9006057" cy="491232"/>
          </a:xfrm>
        </p:spPr>
        <p:txBody>
          <a:bodyPr/>
          <a:lstStyle>
            <a:lvl1pPr marL="12700"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kern="1200" spc="-10">
                <a:solidFill>
                  <a:srgbClr val="80808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343" y="1825625"/>
            <a:ext cx="10936457" cy="4351338"/>
          </a:xfrm>
        </p:spPr>
        <p:txBody>
          <a:bodyPr/>
          <a:lstStyle>
            <a:lvl1pPr marL="355600" indent="-355600">
              <a:defRPr/>
            </a:lvl1pPr>
            <a:lvl2pPr marL="808355" indent="-351155">
              <a:defRPr/>
            </a:lvl2pPr>
            <a:lvl3pPr marL="1252855" indent="-338455">
              <a:defRPr/>
            </a:lvl3pPr>
            <a:lvl4pPr marL="1704975" indent="-333375">
              <a:defRPr/>
            </a:lvl4pPr>
            <a:lvl5pPr marL="2148205" indent="-319405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77725" y="1095769"/>
            <a:ext cx="7061200" cy="502263"/>
          </a:xfrm>
        </p:spPr>
        <p:txBody>
          <a:bodyPr/>
          <a:lstStyle>
            <a:lvl1pPr marL="0" indent="0">
              <a:buNone/>
              <a:defRPr lang="zh-CN" altLang="en-US" sz="2800" b="1" kern="1200" spc="-5" smtClean="0">
                <a:solidFill>
                  <a:srgbClr val="5EBF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1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10" name="矩形 9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065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BF1-EE11-4D36-AADA-D28E5A628FD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D8B-541C-4B6C-AA78-06710A54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6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BF1-EE11-4D36-AADA-D28E5A628FD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D8B-541C-4B6C-AA78-06710A54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02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BF1-EE11-4D36-AADA-D28E5A628FD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D8B-541C-4B6C-AA78-06710A54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8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BF1-EE11-4D36-AADA-D28E5A628FD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D8B-541C-4B6C-AA78-06710A54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1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BF1-EE11-4D36-AADA-D28E5A628FD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D8B-541C-4B6C-AA78-06710A54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BF1-EE11-4D36-AADA-D28E5A628FD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D8B-541C-4B6C-AA78-06710A54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4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BF1-EE11-4D36-AADA-D28E5A628FD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D8B-541C-4B6C-AA78-06710A54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9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BBF1-EE11-4D36-AADA-D28E5A628FD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ED8B-541C-4B6C-AA78-06710A54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1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BBF1-EE11-4D36-AADA-D28E5A628FD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0ED8B-541C-4B6C-AA78-06710A54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年终报告</a:t>
            </a:r>
            <a:endParaRPr lang="zh-CN" altLang="en-US" dirty="0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sz="2000" dirty="0"/>
              <a:t>报告人</a:t>
            </a:r>
            <a:r>
              <a:rPr lang="zh-CN" altLang="en-US" sz="2000" dirty="0" smtClean="0"/>
              <a:t>：王诚</a:t>
            </a:r>
            <a:endParaRPr lang="zh-CN" altLang="en-US" sz="20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7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gallery dir="l"/>
        <p:sndAc>
          <p:endSnd/>
        </p:sndAc>
      </p:transition>
    </mc:Choice>
    <mc:Fallback xmlns="">
      <p:transition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个人寄语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32885" y="6357193"/>
            <a:ext cx="3276600" cy="365125"/>
          </a:xfrm>
        </p:spPr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584835" y="1493520"/>
            <a:ext cx="10283825" cy="4863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18" charset="2"/>
              <a:buChar char=""/>
              <a:defRPr lang="zh-CN" altLang="en-US" sz="26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B418B8"/>
              </a:buClr>
              <a:buSzPct val="80000"/>
              <a:buFont typeface="Wingdings" panose="05000000000000000000" pitchFamily="2" charset="2"/>
              <a:buChar char="u"/>
              <a:defRPr lang="zh-CN" altLang="en-US" sz="23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祝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大家新年快乐！心想事成！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788028" y="3155811"/>
            <a:ext cx="187743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谢谢！</a:t>
            </a:r>
          </a:p>
        </p:txBody>
      </p:sp>
      <p:cxnSp>
        <p:nvCxnSpPr>
          <p:cNvPr id="10" name="直接连接符 6"/>
          <p:cNvCxnSpPr>
            <a:cxnSpLocks/>
          </p:cNvCxnSpPr>
          <p:nvPr/>
        </p:nvCxnSpPr>
        <p:spPr bwMode="auto">
          <a:xfrm>
            <a:off x="2477799" y="3925252"/>
            <a:ext cx="6816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5"/>
          <p:cNvSpPr txBox="1">
            <a:spLocks noChangeArrowheads="1"/>
          </p:cNvSpPr>
          <p:nvPr/>
        </p:nvSpPr>
        <p:spPr bwMode="auto">
          <a:xfrm>
            <a:off x="4920371" y="4057858"/>
            <a:ext cx="15600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Thank you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！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BrowalliaUPC" panose="020B0604020202020204" pitchFamily="34" charset="-34"/>
              <a:ea typeface="方正兰亭超细黑简体" panose="02000000000000000000" pitchFamily="2" charset="-122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1171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444" y="554827"/>
            <a:ext cx="3080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</a:t>
            </a:r>
            <a:endParaRPr lang="zh-CN" altLang="en-US" sz="40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78752" y="1470104"/>
            <a:ext cx="3166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spc="-1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  <a:sym typeface="+mn-ea"/>
              </a:rPr>
              <a:t>2018</a:t>
            </a:r>
            <a:r>
              <a:rPr lang="zh-CN" altLang="en-US" sz="2800" b="1" spc="-1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  <a:sym typeface="+mn-ea"/>
              </a:rPr>
              <a:t>年工作总结</a:t>
            </a:r>
            <a:endParaRPr lang="zh-CN" altLang="en-US" sz="2800" b="1" spc="-1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Sans Serif" panose="020B0604020202020204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358385" y="2291094"/>
            <a:ext cx="299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spc="-1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  <a:sym typeface="+mn-ea"/>
              </a:rPr>
              <a:t>2019</a:t>
            </a:r>
            <a:r>
              <a:rPr lang="zh-CN" altLang="en-US" sz="2800" b="1" spc="-1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  <a:sym typeface="+mn-ea"/>
              </a:rPr>
              <a:t>年</a:t>
            </a:r>
            <a:r>
              <a:rPr lang="zh-CN" altLang="en-US" sz="2800" b="1" spc="-1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  <a:sym typeface="+mn-ea"/>
              </a:rPr>
              <a:t>学习</a:t>
            </a:r>
            <a:r>
              <a:rPr lang="zh-CN" altLang="en-US" sz="2800" b="1" spc="-1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  <a:sym typeface="+mn-ea"/>
              </a:rPr>
              <a:t>计划</a:t>
            </a:r>
            <a:endParaRPr lang="en-US" altLang="zh-CN" sz="2800" b="1" spc="-1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Sans Serif" panose="020B0604020202020204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32" name="矩形 31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rgbClr val="55B2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rgbClr val="00A29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8586647" y="1489324"/>
            <a:ext cx="504000" cy="504000"/>
          </a:xfrm>
          <a:prstGeom prst="rect">
            <a:avLst/>
          </a:prstGeom>
          <a:solidFill>
            <a:srgbClr val="BDE5E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Nexa Light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586647" y="2310314"/>
            <a:ext cx="504000" cy="504000"/>
          </a:xfrm>
          <a:prstGeom prst="rect">
            <a:avLst/>
          </a:prstGeom>
          <a:solidFill>
            <a:srgbClr val="5EBFB8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Nexa Light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 rot="5400000">
            <a:off x="2193978" y="808016"/>
            <a:ext cx="711400" cy="159886"/>
          </a:xfrm>
          <a:prstGeom prst="rect">
            <a:avLst/>
          </a:prstGeom>
          <a:solidFill>
            <a:srgbClr val="BDE5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Nexa Light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24303" y="1476212"/>
            <a:ext cx="54864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280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624303" y="2303758"/>
            <a:ext cx="54864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3268376" y="2843144"/>
            <a:ext cx="5462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spc="-1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  <a:sym typeface="+mn-ea"/>
              </a:rPr>
              <a:t>20</a:t>
            </a:r>
            <a:r>
              <a:rPr lang="en-US" altLang="zh-CN" sz="2800" b="1" u="sng" spc="-1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  <a:sym typeface="+mn-ea"/>
              </a:rPr>
              <a:t>1</a:t>
            </a:r>
            <a:r>
              <a:rPr lang="en-US" altLang="zh-CN" sz="2800" b="1" spc="-1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  <a:sym typeface="+mn-ea"/>
              </a:rPr>
              <a:t>8</a:t>
            </a:r>
            <a:r>
              <a:rPr lang="zh-CN" altLang="en-US" sz="2800" b="1" spc="-1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  <a:sym typeface="+mn-ea"/>
              </a:rPr>
              <a:t>工作总结</a:t>
            </a:r>
            <a:endParaRPr lang="zh-CN" altLang="en-US" sz="2800" b="1" spc="-1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Sans Serif" panose="020B0604020202020204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51104" y="2843144"/>
            <a:ext cx="504000" cy="504000"/>
          </a:xfrm>
          <a:prstGeom prst="rect">
            <a:avLst/>
          </a:prstGeom>
          <a:solidFill>
            <a:srgbClr val="55B2A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Nexa Light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451104" y="2814314"/>
            <a:ext cx="54864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29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2018</a:t>
            </a:r>
            <a:r>
              <a:rPr lang="zh-CN" altLang="en-US" dirty="0">
                <a:sym typeface="+mn-ea"/>
              </a:rPr>
              <a:t>年工作总结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32885" y="6357193"/>
            <a:ext cx="3276600" cy="365125"/>
          </a:xfrm>
        </p:spPr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小米情感分析</a:t>
            </a:r>
            <a:r>
              <a:rPr lang="zh-CN" altLang="en-US" dirty="0" smtClean="0"/>
              <a:t>组（</a:t>
            </a:r>
            <a:r>
              <a:rPr lang="en-US" altLang="zh-CN" dirty="0" smtClean="0"/>
              <a:t>9-10</a:t>
            </a:r>
            <a:r>
              <a:rPr lang="zh-CN" altLang="en-US" dirty="0" smtClean="0"/>
              <a:t>月）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584835" y="1493520"/>
            <a:ext cx="10283825" cy="4863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18" charset="2"/>
              <a:buChar char=""/>
              <a:defRPr lang="zh-CN" altLang="en-US" sz="26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B418B8"/>
              </a:buClr>
              <a:buSzPct val="80000"/>
              <a:buFont typeface="Wingdings" panose="05000000000000000000" pitchFamily="2" charset="2"/>
              <a:buChar char="u"/>
              <a:defRPr lang="zh-CN" altLang="en-US" sz="23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细粒度情感分析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3260" y="2425618"/>
            <a:ext cx="7757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目标：</a:t>
            </a:r>
            <a:r>
              <a:rPr lang="zh-TW" altLang="zh-CN" dirty="0" smtClean="0"/>
              <a:t>找出</a:t>
            </a:r>
            <a:r>
              <a:rPr lang="zh-TW" altLang="zh-CN" dirty="0"/>
              <a:t>文本中表达出的情感，以及情感所表达的对象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使用模型：词汇化</a:t>
            </a:r>
            <a:r>
              <a:rPr lang="en-US" altLang="zh-CN" dirty="0" smtClean="0"/>
              <a:t>HMM</a:t>
            </a:r>
            <a:r>
              <a:rPr lang="zh-CN" altLang="en-US" dirty="0" smtClean="0"/>
              <a:t>模型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586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2018</a:t>
            </a:r>
            <a:r>
              <a:rPr lang="zh-CN" altLang="en-US" dirty="0">
                <a:sym typeface="+mn-ea"/>
              </a:rPr>
              <a:t>年工作总结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32885" y="6357193"/>
            <a:ext cx="3276600" cy="365125"/>
          </a:xfrm>
        </p:spPr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小米情感分析</a:t>
            </a:r>
            <a:r>
              <a:rPr lang="zh-CN" altLang="en-US" dirty="0"/>
              <a:t>组（</a:t>
            </a:r>
            <a:r>
              <a:rPr lang="en-US" altLang="zh-CN" dirty="0"/>
              <a:t>9-10</a:t>
            </a:r>
            <a:r>
              <a:rPr lang="zh-CN" altLang="en-US" dirty="0"/>
              <a:t>月）</a:t>
            </a:r>
          </a:p>
          <a:p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584835" y="1493520"/>
            <a:ext cx="10283825" cy="4863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18" charset="2"/>
              <a:buChar char=""/>
              <a:defRPr lang="zh-CN" altLang="en-US" sz="26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B418B8"/>
              </a:buClr>
              <a:buSzPct val="80000"/>
              <a:buFont typeface="Wingdings" panose="05000000000000000000" pitchFamily="2" charset="2"/>
              <a:buChar char="u"/>
              <a:defRPr lang="zh-CN" altLang="en-US" sz="23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主要成果与不足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3260" y="2425618"/>
            <a:ext cx="7757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成果：准确率和召回率均在</a:t>
            </a:r>
            <a:r>
              <a:rPr lang="en-US" altLang="zh-CN" dirty="0" smtClean="0"/>
              <a:t>80%</a:t>
            </a:r>
            <a:r>
              <a:rPr lang="zh-CN" altLang="en-US" dirty="0" smtClean="0"/>
              <a:t>左右。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不足：由于训练</a:t>
            </a:r>
            <a:r>
              <a:rPr lang="zh-CN" altLang="en-US" dirty="0"/>
              <a:t>语料</a:t>
            </a:r>
            <a:r>
              <a:rPr lang="zh-CN" altLang="en-US" dirty="0" smtClean="0"/>
              <a:t>不足，模型提升困难。细粒度情感分析目前资料很少。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收获：神经网络，</a:t>
            </a:r>
            <a:r>
              <a:rPr lang="en-US" altLang="zh-CN" dirty="0" smtClean="0"/>
              <a:t>HMM</a:t>
            </a:r>
            <a:r>
              <a:rPr lang="zh-CN" altLang="en-US" dirty="0" smtClean="0"/>
              <a:t>模型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877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2018</a:t>
            </a:r>
            <a:r>
              <a:rPr lang="zh-CN" altLang="en-US" dirty="0">
                <a:sym typeface="+mn-ea"/>
              </a:rPr>
              <a:t>年工作总结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32885" y="6357193"/>
            <a:ext cx="3276600" cy="365125"/>
          </a:xfrm>
        </p:spPr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岩</a:t>
            </a:r>
            <a:r>
              <a:rPr lang="zh-CN" altLang="en-US" dirty="0" smtClean="0"/>
              <a:t>土</a:t>
            </a:r>
            <a:r>
              <a:rPr lang="en-US" altLang="zh-CN" dirty="0" smtClean="0"/>
              <a:t>BS</a:t>
            </a:r>
            <a:r>
              <a:rPr lang="zh-CN" altLang="en-US" dirty="0" smtClean="0"/>
              <a:t>组（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-</a:t>
            </a:r>
            <a:r>
              <a:rPr lang="zh-CN" altLang="en-US" dirty="0" smtClean="0"/>
              <a:t>至今）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584835" y="1493520"/>
            <a:ext cx="10283825" cy="4863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18" charset="2"/>
              <a:buChar char=""/>
              <a:defRPr lang="zh-CN" altLang="en-US" sz="26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B418B8"/>
              </a:buClr>
              <a:buSzPct val="80000"/>
              <a:buFont typeface="Wingdings" panose="05000000000000000000" pitchFamily="2" charset="2"/>
              <a:buChar char="u"/>
              <a:defRPr lang="zh-CN" altLang="en-US" sz="23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风险管理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5865" y="2462194"/>
            <a:ext cx="775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实现一个可供多专家对项目单元进行风险评估的风险管理系统。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202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2018</a:t>
            </a:r>
            <a:r>
              <a:rPr lang="zh-CN" altLang="en-US" dirty="0">
                <a:sym typeface="+mn-ea"/>
              </a:rPr>
              <a:t>年工作总结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32885" y="6357193"/>
            <a:ext cx="3276600" cy="365125"/>
          </a:xfrm>
        </p:spPr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岩</a:t>
            </a:r>
            <a:r>
              <a:rPr lang="zh-CN" altLang="en-US" dirty="0" smtClean="0"/>
              <a:t>土</a:t>
            </a:r>
            <a:r>
              <a:rPr lang="en-US" altLang="zh-CN" dirty="0" smtClean="0"/>
              <a:t>BS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584835" y="1493520"/>
            <a:ext cx="10283825" cy="4863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18" charset="2"/>
              <a:buChar char=""/>
              <a:defRPr lang="zh-CN" altLang="en-US" sz="26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B418B8"/>
              </a:buClr>
              <a:buSzPct val="80000"/>
              <a:buFont typeface="Wingdings" panose="05000000000000000000" pitchFamily="2" charset="2"/>
              <a:buChar char="u"/>
              <a:defRPr lang="zh-CN" altLang="en-US" sz="23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主要成果与不足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5865" y="2462194"/>
            <a:ext cx="7757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成果：基本完成了项目的开发阶段，进入测试阶段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不足：代码格式规范较差，开发过程没有整体意识，导致后期开发乱改前面的代码。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收获：</a:t>
            </a:r>
            <a:r>
              <a:rPr lang="en-US" altLang="zh-CN" dirty="0" smtClean="0"/>
              <a:t>Spring-</a:t>
            </a:r>
            <a:r>
              <a:rPr lang="en-US" altLang="zh-CN" dirty="0" err="1" smtClean="0"/>
              <a:t>SpringMVC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前端：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后台：</a:t>
            </a:r>
            <a:r>
              <a:rPr lang="en-US" altLang="zh-CN" dirty="0" smtClean="0"/>
              <a:t>MVC</a:t>
            </a:r>
            <a:r>
              <a:rPr lang="zh-CN" altLang="en-US" dirty="0" smtClean="0"/>
              <a:t>设计模式，</a:t>
            </a:r>
            <a:r>
              <a:rPr lang="en-US" altLang="zh-CN" dirty="0" err="1" smtClean="0"/>
              <a:t>MyBatis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50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3268376" y="2843144"/>
            <a:ext cx="5462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spc="-1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  <a:sym typeface="+mn-ea"/>
              </a:rPr>
              <a:t>2019</a:t>
            </a:r>
            <a:r>
              <a:rPr lang="zh-CN" altLang="en-US" sz="2800" b="1" spc="-1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  <a:sym typeface="+mn-ea"/>
              </a:rPr>
              <a:t>学习计划</a:t>
            </a:r>
            <a:endParaRPr lang="zh-CN" altLang="en-US" sz="2800" b="1" spc="-1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Sans Serif" panose="020B0604020202020204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51104" y="2843144"/>
            <a:ext cx="504000" cy="504000"/>
          </a:xfrm>
          <a:prstGeom prst="rect">
            <a:avLst/>
          </a:prstGeom>
          <a:solidFill>
            <a:srgbClr val="55B2A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Nexa Light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51104" y="2843144"/>
            <a:ext cx="54864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2019</a:t>
            </a:r>
            <a:r>
              <a:rPr lang="zh-CN" altLang="en-US" dirty="0" smtClean="0">
                <a:sym typeface="+mn-ea"/>
              </a:rPr>
              <a:t>年工作计划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32885" y="6357193"/>
            <a:ext cx="3276600" cy="365125"/>
          </a:xfrm>
        </p:spPr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584835" y="1493520"/>
            <a:ext cx="10283825" cy="4863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18" charset="2"/>
              <a:buChar char=""/>
              <a:defRPr lang="zh-CN" altLang="en-US" sz="26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B418B8"/>
              </a:buClr>
              <a:buSzPct val="80000"/>
              <a:buFont typeface="Wingdings" panose="05000000000000000000" pitchFamily="2" charset="2"/>
              <a:buChar char="u"/>
              <a:defRPr lang="zh-CN" altLang="en-US" sz="23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顺利修完所有课程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小米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阅读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理解组工作的开展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一阶段要学习的知识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，高并发编程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数据库学习</a:t>
            </a:r>
            <a:endParaRPr lang="en-US" altLang="zh-CN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学习</a:t>
            </a:r>
            <a:endParaRPr lang="en-US" altLang="zh-CN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注意代码风格，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规范。开发过程中要有整体意识。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9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291</Words>
  <Application>Microsoft Office PowerPoint</Application>
  <PresentationFormat>宽屏</PresentationFormat>
  <Paragraphs>70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Microsoft YaHei UI</vt:lpstr>
      <vt:lpstr>Nexa Light</vt:lpstr>
      <vt:lpstr>新細明體</vt:lpstr>
      <vt:lpstr>等线</vt:lpstr>
      <vt:lpstr>等线 Light</vt:lpstr>
      <vt:lpstr>方正兰亭超细黑简体</vt:lpstr>
      <vt:lpstr>华文楷体</vt:lpstr>
      <vt:lpstr>宋体</vt:lpstr>
      <vt:lpstr>微软雅黑</vt:lpstr>
      <vt:lpstr>微软雅黑 Light</vt:lpstr>
      <vt:lpstr>幼圆</vt:lpstr>
      <vt:lpstr>Arial</vt:lpstr>
      <vt:lpstr>Broadway</vt:lpstr>
      <vt:lpstr>BrowalliaUPC</vt:lpstr>
      <vt:lpstr>Microsoft Sans Serif</vt:lpstr>
      <vt:lpstr>Times New Roman</vt:lpstr>
      <vt:lpstr>Wingdings</vt:lpstr>
      <vt:lpstr>Wingdings 2</vt:lpstr>
      <vt:lpstr>Office 主题​​</vt:lpstr>
      <vt:lpstr>2018年终报告</vt:lpstr>
      <vt:lpstr>PowerPoint 演示文稿</vt:lpstr>
      <vt:lpstr>PowerPoint 演示文稿</vt:lpstr>
      <vt:lpstr>2018年工作总结</vt:lpstr>
      <vt:lpstr>2018年工作总结</vt:lpstr>
      <vt:lpstr>2018年工作总结</vt:lpstr>
      <vt:lpstr>2018年工作总结</vt:lpstr>
      <vt:lpstr>PowerPoint 演示文稿</vt:lpstr>
      <vt:lpstr>2019年工作计划</vt:lpstr>
      <vt:lpstr>个人寄语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年终报告</dc:title>
  <dc:creator>王诚</dc:creator>
  <cp:lastModifiedBy>王诚</cp:lastModifiedBy>
  <cp:revision>14</cp:revision>
  <dcterms:created xsi:type="dcterms:W3CDTF">2019-01-10T06:53:38Z</dcterms:created>
  <dcterms:modified xsi:type="dcterms:W3CDTF">2019-01-10T12:41:06Z</dcterms:modified>
</cp:coreProperties>
</file>