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57" r:id="rId4"/>
    <p:sldId id="273" r:id="rId5"/>
    <p:sldId id="284" r:id="rId6"/>
    <p:sldId id="274" r:id="rId7"/>
    <p:sldId id="286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1D1D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BBE35-ED9A-44FE-ACF8-C7877F9BF14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0F8B-9D0F-4EFE-BB1F-231A1EC8D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3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5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2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祝大家新的一年里健康平安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7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祝愿实验室新的一年在彭老师，田老师带领下，更上一层楼。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9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大家新的一年论文</a:t>
            </a:r>
            <a:r>
              <a:rPr lang="en-US" altLang="zh-CN" dirty="0"/>
              <a:t>paper</a:t>
            </a:r>
            <a:r>
              <a:rPr lang="zh-CN" altLang="en-US" dirty="0"/>
              <a:t>多多，项目经验多多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6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4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2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98EC8-A927-4E6D-BDB3-61863D8D6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642A9-D57B-4D94-966A-08386F21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9A530-445B-4081-9AF6-B008DEB2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3BE37-4B83-4CC2-9A5C-2D527340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B251B-BB82-48E3-958B-85959DDF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88527"/>
      </p:ext>
    </p:extLst>
  </p:cSld>
  <p:clrMapOvr>
    <a:masterClrMapping/>
  </p:clrMapOvr>
  <p:transition spd="med" advClick="0" advTm="30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CE4DD-E00D-4EDC-B62C-51169F42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C0184-D56C-44D6-869A-E42B9D91B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8152-C548-4B88-B5C7-E5D8C163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91203-B5EB-4ED0-8315-5240AAFC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FB248-11E5-4F88-BE59-A12BBFDD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33325"/>
      </p:ext>
    </p:extLst>
  </p:cSld>
  <p:clrMapOvr>
    <a:masterClrMapping/>
  </p:clrMapOvr>
  <p:transition spd="med" advClick="0" advTm="3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98721-C334-4DB3-B789-FAEB6CA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2CF47-F2CF-4A67-A89F-BB1E7B7A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0BAB2-EC69-4F0C-BB0E-139004CD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FAC32-FC20-4107-B4A0-A1F5DB21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E6430-FC1D-41F1-A646-654EF86F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4471"/>
      </p:ext>
    </p:extLst>
  </p:cSld>
  <p:clrMapOvr>
    <a:masterClrMapping/>
  </p:clrMapOvr>
  <p:transition spd="med" advClick="0" advTm="3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CF5BD-947A-4811-958E-548FB843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6C2DB-3460-484C-9F17-D0ECF88F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A95EB-1658-43DC-9980-B3DC70AF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FC198-6DD7-4EA7-8C58-6E3F8C0A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AFBAB-8A10-4664-9AB0-7F3B681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70187"/>
      </p:ext>
    </p:extLst>
  </p:cSld>
  <p:clrMapOvr>
    <a:masterClrMapping/>
  </p:clrMapOvr>
  <p:transition spd="med" advClick="0" advTm="3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6FA1-C4B5-4D61-AEFE-74A6D351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7BD6E-B382-4AD7-9F5A-9D7D03E65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CE47C-FD1F-4801-BA9F-B2CDEDE5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7B501-B9E0-4B4C-A081-0283B08C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1F9C2-EFCB-453C-8EC8-2FD83B60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4385"/>
      </p:ext>
    </p:extLst>
  </p:cSld>
  <p:clrMapOvr>
    <a:masterClrMapping/>
  </p:clrMapOvr>
  <p:transition spd="med" advClick="0" advTm="3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FF9EC-5D5C-438C-BD6C-D01EED59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008A2-DAD9-449B-B45E-28656C666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7E0B8-5FF7-4C7D-A3DB-6D6B168C5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677524-3B25-4676-9E28-2B3B2969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EB9DA-5222-4136-9C42-328EED9E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3D876-C641-4235-A0FD-67C1F3F2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98682"/>
      </p:ext>
    </p:extLst>
  </p:cSld>
  <p:clrMapOvr>
    <a:masterClrMapping/>
  </p:clrMapOvr>
  <p:transition spd="med" advClick="0" advTm="3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0F42-3E41-4209-8C61-2ABD652F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D59B3-814C-412C-9D89-2A960E87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D30FAD-BC49-4CA4-9B87-F820DE99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6653CF-F19E-4DB8-9FDC-E5E969D85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2EEBD9-273F-46E2-B38C-A30125E92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77BA03-0009-4509-B9B4-6CFA28C5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CF67E2-05C0-42C0-9C9F-90BD6EB3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7FABB7-D3D9-4BCE-8654-2E8F89C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09910"/>
      </p:ext>
    </p:extLst>
  </p:cSld>
  <p:clrMapOvr>
    <a:masterClrMapping/>
  </p:clrMapOvr>
  <p:transition spd="med" advClick="0" advTm="3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488AA-83F8-4080-B571-5518B7D7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C5B5BE-B53A-4833-B8A2-087B1DBE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44497E-6C61-429B-801A-078408A4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3B5429-CE92-450A-8601-07A002C2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92817"/>
      </p:ext>
    </p:extLst>
  </p:cSld>
  <p:clrMapOvr>
    <a:masterClrMapping/>
  </p:clrMapOvr>
  <p:transition spd="med" advClick="0" advTm="3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F9D3E8-38FB-4794-A16F-0396EB95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0BEC9E-EFE9-4512-BAEA-D60A29FB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6A459-DCCA-4D9F-8904-7CE275B1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15906"/>
      </p:ext>
    </p:extLst>
  </p:cSld>
  <p:clrMapOvr>
    <a:masterClrMapping/>
  </p:clrMapOvr>
  <p:transition spd="med" advClick="0" advTm="3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39A9C-D361-45A3-A627-CEE7691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34C5F-7C11-44FB-9004-96021A6A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AD013-81EE-4AF7-941C-6F2C7CB9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933A8-3A88-433E-83B5-23858943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1079E-F4D3-4982-BC78-9F3D96F9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25689-1CCD-4D9B-85DB-9862B810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74860"/>
      </p:ext>
    </p:extLst>
  </p:cSld>
  <p:clrMapOvr>
    <a:masterClrMapping/>
  </p:clrMapOvr>
  <p:transition spd="med" advClick="0" advTm="3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A6019-3682-4691-BD8F-0B9C1B23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0FB7D8-701F-4B6C-AECF-9F3BB4623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CFE10-C4C3-4BBD-9D1F-0A01420DD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C0A47-76F4-48CB-AAF9-F23DD87E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F075B-7E36-4758-AFF6-60C687BD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8E485-8E74-4BC5-B2C8-6C734B1B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15158"/>
      </p:ext>
    </p:extLst>
  </p:cSld>
  <p:clrMapOvr>
    <a:masterClrMapping/>
  </p:clrMapOvr>
  <p:transition spd="med" advClick="0" advTm="30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69CBD3-B851-47EF-977D-F3391B31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09769-AD11-4EAD-A4B0-218CC79FF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AA209-5B45-41B7-A33D-82219EF01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4222-61DD-4F1B-82BB-7523A5E532A2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8A42C-4074-4896-9A0E-3A1D16298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7ACC9-3B6A-4C19-A678-35F2CA1C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30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E808BDE-09BD-4E58-B78D-BB2926C16637}"/>
              </a:ext>
            </a:extLst>
          </p:cNvPr>
          <p:cNvGrpSpPr/>
          <p:nvPr/>
        </p:nvGrpSpPr>
        <p:grpSpPr>
          <a:xfrm>
            <a:off x="3214263" y="1516257"/>
            <a:ext cx="7474442" cy="3500329"/>
            <a:chOff x="4223913" y="1293559"/>
            <a:chExt cx="7474442" cy="35003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F262FF-AE56-4807-A905-DDDE40299B76}"/>
                </a:ext>
              </a:extLst>
            </p:cNvPr>
            <p:cNvSpPr/>
            <p:nvPr/>
          </p:nvSpPr>
          <p:spPr>
            <a:xfrm>
              <a:off x="8299174" y="1293559"/>
              <a:ext cx="3399181" cy="1053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2018</a:t>
              </a:r>
              <a:endPara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8C2C565-E887-4912-942E-B2D9734AB5F4}"/>
                </a:ext>
              </a:extLst>
            </p:cNvPr>
            <p:cNvGrpSpPr/>
            <p:nvPr/>
          </p:nvGrpSpPr>
          <p:grpSpPr>
            <a:xfrm>
              <a:off x="4223913" y="2604053"/>
              <a:ext cx="7474442" cy="1440233"/>
              <a:chOff x="4223913" y="2604053"/>
              <a:chExt cx="7474442" cy="144023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0C680B-A605-4CEE-86F8-B84ADFCF252A}"/>
                  </a:ext>
                </a:extLst>
              </p:cNvPr>
              <p:cNvSpPr/>
              <p:nvPr/>
            </p:nvSpPr>
            <p:spPr>
              <a:xfrm>
                <a:off x="4223913" y="2604053"/>
                <a:ext cx="7474442" cy="10861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7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年终总结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265643-9311-4263-AA3F-F3B56124CBB1}"/>
                  </a:ext>
                </a:extLst>
              </p:cNvPr>
              <p:cNvSpPr/>
              <p:nvPr/>
            </p:nvSpPr>
            <p:spPr>
              <a:xfrm>
                <a:off x="7205870" y="3648757"/>
                <a:ext cx="4492485" cy="3955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7A5C1A8-9437-4588-831D-A0B6C57B1051}"/>
                </a:ext>
              </a:extLst>
            </p:cNvPr>
            <p:cNvSpPr/>
            <p:nvPr/>
          </p:nvSpPr>
          <p:spPr>
            <a:xfrm>
              <a:off x="9263743" y="4398359"/>
              <a:ext cx="2280558" cy="39552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汇报人：白春飞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527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AAB82BB-6609-4334-BCDF-B233AB8091B5}"/>
              </a:ext>
            </a:extLst>
          </p:cNvPr>
          <p:cNvGrpSpPr/>
          <p:nvPr/>
        </p:nvGrpSpPr>
        <p:grpSpPr>
          <a:xfrm rot="1582098">
            <a:off x="-1373255" y="-1275082"/>
            <a:ext cx="2746510" cy="4009574"/>
            <a:chOff x="-3138530" y="-2579087"/>
            <a:chExt cx="9203382" cy="1343583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8641B34-1A9B-4C43-8CF9-DFA85450AC13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B62E89F-CB13-4D1C-8FB7-57CE5ED47F3A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AE32F98-1858-4267-BB5A-58F711374D89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C8C626-712F-4AFA-B818-86A97855E987}"/>
              </a:ext>
            </a:extLst>
          </p:cNvPr>
          <p:cNvGrpSpPr/>
          <p:nvPr/>
        </p:nvGrpSpPr>
        <p:grpSpPr>
          <a:xfrm>
            <a:off x="4235887" y="614726"/>
            <a:ext cx="3720226" cy="905577"/>
            <a:chOff x="4235887" y="783713"/>
            <a:chExt cx="3720226" cy="90557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EBE8FEE-08D5-41D8-BE0E-0C35DEE60E40}"/>
                </a:ext>
              </a:extLst>
            </p:cNvPr>
            <p:cNvSpPr/>
            <p:nvPr/>
          </p:nvSpPr>
          <p:spPr>
            <a:xfrm>
              <a:off x="4858579" y="7837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E05BA42-6CF2-4FA2-9957-2EE47705F932}"/>
                </a:ext>
              </a:extLst>
            </p:cNvPr>
            <p:cNvSpPr txBox="1"/>
            <p:nvPr/>
          </p:nvSpPr>
          <p:spPr>
            <a:xfrm>
              <a:off x="4235887" y="1192294"/>
              <a:ext cx="3720226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20324B8-6BB9-4ADB-8F97-301B2336BA99}"/>
              </a:ext>
            </a:extLst>
          </p:cNvPr>
          <p:cNvSpPr/>
          <p:nvPr/>
        </p:nvSpPr>
        <p:spPr>
          <a:xfrm>
            <a:off x="4235887" y="2279152"/>
            <a:ext cx="825910" cy="83236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09B6B2C-9933-4405-8CD7-9D03C661F8BB}"/>
              </a:ext>
            </a:extLst>
          </p:cNvPr>
          <p:cNvGrpSpPr/>
          <p:nvPr/>
        </p:nvGrpSpPr>
        <p:grpSpPr>
          <a:xfrm rot="1582098">
            <a:off x="10952815" y="3504232"/>
            <a:ext cx="2746510" cy="4009574"/>
            <a:chOff x="-3138530" y="-2579087"/>
            <a:chExt cx="9203382" cy="13435834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980C8C1-1E63-4E00-B5B3-D885F6C0BF6E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239A99C5-905F-4DFE-A42C-57D52E087EE3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71421CAE-BDB9-42E2-BCBF-5821FBBBFC4F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C673F3-592E-4743-80B4-AEDA481ABA88}"/>
              </a:ext>
            </a:extLst>
          </p:cNvPr>
          <p:cNvGrpSpPr/>
          <p:nvPr/>
        </p:nvGrpSpPr>
        <p:grpSpPr>
          <a:xfrm>
            <a:off x="4235887" y="2488373"/>
            <a:ext cx="3938700" cy="3647674"/>
            <a:chOff x="4235887" y="2488373"/>
            <a:chExt cx="3938700" cy="364767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DC18029-2579-4D61-BBFE-9A4D23E99E45}"/>
                </a:ext>
              </a:extLst>
            </p:cNvPr>
            <p:cNvSpPr/>
            <p:nvPr/>
          </p:nvSpPr>
          <p:spPr>
            <a:xfrm>
              <a:off x="4235887" y="3297311"/>
              <a:ext cx="825910" cy="83236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06EC3B1-F8A3-4410-9280-90D97BCD8A20}"/>
                </a:ext>
              </a:extLst>
            </p:cNvPr>
            <p:cNvSpPr/>
            <p:nvPr/>
          </p:nvSpPr>
          <p:spPr>
            <a:xfrm>
              <a:off x="4235887" y="4315470"/>
              <a:ext cx="825910" cy="83236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C8AF44-EA1C-42D5-A97D-CBB2EA2E4804}"/>
                </a:ext>
              </a:extLst>
            </p:cNvPr>
            <p:cNvSpPr/>
            <p:nvPr/>
          </p:nvSpPr>
          <p:spPr>
            <a:xfrm>
              <a:off x="5329992" y="2488373"/>
              <a:ext cx="2844595" cy="528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健康学习工作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D7C559-7B2F-4EB8-93BD-094821013F80}"/>
                </a:ext>
              </a:extLst>
            </p:cNvPr>
            <p:cNvSpPr/>
            <p:nvPr/>
          </p:nvSpPr>
          <p:spPr>
            <a:xfrm>
              <a:off x="5329992" y="4448357"/>
              <a:ext cx="2357926" cy="528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学习加油站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6FBC9BA-FA3E-4DD9-B127-05561DEA6351}"/>
                </a:ext>
              </a:extLst>
            </p:cNvPr>
            <p:cNvSpPr/>
            <p:nvPr/>
          </p:nvSpPr>
          <p:spPr>
            <a:xfrm>
              <a:off x="5329992" y="3462119"/>
              <a:ext cx="2357926" cy="528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项目使我成长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9881546-1B23-4884-A6F6-7A91921D09DB}"/>
                </a:ext>
              </a:extLst>
            </p:cNvPr>
            <p:cNvSpPr/>
            <p:nvPr/>
          </p:nvSpPr>
          <p:spPr>
            <a:xfrm>
              <a:off x="4235887" y="5310137"/>
              <a:ext cx="825910" cy="8259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EA7BE8D-B71B-4EEC-A0B5-1CB8BD35B825}"/>
                </a:ext>
              </a:extLst>
            </p:cNvPr>
            <p:cNvSpPr/>
            <p:nvPr/>
          </p:nvSpPr>
          <p:spPr>
            <a:xfrm>
              <a:off x="4395606" y="5447503"/>
              <a:ext cx="2357926" cy="528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新年展望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386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0D9BD0B-2EE0-47D6-87D6-1CCA3D34F771}"/>
              </a:ext>
            </a:extLst>
          </p:cNvPr>
          <p:cNvGrpSpPr/>
          <p:nvPr/>
        </p:nvGrpSpPr>
        <p:grpSpPr>
          <a:xfrm>
            <a:off x="2549614" y="218487"/>
            <a:ext cx="7579598" cy="1086161"/>
            <a:chOff x="6655826" y="1130242"/>
            <a:chExt cx="7579598" cy="108616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DAE55D-F3B6-49F5-B72D-3850B4F596F6}"/>
                </a:ext>
              </a:extLst>
            </p:cNvPr>
            <p:cNvSpPr/>
            <p:nvPr/>
          </p:nvSpPr>
          <p:spPr>
            <a:xfrm>
              <a:off x="6760982" y="1130242"/>
              <a:ext cx="7474442" cy="10861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健康学习工作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3042951-1EA1-47C9-BE53-34AE0CE08EA7}"/>
                </a:ext>
              </a:extLst>
            </p:cNvPr>
            <p:cNvSpPr/>
            <p:nvPr/>
          </p:nvSpPr>
          <p:spPr>
            <a:xfrm>
              <a:off x="6655826" y="1392159"/>
              <a:ext cx="1893062" cy="56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CE48A542-CBC3-4C42-ADD3-6EC4DE9D7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493643"/>
            <a:ext cx="9010650" cy="50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5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84DAB7A-A790-4B57-A537-D6E57255795D}"/>
              </a:ext>
            </a:extLst>
          </p:cNvPr>
          <p:cNvGrpSpPr/>
          <p:nvPr/>
        </p:nvGrpSpPr>
        <p:grpSpPr>
          <a:xfrm rot="1582098">
            <a:off x="-1373255" y="-1275082"/>
            <a:ext cx="2746510" cy="4009574"/>
            <a:chOff x="-3138530" y="-2579087"/>
            <a:chExt cx="9203382" cy="1343583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5B9BB3E-6CDA-4B1E-8F91-9E36A612F4D6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2C37C42-4548-4147-BDC3-840EDC76F808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92FF9DD-0834-4605-AE6A-5C63FD8AADD6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3878FD1-19E4-420E-89A7-5488E907BC65}"/>
              </a:ext>
            </a:extLst>
          </p:cNvPr>
          <p:cNvGrpSpPr/>
          <p:nvPr/>
        </p:nvGrpSpPr>
        <p:grpSpPr>
          <a:xfrm>
            <a:off x="5473562" y="3186831"/>
            <a:ext cx="1225826" cy="1225826"/>
            <a:chOff x="5473562" y="3186831"/>
            <a:chExt cx="1225826" cy="1225826"/>
          </a:xfrm>
        </p:grpSpPr>
        <p:pic>
          <p:nvPicPr>
            <p:cNvPr id="24" name="图形 23" descr="用户">
              <a:extLst>
                <a:ext uri="{FF2B5EF4-FFF2-40B4-BE49-F238E27FC236}">
                  <a16:creationId xmlns:a16="http://schemas.microsoft.com/office/drawing/2014/main" id="{208F9214-4AA9-4ABD-8BE6-13CD609BA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46717" y="3387363"/>
              <a:ext cx="879516" cy="879516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E550B66-F214-413A-970D-5DABDABB1C7B}"/>
                </a:ext>
              </a:extLst>
            </p:cNvPr>
            <p:cNvSpPr/>
            <p:nvPr/>
          </p:nvSpPr>
          <p:spPr>
            <a:xfrm>
              <a:off x="5473562" y="3186831"/>
              <a:ext cx="1225826" cy="1225826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F1645CF-28F2-41BE-83FC-FF0EC383A911}"/>
              </a:ext>
            </a:extLst>
          </p:cNvPr>
          <p:cNvGrpSpPr/>
          <p:nvPr/>
        </p:nvGrpSpPr>
        <p:grpSpPr>
          <a:xfrm>
            <a:off x="2654770" y="218487"/>
            <a:ext cx="7474442" cy="1086161"/>
            <a:chOff x="6760982" y="1130242"/>
            <a:chExt cx="7474442" cy="108616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87A0EA7-99BB-49B7-99E6-3462F09FFB9E}"/>
                </a:ext>
              </a:extLst>
            </p:cNvPr>
            <p:cNvSpPr/>
            <p:nvPr/>
          </p:nvSpPr>
          <p:spPr>
            <a:xfrm>
              <a:off x="6760982" y="1130242"/>
              <a:ext cx="7474442" cy="10861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项目使我成长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F33F8C7-2E5A-4B1C-BF50-6EB0BF3CAED3}"/>
                </a:ext>
              </a:extLst>
            </p:cNvPr>
            <p:cNvSpPr/>
            <p:nvPr/>
          </p:nvSpPr>
          <p:spPr>
            <a:xfrm>
              <a:off x="6812165" y="1427543"/>
              <a:ext cx="1893062" cy="56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BCC9DF6-D581-436F-8006-665174EA6C73}"/>
              </a:ext>
            </a:extLst>
          </p:cNvPr>
          <p:cNvGrpSpPr/>
          <p:nvPr/>
        </p:nvGrpSpPr>
        <p:grpSpPr>
          <a:xfrm>
            <a:off x="1139340" y="1641019"/>
            <a:ext cx="9745379" cy="4939982"/>
            <a:chOff x="1139340" y="1641019"/>
            <a:chExt cx="9745379" cy="49399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71CAE05-7D50-4FD0-AC61-C35444A6912D}"/>
                </a:ext>
              </a:extLst>
            </p:cNvPr>
            <p:cNvGrpSpPr/>
            <p:nvPr/>
          </p:nvGrpSpPr>
          <p:grpSpPr>
            <a:xfrm>
              <a:off x="1139340" y="1641019"/>
              <a:ext cx="9745379" cy="4939982"/>
              <a:chOff x="1148865" y="1826870"/>
              <a:chExt cx="9745379" cy="4939982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4631F86F-8129-4814-8D00-7995354FD566}"/>
                  </a:ext>
                </a:extLst>
              </p:cNvPr>
              <p:cNvGrpSpPr/>
              <p:nvPr/>
            </p:nvGrpSpPr>
            <p:grpSpPr>
              <a:xfrm>
                <a:off x="1148865" y="2156139"/>
                <a:ext cx="9745379" cy="3946138"/>
                <a:chOff x="1148865" y="1659182"/>
                <a:chExt cx="9745379" cy="3946138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4891E4B-9A67-4C6E-9D79-4CD4154C3C30}"/>
                    </a:ext>
                  </a:extLst>
                </p:cNvPr>
                <p:cNvSpPr/>
                <p:nvPr/>
              </p:nvSpPr>
              <p:spPr>
                <a:xfrm>
                  <a:off x="1182640" y="4916207"/>
                  <a:ext cx="689113" cy="689113"/>
                </a:xfrm>
                <a:prstGeom prst="round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pic>
              <p:nvPicPr>
                <p:cNvPr id="19" name="图形 18" descr="显示器">
                  <a:extLst>
                    <a:ext uri="{FF2B5EF4-FFF2-40B4-BE49-F238E27FC236}">
                      <a16:creationId xmlns:a16="http://schemas.microsoft.com/office/drawing/2014/main" id="{58FBF814-A9E1-4E98-94C6-006DB1ECB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56553" y="1724432"/>
                  <a:ext cx="586268" cy="586268"/>
                </a:xfrm>
                <a:prstGeom prst="rect">
                  <a:avLst/>
                </a:prstGeom>
              </p:spPr>
            </p:pic>
            <p:pic>
              <p:nvPicPr>
                <p:cNvPr id="20" name="图形 19" descr="智能手机">
                  <a:extLst>
                    <a:ext uri="{FF2B5EF4-FFF2-40B4-BE49-F238E27FC236}">
                      <a16:creationId xmlns:a16="http://schemas.microsoft.com/office/drawing/2014/main" id="{5FCF944A-465F-4D04-AD59-7E8A0A3371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4062" y="4961858"/>
                  <a:ext cx="586268" cy="586268"/>
                </a:xfrm>
                <a:prstGeom prst="rect">
                  <a:avLst/>
                </a:prstGeom>
              </p:spPr>
            </p:pic>
            <p:pic>
              <p:nvPicPr>
                <p:cNvPr id="21" name="图形 20" descr="平板电脑">
                  <a:extLst>
                    <a:ext uri="{FF2B5EF4-FFF2-40B4-BE49-F238E27FC236}">
                      <a16:creationId xmlns:a16="http://schemas.microsoft.com/office/drawing/2014/main" id="{01F0B77E-7A70-478A-B95F-150C95B323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0287" y="1933709"/>
                  <a:ext cx="586268" cy="586268"/>
                </a:xfrm>
                <a:prstGeom prst="rect">
                  <a:avLst/>
                </a:prstGeom>
              </p:spPr>
            </p:pic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0FE6AEC4-FA65-4F30-8B29-BBAE122CCF37}"/>
                    </a:ext>
                  </a:extLst>
                </p:cNvPr>
                <p:cNvSpPr/>
                <p:nvPr/>
              </p:nvSpPr>
              <p:spPr>
                <a:xfrm>
                  <a:off x="1148865" y="1885892"/>
                  <a:ext cx="689113" cy="689113"/>
                </a:xfrm>
                <a:prstGeom prst="round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8BE6F567-2E92-482A-9E44-64B2F0966582}"/>
                    </a:ext>
                  </a:extLst>
                </p:cNvPr>
                <p:cNvSpPr/>
                <p:nvPr/>
              </p:nvSpPr>
              <p:spPr>
                <a:xfrm>
                  <a:off x="10205131" y="1659182"/>
                  <a:ext cx="689113" cy="689113"/>
                </a:xfrm>
                <a:prstGeom prst="round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65B348F0-5857-4D6F-81FB-20991FCFD424}"/>
                  </a:ext>
                </a:extLst>
              </p:cNvPr>
              <p:cNvGrpSpPr/>
              <p:nvPr/>
            </p:nvGrpSpPr>
            <p:grpSpPr>
              <a:xfrm>
                <a:off x="2053057" y="1826870"/>
                <a:ext cx="3603185" cy="1831335"/>
                <a:chOff x="2053058" y="2001382"/>
                <a:chExt cx="3603185" cy="1831335"/>
              </a:xfrm>
            </p:grpSpPr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9E2CC79-4BBB-46ED-8DA1-A42775868436}"/>
                    </a:ext>
                  </a:extLst>
                </p:cNvPr>
                <p:cNvSpPr txBox="1"/>
                <p:nvPr/>
              </p:nvSpPr>
              <p:spPr>
                <a:xfrm>
                  <a:off x="2053059" y="2389565"/>
                  <a:ext cx="3603184" cy="144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>
                      <a:cs typeface="+mn-ea"/>
                      <a:sym typeface="+mn-lt"/>
                    </a:rPr>
                    <a:t>2018/4 – 2018/6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编程实现短文本中关键词的提取并对词语的重要性进行排序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搭建了关键词提取的展示平台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0BF4192-3402-4AAE-82E8-8BF6BD71B06C}"/>
                    </a:ext>
                  </a:extLst>
                </p:cNvPr>
                <p:cNvSpPr/>
                <p:nvPr/>
              </p:nvSpPr>
              <p:spPr>
                <a:xfrm>
                  <a:off x="2053058" y="2001382"/>
                  <a:ext cx="2929948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短文本关键词提取排序</a:t>
                  </a: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194A667-2670-42EC-A51F-7FDB26333247}"/>
                  </a:ext>
                </a:extLst>
              </p:cNvPr>
              <p:cNvGrpSpPr/>
              <p:nvPr/>
            </p:nvGrpSpPr>
            <p:grpSpPr>
              <a:xfrm>
                <a:off x="2053057" y="4335040"/>
                <a:ext cx="3603184" cy="2431812"/>
                <a:chOff x="2053058" y="3006584"/>
                <a:chExt cx="3603184" cy="2431812"/>
              </a:xfrm>
            </p:grpSpPr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6797708-18BE-47FB-80E0-13CDB757B55C}"/>
                    </a:ext>
                  </a:extLst>
                </p:cNvPr>
                <p:cNvSpPr txBox="1"/>
                <p:nvPr/>
              </p:nvSpPr>
              <p:spPr>
                <a:xfrm>
                  <a:off x="2053058" y="3441246"/>
                  <a:ext cx="3603184" cy="1997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>
                      <a:cs typeface="+mn-ea"/>
                      <a:sym typeface="+mn-lt"/>
                    </a:rPr>
                    <a:t>2018/10 – 2018/12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帮助肖工解决一些已上线的一期系统存在的问题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和肖工沟通明确二期需求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和罗娟，张鼎，伍觉贤讲项目架构，搭建开发环境，协助罗娟，张鼎，伍觉贤进行开发工作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完成生产环境的初步搭建和协助肖工进行测试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B700DF5-9CD1-4D1B-9D96-DDA97E723443}"/>
                    </a:ext>
                  </a:extLst>
                </p:cNvPr>
                <p:cNvSpPr/>
                <p:nvPr/>
              </p:nvSpPr>
              <p:spPr>
                <a:xfrm>
                  <a:off x="2055850" y="3006584"/>
                  <a:ext cx="2929948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淮安火警图文二期项目</a:t>
                  </a: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58A4690-14E0-4C6D-BA3A-AB04816800F6}"/>
                  </a:ext>
                </a:extLst>
              </p:cNvPr>
              <p:cNvGrpSpPr/>
              <p:nvPr/>
            </p:nvGrpSpPr>
            <p:grpSpPr>
              <a:xfrm>
                <a:off x="6756368" y="4416160"/>
                <a:ext cx="3267458" cy="1633292"/>
                <a:chOff x="2388785" y="3079325"/>
                <a:chExt cx="3267458" cy="1633292"/>
              </a:xfrm>
            </p:grpSpPr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FB042C4-1C8C-4839-AEE2-407639E17551}"/>
                    </a:ext>
                  </a:extLst>
                </p:cNvPr>
                <p:cNvSpPr txBox="1"/>
                <p:nvPr/>
              </p:nvSpPr>
              <p:spPr>
                <a:xfrm>
                  <a:off x="2388785" y="3546464"/>
                  <a:ext cx="3267458" cy="1166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altLang="zh-CN" sz="1200" dirty="0">
                      <a:cs typeface="+mn-ea"/>
                      <a:sym typeface="+mn-lt"/>
                    </a:rPr>
                    <a:t>2018/1 -- 201812</a:t>
                  </a:r>
                </a:p>
                <a:p>
                  <a:pPr marL="171450" indent="-171450" algn="r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和赵知非，倪钢一起完成舆情的日常审核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marL="171450" indent="-171450" algn="r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协作完成舆情系统的后期运维工作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marL="171450" indent="-171450" algn="r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6BCD5F0-AE1F-498E-8500-E930B36EB3AF}"/>
                    </a:ext>
                  </a:extLst>
                </p:cNvPr>
                <p:cNvSpPr/>
                <p:nvPr/>
              </p:nvSpPr>
              <p:spPr>
                <a:xfrm>
                  <a:off x="2726295" y="3079325"/>
                  <a:ext cx="2929948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网络舆情监控系统</a:t>
                  </a: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FF492BF-3069-4DBF-930F-C045939FE509}"/>
                  </a:ext>
                </a:extLst>
              </p:cNvPr>
              <p:cNvGrpSpPr/>
              <p:nvPr/>
            </p:nvGrpSpPr>
            <p:grpSpPr>
              <a:xfrm>
                <a:off x="6420642" y="1859255"/>
                <a:ext cx="3603184" cy="1555554"/>
                <a:chOff x="2053059" y="2001382"/>
                <a:chExt cx="3603184" cy="1555554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AF7C310-AD57-46BA-A1E5-6AC26A162564}"/>
                    </a:ext>
                  </a:extLst>
                </p:cNvPr>
                <p:cNvSpPr txBox="1"/>
                <p:nvPr/>
              </p:nvSpPr>
              <p:spPr>
                <a:xfrm>
                  <a:off x="2053059" y="2389565"/>
                  <a:ext cx="3603184" cy="11673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altLang="zh-CN" sz="1200" dirty="0">
                      <a:cs typeface="+mn-ea"/>
                      <a:sym typeface="+mn-lt"/>
                    </a:rPr>
                    <a:t>2018/6 – 2018/10</a:t>
                  </a:r>
                </a:p>
                <a:p>
                  <a:pPr marL="171450" indent="-171450" algn="r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前期和岩土所讨论明确需求并编写文档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marL="171450" indent="-171450" algn="r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搭建一些基础性的服务和数据库平台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 marL="171450" indent="-171450" algn="r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中期和李蓥正，潘佳鑫一起负责地质属性模块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EC30FB-1625-4DEA-B622-5F3682403C83}"/>
                    </a:ext>
                  </a:extLst>
                </p:cNvPr>
                <p:cNvSpPr/>
                <p:nvPr/>
              </p:nvSpPr>
              <p:spPr>
                <a:xfrm>
                  <a:off x="2726295" y="2001382"/>
                  <a:ext cx="2929948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岩土工程监测管理系统</a:t>
                  </a:r>
                </a:p>
              </p:txBody>
            </p:sp>
          </p:grp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F220C9F-25A8-4293-A1BD-4970C16EE2DE}"/>
                </a:ext>
              </a:extLst>
            </p:cNvPr>
            <p:cNvGrpSpPr/>
            <p:nvPr/>
          </p:nvGrpSpPr>
          <p:grpSpPr>
            <a:xfrm>
              <a:off x="10195606" y="4583851"/>
              <a:ext cx="689113" cy="689113"/>
              <a:chOff x="10195606" y="4583851"/>
              <a:chExt cx="689113" cy="689113"/>
            </a:xfrm>
          </p:grpSpPr>
          <p:pic>
            <p:nvPicPr>
              <p:cNvPr id="49" name="图形 48" descr="打印机">
                <a:extLst>
                  <a:ext uri="{FF2B5EF4-FFF2-40B4-BE49-F238E27FC236}">
                    <a16:creationId xmlns:a16="http://schemas.microsoft.com/office/drawing/2014/main" id="{2C349C59-3904-4A4F-BA3C-74A77AB9F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310083" y="4719934"/>
                <a:ext cx="460158" cy="460158"/>
              </a:xfrm>
              <a:prstGeom prst="rect">
                <a:avLst/>
              </a:prstGeom>
            </p:spPr>
          </p:pic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7EAE4086-6C42-4E9A-906B-8D5290E08774}"/>
                  </a:ext>
                </a:extLst>
              </p:cNvPr>
              <p:cNvSpPr/>
              <p:nvPr/>
            </p:nvSpPr>
            <p:spPr>
              <a:xfrm>
                <a:off x="10195606" y="4583851"/>
                <a:ext cx="689113" cy="689113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8800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61FDFA4-5945-46F9-ACD8-BCA458D2497E}"/>
              </a:ext>
            </a:extLst>
          </p:cNvPr>
          <p:cNvGrpSpPr/>
          <p:nvPr/>
        </p:nvGrpSpPr>
        <p:grpSpPr>
          <a:xfrm rot="1582098">
            <a:off x="-1373255" y="-1275082"/>
            <a:ext cx="2746510" cy="4009574"/>
            <a:chOff x="-3138530" y="-2579087"/>
            <a:chExt cx="9203382" cy="1343583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EEF0C07-8DC5-4377-82D7-6BFB223B4C75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87BF54A-83AB-491F-B6C9-B57B5607EA6D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7F7BCFB-9A97-4161-A6CD-CFB1D5F66D30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546CBA8-5200-4CCA-8C5F-27BD78634830}"/>
              </a:ext>
            </a:extLst>
          </p:cNvPr>
          <p:cNvGrpSpPr/>
          <p:nvPr/>
        </p:nvGrpSpPr>
        <p:grpSpPr>
          <a:xfrm>
            <a:off x="509501" y="1610750"/>
            <a:ext cx="11180759" cy="5006017"/>
            <a:chOff x="509501" y="1610750"/>
            <a:chExt cx="11180759" cy="50060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87A6D4-6474-4919-B6DC-6111EE81FEA2}"/>
                </a:ext>
              </a:extLst>
            </p:cNvPr>
            <p:cNvGrpSpPr/>
            <p:nvPr/>
          </p:nvGrpSpPr>
          <p:grpSpPr>
            <a:xfrm>
              <a:off x="4386470" y="1610750"/>
              <a:ext cx="3419062" cy="3417908"/>
              <a:chOff x="4386470" y="1720624"/>
              <a:chExt cx="3419062" cy="3417908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7CBD4B25-8A27-433E-AA30-F2054F9024E6}"/>
                  </a:ext>
                </a:extLst>
              </p:cNvPr>
              <p:cNvGrpSpPr/>
              <p:nvPr/>
            </p:nvGrpSpPr>
            <p:grpSpPr>
              <a:xfrm>
                <a:off x="4386470" y="1720624"/>
                <a:ext cx="3419062" cy="3417908"/>
                <a:chOff x="4386470" y="1720624"/>
                <a:chExt cx="3419062" cy="3417908"/>
              </a:xfrm>
            </p:grpSpPr>
            <p:sp>
              <p:nvSpPr>
                <p:cNvPr id="3" name="任意多边形: 形状 2">
                  <a:extLst>
                    <a:ext uri="{FF2B5EF4-FFF2-40B4-BE49-F238E27FC236}">
                      <a16:creationId xmlns:a16="http://schemas.microsoft.com/office/drawing/2014/main" id="{48897DA3-74A4-44A3-97A9-D70380F997E4}"/>
                    </a:ext>
                  </a:extLst>
                </p:cNvPr>
                <p:cNvSpPr/>
                <p:nvPr/>
              </p:nvSpPr>
              <p:spPr>
                <a:xfrm>
                  <a:off x="6118860" y="1720624"/>
                  <a:ext cx="1686672" cy="2677595"/>
                </a:xfrm>
                <a:custGeom>
                  <a:avLst/>
                  <a:gdLst>
                    <a:gd name="connsiteX0" fmla="*/ 0 w 1686672"/>
                    <a:gd name="connsiteY0" fmla="*/ 0 h 2677595"/>
                    <a:gd name="connsiteX1" fmla="*/ 151931 w 1686672"/>
                    <a:gd name="connsiteY1" fmla="*/ 7672 h 2677595"/>
                    <a:gd name="connsiteX2" fmla="*/ 1686672 w 1686672"/>
                    <a:gd name="connsiteY2" fmla="*/ 1708377 h 2677595"/>
                    <a:gd name="connsiteX3" fmla="*/ 1394711 w 1686672"/>
                    <a:gd name="connsiteY3" fmla="*/ 2664192 h 2677595"/>
                    <a:gd name="connsiteX4" fmla="*/ 1384689 w 1686672"/>
                    <a:gd name="connsiteY4" fmla="*/ 2677595 h 2677595"/>
                    <a:gd name="connsiteX5" fmla="*/ 464134 w 1686672"/>
                    <a:gd name="connsiteY5" fmla="*/ 2033015 h 2677595"/>
                    <a:gd name="connsiteX6" fmla="*/ 0 w 1686672"/>
                    <a:gd name="connsiteY6" fmla="*/ 1232785 h 2677595"/>
                    <a:gd name="connsiteX7" fmla="*/ 0 w 1686672"/>
                    <a:gd name="connsiteY7" fmla="*/ 0 h 2677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6672" h="2677595">
                      <a:moveTo>
                        <a:pt x="0" y="0"/>
                      </a:moveTo>
                      <a:lnTo>
                        <a:pt x="151931" y="7672"/>
                      </a:lnTo>
                      <a:cubicBezTo>
                        <a:pt x="1013972" y="95217"/>
                        <a:pt x="1686672" y="823238"/>
                        <a:pt x="1686672" y="1708377"/>
                      </a:cubicBezTo>
                      <a:cubicBezTo>
                        <a:pt x="1686672" y="2062433"/>
                        <a:pt x="1579040" y="2391349"/>
                        <a:pt x="1394711" y="2664192"/>
                      </a:cubicBezTo>
                      <a:lnTo>
                        <a:pt x="1384689" y="2677595"/>
                      </a:lnTo>
                      <a:lnTo>
                        <a:pt x="464134" y="2033015"/>
                      </a:lnTo>
                      <a:lnTo>
                        <a:pt x="0" y="12327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" name="任意多边形: 形状 3">
                  <a:extLst>
                    <a:ext uri="{FF2B5EF4-FFF2-40B4-BE49-F238E27FC236}">
                      <a16:creationId xmlns:a16="http://schemas.microsoft.com/office/drawing/2014/main" id="{E7196787-2FFA-48A5-AB06-33954E54D0DA}"/>
                    </a:ext>
                  </a:extLst>
                </p:cNvPr>
                <p:cNvSpPr/>
                <p:nvPr/>
              </p:nvSpPr>
              <p:spPr>
                <a:xfrm>
                  <a:off x="4386470" y="1720624"/>
                  <a:ext cx="1686671" cy="2680875"/>
                </a:xfrm>
                <a:custGeom>
                  <a:avLst/>
                  <a:gdLst>
                    <a:gd name="connsiteX0" fmla="*/ 1686671 w 1686671"/>
                    <a:gd name="connsiteY0" fmla="*/ 0 h 2680875"/>
                    <a:gd name="connsiteX1" fmla="*/ 1686671 w 1686671"/>
                    <a:gd name="connsiteY1" fmla="*/ 1232783 h 2680875"/>
                    <a:gd name="connsiteX2" fmla="*/ 1217655 w 1686671"/>
                    <a:gd name="connsiteY2" fmla="*/ 2041432 h 2680875"/>
                    <a:gd name="connsiteX3" fmla="*/ 304436 w 1686671"/>
                    <a:gd name="connsiteY3" fmla="*/ 2680875 h 2680875"/>
                    <a:gd name="connsiteX4" fmla="*/ 291961 w 1686671"/>
                    <a:gd name="connsiteY4" fmla="*/ 2664192 h 2680875"/>
                    <a:gd name="connsiteX5" fmla="*/ 0 w 1686671"/>
                    <a:gd name="connsiteY5" fmla="*/ 1708377 h 2680875"/>
                    <a:gd name="connsiteX6" fmla="*/ 1534741 w 1686671"/>
                    <a:gd name="connsiteY6" fmla="*/ 7672 h 2680875"/>
                    <a:gd name="connsiteX7" fmla="*/ 1686671 w 1686671"/>
                    <a:gd name="connsiteY7" fmla="*/ 0 h 268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6671" h="2680875">
                      <a:moveTo>
                        <a:pt x="1686671" y="0"/>
                      </a:moveTo>
                      <a:lnTo>
                        <a:pt x="1686671" y="1232783"/>
                      </a:lnTo>
                      <a:lnTo>
                        <a:pt x="1217655" y="2041432"/>
                      </a:lnTo>
                      <a:lnTo>
                        <a:pt x="304436" y="2680875"/>
                      </a:lnTo>
                      <a:lnTo>
                        <a:pt x="291961" y="2664192"/>
                      </a:lnTo>
                      <a:cubicBezTo>
                        <a:pt x="107632" y="2391349"/>
                        <a:pt x="0" y="2062433"/>
                        <a:pt x="0" y="1708377"/>
                      </a:cubicBezTo>
                      <a:cubicBezTo>
                        <a:pt x="0" y="823238"/>
                        <a:pt x="672700" y="95217"/>
                        <a:pt x="1534741" y="7672"/>
                      </a:cubicBezTo>
                      <a:lnTo>
                        <a:pt x="1686671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" name="任意多边形: 形状 4">
                  <a:extLst>
                    <a:ext uri="{FF2B5EF4-FFF2-40B4-BE49-F238E27FC236}">
                      <a16:creationId xmlns:a16="http://schemas.microsoft.com/office/drawing/2014/main" id="{30160446-A7CF-441D-A324-110C11FD3346}"/>
                    </a:ext>
                  </a:extLst>
                </p:cNvPr>
                <p:cNvSpPr/>
                <p:nvPr/>
              </p:nvSpPr>
              <p:spPr>
                <a:xfrm>
                  <a:off x="4718299" y="3765103"/>
                  <a:ext cx="2757857" cy="1373429"/>
                </a:xfrm>
                <a:custGeom>
                  <a:avLst/>
                  <a:gdLst>
                    <a:gd name="connsiteX0" fmla="*/ 961183 w 2757857"/>
                    <a:gd name="connsiteY0" fmla="*/ 0 h 1373429"/>
                    <a:gd name="connsiteX1" fmla="*/ 1801358 w 2757857"/>
                    <a:gd name="connsiteY1" fmla="*/ 0 h 1373429"/>
                    <a:gd name="connsiteX2" fmla="*/ 2757857 w 2757857"/>
                    <a:gd name="connsiteY2" fmla="*/ 669748 h 1373429"/>
                    <a:gd name="connsiteX3" fmla="*/ 2696859 w 2757857"/>
                    <a:gd name="connsiteY3" fmla="*/ 751319 h 1373429"/>
                    <a:gd name="connsiteX4" fmla="*/ 1377702 w 2757857"/>
                    <a:gd name="connsiteY4" fmla="*/ 1373429 h 1373429"/>
                    <a:gd name="connsiteX5" fmla="*/ 58545 w 2757857"/>
                    <a:gd name="connsiteY5" fmla="*/ 751319 h 1373429"/>
                    <a:gd name="connsiteX6" fmla="*/ 0 w 2757857"/>
                    <a:gd name="connsiteY6" fmla="*/ 673028 h 1373429"/>
                    <a:gd name="connsiteX7" fmla="*/ 961183 w 2757857"/>
                    <a:gd name="connsiteY7" fmla="*/ 0 h 1373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57857" h="1373429">
                      <a:moveTo>
                        <a:pt x="961183" y="0"/>
                      </a:moveTo>
                      <a:lnTo>
                        <a:pt x="1801358" y="0"/>
                      </a:lnTo>
                      <a:lnTo>
                        <a:pt x="2757857" y="669748"/>
                      </a:lnTo>
                      <a:lnTo>
                        <a:pt x="2696859" y="751319"/>
                      </a:lnTo>
                      <a:cubicBezTo>
                        <a:pt x="2383306" y="1131257"/>
                        <a:pt x="1908785" y="1373429"/>
                        <a:pt x="1377702" y="1373429"/>
                      </a:cubicBezTo>
                      <a:cubicBezTo>
                        <a:pt x="846619" y="1373429"/>
                        <a:pt x="372098" y="1131257"/>
                        <a:pt x="58545" y="751319"/>
                      </a:cubicBezTo>
                      <a:lnTo>
                        <a:pt x="0" y="673028"/>
                      </a:lnTo>
                      <a:lnTo>
                        <a:pt x="961183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pic>
            <p:nvPicPr>
              <p:cNvPr id="6" name="图形 5" descr="从云中下载">
                <a:extLst>
                  <a:ext uri="{FF2B5EF4-FFF2-40B4-BE49-F238E27FC236}">
                    <a16:creationId xmlns:a16="http://schemas.microsoft.com/office/drawing/2014/main" id="{73EC4C88-B6A2-48F1-BD68-0F4025BEC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44277" y="260222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图形 6" descr="链接">
                <a:extLst>
                  <a:ext uri="{FF2B5EF4-FFF2-40B4-BE49-F238E27FC236}">
                    <a16:creationId xmlns:a16="http://schemas.microsoft.com/office/drawing/2014/main" id="{FAC9F34C-73F6-4DBF-98BB-41DD0810D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680756" y="405516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图形 7" descr="发送">
                <a:extLst>
                  <a:ext uri="{FF2B5EF4-FFF2-40B4-BE49-F238E27FC236}">
                    <a16:creationId xmlns:a16="http://schemas.microsoft.com/office/drawing/2014/main" id="{1596A60F-BD4C-426C-AE06-10785E3CF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30948" y="25146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394A231-9726-4539-849E-B3B4CE548E35}"/>
                </a:ext>
              </a:extLst>
            </p:cNvPr>
            <p:cNvGrpSpPr/>
            <p:nvPr/>
          </p:nvGrpSpPr>
          <p:grpSpPr>
            <a:xfrm>
              <a:off x="509501" y="1959555"/>
              <a:ext cx="11180759" cy="4657212"/>
              <a:chOff x="509501" y="1959555"/>
              <a:chExt cx="11180759" cy="4657212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5D414FB7-6CA3-47F4-9E66-2D8D4C0BCF8F}"/>
                  </a:ext>
                </a:extLst>
              </p:cNvPr>
              <p:cNvGrpSpPr/>
              <p:nvPr/>
            </p:nvGrpSpPr>
            <p:grpSpPr>
              <a:xfrm>
                <a:off x="602331" y="1959555"/>
                <a:ext cx="11087929" cy="4657212"/>
                <a:chOff x="602331" y="2659368"/>
                <a:chExt cx="11087929" cy="4657212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46FA3471-74E0-4164-AF79-6FA3B715068E}"/>
                    </a:ext>
                  </a:extLst>
                </p:cNvPr>
                <p:cNvGrpSpPr/>
                <p:nvPr/>
              </p:nvGrpSpPr>
              <p:grpSpPr>
                <a:xfrm>
                  <a:off x="8117620" y="2659368"/>
                  <a:ext cx="3572640" cy="1783405"/>
                  <a:chOff x="7786246" y="1873910"/>
                  <a:chExt cx="3572640" cy="1783405"/>
                </a:xfrm>
              </p:grpSpPr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70C0D074-9604-4478-9DC2-97B0003226DA}"/>
                      </a:ext>
                    </a:extLst>
                  </p:cNvPr>
                  <p:cNvSpPr txBox="1"/>
                  <p:nvPr/>
                </p:nvSpPr>
                <p:spPr>
                  <a:xfrm>
                    <a:off x="7786246" y="2633573"/>
                    <a:ext cx="3572640" cy="1023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400" dirty="0">
                        <a:latin typeface="+mj-ea"/>
                        <a:ea typeface="+mj-ea"/>
                        <a:cs typeface="+mn-ea"/>
                        <a:sym typeface="+mn-lt"/>
                      </a:rPr>
                      <a:t>快速搭建开发环境</a:t>
                    </a:r>
                    <a:endParaRPr lang="en-US" altLang="zh-CN" sz="1400" dirty="0">
                      <a:latin typeface="+mj-ea"/>
                      <a:ea typeface="+mj-ea"/>
                      <a:cs typeface="+mn-ea"/>
                      <a:sym typeface="+mn-lt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400" dirty="0">
                        <a:latin typeface="+mj-ea"/>
                        <a:ea typeface="+mj-ea"/>
                        <a:cs typeface="+mn-ea"/>
                        <a:sym typeface="+mn-lt"/>
                      </a:rPr>
                      <a:t>舆情监控系统数据库监控</a:t>
                    </a:r>
                    <a:endParaRPr lang="en-US" altLang="zh-CN" sz="1400" dirty="0">
                      <a:latin typeface="+mj-ea"/>
                      <a:ea typeface="+mj-ea"/>
                      <a:cs typeface="+mn-ea"/>
                      <a:sym typeface="+mn-lt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400" dirty="0">
                        <a:latin typeface="+mj-ea"/>
                        <a:ea typeface="+mj-ea"/>
                        <a:cs typeface="+mn-ea"/>
                        <a:sym typeface="+mn-lt"/>
                      </a:rPr>
                      <a:t>小米展示平台</a:t>
                    </a: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1C7CA808-17EC-454F-B289-25A5C27C34E9}"/>
                      </a:ext>
                    </a:extLst>
                  </p:cNvPr>
                  <p:cNvSpPr/>
                  <p:nvPr/>
                </p:nvSpPr>
                <p:spPr>
                  <a:xfrm>
                    <a:off x="7786246" y="1873910"/>
                    <a:ext cx="3287539" cy="4671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Docker</a:t>
                    </a:r>
                    <a:endParaRPr lang="zh-CN" altLang="en-US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05AA366E-321F-4188-B48A-CA6FD402807A}"/>
                    </a:ext>
                  </a:extLst>
                </p:cNvPr>
                <p:cNvGrpSpPr/>
                <p:nvPr/>
              </p:nvGrpSpPr>
              <p:grpSpPr>
                <a:xfrm>
                  <a:off x="4375441" y="5785414"/>
                  <a:ext cx="3572641" cy="1531166"/>
                  <a:chOff x="4044067" y="3781928"/>
                  <a:chExt cx="3572641" cy="1531166"/>
                </a:xfrm>
              </p:grpSpPr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26FD14E4-970E-4011-8358-322968C3283A}"/>
                      </a:ext>
                    </a:extLst>
                  </p:cNvPr>
                  <p:cNvSpPr txBox="1"/>
                  <p:nvPr/>
                </p:nvSpPr>
                <p:spPr>
                  <a:xfrm>
                    <a:off x="4044067" y="4289352"/>
                    <a:ext cx="3572641" cy="1023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zh-CN" sz="1400" dirty="0" err="1">
                        <a:latin typeface="+mj-ea"/>
                        <a:ea typeface="+mj-ea"/>
                        <a:cs typeface="+mn-ea"/>
                        <a:sym typeface="+mn-lt"/>
                      </a:rPr>
                      <a:t>Netty:Java</a:t>
                    </a:r>
                    <a:r>
                      <a:rPr lang="zh-CN" altLang="en-US" sz="1400" dirty="0">
                        <a:latin typeface="+mj-ea"/>
                        <a:ea typeface="+mj-ea"/>
                        <a:cs typeface="+mn-ea"/>
                        <a:sym typeface="+mn-lt"/>
                      </a:rPr>
                      <a:t>网络通信框架</a:t>
                    </a:r>
                    <a:endParaRPr lang="en-US" altLang="zh-CN" sz="1400" dirty="0">
                      <a:latin typeface="+mj-ea"/>
                      <a:ea typeface="+mj-ea"/>
                      <a:cs typeface="+mn-ea"/>
                      <a:sym typeface="+mn-lt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zh-CN" sz="1400" dirty="0">
                        <a:latin typeface="+mj-ea"/>
                        <a:ea typeface="+mj-ea"/>
                        <a:cs typeface="+mn-ea"/>
                        <a:sym typeface="+mn-lt"/>
                      </a:rPr>
                      <a:t>Zookeeper</a:t>
                    </a:r>
                    <a:r>
                      <a:rPr lang="zh-CN" altLang="en-US" sz="1400" dirty="0">
                        <a:latin typeface="+mj-ea"/>
                        <a:ea typeface="+mj-ea"/>
                        <a:cs typeface="+mn-ea"/>
                        <a:sym typeface="+mn-lt"/>
                      </a:rPr>
                      <a:t>：分布式组件协调服务</a:t>
                    </a:r>
                    <a:endParaRPr lang="en-US" altLang="zh-CN" sz="1400" dirty="0">
                      <a:latin typeface="+mj-ea"/>
                      <a:ea typeface="+mj-ea"/>
                      <a:cs typeface="+mn-ea"/>
                      <a:sym typeface="+mn-lt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zh-CN" sz="1400" dirty="0">
                        <a:latin typeface="+mj-ea"/>
                        <a:ea typeface="+mj-ea"/>
                        <a:cs typeface="+mn-ea"/>
                        <a:sym typeface="+mn-lt"/>
                      </a:rPr>
                      <a:t>Kafka</a:t>
                    </a:r>
                    <a:r>
                      <a:rPr lang="zh-CN" altLang="en-US" sz="1400" dirty="0">
                        <a:latin typeface="+mj-ea"/>
                        <a:ea typeface="+mj-ea"/>
                        <a:cs typeface="+mn-ea"/>
                        <a:sym typeface="+mn-lt"/>
                      </a:rPr>
                      <a:t>：高吞吐量的消息中间件</a:t>
                    </a: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AA7CF8D6-9883-49C7-B2CF-31B0192C70DE}"/>
                      </a:ext>
                    </a:extLst>
                  </p:cNvPr>
                  <p:cNvSpPr/>
                  <p:nvPr/>
                </p:nvSpPr>
                <p:spPr>
                  <a:xfrm>
                    <a:off x="4143716" y="3781928"/>
                    <a:ext cx="3287540" cy="4671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zh-CN" b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+mn-ea"/>
                        <a:sym typeface="+mn-lt"/>
                      </a:rPr>
                      <a:t>Netty,Zookeeper,Kafka</a:t>
                    </a:r>
                    <a:endPara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A957D5D3-3D31-454B-A8CD-559EE773E7F4}"/>
                    </a:ext>
                  </a:extLst>
                </p:cNvPr>
                <p:cNvGrpSpPr/>
                <p:nvPr/>
              </p:nvGrpSpPr>
              <p:grpSpPr>
                <a:xfrm>
                  <a:off x="602331" y="2811442"/>
                  <a:ext cx="3463463" cy="467139"/>
                  <a:chOff x="905645" y="807956"/>
                  <a:chExt cx="3463463" cy="467139"/>
                </a:xfrm>
              </p:grpSpPr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DB62F3C1-B222-482D-90CB-F048026506EB}"/>
                      </a:ext>
                    </a:extLst>
                  </p:cNvPr>
                  <p:cNvSpPr txBox="1"/>
                  <p:nvPr/>
                </p:nvSpPr>
                <p:spPr>
                  <a:xfrm>
                    <a:off x="905645" y="923851"/>
                    <a:ext cx="3443092" cy="3351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ct val="150000"/>
                      </a:lnSpc>
                    </a:pPr>
                    <a:endPara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F9E4B201-C09D-43F1-912A-720219CE0A6A}"/>
                      </a:ext>
                    </a:extLst>
                  </p:cNvPr>
                  <p:cNvSpPr/>
                  <p:nvPr/>
                </p:nvSpPr>
                <p:spPr>
                  <a:xfrm>
                    <a:off x="1200779" y="807956"/>
                    <a:ext cx="3168329" cy="4671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>
                      <a:lnSpc>
                        <a:spcPct val="150000"/>
                      </a:lnSpc>
                    </a:pPr>
                    <a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+mn-ea"/>
                        <a:sym typeface="+mn-lt"/>
                      </a:rPr>
                      <a:t>Golang</a:t>
                    </a:r>
                  </a:p>
                  <a:p>
                    <a:pPr algn="r">
                      <a:lnSpc>
                        <a:spcPct val="150000"/>
                      </a:lnSpc>
                    </a:pPr>
                    <a:endPara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233DB75-C940-4C00-BC38-468614C4F169}"/>
                  </a:ext>
                </a:extLst>
              </p:cNvPr>
              <p:cNvSpPr txBox="1"/>
              <p:nvPr/>
            </p:nvSpPr>
            <p:spPr>
              <a:xfrm>
                <a:off x="509501" y="2599433"/>
                <a:ext cx="3572641" cy="162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400" dirty="0">
                    <a:latin typeface="+mj-ea"/>
                    <a:ea typeface="+mj-ea"/>
                    <a:cs typeface="+mn-ea"/>
                  </a:rPr>
                  <a:t>服务器编程</a:t>
                </a:r>
                <a:endParaRPr lang="en-US" altLang="zh-CN" sz="1400" dirty="0">
                  <a:latin typeface="+mj-ea"/>
                  <a:ea typeface="+mj-ea"/>
                  <a:cs typeface="+mn-ea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zh-CN" altLang="en-US" sz="1400" dirty="0">
                    <a:latin typeface="+mj-ea"/>
                    <a:ea typeface="+mj-ea"/>
                    <a:cs typeface="+mn-ea"/>
                  </a:rPr>
                  <a:t>分布式系统</a:t>
                </a:r>
                <a:endParaRPr lang="en-US" altLang="zh-CN" sz="1400" dirty="0">
                  <a:latin typeface="+mj-ea"/>
                  <a:ea typeface="+mj-ea"/>
                  <a:cs typeface="+mn-ea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zh-CN" altLang="en-US" sz="1400" dirty="0">
                    <a:latin typeface="+mj-ea"/>
                    <a:ea typeface="+mj-ea"/>
                    <a:cs typeface="+mn-ea"/>
                  </a:rPr>
                  <a:t>网络编程</a:t>
                </a:r>
                <a:endParaRPr lang="en-US" altLang="zh-CN" sz="1400" dirty="0">
                  <a:latin typeface="+mj-ea"/>
                  <a:ea typeface="+mj-ea"/>
                  <a:cs typeface="+mn-ea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zh-CN" altLang="en-US" sz="1400" dirty="0">
                    <a:latin typeface="+mj-ea"/>
                    <a:ea typeface="+mj-ea"/>
                    <a:cs typeface="+mn-ea"/>
                  </a:rPr>
                  <a:t>云平台</a:t>
                </a:r>
              </a:p>
              <a:p>
                <a:pPr algn="ctr"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2B493C7-606E-4FBA-9786-0EFAD4568FDE}"/>
              </a:ext>
            </a:extLst>
          </p:cNvPr>
          <p:cNvGrpSpPr/>
          <p:nvPr/>
        </p:nvGrpSpPr>
        <p:grpSpPr>
          <a:xfrm>
            <a:off x="2654770" y="218487"/>
            <a:ext cx="7474442" cy="1086161"/>
            <a:chOff x="6760982" y="1130242"/>
            <a:chExt cx="7474442" cy="108616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488B7B9-B210-486D-92AD-435327A1201D}"/>
                </a:ext>
              </a:extLst>
            </p:cNvPr>
            <p:cNvSpPr/>
            <p:nvPr/>
          </p:nvSpPr>
          <p:spPr>
            <a:xfrm>
              <a:off x="6760982" y="1130242"/>
              <a:ext cx="7474442" cy="10861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学习加油站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B3944B4-1444-4F55-ABD8-91F75F3A88ED}"/>
                </a:ext>
              </a:extLst>
            </p:cNvPr>
            <p:cNvSpPr/>
            <p:nvPr/>
          </p:nvSpPr>
          <p:spPr>
            <a:xfrm>
              <a:off x="6812165" y="1427543"/>
              <a:ext cx="1893062" cy="56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43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84DAB7A-A790-4B57-A537-D6E57255795D}"/>
              </a:ext>
            </a:extLst>
          </p:cNvPr>
          <p:cNvGrpSpPr/>
          <p:nvPr/>
        </p:nvGrpSpPr>
        <p:grpSpPr>
          <a:xfrm rot="1582098">
            <a:off x="-1373255" y="-1275082"/>
            <a:ext cx="2746510" cy="4009574"/>
            <a:chOff x="-3138530" y="-2579087"/>
            <a:chExt cx="9203382" cy="1343583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5B9BB3E-6CDA-4B1E-8F91-9E36A612F4D6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2C37C42-4548-4147-BDC3-840EDC76F808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92FF9DD-0834-4605-AE6A-5C63FD8AADD6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E8464ACE-64E2-410C-8FE2-F39249CE4256}"/>
              </a:ext>
            </a:extLst>
          </p:cNvPr>
          <p:cNvGrpSpPr/>
          <p:nvPr/>
        </p:nvGrpSpPr>
        <p:grpSpPr>
          <a:xfrm>
            <a:off x="1056913" y="1874514"/>
            <a:ext cx="10090868" cy="2170176"/>
            <a:chOff x="1050566" y="2772576"/>
            <a:chExt cx="10090868" cy="2170176"/>
          </a:xfrm>
        </p:grpSpPr>
        <p:sp>
          <p:nvSpPr>
            <p:cNvPr id="17" name="Block Arc 49">
              <a:extLst>
                <a:ext uri="{FF2B5EF4-FFF2-40B4-BE49-F238E27FC236}">
                  <a16:creationId xmlns:a16="http://schemas.microsoft.com/office/drawing/2014/main" id="{9C5474BE-2156-410E-B822-7CEE6DD0001D}"/>
                </a:ext>
              </a:extLst>
            </p:cNvPr>
            <p:cNvSpPr/>
            <p:nvPr/>
          </p:nvSpPr>
          <p:spPr>
            <a:xfrm>
              <a:off x="105056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Block Arc 50">
              <a:extLst>
                <a:ext uri="{FF2B5EF4-FFF2-40B4-BE49-F238E27FC236}">
                  <a16:creationId xmlns:a16="http://schemas.microsoft.com/office/drawing/2014/main" id="{DEA9DF95-B6E4-43BF-B9F1-9E3BA73981B5}"/>
                </a:ext>
              </a:extLst>
            </p:cNvPr>
            <p:cNvSpPr/>
            <p:nvPr/>
          </p:nvSpPr>
          <p:spPr>
            <a:xfrm flipV="1">
              <a:off x="303425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Block Arc 51">
              <a:extLst>
                <a:ext uri="{FF2B5EF4-FFF2-40B4-BE49-F238E27FC236}">
                  <a16:creationId xmlns:a16="http://schemas.microsoft.com/office/drawing/2014/main" id="{5BD68A56-25F4-4B03-AC6B-0B552A0371BE}"/>
                </a:ext>
              </a:extLst>
            </p:cNvPr>
            <p:cNvSpPr/>
            <p:nvPr/>
          </p:nvSpPr>
          <p:spPr>
            <a:xfrm>
              <a:off x="501794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Block Arc 52">
              <a:extLst>
                <a:ext uri="{FF2B5EF4-FFF2-40B4-BE49-F238E27FC236}">
                  <a16:creationId xmlns:a16="http://schemas.microsoft.com/office/drawing/2014/main" id="{06ADB536-5582-4C0F-BFBF-575702F3EC85}"/>
                </a:ext>
              </a:extLst>
            </p:cNvPr>
            <p:cNvSpPr/>
            <p:nvPr/>
          </p:nvSpPr>
          <p:spPr>
            <a:xfrm flipV="1">
              <a:off x="700163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Block Arc 53">
              <a:extLst>
                <a:ext uri="{FF2B5EF4-FFF2-40B4-BE49-F238E27FC236}">
                  <a16:creationId xmlns:a16="http://schemas.microsoft.com/office/drawing/2014/main" id="{EA91336C-1C7F-47CC-B6E2-CF7D393237AC}"/>
                </a:ext>
              </a:extLst>
            </p:cNvPr>
            <p:cNvSpPr/>
            <p:nvPr/>
          </p:nvSpPr>
          <p:spPr>
            <a:xfrm>
              <a:off x="898532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F6F92B7-CB14-4670-81C3-EB33D4A98AA1}"/>
              </a:ext>
            </a:extLst>
          </p:cNvPr>
          <p:cNvGrpSpPr/>
          <p:nvPr/>
        </p:nvGrpSpPr>
        <p:grpSpPr>
          <a:xfrm>
            <a:off x="1526434" y="2344035"/>
            <a:ext cx="9151826" cy="1217066"/>
            <a:chOff x="1523256" y="2994269"/>
            <a:chExt cx="9151826" cy="121706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38E58F5-9E73-42CD-BCBA-52C19DA2DB6D}"/>
                </a:ext>
              </a:extLst>
            </p:cNvPr>
            <p:cNvGrpSpPr/>
            <p:nvPr/>
          </p:nvGrpSpPr>
          <p:grpSpPr>
            <a:xfrm>
              <a:off x="1523256" y="2994269"/>
              <a:ext cx="1217066" cy="1217066"/>
              <a:chOff x="1523256" y="2994269"/>
              <a:chExt cx="1217066" cy="1217066"/>
            </a:xfrm>
          </p:grpSpPr>
          <p:sp>
            <p:nvSpPr>
              <p:cNvPr id="26" name="Oval 55">
                <a:extLst>
                  <a:ext uri="{FF2B5EF4-FFF2-40B4-BE49-F238E27FC236}">
                    <a16:creationId xmlns:a16="http://schemas.microsoft.com/office/drawing/2014/main" id="{0E796A2C-C79B-4610-B2B4-B033B22563A0}"/>
                  </a:ext>
                </a:extLst>
              </p:cNvPr>
              <p:cNvSpPr/>
              <p:nvPr/>
            </p:nvSpPr>
            <p:spPr>
              <a:xfrm>
                <a:off x="1523256" y="2994269"/>
                <a:ext cx="1217066" cy="121706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>
                  <a:cs typeface="+mn-ea"/>
                  <a:sym typeface="+mn-lt"/>
                </a:endParaRPr>
              </a:p>
            </p:txBody>
          </p:sp>
          <p:pic>
            <p:nvPicPr>
              <p:cNvPr id="27" name="图形 26" descr="烧杯">
                <a:extLst>
                  <a:ext uri="{FF2B5EF4-FFF2-40B4-BE49-F238E27FC236}">
                    <a16:creationId xmlns:a16="http://schemas.microsoft.com/office/drawing/2014/main" id="{7B111308-0F79-4CA1-ADEC-EAB9A493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91701" y="3240137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9B37D3B-3DD2-4CA4-8614-85F3DA23BF40}"/>
                </a:ext>
              </a:extLst>
            </p:cNvPr>
            <p:cNvGrpSpPr/>
            <p:nvPr/>
          </p:nvGrpSpPr>
          <p:grpSpPr>
            <a:xfrm>
              <a:off x="5490636" y="2994269"/>
              <a:ext cx="1217066" cy="1217066"/>
              <a:chOff x="5490636" y="2994269"/>
              <a:chExt cx="1217066" cy="1217066"/>
            </a:xfrm>
          </p:grpSpPr>
          <p:sp>
            <p:nvSpPr>
              <p:cNvPr id="25" name="Oval 57">
                <a:extLst>
                  <a:ext uri="{FF2B5EF4-FFF2-40B4-BE49-F238E27FC236}">
                    <a16:creationId xmlns:a16="http://schemas.microsoft.com/office/drawing/2014/main" id="{53F7A8D5-ADFE-4FAF-A980-CE5FB27B5F98}"/>
                  </a:ext>
                </a:extLst>
              </p:cNvPr>
              <p:cNvSpPr/>
              <p:nvPr/>
            </p:nvSpPr>
            <p:spPr>
              <a:xfrm>
                <a:off x="5490636" y="2994269"/>
                <a:ext cx="1217066" cy="121706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cs typeface="+mn-ea"/>
                  <a:sym typeface="+mn-lt"/>
                </a:endParaRPr>
              </a:p>
            </p:txBody>
          </p:sp>
          <p:pic>
            <p:nvPicPr>
              <p:cNvPr id="28" name="图形 27" descr="烧瓶">
                <a:extLst>
                  <a:ext uri="{FF2B5EF4-FFF2-40B4-BE49-F238E27FC236}">
                    <a16:creationId xmlns:a16="http://schemas.microsoft.com/office/drawing/2014/main" id="{E23E9B5D-92F1-4194-A2D7-F47F869AE7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63625" y="3231463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DB9F519-C77C-4725-805A-FD785FF811AD}"/>
                </a:ext>
              </a:extLst>
            </p:cNvPr>
            <p:cNvGrpSpPr/>
            <p:nvPr/>
          </p:nvGrpSpPr>
          <p:grpSpPr>
            <a:xfrm>
              <a:off x="3506946" y="2994269"/>
              <a:ext cx="1217066" cy="1217066"/>
              <a:chOff x="3506946" y="2994269"/>
              <a:chExt cx="1217066" cy="1217066"/>
            </a:xfrm>
          </p:grpSpPr>
          <p:sp>
            <p:nvSpPr>
              <p:cNvPr id="24" name="Oval 56">
                <a:extLst>
                  <a:ext uri="{FF2B5EF4-FFF2-40B4-BE49-F238E27FC236}">
                    <a16:creationId xmlns:a16="http://schemas.microsoft.com/office/drawing/2014/main" id="{CF9A2117-525D-4495-A89E-8001626030CD}"/>
                  </a:ext>
                </a:extLst>
              </p:cNvPr>
              <p:cNvSpPr/>
              <p:nvPr/>
            </p:nvSpPr>
            <p:spPr>
              <a:xfrm>
                <a:off x="3506946" y="2994269"/>
                <a:ext cx="1217066" cy="121706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cs typeface="+mn-ea"/>
                  <a:sym typeface="+mn-lt"/>
                </a:endParaRPr>
              </a:p>
            </p:txBody>
          </p:sp>
          <p:pic>
            <p:nvPicPr>
              <p:cNvPr id="29" name="图形 28" descr="显微镜">
                <a:extLst>
                  <a:ext uri="{FF2B5EF4-FFF2-40B4-BE49-F238E27FC236}">
                    <a16:creationId xmlns:a16="http://schemas.microsoft.com/office/drawing/2014/main" id="{84313B46-5175-432D-B168-D33E8AD26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51242" y="3240137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16073ED-DE8E-48F4-BDE5-E25AF07D94C4}"/>
                </a:ext>
              </a:extLst>
            </p:cNvPr>
            <p:cNvGrpSpPr/>
            <p:nvPr/>
          </p:nvGrpSpPr>
          <p:grpSpPr>
            <a:xfrm>
              <a:off x="9458016" y="2994269"/>
              <a:ext cx="1217066" cy="1217066"/>
              <a:chOff x="9458016" y="2994269"/>
              <a:chExt cx="1217066" cy="1217066"/>
            </a:xfrm>
          </p:grpSpPr>
          <p:sp>
            <p:nvSpPr>
              <p:cNvPr id="23" name="Oval 59">
                <a:extLst>
                  <a:ext uri="{FF2B5EF4-FFF2-40B4-BE49-F238E27FC236}">
                    <a16:creationId xmlns:a16="http://schemas.microsoft.com/office/drawing/2014/main" id="{19BA946D-F1B7-4025-A23A-A2B06E023EE2}"/>
                  </a:ext>
                </a:extLst>
              </p:cNvPr>
              <p:cNvSpPr/>
              <p:nvPr/>
            </p:nvSpPr>
            <p:spPr>
              <a:xfrm>
                <a:off x="9458016" y="2994269"/>
                <a:ext cx="1217066" cy="121706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>
                  <a:cs typeface="+mn-ea"/>
                  <a:sym typeface="+mn-lt"/>
                </a:endParaRPr>
              </a:p>
            </p:txBody>
          </p:sp>
          <p:pic>
            <p:nvPicPr>
              <p:cNvPr id="30" name="图形 29" descr="地球仪">
                <a:extLst>
                  <a:ext uri="{FF2B5EF4-FFF2-40B4-BE49-F238E27FC236}">
                    <a16:creationId xmlns:a16="http://schemas.microsoft.com/office/drawing/2014/main" id="{0E689B6B-99A8-4782-AEFC-E15BDC76B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734451" y="3231463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4EE1330-F0C0-49F3-BF96-4CEED16BEC99}"/>
                </a:ext>
              </a:extLst>
            </p:cNvPr>
            <p:cNvGrpSpPr/>
            <p:nvPr/>
          </p:nvGrpSpPr>
          <p:grpSpPr>
            <a:xfrm>
              <a:off x="7474326" y="2994269"/>
              <a:ext cx="1217066" cy="1217066"/>
              <a:chOff x="7474326" y="2994269"/>
              <a:chExt cx="1217066" cy="1217066"/>
            </a:xfrm>
          </p:grpSpPr>
          <p:sp>
            <p:nvSpPr>
              <p:cNvPr id="22" name="Oval 58">
                <a:extLst>
                  <a:ext uri="{FF2B5EF4-FFF2-40B4-BE49-F238E27FC236}">
                    <a16:creationId xmlns:a16="http://schemas.microsoft.com/office/drawing/2014/main" id="{C062DE70-0237-4DB1-BA70-420871CBF429}"/>
                  </a:ext>
                </a:extLst>
              </p:cNvPr>
              <p:cNvSpPr/>
              <p:nvPr/>
            </p:nvSpPr>
            <p:spPr>
              <a:xfrm>
                <a:off x="7474326" y="2994269"/>
                <a:ext cx="1217066" cy="121706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cs typeface="+mn-ea"/>
                  <a:sym typeface="+mn-lt"/>
                </a:endParaRPr>
              </a:p>
            </p:txBody>
          </p:sp>
          <p:pic>
            <p:nvPicPr>
              <p:cNvPr id="31" name="图形 30" descr="时钟">
                <a:extLst>
                  <a:ext uri="{FF2B5EF4-FFF2-40B4-BE49-F238E27FC236}">
                    <a16:creationId xmlns:a16="http://schemas.microsoft.com/office/drawing/2014/main" id="{62C865AD-B179-41E3-927A-90E12E72A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750762" y="3240137"/>
                <a:ext cx="664196" cy="664196"/>
              </a:xfrm>
              <a:prstGeom prst="rect">
                <a:avLst/>
              </a:prstGeom>
            </p:spPr>
          </p:pic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64B1581-A575-43C4-92D0-03748E418A1C}"/>
              </a:ext>
            </a:extLst>
          </p:cNvPr>
          <p:cNvSpPr txBox="1"/>
          <p:nvPr/>
        </p:nvSpPr>
        <p:spPr>
          <a:xfrm>
            <a:off x="2100644" y="6110057"/>
            <a:ext cx="8418445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36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sz="36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1FCBF07-C451-48B8-9A83-1DAA53B29871}"/>
              </a:ext>
            </a:extLst>
          </p:cNvPr>
          <p:cNvGrpSpPr/>
          <p:nvPr/>
        </p:nvGrpSpPr>
        <p:grpSpPr>
          <a:xfrm>
            <a:off x="2654770" y="218487"/>
            <a:ext cx="7474442" cy="1086161"/>
            <a:chOff x="6760982" y="1130242"/>
            <a:chExt cx="7474442" cy="108616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3F9A228-198D-47BB-8C99-E3E72710F167}"/>
                </a:ext>
              </a:extLst>
            </p:cNvPr>
            <p:cNvSpPr/>
            <p:nvPr/>
          </p:nvSpPr>
          <p:spPr>
            <a:xfrm>
              <a:off x="6760982" y="1130242"/>
              <a:ext cx="7474442" cy="10861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新年展望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2D2F7EC-0ED8-4465-8F8E-8F1C57A5168A}"/>
                </a:ext>
              </a:extLst>
            </p:cNvPr>
            <p:cNvSpPr/>
            <p:nvPr/>
          </p:nvSpPr>
          <p:spPr>
            <a:xfrm>
              <a:off x="7040765" y="1488045"/>
              <a:ext cx="1893062" cy="56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  <a:endPara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6F07963-CFD9-4992-A453-ACDD1CCEFC93}"/>
              </a:ext>
            </a:extLst>
          </p:cNvPr>
          <p:cNvGrpSpPr/>
          <p:nvPr/>
        </p:nvGrpSpPr>
        <p:grpSpPr>
          <a:xfrm>
            <a:off x="657639" y="4830137"/>
            <a:ext cx="10889415" cy="825190"/>
            <a:chOff x="657639" y="4830137"/>
            <a:chExt cx="10889415" cy="82519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0D3368-7BEE-48D2-8110-91F9A9D8264B}"/>
                </a:ext>
              </a:extLst>
            </p:cNvPr>
            <p:cNvSpPr/>
            <p:nvPr/>
          </p:nvSpPr>
          <p:spPr>
            <a:xfrm>
              <a:off x="657639" y="4830137"/>
              <a:ext cx="2954655" cy="824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600" dirty="0">
                  <a:solidFill>
                    <a:prstClr val="black"/>
                  </a:solidFill>
                  <a:cs typeface="+mn-ea"/>
                  <a:sym typeface="+mn-lt"/>
                </a:rPr>
                <a:t>完成学位论文</a:t>
              </a:r>
              <a:endParaRPr lang="en-US" altLang="zh-CN" sz="36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54A82E-92C3-40A5-B031-34859067FDF6}"/>
                </a:ext>
              </a:extLst>
            </p:cNvPr>
            <p:cNvSpPr/>
            <p:nvPr/>
          </p:nvSpPr>
          <p:spPr>
            <a:xfrm>
              <a:off x="4618672" y="4830871"/>
              <a:ext cx="2954655" cy="824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3600" dirty="0">
                  <a:solidFill>
                    <a:prstClr val="black"/>
                  </a:solidFill>
                  <a:cs typeface="+mn-ea"/>
                  <a:sym typeface="+mn-lt"/>
                </a:rPr>
                <a:t>积累项目经验</a:t>
              </a:r>
              <a:endParaRPr lang="en-US" altLang="zh-CN" sz="36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35B3B-63BE-4555-B8DF-89C9BEC6627E}"/>
                </a:ext>
              </a:extLst>
            </p:cNvPr>
            <p:cNvSpPr/>
            <p:nvPr/>
          </p:nvSpPr>
          <p:spPr>
            <a:xfrm>
              <a:off x="8592399" y="4830137"/>
              <a:ext cx="2954655" cy="824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3600" dirty="0">
                  <a:solidFill>
                    <a:prstClr val="black"/>
                  </a:solidFill>
                  <a:cs typeface="+mn-ea"/>
                  <a:sym typeface="+mn-lt"/>
                </a:rPr>
                <a:t>继续学习充电</a:t>
              </a:r>
              <a:endParaRPr lang="en-US" altLang="zh-CN" sz="36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992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E808BDE-09BD-4E58-B78D-BB2926C16637}"/>
              </a:ext>
            </a:extLst>
          </p:cNvPr>
          <p:cNvGrpSpPr/>
          <p:nvPr/>
        </p:nvGrpSpPr>
        <p:grpSpPr>
          <a:xfrm>
            <a:off x="3774799" y="2716407"/>
            <a:ext cx="6913906" cy="1550577"/>
            <a:chOff x="4784449" y="2493709"/>
            <a:chExt cx="6913906" cy="155057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F262FF-AE56-4807-A905-DDDE40299B76}"/>
                </a:ext>
              </a:extLst>
            </p:cNvPr>
            <p:cNvSpPr/>
            <p:nvPr/>
          </p:nvSpPr>
          <p:spPr>
            <a:xfrm>
              <a:off x="4784449" y="2493709"/>
              <a:ext cx="3399181" cy="1053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265643-9311-4263-AA3F-F3B56124CBB1}"/>
                </a:ext>
              </a:extLst>
            </p:cNvPr>
            <p:cNvSpPr/>
            <p:nvPr/>
          </p:nvSpPr>
          <p:spPr>
            <a:xfrm>
              <a:off x="7205870" y="3648757"/>
              <a:ext cx="4492485" cy="3955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C2DD331-A273-4F49-9703-385C87B387D4}"/>
              </a:ext>
            </a:extLst>
          </p:cNvPr>
          <p:cNvSpPr/>
          <p:nvPr/>
        </p:nvSpPr>
        <p:spPr>
          <a:xfrm>
            <a:off x="4019550" y="2644170"/>
            <a:ext cx="369948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谢谢</a:t>
            </a:r>
            <a:endParaRPr lang="zh-CN" alt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984F8D-FCDD-45B1-8A8D-F7B47F890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4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00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5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z1lyp2ac">
      <a:majorFont>
        <a:latin typeface="Arial" panose="020B0A04020102020204"/>
        <a:ea typeface="Microsoft YaHei"/>
        <a:cs typeface=""/>
      </a:majorFont>
      <a:minorFont>
        <a:latin typeface="Arial" panose="020B060402020202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299</Words>
  <Application>Microsoft Office PowerPoint</Application>
  <PresentationFormat>宽屏</PresentationFormat>
  <Paragraphs>68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白 春飞</cp:lastModifiedBy>
  <cp:revision>61</cp:revision>
  <dcterms:created xsi:type="dcterms:W3CDTF">2017-07-21T08:33:07Z</dcterms:created>
  <dcterms:modified xsi:type="dcterms:W3CDTF">2019-01-10T13:34:42Z</dcterms:modified>
</cp:coreProperties>
</file>