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7" r:id="rId2"/>
    <p:sldId id="298" r:id="rId3"/>
    <p:sldId id="299" r:id="rId4"/>
    <p:sldId id="347" r:id="rId5"/>
    <p:sldId id="348" r:id="rId6"/>
    <p:sldId id="335" r:id="rId7"/>
    <p:sldId id="349" r:id="rId8"/>
    <p:sldId id="350" r:id="rId9"/>
    <p:sldId id="329" r:id="rId10"/>
  </p:sldIdLst>
  <p:sldSz cx="12190413" cy="6859588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78C"/>
    <a:srgbClr val="1574FF"/>
    <a:srgbClr val="EB5145"/>
    <a:srgbClr val="FE6400"/>
    <a:srgbClr val="1983B7"/>
    <a:srgbClr val="202A36"/>
    <a:srgbClr val="673977"/>
    <a:srgbClr val="F07474"/>
    <a:srgbClr val="FFBC5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2" autoAdjust="0"/>
    <p:restoredTop sz="93037" autoAdjust="0"/>
  </p:normalViewPr>
  <p:slideViewPr>
    <p:cSldViewPr snapToGrid="0" showGuides="1">
      <p:cViewPr varScale="1">
        <p:scale>
          <a:sx n="103" d="100"/>
          <a:sy n="103" d="100"/>
        </p:scale>
        <p:origin x="132" y="21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7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7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3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7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6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211053" y="59167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9272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0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6" r:id="rId12"/>
    <p:sldLayoutId id="214748370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 flipH="1" flipV="1">
            <a:off x="-1450727" y="-2537420"/>
            <a:ext cx="6338876" cy="4424464"/>
            <a:chOff x="7174614" y="4856946"/>
            <a:chExt cx="6338876" cy="4424464"/>
          </a:xfrm>
        </p:grpSpPr>
        <p:sp>
          <p:nvSpPr>
            <p:cNvPr id="184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5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6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7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TextBox 42"/>
          <p:cNvSpPr txBox="1"/>
          <p:nvPr/>
        </p:nvSpPr>
        <p:spPr>
          <a:xfrm>
            <a:off x="5770550" y="2550813"/>
            <a:ext cx="5865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3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年终汇报总结</a:t>
            </a:r>
            <a:endParaRPr lang="zh-CN" altLang="zh-CN" sz="6600" b="1" spc="3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31557" y="3866980"/>
            <a:ext cx="4448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胡刚   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2019.1.11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13155" y="4975819"/>
            <a:ext cx="6338876" cy="4424464"/>
            <a:chOff x="7174614" y="4856946"/>
            <a:chExt cx="6338876" cy="4424464"/>
          </a:xfrm>
        </p:grpSpPr>
        <p:sp>
          <p:nvSpPr>
            <p:cNvPr id="179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0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1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2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68" name="任意多边形 83"/>
          <p:cNvSpPr/>
          <p:nvPr/>
        </p:nvSpPr>
        <p:spPr bwMode="auto">
          <a:xfrm rot="16377237">
            <a:off x="2879423" y="1526154"/>
            <a:ext cx="1624201" cy="1620923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4" name="任意多边形 83"/>
          <p:cNvSpPr/>
          <p:nvPr/>
        </p:nvSpPr>
        <p:spPr bwMode="auto">
          <a:xfrm rot="16377237">
            <a:off x="3822819" y="320091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42" name="任意多边形 83"/>
          <p:cNvSpPr/>
          <p:nvPr/>
        </p:nvSpPr>
        <p:spPr bwMode="auto">
          <a:xfrm rot="16377237">
            <a:off x="1561513" y="2086768"/>
            <a:ext cx="1877338" cy="1873549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39" name="任意多边形 83"/>
          <p:cNvSpPr/>
          <p:nvPr/>
        </p:nvSpPr>
        <p:spPr bwMode="auto">
          <a:xfrm rot="16377237">
            <a:off x="2508634" y="2010820"/>
            <a:ext cx="2637379" cy="263205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7" name="任意多边形 83"/>
          <p:cNvSpPr/>
          <p:nvPr/>
        </p:nvSpPr>
        <p:spPr bwMode="auto">
          <a:xfrm rot="5222763" flipH="1">
            <a:off x="4699376" y="1587515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60" name="任意多边形 83"/>
          <p:cNvSpPr/>
          <p:nvPr/>
        </p:nvSpPr>
        <p:spPr bwMode="auto">
          <a:xfrm rot="16377237">
            <a:off x="5132359" y="2014384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89" name="任意多边形 83"/>
          <p:cNvSpPr/>
          <p:nvPr/>
        </p:nvSpPr>
        <p:spPr bwMode="auto">
          <a:xfrm rot="16377237">
            <a:off x="2196863" y="342236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0" name="任意多边形 83"/>
          <p:cNvSpPr/>
          <p:nvPr/>
        </p:nvSpPr>
        <p:spPr bwMode="auto">
          <a:xfrm rot="5222763" flipH="1">
            <a:off x="2606837" y="5500724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1" name="任意多边形 83"/>
          <p:cNvSpPr/>
          <p:nvPr/>
        </p:nvSpPr>
        <p:spPr bwMode="auto">
          <a:xfrm rot="16377237">
            <a:off x="1685120" y="4985969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534908" y="2707637"/>
            <a:ext cx="25863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300" b="1" spc="-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endParaRPr lang="zh-CN" altLang="en-US" sz="7300" b="1" spc="-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9230572" y="2184210"/>
            <a:ext cx="1290703" cy="235751"/>
            <a:chOff x="8971447" y="2172617"/>
            <a:chExt cx="759125" cy="568897"/>
          </a:xfrm>
          <a:solidFill>
            <a:srgbClr val="00B0F0"/>
          </a:solidFill>
        </p:grpSpPr>
        <p:sp>
          <p:nvSpPr>
            <p:cNvPr id="193" name="矩形 192"/>
            <p:cNvSpPr/>
            <p:nvPr/>
          </p:nvSpPr>
          <p:spPr>
            <a:xfrm>
              <a:off x="8971447" y="2172617"/>
              <a:ext cx="238791" cy="5688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9312857" y="2172617"/>
              <a:ext cx="107228" cy="568897"/>
            </a:xfrm>
            <a:prstGeom prst="rect">
              <a:avLst/>
            </a:prstGeom>
            <a:solidFill>
              <a:srgbClr val="FE9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9522704" y="2172617"/>
              <a:ext cx="67464" cy="5688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9692788" y="2172617"/>
              <a:ext cx="37784" cy="568897"/>
            </a:xfrm>
            <a:prstGeom prst="rect">
              <a:avLst/>
            </a:prstGeom>
            <a:solidFill>
              <a:srgbClr val="FE9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7" name="TextBox 42"/>
          <p:cNvSpPr txBox="1"/>
          <p:nvPr/>
        </p:nvSpPr>
        <p:spPr>
          <a:xfrm>
            <a:off x="6027743" y="2113569"/>
            <a:ext cx="3373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 SUMMARY PLAN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7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7698830" y="1871545"/>
            <a:ext cx="3153616" cy="738654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年度工作汇总</a:t>
            </a:r>
            <a:endParaRPr lang="en-US" altLang="zh-CN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Insert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Header Topic Here</a:t>
            </a:r>
          </a:p>
        </p:txBody>
      </p:sp>
      <p:sp>
        <p:nvSpPr>
          <p:cNvPr id="29" name="矩形 28"/>
          <p:cNvSpPr/>
          <p:nvPr/>
        </p:nvSpPr>
        <p:spPr>
          <a:xfrm>
            <a:off x="7698830" y="3120270"/>
            <a:ext cx="2667480" cy="738654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研究工作小结</a:t>
            </a:r>
            <a:endParaRPr lang="en-US" altLang="zh-CN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Insert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Header Topic Here</a:t>
            </a:r>
          </a:p>
        </p:txBody>
      </p:sp>
      <p:sp>
        <p:nvSpPr>
          <p:cNvPr id="32" name="任意多边形 83"/>
          <p:cNvSpPr/>
          <p:nvPr/>
        </p:nvSpPr>
        <p:spPr bwMode="auto">
          <a:xfrm rot="16377237">
            <a:off x="3256287" y="1708226"/>
            <a:ext cx="1379696" cy="1376914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3" name="任意多边形 83"/>
          <p:cNvSpPr/>
          <p:nvPr/>
        </p:nvSpPr>
        <p:spPr bwMode="auto">
          <a:xfrm rot="16377237">
            <a:off x="4199361" y="3382663"/>
            <a:ext cx="1376062" cy="137329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4" name="任意多边形 83"/>
          <p:cNvSpPr/>
          <p:nvPr/>
        </p:nvSpPr>
        <p:spPr bwMode="auto">
          <a:xfrm rot="16377237">
            <a:off x="1957428" y="2287855"/>
            <a:ext cx="1594730" cy="159151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5" name="任意多边形 83"/>
          <p:cNvSpPr/>
          <p:nvPr/>
        </p:nvSpPr>
        <p:spPr bwMode="auto">
          <a:xfrm rot="16377237">
            <a:off x="2961758" y="2269000"/>
            <a:ext cx="2240354" cy="2235834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6" name="任意多边形 83"/>
          <p:cNvSpPr/>
          <p:nvPr/>
        </p:nvSpPr>
        <p:spPr bwMode="auto">
          <a:xfrm rot="5222763" flipH="1">
            <a:off x="4999710" y="1901114"/>
            <a:ext cx="331780" cy="33111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7" name="任意多边形 83"/>
          <p:cNvSpPr/>
          <p:nvPr/>
        </p:nvSpPr>
        <p:spPr bwMode="auto">
          <a:xfrm rot="16377237">
            <a:off x="5246588" y="2332290"/>
            <a:ext cx="392102" cy="391314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8" name="任意多边形 83"/>
          <p:cNvSpPr/>
          <p:nvPr/>
        </p:nvSpPr>
        <p:spPr bwMode="auto">
          <a:xfrm rot="16377237">
            <a:off x="2573405" y="3604113"/>
            <a:ext cx="1376062" cy="137329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9" name="任意多边形 83"/>
          <p:cNvSpPr/>
          <p:nvPr/>
        </p:nvSpPr>
        <p:spPr bwMode="auto">
          <a:xfrm rot="5222763" flipH="1">
            <a:off x="2577518" y="5091672"/>
            <a:ext cx="331780" cy="33111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40" name="任意多边形 83"/>
          <p:cNvSpPr/>
          <p:nvPr/>
        </p:nvSpPr>
        <p:spPr bwMode="auto">
          <a:xfrm rot="16377237">
            <a:off x="2028912" y="4611730"/>
            <a:ext cx="392102" cy="391314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85778" y="2837520"/>
            <a:ext cx="2196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-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6000" b="1" spc="-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51226" y="1878303"/>
            <a:ext cx="1201290" cy="755738"/>
            <a:chOff x="6432565" y="1211527"/>
            <a:chExt cx="1201290" cy="755738"/>
          </a:xfrm>
        </p:grpSpPr>
        <p:sp>
          <p:nvSpPr>
            <p:cNvPr id="42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32565" y="1239805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24212" y="3074850"/>
            <a:ext cx="1201290" cy="755738"/>
            <a:chOff x="6432565" y="1211527"/>
            <a:chExt cx="1201290" cy="755738"/>
          </a:xfrm>
        </p:grpSpPr>
        <p:sp>
          <p:nvSpPr>
            <p:cNvPr id="51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32565" y="1239805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451226" y="4271397"/>
            <a:ext cx="1201290" cy="755738"/>
            <a:chOff x="6432565" y="1211527"/>
            <a:chExt cx="1201290" cy="755738"/>
          </a:xfrm>
        </p:grpSpPr>
        <p:sp>
          <p:nvSpPr>
            <p:cNvPr id="56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32565" y="1239805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7675762" y="4279939"/>
            <a:ext cx="2615903" cy="738654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下年度工作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Insert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Header Topic Here</a:t>
            </a:r>
          </a:p>
        </p:txBody>
      </p:sp>
    </p:spTree>
    <p:extLst>
      <p:ext uri="{BB962C8B-B14F-4D97-AF65-F5344CB8AC3E}">
        <p14:creationId xmlns:p14="http://schemas.microsoft.com/office/powerpoint/2010/main" val="7053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3"/>
          <p:cNvSpPr/>
          <p:nvPr/>
        </p:nvSpPr>
        <p:spPr bwMode="auto">
          <a:xfrm rot="16377237">
            <a:off x="5502506" y="985759"/>
            <a:ext cx="1007498" cy="100546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7" name="任意多边形 83"/>
          <p:cNvSpPr/>
          <p:nvPr/>
        </p:nvSpPr>
        <p:spPr bwMode="auto">
          <a:xfrm rot="16377237">
            <a:off x="6445090" y="265970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8" name="任意多边形 83"/>
          <p:cNvSpPr/>
          <p:nvPr/>
        </p:nvSpPr>
        <p:spPr bwMode="auto">
          <a:xfrm rot="16377237">
            <a:off x="4232652" y="1594334"/>
            <a:ext cx="1164522" cy="116217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9" name="任意多边形 83"/>
          <p:cNvSpPr/>
          <p:nvPr/>
        </p:nvSpPr>
        <p:spPr bwMode="auto">
          <a:xfrm rot="16377237">
            <a:off x="5324067" y="1662388"/>
            <a:ext cx="1635976" cy="163267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0" name="任意多边形 83"/>
          <p:cNvSpPr/>
          <p:nvPr/>
        </p:nvSpPr>
        <p:spPr bwMode="auto">
          <a:xfrm rot="5222763" flipH="1">
            <a:off x="7104582" y="1037585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1" name="任意多边形 83"/>
          <p:cNvSpPr/>
          <p:nvPr/>
        </p:nvSpPr>
        <p:spPr bwMode="auto">
          <a:xfrm rot="16377237">
            <a:off x="7359596" y="1476881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2" name="任意多边形 83"/>
          <p:cNvSpPr/>
          <p:nvPr/>
        </p:nvSpPr>
        <p:spPr bwMode="auto">
          <a:xfrm rot="16377237">
            <a:off x="4819134" y="288115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3" name="任意多边形 83"/>
          <p:cNvSpPr/>
          <p:nvPr/>
        </p:nvSpPr>
        <p:spPr bwMode="auto">
          <a:xfrm rot="5222763" flipH="1">
            <a:off x="4601899" y="3789267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4" name="任意多边形 83"/>
          <p:cNvSpPr/>
          <p:nvPr/>
        </p:nvSpPr>
        <p:spPr bwMode="auto">
          <a:xfrm rot="16377237">
            <a:off x="4061429" y="3317445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40648" y="1838581"/>
            <a:ext cx="1604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7200" b="1" spc="-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69"/>
          <p:cNvSpPr>
            <a:spLocks noChangeArrowheads="1"/>
          </p:cNvSpPr>
          <p:nvPr/>
        </p:nvSpPr>
        <p:spPr bwMode="auto">
          <a:xfrm>
            <a:off x="3520536" y="4267555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 typeface="Arial" charset="0"/>
              <a:buNone/>
            </a:pPr>
            <a:r>
              <a:rPr lang="zh-CN" altLang="en-US" sz="4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年度工作汇总</a:t>
            </a:r>
            <a:endParaRPr lang="en-US" altLang="zh-CN" sz="4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355933" y="4840452"/>
            <a:ext cx="1456264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19033" y="4840452"/>
            <a:ext cx="1379619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50797" y="34187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年度工作汇总</a:t>
            </a:r>
            <a:endParaRPr lang="zh-CN" altLang="en-US" sz="2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03905" y="1015769"/>
            <a:ext cx="11467076" cy="5099516"/>
            <a:chOff x="613251" y="985586"/>
            <a:chExt cx="8184953" cy="3639924"/>
          </a:xfrm>
        </p:grpSpPr>
        <p:grpSp>
          <p:nvGrpSpPr>
            <p:cNvPr id="10" name="Group 3"/>
            <p:cNvGrpSpPr>
              <a:grpSpLocks/>
            </p:cNvGrpSpPr>
            <p:nvPr/>
          </p:nvGrpSpPr>
          <p:grpSpPr bwMode="auto">
            <a:xfrm>
              <a:off x="613251" y="1330552"/>
              <a:ext cx="4379980" cy="2892252"/>
              <a:chOff x="0" y="0"/>
              <a:chExt cx="5166566" cy="3409678"/>
            </a:xfrm>
          </p:grpSpPr>
          <p:sp>
            <p:nvSpPr>
              <p:cNvPr id="11" name="椭圆 2"/>
              <p:cNvSpPr>
                <a:spLocks/>
              </p:cNvSpPr>
              <p:nvPr/>
            </p:nvSpPr>
            <p:spPr bwMode="auto">
              <a:xfrm rot="1748642">
                <a:off x="0" y="0"/>
                <a:ext cx="2211234" cy="2230539"/>
              </a:xfrm>
              <a:custGeom>
                <a:avLst/>
                <a:gdLst>
                  <a:gd name="T0" fmla="*/ 2997604 w 2997604"/>
                  <a:gd name="T1" fmla="*/ 1790780 h 3024336"/>
                  <a:gd name="T2" fmla="*/ 1512168 w 2997604"/>
                  <a:gd name="T3" fmla="*/ 3024336 h 3024336"/>
                  <a:gd name="T4" fmla="*/ 0 w 2997604"/>
                  <a:gd name="T5" fmla="*/ 1512168 h 3024336"/>
                  <a:gd name="T6" fmla="*/ 1512168 w 2997604"/>
                  <a:gd name="T7" fmla="*/ 0 h 3024336"/>
                  <a:gd name="T8" fmla="*/ 1764196 w 2997604"/>
                  <a:gd name="T9" fmla="*/ 22675 h 3024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7604" h="3024336">
                    <a:moveTo>
                      <a:pt x="2997604" y="1790780"/>
                    </a:moveTo>
                    <a:cubicBezTo>
                      <a:pt x="2867846" y="2492941"/>
                      <a:pt x="2252064" y="3024336"/>
                      <a:pt x="1512168" y="3024336"/>
                    </a:cubicBezTo>
                    <a:cubicBezTo>
                      <a:pt x="677021" y="3024336"/>
                      <a:pt x="0" y="2347315"/>
                      <a:pt x="0" y="1512168"/>
                    </a:cubicBezTo>
                    <a:cubicBezTo>
                      <a:pt x="0" y="677021"/>
                      <a:pt x="677021" y="0"/>
                      <a:pt x="1512168" y="0"/>
                    </a:cubicBezTo>
                    <a:cubicBezTo>
                      <a:pt x="1598138" y="0"/>
                      <a:pt x="1682432" y="7174"/>
                      <a:pt x="1764196" y="2267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椭圆 4"/>
              <p:cNvSpPr>
                <a:spLocks/>
              </p:cNvSpPr>
              <p:nvPr/>
            </p:nvSpPr>
            <p:spPr bwMode="auto">
              <a:xfrm rot="1748642">
                <a:off x="2072242" y="1513229"/>
                <a:ext cx="1573837" cy="746788"/>
              </a:xfrm>
              <a:custGeom>
                <a:avLst/>
                <a:gdLst>
                  <a:gd name="T0" fmla="*/ 0 w 2134918"/>
                  <a:gd name="T1" fmla="*/ 1012045 h 1012045"/>
                  <a:gd name="T2" fmla="*/ 1067459 w 2134918"/>
                  <a:gd name="T3" fmla="*/ 0 h 1012045"/>
                  <a:gd name="T4" fmla="*/ 2134918 w 2134918"/>
                  <a:gd name="T5" fmla="*/ 1012045 h 101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4918" h="1012045">
                    <a:moveTo>
                      <a:pt x="0" y="1012045"/>
                    </a:moveTo>
                    <a:cubicBezTo>
                      <a:pt x="28964" y="447977"/>
                      <a:pt x="495896" y="0"/>
                      <a:pt x="1067459" y="0"/>
                    </a:cubicBezTo>
                    <a:cubicBezTo>
                      <a:pt x="1639022" y="0"/>
                      <a:pt x="2105955" y="447977"/>
                      <a:pt x="2134918" y="101204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椭圆 4"/>
              <p:cNvSpPr>
                <a:spLocks/>
              </p:cNvSpPr>
              <p:nvPr/>
            </p:nvSpPr>
            <p:spPr bwMode="auto">
              <a:xfrm rot="1748643" flipV="1">
                <a:off x="3158906" y="2877661"/>
                <a:ext cx="1121762" cy="532017"/>
              </a:xfrm>
              <a:custGeom>
                <a:avLst/>
                <a:gdLst>
                  <a:gd name="T0" fmla="*/ 0 w 2134918"/>
                  <a:gd name="T1" fmla="*/ 1012045 h 1012045"/>
                  <a:gd name="T2" fmla="*/ 1067459 w 2134918"/>
                  <a:gd name="T3" fmla="*/ 0 h 1012045"/>
                  <a:gd name="T4" fmla="*/ 2134918 w 2134918"/>
                  <a:gd name="T5" fmla="*/ 1012045 h 101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4918" h="1012045">
                    <a:moveTo>
                      <a:pt x="0" y="1012045"/>
                    </a:moveTo>
                    <a:cubicBezTo>
                      <a:pt x="28964" y="447977"/>
                      <a:pt x="495896" y="0"/>
                      <a:pt x="1067459" y="0"/>
                    </a:cubicBezTo>
                    <a:cubicBezTo>
                      <a:pt x="1639022" y="0"/>
                      <a:pt x="2105955" y="447977"/>
                      <a:pt x="2134918" y="101204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椭圆 4"/>
              <p:cNvSpPr>
                <a:spLocks/>
              </p:cNvSpPr>
              <p:nvPr/>
            </p:nvSpPr>
            <p:spPr bwMode="auto">
              <a:xfrm rot="1748642">
                <a:off x="4392985" y="3020842"/>
                <a:ext cx="773581" cy="366376"/>
              </a:xfrm>
              <a:custGeom>
                <a:avLst/>
                <a:gdLst>
                  <a:gd name="T0" fmla="*/ 0 w 2134918"/>
                  <a:gd name="T1" fmla="*/ 1012045 h 1012045"/>
                  <a:gd name="T2" fmla="*/ 1067459 w 2134918"/>
                  <a:gd name="T3" fmla="*/ 0 h 1012045"/>
                  <a:gd name="T4" fmla="*/ 2134918 w 2134918"/>
                  <a:gd name="T5" fmla="*/ 1012045 h 101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4918" h="1012045">
                    <a:moveTo>
                      <a:pt x="0" y="1012045"/>
                    </a:moveTo>
                    <a:cubicBezTo>
                      <a:pt x="28964" y="447977"/>
                      <a:pt x="495896" y="0"/>
                      <a:pt x="1067459" y="0"/>
                    </a:cubicBezTo>
                    <a:cubicBezTo>
                      <a:pt x="1639022" y="0"/>
                      <a:pt x="2105955" y="447977"/>
                      <a:pt x="2134918" y="101204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" name="KSO_GN4"/>
            <p:cNvSpPr>
              <a:spLocks noChangeArrowheads="1"/>
            </p:cNvSpPr>
            <p:nvPr/>
          </p:nvSpPr>
          <p:spPr bwMode="auto">
            <a:xfrm>
              <a:off x="725131" y="1447244"/>
              <a:ext cx="1665106" cy="16658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rPr>
                <a:t>工作</a:t>
              </a:r>
              <a:endPara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6" name="KSO_GN3"/>
            <p:cNvSpPr>
              <a:spLocks noChangeArrowheads="1"/>
            </p:cNvSpPr>
            <p:nvPr/>
          </p:nvSpPr>
          <p:spPr bwMode="auto">
            <a:xfrm>
              <a:off x="2258125" y="2667729"/>
              <a:ext cx="1178310" cy="1178810"/>
            </a:xfrm>
            <a:prstGeom prst="ellipse">
              <a:avLst/>
            </a:prstGeom>
            <a:solidFill>
              <a:srgbClr val="FE978C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rPr>
                <a:t>论文</a:t>
              </a:r>
              <a:endPara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7" name="KSO_GN2"/>
            <p:cNvSpPr>
              <a:spLocks noChangeArrowheads="1"/>
            </p:cNvSpPr>
            <p:nvPr/>
          </p:nvSpPr>
          <p:spPr bwMode="auto">
            <a:xfrm rot="10800000" flipV="1">
              <a:off x="3467728" y="3352413"/>
              <a:ext cx="840289" cy="84064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rPr>
                <a:t>专利</a:t>
              </a:r>
              <a:endPara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8" name="KSO_GN1"/>
            <p:cNvSpPr>
              <a:spLocks noChangeArrowheads="1"/>
            </p:cNvSpPr>
            <p:nvPr/>
          </p:nvSpPr>
          <p:spPr bwMode="auto">
            <a:xfrm>
              <a:off x="4281485" y="3937031"/>
              <a:ext cx="579633" cy="579879"/>
            </a:xfrm>
            <a:prstGeom prst="ellipse">
              <a:avLst/>
            </a:prstGeom>
            <a:solidFill>
              <a:srgbClr val="FE978C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rPr>
                <a:t>项目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9" name="文本框 11"/>
            <p:cNvSpPr txBox="1">
              <a:spLocks noChangeArrowheads="1"/>
            </p:cNvSpPr>
            <p:nvPr/>
          </p:nvSpPr>
          <p:spPr bwMode="auto">
            <a:xfrm>
              <a:off x="2390237" y="985586"/>
              <a:ext cx="5574405" cy="159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2" tIns="34281" rIns="68562" bIns="3428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L="171450" marR="0" lvl="0" indent="-17145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zh-CN" altLang="en-US" sz="1200" b="1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项目申报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：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     [1]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2018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年度国家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科学技术部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重点研发计划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项目，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“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食品安全大数据智能应用技术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研究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” </a:t>
              </a: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     [2]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2018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年度武汉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大学小米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联合实验室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项目，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“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机器智能问答的关键技术研究与实现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”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 algn="just">
                <a:lnSpc>
                  <a:spcPct val="13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b="1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中期</a:t>
              </a:r>
              <a:r>
                <a:rPr lang="zh-CN" altLang="en-US" sz="1200" b="1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报告：</a:t>
              </a:r>
              <a:endParaRPr lang="en-US" altLang="zh-CN" sz="1200" b="1" kern="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just">
                <a:lnSpc>
                  <a:spcPct val="130000"/>
                </a:lnSpc>
                <a:defRPr/>
              </a:pPr>
              <a:r>
                <a:rPr lang="en-US" altLang="zh-CN" sz="1200" b="1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[1] 2017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国家自然科学基金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面上项目，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“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基于无监督知识提取和多关系表示学习的自动问答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”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 algn="just">
                <a:lnSpc>
                  <a:spcPct val="13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b="1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结题报告</a:t>
              </a:r>
              <a:r>
                <a:rPr lang="zh-CN" altLang="en-US" sz="1200" b="1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en-US" altLang="zh-CN" sz="1200" b="1" kern="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just">
                <a:lnSpc>
                  <a:spcPct val="130000"/>
                </a:lnSpc>
                <a:defRPr/>
              </a:pPr>
              <a:r>
                <a:rPr lang="en-US" altLang="zh-CN" sz="1200" b="1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200" b="1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[1]2014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年度国家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自然科学基金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面上项目，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社会网络的主题演化分析与传播趋势预测研究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just">
                <a:lnSpc>
                  <a:spcPct val="130000"/>
                </a:lnSpc>
                <a:defRPr/>
              </a:pP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[2]2016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年度中央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高校基本科研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交叉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面向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Web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金融文本的主题抽取与演化分析的研究与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应用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71450" indent="-171450" algn="just">
                <a:lnSpc>
                  <a:spcPct val="13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b="1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其他：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WWWJ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期刊审稿、面上基金和联合基金评审、项目预算调整和申报提交的相关工作</a:t>
              </a:r>
              <a:endParaRPr lang="zh-CN" altLang="en-US" sz="1200" kern="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文本框 12"/>
            <p:cNvSpPr txBox="1">
              <a:spLocks noChangeArrowheads="1"/>
            </p:cNvSpPr>
            <p:nvPr/>
          </p:nvSpPr>
          <p:spPr bwMode="auto">
            <a:xfrm>
              <a:off x="3562840" y="2654445"/>
              <a:ext cx="4612985" cy="563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2" tIns="34281" rIns="68562" bIns="3428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 Robust Code Summarization using Transformer with Structured Embedding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，已投稿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JSS</a:t>
              </a: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[2] Unsupervised Software Repositories Mining and its Application to Code Search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，修改预投稿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3] Learning to Rank Code Examples using Crowdsourced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Knowledge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，完成部分，待实验</a:t>
              </a:r>
              <a:endParaRPr lang="zh-CN" altLang="en-US" sz="1200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13"/>
            <p:cNvSpPr txBox="1">
              <a:spLocks noChangeArrowheads="1"/>
            </p:cNvSpPr>
            <p:nvPr/>
          </p:nvSpPr>
          <p:spPr bwMode="auto">
            <a:xfrm>
              <a:off x="4339309" y="3342620"/>
              <a:ext cx="4135589" cy="392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2" tIns="34281" rIns="68562" bIns="3428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[1] 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一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种基于词移距离结合词向量的音乐文案生成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方法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CN201811525805.2,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提交初审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[2]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一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种基于自注意力机制的鲁棒性代码摘要生成方法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,CN201810306806.1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修改实审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2" name="文本框 14"/>
            <p:cNvSpPr txBox="1">
              <a:spLocks noChangeArrowheads="1"/>
            </p:cNvSpPr>
            <p:nvPr/>
          </p:nvSpPr>
          <p:spPr bwMode="auto">
            <a:xfrm>
              <a:off x="4949449" y="3890679"/>
              <a:ext cx="3848755" cy="734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2" tIns="34281" rIns="68562" bIns="3428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R="0" lvl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截止</a:t>
              </a:r>
              <a:r>
                <a:rPr kumimoji="0" lang="en-US" altLang="zh-CN" sz="12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2019</a:t>
              </a:r>
              <a:r>
                <a:rPr kumimoji="0" lang="zh-CN" alt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年</a:t>
              </a:r>
              <a:r>
                <a:rPr kumimoji="0" lang="en-US" altLang="zh-CN" sz="12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1</a:t>
              </a:r>
              <a:r>
                <a:rPr kumimoji="0" lang="zh-CN" alt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月</a:t>
              </a:r>
              <a:r>
                <a:rPr kumimoji="0" lang="en-US" altLang="zh-CN" sz="12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10</a:t>
              </a:r>
              <a:r>
                <a:rPr kumimoji="0" lang="zh-CN" alt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日，完成答案实体的抽取工作，可以开始答案生成描述工作</a:t>
              </a:r>
              <a:endParaRPr kumimoji="0" lang="en-US" altLang="zh-CN" sz="12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</a:endParaRPr>
            </a:p>
            <a:p>
              <a:pPr marL="171450" marR="0" lvl="0" indent="-17145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u"/>
                <a:tabLst/>
                <a:defRPr/>
              </a:pP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已满足所有小米生态链产品开放域的应用要求，若扩展，需要提供额外数据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marR="0" lvl="0" indent="-17145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u"/>
                <a:tabLst/>
                <a:defRPr/>
              </a:pP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通过人工审查评测，小米手机的电量、像素、价格等重要答案抽取达到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80%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u"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 </a:t>
              </a:r>
              <a:r>
                <a:rPr kumimoji="0" lang="zh-CN" alt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可有效地区分同系列但不同规则产品的问答，如联通</a:t>
              </a:r>
              <a:r>
                <a:rPr kumimoji="0" lang="en-US" altLang="zh-CN" sz="12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3G</a:t>
              </a:r>
              <a:r>
                <a:rPr kumimoji="0" lang="zh-CN" alt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版、移动版</a:t>
              </a:r>
              <a:r>
                <a:rPr kumimoji="0" lang="en-US" altLang="zh-CN" sz="12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3G</a:t>
              </a:r>
              <a:r>
                <a:rPr kumimoji="0" lang="zh-CN" alt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版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60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3"/>
          <p:cNvSpPr/>
          <p:nvPr/>
        </p:nvSpPr>
        <p:spPr bwMode="auto">
          <a:xfrm rot="16377237">
            <a:off x="5502506" y="985759"/>
            <a:ext cx="1007498" cy="100546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7" name="任意多边形 83"/>
          <p:cNvSpPr/>
          <p:nvPr/>
        </p:nvSpPr>
        <p:spPr bwMode="auto">
          <a:xfrm rot="16377237">
            <a:off x="6445090" y="265970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8" name="任意多边形 83"/>
          <p:cNvSpPr/>
          <p:nvPr/>
        </p:nvSpPr>
        <p:spPr bwMode="auto">
          <a:xfrm rot="16377237">
            <a:off x="4232652" y="1594334"/>
            <a:ext cx="1164522" cy="116217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9" name="任意多边形 83"/>
          <p:cNvSpPr/>
          <p:nvPr/>
        </p:nvSpPr>
        <p:spPr bwMode="auto">
          <a:xfrm rot="16377237">
            <a:off x="5324067" y="1662388"/>
            <a:ext cx="1635976" cy="163267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0" name="任意多边形 83"/>
          <p:cNvSpPr/>
          <p:nvPr/>
        </p:nvSpPr>
        <p:spPr bwMode="auto">
          <a:xfrm rot="5222763" flipH="1">
            <a:off x="7104582" y="1037585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1" name="任意多边形 83"/>
          <p:cNvSpPr/>
          <p:nvPr/>
        </p:nvSpPr>
        <p:spPr bwMode="auto">
          <a:xfrm rot="16377237">
            <a:off x="7359596" y="1476881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2" name="任意多边形 83"/>
          <p:cNvSpPr/>
          <p:nvPr/>
        </p:nvSpPr>
        <p:spPr bwMode="auto">
          <a:xfrm rot="16377237">
            <a:off x="4819134" y="288115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3" name="任意多边形 83"/>
          <p:cNvSpPr/>
          <p:nvPr/>
        </p:nvSpPr>
        <p:spPr bwMode="auto">
          <a:xfrm rot="5222763" flipH="1">
            <a:off x="4601899" y="3789267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4" name="任意多边形 83"/>
          <p:cNvSpPr/>
          <p:nvPr/>
        </p:nvSpPr>
        <p:spPr bwMode="auto">
          <a:xfrm rot="16377237">
            <a:off x="4061429" y="3317445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40648" y="1838581"/>
            <a:ext cx="1604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7200" b="1" spc="-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69"/>
          <p:cNvSpPr>
            <a:spLocks noChangeArrowheads="1"/>
          </p:cNvSpPr>
          <p:nvPr/>
        </p:nvSpPr>
        <p:spPr bwMode="auto">
          <a:xfrm>
            <a:off x="3520536" y="4267555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 typeface="Arial" charset="0"/>
              <a:buNone/>
            </a:pPr>
            <a:r>
              <a:rPr lang="zh-CN" altLang="en-US" sz="4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研究工作小结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2355933" y="4840452"/>
            <a:ext cx="1456264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19033" y="4840452"/>
            <a:ext cx="1379619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50797" y="34187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研究工作小结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3919" y="1126307"/>
            <a:ext cx="11355872" cy="4674338"/>
            <a:chOff x="1143794" y="1515740"/>
            <a:chExt cx="7323736" cy="2524338"/>
          </a:xfrm>
        </p:grpSpPr>
        <p:sp>
          <p:nvSpPr>
            <p:cNvPr id="10" name="TextBox 9"/>
            <p:cNvSpPr txBox="1"/>
            <p:nvPr/>
          </p:nvSpPr>
          <p:spPr>
            <a:xfrm>
              <a:off x="4734985" y="2593035"/>
              <a:ext cx="3732545" cy="7147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285750" lvl="0" indent="-285750" algn="just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3200" b="1" kern="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sz="3200" b="1" kern="0" dirty="0">
                  <a:solidFill>
                    <a:schemeClr val="bg1">
                      <a:lumMod val="50000"/>
                    </a:schemeClr>
                  </a:solidFill>
                </a:rPr>
                <a:t>基于规则模版的代码搜索</a:t>
              </a:r>
              <a:endParaRPr lang="en-US" altLang="zh-CN" sz="3200" b="1" kern="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      </a:t>
              </a:r>
              <a:r>
                <a:rPr lang="zh-CN" altLang="en-US" sz="1800" kern="0" dirty="0" smtClean="0">
                  <a:solidFill>
                    <a:schemeClr val="bg1">
                      <a:lumMod val="50000"/>
                    </a:schemeClr>
                  </a:solidFill>
                </a:rPr>
                <a:t>根据现有的基于查询扩展的</a:t>
              </a:r>
              <a:r>
                <a:rPr lang="en-US" altLang="zh-CN" sz="1800" kern="0" dirty="0" smtClean="0">
                  <a:solidFill>
                    <a:schemeClr val="bg1">
                      <a:lumMod val="50000"/>
                    </a:schemeClr>
                  </a:solidFill>
                </a:rPr>
                <a:t>QECK</a:t>
              </a:r>
              <a:r>
                <a:rPr lang="zh-CN" altLang="en-US" sz="1800" kern="0" dirty="0" smtClean="0">
                  <a:solidFill>
                    <a:schemeClr val="bg1">
                      <a:lumMod val="50000"/>
                    </a:schemeClr>
                  </a:solidFill>
                </a:rPr>
                <a:t>代码搜索模型，考虑到候选代码的内容和质量打分，提出了改进的</a:t>
              </a:r>
              <a:r>
                <a:rPr lang="en-US" altLang="zh-CN" sz="18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QECKcodeMF</a:t>
              </a:r>
              <a:r>
                <a:rPr lang="zh-CN" altLang="en-US" sz="1800" kern="0" dirty="0" smtClean="0">
                  <a:solidFill>
                    <a:schemeClr val="bg1">
                      <a:lumMod val="50000"/>
                    </a:schemeClr>
                  </a:solidFill>
                </a:rPr>
                <a:t>框架，以提升现有代码搜索的性能。</a:t>
              </a:r>
              <a:r>
                <a:rPr lang="en-US" altLang="zh-CN" sz="1800" kern="0" dirty="0" smtClean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endParaRPr lang="en-US" altLang="zh-CN" sz="1800" kern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 rot="5400000">
              <a:off x="1087572" y="1752240"/>
              <a:ext cx="2300880" cy="207450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45581" y="2335556"/>
              <a:ext cx="1048845" cy="9112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代码搜索</a:t>
              </a:r>
              <a:endPara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 rot="5400000">
              <a:off x="1007834" y="1651700"/>
              <a:ext cx="2524338" cy="225241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669FB3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701698" y="1547124"/>
              <a:ext cx="427814" cy="427814"/>
            </a:xfrm>
            <a:prstGeom prst="ellipse">
              <a:avLst/>
            </a:prstGeom>
            <a:solidFill>
              <a:srgbClr val="FE978C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246294" y="2564002"/>
              <a:ext cx="427814" cy="427814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701698" y="3574861"/>
              <a:ext cx="427814" cy="427814"/>
            </a:xfrm>
            <a:prstGeom prst="ellipse">
              <a:avLst/>
            </a:prstGeom>
            <a:solidFill>
              <a:srgbClr val="FE978C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29512" y="1583722"/>
              <a:ext cx="1051729" cy="354618"/>
              <a:chOff x="3513818" y="1963801"/>
              <a:chExt cx="1051729" cy="354618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3513818" y="2141110"/>
                <a:ext cx="1051729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1E445B">
                    <a:lumMod val="60000"/>
                    <a:lumOff val="40000"/>
                  </a:srgbClr>
                </a:solidFill>
                <a:prstDash val="dash"/>
                <a:tailEnd type="oval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>
              <a:xfrm>
                <a:off x="4565547" y="1963801"/>
                <a:ext cx="0" cy="354618"/>
              </a:xfrm>
              <a:prstGeom prst="line">
                <a:avLst/>
              </a:prstGeom>
              <a:noFill/>
              <a:ln w="9525" cap="flat" cmpd="sng" algn="ctr">
                <a:solidFill>
                  <a:srgbClr val="1E445B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21" name="TextBox 20"/>
            <p:cNvSpPr txBox="1"/>
            <p:nvPr/>
          </p:nvSpPr>
          <p:spPr>
            <a:xfrm>
              <a:off x="4254773" y="3661405"/>
              <a:ext cx="3384377" cy="1449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0" kern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78682" y="2600599"/>
              <a:ext cx="1051729" cy="354618"/>
              <a:chOff x="3513818" y="1963801"/>
              <a:chExt cx="1051729" cy="35461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3513818" y="2141110"/>
                <a:ext cx="1051729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1E445B">
                    <a:lumMod val="60000"/>
                    <a:lumOff val="40000"/>
                  </a:srgbClr>
                </a:solidFill>
                <a:prstDash val="dash"/>
                <a:tailEnd type="oval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>
              <a:xfrm>
                <a:off x="4565547" y="1963801"/>
                <a:ext cx="0" cy="354618"/>
              </a:xfrm>
              <a:prstGeom prst="line">
                <a:avLst/>
              </a:prstGeom>
              <a:noFill/>
              <a:ln w="9525" cap="flat" cmpd="sng" algn="ctr">
                <a:solidFill>
                  <a:srgbClr val="1E445B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25" name="组合 24"/>
            <p:cNvGrpSpPr/>
            <p:nvPr/>
          </p:nvGrpSpPr>
          <p:grpSpPr>
            <a:xfrm>
              <a:off x="3129512" y="3611458"/>
              <a:ext cx="1051729" cy="354618"/>
              <a:chOff x="3513818" y="1963801"/>
              <a:chExt cx="1051729" cy="354618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3513818" y="2141110"/>
                <a:ext cx="1051729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1E445B">
                    <a:lumMod val="60000"/>
                    <a:lumOff val="40000"/>
                  </a:srgbClr>
                </a:solidFill>
                <a:prstDash val="dash"/>
                <a:tailEnd type="oval"/>
              </a:ln>
              <a:effectLst/>
            </p:spPr>
          </p:cxnSp>
          <p:cxnSp>
            <p:nvCxnSpPr>
              <p:cNvPr id="27" name="直接连接符 26"/>
              <p:cNvCxnSpPr/>
              <p:nvPr/>
            </p:nvCxnSpPr>
            <p:spPr>
              <a:xfrm>
                <a:off x="4565547" y="1963801"/>
                <a:ext cx="0" cy="354618"/>
              </a:xfrm>
              <a:prstGeom prst="line">
                <a:avLst/>
              </a:prstGeom>
              <a:noFill/>
              <a:ln w="9525" cap="flat" cmpd="sng" algn="ctr">
                <a:solidFill>
                  <a:srgbClr val="1E445B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28" name="矩形 27"/>
          <p:cNvSpPr/>
          <p:nvPr/>
        </p:nvSpPr>
        <p:spPr>
          <a:xfrm>
            <a:off x="5220368" y="4955729"/>
            <a:ext cx="653212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  <a:defRPr/>
            </a:pPr>
            <a:r>
              <a:rPr lang="zh-CN" altLang="en-US" sz="3200" b="1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基于神经网络的代码搜索</a:t>
            </a:r>
          </a:p>
          <a:p>
            <a:r>
              <a:rPr lang="zh-CN" altLang="en-US" dirty="0"/>
              <a:t>     </a:t>
            </a:r>
            <a:r>
              <a:rPr lang="zh-CN" altLang="en-US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提出一种</a:t>
            </a:r>
            <a:r>
              <a:rPr lang="en-US" altLang="zh-CN" kern="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RNN+Attention</a:t>
            </a:r>
            <a:r>
              <a:rPr lang="zh-CN" altLang="en-US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神经网络框架，利用现有的</a:t>
            </a: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en-US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语料来训练代码和描述文本的联合嵌入表示，以给出自然查询的候选代码。</a:t>
            </a:r>
          </a:p>
        </p:txBody>
      </p:sp>
      <p:sp>
        <p:nvSpPr>
          <p:cNvPr id="29" name="TextBox 9"/>
          <p:cNvSpPr txBox="1"/>
          <p:nvPr/>
        </p:nvSpPr>
        <p:spPr>
          <a:xfrm>
            <a:off x="5274969" y="1203908"/>
            <a:ext cx="6477521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l"/>
              <a:defRPr/>
            </a:pPr>
            <a:r>
              <a:rPr lang="zh-CN" altLang="en-US" sz="3200" b="1" kern="0" dirty="0">
                <a:solidFill>
                  <a:schemeClr val="bg1">
                    <a:lumMod val="50000"/>
                  </a:schemeClr>
                </a:solidFill>
              </a:rPr>
              <a:t> 阅读文献、研究模型     </a:t>
            </a:r>
            <a:endParaRPr lang="en-US" altLang="zh-CN" sz="32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zh-CN" altLang="en-US" sz="1800" kern="0" dirty="0">
                <a:solidFill>
                  <a:schemeClr val="bg1">
                    <a:lumMod val="50000"/>
                  </a:schemeClr>
                </a:solidFill>
              </a:rPr>
              <a:t>阅读了</a:t>
            </a:r>
            <a:r>
              <a:rPr lang="en-US" altLang="zh-CN" sz="1800" kern="0" dirty="0">
                <a:solidFill>
                  <a:schemeClr val="bg1">
                    <a:lumMod val="50000"/>
                  </a:schemeClr>
                </a:solidFill>
              </a:rPr>
              <a:t>2018</a:t>
            </a:r>
            <a:r>
              <a:rPr lang="zh-CN" altLang="en-US" sz="1800" kern="0" dirty="0">
                <a:solidFill>
                  <a:schemeClr val="bg1">
                    <a:lumMod val="50000"/>
                  </a:schemeClr>
                </a:solidFill>
              </a:rPr>
              <a:t>年相关的代码搜索和代码摘要论文，并对</a:t>
            </a:r>
            <a:r>
              <a:rPr lang="en-US" altLang="zh-CN" sz="1800" kern="0" dirty="0">
                <a:solidFill>
                  <a:schemeClr val="bg1">
                    <a:lumMod val="50000"/>
                  </a:schemeClr>
                </a:solidFill>
              </a:rPr>
              <a:t>QECK</a:t>
            </a:r>
            <a:r>
              <a:rPr lang="zh-CN" altLang="en-US" sz="1800" kern="0" dirty="0">
                <a:solidFill>
                  <a:schemeClr val="bg1">
                    <a:lumMod val="50000"/>
                  </a:schemeClr>
                </a:solidFill>
              </a:rPr>
              <a:t>代码搜索、</a:t>
            </a:r>
            <a:r>
              <a:rPr lang="en-US" altLang="zh-CN" sz="1800" kern="0" dirty="0">
                <a:solidFill>
                  <a:schemeClr val="bg1">
                    <a:lumMod val="50000"/>
                  </a:schemeClr>
                </a:solidFill>
              </a:rPr>
              <a:t>DRQA</a:t>
            </a:r>
            <a:r>
              <a:rPr lang="zh-CN" altLang="en-US" sz="1800" kern="0" dirty="0">
                <a:solidFill>
                  <a:schemeClr val="bg1">
                    <a:lumMod val="50000"/>
                  </a:schemeClr>
                </a:solidFill>
              </a:rPr>
              <a:t>阅读理解模型、基于检索的</a:t>
            </a:r>
            <a:r>
              <a:rPr lang="en-US" altLang="zh-CN" sz="1800" kern="0" dirty="0">
                <a:solidFill>
                  <a:schemeClr val="bg1">
                    <a:lumMod val="50000"/>
                  </a:schemeClr>
                </a:solidFill>
              </a:rPr>
              <a:t>Bot</a:t>
            </a:r>
            <a:r>
              <a:rPr lang="zh-CN" altLang="en-US" sz="1800" kern="0" dirty="0">
                <a:solidFill>
                  <a:schemeClr val="bg1">
                    <a:lumMod val="50000"/>
                  </a:schemeClr>
                </a:solidFill>
              </a:rPr>
              <a:t>模型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等算法的代码</a:t>
            </a:r>
            <a:r>
              <a:rPr lang="zh-CN" altLang="en-US" sz="1800" kern="0" dirty="0">
                <a:solidFill>
                  <a:schemeClr val="bg1">
                    <a:lumMod val="50000"/>
                  </a:schemeClr>
                </a:solidFill>
              </a:rPr>
              <a:t>进行了仿真实验</a:t>
            </a:r>
            <a:endParaRPr lang="en-US" altLang="zh-CN" sz="1800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0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3"/>
          <p:cNvSpPr/>
          <p:nvPr/>
        </p:nvSpPr>
        <p:spPr bwMode="auto">
          <a:xfrm rot="16377237">
            <a:off x="5502506" y="985759"/>
            <a:ext cx="1007498" cy="100546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7" name="任意多边形 83"/>
          <p:cNvSpPr/>
          <p:nvPr/>
        </p:nvSpPr>
        <p:spPr bwMode="auto">
          <a:xfrm rot="16377237">
            <a:off x="6445090" y="265970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8" name="任意多边形 83"/>
          <p:cNvSpPr/>
          <p:nvPr/>
        </p:nvSpPr>
        <p:spPr bwMode="auto">
          <a:xfrm rot="16377237">
            <a:off x="4232652" y="1594334"/>
            <a:ext cx="1164522" cy="116217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9" name="任意多边形 83"/>
          <p:cNvSpPr/>
          <p:nvPr/>
        </p:nvSpPr>
        <p:spPr bwMode="auto">
          <a:xfrm rot="16377237">
            <a:off x="5324067" y="1662388"/>
            <a:ext cx="1635976" cy="163267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0" name="任意多边形 83"/>
          <p:cNvSpPr/>
          <p:nvPr/>
        </p:nvSpPr>
        <p:spPr bwMode="auto">
          <a:xfrm rot="5222763" flipH="1">
            <a:off x="7104582" y="1037585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1" name="任意多边形 83"/>
          <p:cNvSpPr/>
          <p:nvPr/>
        </p:nvSpPr>
        <p:spPr bwMode="auto">
          <a:xfrm rot="16377237">
            <a:off x="7359596" y="1476881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2" name="任意多边形 83"/>
          <p:cNvSpPr/>
          <p:nvPr/>
        </p:nvSpPr>
        <p:spPr bwMode="auto">
          <a:xfrm rot="16377237">
            <a:off x="4819134" y="288115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3" name="任意多边形 83"/>
          <p:cNvSpPr/>
          <p:nvPr/>
        </p:nvSpPr>
        <p:spPr bwMode="auto">
          <a:xfrm rot="5222763" flipH="1">
            <a:off x="4601899" y="3789267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4" name="任意多边形 83"/>
          <p:cNvSpPr/>
          <p:nvPr/>
        </p:nvSpPr>
        <p:spPr bwMode="auto">
          <a:xfrm rot="16377237">
            <a:off x="4061429" y="3317445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40648" y="1838581"/>
            <a:ext cx="1604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-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7200" b="1" spc="-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69"/>
          <p:cNvSpPr>
            <a:spLocks noChangeArrowheads="1"/>
          </p:cNvSpPr>
          <p:nvPr/>
        </p:nvSpPr>
        <p:spPr bwMode="auto">
          <a:xfrm>
            <a:off x="3520536" y="4267555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 typeface="Arial" charset="0"/>
              <a:buNone/>
            </a:pPr>
            <a:r>
              <a:rPr lang="zh-CN" altLang="en-US" sz="4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下年度工作计划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2355933" y="4840452"/>
            <a:ext cx="1456264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19033" y="4840452"/>
            <a:ext cx="1379619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07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40"/>
          <p:cNvSpPr>
            <a:spLocks noChangeArrowheads="1"/>
          </p:cNvSpPr>
          <p:nvPr/>
        </p:nvSpPr>
        <p:spPr bwMode="auto">
          <a:xfrm>
            <a:off x="1850797" y="341873"/>
            <a:ext cx="185178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下年度工作</a:t>
            </a:r>
            <a:endParaRPr lang="zh-CN" altLang="en-US" sz="2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Calibri" pitchFamily="34" charset="0"/>
              <a:sym typeface="Calibri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17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20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1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Freeform 46"/>
          <p:cNvSpPr>
            <a:spLocks noEditPoints="1" noChangeArrowheads="1"/>
          </p:cNvSpPr>
          <p:nvPr/>
        </p:nvSpPr>
        <p:spPr bwMode="auto">
          <a:xfrm>
            <a:off x="1911926" y="1452987"/>
            <a:ext cx="661987" cy="663575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1448680289 w 55"/>
              <a:gd name="T5" fmla="*/ 2147483647 h 55"/>
              <a:gd name="T6" fmla="*/ 0 w 55"/>
              <a:gd name="T7" fmla="*/ 2147483647 h 55"/>
              <a:gd name="T8" fmla="*/ 0 w 55"/>
              <a:gd name="T9" fmla="*/ 1455642223 h 55"/>
              <a:gd name="T10" fmla="*/ 1448680289 w 55"/>
              <a:gd name="T11" fmla="*/ 0 h 55"/>
              <a:gd name="T12" fmla="*/ 2147483647 w 55"/>
              <a:gd name="T13" fmla="*/ 0 h 55"/>
              <a:gd name="T14" fmla="*/ 2147483647 w 55"/>
              <a:gd name="T15" fmla="*/ 1455642223 h 55"/>
              <a:gd name="T16" fmla="*/ 2147483647 w 55"/>
              <a:gd name="T17" fmla="*/ 2147483647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1892335154 h 55"/>
              <a:gd name="T24" fmla="*/ 2147483647 w 55"/>
              <a:gd name="T25" fmla="*/ 1892335154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1738426276 w 55"/>
              <a:gd name="T31" fmla="*/ 2147483647 h 55"/>
              <a:gd name="T32" fmla="*/ 1158946714 w 55"/>
              <a:gd name="T33" fmla="*/ 2147483647 h 55"/>
              <a:gd name="T34" fmla="*/ 1158946714 w 55"/>
              <a:gd name="T35" fmla="*/ 2147483647 h 55"/>
              <a:gd name="T36" fmla="*/ 2147483647 w 55"/>
              <a:gd name="T37" fmla="*/ 2147483647 h 55"/>
              <a:gd name="T38" fmla="*/ 2147483647 w 55"/>
              <a:gd name="T39" fmla="*/ 2147483647 h 55"/>
              <a:gd name="T40" fmla="*/ 2147483647 w 55"/>
              <a:gd name="T41" fmla="*/ 2147483647 h 5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5"/>
              <a:gd name="T64" fmla="*/ 0 h 55"/>
              <a:gd name="T65" fmla="*/ 55 w 55"/>
              <a:gd name="T66" fmla="*/ 55 h 5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46"/>
          <p:cNvSpPr>
            <a:spLocks noEditPoints="1" noChangeArrowheads="1"/>
          </p:cNvSpPr>
          <p:nvPr/>
        </p:nvSpPr>
        <p:spPr bwMode="auto">
          <a:xfrm>
            <a:off x="1911926" y="3229371"/>
            <a:ext cx="661987" cy="663575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1448680289 w 55"/>
              <a:gd name="T5" fmla="*/ 2147483647 h 55"/>
              <a:gd name="T6" fmla="*/ 0 w 55"/>
              <a:gd name="T7" fmla="*/ 2147483647 h 55"/>
              <a:gd name="T8" fmla="*/ 0 w 55"/>
              <a:gd name="T9" fmla="*/ 1455642223 h 55"/>
              <a:gd name="T10" fmla="*/ 1448680289 w 55"/>
              <a:gd name="T11" fmla="*/ 0 h 55"/>
              <a:gd name="T12" fmla="*/ 2147483647 w 55"/>
              <a:gd name="T13" fmla="*/ 0 h 55"/>
              <a:gd name="T14" fmla="*/ 2147483647 w 55"/>
              <a:gd name="T15" fmla="*/ 1455642223 h 55"/>
              <a:gd name="T16" fmla="*/ 2147483647 w 55"/>
              <a:gd name="T17" fmla="*/ 2147483647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1892335154 h 55"/>
              <a:gd name="T24" fmla="*/ 2147483647 w 55"/>
              <a:gd name="T25" fmla="*/ 1892335154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1738426276 w 55"/>
              <a:gd name="T31" fmla="*/ 2147483647 h 55"/>
              <a:gd name="T32" fmla="*/ 1158946714 w 55"/>
              <a:gd name="T33" fmla="*/ 2147483647 h 55"/>
              <a:gd name="T34" fmla="*/ 1158946714 w 55"/>
              <a:gd name="T35" fmla="*/ 2147483647 h 55"/>
              <a:gd name="T36" fmla="*/ 2147483647 w 55"/>
              <a:gd name="T37" fmla="*/ 2147483647 h 55"/>
              <a:gd name="T38" fmla="*/ 2147483647 w 55"/>
              <a:gd name="T39" fmla="*/ 2147483647 h 55"/>
              <a:gd name="T40" fmla="*/ 2147483647 w 55"/>
              <a:gd name="T41" fmla="*/ 2147483647 h 5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5"/>
              <a:gd name="T64" fmla="*/ 0 h 55"/>
              <a:gd name="T65" fmla="*/ 55 w 55"/>
              <a:gd name="T66" fmla="*/ 55 h 5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46"/>
          <p:cNvSpPr>
            <a:spLocks noEditPoints="1" noChangeArrowheads="1"/>
          </p:cNvSpPr>
          <p:nvPr/>
        </p:nvSpPr>
        <p:spPr bwMode="auto">
          <a:xfrm>
            <a:off x="1901021" y="4966185"/>
            <a:ext cx="661987" cy="663575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1448680289 w 55"/>
              <a:gd name="T5" fmla="*/ 2147483647 h 55"/>
              <a:gd name="T6" fmla="*/ 0 w 55"/>
              <a:gd name="T7" fmla="*/ 2147483647 h 55"/>
              <a:gd name="T8" fmla="*/ 0 w 55"/>
              <a:gd name="T9" fmla="*/ 1455642223 h 55"/>
              <a:gd name="T10" fmla="*/ 1448680289 w 55"/>
              <a:gd name="T11" fmla="*/ 0 h 55"/>
              <a:gd name="T12" fmla="*/ 2147483647 w 55"/>
              <a:gd name="T13" fmla="*/ 0 h 55"/>
              <a:gd name="T14" fmla="*/ 2147483647 w 55"/>
              <a:gd name="T15" fmla="*/ 1455642223 h 55"/>
              <a:gd name="T16" fmla="*/ 2147483647 w 55"/>
              <a:gd name="T17" fmla="*/ 2147483647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1892335154 h 55"/>
              <a:gd name="T24" fmla="*/ 2147483647 w 55"/>
              <a:gd name="T25" fmla="*/ 1892335154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1738426276 w 55"/>
              <a:gd name="T31" fmla="*/ 2147483647 h 55"/>
              <a:gd name="T32" fmla="*/ 1158946714 w 55"/>
              <a:gd name="T33" fmla="*/ 2147483647 h 55"/>
              <a:gd name="T34" fmla="*/ 1158946714 w 55"/>
              <a:gd name="T35" fmla="*/ 2147483647 h 55"/>
              <a:gd name="T36" fmla="*/ 2147483647 w 55"/>
              <a:gd name="T37" fmla="*/ 2147483647 h 55"/>
              <a:gd name="T38" fmla="*/ 2147483647 w 55"/>
              <a:gd name="T39" fmla="*/ 2147483647 h 55"/>
              <a:gd name="T40" fmla="*/ 2147483647 w 55"/>
              <a:gd name="T41" fmla="*/ 2147483647 h 5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5"/>
              <a:gd name="T64" fmla="*/ 0 h 55"/>
              <a:gd name="T65" fmla="*/ 55 w 55"/>
              <a:gd name="T66" fmla="*/ 55 h 5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7596" y="1634207"/>
            <a:ext cx="648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完成第三篇期刊论文收尾工作，并开启第四篇论文的研究工作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776691" y="3408939"/>
            <a:ext cx="495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撰写和申报</a:t>
            </a:r>
            <a:r>
              <a:rPr lang="en-US" altLang="zh-CN" dirty="0" smtClean="0"/>
              <a:t>1</a:t>
            </a:r>
            <a:r>
              <a:rPr lang="zh-CN" altLang="en-US" dirty="0" smtClean="0"/>
              <a:t>项国家发明专利和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项软件著作权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776691" y="5113306"/>
            <a:ext cx="634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完成小米的答案描述生成的第二模块，并完成项目收尾工作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0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 flipH="1" flipV="1">
            <a:off x="-1450727" y="-2537420"/>
            <a:ext cx="6338876" cy="4424464"/>
            <a:chOff x="7174614" y="4856946"/>
            <a:chExt cx="6338876" cy="4424464"/>
          </a:xfrm>
        </p:grpSpPr>
        <p:sp>
          <p:nvSpPr>
            <p:cNvPr id="184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5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6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7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13155" y="4975819"/>
            <a:ext cx="6338876" cy="4424464"/>
            <a:chOff x="7174614" y="4856946"/>
            <a:chExt cx="6338876" cy="4424464"/>
          </a:xfrm>
        </p:grpSpPr>
        <p:sp>
          <p:nvSpPr>
            <p:cNvPr id="179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0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1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2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68" name="任意多边形 83"/>
          <p:cNvSpPr/>
          <p:nvPr/>
        </p:nvSpPr>
        <p:spPr bwMode="auto">
          <a:xfrm rot="16377237">
            <a:off x="2879423" y="1526154"/>
            <a:ext cx="1624201" cy="1620923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4" name="任意多边形 83"/>
          <p:cNvSpPr/>
          <p:nvPr/>
        </p:nvSpPr>
        <p:spPr bwMode="auto">
          <a:xfrm rot="16377237">
            <a:off x="3822819" y="320091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42" name="任意多边形 83"/>
          <p:cNvSpPr/>
          <p:nvPr/>
        </p:nvSpPr>
        <p:spPr bwMode="auto">
          <a:xfrm rot="16377237">
            <a:off x="1561513" y="2086768"/>
            <a:ext cx="1877338" cy="1873549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39" name="任意多边形 83"/>
          <p:cNvSpPr/>
          <p:nvPr/>
        </p:nvSpPr>
        <p:spPr bwMode="auto">
          <a:xfrm rot="16377237">
            <a:off x="2508634" y="2010820"/>
            <a:ext cx="2637379" cy="263205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7" name="任意多边形 83"/>
          <p:cNvSpPr/>
          <p:nvPr/>
        </p:nvSpPr>
        <p:spPr bwMode="auto">
          <a:xfrm rot="5222763" flipH="1">
            <a:off x="4699376" y="1587515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60" name="任意多边形 83"/>
          <p:cNvSpPr/>
          <p:nvPr/>
        </p:nvSpPr>
        <p:spPr bwMode="auto">
          <a:xfrm rot="16377237">
            <a:off x="5132359" y="2014384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89" name="任意多边形 83"/>
          <p:cNvSpPr/>
          <p:nvPr/>
        </p:nvSpPr>
        <p:spPr bwMode="auto">
          <a:xfrm rot="16377237">
            <a:off x="2196863" y="342236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0" name="任意多边形 83"/>
          <p:cNvSpPr/>
          <p:nvPr/>
        </p:nvSpPr>
        <p:spPr bwMode="auto">
          <a:xfrm rot="5222763" flipH="1">
            <a:off x="2606837" y="5500724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1" name="任意多边形 83"/>
          <p:cNvSpPr/>
          <p:nvPr/>
        </p:nvSpPr>
        <p:spPr bwMode="auto">
          <a:xfrm rot="16377237">
            <a:off x="1685120" y="4985969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534908" y="2707637"/>
            <a:ext cx="25863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300" b="1" spc="-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endParaRPr lang="zh-CN" altLang="en-US" sz="7300" b="1" spc="-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42"/>
          <p:cNvSpPr txBox="1"/>
          <p:nvPr/>
        </p:nvSpPr>
        <p:spPr>
          <a:xfrm>
            <a:off x="5870020" y="2772614"/>
            <a:ext cx="5540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祝大家</a:t>
            </a:r>
            <a:endParaRPr lang="en-US" altLang="zh-CN" sz="6000" b="1" dirty="0" smtClean="0">
              <a:solidFill>
                <a:srgbClr val="00B0F0"/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r>
              <a:rPr lang="en-US" altLang="zh-CN" sz="6000" b="1" dirty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6000" b="1" dirty="0" smtClean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6000" b="1" dirty="0" smtClean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新年快乐！</a:t>
            </a:r>
            <a:endParaRPr lang="zh-CN" altLang="zh-CN" sz="6600" b="1" spc="3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1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28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595</Words>
  <Application>Microsoft Office PowerPoint</Application>
  <PresentationFormat>自定义</PresentationFormat>
  <Paragraphs>73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Impact MT Std</vt:lpstr>
      <vt:lpstr>等线</vt:lpstr>
      <vt:lpstr>等线 Light</vt:lpstr>
      <vt:lpstr>黑体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彩色泡泡</dc:title>
  <dc:creator>第一PPT</dc:creator>
  <cp:keywords>www.1ppt.com</cp:keywords>
  <dc:description>www.1ppt.com</dc:description>
  <cp:lastModifiedBy>gang Hoo</cp:lastModifiedBy>
  <cp:revision>919</cp:revision>
  <dcterms:created xsi:type="dcterms:W3CDTF">2015-12-01T09:06:39Z</dcterms:created>
  <dcterms:modified xsi:type="dcterms:W3CDTF">2019-01-11T05:27:10Z</dcterms:modified>
</cp:coreProperties>
</file>