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ink/ink1.xml" ContentType="application/inkml+xml"/>
  <Override PartName="/ppt/ink/ink2.xml" ContentType="application/inkml+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handoutMasterIdLst>
    <p:handoutMasterId r:id="rId25"/>
  </p:handoutMasterIdLst>
  <p:sldIdLst>
    <p:sldId id="460" r:id="rId3"/>
    <p:sldId id="257" r:id="rId4"/>
    <p:sldId id="346" r:id="rId5"/>
    <p:sldId id="461" r:id="rId6"/>
    <p:sldId id="542" r:id="rId7"/>
    <p:sldId id="398" r:id="rId8"/>
    <p:sldId id="543" r:id="rId9"/>
    <p:sldId id="514" r:id="rId10"/>
    <p:sldId id="544" r:id="rId11"/>
    <p:sldId id="545" r:id="rId12"/>
    <p:sldId id="538" r:id="rId13"/>
    <p:sldId id="546" r:id="rId14"/>
    <p:sldId id="547" r:id="rId15"/>
    <p:sldId id="548" r:id="rId16"/>
    <p:sldId id="549" r:id="rId17"/>
    <p:sldId id="550" r:id="rId18"/>
    <p:sldId id="551" r:id="rId19"/>
    <p:sldId id="552" r:id="rId20"/>
    <p:sldId id="553" r:id="rId21"/>
    <p:sldId id="554" r:id="rId22"/>
    <p:sldId id="459"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
          <p15:clr>
            <a:srgbClr val="A4A3A4"/>
          </p15:clr>
        </p15:guide>
        <p15:guide id="2" orient="horz" pos="4055">
          <p15:clr>
            <a:srgbClr val="A4A3A4"/>
          </p15:clr>
        </p15:guide>
        <p15:guide id="3" orient="horz" pos="547">
          <p15:clr>
            <a:srgbClr val="A4A3A4"/>
          </p15:clr>
        </p15:guide>
        <p15:guide id="4" orient="horz" pos="822">
          <p15:clr>
            <a:srgbClr val="A4A3A4"/>
          </p15:clr>
        </p15:guide>
        <p15:guide id="5" orient="horz" pos="3966">
          <p15:clr>
            <a:srgbClr val="A4A3A4"/>
          </p15:clr>
        </p15:guide>
        <p15:guide id="6" pos="150">
          <p15:clr>
            <a:srgbClr val="A4A3A4"/>
          </p15:clr>
        </p15:guide>
        <p15:guide id="7" pos="74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19F"/>
    <a:srgbClr val="759FCC"/>
    <a:srgbClr val="EEFCFF"/>
    <a:srgbClr val="DDF9FF"/>
    <a:srgbClr val="E7FAFF"/>
    <a:srgbClr val="6DDBFF"/>
    <a:srgbClr val="0070C0"/>
    <a:srgbClr val="F0F0F0"/>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17" autoAdjust="0"/>
  </p:normalViewPr>
  <p:slideViewPr>
    <p:cSldViewPr snapToGrid="0" showGuides="1">
      <p:cViewPr varScale="1">
        <p:scale>
          <a:sx n="84" d="100"/>
          <a:sy n="84" d="100"/>
        </p:scale>
        <p:origin x="51" y="315"/>
      </p:cViewPr>
      <p:guideLst>
        <p:guide orient="horz" pos="105"/>
        <p:guide orient="horz" pos="4055"/>
        <p:guide orient="horz" pos="547"/>
        <p:guide orient="horz" pos="822"/>
        <p:guide orient="horz" pos="3966"/>
        <p:guide pos="150"/>
        <p:guide pos="742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2020/4/20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12-23T11:20:01"/>
    </inkml:context>
    <inkml:brush xml:id="br0">
      <inkml:brushProperty name="width" value="0.05292" units="cm"/>
      <inkml:brushProperty name="height" value="0.05292" units="cm"/>
      <inkml:brushProperty name="color" value="#FF0000"/>
    </inkml:brush>
  </inkml:definitions>
  <inkml:trace contextRef="#ctx0" brushRef="#br0">849 879,'40'0,"1"0,-21 0,0 0,20 0,-20 0,1 0,-1 0,40 0,-40 0,1 0,-1 0,40 0,-40 20,0-20,21 0,-21 0,40 0,21 0,-61 40,21-40,-21 0,0 0,101 0,-101 0,20 0,1 0,80 0,-101 0,20 0,-20 0,101 0,-101 0,0 0,21 0,-21-40,0 40,101 0,20-41,61-19,-182 60,20 0,-20 0,142-40,-1 1,-60 39,-101-40,20 40,0 0,61-21,-61 21,161-20,-60 20,-60-20,-21 20,-20 0,0 0,0 0,-20-40,162 20,-41 20,-61 0,-20 0,101 0,81 60,-61-40,-120-20,-21 0,-20 20,20-20,0 0,21 0,200 21,-220-21,180 40,-40-20,-120-20,-21 0,101 0,-101 0,0 0,21 0,39 0,61 19,-121-19,81 0,-81 0,1 0,-1 0,60 0,1 0,40 0,-101 0,0 0,21 0,39 0,61 0,-20-19,-101 19,81 0,-81 0,1 0,-1 0,121 0,0-20,-121 20,0 0,21 0,-21 0,0 0,0 0,0 0,20 0,61 0,-81 0,21-40,19 19,1 21,-21 0,-20 0,0 0,61 0,-61 0,0 0,0 0,21 0,-21 0,101 0,-101 0,0 0,20 0,-19 0,-21 21,20-21,60 0,-59 40,19-20,0-20,21 0,-41 0,40 0,-40 0,41 0,-41 0,0 0,0 0,101 0,-80 0,-21 0,0 0,0 0,-20 19,20-19,21 0,80 0,40 0,-40 0,-61 0,-40 0,41 0,-21 0,61 0,-81 0,0 0,61 0,-61 0,41 0,-21 0,-20 0,20 0,21 0,-41 0,20 0,-40-19,20 19,1 0,59 0,-19 0,-21 0,-20 0,-20-20,20 20,1 0,19 0,-20 0,0 0,101-40,-121 19,81 21,-61 0,0 0,-20-20,20 20,21 0,-21 0,80 0,-79 0,-1 0,0 0,20 0,-20 0,1 0,-1 0,101 0,-21 0,-19 20,-61-20,0 0,122 0,-82 0,-40 0,81 0,-61 0,-20 0,122 0,-122 0,20 0,-20 0,0 0,0 0,21 0,100 0,20 0,-121 0,-19 0,-1 0,0 0,101 0,-40 0,-1 0,-60 0,21 0,-1 21,101-21,40 0,-160 0,120 0,-121 0,20 0,101 0,-20 0,-101 0,1 0,19 0,-20 0,0 0,0 0,21 0,100-21,-121 21,61 0,-21-20,-20 20,61 0,-81 0,101 0,-101 0,1 0,19 0,-20 0,-20 20,61-20,-1 21,-40-21,0 0,21 0,-21 0,0 0,161 0,-19-21,-41 1,-101 20,20 0,-20 0,21-20,-1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12-23T11:20:01"/>
    </inkml:context>
    <inkml:brush xml:id="br0">
      <inkml:brushProperty name="width" value="0.05292" units="cm"/>
      <inkml:brushProperty name="height" value="0.05292" units="cm"/>
      <inkml:brushProperty name="color" value="#FF0000"/>
    </inkml:brush>
  </inkml:definitions>
  <inkml:trace contextRef="#ctx0" brushRef="#br0">844 893,'40'0,"81"-20,-101 20,61-20,-41 20,-19-20,39 20,-60-41,20 41,0 0,0 0,21 0,-21 0,0 0,41 0,-41 0,20 0,41 81,-1-20,-60-61,-20 20,21-20,-1 40,0-40,40 61,-19-61,-1 0,20 0,-39 0,-21 20,40-20,20 0,-19 0,-21 0,81-20,-81 20,0 0,61-61,19 61,-39-20,19 0,21 0,-20 20,-61 0,20 0,-19 0,-21-41,40 41,-20 0,20-20,41 20,-61-20,0 20,21 0,-21 0,101 0,0 0,-41 0,-60 0,1 0,-1 0,40 0,-40 0,41 0,-41 0,-20 20,20-20,0 0,-20 20,20-20,61 0,0 0,-81 41,40-41,-20 0,20 0,1 0,-21 0,20 0,81 0,-20 0,-81 0,81-41,-81 41,0 0,0 0,-20-20,81 0,-41 20,1 0,-41-20,20 20,60 0,-59 0,39 0,21 0,-61 0,20 0,-20 0,21 0,-41 20,121-20,-121 20,40-20,-20 0,-20 20,20-20,81 0,-81 0,61 41,40-82,-41 41,-19-20,-41 20,81-20,0 0,-81 20,60-41,-60 41,-20-20,41 20,-21 0,0 0,0 0,41-20,40 20,60 0,-141 0,-20-20,40 20,-20 0,1 0,-1 0,20 0,-20 0,0 0,-20 20,21-20,-1 0,40 20,21 0,-61 21,20-41,121 0,-140 0,120 20,-121-20,20 0,-20 0,1 0,160 0,-161 0,81 0,0 0,-81 0,81 0,-81 0,60 0,-19 0,-41 0,20 0,1-20,39 20,-60 0,1 0,-21-41,80 41,-60 0,1 0,19 0,-20 0,0 0,81 0,-20 41,-61-41,0 0,0 0,0 0,21 0,-21 0,0 0,181 0,-180 0,-1 0,20 0,-20 0,202 0,-162 0,21-61,-61 61,20 0,-19 0,-1 0,20 0,-40 20,40 21,-19-41,19 20,20-20,-39 0,-21 20,20-20,40 20,-40-20,0 0,41 0,-41 0,0 0,61 0,-61 0,0 0,0 0,41 41,-1-41,21 0,-61 0,20 0,21 0,100 0,-40 0,-101 0,0 0,1 0,19 0,40 0,-39 0,-21 0,20 0,81 0,-80 0,-21 0,0 0,0 0,61 0,-41 20,41-20,40 0,-1 0,1 0,-60 0,-41 0,0 0,141 0,-140 0,-1 0,0 0,20 0,-20 0,121-20,21 20,-142 0,0 0,0 0,0 0,21 0,19 0,61-41,20 21,-121 20,0 0,1 0,160-20,-161 20,61 0,-41-20,-20 20,21 0,-41 20,20-20,0 0,0 0,-20 20,20-20,-20 20,41-20,-21 0,-20 41,20-41,61 0,-41 0,20 0,-60 20,20-20,1 0,59 0,21 0,0 0,-81 0,40 0,-19 0,80 0,-21 0,-79 0,19 0,0 0,-20 0,41 0,-1 0,-39 0,-1 0,40 0,1 0,-21 0,0-20,-20 20,21 0,-21 0,-20-41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2020/4/20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7415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33371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3">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4">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5">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38970-10D0-4527-9D1A-23F3924F5A2F}"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5.xml"/><Relationship Id="rId7" Type="http://schemas.openxmlformats.org/officeDocument/2006/relationships/customXml" Target="../ink/ink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emf"/><Relationship Id="rId11" Type="http://schemas.openxmlformats.org/officeDocument/2006/relationships/image" Target="../media/image9.jpeg"/><Relationship Id="rId5" Type="http://schemas.openxmlformats.org/officeDocument/2006/relationships/image" Target="../media/image8.png"/><Relationship Id="rId10" Type="http://schemas.openxmlformats.org/officeDocument/2006/relationships/image" Target="../media/image10.emf"/><Relationship Id="rId4" Type="http://schemas.openxmlformats.org/officeDocument/2006/relationships/notesSlide" Target="../notesSlides/notesSlide5.xml"/><Relationship Id="rId9" Type="http://schemas.openxmlformats.org/officeDocument/2006/relationships/customXml" Target="../ink/ink2.xml"/></Relationships>
</file>

<file path=ppt/slides/_rels/slide1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9.xml"/><Relationship Id="rId7" Type="http://schemas.openxmlformats.org/officeDocument/2006/relationships/oleObject" Target="../embeddings/oleObject2.bin"/><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notesSlide" Target="../notesSlides/notesSlide6.xml"/><Relationship Id="rId4"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5.xml"/><Relationship Id="rId7" Type="http://schemas.openxmlformats.org/officeDocument/2006/relationships/image" Target="../media/image1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notesSlide" Target="../notesSlides/notesSlide7.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emf"/><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image" Target="../media/image5.png"/><Relationship Id="rId5" Type="http://schemas.openxmlformats.org/officeDocument/2006/relationships/notesSlide" Target="../notesSlides/notesSlide4.xml"/><Relationship Id="rId10" Type="http://schemas.openxmlformats.org/officeDocument/2006/relationships/image" Target="../media/image4.png"/><Relationship Id="rId4" Type="http://schemas.openxmlformats.org/officeDocument/2006/relationships/slideLayout" Target="../slideLayouts/slideLayout5.xml"/><Relationship Id="rId9"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15181" y="1827948"/>
            <a:ext cx="10296525" cy="1376980"/>
          </a:xfrm>
          <a:prstGeom prst="rect">
            <a:avLst/>
          </a:prstGeom>
          <a:noFill/>
        </p:spPr>
        <p:txBody>
          <a:bodyPr wrap="square" rtlCol="0" anchor="ctr" anchorCtr="0">
            <a:spAutoFit/>
          </a:bodyPr>
          <a:lstStyle/>
          <a:p>
            <a:pPr algn="ctr" fontAlgn="auto">
              <a:lnSpc>
                <a:spcPts val="5280"/>
              </a:lnSpc>
            </a:pPr>
            <a:r>
              <a:rPr sz="4400" b="1" dirty="0">
                <a:solidFill>
                  <a:srgbClr val="C00000"/>
                </a:solidFill>
                <a:latin typeface="黑体" panose="02010609060101010101" pitchFamily="49" charset="-122"/>
                <a:ea typeface="黑体" panose="02010609060101010101" pitchFamily="49" charset="-122"/>
              </a:rPr>
              <a:t>基于产业图谱的区域产业</a:t>
            </a:r>
          </a:p>
          <a:p>
            <a:pPr algn="ctr" fontAlgn="auto">
              <a:lnSpc>
                <a:spcPts val="5280"/>
              </a:lnSpc>
            </a:pPr>
            <a:r>
              <a:rPr sz="4400" b="1" dirty="0">
                <a:solidFill>
                  <a:srgbClr val="C00000"/>
                </a:solidFill>
                <a:latin typeface="黑体" panose="02010609060101010101" pitchFamily="49" charset="-122"/>
                <a:ea typeface="黑体" panose="02010609060101010101" pitchFamily="49" charset="-122"/>
              </a:rPr>
              <a:t>关联效应趋势预测研究</a:t>
            </a:r>
          </a:p>
        </p:txBody>
      </p:sp>
      <p:sp>
        <p:nvSpPr>
          <p:cNvPr id="58" name="TextBox 2"/>
          <p:cNvSpPr txBox="1"/>
          <p:nvPr/>
        </p:nvSpPr>
        <p:spPr>
          <a:xfrm>
            <a:off x="733769" y="396788"/>
            <a:ext cx="8316913" cy="460375"/>
          </a:xfrm>
          <a:prstGeom prst="rect">
            <a:avLst/>
          </a:prstGeom>
          <a:noFill/>
          <a:ln w="9525">
            <a:noFill/>
          </a:ln>
        </p:spPr>
        <p:txBody>
          <a:bodyPr>
            <a:spAutoFit/>
          </a:bodyPr>
          <a:lstStyle>
            <a:lvl1pPr marL="342900" indent="-342900" algn="l" rtl="0" eaLnBrk="0" fontAlgn="base" hangingPunct="0">
              <a:spcBef>
                <a:spcPts val="18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lr>
                <a:srgbClr val="FC8492"/>
              </a:buClr>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12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1000" kern="1200">
                <a:solidFill>
                  <a:schemeClr val="bg2"/>
                </a:solidFill>
                <a:latin typeface="+mn-lt"/>
                <a:ea typeface="+mn-ea"/>
                <a:cs typeface="+mn-cs"/>
              </a:defRPr>
            </a:lvl5pPr>
          </a:lstStyle>
          <a:p>
            <a:pPr marL="0" indent="0" defTabSz="457200">
              <a:spcBef>
                <a:spcPct val="0"/>
              </a:spcBef>
              <a:buFontTx/>
              <a:buNone/>
            </a:pPr>
            <a:r>
              <a:rPr lang="zh-CN" altLang="en-US" sz="2400" b="1" dirty="0" smtClean="0">
                <a:solidFill>
                  <a:prstClr val="black"/>
                </a:solidFill>
                <a:latin typeface="微软雅黑" panose="020B0503020204020204" pitchFamily="34" charset="-122"/>
                <a:ea typeface="微软雅黑" panose="020B0503020204020204" pitchFamily="34" charset="-122"/>
              </a:rPr>
              <a:t>国家自然科学基金专项项目</a:t>
            </a:r>
            <a:r>
              <a:rPr lang="en-US" altLang="zh-CN" dirty="0"/>
              <a:t>————</a:t>
            </a:r>
            <a:r>
              <a:rPr lang="zh-CN" altLang="en-US" sz="2400" b="1" dirty="0" smtClean="0">
                <a:solidFill>
                  <a:prstClr val="black"/>
                </a:solidFill>
                <a:latin typeface="微软雅黑" panose="020B0503020204020204" pitchFamily="34" charset="-122"/>
                <a:ea typeface="微软雅黑" panose="020B0503020204020204" pitchFamily="34" charset="-122"/>
              </a:rPr>
              <a:t>产业项目交流与分享</a:t>
            </a:r>
            <a:endParaRPr sz="2400" b="1" dirty="0">
              <a:solidFill>
                <a:prstClr val="black"/>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84480" y="908685"/>
            <a:ext cx="878014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53885" y="4033229"/>
            <a:ext cx="5396797" cy="1213153"/>
          </a:xfrm>
          <a:prstGeom prst="rect">
            <a:avLst/>
          </a:prstGeom>
          <a:noFill/>
        </p:spPr>
        <p:txBody>
          <a:bodyPr wrap="square" rtlCol="0" anchor="ctr" anchorCtr="0">
            <a:spAutoFit/>
          </a:bodyPr>
          <a:lstStyle/>
          <a:p>
            <a:pPr algn="ctr"/>
            <a:r>
              <a:rPr lang="zh-CN" altLang="en-US" sz="3200" dirty="0" smtClean="0"/>
              <a:t>产业项目交流与分享</a:t>
            </a:r>
            <a:endParaRPr lang="en-US" altLang="zh-CN" dirty="0"/>
          </a:p>
          <a:p>
            <a:endParaRPr lang="en-US" altLang="zh-CN" sz="2000" dirty="0">
              <a:solidFill>
                <a:srgbClr val="C00000"/>
              </a:solidFill>
            </a:endParaRPr>
          </a:p>
          <a:p>
            <a:pPr algn="ctr">
              <a:lnSpc>
                <a:spcPts val="2500"/>
              </a:lnSpc>
            </a:pPr>
            <a:r>
              <a:rPr lang="zh-CN" altLang="en-US" sz="3200" dirty="0"/>
              <a:t>    </a:t>
            </a:r>
            <a:r>
              <a:rPr lang="zh-CN" altLang="en-US" sz="3200" dirty="0" smtClean="0"/>
              <a:t>汇</a:t>
            </a:r>
            <a:r>
              <a:rPr lang="zh-CN" altLang="en-US" sz="3200" dirty="0"/>
              <a:t>报人：胡刚</a:t>
            </a:r>
            <a:endParaRPr lang="en-US" altLang="zh-CN" sz="3200" dirty="0"/>
          </a:p>
        </p:txBody>
      </p:sp>
      <p:sp>
        <p:nvSpPr>
          <p:cNvPr id="3" name="矩形 2"/>
          <p:cNvSpPr/>
          <p:nvPr/>
        </p:nvSpPr>
        <p:spPr>
          <a:xfrm>
            <a:off x="10458430" y="6182594"/>
            <a:ext cx="1236237" cy="369332"/>
          </a:xfrm>
          <a:prstGeom prst="rect">
            <a:avLst/>
          </a:prstGeom>
        </p:spPr>
        <p:txBody>
          <a:bodyPr wrap="none">
            <a:spAutoFit/>
          </a:bodyPr>
          <a:lstStyle/>
          <a:p>
            <a:pPr algn="ctr"/>
            <a:r>
              <a:rPr lang="en-US" altLang="zh-CN" dirty="0" smtClean="0"/>
              <a:t>2020-4-20</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3491" y="1151679"/>
            <a:ext cx="3384984" cy="369167"/>
          </a:xfrm>
          <a:prstGeom prst="rect">
            <a:avLst/>
          </a:prstGeom>
          <a:noFill/>
        </p:spPr>
        <p:txBody>
          <a:bodyPr wrap="square" rtlCol="0" anchor="ctr" anchorCtr="0">
            <a:spAutoFit/>
          </a:bodyPr>
          <a:lstStyle/>
          <a:p>
            <a:pPr algn="l"/>
            <a:r>
              <a:rPr lang="zh-CN" altLang="en-US" dirty="0" smtClean="0"/>
              <a:t>    标签共现度计算算法</a:t>
            </a:r>
          </a:p>
        </p:txBody>
      </p:sp>
      <p:sp>
        <p:nvSpPr>
          <p:cNvPr id="7" name="文本框 6"/>
          <p:cNvSpPr txBox="1"/>
          <p:nvPr/>
        </p:nvSpPr>
        <p:spPr>
          <a:xfrm>
            <a:off x="7063520" y="782347"/>
            <a:ext cx="4865434" cy="369332"/>
          </a:xfrm>
          <a:prstGeom prst="rect">
            <a:avLst/>
          </a:prstGeom>
          <a:noFill/>
        </p:spPr>
        <p:txBody>
          <a:bodyPr wrap="none" rtlCol="0" anchor="ctr" anchorCtr="0">
            <a:spAutoFit/>
          </a:bodyPr>
          <a:lstStyle/>
          <a:p>
            <a:r>
              <a:rPr lang="zh-CN" altLang="en-US" dirty="0" smtClean="0"/>
              <a:t>表</a:t>
            </a:r>
            <a:r>
              <a:rPr lang="en-US" altLang="zh-CN" dirty="0"/>
              <a:t> </a:t>
            </a:r>
            <a:r>
              <a:rPr lang="zh-CN" altLang="en-US" dirty="0" smtClean="0"/>
              <a:t>天津</a:t>
            </a:r>
            <a:r>
              <a:rPr lang="zh-CN" altLang="en-US" dirty="0"/>
              <a:t>蹊径动力技术有限公</a:t>
            </a:r>
            <a:r>
              <a:rPr lang="zh-CN" altLang="en-US" dirty="0" smtClean="0"/>
              <a:t>司标签合作关系表</a:t>
            </a:r>
            <a:endParaRPr lang="zh-CN" altLang="en-US" dirty="0"/>
          </a:p>
        </p:txBody>
      </p:sp>
      <p:sp>
        <p:nvSpPr>
          <p:cNvPr id="8" name="文本框 7"/>
          <p:cNvSpPr txBox="1"/>
          <p:nvPr/>
        </p:nvSpPr>
        <p:spPr>
          <a:xfrm>
            <a:off x="167650" y="5952038"/>
            <a:ext cx="6676666" cy="369332"/>
          </a:xfrm>
          <a:prstGeom prst="rect">
            <a:avLst/>
          </a:prstGeom>
          <a:noFill/>
        </p:spPr>
        <p:txBody>
          <a:bodyPr wrap="square" rtlCol="0" anchor="ctr" anchorCtr="0">
            <a:spAutoFit/>
          </a:bodyPr>
          <a:lstStyle/>
          <a:p>
            <a:r>
              <a:rPr lang="zh-CN" altLang="en-US" dirty="0" smtClean="0"/>
              <a:t>原</a:t>
            </a:r>
            <a:r>
              <a:rPr lang="zh-CN" altLang="en-US" dirty="0"/>
              <a:t>理：企业拥</a:t>
            </a:r>
            <a:r>
              <a:rPr lang="zh-CN" altLang="en-US" dirty="0" smtClean="0"/>
              <a:t>有的标注标签，</a:t>
            </a:r>
            <a:r>
              <a:rPr lang="zh-CN" altLang="en-US" dirty="0"/>
              <a:t>可以表示该公司</a:t>
            </a:r>
            <a:r>
              <a:rPr lang="zh-CN" altLang="en-US" dirty="0" smtClean="0"/>
              <a:t>的经营方向和范围。</a:t>
            </a:r>
          </a:p>
        </p:txBody>
      </p:sp>
      <p:pic>
        <p:nvPicPr>
          <p:cNvPr id="9" name="图片 8">
            <a:extLst>
              <a:ext uri="{FF2B5EF4-FFF2-40B4-BE49-F238E27FC236}">
                <a16:creationId xmlns:a16="http://schemas.microsoft.com/office/drawing/2014/main" id="{8E82D7C8-0489-4AD1-921A-3C5DEFF4EBFD}"/>
              </a:ext>
            </a:extLst>
          </p:cNvPr>
          <p:cNvPicPr>
            <a:picLocks noChangeAspect="1"/>
          </p:cNvPicPr>
          <p:nvPr/>
        </p:nvPicPr>
        <p:blipFill rotWithShape="1">
          <a:blip r:embed="rId4"/>
          <a:srcRect r="6711"/>
          <a:stretch/>
        </p:blipFill>
        <p:spPr>
          <a:xfrm>
            <a:off x="162825" y="1669774"/>
            <a:ext cx="6686317" cy="3900854"/>
          </a:xfrm>
          <a:prstGeom prst="rect">
            <a:avLst/>
          </a:prstGeom>
          <a:ln>
            <a:solidFill>
              <a:schemeClr val="tx1"/>
            </a:solidFill>
          </a:ln>
        </p:spPr>
      </p:pic>
      <p:graphicFrame>
        <p:nvGraphicFramePr>
          <p:cNvPr id="12" name="表格 11"/>
          <p:cNvGraphicFramePr/>
          <p:nvPr>
            <p:custDataLst>
              <p:tags r:id="rId1"/>
            </p:custDataLst>
            <p:extLst>
              <p:ext uri="{D42A27DB-BD31-4B8C-83A1-F6EECF244321}">
                <p14:modId xmlns:p14="http://schemas.microsoft.com/office/powerpoint/2010/main" val="2518572730"/>
              </p:ext>
            </p:extLst>
          </p:nvPr>
        </p:nvGraphicFramePr>
        <p:xfrm>
          <a:off x="7027995" y="1380115"/>
          <a:ext cx="5029200" cy="4867337"/>
        </p:xfrm>
        <a:graphic>
          <a:graphicData uri="http://schemas.openxmlformats.org/drawingml/2006/table">
            <a:tbl>
              <a:tblPr firstRow="1" bandRow="1">
                <a:solidFill>
                  <a:schemeClr val="accent2">
                    <a:lumMod val="75000"/>
                  </a:schemeClr>
                </a:solidFill>
                <a:tableStyleId>{5C22544A-7EE6-4342-B048-85BDC9FD1C3A}</a:tableStyleId>
              </a:tblPr>
              <a:tblGrid>
                <a:gridCol w="3505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39219">
                <a:tc>
                  <a:txBody>
                    <a:bodyPr/>
                    <a:lstStyle/>
                    <a:p>
                      <a:pPr indent="0" algn="ctr">
                        <a:lnSpc>
                          <a:spcPct val="120000"/>
                        </a:lnSpc>
                        <a:spcBef>
                          <a:spcPts val="0"/>
                        </a:spcBef>
                        <a:spcAft>
                          <a:spcPts val="0"/>
                        </a:spcAft>
                        <a:buNone/>
                      </a:pPr>
                      <a:r>
                        <a:rPr lang="zh-CN" sz="1400" b="1" spc="120" dirty="0">
                          <a:solidFill>
                            <a:srgbClr val="FFFFFF"/>
                          </a:solidFill>
                          <a:latin typeface="微软雅黑" panose="020B0503020204020204" pitchFamily="34" charset="-122"/>
                          <a:ea typeface="微软雅黑" panose="020B0503020204020204" pitchFamily="34" charset="-122"/>
                        </a:rPr>
                        <a:t>企业名</a:t>
                      </a:r>
                    </a:p>
                  </a:txBody>
                  <a:tcPr marL="177800" marR="177800" marT="66675" marB="66675" anchor="ctr">
                    <a:lnL w="19050" cap="rnd">
                      <a:solidFill>
                        <a:srgbClr val="E34D4D"/>
                      </a:solidFill>
                      <a:prstDash val="solid"/>
                    </a:lnL>
                    <a:lnR w="3175">
                      <a:solidFill>
                        <a:srgbClr val="FFFFFF"/>
                      </a:solidFill>
                      <a:prstDash val="dot"/>
                    </a:lnR>
                    <a:lnT w="19050" cap="rnd">
                      <a:solidFill>
                        <a:srgbClr val="E34D4D"/>
                      </a:solidFill>
                      <a:prstDash val="solid"/>
                    </a:lnT>
                    <a:lnB w="19050" cap="flat" cmpd="sng" algn="ctr">
                      <a:solidFill>
                        <a:srgbClr val="E34D4D"/>
                      </a:solidFill>
                      <a:prstDash val="solid"/>
                      <a:round/>
                      <a:headEnd type="none" w="med" len="med"/>
                      <a:tailEnd type="none" w="med" len="med"/>
                    </a:lnB>
                    <a:lnTlToBr>
                      <a:noFill/>
                    </a:lnTlToBr>
                    <a:lnBlToTr>
                      <a:noFill/>
                    </a:lnBlToTr>
                    <a:solidFill>
                      <a:srgbClr val="E34D4D"/>
                    </a:solidFill>
                  </a:tcPr>
                </a:tc>
                <a:tc>
                  <a:txBody>
                    <a:bodyPr/>
                    <a:lstStyle/>
                    <a:p>
                      <a:pPr indent="0" algn="ctr">
                        <a:lnSpc>
                          <a:spcPct val="120000"/>
                        </a:lnSpc>
                        <a:spcBef>
                          <a:spcPts val="0"/>
                        </a:spcBef>
                        <a:spcAft>
                          <a:spcPts val="0"/>
                        </a:spcAft>
                        <a:buNone/>
                      </a:pPr>
                      <a:r>
                        <a:rPr lang="zh-CN" altLang="en-US" sz="1400" b="1" spc="120" dirty="0" smtClean="0">
                          <a:solidFill>
                            <a:srgbClr val="FFFFFF"/>
                          </a:solidFill>
                          <a:latin typeface="微软雅黑" panose="020B0503020204020204" pitchFamily="34" charset="-122"/>
                          <a:ea typeface="微软雅黑" panose="020B0503020204020204" pitchFamily="34" charset="-122"/>
                        </a:rPr>
                        <a:t>共现度</a:t>
                      </a:r>
                      <a:endParaRPr lang="zh-CN" sz="1400" b="1" spc="120" dirty="0">
                        <a:solidFill>
                          <a:srgbClr val="FFFFFF"/>
                        </a:solidFill>
                        <a:latin typeface="微软雅黑" panose="020B0503020204020204" pitchFamily="34" charset="-122"/>
                        <a:ea typeface="微软雅黑" panose="020B0503020204020204" pitchFamily="34" charset="-122"/>
                      </a:endParaRPr>
                    </a:p>
                  </a:txBody>
                  <a:tcPr marL="177800" marR="177800" marT="66675" marB="66675" anchor="ctr">
                    <a:lnL w="3175">
                      <a:solidFill>
                        <a:srgbClr val="FFFFFF"/>
                      </a:solidFill>
                      <a:prstDash val="dot"/>
                    </a:lnL>
                    <a:lnR w="19050" cap="rnd">
                      <a:solidFill>
                        <a:srgbClr val="E34D4D"/>
                      </a:solidFill>
                      <a:prstDash val="solid"/>
                    </a:lnR>
                    <a:lnT w="19050" cap="rnd">
                      <a:solidFill>
                        <a:srgbClr val="E34D4D"/>
                      </a:solidFill>
                      <a:prstDash val="solid"/>
                    </a:lnT>
                    <a:lnB w="19050" cap="flat" cmpd="sng" algn="ctr">
                      <a:solidFill>
                        <a:srgbClr val="E34D4D"/>
                      </a:solidFill>
                      <a:prstDash val="solid"/>
                      <a:round/>
                      <a:headEnd type="none" w="med" len="med"/>
                      <a:tailEnd type="none" w="med" len="med"/>
                    </a:lnB>
                    <a:lnTlToBr>
                      <a:noFill/>
                    </a:lnTlToBr>
                    <a:lnBlToTr>
                      <a:noFill/>
                    </a:lnBlToTr>
                    <a:solidFill>
                      <a:srgbClr val="E34D4D"/>
                    </a:solidFill>
                  </a:tcPr>
                </a:tc>
                <a:extLst>
                  <a:ext uri="{0D108BD9-81ED-4DB2-BD59-A6C34878D82A}">
                    <a16:rowId xmlns:a16="http://schemas.microsoft.com/office/drawing/2014/main" val="10000"/>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北京凯尔置业有限公司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lstStyle/>
                    <a:p>
                      <a:pPr algn="ctr" fontAlgn="ctr">
                        <a:lnSpc>
                          <a:spcPts val="2200"/>
                        </a:lnSpc>
                        <a:spcAft>
                          <a:spcPts val="0"/>
                        </a:spcAft>
                      </a:pPr>
                      <a:r>
                        <a:rPr lang="en-US" sz="1200" kern="100">
                          <a:effectLst/>
                          <a:latin typeface="+mn-ea"/>
                          <a:ea typeface="+mn-ea"/>
                          <a:cs typeface="Times New Roman" panose="02020603050405020304" pitchFamily="18" charset="0"/>
                        </a:rPr>
                        <a:t>3</a:t>
                      </a:r>
                      <a:endParaRPr lang="zh-CN" sz="1200" kern="10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19050">
                      <a:solidFill>
                        <a:srgbClr val="E34D4D"/>
                      </a:solidFill>
                      <a:prstDash val="solid"/>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河北兴发专用汽车制造有限公司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algn="ctr" fontAlgn="ctr">
                        <a:lnSpc>
                          <a:spcPts val="2200"/>
                        </a:lnSpc>
                        <a:spcAft>
                          <a:spcPts val="0"/>
                        </a:spcAft>
                      </a:pPr>
                      <a:r>
                        <a:rPr lang="en-US" sz="1200" kern="100">
                          <a:solidFill>
                            <a:srgbClr val="000000"/>
                          </a:solidFill>
                          <a:effectLst/>
                          <a:latin typeface="+mn-ea"/>
                          <a:ea typeface="+mn-ea"/>
                          <a:cs typeface="宋体" panose="02010600030101010101" pitchFamily="2" charset="-122"/>
                        </a:rPr>
                        <a:t>6</a:t>
                      </a:r>
                      <a:endParaRPr lang="zh-CN" sz="1200" kern="10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上海润孚能源科技有限公司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algn="ctr" fontAlgn="ctr">
                        <a:lnSpc>
                          <a:spcPts val="2200"/>
                        </a:lnSpc>
                        <a:spcAft>
                          <a:spcPts val="0"/>
                        </a:spcAft>
                      </a:pPr>
                      <a:r>
                        <a:rPr lang="en-US" sz="1200" kern="100">
                          <a:solidFill>
                            <a:srgbClr val="000000"/>
                          </a:solidFill>
                          <a:effectLst/>
                          <a:latin typeface="+mn-ea"/>
                          <a:ea typeface="+mn-ea"/>
                          <a:cs typeface="宋体" panose="02010600030101010101" pitchFamily="2" charset="-122"/>
                        </a:rPr>
                        <a:t>3</a:t>
                      </a:r>
                      <a:endParaRPr lang="zh-CN" sz="1200" kern="10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许昌中宏汽车贸易有限公司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algn="ctr" fontAlgn="ctr">
                        <a:lnSpc>
                          <a:spcPts val="2200"/>
                        </a:lnSpc>
                        <a:spcAft>
                          <a:spcPts val="0"/>
                        </a:spcAft>
                      </a:pPr>
                      <a:r>
                        <a:rPr lang="en-US" sz="1200" kern="100">
                          <a:solidFill>
                            <a:srgbClr val="000000"/>
                          </a:solidFill>
                          <a:effectLst/>
                          <a:latin typeface="+mn-ea"/>
                          <a:ea typeface="+mn-ea"/>
                          <a:cs typeface="宋体" panose="02010600030101010101" pitchFamily="2" charset="-122"/>
                        </a:rPr>
                        <a:t>5</a:t>
                      </a:r>
                      <a:endParaRPr lang="zh-CN" sz="1200" kern="10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深圳市华智未来科技有限公司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algn="ctr" fontAlgn="ctr">
                        <a:lnSpc>
                          <a:spcPts val="2200"/>
                        </a:lnSpc>
                        <a:spcAft>
                          <a:spcPts val="0"/>
                        </a:spcAft>
                      </a:pPr>
                      <a:r>
                        <a:rPr lang="en-US" sz="1200" kern="100">
                          <a:solidFill>
                            <a:srgbClr val="000000"/>
                          </a:solidFill>
                          <a:effectLst/>
                          <a:latin typeface="+mn-ea"/>
                          <a:ea typeface="+mn-ea"/>
                          <a:cs typeface="宋体" panose="02010600030101010101" pitchFamily="2" charset="-122"/>
                        </a:rPr>
                        <a:t>1</a:t>
                      </a:r>
                      <a:endParaRPr lang="zh-CN" sz="1200" kern="10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重庆商社强力汽车贸易有限公司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algn="ctr" fontAlgn="ctr">
                        <a:lnSpc>
                          <a:spcPts val="2200"/>
                        </a:lnSpc>
                        <a:spcAft>
                          <a:spcPts val="0"/>
                        </a:spcAft>
                      </a:pPr>
                      <a:r>
                        <a:rPr lang="en-US" sz="1200" kern="100">
                          <a:solidFill>
                            <a:srgbClr val="000000"/>
                          </a:solidFill>
                          <a:effectLst/>
                          <a:latin typeface="+mn-ea"/>
                          <a:ea typeface="+mn-ea"/>
                          <a:cs typeface="宋体" panose="02010600030101010101" pitchFamily="2" charset="-122"/>
                        </a:rPr>
                        <a:t>2</a:t>
                      </a:r>
                      <a:endParaRPr lang="zh-CN" sz="1200" kern="10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06"/>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无锡市沪承特钢有限公司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algn="ctr" fontAlgn="ctr">
                        <a:lnSpc>
                          <a:spcPts val="2200"/>
                        </a:lnSpc>
                        <a:spcAft>
                          <a:spcPts val="0"/>
                        </a:spcAft>
                      </a:pPr>
                      <a:r>
                        <a:rPr lang="en-US" sz="1200" kern="100">
                          <a:solidFill>
                            <a:srgbClr val="000000"/>
                          </a:solidFill>
                          <a:effectLst/>
                          <a:latin typeface="+mn-ea"/>
                          <a:ea typeface="+mn-ea"/>
                          <a:cs typeface="宋体" panose="02010600030101010101" pitchFamily="2" charset="-122"/>
                        </a:rPr>
                        <a:t>1</a:t>
                      </a:r>
                      <a:endParaRPr lang="zh-CN" sz="1200" kern="10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7"/>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山东工程机械集团有限公司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algn="ctr" fontAlgn="ctr">
                        <a:lnSpc>
                          <a:spcPts val="2200"/>
                        </a:lnSpc>
                        <a:spcAft>
                          <a:spcPts val="0"/>
                        </a:spcAft>
                      </a:pPr>
                      <a:r>
                        <a:rPr lang="en-US" sz="1200" kern="100">
                          <a:solidFill>
                            <a:srgbClr val="000000"/>
                          </a:solidFill>
                          <a:effectLst/>
                          <a:latin typeface="+mn-ea"/>
                          <a:ea typeface="+mn-ea"/>
                          <a:cs typeface="宋体" panose="02010600030101010101" pitchFamily="2" charset="-122"/>
                        </a:rPr>
                        <a:t>2</a:t>
                      </a:r>
                      <a:endParaRPr lang="zh-CN" sz="1200" kern="10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08"/>
                  </a:ext>
                </a:extLst>
              </a:tr>
              <a:tr h="480902">
                <a:tc>
                  <a:txBody>
                    <a:bodyPr/>
                    <a:lstStyle/>
                    <a:p>
                      <a:pPr algn="ctr" fontAlgn="ctr">
                        <a:lnSpc>
                          <a:spcPts val="2200"/>
                        </a:lnSpc>
                        <a:spcAft>
                          <a:spcPts val="0"/>
                        </a:spcAft>
                      </a:pPr>
                      <a:r>
                        <a:rPr lang="zh-CN" sz="1200" kern="100" dirty="0">
                          <a:solidFill>
                            <a:srgbClr val="000000"/>
                          </a:solidFill>
                          <a:effectLst/>
                          <a:latin typeface="+mn-ea"/>
                          <a:ea typeface="+mn-ea"/>
                          <a:cs typeface="宋体" panose="02010600030101010101" pitchFamily="2" charset="-122"/>
                        </a:rPr>
                        <a:t>艾尔希庆华（西安）汽车有限公司</a:t>
                      </a:r>
                      <a:endParaRPr lang="zh-CN" sz="1200" kern="100" dirty="0">
                        <a:effectLst/>
                        <a:latin typeface="+mn-ea"/>
                        <a:ea typeface="+mn-ea"/>
                        <a:cs typeface="Times New Roman" panose="02020603050405020304" pitchFamily="18" charset="0"/>
                      </a:endParaRPr>
                    </a:p>
                  </a:txBody>
                  <a:tcPr marL="68580" marR="68580" marT="0" marB="0" anchor="ctr">
                    <a:lnL w="19050" cap="rnd">
                      <a:solidFill>
                        <a:srgbClr val="E34D4D"/>
                      </a:solidFill>
                      <a:prstDash val="solid"/>
                    </a:lnL>
                    <a:lnR w="3175">
                      <a:solidFill>
                        <a:srgbClr val="E34D4D"/>
                      </a:solidFill>
                      <a:prstDash val="dot"/>
                    </a:lnR>
                    <a:lnT w="3175">
                      <a:solidFill>
                        <a:srgbClr val="E34D4D"/>
                      </a:solidFill>
                      <a:prstDash val="dot"/>
                    </a:lnT>
                    <a:lnB w="12700" cap="flat" cmpd="sng" algn="ctr">
                      <a:solidFill>
                        <a:srgbClr val="FF0000"/>
                      </a:solidFill>
                      <a:prstDash val="solid"/>
                      <a:round/>
                      <a:headEnd type="none" w="med" len="med"/>
                      <a:tailEnd type="none" w="med" len="med"/>
                    </a:lnB>
                    <a:lnTlToBr>
                      <a:noFill/>
                    </a:lnTlToBr>
                    <a:lnBlToTr>
                      <a:noFill/>
                    </a:lnBlToTr>
                    <a:solidFill>
                      <a:srgbClr val="F2F2F2"/>
                    </a:solidFill>
                  </a:tcPr>
                </a:tc>
                <a:tc>
                  <a:txBody>
                    <a:bodyPr/>
                    <a:lstStyle/>
                    <a:p>
                      <a:pPr algn="ctr" fontAlgn="ctr">
                        <a:lnSpc>
                          <a:spcPts val="2200"/>
                        </a:lnSpc>
                        <a:spcAft>
                          <a:spcPts val="0"/>
                        </a:spcAft>
                      </a:pPr>
                      <a:r>
                        <a:rPr lang="en-US" sz="1200" kern="100" dirty="0">
                          <a:solidFill>
                            <a:srgbClr val="000000"/>
                          </a:solidFill>
                          <a:effectLst/>
                          <a:latin typeface="+mn-ea"/>
                          <a:ea typeface="+mn-ea"/>
                          <a:cs typeface="宋体" panose="02010600030101010101" pitchFamily="2" charset="-122"/>
                        </a:rPr>
                        <a:t>3</a:t>
                      </a:r>
                      <a:endParaRPr lang="zh-CN" sz="1200" kern="100" dirty="0">
                        <a:effectLst/>
                        <a:latin typeface="+mn-ea"/>
                        <a:ea typeface="+mn-ea"/>
                        <a:cs typeface="Times New Roman" panose="02020603050405020304" pitchFamily="18" charset="0"/>
                      </a:endParaRPr>
                    </a:p>
                  </a:txBody>
                  <a:tcPr marL="68580" marR="68580" marT="0" marB="0" anchor="ctr">
                    <a:lnL w="3175">
                      <a:solidFill>
                        <a:srgbClr val="E34D4D"/>
                      </a:solidFill>
                      <a:prstDash val="dot"/>
                    </a:lnL>
                    <a:lnR w="19050" cap="rnd">
                      <a:solidFill>
                        <a:srgbClr val="E34D4D"/>
                      </a:solidFill>
                      <a:prstDash val="solid"/>
                    </a:lnR>
                    <a:lnT w="3175">
                      <a:solidFill>
                        <a:srgbClr val="E34D4D"/>
                      </a:solidFill>
                      <a:prstDash val="dot"/>
                    </a:lnT>
                    <a:lnB w="12700" cap="flat" cmpd="sng" algn="ctr">
                      <a:solidFill>
                        <a:srgbClr val="FF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9"/>
                  </a:ext>
                </a:extLst>
              </a:tr>
            </a:tbl>
          </a:graphicData>
        </a:graphic>
      </p:graphicFrame>
      <p:sp>
        <p:nvSpPr>
          <p:cNvPr id="14" name="PA-文本框 10"/>
          <p:cNvSpPr txBox="1"/>
          <p:nvPr>
            <p:custDataLst>
              <p:tags r:id="rId2"/>
            </p:custDataLst>
          </p:nvPr>
        </p:nvSpPr>
        <p:spPr>
          <a:xfrm>
            <a:off x="490574" y="493655"/>
            <a:ext cx="3185795" cy="492443"/>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rPr>
              <a:t>企</a:t>
            </a:r>
            <a:r>
              <a:rPr lang="zh-CN" altLang="en-US" sz="2000" b="1" dirty="0" smtClean="0">
                <a:solidFill>
                  <a:srgbClr val="C00000"/>
                </a:solidFill>
                <a:latin typeface="微软雅黑" panose="020B0503020204020204" pitchFamily="34" charset="-122"/>
                <a:ea typeface="微软雅黑" panose="020B0503020204020204" pitchFamily="34" charset="-122"/>
              </a:rPr>
              <a:t>业合作关</a:t>
            </a:r>
            <a:r>
              <a:rPr lang="zh-CN" altLang="en-US" sz="2000" b="1" dirty="0">
                <a:solidFill>
                  <a:srgbClr val="C00000"/>
                </a:solidFill>
                <a:latin typeface="微软雅黑" panose="020B0503020204020204" pitchFamily="34" charset="-122"/>
                <a:ea typeface="微软雅黑" panose="020B0503020204020204" pitchFamily="34" charset="-122"/>
              </a:rPr>
              <a:t>系挖掘</a:t>
            </a:r>
          </a:p>
        </p:txBody>
      </p:sp>
    </p:spTree>
    <p:extLst>
      <p:ext uri="{BB962C8B-B14F-4D97-AF65-F5344CB8AC3E}">
        <p14:creationId xmlns:p14="http://schemas.microsoft.com/office/powerpoint/2010/main" val="292232719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5"/>
          <a:srcRect b="10719"/>
          <a:stretch>
            <a:fillRect/>
          </a:stretch>
        </p:blipFill>
        <p:spPr>
          <a:xfrm>
            <a:off x="5888778" y="825319"/>
            <a:ext cx="5385036" cy="2980927"/>
          </a:xfrm>
          <a:prstGeom prst="rect">
            <a:avLst/>
          </a:prstGeom>
        </p:spPr>
      </p:pic>
      <p:pic>
        <p:nvPicPr>
          <p:cNvPr id="44" name="图片 43"/>
          <p:cNvPicPr>
            <a:picLocks noChangeAspect="1"/>
          </p:cNvPicPr>
          <p:nvPr/>
        </p:nvPicPr>
        <p:blipFill>
          <a:blip r:embed="rId6"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4" name="矩形 33"/>
          <p:cNvSpPr/>
          <p:nvPr/>
        </p:nvSpPr>
        <p:spPr>
          <a:xfrm>
            <a:off x="441961" y="1305812"/>
            <a:ext cx="5367020" cy="5075557"/>
          </a:xfrm>
          <a:prstGeom prst="rect">
            <a:avLst/>
          </a:prstGeom>
        </p:spPr>
        <p:txBody>
          <a:bodyPr wrap="square">
            <a:spAutoFit/>
          </a:bodyPr>
          <a:ls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a:lstStyle>
          <a:p>
            <a:pPr marL="342900" indent="-342900" fontAlgn="auto">
              <a:lnSpc>
                <a:spcPct val="150000"/>
              </a:lnSpc>
              <a:spcBef>
                <a:spcPts val="600"/>
              </a:spcBef>
              <a:spcAft>
                <a:spcPts val="600"/>
              </a:spcAft>
              <a:buFont typeface="Arial" panose="020B0604020202020204" pitchFamily="34" charset="0"/>
              <a:buChar char="•"/>
            </a:pPr>
            <a:r>
              <a:rPr lang="zh-CN" altLang="en-US" sz="18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基于</a:t>
            </a:r>
            <a:r>
              <a:rPr lang="zh-CN" altLang="en-US" sz="1800"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公</a:t>
            </a:r>
            <a:r>
              <a:rPr lang="zh-CN" altLang="en-US" sz="1800" kern="100" dirty="0" smtClean="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司注册资金大</a:t>
            </a:r>
            <a:r>
              <a:rPr lang="zh-CN" altLang="en-US" sz="1800"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小</a:t>
            </a:r>
            <a:r>
              <a:rPr lang="zh-CN" altLang="en-US" sz="18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，多数上市企业注册资本高，大多数也是关键性企业；</a:t>
            </a:r>
            <a:endParaRPr lang="en-US" altLang="zh-CN" sz="18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Bef>
                <a:spcPts val="600"/>
              </a:spcBef>
              <a:spcAft>
                <a:spcPts val="600"/>
              </a:spcAft>
              <a:buFont typeface="Arial" panose="020B0604020202020204" pitchFamily="34" charset="0"/>
              <a:buChar char="•"/>
            </a:pPr>
            <a:r>
              <a:rPr lang="zh-CN" altLang="en-US" sz="18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基</a:t>
            </a: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于经济学理论</a:t>
            </a: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识别</a:t>
            </a: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关键企业，例如</a:t>
            </a:r>
            <a:r>
              <a:rPr lang="zh-CN" altLang="en-US" sz="1800"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高新技术企业、独角兽企业、上市企业</a:t>
            </a: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等，对企业进行标</a:t>
            </a:r>
            <a:r>
              <a:rPr lang="zh-CN" altLang="en-US" sz="18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注排序；</a:t>
            </a:r>
            <a:endPar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Bef>
                <a:spcPts val="600"/>
              </a:spcBef>
              <a:spcAft>
                <a:spcPts val="600"/>
              </a:spcAft>
              <a:buFont typeface="Arial" panose="020B0604020202020204" pitchFamily="34" charset="0"/>
              <a:buChar char="•"/>
            </a:pP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基于图论和复杂网络对关键节点的识别技术，例如：</a:t>
            </a:r>
            <a:r>
              <a:rPr lang="zh-CN" altLang="en-US" sz="1800"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中心度理论、PageRank、图卷积神经网络</a:t>
            </a: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等，抽取关键企业；</a:t>
            </a:r>
          </a:p>
          <a:p>
            <a:pPr marL="342900" indent="-342900" fontAlgn="auto">
              <a:lnSpc>
                <a:spcPct val="150000"/>
              </a:lnSpc>
              <a:spcBef>
                <a:spcPts val="600"/>
              </a:spcBef>
              <a:spcAft>
                <a:spcPts val="600"/>
              </a:spcAft>
              <a:buFont typeface="Arial" panose="020B0604020202020204" pitchFamily="34" charset="0"/>
              <a:buChar char="•"/>
            </a:pP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综合上</a:t>
            </a:r>
            <a:r>
              <a:rPr lang="zh-CN" altLang="en-US" sz="18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述</a:t>
            </a:r>
            <a:r>
              <a:rPr lang="en-US" altLang="zh-CN" sz="18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8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种</a:t>
            </a: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方法，完成关键性企业的抽取，用</a:t>
            </a:r>
            <a:r>
              <a:rPr lang="zh-CN" altLang="en-US" sz="1800"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关键企业表示产业内整体企业</a:t>
            </a:r>
            <a:r>
              <a:rPr lang="zh-CN" alt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的关联、发展等趋势。</a:t>
            </a:r>
          </a:p>
        </p:txBody>
      </p:sp>
      <mc:AlternateContent xmlns:mc="http://schemas.openxmlformats.org/markup-compatibility/2006" xmlns:p14="http://schemas.microsoft.com/office/powerpoint/2010/main">
        <mc:Choice Requires="p14">
          <p:contentPart p14:bwMode="auto" r:id="rId7">
            <p14:nvContentPartPr>
              <p14:cNvPr id="9" name="墨迹 8"/>
              <p14:cNvContentPartPr/>
              <p14:nvPr/>
            </p14:nvContentPartPr>
            <p14:xfrm>
              <a:off x="6093806" y="3370567"/>
              <a:ext cx="5276215" cy="137795"/>
            </p14:xfrm>
          </p:contentPart>
        </mc:Choice>
        <mc:Fallback xmlns="">
          <p:pic>
            <p:nvPicPr>
              <p:cNvPr id="9" name="墨迹 8"/>
              <p:cNvPicPr/>
              <p:nvPr/>
            </p:nvPicPr>
            <p:blipFill>
              <a:blip r:embed="rId8"/>
              <a:stretch>
                <a:fillRect/>
              </a:stretch>
            </p:blipFill>
            <p:spPr>
              <a:xfrm>
                <a:off x="6084446" y="3361188"/>
                <a:ext cx="5294935" cy="15655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墨迹 9"/>
              <p14:cNvContentPartPr/>
              <p14:nvPr/>
            </p14:nvContentPartPr>
            <p14:xfrm>
              <a:off x="5993131" y="2587841"/>
              <a:ext cx="5080000" cy="123825"/>
            </p14:xfrm>
          </p:contentPart>
        </mc:Choice>
        <mc:Fallback xmlns="">
          <p:pic>
            <p:nvPicPr>
              <p:cNvPr id="10" name="墨迹 9"/>
              <p:cNvPicPr/>
              <p:nvPr/>
            </p:nvPicPr>
            <p:blipFill>
              <a:blip r:embed="rId10"/>
              <a:stretch>
                <a:fillRect/>
              </a:stretch>
            </p:blipFill>
            <p:spPr>
              <a:xfrm>
                <a:off x="5983771" y="2578482"/>
                <a:ext cx="5098720" cy="142543"/>
              </a:xfrm>
              <a:prstGeom prst="rect">
                <a:avLst/>
              </a:prstGeom>
            </p:spPr>
          </p:pic>
        </mc:Fallback>
      </mc:AlternateContent>
      <p:sp>
        <p:nvSpPr>
          <p:cNvPr id="11" name="PA-文本框 10"/>
          <p:cNvSpPr txBox="1"/>
          <p:nvPr>
            <p:custDataLst>
              <p:tags r:id="rId2"/>
            </p:custDataLst>
          </p:nvPr>
        </p:nvSpPr>
        <p:spPr>
          <a:xfrm>
            <a:off x="961973" y="533594"/>
            <a:ext cx="2354857" cy="492443"/>
          </a:xfrm>
          <a:prstGeom prst="rect">
            <a:avLst/>
          </a:prstGeom>
          <a:noFill/>
        </p:spPr>
        <p:txBody>
          <a:bodyPr wrap="square" rtlCol="0">
            <a:spAutoFit/>
          </a:bodyPr>
          <a:lstStyle/>
          <a:p>
            <a:pPr>
              <a:lnSpc>
                <a:spcPct val="130000"/>
              </a:lnSpc>
            </a:pPr>
            <a:r>
              <a:rPr lang="zh-CN" altLang="en-US" sz="2000" b="1" dirty="0" smtClean="0">
                <a:solidFill>
                  <a:srgbClr val="C00000"/>
                </a:solidFill>
                <a:latin typeface="微软雅黑" panose="020B0503020204020204" pitchFamily="34" charset="-122"/>
                <a:ea typeface="微软雅黑" panose="020B0503020204020204" pitchFamily="34" charset="-122"/>
              </a:rPr>
              <a:t>关键性企业挖</a:t>
            </a:r>
            <a:r>
              <a:rPr lang="zh-CN" altLang="en-US" sz="2000" b="1" dirty="0">
                <a:solidFill>
                  <a:srgbClr val="C00000"/>
                </a:solidFill>
                <a:latin typeface="微软雅黑" panose="020B0503020204020204" pitchFamily="34" charset="-122"/>
                <a:ea typeface="微软雅黑" panose="020B0503020204020204" pitchFamily="34" charset="-122"/>
              </a:rPr>
              <a:t>掘</a:t>
            </a:r>
          </a:p>
        </p:txBody>
      </p:sp>
      <p:pic>
        <p:nvPicPr>
          <p:cNvPr id="7172" name="Picture 4" descr="http://cache.house.sina.com.cn/infodichan/dichanpic/31/e7/3e171e6c867760f5d12db247c7f6029a.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5017" y="3714466"/>
            <a:ext cx="3547461" cy="305266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312077" y="4922437"/>
            <a:ext cx="761054" cy="646331"/>
          </a:xfrm>
          <a:prstGeom prst="rect">
            <a:avLst/>
          </a:prstGeom>
          <a:noFill/>
        </p:spPr>
        <p:txBody>
          <a:bodyPr wrap="square" rtlCol="0" anchor="ctr" anchorCtr="0">
            <a:spAutoFit/>
          </a:bodyPr>
          <a:lstStyle/>
          <a:p>
            <a:pPr algn="l"/>
            <a:r>
              <a:rPr lang="zh-CN" altLang="en-US" dirty="0" smtClean="0"/>
              <a:t>关键节点</a:t>
            </a:r>
          </a:p>
        </p:txBody>
      </p:sp>
      <p:sp>
        <p:nvSpPr>
          <p:cNvPr id="14" name="文本框 13"/>
          <p:cNvSpPr txBox="1"/>
          <p:nvPr/>
        </p:nvSpPr>
        <p:spPr>
          <a:xfrm>
            <a:off x="11273814" y="1992476"/>
            <a:ext cx="761054" cy="369332"/>
          </a:xfrm>
          <a:prstGeom prst="rect">
            <a:avLst/>
          </a:prstGeom>
          <a:noFill/>
        </p:spPr>
        <p:txBody>
          <a:bodyPr wrap="square" rtlCol="0" anchor="ctr" anchorCtr="0">
            <a:spAutoFit/>
          </a:bodyPr>
          <a:lstStyle/>
          <a:p>
            <a:pPr algn="l"/>
            <a:r>
              <a:rPr lang="zh-CN" altLang="en-US" dirty="0" smtClean="0"/>
              <a:t>市值</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6"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3" name="PA-文本框 10"/>
          <p:cNvSpPr txBox="1"/>
          <p:nvPr>
            <p:custDataLst>
              <p:tags r:id="rId3"/>
            </p:custDataLst>
          </p:nvPr>
        </p:nvSpPr>
        <p:spPr>
          <a:xfrm>
            <a:off x="454767" y="615211"/>
            <a:ext cx="3185795"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二、产业图谱构建</a:t>
            </a:r>
          </a:p>
        </p:txBody>
      </p:sp>
      <p:sp>
        <p:nvSpPr>
          <p:cNvPr id="2" name="Rectangle 2"/>
          <p:cNvSpPr>
            <a:spLocks noChangeArrowheads="1"/>
          </p:cNvSpPr>
          <p:nvPr/>
        </p:nvSpPr>
        <p:spPr bwMode="auto">
          <a:xfrm>
            <a:off x="846246" y="21979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p:cNvGraphicFramePr>
          <p:nvPr>
            <p:extLst>
              <p:ext uri="{D42A27DB-BD31-4B8C-83A1-F6EECF244321}">
                <p14:modId xmlns:p14="http://schemas.microsoft.com/office/powerpoint/2010/main" val="21881293"/>
              </p:ext>
            </p:extLst>
          </p:nvPr>
        </p:nvGraphicFramePr>
        <p:xfrm>
          <a:off x="674274" y="1573222"/>
          <a:ext cx="2944824" cy="3438619"/>
        </p:xfrm>
        <a:graphic>
          <a:graphicData uri="http://schemas.openxmlformats.org/presentationml/2006/ole">
            <mc:AlternateContent xmlns:mc="http://schemas.openxmlformats.org/markup-compatibility/2006">
              <mc:Choice xmlns:v="urn:schemas-microsoft-com:vml" Requires="v">
                <p:oleObj spid="_x0000_s8217" name="Visio" r:id="rId7" imgW="4743534" imgH="5295780" progId="Visio.Drawing.15">
                  <p:embed/>
                </p:oleObj>
              </mc:Choice>
              <mc:Fallback>
                <p:oleObj name="Visio" r:id="rId7" imgW="4743534" imgH="5295780" progId="Visio.Drawing.15">
                  <p:embed/>
                  <p:pic>
                    <p:nvPicPr>
                      <p:cNvPr id="0" name="Object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274" y="1573222"/>
                        <a:ext cx="2944824" cy="3438619"/>
                      </a:xfrm>
                      <a:prstGeom prst="rect">
                        <a:avLst/>
                      </a:prstGeom>
                      <a:noFill/>
                    </p:spPr>
                  </p:pic>
                </p:oleObj>
              </mc:Fallback>
            </mc:AlternateContent>
          </a:graphicData>
        </a:graphic>
      </p:graphicFrame>
      <p:sp>
        <p:nvSpPr>
          <p:cNvPr id="6" name="文本框 5"/>
          <p:cNvSpPr txBox="1"/>
          <p:nvPr/>
        </p:nvSpPr>
        <p:spPr>
          <a:xfrm>
            <a:off x="564944" y="5468959"/>
            <a:ext cx="3163483" cy="369332"/>
          </a:xfrm>
          <a:prstGeom prst="rect">
            <a:avLst/>
          </a:prstGeom>
          <a:noFill/>
        </p:spPr>
        <p:txBody>
          <a:bodyPr wrap="square" rtlCol="0" anchor="ctr" anchorCtr="0">
            <a:spAutoFit/>
          </a:bodyPr>
          <a:lstStyle/>
          <a:p>
            <a:pPr algn="l"/>
            <a:r>
              <a:rPr lang="zh-CN" altLang="en-US" dirty="0" smtClean="0"/>
              <a:t>原理：对企业进行分类聚合</a:t>
            </a:r>
          </a:p>
        </p:txBody>
      </p:sp>
      <p:graphicFrame>
        <p:nvGraphicFramePr>
          <p:cNvPr id="7" name="表格 6"/>
          <p:cNvGraphicFramePr>
            <a:graphicFrameLocks noGrp="1"/>
          </p:cNvGraphicFramePr>
          <p:nvPr>
            <p:extLst>
              <p:ext uri="{D42A27DB-BD31-4B8C-83A1-F6EECF244321}">
                <p14:modId xmlns:p14="http://schemas.microsoft.com/office/powerpoint/2010/main" val="2149164065"/>
              </p:ext>
            </p:extLst>
          </p:nvPr>
        </p:nvGraphicFramePr>
        <p:xfrm>
          <a:off x="4063520" y="1364249"/>
          <a:ext cx="7142140" cy="4624159"/>
        </p:xfrm>
        <a:graphic>
          <a:graphicData uri="http://schemas.openxmlformats.org/drawingml/2006/table">
            <a:tbl>
              <a:tblPr firstRow="1" firstCol="1" bandRow="1" bandCol="1">
                <a:tableStyleId>{5DA37D80-6434-44D0-A028-1B22A696006F}</a:tableStyleId>
              </a:tblPr>
              <a:tblGrid>
                <a:gridCol w="1359522">
                  <a:extLst>
                    <a:ext uri="{9D8B030D-6E8A-4147-A177-3AD203B41FA5}">
                      <a16:colId xmlns:a16="http://schemas.microsoft.com/office/drawing/2014/main" val="1984003558"/>
                    </a:ext>
                  </a:extLst>
                </a:gridCol>
                <a:gridCol w="3795288">
                  <a:extLst>
                    <a:ext uri="{9D8B030D-6E8A-4147-A177-3AD203B41FA5}">
                      <a16:colId xmlns:a16="http://schemas.microsoft.com/office/drawing/2014/main" val="806571853"/>
                    </a:ext>
                  </a:extLst>
                </a:gridCol>
                <a:gridCol w="1987330">
                  <a:extLst>
                    <a:ext uri="{9D8B030D-6E8A-4147-A177-3AD203B41FA5}">
                      <a16:colId xmlns:a16="http://schemas.microsoft.com/office/drawing/2014/main" val="1665726151"/>
                    </a:ext>
                  </a:extLst>
                </a:gridCol>
              </a:tblGrid>
              <a:tr h="338353">
                <a:tc>
                  <a:txBody>
                    <a:bodyPr/>
                    <a:lstStyle/>
                    <a:p>
                      <a:pPr algn="ctr">
                        <a:lnSpc>
                          <a:spcPct val="150000"/>
                        </a:lnSpc>
                        <a:spcAft>
                          <a:spcPts val="0"/>
                        </a:spcAft>
                      </a:pPr>
                      <a:r>
                        <a:rPr lang="zh-CN" sz="1400" kern="100" dirty="0">
                          <a:effectLst/>
                        </a:rPr>
                        <a:t>企业</a:t>
                      </a:r>
                      <a:r>
                        <a:rPr lang="en-US" sz="1400" kern="100" dirty="0">
                          <a:effectLst/>
                        </a:rPr>
                        <a:t>id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spcAft>
                          <a:spcPts val="0"/>
                        </a:spcAft>
                      </a:pPr>
                      <a:r>
                        <a:rPr lang="zh-CN" sz="1400" kern="100" dirty="0">
                          <a:effectLst/>
                        </a:rPr>
                        <a:t>经营范围</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2"/>
                    </a:solidFill>
                  </a:tcPr>
                </a:tc>
                <a:tc>
                  <a:txBody>
                    <a:bodyPr/>
                    <a:lstStyle/>
                    <a:p>
                      <a:pPr algn="ctr">
                        <a:lnSpc>
                          <a:spcPct val="150000"/>
                        </a:lnSpc>
                        <a:spcAft>
                          <a:spcPts val="0"/>
                        </a:spcAft>
                      </a:pPr>
                      <a:r>
                        <a:rPr lang="zh-CN" sz="1400" kern="100" dirty="0">
                          <a:effectLst/>
                        </a:rPr>
                        <a:t>人工标签</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766168286"/>
                  </a:ext>
                </a:extLst>
              </a:tr>
              <a:tr h="2030119">
                <a:tc>
                  <a:txBody>
                    <a:bodyPr/>
                    <a:lstStyle/>
                    <a:p>
                      <a:pPr algn="ctr">
                        <a:spcAft>
                          <a:spcPts val="0"/>
                        </a:spcAft>
                      </a:pPr>
                      <a:r>
                        <a:rPr lang="zh-CN" sz="1400" kern="100" dirty="0">
                          <a:effectLst/>
                        </a:rPr>
                        <a:t>企业</a:t>
                      </a:r>
                      <a:r>
                        <a:rPr lang="en-US" sz="1400" kern="100" dirty="0">
                          <a:effectLst/>
                        </a:rPr>
                        <a:t>id1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algn="ctr">
                        <a:spcAft>
                          <a:spcPts val="0"/>
                        </a:spcAft>
                      </a:pPr>
                      <a:r>
                        <a:rPr lang="zh-CN" sz="1400" kern="100" dirty="0">
                          <a:effectLst/>
                        </a:rPr>
                        <a:t>轨道交通、汽车配件、公路设施、能源装备、船舶特种设备的金属制品、高分子复合材料的研发、生产及销售；高强度复合材料窨井盖、水箅系列产品、拉挤产品、建筑材料及装饰材料、磁性材料、隔热保温材料生产及销售；钢材销售；新产品开发及技术咨询服务。</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algn="ctr">
                        <a:spcAft>
                          <a:spcPts val="0"/>
                        </a:spcAft>
                      </a:pPr>
                      <a:r>
                        <a:rPr lang="zh-CN" sz="1400" kern="100" dirty="0">
                          <a:effectLst/>
                        </a:rPr>
                        <a:t>绝缘材料</a:t>
                      </a:r>
                      <a:r>
                        <a:rPr lang="en-US" sz="1400" kern="100" dirty="0">
                          <a:effectLst/>
                        </a:rPr>
                        <a:t>||</a:t>
                      </a:r>
                      <a:r>
                        <a:rPr lang="zh-CN" sz="1400" kern="100" dirty="0">
                          <a:effectLst/>
                        </a:rPr>
                        <a:t>交通道路</a:t>
                      </a:r>
                      <a:r>
                        <a:rPr lang="en-US" sz="1400" kern="100" dirty="0">
                          <a:effectLst/>
                        </a:rPr>
                        <a:t>||</a:t>
                      </a:r>
                      <a:r>
                        <a:rPr lang="zh-CN" sz="1400" kern="100" dirty="0">
                          <a:effectLst/>
                        </a:rPr>
                        <a:t>园林绿化</a:t>
                      </a:r>
                      <a:r>
                        <a:rPr lang="en-US" sz="1400" kern="100" dirty="0">
                          <a:effectLst/>
                        </a:rPr>
                        <a:t>||</a:t>
                      </a:r>
                      <a:r>
                        <a:rPr lang="zh-CN" sz="1400" kern="100" dirty="0">
                          <a:effectLst/>
                        </a:rPr>
                        <a:t>新型材料</a:t>
                      </a:r>
                      <a:r>
                        <a:rPr lang="en-US" sz="1400" kern="100" dirty="0">
                          <a:effectLst/>
                        </a:rPr>
                        <a:t>||</a:t>
                      </a:r>
                      <a:r>
                        <a:rPr lang="zh-CN" sz="1400" kern="100" dirty="0">
                          <a:effectLst/>
                        </a:rPr>
                        <a:t>厂矿</a:t>
                      </a:r>
                      <a:r>
                        <a:rPr lang="en-US" sz="1400" kern="100" dirty="0">
                          <a:effectLst/>
                        </a:rPr>
                        <a:t>||</a:t>
                      </a:r>
                      <a:r>
                        <a:rPr lang="zh-CN" sz="1400" kern="100" dirty="0">
                          <a:effectLst/>
                        </a:rPr>
                        <a:t>不饱和聚脂树脂伸缩式活动护栏</a:t>
                      </a:r>
                      <a:r>
                        <a:rPr lang="en-US" sz="1400" kern="100" dirty="0">
                          <a:effectLst/>
                        </a:rPr>
                        <a:t>||</a:t>
                      </a:r>
                      <a:r>
                        <a:rPr lang="zh-CN" sz="1400" kern="100" dirty="0">
                          <a:effectLst/>
                        </a:rPr>
                        <a:t>附着式轮廓标</a:t>
                      </a:r>
                      <a:r>
                        <a:rPr lang="en-US" sz="1400" kern="100" dirty="0">
                          <a:effectLst/>
                        </a:rPr>
                        <a:t>||</a:t>
                      </a:r>
                      <a:r>
                        <a:rPr lang="zh-CN" sz="1400" kern="100" dirty="0">
                          <a:effectLst/>
                        </a:rPr>
                        <a:t>公路隔离栅玻璃钢立柱</a:t>
                      </a:r>
                      <a:r>
                        <a:rPr lang="en-US" sz="1400" kern="100" dirty="0">
                          <a:effectLst/>
                        </a:rPr>
                        <a:t>||</a:t>
                      </a:r>
                      <a:r>
                        <a:rPr lang="zh-CN" sz="1400" kern="100" dirty="0">
                          <a:effectLst/>
                        </a:rPr>
                        <a:t>玻璃纤维增强塑料</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034861105"/>
                  </a:ext>
                </a:extLst>
              </a:tr>
              <a:tr h="2255687">
                <a:tc>
                  <a:txBody>
                    <a:bodyPr/>
                    <a:lstStyle/>
                    <a:p>
                      <a:pPr algn="ctr">
                        <a:spcAft>
                          <a:spcPts val="0"/>
                        </a:spcAft>
                      </a:pPr>
                      <a:r>
                        <a:rPr lang="zh-CN" sz="1400" kern="100">
                          <a:effectLst/>
                        </a:rPr>
                        <a:t>企业</a:t>
                      </a:r>
                      <a:r>
                        <a:rPr lang="en-US" sz="1400" kern="100">
                          <a:effectLst/>
                        </a:rPr>
                        <a:t>id2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dirty="0">
                          <a:effectLst/>
                        </a:rPr>
                        <a:t>市政公用工程总承包、房屋建筑工程总承包、建筑装饰装修工程、防腐保温工程、建筑智能化工程、地质灾害防治工程、幕墙工程、体育场地设施工程、公路养护工程、钢结构工程、古建筑工程的设计与施工；环保工程、铁路工程、园林绿化工程、公路桥梁工程、管道工程（不含压力管道）的施工；建材销售；建筑劳务分包。</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algn="ctr">
                        <a:spcAft>
                          <a:spcPts val="0"/>
                        </a:spcAft>
                      </a:pPr>
                      <a:r>
                        <a:rPr lang="zh-CN" sz="1400" kern="100" dirty="0">
                          <a:effectLst/>
                        </a:rPr>
                        <a:t>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79559429"/>
                  </a:ext>
                </a:extLst>
              </a:tr>
            </a:tbl>
          </a:graphicData>
        </a:graphic>
      </p:graphicFrame>
      <p:sp>
        <p:nvSpPr>
          <p:cNvPr id="8" name="文本框 7"/>
          <p:cNvSpPr txBox="1"/>
          <p:nvPr/>
        </p:nvSpPr>
        <p:spPr>
          <a:xfrm>
            <a:off x="6054350" y="6094025"/>
            <a:ext cx="3816626" cy="369332"/>
          </a:xfrm>
          <a:prstGeom prst="rect">
            <a:avLst/>
          </a:prstGeom>
          <a:noFill/>
        </p:spPr>
        <p:txBody>
          <a:bodyPr wrap="square" rtlCol="0" anchor="ctr" anchorCtr="0">
            <a:spAutoFit/>
          </a:bodyPr>
          <a:lstStyle/>
          <a:p>
            <a:r>
              <a:rPr lang="zh-CN" altLang="en-US" dirty="0" smtClean="0"/>
              <a:t>表  </a:t>
            </a:r>
            <a:r>
              <a:rPr lang="zh-CN" altLang="en-US" dirty="0"/>
              <a:t>企业的人工标签合经营范围</a:t>
            </a:r>
          </a:p>
        </p:txBody>
      </p:sp>
    </p:spTree>
    <p:custDataLst>
      <p:tags r:id="rId2"/>
    </p:custDataLst>
    <p:extLst>
      <p:ext uri="{BB962C8B-B14F-4D97-AF65-F5344CB8AC3E}">
        <p14:creationId xmlns:p14="http://schemas.microsoft.com/office/powerpoint/2010/main" val="1393764361"/>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Rectangle 2"/>
          <p:cNvSpPr>
            <a:spLocks noChangeArrowheads="1"/>
          </p:cNvSpPr>
          <p:nvPr/>
        </p:nvSpPr>
        <p:spPr bwMode="auto">
          <a:xfrm>
            <a:off x="846246" y="21979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6"/>
          <a:stretch>
            <a:fillRect/>
          </a:stretch>
        </p:blipFill>
        <p:spPr>
          <a:xfrm>
            <a:off x="1050707" y="1474694"/>
            <a:ext cx="3521292" cy="3066930"/>
          </a:xfrm>
          <a:prstGeom prst="rect">
            <a:avLst/>
          </a:prstGeom>
          <a:ln>
            <a:solidFill>
              <a:schemeClr val="tx1"/>
            </a:solidFill>
          </a:ln>
        </p:spPr>
      </p:pic>
      <p:sp>
        <p:nvSpPr>
          <p:cNvPr id="5" name="矩形 4"/>
          <p:cNvSpPr/>
          <p:nvPr/>
        </p:nvSpPr>
        <p:spPr>
          <a:xfrm>
            <a:off x="8285099" y="6187906"/>
            <a:ext cx="2723823" cy="369332"/>
          </a:xfrm>
          <a:prstGeom prst="rect">
            <a:avLst/>
          </a:prstGeom>
        </p:spPr>
        <p:txBody>
          <a:bodyPr wrap="none">
            <a:spAutoFit/>
          </a:bodyPr>
          <a:lstStyle/>
          <a:p>
            <a:r>
              <a:rPr lang="zh-CN" altLang="en-US" dirty="0" smtClean="0"/>
              <a:t>人工标注产业分类关键词</a:t>
            </a:r>
            <a:endParaRPr lang="zh-CN" altLang="en-US" dirty="0"/>
          </a:p>
        </p:txBody>
      </p:sp>
      <p:pic>
        <p:nvPicPr>
          <p:cNvPr id="9" name="图片 8"/>
          <p:cNvPicPr>
            <a:picLocks noChangeAspect="1"/>
          </p:cNvPicPr>
          <p:nvPr/>
        </p:nvPicPr>
        <p:blipFill>
          <a:blip r:embed="rId7"/>
          <a:stretch>
            <a:fillRect/>
          </a:stretch>
        </p:blipFill>
        <p:spPr>
          <a:xfrm>
            <a:off x="1009472" y="4833629"/>
            <a:ext cx="3603761" cy="1033470"/>
          </a:xfrm>
          <a:prstGeom prst="rect">
            <a:avLst/>
          </a:prstGeom>
        </p:spPr>
      </p:pic>
      <p:pic>
        <p:nvPicPr>
          <p:cNvPr id="10" name="图片 9"/>
          <p:cNvPicPr>
            <a:picLocks noChangeAspect="1"/>
          </p:cNvPicPr>
          <p:nvPr/>
        </p:nvPicPr>
        <p:blipFill>
          <a:blip r:embed="rId8"/>
          <a:stretch>
            <a:fillRect/>
          </a:stretch>
        </p:blipFill>
        <p:spPr>
          <a:xfrm>
            <a:off x="7907697" y="1189934"/>
            <a:ext cx="3750394" cy="4844789"/>
          </a:xfrm>
          <a:prstGeom prst="rect">
            <a:avLst/>
          </a:prstGeom>
        </p:spPr>
      </p:pic>
      <p:sp>
        <p:nvSpPr>
          <p:cNvPr id="11" name="右箭头 10"/>
          <p:cNvSpPr/>
          <p:nvPr/>
        </p:nvSpPr>
        <p:spPr>
          <a:xfrm>
            <a:off x="6683480" y="3775576"/>
            <a:ext cx="1080038" cy="340770"/>
          </a:xfrm>
          <a:prstGeom prst="rightArrow">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32500" lnSpcReduction="20000"/>
          </a:bodyPr>
          <a:lstStyle/>
          <a:p>
            <a:pPr algn="ctr"/>
            <a:endParaRPr lang="zh-CN" altLang="en-US" dirty="0"/>
          </a:p>
        </p:txBody>
      </p:sp>
      <p:sp>
        <p:nvSpPr>
          <p:cNvPr id="12" name="文本框 11"/>
          <p:cNvSpPr txBox="1"/>
          <p:nvPr/>
        </p:nvSpPr>
        <p:spPr>
          <a:xfrm>
            <a:off x="6732541" y="3242997"/>
            <a:ext cx="923685" cy="369332"/>
          </a:xfrm>
          <a:prstGeom prst="rect">
            <a:avLst/>
          </a:prstGeom>
          <a:noFill/>
        </p:spPr>
        <p:txBody>
          <a:bodyPr wrap="square" rtlCol="0" anchor="ctr" anchorCtr="0">
            <a:spAutoFit/>
          </a:bodyPr>
          <a:lstStyle/>
          <a:p>
            <a:pPr algn="l"/>
            <a:r>
              <a:rPr lang="zh-CN" altLang="en-US" dirty="0" smtClean="0"/>
              <a:t>关键词</a:t>
            </a:r>
          </a:p>
        </p:txBody>
      </p:sp>
      <p:pic>
        <p:nvPicPr>
          <p:cNvPr id="14" name="图片 13"/>
          <p:cNvPicPr>
            <a:picLocks noChangeAspect="1"/>
          </p:cNvPicPr>
          <p:nvPr/>
        </p:nvPicPr>
        <p:blipFill>
          <a:blip r:embed="rId9"/>
          <a:stretch>
            <a:fillRect/>
          </a:stretch>
        </p:blipFill>
        <p:spPr>
          <a:xfrm>
            <a:off x="4783682" y="2627679"/>
            <a:ext cx="1823123" cy="2176478"/>
          </a:xfrm>
          <a:prstGeom prst="rect">
            <a:avLst/>
          </a:prstGeom>
        </p:spPr>
      </p:pic>
      <p:sp>
        <p:nvSpPr>
          <p:cNvPr id="15" name="文本框 14"/>
          <p:cNvSpPr txBox="1"/>
          <p:nvPr/>
        </p:nvSpPr>
        <p:spPr>
          <a:xfrm>
            <a:off x="5401207" y="5026360"/>
            <a:ext cx="664502" cy="369168"/>
          </a:xfrm>
          <a:prstGeom prst="rect">
            <a:avLst/>
          </a:prstGeom>
          <a:noFill/>
        </p:spPr>
        <p:txBody>
          <a:bodyPr wrap="square" rtlCol="0" anchor="ctr" anchorCtr="0">
            <a:spAutoFit/>
          </a:bodyPr>
          <a:lstStyle/>
          <a:p>
            <a:pPr algn="l"/>
            <a:r>
              <a:rPr lang="zh-CN" altLang="en-US" dirty="0" smtClean="0"/>
              <a:t>举例</a:t>
            </a:r>
          </a:p>
        </p:txBody>
      </p:sp>
      <p:sp>
        <p:nvSpPr>
          <p:cNvPr id="17" name="矩形 16"/>
          <p:cNvSpPr/>
          <p:nvPr/>
        </p:nvSpPr>
        <p:spPr>
          <a:xfrm>
            <a:off x="940946" y="6311505"/>
            <a:ext cx="4685898" cy="369332"/>
          </a:xfrm>
          <a:prstGeom prst="rect">
            <a:avLst/>
          </a:prstGeom>
        </p:spPr>
        <p:txBody>
          <a:bodyPr wrap="none">
            <a:spAutoFit/>
          </a:bodyPr>
          <a:lstStyle/>
          <a:p>
            <a:r>
              <a:rPr lang="zh-CN" altLang="zh-CN" dirty="0"/>
              <a:t>国民经济行业分类与代码（</a:t>
            </a:r>
            <a:r>
              <a:rPr lang="en-US" altLang="zh-CN" dirty="0"/>
              <a:t>GB/4754-2017</a:t>
            </a:r>
            <a:r>
              <a:rPr lang="zh-CN" altLang="en-US" dirty="0"/>
              <a:t>）</a:t>
            </a:r>
          </a:p>
        </p:txBody>
      </p:sp>
      <p:sp>
        <p:nvSpPr>
          <p:cNvPr id="18" name="PA-文本框 10"/>
          <p:cNvSpPr txBox="1"/>
          <p:nvPr>
            <p:custDataLst>
              <p:tags r:id="rId2"/>
            </p:custDataLst>
          </p:nvPr>
        </p:nvSpPr>
        <p:spPr>
          <a:xfrm>
            <a:off x="961973" y="533594"/>
            <a:ext cx="2354857" cy="453457"/>
          </a:xfrm>
          <a:prstGeom prst="rect">
            <a:avLst/>
          </a:prstGeom>
          <a:noFill/>
        </p:spPr>
        <p:txBody>
          <a:bodyPr wrap="square" rtlCol="0">
            <a:spAutoFit/>
          </a:bodyPr>
          <a:lstStyle/>
          <a:p>
            <a:pPr>
              <a:lnSpc>
                <a:spcPct val="130000"/>
              </a:lnSpc>
            </a:pPr>
            <a:r>
              <a:rPr lang="zh-CN" altLang="en-US" sz="2000" b="1" dirty="0" smtClean="0">
                <a:solidFill>
                  <a:srgbClr val="C00000"/>
                </a:solidFill>
                <a:latin typeface="微软雅黑" panose="020B0503020204020204" pitchFamily="34" charset="-122"/>
                <a:ea typeface="微软雅黑" panose="020B0503020204020204" pitchFamily="34" charset="-122"/>
              </a:rPr>
              <a:t>分类关键词标注</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694129889"/>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4795"/>
          <a:stretch/>
        </p:blipFill>
        <p:spPr>
          <a:xfrm>
            <a:off x="334234" y="169469"/>
            <a:ext cx="10944225" cy="3908414"/>
          </a:xfrm>
          <a:prstGeom prst="rect">
            <a:avLst/>
          </a:prstGeom>
        </p:spPr>
      </p:pic>
      <p:sp>
        <p:nvSpPr>
          <p:cNvPr id="3" name="文本框 2"/>
          <p:cNvSpPr txBox="1"/>
          <p:nvPr/>
        </p:nvSpPr>
        <p:spPr>
          <a:xfrm>
            <a:off x="2069070" y="1169979"/>
            <a:ext cx="3384984" cy="369167"/>
          </a:xfrm>
          <a:prstGeom prst="rect">
            <a:avLst/>
          </a:prstGeom>
          <a:noFill/>
        </p:spPr>
        <p:txBody>
          <a:bodyPr wrap="square" rtlCol="0" anchor="ctr" anchorCtr="0">
            <a:spAutoFit/>
          </a:bodyPr>
          <a:lstStyle/>
          <a:p>
            <a:pPr algn="l"/>
            <a:r>
              <a:rPr lang="zh-CN" altLang="en-US" dirty="0" smtClean="0"/>
              <a:t>    企业分类计算算法</a:t>
            </a:r>
          </a:p>
        </p:txBody>
      </p:sp>
      <p:sp>
        <p:nvSpPr>
          <p:cNvPr id="4" name="PA-文本框 10"/>
          <p:cNvSpPr txBox="1"/>
          <p:nvPr>
            <p:custDataLst>
              <p:tags r:id="rId1"/>
            </p:custDataLst>
          </p:nvPr>
        </p:nvSpPr>
        <p:spPr>
          <a:xfrm>
            <a:off x="891641" y="335542"/>
            <a:ext cx="2354857" cy="453457"/>
          </a:xfrm>
          <a:prstGeom prst="rect">
            <a:avLst/>
          </a:prstGeom>
          <a:noFill/>
        </p:spPr>
        <p:txBody>
          <a:bodyPr wrap="square" rtlCol="0">
            <a:spAutoFit/>
          </a:bodyPr>
          <a:lstStyle/>
          <a:p>
            <a:pPr>
              <a:lnSpc>
                <a:spcPct val="130000"/>
              </a:lnSpc>
            </a:pPr>
            <a:r>
              <a:rPr lang="zh-CN" altLang="en-US" sz="2000" b="1" dirty="0" smtClean="0">
                <a:solidFill>
                  <a:srgbClr val="C00000"/>
                </a:solidFill>
                <a:latin typeface="微软雅黑" panose="020B0503020204020204" pitchFamily="34" charset="-122"/>
                <a:ea typeface="微软雅黑" panose="020B0503020204020204" pitchFamily="34" charset="-122"/>
              </a:rPr>
              <a:t>企业到产业映射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850060848"/>
              </p:ext>
            </p:extLst>
          </p:nvPr>
        </p:nvGraphicFramePr>
        <p:xfrm>
          <a:off x="717489" y="3887573"/>
          <a:ext cx="10359457" cy="2680817"/>
        </p:xfrm>
        <a:graphic>
          <a:graphicData uri="http://schemas.openxmlformats.org/drawingml/2006/table">
            <a:tbl>
              <a:tblPr firstRow="1" firstCol="1" bandRow="1" bandCol="1">
                <a:tableStyleId>{21E4AEA4-8DFA-4A89-87EB-49C32662AFE0}</a:tableStyleId>
              </a:tblPr>
              <a:tblGrid>
                <a:gridCol w="1552170">
                  <a:extLst>
                    <a:ext uri="{9D8B030D-6E8A-4147-A177-3AD203B41FA5}">
                      <a16:colId xmlns:a16="http://schemas.microsoft.com/office/drawing/2014/main" val="3978588037"/>
                    </a:ext>
                  </a:extLst>
                </a:gridCol>
                <a:gridCol w="4333090">
                  <a:extLst>
                    <a:ext uri="{9D8B030D-6E8A-4147-A177-3AD203B41FA5}">
                      <a16:colId xmlns:a16="http://schemas.microsoft.com/office/drawing/2014/main" val="629770536"/>
                    </a:ext>
                  </a:extLst>
                </a:gridCol>
                <a:gridCol w="2268941">
                  <a:extLst>
                    <a:ext uri="{9D8B030D-6E8A-4147-A177-3AD203B41FA5}">
                      <a16:colId xmlns:a16="http://schemas.microsoft.com/office/drawing/2014/main" val="2413223100"/>
                    </a:ext>
                  </a:extLst>
                </a:gridCol>
                <a:gridCol w="2205256">
                  <a:extLst>
                    <a:ext uri="{9D8B030D-6E8A-4147-A177-3AD203B41FA5}">
                      <a16:colId xmlns:a16="http://schemas.microsoft.com/office/drawing/2014/main" val="1511139712"/>
                    </a:ext>
                  </a:extLst>
                </a:gridCol>
              </a:tblGrid>
              <a:tr h="329412">
                <a:tc>
                  <a:txBody>
                    <a:bodyPr/>
                    <a:lstStyle/>
                    <a:p>
                      <a:pPr algn="ctr">
                        <a:spcAft>
                          <a:spcPts val="0"/>
                        </a:spcAft>
                      </a:pPr>
                      <a:r>
                        <a:rPr lang="zh-CN" sz="1200" kern="100" dirty="0">
                          <a:effectLst/>
                        </a:rPr>
                        <a:t>企业</a:t>
                      </a:r>
                      <a:r>
                        <a:rPr lang="en-US" sz="1200" kern="100" dirty="0">
                          <a:effectLst/>
                        </a:rPr>
                        <a:t>id</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spcAft>
                          <a:spcPts val="0"/>
                        </a:spcAft>
                      </a:pPr>
                      <a:r>
                        <a:rPr lang="zh-CN" sz="1200" kern="100" dirty="0">
                          <a:effectLst/>
                        </a:rPr>
                        <a:t>经营范围</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spcAft>
                          <a:spcPts val="0"/>
                        </a:spcAft>
                      </a:pPr>
                      <a:r>
                        <a:rPr lang="zh-CN" sz="1200" kern="100" dirty="0">
                          <a:effectLst/>
                        </a:rPr>
                        <a:t>人工标签</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spcAft>
                          <a:spcPts val="0"/>
                        </a:spcAft>
                      </a:pPr>
                      <a:r>
                        <a:rPr lang="zh-CN" sz="1200" kern="100" dirty="0">
                          <a:effectLst/>
                        </a:rPr>
                        <a:t>产业类别</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246921979"/>
                  </a:ext>
                </a:extLst>
              </a:tr>
              <a:tr h="1254125">
                <a:tc>
                  <a:txBody>
                    <a:bodyPr/>
                    <a:lstStyle/>
                    <a:p>
                      <a:pPr algn="ctr">
                        <a:spcAft>
                          <a:spcPts val="0"/>
                        </a:spcAft>
                      </a:pPr>
                      <a:r>
                        <a:rPr lang="zh-CN" sz="1200" kern="100" dirty="0">
                          <a:solidFill>
                            <a:schemeClr val="tx1"/>
                          </a:solidFill>
                          <a:effectLst/>
                        </a:rPr>
                        <a:t>企业</a:t>
                      </a:r>
                      <a:r>
                        <a:rPr lang="en-US" sz="1200" kern="100" dirty="0">
                          <a:solidFill>
                            <a:schemeClr val="tx1"/>
                          </a:solidFill>
                          <a:effectLst/>
                        </a:rPr>
                        <a:t>id1</a:t>
                      </a:r>
                      <a:endParaRPr lang="zh-CN" sz="120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spcAft>
                          <a:spcPts val="0"/>
                        </a:spcAft>
                      </a:pPr>
                      <a:r>
                        <a:rPr lang="zh-CN" sz="1200" kern="100" dirty="0">
                          <a:effectLst/>
                        </a:rPr>
                        <a:t>轨道交通、汽车配件、公路设施、能源装备、船舶特种设备的金属制品、高分子复合材料的研发、生产及销售；高强度复合材料窨井盖、水箅系列产品、拉挤产品、建筑材料及装饰材料、磁性材料、隔热保温材料生产及销售；钢材销售；新产品开发及技术咨询服务。</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spcAft>
                          <a:spcPts val="0"/>
                        </a:spcAft>
                      </a:pPr>
                      <a:r>
                        <a:rPr lang="zh-CN" sz="1200" kern="100" dirty="0">
                          <a:effectLst/>
                        </a:rPr>
                        <a:t>绝缘材料</a:t>
                      </a:r>
                      <a:r>
                        <a:rPr lang="en-US" sz="1200" kern="100" dirty="0">
                          <a:effectLst/>
                        </a:rPr>
                        <a:t>||</a:t>
                      </a:r>
                      <a:r>
                        <a:rPr lang="zh-CN" sz="1200" kern="100" dirty="0">
                          <a:effectLst/>
                        </a:rPr>
                        <a:t>交通道路</a:t>
                      </a:r>
                      <a:r>
                        <a:rPr lang="en-US" sz="1200" kern="100" dirty="0">
                          <a:effectLst/>
                        </a:rPr>
                        <a:t>||</a:t>
                      </a:r>
                      <a:r>
                        <a:rPr lang="zh-CN" sz="1200" kern="100" dirty="0">
                          <a:effectLst/>
                        </a:rPr>
                        <a:t>园林绿化</a:t>
                      </a:r>
                      <a:r>
                        <a:rPr lang="en-US" sz="1200" kern="100" dirty="0">
                          <a:effectLst/>
                        </a:rPr>
                        <a:t>||</a:t>
                      </a:r>
                      <a:r>
                        <a:rPr lang="zh-CN" sz="1200" kern="100" dirty="0">
                          <a:effectLst/>
                        </a:rPr>
                        <a:t>新型材料</a:t>
                      </a:r>
                      <a:r>
                        <a:rPr lang="en-US" sz="1200" kern="100" dirty="0">
                          <a:effectLst/>
                        </a:rPr>
                        <a:t>||</a:t>
                      </a:r>
                      <a:r>
                        <a:rPr lang="zh-CN" sz="1200" kern="100" dirty="0">
                          <a:effectLst/>
                        </a:rPr>
                        <a:t>厂矿</a:t>
                      </a:r>
                      <a:r>
                        <a:rPr lang="en-US" sz="1200" kern="100" dirty="0">
                          <a:effectLst/>
                        </a:rPr>
                        <a:t>||</a:t>
                      </a:r>
                      <a:r>
                        <a:rPr lang="zh-CN" sz="1200" kern="100" dirty="0">
                          <a:effectLst/>
                        </a:rPr>
                        <a:t>不饱和聚脂树脂伸缩式活动护栏</a:t>
                      </a:r>
                      <a:r>
                        <a:rPr lang="en-US" sz="1200" kern="100" dirty="0">
                          <a:effectLst/>
                        </a:rPr>
                        <a:t>||</a:t>
                      </a:r>
                      <a:r>
                        <a:rPr lang="zh-CN" sz="1200" kern="100" dirty="0">
                          <a:effectLst/>
                        </a:rPr>
                        <a:t>附着式轮廓标</a:t>
                      </a:r>
                      <a:r>
                        <a:rPr lang="en-US" sz="1200" kern="100" dirty="0">
                          <a:effectLst/>
                        </a:rPr>
                        <a:t>||</a:t>
                      </a:r>
                      <a:r>
                        <a:rPr lang="zh-CN" sz="1200" kern="100" dirty="0">
                          <a:effectLst/>
                        </a:rPr>
                        <a:t>公路隔离栅玻璃钢立柱</a:t>
                      </a:r>
                      <a:r>
                        <a:rPr lang="en-US" sz="1200" kern="100" dirty="0">
                          <a:effectLst/>
                        </a:rPr>
                        <a:t>||</a:t>
                      </a:r>
                      <a:r>
                        <a:rPr lang="zh-CN" sz="1200" kern="100" dirty="0">
                          <a:effectLst/>
                        </a:rPr>
                        <a:t>玻璃纤维增强塑料</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spcAft>
                          <a:spcPts val="0"/>
                        </a:spcAft>
                      </a:pPr>
                      <a:r>
                        <a:rPr lang="zh-CN" sz="1200" kern="100" dirty="0">
                          <a:effectLst/>
                        </a:rPr>
                        <a:t>房屋建筑业、土木工程建筑业、非金属矿物制品制造业</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955747748"/>
                  </a:ext>
                </a:extLst>
              </a:tr>
              <a:tr h="0">
                <a:tc>
                  <a:txBody>
                    <a:bodyPr/>
                    <a:lstStyle/>
                    <a:p>
                      <a:pPr algn="ctr">
                        <a:spcAft>
                          <a:spcPts val="0"/>
                        </a:spcAft>
                      </a:pPr>
                      <a:r>
                        <a:rPr lang="zh-CN" sz="1200" kern="100" dirty="0">
                          <a:solidFill>
                            <a:schemeClr val="tx1"/>
                          </a:solidFill>
                          <a:effectLst/>
                        </a:rPr>
                        <a:t>企业</a:t>
                      </a:r>
                      <a:r>
                        <a:rPr lang="en-US" sz="1200" kern="100" dirty="0">
                          <a:solidFill>
                            <a:schemeClr val="tx1"/>
                          </a:solidFill>
                          <a:effectLst/>
                        </a:rPr>
                        <a:t>id2</a:t>
                      </a:r>
                      <a:endParaRPr lang="zh-CN" sz="120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l">
                        <a:spcAft>
                          <a:spcPts val="0"/>
                        </a:spcAft>
                      </a:pPr>
                      <a:r>
                        <a:rPr lang="zh-CN" sz="1200" kern="100">
                          <a:effectLst/>
                        </a:rPr>
                        <a:t>市政公用工程总承包、房屋建筑工程总承包、建筑装饰装修工程、防腐保温工程、建筑智能化工程、地质灾害防治工程、幕墙工程、体育场地设施工程、公路养护工程、钢结构工程、古建筑工程的设计与施工；环保工程、铁路工程、园林绿化工程、公路桥梁工程、管道工程（不含压力管道）的施工；建材销售；建筑劳务分包。</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spcAft>
                          <a:spcPts val="0"/>
                        </a:spcAft>
                      </a:pPr>
                      <a:r>
                        <a:rPr lang="zh-CN" sz="1200" kern="100" dirty="0">
                          <a:effectLst/>
                        </a:rPr>
                        <a:t>无</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spcAft>
                          <a:spcPts val="0"/>
                        </a:spcAft>
                      </a:pPr>
                      <a:r>
                        <a:rPr lang="zh-CN" sz="1200" kern="100" dirty="0">
                          <a:effectLst/>
                        </a:rPr>
                        <a:t>道路运输</a:t>
                      </a:r>
                      <a:r>
                        <a:rPr lang="zh-CN" sz="1200" kern="100" dirty="0" smtClean="0">
                          <a:effectLst/>
                        </a:rPr>
                        <a:t>业</a:t>
                      </a:r>
                      <a:r>
                        <a:rPr lang="zh-CN" altLang="en-US" sz="1200" kern="100" dirty="0" smtClean="0">
                          <a:effectLst/>
                        </a:rPr>
                        <a:t>、</a:t>
                      </a:r>
                      <a:r>
                        <a:rPr lang="en-US" sz="1200" kern="100" dirty="0" smtClean="0">
                          <a:effectLst/>
                        </a:rPr>
                        <a:t> </a:t>
                      </a:r>
                      <a:r>
                        <a:rPr lang="zh-CN" sz="1200" kern="100" dirty="0">
                          <a:effectLst/>
                        </a:rPr>
                        <a:t>化学纤维制品制造业</a:t>
                      </a:r>
                      <a:endParaRPr lang="zh-CN" sz="1200" kern="100" dirty="0">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897464927"/>
                  </a:ext>
                </a:extLst>
              </a:tr>
            </a:tbl>
          </a:graphicData>
        </a:graphic>
      </p:graphicFrame>
    </p:spTree>
    <p:extLst>
      <p:ext uri="{BB962C8B-B14F-4D97-AF65-F5344CB8AC3E}">
        <p14:creationId xmlns:p14="http://schemas.microsoft.com/office/powerpoint/2010/main" val="349808760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594340" y="873376"/>
            <a:ext cx="5788904" cy="2974635"/>
          </a:xfrm>
          <a:prstGeom prst="rect">
            <a:avLst/>
          </a:prstGeom>
          <a:noFill/>
          <a:ln>
            <a:noFill/>
          </a:ln>
        </p:spPr>
      </p:pic>
      <p:sp>
        <p:nvSpPr>
          <p:cNvPr id="7" name="文本框 6"/>
          <p:cNvSpPr txBox="1"/>
          <p:nvPr/>
        </p:nvSpPr>
        <p:spPr>
          <a:xfrm>
            <a:off x="2335854" y="4087461"/>
            <a:ext cx="1277887" cy="369332"/>
          </a:xfrm>
          <a:prstGeom prst="rect">
            <a:avLst/>
          </a:prstGeom>
          <a:noFill/>
        </p:spPr>
        <p:txBody>
          <a:bodyPr wrap="square" rtlCol="0" anchor="ctr" anchorCtr="0">
            <a:spAutoFit/>
          </a:bodyPr>
          <a:lstStyle/>
          <a:p>
            <a:pPr algn="l"/>
            <a:r>
              <a:rPr lang="zh-CN" altLang="en-US" dirty="0" smtClean="0"/>
              <a:t>  简单演示</a:t>
            </a:r>
          </a:p>
        </p:txBody>
      </p:sp>
      <p:sp>
        <p:nvSpPr>
          <p:cNvPr id="8" name="文本框 7"/>
          <p:cNvSpPr txBox="1"/>
          <p:nvPr/>
        </p:nvSpPr>
        <p:spPr>
          <a:xfrm>
            <a:off x="6645017" y="1060257"/>
            <a:ext cx="4668552" cy="1754326"/>
          </a:xfrm>
          <a:prstGeom prst="rect">
            <a:avLst/>
          </a:prstGeom>
          <a:noFill/>
        </p:spPr>
        <p:txBody>
          <a:bodyPr wrap="square" rtlCol="0" anchor="ctr" anchorCtr="0">
            <a:spAutoFit/>
          </a:bodyPr>
          <a:lstStyle/>
          <a:p>
            <a:r>
              <a:rPr lang="zh-CN" altLang="en-US" sz="2400" dirty="0"/>
              <a:t>全</a:t>
            </a:r>
            <a:r>
              <a:rPr lang="zh-CN" altLang="en-US" sz="2400" dirty="0" smtClean="0"/>
              <a:t>国企业：</a:t>
            </a:r>
            <a:r>
              <a:rPr lang="en-US" altLang="zh-CN" sz="2400" dirty="0" smtClean="0"/>
              <a:t>1503058</a:t>
            </a:r>
            <a:r>
              <a:rPr lang="zh-CN" altLang="en-US" sz="2400" dirty="0" smtClean="0"/>
              <a:t>，约</a:t>
            </a:r>
            <a:r>
              <a:rPr lang="en-US" altLang="zh-CN" sz="2400" dirty="0" smtClean="0"/>
              <a:t>150</a:t>
            </a:r>
            <a:r>
              <a:rPr lang="zh-CN" altLang="en-US" sz="2400" dirty="0" smtClean="0"/>
              <a:t>万</a:t>
            </a:r>
            <a:endParaRPr lang="en-US" altLang="zh-CN" sz="2400" dirty="0" smtClean="0"/>
          </a:p>
          <a:p>
            <a:r>
              <a:rPr lang="zh-CN" altLang="en-US" dirty="0" smtClean="0"/>
              <a:t>  武汉市在册：</a:t>
            </a:r>
            <a:r>
              <a:rPr lang="en-US" altLang="zh-CN" dirty="0" smtClean="0"/>
              <a:t>367809</a:t>
            </a:r>
            <a:r>
              <a:rPr lang="zh-CN" altLang="en-US" dirty="0" smtClean="0"/>
              <a:t>，约</a:t>
            </a:r>
            <a:r>
              <a:rPr lang="en-US" altLang="zh-CN" dirty="0" smtClean="0"/>
              <a:t>36</a:t>
            </a:r>
            <a:r>
              <a:rPr lang="zh-CN" altLang="en-US" dirty="0" smtClean="0"/>
              <a:t>万</a:t>
            </a:r>
            <a:endParaRPr lang="en-US" altLang="zh-CN" dirty="0" smtClean="0"/>
          </a:p>
          <a:p>
            <a:pPr algn="l"/>
            <a:r>
              <a:rPr lang="zh-CN" altLang="en-US" dirty="0" smtClean="0"/>
              <a:t>      </a:t>
            </a:r>
            <a:r>
              <a:rPr lang="zh-CN" altLang="en-US" sz="1600" dirty="0" smtClean="0"/>
              <a:t>武汉东湖开发区：</a:t>
            </a:r>
            <a:r>
              <a:rPr lang="en-US" altLang="zh-CN" sz="1600" dirty="0" smtClean="0"/>
              <a:t>38331</a:t>
            </a:r>
            <a:r>
              <a:rPr lang="zh-CN" altLang="en-US" sz="1600" dirty="0" smtClean="0"/>
              <a:t>，</a:t>
            </a:r>
            <a:r>
              <a:rPr lang="en-US" altLang="zh-CN" sz="1600" dirty="0" smtClean="0"/>
              <a:t>3.8</a:t>
            </a:r>
            <a:r>
              <a:rPr lang="zh-CN" altLang="en-US" sz="1600" dirty="0" smtClean="0"/>
              <a:t>万</a:t>
            </a:r>
            <a:endParaRPr lang="en-US" altLang="zh-CN" sz="1600" dirty="0" smtClean="0"/>
          </a:p>
          <a:p>
            <a:pPr algn="l"/>
            <a:r>
              <a:rPr lang="zh-CN" altLang="en-US" sz="1600" dirty="0" smtClean="0"/>
              <a:t>       武汉临空港开发区：</a:t>
            </a:r>
            <a:r>
              <a:rPr lang="en-US" altLang="zh-CN" sz="1600" dirty="0" smtClean="0"/>
              <a:t>27</a:t>
            </a:r>
          </a:p>
          <a:p>
            <a:pPr algn="l"/>
            <a:r>
              <a:rPr lang="zh-CN" altLang="en-US" sz="1600" dirty="0" smtClean="0"/>
              <a:t>       武汉经济技术开发区：</a:t>
            </a:r>
            <a:r>
              <a:rPr lang="en-US" altLang="zh-CN" sz="1600" dirty="0" smtClean="0"/>
              <a:t>10756</a:t>
            </a:r>
            <a:r>
              <a:rPr lang="zh-CN" altLang="en-US" sz="1600" dirty="0" smtClean="0"/>
              <a:t>，</a:t>
            </a:r>
            <a:r>
              <a:rPr lang="en-US" altLang="zh-CN" sz="1600" dirty="0" smtClean="0"/>
              <a:t>1</a:t>
            </a:r>
            <a:r>
              <a:rPr lang="zh-CN" altLang="en-US" sz="1600" dirty="0" smtClean="0"/>
              <a:t>万</a:t>
            </a:r>
            <a:endParaRPr lang="en-US" altLang="zh-CN" sz="1600" dirty="0" smtClean="0"/>
          </a:p>
          <a:p>
            <a:pPr algn="l"/>
            <a:r>
              <a:rPr lang="zh-CN" altLang="en-US" sz="1600" dirty="0" smtClean="0"/>
              <a:t>       非</a:t>
            </a:r>
            <a:r>
              <a:rPr lang="zh-CN" altLang="en-US" sz="1600" dirty="0"/>
              <a:t>经</a:t>
            </a:r>
            <a:r>
              <a:rPr lang="zh-CN" altLang="en-US" sz="1600" dirty="0" smtClean="0"/>
              <a:t>济开发区：</a:t>
            </a:r>
            <a:r>
              <a:rPr lang="en-US" altLang="zh-CN" sz="1600" dirty="0" smtClean="0"/>
              <a:t>318395,3.1</a:t>
            </a:r>
            <a:r>
              <a:rPr lang="zh-CN" altLang="en-US" sz="1600" dirty="0" smtClean="0"/>
              <a:t>万</a:t>
            </a:r>
          </a:p>
        </p:txBody>
      </p:sp>
      <p:graphicFrame>
        <p:nvGraphicFramePr>
          <p:cNvPr id="9" name="表格 8"/>
          <p:cNvGraphicFramePr>
            <a:graphicFrameLocks noGrp="1"/>
          </p:cNvGraphicFramePr>
          <p:nvPr>
            <p:extLst>
              <p:ext uri="{D42A27DB-BD31-4B8C-83A1-F6EECF244321}">
                <p14:modId xmlns:p14="http://schemas.microsoft.com/office/powerpoint/2010/main" val="1433804215"/>
              </p:ext>
            </p:extLst>
          </p:nvPr>
        </p:nvGraphicFramePr>
        <p:xfrm>
          <a:off x="708676" y="4755146"/>
          <a:ext cx="10491304" cy="1005840"/>
        </p:xfrm>
        <a:graphic>
          <a:graphicData uri="http://schemas.openxmlformats.org/drawingml/2006/table">
            <a:tbl>
              <a:tblPr firstRow="1" bandRow="1">
                <a:tableStyleId>{21E4AEA4-8DFA-4A89-87EB-49C32662AFE0}</a:tableStyleId>
              </a:tblPr>
              <a:tblGrid>
                <a:gridCol w="3654443">
                  <a:extLst>
                    <a:ext uri="{9D8B030D-6E8A-4147-A177-3AD203B41FA5}">
                      <a16:colId xmlns:a16="http://schemas.microsoft.com/office/drawing/2014/main" val="3773914217"/>
                    </a:ext>
                  </a:extLst>
                </a:gridCol>
                <a:gridCol w="3821464">
                  <a:extLst>
                    <a:ext uri="{9D8B030D-6E8A-4147-A177-3AD203B41FA5}">
                      <a16:colId xmlns:a16="http://schemas.microsoft.com/office/drawing/2014/main" val="1912996174"/>
                    </a:ext>
                  </a:extLst>
                </a:gridCol>
                <a:gridCol w="3015397">
                  <a:extLst>
                    <a:ext uri="{9D8B030D-6E8A-4147-A177-3AD203B41FA5}">
                      <a16:colId xmlns:a16="http://schemas.microsoft.com/office/drawing/2014/main" val="3116324961"/>
                    </a:ext>
                  </a:extLst>
                </a:gridCol>
              </a:tblGrid>
              <a:tr h="0">
                <a:tc>
                  <a:txBody>
                    <a:bodyPr/>
                    <a:lstStyle/>
                    <a:p>
                      <a:pPr algn="ctr"/>
                      <a:r>
                        <a:rPr lang="zh-CN" altLang="en-US" dirty="0" smtClean="0"/>
                        <a:t>企业</a:t>
                      </a:r>
                      <a:endParaRPr lang="zh-CN" altLang="en-US" dirty="0"/>
                    </a:p>
                  </a:txBody>
                  <a:tcPr/>
                </a:tc>
                <a:tc>
                  <a:txBody>
                    <a:bodyPr/>
                    <a:lstStyle/>
                    <a:p>
                      <a:pPr algn="ctr"/>
                      <a:r>
                        <a:rPr lang="zh-CN" altLang="en-US" dirty="0" smtClean="0"/>
                        <a:t>审批管理局</a:t>
                      </a:r>
                      <a:endParaRPr lang="zh-CN" altLang="en-US" dirty="0"/>
                    </a:p>
                  </a:txBody>
                  <a:tcPr/>
                </a:tc>
                <a:tc>
                  <a:txBody>
                    <a:bodyPr/>
                    <a:lstStyle/>
                    <a:p>
                      <a:pPr algn="ctr"/>
                      <a:r>
                        <a:rPr lang="zh-CN" altLang="en-US" dirty="0" smtClean="0"/>
                        <a:t>地址</a:t>
                      </a:r>
                      <a:endParaRPr lang="zh-CN" altLang="en-US" dirty="0"/>
                    </a:p>
                  </a:txBody>
                  <a:tcPr/>
                </a:tc>
                <a:extLst>
                  <a:ext uri="{0D108BD9-81ED-4DB2-BD59-A6C34878D82A}">
                    <a16:rowId xmlns:a16="http://schemas.microsoft.com/office/drawing/2014/main" val="1022266982"/>
                  </a:ext>
                </a:extLst>
              </a:tr>
              <a:tr h="370840">
                <a:tc>
                  <a:txBody>
                    <a:bodyPr/>
                    <a:lstStyle/>
                    <a:p>
                      <a:pPr algn="ctr"/>
                      <a:r>
                        <a:rPr lang="zh-CN" altLang="en-US" dirty="0" smtClean="0"/>
                        <a:t>武汉美丰工贸有限公司</a:t>
                      </a:r>
                      <a:endParaRPr lang="zh-CN" altLang="en-US" dirty="0"/>
                    </a:p>
                  </a:txBody>
                  <a:tcPr/>
                </a:tc>
                <a:tc>
                  <a:txBody>
                    <a:bodyPr/>
                    <a:lstStyle/>
                    <a:p>
                      <a:r>
                        <a:rPr lang="zh-CN" altLang="en-US" dirty="0" smtClean="0"/>
                        <a:t>武汉经济技术开发区</a:t>
                      </a:r>
                      <a:r>
                        <a:rPr lang="en-US" altLang="zh-CN" dirty="0" smtClean="0"/>
                        <a:t>(</a:t>
                      </a:r>
                      <a:r>
                        <a:rPr lang="zh-CN" altLang="en-US" dirty="0" smtClean="0"/>
                        <a:t>汉南区</a:t>
                      </a:r>
                      <a:r>
                        <a:rPr lang="en-US" altLang="zh-CN" dirty="0" smtClean="0"/>
                        <a:t>)</a:t>
                      </a:r>
                      <a:r>
                        <a:rPr lang="zh-CN" altLang="en-US" dirty="0" smtClean="0"/>
                        <a:t>行政审批局</a:t>
                      </a:r>
                      <a:endParaRPr lang="zh-CN" altLang="en-US" dirty="0"/>
                    </a:p>
                  </a:txBody>
                  <a:tcPr/>
                </a:tc>
                <a:tc>
                  <a:txBody>
                    <a:bodyPr/>
                    <a:lstStyle/>
                    <a:p>
                      <a:r>
                        <a:rPr lang="zh-CN" altLang="en-US" dirty="0" smtClean="0"/>
                        <a:t>武汉市经济技术开发区民营工业园东区二组团</a:t>
                      </a:r>
                      <a:r>
                        <a:rPr lang="en-US" altLang="zh-CN" dirty="0" smtClean="0"/>
                        <a:t>G</a:t>
                      </a:r>
                      <a:r>
                        <a:rPr lang="zh-CN" altLang="en-US" dirty="0" smtClean="0"/>
                        <a:t>栋厂房</a:t>
                      </a:r>
                      <a:endParaRPr lang="zh-CN" altLang="en-US" dirty="0"/>
                    </a:p>
                  </a:txBody>
                  <a:tcPr/>
                </a:tc>
                <a:extLst>
                  <a:ext uri="{0D108BD9-81ED-4DB2-BD59-A6C34878D82A}">
                    <a16:rowId xmlns:a16="http://schemas.microsoft.com/office/drawing/2014/main" val="4167457055"/>
                  </a:ext>
                </a:extLst>
              </a:tr>
            </a:tbl>
          </a:graphicData>
        </a:graphic>
      </p:graphicFrame>
      <p:sp>
        <p:nvSpPr>
          <p:cNvPr id="10" name="PA-文本框 10"/>
          <p:cNvSpPr txBox="1"/>
          <p:nvPr>
            <p:custDataLst>
              <p:tags r:id="rId1"/>
            </p:custDataLst>
          </p:nvPr>
        </p:nvSpPr>
        <p:spPr>
          <a:xfrm>
            <a:off x="1118821" y="261709"/>
            <a:ext cx="2845472" cy="492443"/>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rPr>
              <a:t>产</a:t>
            </a:r>
            <a:r>
              <a:rPr lang="zh-CN" altLang="en-US" sz="2000" b="1" dirty="0" smtClean="0">
                <a:solidFill>
                  <a:srgbClr val="C00000"/>
                </a:solidFill>
                <a:latin typeface="微软雅黑" panose="020B0503020204020204" pitchFamily="34" charset="-122"/>
                <a:ea typeface="微软雅黑" panose="020B0503020204020204" pitchFamily="34" charset="-122"/>
              </a:rPr>
              <a:t>业图谱和特别标注</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165875" y="6059339"/>
            <a:ext cx="9216257" cy="369332"/>
          </a:xfrm>
          <a:prstGeom prst="rect">
            <a:avLst/>
          </a:prstGeom>
          <a:noFill/>
        </p:spPr>
        <p:txBody>
          <a:bodyPr wrap="square" rtlCol="0" anchor="ctr" anchorCtr="0">
            <a:spAutoFit/>
          </a:bodyPr>
          <a:lstStyle/>
          <a:p>
            <a:pPr algn="l"/>
            <a:r>
              <a:rPr lang="zh-CN" altLang="en-US" dirty="0" smtClean="0"/>
              <a:t>原理：开发区企业标注，要么地址在开发区，地址不明时要么审批手续在开发区管理局</a:t>
            </a:r>
          </a:p>
        </p:txBody>
      </p:sp>
    </p:spTree>
    <p:extLst>
      <p:ext uri="{BB962C8B-B14F-4D97-AF65-F5344CB8AC3E}">
        <p14:creationId xmlns:p14="http://schemas.microsoft.com/office/powerpoint/2010/main" val="80555069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文本框 10"/>
          <p:cNvSpPr txBox="1"/>
          <p:nvPr>
            <p:custDataLst>
              <p:tags r:id="rId1"/>
            </p:custDataLst>
          </p:nvPr>
        </p:nvSpPr>
        <p:spPr>
          <a:xfrm>
            <a:off x="1022269" y="483209"/>
            <a:ext cx="2845472" cy="492443"/>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rPr>
              <a:t>产</a:t>
            </a:r>
            <a:r>
              <a:rPr lang="zh-CN" altLang="en-US" sz="2000" b="1" dirty="0" smtClean="0">
                <a:solidFill>
                  <a:srgbClr val="C00000"/>
                </a:solidFill>
                <a:latin typeface="微软雅黑" panose="020B0503020204020204" pitchFamily="34" charset="-122"/>
                <a:ea typeface="微软雅黑" panose="020B0503020204020204" pitchFamily="34" charset="-122"/>
              </a:rPr>
              <a:t>业关联计算？</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99387" y="5168971"/>
            <a:ext cx="9290229" cy="1477328"/>
          </a:xfrm>
          <a:prstGeom prst="rect">
            <a:avLst/>
          </a:prstGeom>
          <a:noFill/>
          <a:ln>
            <a:solidFill>
              <a:schemeClr val="tx1"/>
            </a:solidFill>
          </a:ln>
        </p:spPr>
        <p:txBody>
          <a:bodyPr wrap="square" rtlCol="0" anchor="ctr" anchorCtr="0">
            <a:spAutoFit/>
          </a:bodyPr>
          <a:lstStyle/>
          <a:p>
            <a:pPr marL="285750" indent="-285750" algn="l">
              <a:buFont typeface="Wingdings" panose="05000000000000000000" pitchFamily="2" charset="2"/>
              <a:buChar char="Ø"/>
            </a:pPr>
            <a:r>
              <a:rPr lang="zh-CN" altLang="en-US" dirty="0" smtClean="0"/>
              <a:t>企业与企业是单向的边，聚合成产业也是单向的边，不同于传统意义上的产业复杂网络，单向是否合理？</a:t>
            </a:r>
            <a:endParaRPr lang="en-US" altLang="zh-CN" dirty="0" smtClean="0"/>
          </a:p>
          <a:p>
            <a:pPr marL="285750" indent="-285750" algn="l">
              <a:buFont typeface="Wingdings" panose="05000000000000000000" pitchFamily="2" charset="2"/>
              <a:buChar char="Ø"/>
            </a:pPr>
            <a:endParaRPr lang="en-US" altLang="zh-CN" dirty="0" smtClean="0"/>
          </a:p>
          <a:p>
            <a:pPr marL="285750" indent="-285750" algn="l">
              <a:buFont typeface="Wingdings" panose="05000000000000000000" pitchFamily="2" charset="2"/>
              <a:buChar char="Ø"/>
            </a:pPr>
            <a:r>
              <a:rPr lang="zh-CN" altLang="en-US" dirty="0"/>
              <a:t>产</a:t>
            </a:r>
            <a:r>
              <a:rPr lang="zh-CN" altLang="en-US" dirty="0" smtClean="0"/>
              <a:t>业关联通过同类企业合作关系的边进行聚合，那么聚合时，边的权重如何度量？关键性企业的边是否加权？</a:t>
            </a:r>
          </a:p>
        </p:txBody>
      </p:sp>
      <p:sp>
        <p:nvSpPr>
          <p:cNvPr id="5" name="文本框 4"/>
          <p:cNvSpPr txBox="1"/>
          <p:nvPr/>
        </p:nvSpPr>
        <p:spPr>
          <a:xfrm>
            <a:off x="2291659" y="4657375"/>
            <a:ext cx="1985007" cy="369332"/>
          </a:xfrm>
          <a:prstGeom prst="rect">
            <a:avLst/>
          </a:prstGeom>
          <a:noFill/>
        </p:spPr>
        <p:txBody>
          <a:bodyPr wrap="square" rtlCol="0" anchor="ctr" anchorCtr="0">
            <a:spAutoFit/>
          </a:bodyPr>
          <a:lstStyle/>
          <a:p>
            <a:pPr algn="l"/>
            <a:r>
              <a:rPr lang="zh-CN" altLang="en-US" dirty="0" smtClean="0"/>
              <a:t>投入产出表构建</a:t>
            </a:r>
          </a:p>
        </p:txBody>
      </p:sp>
      <p:sp>
        <p:nvSpPr>
          <p:cNvPr id="13" name="文本框 12"/>
          <p:cNvSpPr txBox="1"/>
          <p:nvPr/>
        </p:nvSpPr>
        <p:spPr>
          <a:xfrm>
            <a:off x="3410787" y="553221"/>
            <a:ext cx="2998778" cy="369332"/>
          </a:xfrm>
          <a:prstGeom prst="rect">
            <a:avLst/>
          </a:prstGeom>
          <a:noFill/>
        </p:spPr>
        <p:txBody>
          <a:bodyPr wrap="square" rtlCol="0" anchor="ctr" anchorCtr="0">
            <a:spAutoFit/>
          </a:bodyPr>
          <a:lstStyle/>
          <a:p>
            <a:pPr algn="l"/>
            <a:r>
              <a:rPr lang="zh-CN" altLang="en-US" dirty="0" smtClean="0"/>
              <a:t>特点，双向，量纲相同</a:t>
            </a:r>
          </a:p>
        </p:txBody>
      </p:sp>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0797" r="21845" b="1309"/>
          <a:stretch/>
        </p:blipFill>
        <p:spPr>
          <a:xfrm>
            <a:off x="1186036" y="1126238"/>
            <a:ext cx="3869226" cy="3489342"/>
          </a:xfrm>
          <a:prstGeom prst="rect">
            <a:avLst/>
          </a:prstGeom>
        </p:spPr>
      </p:pic>
      <p:graphicFrame>
        <p:nvGraphicFramePr>
          <p:cNvPr id="33" name="表格 32"/>
          <p:cNvGraphicFramePr>
            <a:graphicFrameLocks noGrp="1"/>
          </p:cNvGraphicFramePr>
          <p:nvPr>
            <p:extLst>
              <p:ext uri="{D42A27DB-BD31-4B8C-83A1-F6EECF244321}">
                <p14:modId xmlns:p14="http://schemas.microsoft.com/office/powerpoint/2010/main" val="2233270620"/>
              </p:ext>
            </p:extLst>
          </p:nvPr>
        </p:nvGraphicFramePr>
        <p:xfrm>
          <a:off x="5548231" y="1649049"/>
          <a:ext cx="5948313" cy="3229568"/>
        </p:xfrm>
        <a:graphic>
          <a:graphicData uri="http://schemas.openxmlformats.org/drawingml/2006/table">
            <a:tbl>
              <a:tblPr firstRow="1" bandRow="1">
                <a:tableStyleId>{72833802-FEF1-4C79-8D5D-14CF1EAF98D9}</a:tableStyleId>
              </a:tblPr>
              <a:tblGrid>
                <a:gridCol w="1189662">
                  <a:extLst>
                    <a:ext uri="{9D8B030D-6E8A-4147-A177-3AD203B41FA5}">
                      <a16:colId xmlns:a16="http://schemas.microsoft.com/office/drawing/2014/main" val="3223839131"/>
                    </a:ext>
                  </a:extLst>
                </a:gridCol>
                <a:gridCol w="1035063">
                  <a:extLst>
                    <a:ext uri="{9D8B030D-6E8A-4147-A177-3AD203B41FA5}">
                      <a16:colId xmlns:a16="http://schemas.microsoft.com/office/drawing/2014/main" val="895970445"/>
                    </a:ext>
                  </a:extLst>
                </a:gridCol>
                <a:gridCol w="1357460">
                  <a:extLst>
                    <a:ext uri="{9D8B030D-6E8A-4147-A177-3AD203B41FA5}">
                      <a16:colId xmlns:a16="http://schemas.microsoft.com/office/drawing/2014/main" val="3561594535"/>
                    </a:ext>
                  </a:extLst>
                </a:gridCol>
                <a:gridCol w="1168924">
                  <a:extLst>
                    <a:ext uri="{9D8B030D-6E8A-4147-A177-3AD203B41FA5}">
                      <a16:colId xmlns:a16="http://schemas.microsoft.com/office/drawing/2014/main" val="2791430454"/>
                    </a:ext>
                  </a:extLst>
                </a:gridCol>
                <a:gridCol w="1197204">
                  <a:extLst>
                    <a:ext uri="{9D8B030D-6E8A-4147-A177-3AD203B41FA5}">
                      <a16:colId xmlns:a16="http://schemas.microsoft.com/office/drawing/2014/main" val="3561369674"/>
                    </a:ext>
                  </a:extLst>
                </a:gridCol>
              </a:tblGrid>
              <a:tr h="508751">
                <a:tc gridSpan="2">
                  <a:txBody>
                    <a:bodyPr/>
                    <a:lstStyle/>
                    <a:p>
                      <a:pPr algn="ctr"/>
                      <a:r>
                        <a:rPr lang="en-US" altLang="zh-CN" dirty="0"/>
                        <a:t>Top2</a:t>
                      </a:r>
                      <a:r>
                        <a:rPr lang="zh-CN" altLang="en-US" dirty="0"/>
                        <a:t>上游产业</a:t>
                      </a:r>
                    </a:p>
                  </a:txBody>
                  <a:tcPr>
                    <a:lnR w="12700" cap="flat" cmpd="sng" algn="ctr">
                      <a:solidFill>
                        <a:schemeClr val="tx1"/>
                      </a:solidFill>
                      <a:prstDash val="solid"/>
                      <a:round/>
                      <a:headEnd type="none" w="med" len="med"/>
                      <a:tailEnd type="none" w="med" len="med"/>
                    </a:lnR>
                  </a:tcPr>
                </a:tc>
                <a:tc hMerge="1">
                  <a:txBody>
                    <a:bodyPr/>
                    <a:lstStyle/>
                    <a:p>
                      <a:endParaRPr lang="zh-CN" altLang="en-US" dirty="0"/>
                    </a:p>
                  </a:txBody>
                  <a:tcPr/>
                </a:tc>
                <a:tc>
                  <a:txBody>
                    <a:bodyPr/>
                    <a:lstStyle/>
                    <a:p>
                      <a:r>
                        <a:rPr lang="en-US" altLang="zh-CN" dirty="0"/>
                        <a:t>   </a:t>
                      </a:r>
                      <a:r>
                        <a:rPr lang="zh-CN" altLang="en-US" dirty="0"/>
                        <a:t>中间产业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altLang="zh-CN" dirty="0"/>
                        <a:t>Top2</a:t>
                      </a:r>
                      <a:r>
                        <a:rPr lang="zh-CN" altLang="en-US" dirty="0"/>
                        <a:t>下游产业</a:t>
                      </a:r>
                    </a:p>
                  </a:txBody>
                  <a:tcPr>
                    <a:lnL w="12700" cap="flat" cmpd="sng" algn="ctr">
                      <a:solidFill>
                        <a:schemeClr val="tx1"/>
                      </a:solidFill>
                      <a:prstDash val="solid"/>
                      <a:round/>
                      <a:headEnd type="none" w="med" len="med"/>
                      <a:tailEnd type="none" w="med" len="med"/>
                    </a:lnL>
                  </a:tcPr>
                </a:tc>
                <a:tc hMerge="1">
                  <a:txBody>
                    <a:bodyPr/>
                    <a:lstStyle/>
                    <a:p>
                      <a:endParaRPr lang="zh-CN" altLang="en-US" dirty="0"/>
                    </a:p>
                  </a:txBody>
                  <a:tcPr/>
                </a:tc>
                <a:extLst>
                  <a:ext uri="{0D108BD9-81ED-4DB2-BD59-A6C34878D82A}">
                    <a16:rowId xmlns:a16="http://schemas.microsoft.com/office/drawing/2014/main" val="1182731352"/>
                  </a:ext>
                </a:extLst>
              </a:tr>
              <a:tr h="683506">
                <a:tc>
                  <a:txBody>
                    <a:bodyPr/>
                    <a:lstStyle/>
                    <a:p>
                      <a:pPr algn="ctr"/>
                      <a:r>
                        <a:rPr lang="zh-CN" altLang="en-US" sz="1600" dirty="0"/>
                        <a:t>农、林、牧、渔服务产品</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1600" dirty="0"/>
                        <a:t>水利管理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1600" dirty="0"/>
                        <a:t>农产品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1600" dirty="0"/>
                        <a:t>农副产品加工业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1600" dirty="0"/>
                        <a:t>食品制造业</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417294"/>
                  </a:ext>
                </a:extLst>
              </a:tr>
              <a:tr h="831057">
                <a:tc>
                  <a:txBody>
                    <a:bodyPr/>
                    <a:lstStyle/>
                    <a:p>
                      <a:pPr algn="ctr"/>
                      <a:r>
                        <a:rPr lang="zh-CN" altLang="en-US" sz="1600" dirty="0"/>
                        <a:t>农产品</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t>农副产品加工业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t>食品制造业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t>餐饮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t>酒、饮料和精制茶制造业</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8961270"/>
                  </a:ext>
                </a:extLst>
              </a:tr>
              <a:tr h="922168">
                <a:tc>
                  <a:txBody>
                    <a:bodyPr/>
                    <a:lstStyle/>
                    <a:p>
                      <a:pPr algn="ctr"/>
                      <a:r>
                        <a:rPr lang="zh-CN" altLang="en-US" sz="1600" dirty="0"/>
                        <a:t>木材加工和木、竹、藤、棕、草制品</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1600" dirty="0"/>
                        <a:t>非金属矿物制品业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1600" dirty="0"/>
                        <a:t>建筑装饰、装修和其他建筑服务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1600" dirty="0"/>
                        <a:t>土木工程建筑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1600" dirty="0"/>
                        <a:t>房地产</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9511339"/>
                  </a:ext>
                </a:extLst>
              </a:tr>
            </a:tbl>
          </a:graphicData>
        </a:graphic>
      </p:graphicFrame>
      <p:sp>
        <p:nvSpPr>
          <p:cNvPr id="34" name="矩形 33"/>
          <p:cNvSpPr/>
          <p:nvPr/>
        </p:nvSpPr>
        <p:spPr>
          <a:xfrm>
            <a:off x="5953909" y="1065518"/>
            <a:ext cx="1107996" cy="369332"/>
          </a:xfrm>
          <a:prstGeom prst="rect">
            <a:avLst/>
          </a:prstGeom>
        </p:spPr>
        <p:txBody>
          <a:bodyPr wrap="none">
            <a:spAutoFit/>
          </a:bodyPr>
          <a:lstStyle/>
          <a:p>
            <a:r>
              <a:rPr lang="zh-CN" altLang="en-US" dirty="0"/>
              <a:t>上游产业</a:t>
            </a:r>
          </a:p>
        </p:txBody>
      </p:sp>
      <p:sp>
        <p:nvSpPr>
          <p:cNvPr id="35" name="右箭头 34"/>
          <p:cNvSpPr/>
          <p:nvPr/>
        </p:nvSpPr>
        <p:spPr>
          <a:xfrm>
            <a:off x="7140410" y="1175151"/>
            <a:ext cx="556182" cy="132045"/>
          </a:xfrm>
          <a:prstGeom prst="rightArrow">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dirty="0"/>
          </a:p>
        </p:txBody>
      </p:sp>
      <p:sp>
        <p:nvSpPr>
          <p:cNvPr id="36" name="矩形 35"/>
          <p:cNvSpPr/>
          <p:nvPr/>
        </p:nvSpPr>
        <p:spPr>
          <a:xfrm>
            <a:off x="7843394" y="1073234"/>
            <a:ext cx="1107996" cy="369332"/>
          </a:xfrm>
          <a:prstGeom prst="rect">
            <a:avLst/>
          </a:prstGeom>
        </p:spPr>
        <p:txBody>
          <a:bodyPr wrap="none">
            <a:spAutoFit/>
          </a:bodyPr>
          <a:lstStyle/>
          <a:p>
            <a:r>
              <a:rPr lang="zh-CN" altLang="en-US" dirty="0"/>
              <a:t>中间产业</a:t>
            </a:r>
          </a:p>
        </p:txBody>
      </p:sp>
      <p:sp>
        <p:nvSpPr>
          <p:cNvPr id="37" name="右箭头 36"/>
          <p:cNvSpPr/>
          <p:nvPr/>
        </p:nvSpPr>
        <p:spPr>
          <a:xfrm>
            <a:off x="9078248" y="1187087"/>
            <a:ext cx="556182" cy="132045"/>
          </a:xfrm>
          <a:prstGeom prst="rightArrow">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dirty="0"/>
          </a:p>
        </p:txBody>
      </p:sp>
      <p:sp>
        <p:nvSpPr>
          <p:cNvPr id="38" name="矩形 37"/>
          <p:cNvSpPr/>
          <p:nvPr/>
        </p:nvSpPr>
        <p:spPr>
          <a:xfrm>
            <a:off x="9823135" y="1073234"/>
            <a:ext cx="1107996" cy="369332"/>
          </a:xfrm>
          <a:prstGeom prst="rect">
            <a:avLst/>
          </a:prstGeom>
        </p:spPr>
        <p:txBody>
          <a:bodyPr wrap="none">
            <a:spAutoFit/>
          </a:bodyPr>
          <a:lstStyle/>
          <a:p>
            <a:r>
              <a:rPr lang="zh-CN" altLang="en-US" dirty="0"/>
              <a:t>下游产业</a:t>
            </a:r>
          </a:p>
        </p:txBody>
      </p:sp>
      <p:sp>
        <p:nvSpPr>
          <p:cNvPr id="39" name="圆角矩形 38"/>
          <p:cNvSpPr/>
          <p:nvPr/>
        </p:nvSpPr>
        <p:spPr>
          <a:xfrm>
            <a:off x="5680205" y="923941"/>
            <a:ext cx="5684363" cy="559361"/>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40" name="圆角矩形标注 39"/>
          <p:cNvSpPr/>
          <p:nvPr/>
        </p:nvSpPr>
        <p:spPr>
          <a:xfrm>
            <a:off x="8951390" y="308333"/>
            <a:ext cx="1838227" cy="460170"/>
          </a:xfrm>
          <a:prstGeom prst="wedgeRoundRectCallout">
            <a:avLst>
              <a:gd name="adj1" fmla="val -46005"/>
              <a:gd name="adj2" fmla="val 90198"/>
              <a:gd name="adj3" fmla="val 16667"/>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dirty="0">
                <a:solidFill>
                  <a:schemeClr val="tx1"/>
                </a:solidFill>
              </a:rPr>
              <a:t>上下游产业链</a:t>
            </a:r>
          </a:p>
        </p:txBody>
      </p:sp>
      <p:sp>
        <p:nvSpPr>
          <p:cNvPr id="41" name="圆角矩形 40"/>
          <p:cNvSpPr/>
          <p:nvPr/>
        </p:nvSpPr>
        <p:spPr>
          <a:xfrm>
            <a:off x="6651166" y="2906844"/>
            <a:ext cx="3725967" cy="1055802"/>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42" name="右箭头 41"/>
          <p:cNvSpPr/>
          <p:nvPr/>
        </p:nvSpPr>
        <p:spPr>
          <a:xfrm>
            <a:off x="5094514" y="2720323"/>
            <a:ext cx="391886" cy="301173"/>
          </a:xfrm>
          <a:prstGeom prst="rightArrow">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dirty="0"/>
          </a:p>
        </p:txBody>
      </p:sp>
    </p:spTree>
    <p:extLst>
      <p:ext uri="{BB962C8B-B14F-4D97-AF65-F5344CB8AC3E}">
        <p14:creationId xmlns:p14="http://schemas.microsoft.com/office/powerpoint/2010/main" val="63870286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0"/>
          <p:cNvSpPr txBox="1"/>
          <p:nvPr>
            <p:custDataLst>
              <p:tags r:id="rId1"/>
            </p:custDataLst>
          </p:nvPr>
        </p:nvSpPr>
        <p:spPr>
          <a:xfrm>
            <a:off x="454767" y="615211"/>
            <a:ext cx="4026361"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三、产业关联效应计算</a:t>
            </a:r>
          </a:p>
        </p:txBody>
      </p:sp>
      <p:sp>
        <p:nvSpPr>
          <p:cNvPr id="3" name="矩形 2"/>
          <p:cNvSpPr/>
          <p:nvPr/>
        </p:nvSpPr>
        <p:spPr>
          <a:xfrm>
            <a:off x="712998" y="1609898"/>
            <a:ext cx="2541358" cy="553998"/>
          </a:xfrm>
          <a:prstGeom prst="rect">
            <a:avLst/>
          </a:prstGeom>
        </p:spPr>
        <p:txBody>
          <a:bodyPr wrap="square">
            <a:spAutoFit/>
          </a:bodyPr>
          <a:ls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a:lstStyle>
          <a:p>
            <a:pPr fontAlgn="auto">
              <a:lnSpc>
                <a:spcPct val="150000"/>
              </a:lnSpc>
              <a:spcAft>
                <a:spcPts val="1200"/>
              </a:spcAft>
            </a:pPr>
            <a:r>
              <a:rPr lang="zh-CN" altLang="en-US" sz="2000" b="1" dirty="0" smtClean="0">
                <a:solidFill>
                  <a:srgbClr val="C00000"/>
                </a:solidFill>
                <a:latin typeface="微软雅黑" panose="020B0503020204020204" pitchFamily="34" charset="-122"/>
                <a:ea typeface="微软雅黑" panose="020B0503020204020204" pitchFamily="34" charset="-122"/>
              </a:rPr>
              <a:t>构建产</a:t>
            </a:r>
            <a:r>
              <a:rPr lang="zh-CN" altLang="en-US" sz="2000" b="1" dirty="0">
                <a:solidFill>
                  <a:srgbClr val="C00000"/>
                </a:solidFill>
                <a:latin typeface="微软雅黑" panose="020B0503020204020204" pitchFamily="34" charset="-122"/>
                <a:ea typeface="微软雅黑" panose="020B0503020204020204" pitchFamily="34" charset="-122"/>
              </a:rPr>
              <a:t>业复杂网络</a:t>
            </a:r>
          </a:p>
        </p:txBody>
      </p:sp>
      <p:pic>
        <p:nvPicPr>
          <p:cNvPr id="4" name="图片 3" descr="new0"/>
          <p:cNvPicPr>
            <a:picLocks noChangeAspect="1"/>
          </p:cNvPicPr>
          <p:nvPr/>
        </p:nvPicPr>
        <p:blipFill rotWithShape="1">
          <a:blip r:embed="rId3"/>
          <a:srcRect l="6041" t="3372" r="6210" b="3923"/>
          <a:stretch>
            <a:fillRect/>
          </a:stretch>
        </p:blipFill>
        <p:spPr>
          <a:xfrm>
            <a:off x="6798245" y="2296968"/>
            <a:ext cx="4854805" cy="2872265"/>
          </a:xfrm>
          <a:prstGeom prst="rect">
            <a:avLst/>
          </a:prstGeom>
        </p:spPr>
      </p:pic>
      <p:sp>
        <p:nvSpPr>
          <p:cNvPr id="5" name="矩形 4"/>
          <p:cNvSpPr/>
          <p:nvPr/>
        </p:nvSpPr>
        <p:spPr>
          <a:xfrm>
            <a:off x="1055770" y="2339921"/>
            <a:ext cx="5631561" cy="2844177"/>
          </a:xfrm>
          <a:prstGeom prst="rect">
            <a:avLst/>
          </a:prstGeom>
        </p:spPr>
        <p:txBody>
          <a:bodyPr wrap="square">
            <a:spAutoFit/>
          </a:bodyPr>
          <a:lstStyle/>
          <a:p>
            <a:pPr marL="342900" indent="-342900" fontAlgn="auto">
              <a:lnSpc>
                <a:spcPct val="150000"/>
              </a:lnSpc>
              <a:spcAft>
                <a:spcPts val="1200"/>
              </a:spcAft>
              <a:buFont typeface="Arial" panose="020B0604020202020204" pitchFamily="34" charset="0"/>
              <a:buChar char="•"/>
            </a:pP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基于</a:t>
            </a:r>
            <a:r>
              <a:rPr lang="zh-CN" altLang="en-US"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国家/地区产业间投入产出表</a:t>
            </a: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，计算</a:t>
            </a:r>
            <a:r>
              <a:rPr lang="zh-CN" altLang="en-US"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产业关键属性</a:t>
            </a: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信息，包括：入度，出度，中介度，影响力，感应度，前向深度，后向深度。</a:t>
            </a:r>
          </a:p>
          <a:p>
            <a:pPr marL="342900" indent="-342900" fontAlgn="auto">
              <a:lnSpc>
                <a:spcPct val="150000"/>
              </a:lnSpc>
              <a:spcAft>
                <a:spcPts val="1200"/>
              </a:spcAft>
              <a:buFont typeface="Arial" panose="020B0604020202020204" pitchFamily="34" charset="0"/>
              <a:buChar char="•"/>
            </a:pP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分别得到</a:t>
            </a:r>
            <a:r>
              <a:rPr lang="zh-CN" altLang="en-US"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消耗系数</a:t>
            </a: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分配系数</a:t>
            </a: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矩阵，通过矩阵运算得到产业一般</a:t>
            </a:r>
            <a:r>
              <a:rPr lang="zh-CN" altLang="en-US"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关联结构网络</a:t>
            </a: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fontAlgn="auto">
              <a:lnSpc>
                <a:spcPct val="150000"/>
              </a:lnSpc>
              <a:spcAft>
                <a:spcPts val="1200"/>
              </a:spcAft>
              <a:buFont typeface="Arial" panose="020B0604020202020204" pitchFamily="34" charset="0"/>
              <a:buChar char="•"/>
            </a:pP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最后，通过</a:t>
            </a:r>
            <a:r>
              <a:rPr lang="zh-CN" altLang="en-US"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威弗组合(WT)指数</a:t>
            </a: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确定产业间关联阈值。</a:t>
            </a:r>
          </a:p>
        </p:txBody>
      </p:sp>
    </p:spTree>
    <p:extLst>
      <p:ext uri="{BB962C8B-B14F-4D97-AF65-F5344CB8AC3E}">
        <p14:creationId xmlns:p14="http://schemas.microsoft.com/office/powerpoint/2010/main" val="141007253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0"/>
          <p:cNvSpPr txBox="1"/>
          <p:nvPr>
            <p:custDataLst>
              <p:tags r:id="rId1"/>
            </p:custDataLst>
          </p:nvPr>
        </p:nvSpPr>
        <p:spPr>
          <a:xfrm>
            <a:off x="454767" y="615211"/>
            <a:ext cx="4026361" cy="652486"/>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三、产业关联效应计算</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3" name="矩形 2"/>
          <p:cNvSpPr/>
          <p:nvPr/>
        </p:nvSpPr>
        <p:spPr>
          <a:xfrm>
            <a:off x="769793" y="1267697"/>
            <a:ext cx="2541358" cy="499624"/>
          </a:xfrm>
          <a:prstGeom prst="rect">
            <a:avLst/>
          </a:prstGeom>
        </p:spPr>
        <p:txBody>
          <a:bodyPr wrap="square">
            <a:spAutoFit/>
          </a:bodyPr>
          <a:ls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a:lstStyle>
          <a:p>
            <a:pPr fontAlgn="auto">
              <a:lnSpc>
                <a:spcPct val="150000"/>
              </a:lnSpc>
              <a:spcAft>
                <a:spcPts val="1200"/>
              </a:spcAft>
            </a:pPr>
            <a:r>
              <a:rPr lang="zh-CN" altLang="en-US" sz="2000" b="1" dirty="0" smtClean="0">
                <a:solidFill>
                  <a:srgbClr val="C00000"/>
                </a:solidFill>
                <a:latin typeface="微软雅黑" panose="020B0503020204020204" pitchFamily="34" charset="-122"/>
                <a:ea typeface="微软雅黑" panose="020B0503020204020204" pitchFamily="34" charset="-122"/>
              </a:rPr>
              <a:t>抽取产业链</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986423308"/>
              </p:ext>
            </p:extLst>
          </p:nvPr>
        </p:nvGraphicFramePr>
        <p:xfrm>
          <a:off x="1329004" y="1898461"/>
          <a:ext cx="9696754" cy="4470763"/>
        </p:xfrm>
        <a:graphic>
          <a:graphicData uri="http://schemas.openxmlformats.org/drawingml/2006/table">
            <a:tbl>
              <a:tblPr firstRow="1" firstCol="1" bandRow="1" bandCol="1">
                <a:tableStyleId>{21E4AEA4-8DFA-4A89-87EB-49C32662AFE0}</a:tableStyleId>
              </a:tblPr>
              <a:tblGrid>
                <a:gridCol w="2480293">
                  <a:extLst>
                    <a:ext uri="{9D8B030D-6E8A-4147-A177-3AD203B41FA5}">
                      <a16:colId xmlns:a16="http://schemas.microsoft.com/office/drawing/2014/main" val="2641645388"/>
                    </a:ext>
                  </a:extLst>
                </a:gridCol>
                <a:gridCol w="3478488">
                  <a:extLst>
                    <a:ext uri="{9D8B030D-6E8A-4147-A177-3AD203B41FA5}">
                      <a16:colId xmlns:a16="http://schemas.microsoft.com/office/drawing/2014/main" val="4247082158"/>
                    </a:ext>
                  </a:extLst>
                </a:gridCol>
                <a:gridCol w="3737973">
                  <a:extLst>
                    <a:ext uri="{9D8B030D-6E8A-4147-A177-3AD203B41FA5}">
                      <a16:colId xmlns:a16="http://schemas.microsoft.com/office/drawing/2014/main" val="778419569"/>
                    </a:ext>
                  </a:extLst>
                </a:gridCol>
              </a:tblGrid>
              <a:tr h="447089">
                <a:tc>
                  <a:txBody>
                    <a:bodyPr/>
                    <a:lstStyle/>
                    <a:p>
                      <a:pPr algn="ctr">
                        <a:spcAft>
                          <a:spcPts val="0"/>
                        </a:spcAft>
                      </a:pPr>
                      <a:r>
                        <a:rPr lang="zh-CN" sz="1400" kern="100" dirty="0">
                          <a:effectLst/>
                        </a:rPr>
                        <a:t>产业名称</a:t>
                      </a:r>
                      <a:endParaRPr lang="zh-CN" sz="1400" kern="100" dirty="0">
                        <a:effectLst/>
                        <a:latin typeface="+mn-ea"/>
                        <a:ea typeface="+mn-ea"/>
                        <a:cs typeface="Times New Roman" panose="02020603050405020304" pitchFamily="18" charset="0"/>
                      </a:endParaRPr>
                    </a:p>
                  </a:txBody>
                  <a:tcPr marL="68580" marR="68580" marT="0" marB="0" anchor="ctr">
                    <a:lnB w="12700" cap="flat" cmpd="sng" algn="ctr">
                      <a:solidFill>
                        <a:srgbClr val="FF0000"/>
                      </a:solidFill>
                      <a:prstDash val="solid"/>
                      <a:round/>
                      <a:headEnd type="none" w="med" len="med"/>
                      <a:tailEnd type="none" w="med" len="med"/>
                    </a:lnB>
                  </a:tcPr>
                </a:tc>
                <a:tc>
                  <a:txBody>
                    <a:bodyPr/>
                    <a:lstStyle/>
                    <a:p>
                      <a:pPr algn="ctr">
                        <a:spcAft>
                          <a:spcPts val="0"/>
                        </a:spcAft>
                      </a:pPr>
                      <a:r>
                        <a:rPr lang="zh-CN" sz="1400" kern="100">
                          <a:effectLst/>
                        </a:rPr>
                        <a:t>上游产业</a:t>
                      </a:r>
                      <a:endParaRPr lang="zh-CN" sz="1400" kern="100">
                        <a:effectLst/>
                        <a:latin typeface="+mn-ea"/>
                        <a:ea typeface="+mn-ea"/>
                        <a:cs typeface="Times New Roman" panose="02020603050405020304" pitchFamily="18" charset="0"/>
                      </a:endParaRPr>
                    </a:p>
                  </a:txBody>
                  <a:tcPr marL="68580" marR="68580" marT="0" marB="0" anchor="ctr">
                    <a:lnB w="12700" cap="flat" cmpd="sng" algn="ctr">
                      <a:solidFill>
                        <a:srgbClr val="FF0000"/>
                      </a:solidFill>
                      <a:prstDash val="solid"/>
                      <a:round/>
                      <a:headEnd type="none" w="med" len="med"/>
                      <a:tailEnd type="none" w="med" len="med"/>
                    </a:lnB>
                  </a:tcPr>
                </a:tc>
                <a:tc>
                  <a:txBody>
                    <a:bodyPr/>
                    <a:lstStyle/>
                    <a:p>
                      <a:pPr algn="ctr">
                        <a:spcAft>
                          <a:spcPts val="0"/>
                        </a:spcAft>
                      </a:pPr>
                      <a:r>
                        <a:rPr lang="zh-CN" sz="1400" kern="100">
                          <a:effectLst/>
                        </a:rPr>
                        <a:t>下游产业</a:t>
                      </a:r>
                      <a:endParaRPr lang="zh-CN" sz="1400" kern="100">
                        <a:effectLst/>
                        <a:latin typeface="+mn-ea"/>
                        <a:ea typeface="+mn-ea"/>
                        <a:cs typeface="Times New Roman" panose="02020603050405020304" pitchFamily="18" charset="0"/>
                      </a:endParaRPr>
                    </a:p>
                  </a:txBody>
                  <a:tcPr marL="68580" marR="68580" marT="0" marB="0" anchor="ctr">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875831091"/>
                  </a:ext>
                </a:extLst>
              </a:tr>
              <a:tr h="1121847">
                <a:tc>
                  <a:txBody>
                    <a:bodyPr/>
                    <a:lstStyle/>
                    <a:p>
                      <a:pPr algn="ctr">
                        <a:spcAft>
                          <a:spcPts val="0"/>
                        </a:spcAft>
                      </a:pPr>
                      <a:r>
                        <a:rPr lang="zh-CN" sz="1400" b="0" kern="100" dirty="0">
                          <a:solidFill>
                            <a:schemeClr val="tx1"/>
                          </a:solidFill>
                          <a:effectLst/>
                        </a:rPr>
                        <a:t>畜牧产品</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l">
                        <a:spcAft>
                          <a:spcPts val="0"/>
                        </a:spcAft>
                      </a:pPr>
                      <a:r>
                        <a:rPr lang="zh-CN" sz="1400" b="0" kern="100" dirty="0">
                          <a:solidFill>
                            <a:schemeClr val="tx1"/>
                          </a:solidFill>
                          <a:effectLst/>
                        </a:rPr>
                        <a:t>农副产品加工业</a:t>
                      </a:r>
                      <a:r>
                        <a:rPr lang="en-US" sz="1400" b="0" kern="100" dirty="0">
                          <a:solidFill>
                            <a:schemeClr val="tx1"/>
                          </a:solidFill>
                          <a:effectLst/>
                        </a:rPr>
                        <a:t>, </a:t>
                      </a:r>
                      <a:r>
                        <a:rPr lang="zh-CN" sz="1400" b="0" kern="100" dirty="0">
                          <a:solidFill>
                            <a:schemeClr val="tx1"/>
                          </a:solidFill>
                          <a:effectLst/>
                        </a:rPr>
                        <a:t>农产品</a:t>
                      </a:r>
                      <a:r>
                        <a:rPr lang="en-US" sz="1400" b="0" kern="100" dirty="0">
                          <a:solidFill>
                            <a:schemeClr val="tx1"/>
                          </a:solidFill>
                          <a:effectLst/>
                        </a:rPr>
                        <a:t>, </a:t>
                      </a:r>
                      <a:r>
                        <a:rPr lang="zh-CN" sz="1400" b="0" kern="100" dirty="0">
                          <a:solidFill>
                            <a:schemeClr val="tx1"/>
                          </a:solidFill>
                          <a:effectLst/>
                        </a:rPr>
                        <a:t>零售</a:t>
                      </a:r>
                      <a:r>
                        <a:rPr lang="en-US" sz="1400" b="0" kern="100" dirty="0">
                          <a:solidFill>
                            <a:schemeClr val="tx1"/>
                          </a:solidFill>
                          <a:effectLst/>
                        </a:rPr>
                        <a:t>, </a:t>
                      </a:r>
                      <a:r>
                        <a:rPr lang="zh-CN" sz="1400" b="0" kern="100" dirty="0">
                          <a:solidFill>
                            <a:schemeClr val="tx1"/>
                          </a:solidFill>
                          <a:effectLst/>
                        </a:rPr>
                        <a:t>邮政</a:t>
                      </a:r>
                      <a:r>
                        <a:rPr lang="en-US" sz="1400" b="0" kern="100" dirty="0">
                          <a:solidFill>
                            <a:schemeClr val="tx1"/>
                          </a:solidFill>
                          <a:effectLst/>
                        </a:rPr>
                        <a:t>, </a:t>
                      </a:r>
                      <a:r>
                        <a:rPr lang="zh-CN" sz="1400" b="0" kern="100" dirty="0">
                          <a:solidFill>
                            <a:schemeClr val="tx1"/>
                          </a:solidFill>
                          <a:effectLst/>
                        </a:rPr>
                        <a:t>农、林、牧、渔服务产品</a:t>
                      </a:r>
                      <a:r>
                        <a:rPr lang="en-US" sz="1400" b="0" kern="100" dirty="0">
                          <a:solidFill>
                            <a:schemeClr val="tx1"/>
                          </a:solidFill>
                          <a:effectLst/>
                        </a:rPr>
                        <a:t>, </a:t>
                      </a:r>
                      <a:r>
                        <a:rPr lang="zh-CN" sz="1400" b="0" kern="100" dirty="0">
                          <a:solidFill>
                            <a:schemeClr val="tx1"/>
                          </a:solidFill>
                          <a:effectLst/>
                        </a:rPr>
                        <a:t>道路运输业</a:t>
                      </a:r>
                      <a:r>
                        <a:rPr lang="en-US" sz="1400" b="0" kern="100" dirty="0">
                          <a:solidFill>
                            <a:schemeClr val="tx1"/>
                          </a:solidFill>
                          <a:effectLst/>
                        </a:rPr>
                        <a:t>, </a:t>
                      </a:r>
                      <a:r>
                        <a:rPr lang="zh-CN" sz="1400" b="0" kern="100" dirty="0">
                          <a:solidFill>
                            <a:schemeClr val="tx1"/>
                          </a:solidFill>
                          <a:effectLst/>
                        </a:rPr>
                        <a:t>渔产品</a:t>
                      </a:r>
                      <a:r>
                        <a:rPr lang="en-US" sz="1400" b="0" kern="100" dirty="0">
                          <a:solidFill>
                            <a:schemeClr val="tx1"/>
                          </a:solidFill>
                          <a:effectLst/>
                        </a:rPr>
                        <a:t>, </a:t>
                      </a:r>
                      <a:r>
                        <a:rPr lang="zh-CN" sz="1400" b="0" kern="100" dirty="0">
                          <a:solidFill>
                            <a:schemeClr val="tx1"/>
                          </a:solidFill>
                          <a:effectLst/>
                        </a:rPr>
                        <a:t>铁路运输业</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l">
                        <a:spcAft>
                          <a:spcPts val="0"/>
                        </a:spcAft>
                      </a:pPr>
                      <a:r>
                        <a:rPr lang="zh-CN" sz="1400" b="0" kern="100" dirty="0">
                          <a:solidFill>
                            <a:schemeClr val="tx1"/>
                          </a:solidFill>
                          <a:effectLst/>
                        </a:rPr>
                        <a:t>农副产品加工业</a:t>
                      </a:r>
                      <a:r>
                        <a:rPr lang="en-US" sz="1400" b="0" kern="100" dirty="0">
                          <a:solidFill>
                            <a:schemeClr val="tx1"/>
                          </a:solidFill>
                          <a:effectLst/>
                        </a:rPr>
                        <a:t>, </a:t>
                      </a:r>
                      <a:r>
                        <a:rPr lang="zh-CN" sz="1400" b="0" kern="100" dirty="0">
                          <a:solidFill>
                            <a:schemeClr val="tx1"/>
                          </a:solidFill>
                          <a:effectLst/>
                        </a:rPr>
                        <a:t>食品制造业</a:t>
                      </a:r>
                      <a:r>
                        <a:rPr lang="en-US" sz="1400" b="0" kern="100" dirty="0">
                          <a:solidFill>
                            <a:schemeClr val="tx1"/>
                          </a:solidFill>
                          <a:effectLst/>
                        </a:rPr>
                        <a:t>, </a:t>
                      </a:r>
                      <a:r>
                        <a:rPr lang="zh-CN" sz="1400" b="0" kern="100" dirty="0">
                          <a:solidFill>
                            <a:schemeClr val="tx1"/>
                          </a:solidFill>
                          <a:effectLst/>
                        </a:rPr>
                        <a:t>医药制品</a:t>
                      </a:r>
                      <a:r>
                        <a:rPr lang="en-US" sz="1400" b="0" kern="100" dirty="0">
                          <a:solidFill>
                            <a:schemeClr val="tx1"/>
                          </a:solidFill>
                          <a:effectLst/>
                        </a:rPr>
                        <a:t>, </a:t>
                      </a:r>
                      <a:r>
                        <a:rPr lang="zh-CN" sz="1400" b="0" kern="100" dirty="0">
                          <a:solidFill>
                            <a:schemeClr val="tx1"/>
                          </a:solidFill>
                          <a:effectLst/>
                        </a:rPr>
                        <a:t>餐饮</a:t>
                      </a:r>
                      <a:r>
                        <a:rPr lang="en-US" sz="1400" b="0" kern="100" dirty="0">
                          <a:solidFill>
                            <a:schemeClr val="tx1"/>
                          </a:solidFill>
                          <a:effectLst/>
                        </a:rPr>
                        <a:t>, </a:t>
                      </a:r>
                      <a:r>
                        <a:rPr lang="zh-CN" sz="1400" b="0" kern="100" dirty="0">
                          <a:solidFill>
                            <a:schemeClr val="tx1"/>
                          </a:solidFill>
                          <a:effectLst/>
                        </a:rPr>
                        <a:t>皮革、毛皮、羽毛及其制品和制鞋业</a:t>
                      </a:r>
                      <a:r>
                        <a:rPr lang="en-US" sz="1400" b="0" kern="100" dirty="0">
                          <a:solidFill>
                            <a:schemeClr val="tx1"/>
                          </a:solidFill>
                          <a:effectLst/>
                        </a:rPr>
                        <a:t>, </a:t>
                      </a:r>
                      <a:r>
                        <a:rPr lang="zh-CN" sz="1400" b="0" kern="100" dirty="0">
                          <a:solidFill>
                            <a:schemeClr val="tx1"/>
                          </a:solidFill>
                          <a:effectLst/>
                        </a:rPr>
                        <a:t>其他制造产品</a:t>
                      </a:r>
                      <a:r>
                        <a:rPr lang="en-US" sz="1400" b="0" kern="100" dirty="0">
                          <a:solidFill>
                            <a:schemeClr val="tx1"/>
                          </a:solidFill>
                          <a:effectLst/>
                        </a:rPr>
                        <a:t>, </a:t>
                      </a:r>
                      <a:r>
                        <a:rPr lang="zh-CN" sz="1400" b="0" kern="100" dirty="0">
                          <a:solidFill>
                            <a:schemeClr val="tx1"/>
                          </a:solidFill>
                          <a:effectLst/>
                        </a:rPr>
                        <a:t>农、林、牧、渔服务产品</a:t>
                      </a:r>
                      <a:r>
                        <a:rPr lang="en-US" sz="1400" b="0" kern="100" dirty="0">
                          <a:solidFill>
                            <a:schemeClr val="tx1"/>
                          </a:solidFill>
                          <a:effectLst/>
                        </a:rPr>
                        <a:t>, </a:t>
                      </a:r>
                      <a:r>
                        <a:rPr lang="zh-CN" sz="1400" b="0" kern="100" dirty="0">
                          <a:solidFill>
                            <a:schemeClr val="tx1"/>
                          </a:solidFill>
                          <a:effectLst/>
                        </a:rPr>
                        <a:t>纺织业</a:t>
                      </a:r>
                      <a:r>
                        <a:rPr lang="en-US" sz="1400" b="0" kern="100" dirty="0">
                          <a:solidFill>
                            <a:schemeClr val="tx1"/>
                          </a:solidFill>
                          <a:effectLst/>
                        </a:rPr>
                        <a:t>, </a:t>
                      </a:r>
                      <a:r>
                        <a:rPr lang="zh-CN" sz="1400" b="0" kern="100" dirty="0">
                          <a:solidFill>
                            <a:schemeClr val="tx1"/>
                          </a:solidFill>
                          <a:effectLst/>
                        </a:rPr>
                        <a:t>卫生</a:t>
                      </a:r>
                      <a:r>
                        <a:rPr lang="en-US" sz="1400" b="0" kern="100" dirty="0">
                          <a:solidFill>
                            <a:schemeClr val="tx1"/>
                          </a:solidFill>
                          <a:effectLst/>
                        </a:rPr>
                        <a:t>, </a:t>
                      </a:r>
                      <a:r>
                        <a:rPr lang="zh-CN" sz="1400" b="0" kern="100" dirty="0">
                          <a:solidFill>
                            <a:schemeClr val="tx1"/>
                          </a:solidFill>
                          <a:effectLst/>
                        </a:rPr>
                        <a:t>渔产品</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2675225671"/>
                  </a:ext>
                </a:extLst>
              </a:tr>
              <a:tr h="1209095">
                <a:tc>
                  <a:txBody>
                    <a:bodyPr/>
                    <a:lstStyle/>
                    <a:p>
                      <a:pPr algn="ctr">
                        <a:spcAft>
                          <a:spcPts val="0"/>
                        </a:spcAft>
                      </a:pPr>
                      <a:r>
                        <a:rPr lang="zh-CN" sz="1400" b="0" kern="100">
                          <a:solidFill>
                            <a:schemeClr val="tx1"/>
                          </a:solidFill>
                          <a:effectLst/>
                        </a:rPr>
                        <a:t>渔产品</a:t>
                      </a:r>
                      <a:endParaRPr lang="zh-CN" sz="1400" b="0" kern="10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l">
                        <a:spcAft>
                          <a:spcPts val="0"/>
                        </a:spcAft>
                      </a:pPr>
                      <a:r>
                        <a:rPr lang="zh-CN" sz="1400" b="0" kern="100" dirty="0">
                          <a:solidFill>
                            <a:schemeClr val="tx1"/>
                          </a:solidFill>
                          <a:effectLst/>
                        </a:rPr>
                        <a:t>农副产品加工业</a:t>
                      </a:r>
                      <a:r>
                        <a:rPr lang="en-US" sz="1400" b="0" kern="100" dirty="0">
                          <a:solidFill>
                            <a:schemeClr val="tx1"/>
                          </a:solidFill>
                          <a:effectLst/>
                        </a:rPr>
                        <a:t>, </a:t>
                      </a:r>
                      <a:r>
                        <a:rPr lang="zh-CN" sz="1400" b="0" kern="100" dirty="0">
                          <a:solidFill>
                            <a:schemeClr val="tx1"/>
                          </a:solidFill>
                          <a:effectLst/>
                        </a:rPr>
                        <a:t>农、林、牧、渔服务产品</a:t>
                      </a:r>
                      <a:r>
                        <a:rPr lang="en-US" sz="1400" b="0" kern="100" dirty="0">
                          <a:solidFill>
                            <a:schemeClr val="tx1"/>
                          </a:solidFill>
                          <a:effectLst/>
                        </a:rPr>
                        <a:t>, </a:t>
                      </a:r>
                      <a:r>
                        <a:rPr lang="zh-CN" sz="1400" b="0" kern="100" dirty="0">
                          <a:solidFill>
                            <a:schemeClr val="tx1"/>
                          </a:solidFill>
                          <a:effectLst/>
                        </a:rPr>
                        <a:t>农产品</a:t>
                      </a:r>
                      <a:r>
                        <a:rPr lang="en-US" sz="1400" b="0" kern="100" dirty="0">
                          <a:solidFill>
                            <a:schemeClr val="tx1"/>
                          </a:solidFill>
                          <a:effectLst/>
                        </a:rPr>
                        <a:t>, </a:t>
                      </a:r>
                      <a:r>
                        <a:rPr lang="zh-CN" sz="1400" b="0" kern="100" dirty="0">
                          <a:solidFill>
                            <a:schemeClr val="tx1"/>
                          </a:solidFill>
                          <a:effectLst/>
                        </a:rPr>
                        <a:t>零售</a:t>
                      </a:r>
                      <a:r>
                        <a:rPr lang="en-US" sz="1400" b="0" kern="100" dirty="0">
                          <a:solidFill>
                            <a:schemeClr val="tx1"/>
                          </a:solidFill>
                          <a:effectLst/>
                        </a:rPr>
                        <a:t>, </a:t>
                      </a:r>
                      <a:r>
                        <a:rPr lang="zh-CN" sz="1400" b="0" kern="100" dirty="0">
                          <a:solidFill>
                            <a:schemeClr val="tx1"/>
                          </a:solidFill>
                          <a:effectLst/>
                        </a:rPr>
                        <a:t>道路运输业</a:t>
                      </a:r>
                      <a:r>
                        <a:rPr lang="en-US" sz="1400" b="0" kern="100" dirty="0">
                          <a:solidFill>
                            <a:schemeClr val="tx1"/>
                          </a:solidFill>
                          <a:effectLst/>
                        </a:rPr>
                        <a:t>, </a:t>
                      </a:r>
                      <a:r>
                        <a:rPr lang="zh-CN" sz="1400" b="0" kern="100" dirty="0">
                          <a:solidFill>
                            <a:schemeClr val="tx1"/>
                          </a:solidFill>
                          <a:effectLst/>
                        </a:rPr>
                        <a:t>畜牧产品</a:t>
                      </a:r>
                      <a:r>
                        <a:rPr lang="en-US" sz="1400" b="0" kern="100" dirty="0">
                          <a:solidFill>
                            <a:schemeClr val="tx1"/>
                          </a:solidFill>
                          <a:effectLst/>
                        </a:rPr>
                        <a:t>, </a:t>
                      </a:r>
                      <a:r>
                        <a:rPr lang="zh-CN" sz="1400" b="0" kern="100" dirty="0">
                          <a:solidFill>
                            <a:schemeClr val="tx1"/>
                          </a:solidFill>
                          <a:effectLst/>
                        </a:rPr>
                        <a:t>专用设备制造业</a:t>
                      </a:r>
                      <a:r>
                        <a:rPr lang="en-US" sz="1400" b="0" kern="100" dirty="0">
                          <a:solidFill>
                            <a:schemeClr val="tx1"/>
                          </a:solidFill>
                          <a:effectLst/>
                        </a:rPr>
                        <a:t>, </a:t>
                      </a:r>
                      <a:r>
                        <a:rPr lang="zh-CN" sz="1400" b="0" kern="100" dirty="0">
                          <a:solidFill>
                            <a:schemeClr val="tx1"/>
                          </a:solidFill>
                          <a:effectLst/>
                        </a:rPr>
                        <a:t>货币金融和其他金融服务</a:t>
                      </a:r>
                      <a:r>
                        <a:rPr lang="en-US" sz="1400" b="0" kern="100" dirty="0">
                          <a:solidFill>
                            <a:schemeClr val="tx1"/>
                          </a:solidFill>
                          <a:effectLst/>
                        </a:rPr>
                        <a:t>, </a:t>
                      </a:r>
                      <a:r>
                        <a:rPr lang="zh-CN" sz="1400" b="0" kern="100" dirty="0">
                          <a:solidFill>
                            <a:schemeClr val="tx1"/>
                          </a:solidFill>
                          <a:effectLst/>
                        </a:rPr>
                        <a:t>汽车制造业</a:t>
                      </a:r>
                      <a:r>
                        <a:rPr lang="en-US" sz="1400" b="0" kern="100" dirty="0">
                          <a:solidFill>
                            <a:schemeClr val="tx1"/>
                          </a:solidFill>
                          <a:effectLst/>
                        </a:rPr>
                        <a:t>, </a:t>
                      </a:r>
                      <a:r>
                        <a:rPr lang="zh-CN" sz="1400" b="0" kern="100" dirty="0">
                          <a:solidFill>
                            <a:schemeClr val="tx1"/>
                          </a:solidFill>
                          <a:effectLst/>
                        </a:rPr>
                        <a:t>批发</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l">
                        <a:spcAft>
                          <a:spcPts val="0"/>
                        </a:spcAft>
                      </a:pPr>
                      <a:r>
                        <a:rPr lang="zh-CN" sz="1400" b="0" kern="100" dirty="0">
                          <a:solidFill>
                            <a:schemeClr val="tx1"/>
                          </a:solidFill>
                          <a:effectLst/>
                        </a:rPr>
                        <a:t>农副产品加工业</a:t>
                      </a:r>
                      <a:r>
                        <a:rPr lang="en-US" sz="1400" b="0" kern="100" dirty="0">
                          <a:solidFill>
                            <a:schemeClr val="tx1"/>
                          </a:solidFill>
                          <a:effectLst/>
                        </a:rPr>
                        <a:t>, </a:t>
                      </a:r>
                      <a:r>
                        <a:rPr lang="zh-CN" sz="1400" b="0" kern="100" dirty="0">
                          <a:solidFill>
                            <a:schemeClr val="tx1"/>
                          </a:solidFill>
                          <a:effectLst/>
                        </a:rPr>
                        <a:t>餐饮</a:t>
                      </a:r>
                      <a:r>
                        <a:rPr lang="en-US" sz="1400" b="0" kern="100" dirty="0">
                          <a:solidFill>
                            <a:schemeClr val="tx1"/>
                          </a:solidFill>
                          <a:effectLst/>
                        </a:rPr>
                        <a:t>, </a:t>
                      </a:r>
                      <a:r>
                        <a:rPr lang="zh-CN" sz="1400" b="0" kern="100" dirty="0">
                          <a:solidFill>
                            <a:schemeClr val="tx1"/>
                          </a:solidFill>
                          <a:effectLst/>
                        </a:rPr>
                        <a:t>食品制造业</a:t>
                      </a:r>
                      <a:r>
                        <a:rPr lang="en-US" sz="1400" b="0" kern="100" dirty="0">
                          <a:solidFill>
                            <a:schemeClr val="tx1"/>
                          </a:solidFill>
                          <a:effectLst/>
                        </a:rPr>
                        <a:t>, </a:t>
                      </a:r>
                      <a:r>
                        <a:rPr lang="zh-CN" sz="1400" b="0" kern="100" dirty="0">
                          <a:solidFill>
                            <a:schemeClr val="tx1"/>
                          </a:solidFill>
                          <a:effectLst/>
                        </a:rPr>
                        <a:t>农、林、牧、渔服务产品</a:t>
                      </a:r>
                      <a:r>
                        <a:rPr lang="en-US" sz="1400" b="0" kern="100" dirty="0">
                          <a:solidFill>
                            <a:schemeClr val="tx1"/>
                          </a:solidFill>
                          <a:effectLst/>
                        </a:rPr>
                        <a:t>, </a:t>
                      </a:r>
                      <a:r>
                        <a:rPr lang="zh-CN" sz="1400" b="0" kern="100" dirty="0">
                          <a:solidFill>
                            <a:schemeClr val="tx1"/>
                          </a:solidFill>
                          <a:effectLst/>
                        </a:rPr>
                        <a:t>畜牧产品</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78926173"/>
                  </a:ext>
                </a:extLst>
              </a:tr>
              <a:tr h="241819">
                <a:tc>
                  <a:txBody>
                    <a:bodyPr/>
                    <a:lstStyle/>
                    <a:p>
                      <a:pPr algn="ctr">
                        <a:spcAft>
                          <a:spcPts val="0"/>
                        </a:spcAft>
                      </a:pPr>
                      <a:r>
                        <a:rPr lang="zh-CN" sz="1400" b="0" kern="100" dirty="0">
                          <a:solidFill>
                            <a:schemeClr val="tx1"/>
                          </a:solidFill>
                          <a:effectLst/>
                        </a:rPr>
                        <a:t>……</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spcAft>
                          <a:spcPts val="0"/>
                        </a:spcAft>
                      </a:pPr>
                      <a:r>
                        <a:rPr lang="zh-CN" sz="1400" b="0" kern="100" dirty="0">
                          <a:solidFill>
                            <a:schemeClr val="tx1"/>
                          </a:solidFill>
                          <a:effectLst/>
                        </a:rPr>
                        <a:t>……</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spcAft>
                          <a:spcPts val="0"/>
                        </a:spcAft>
                      </a:pPr>
                      <a:r>
                        <a:rPr lang="zh-CN" sz="1400" b="0" kern="100" dirty="0">
                          <a:solidFill>
                            <a:schemeClr val="tx1"/>
                          </a:solidFill>
                          <a:effectLst/>
                        </a:rPr>
                        <a:t>……</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458502971"/>
                  </a:ext>
                </a:extLst>
              </a:tr>
              <a:tr h="1450913">
                <a:tc>
                  <a:txBody>
                    <a:bodyPr/>
                    <a:lstStyle/>
                    <a:p>
                      <a:pPr algn="ctr">
                        <a:spcAft>
                          <a:spcPts val="0"/>
                        </a:spcAft>
                      </a:pPr>
                      <a:r>
                        <a:rPr lang="zh-CN" sz="1400" b="0" kern="100" dirty="0">
                          <a:solidFill>
                            <a:schemeClr val="tx1"/>
                          </a:solidFill>
                          <a:effectLst/>
                        </a:rPr>
                        <a:t>社会保障</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l">
                        <a:spcAft>
                          <a:spcPts val="0"/>
                        </a:spcAft>
                      </a:pPr>
                      <a:r>
                        <a:rPr lang="zh-CN" sz="1400" b="0" kern="100" dirty="0">
                          <a:solidFill>
                            <a:schemeClr val="tx1"/>
                          </a:solidFill>
                          <a:effectLst/>
                        </a:rPr>
                        <a:t>餐饮</a:t>
                      </a:r>
                      <a:r>
                        <a:rPr lang="en-US" sz="1400" b="0" kern="100" dirty="0">
                          <a:solidFill>
                            <a:schemeClr val="tx1"/>
                          </a:solidFill>
                          <a:effectLst/>
                        </a:rPr>
                        <a:t>, </a:t>
                      </a:r>
                      <a:r>
                        <a:rPr lang="zh-CN" sz="1400" b="0" kern="100" dirty="0">
                          <a:solidFill>
                            <a:schemeClr val="tx1"/>
                          </a:solidFill>
                          <a:effectLst/>
                        </a:rPr>
                        <a:t>其他服务</a:t>
                      </a:r>
                      <a:r>
                        <a:rPr lang="en-US" sz="1400" b="0" kern="100" dirty="0">
                          <a:solidFill>
                            <a:schemeClr val="tx1"/>
                          </a:solidFill>
                          <a:effectLst/>
                        </a:rPr>
                        <a:t>, </a:t>
                      </a:r>
                      <a:r>
                        <a:rPr lang="zh-CN" sz="1400" b="0" kern="100" dirty="0">
                          <a:solidFill>
                            <a:schemeClr val="tx1"/>
                          </a:solidFill>
                          <a:effectLst/>
                        </a:rPr>
                        <a:t>住宿</a:t>
                      </a:r>
                      <a:r>
                        <a:rPr lang="en-US" sz="1400" b="0" kern="100" dirty="0">
                          <a:solidFill>
                            <a:schemeClr val="tx1"/>
                          </a:solidFill>
                          <a:effectLst/>
                        </a:rPr>
                        <a:t>, </a:t>
                      </a:r>
                      <a:r>
                        <a:rPr lang="zh-CN" sz="1400" b="0" kern="100" dirty="0">
                          <a:solidFill>
                            <a:schemeClr val="tx1"/>
                          </a:solidFill>
                          <a:effectLst/>
                        </a:rPr>
                        <a:t>互联网和相关服务</a:t>
                      </a:r>
                      <a:r>
                        <a:rPr lang="en-US" sz="1400" b="0" kern="100" dirty="0">
                          <a:solidFill>
                            <a:schemeClr val="tx1"/>
                          </a:solidFill>
                          <a:effectLst/>
                        </a:rPr>
                        <a:t>, </a:t>
                      </a:r>
                      <a:r>
                        <a:rPr lang="zh-CN" sz="1400" b="0" kern="100" dirty="0">
                          <a:solidFill>
                            <a:schemeClr val="tx1"/>
                          </a:solidFill>
                          <a:effectLst/>
                        </a:rPr>
                        <a:t>印刷和记录媒介复制品</a:t>
                      </a:r>
                      <a:r>
                        <a:rPr lang="en-US" sz="1400" b="0" kern="100" dirty="0">
                          <a:solidFill>
                            <a:schemeClr val="tx1"/>
                          </a:solidFill>
                          <a:effectLst/>
                        </a:rPr>
                        <a:t>, </a:t>
                      </a:r>
                      <a:r>
                        <a:rPr lang="zh-CN" sz="1400" b="0" kern="100" dirty="0">
                          <a:solidFill>
                            <a:schemeClr val="tx1"/>
                          </a:solidFill>
                          <a:effectLst/>
                        </a:rPr>
                        <a:t>货币金融和其他金融服务</a:t>
                      </a:r>
                      <a:r>
                        <a:rPr lang="en-US" sz="1400" b="0" kern="100" dirty="0">
                          <a:solidFill>
                            <a:schemeClr val="tx1"/>
                          </a:solidFill>
                          <a:effectLst/>
                        </a:rPr>
                        <a:t>, </a:t>
                      </a:r>
                      <a:r>
                        <a:rPr lang="zh-CN" sz="1400" b="0" kern="100" dirty="0">
                          <a:solidFill>
                            <a:schemeClr val="tx1"/>
                          </a:solidFill>
                          <a:effectLst/>
                        </a:rPr>
                        <a:t>资本市场服务</a:t>
                      </a:r>
                      <a:r>
                        <a:rPr lang="en-US" sz="1400" b="0" kern="100" dirty="0">
                          <a:solidFill>
                            <a:schemeClr val="tx1"/>
                          </a:solidFill>
                          <a:effectLst/>
                        </a:rPr>
                        <a:t>, </a:t>
                      </a:r>
                      <a:r>
                        <a:rPr lang="zh-CN" sz="1400" b="0" kern="100" dirty="0">
                          <a:solidFill>
                            <a:schemeClr val="tx1"/>
                          </a:solidFill>
                          <a:effectLst/>
                        </a:rPr>
                        <a:t>邮政</a:t>
                      </a:r>
                      <a:r>
                        <a:rPr lang="en-US" sz="1400" b="0" kern="100" dirty="0">
                          <a:solidFill>
                            <a:schemeClr val="tx1"/>
                          </a:solidFill>
                          <a:effectLst/>
                        </a:rPr>
                        <a:t>, </a:t>
                      </a:r>
                      <a:r>
                        <a:rPr lang="zh-CN" sz="1400" b="0" kern="100" dirty="0">
                          <a:solidFill>
                            <a:schemeClr val="tx1"/>
                          </a:solidFill>
                          <a:effectLst/>
                        </a:rPr>
                        <a:t>酒、饮料和精制茶制造业</a:t>
                      </a:r>
                      <a:r>
                        <a:rPr lang="en-US" sz="1400" b="0" kern="100" dirty="0">
                          <a:solidFill>
                            <a:schemeClr val="tx1"/>
                          </a:solidFill>
                          <a:effectLst/>
                        </a:rPr>
                        <a:t>, </a:t>
                      </a:r>
                      <a:r>
                        <a:rPr lang="zh-CN" sz="1400" b="0" kern="100" dirty="0">
                          <a:solidFill>
                            <a:schemeClr val="tx1"/>
                          </a:solidFill>
                          <a:effectLst/>
                        </a:rPr>
                        <a:t>房地产</a:t>
                      </a:r>
                      <a:r>
                        <a:rPr lang="en-US" sz="1400" b="0" kern="100" dirty="0">
                          <a:solidFill>
                            <a:schemeClr val="tx1"/>
                          </a:solidFill>
                          <a:effectLst/>
                        </a:rPr>
                        <a:t>, </a:t>
                      </a:r>
                      <a:r>
                        <a:rPr lang="zh-CN" sz="1400" b="0" kern="100" dirty="0">
                          <a:solidFill>
                            <a:schemeClr val="tx1"/>
                          </a:solidFill>
                          <a:effectLst/>
                        </a:rPr>
                        <a:t>电信、广播电视和卫星传输服务</a:t>
                      </a:r>
                      <a:r>
                        <a:rPr lang="en-US" sz="1400" b="0" kern="100" dirty="0">
                          <a:solidFill>
                            <a:schemeClr val="tx1"/>
                          </a:solidFill>
                          <a:effectLst/>
                        </a:rPr>
                        <a:t>, </a:t>
                      </a:r>
                      <a:r>
                        <a:rPr lang="zh-CN" sz="1400" b="0" kern="100" dirty="0">
                          <a:solidFill>
                            <a:schemeClr val="tx1"/>
                          </a:solidFill>
                          <a:effectLst/>
                        </a:rPr>
                        <a:t>保险</a:t>
                      </a:r>
                      <a:r>
                        <a:rPr lang="en-US" sz="1400" b="0" kern="100" dirty="0">
                          <a:solidFill>
                            <a:schemeClr val="tx1"/>
                          </a:solidFill>
                          <a:effectLst/>
                        </a:rPr>
                        <a:t>, </a:t>
                      </a:r>
                      <a:r>
                        <a:rPr lang="zh-CN" sz="1400" b="0" kern="100" dirty="0">
                          <a:solidFill>
                            <a:schemeClr val="tx1"/>
                          </a:solidFill>
                          <a:effectLst/>
                        </a:rPr>
                        <a:t>教育</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spcAft>
                          <a:spcPts val="0"/>
                        </a:spcAft>
                      </a:pPr>
                      <a:r>
                        <a:rPr lang="zh-CN" sz="1400" b="0" kern="100" dirty="0">
                          <a:solidFill>
                            <a:schemeClr val="tx1"/>
                          </a:solidFill>
                          <a:effectLst/>
                        </a:rPr>
                        <a:t>其他制造产品</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74341732"/>
                  </a:ext>
                </a:extLst>
              </a:tr>
            </a:tbl>
          </a:graphicData>
        </a:graphic>
      </p:graphicFrame>
      <p:sp>
        <p:nvSpPr>
          <p:cNvPr id="8" name="矩形 7"/>
          <p:cNvSpPr/>
          <p:nvPr/>
        </p:nvSpPr>
        <p:spPr>
          <a:xfrm>
            <a:off x="4573523" y="1398413"/>
            <a:ext cx="2815194" cy="369332"/>
          </a:xfrm>
          <a:prstGeom prst="rect">
            <a:avLst/>
          </a:prstGeom>
        </p:spPr>
        <p:txBody>
          <a:bodyPr wrap="none">
            <a:spAutoFit/>
          </a:bodyPr>
          <a:lstStyle/>
          <a:p>
            <a:pPr lvl="0" indent="266700" algn="ctr" eaLnBrk="0" fontAlgn="base" hangingPunct="0">
              <a:spcBef>
                <a:spcPct val="0"/>
              </a:spcBef>
              <a:spcAft>
                <a:spcPct val="0"/>
              </a:spcAft>
            </a:pPr>
            <a:r>
              <a:rPr lang="zh-CN" altLang="en-US" dirty="0" smtClean="0">
                <a:solidFill>
                  <a:srgbClr val="000000"/>
                </a:solidFill>
                <a:latin typeface="Calibri" panose="020F0502020204030204" pitchFamily="34" charset="0"/>
                <a:ea typeface="宋体" panose="02010600030101010101" pitchFamily="2" charset="-122"/>
                <a:cs typeface="Calibri" panose="020F0502020204030204" pitchFamily="34" charset="0"/>
              </a:rPr>
              <a:t>表 相关产业的上游产业</a:t>
            </a:r>
            <a:endParaRPr lang="zh-CN" altLang="en-US" sz="4000" dirty="0">
              <a:latin typeface="Arial" panose="020B0604020202020204" pitchFamily="34" charset="0"/>
            </a:endParaRPr>
          </a:p>
        </p:txBody>
      </p:sp>
    </p:spTree>
    <p:extLst>
      <p:ext uri="{BB962C8B-B14F-4D97-AF65-F5344CB8AC3E}">
        <p14:creationId xmlns:p14="http://schemas.microsoft.com/office/powerpoint/2010/main" val="80140644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smtClean="0">
                <a:solidFill>
                  <a:schemeClr val="accent2"/>
                </a:solidFill>
                <a:latin typeface="+mj-lt"/>
              </a:rPr>
              <a:t>03</a:t>
            </a:r>
            <a:endParaRPr lang="zh-CN" altLang="en-US" sz="9600" dirty="0">
              <a:solidFill>
                <a:schemeClr val="accent2"/>
              </a:solidFill>
              <a:latin typeface="+mj-lt"/>
            </a:endParaRPr>
          </a:p>
        </p:txBody>
      </p:sp>
      <p:sp>
        <p:nvSpPr>
          <p:cNvPr id="6" name="文本框 5"/>
          <p:cNvSpPr txBox="1"/>
          <p:nvPr/>
        </p:nvSpPr>
        <p:spPr>
          <a:xfrm>
            <a:off x="4881880" y="3507740"/>
            <a:ext cx="4808855" cy="645160"/>
          </a:xfrm>
          <a:prstGeom prst="rect">
            <a:avLst/>
          </a:prstGeom>
          <a:noFill/>
        </p:spPr>
        <p:txBody>
          <a:bodyPr wrap="square" rtlCol="0" anchor="ctr" anchorCtr="0">
            <a:spAutoFit/>
          </a:bodyPr>
          <a:lstStyle/>
          <a:p>
            <a:pPr algn="ctr"/>
            <a:r>
              <a:rPr lang="zh-CN" altLang="en-US" sz="3600" b="1" dirty="0" smtClean="0">
                <a:solidFill>
                  <a:schemeClr val="accent1"/>
                </a:solidFill>
                <a:latin typeface="+mn-ea"/>
              </a:rPr>
              <a:t>项目总结</a:t>
            </a:r>
            <a:endParaRPr lang="zh-CN" altLang="zh-CN" sz="3600" b="1" dirty="0">
              <a:solidFill>
                <a:schemeClr val="accent1"/>
              </a:solidFill>
              <a:latin typeface="+mn-ea"/>
            </a:endParaRPr>
          </a:p>
        </p:txBody>
      </p:sp>
    </p:spTree>
    <p:extLst>
      <p:ext uri="{BB962C8B-B14F-4D97-AF65-F5344CB8AC3E}">
        <p14:creationId xmlns:p14="http://schemas.microsoft.com/office/powerpoint/2010/main" val="244484686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screen"/>
          <a:srcRect l="35490" b="47335"/>
          <a:stretch>
            <a:fillRect/>
          </a:stretch>
        </p:blipFill>
        <p:spPr>
          <a:xfrm>
            <a:off x="0" y="3120587"/>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5"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1"/>
            </p:custDataLst>
          </p:nvPr>
        </p:nvSpPr>
        <p:spPr>
          <a:xfrm>
            <a:off x="4323929" y="2956132"/>
            <a:ext cx="3254390" cy="492443"/>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研</a:t>
            </a:r>
            <a:r>
              <a:rPr lang="zh-CN" altLang="en-US" sz="2000" b="1" dirty="0" smtClean="0">
                <a:latin typeface="微软雅黑" panose="020B0503020204020204" pitchFamily="34" charset="-122"/>
                <a:ea typeface="微软雅黑" panose="020B0503020204020204" pitchFamily="34" charset="-122"/>
              </a:rPr>
              <a:t>究动机</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645413" y="312499"/>
            <a:ext cx="6131164" cy="769441"/>
          </a:xfrm>
          <a:prstGeom prst="rect">
            <a:avLst/>
          </a:prstGeom>
        </p:spPr>
        <p:txBody>
          <a:bodyPr wrap="square">
            <a:spAutoFit/>
          </a:bodyPr>
          <a:lstStyle/>
          <a:p>
            <a:pPr algn="ctr"/>
            <a:r>
              <a:rPr lang="zh-CN" sz="4400" b="1" dirty="0">
                <a:solidFill>
                  <a:schemeClr val="accent2"/>
                </a:solidFill>
                <a:latin typeface="微软雅黑" panose="020B0503020204020204" pitchFamily="34" charset="-122"/>
                <a:ea typeface="微软雅黑" panose="020B0503020204020204" pitchFamily="34" charset="-122"/>
                <a:cs typeface="Segoe Print" panose="02000600000000000000" charset="0"/>
                <a:sym typeface="微软雅黑" panose="020B0503020204020204" pitchFamily="34" charset="-122"/>
              </a:rPr>
              <a:t>目录</a:t>
            </a:r>
            <a:endParaRPr lang="zh-CN" sz="4400" dirty="0">
              <a:solidFill>
                <a:schemeClr val="accent2"/>
              </a:solidFill>
              <a:latin typeface="微软雅黑" panose="020B0503020204020204" pitchFamily="34" charset="-122"/>
              <a:ea typeface="微软雅黑" panose="020B0503020204020204" pitchFamily="34" charset="-122"/>
            </a:endParaRPr>
          </a:p>
        </p:txBody>
      </p:sp>
      <p:sp>
        <p:nvSpPr>
          <p:cNvPr id="7" name="椭圆 6"/>
          <p:cNvSpPr/>
          <p:nvPr/>
        </p:nvSpPr>
        <p:spPr>
          <a:xfrm>
            <a:off x="3306661" y="3003969"/>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8" name="文本框 7"/>
          <p:cNvSpPr txBox="1"/>
          <p:nvPr/>
        </p:nvSpPr>
        <p:spPr>
          <a:xfrm>
            <a:off x="3363775" y="3132491"/>
            <a:ext cx="542926" cy="400110"/>
          </a:xfrm>
          <a:prstGeom prst="rect">
            <a:avLst/>
          </a:prstGeom>
          <a:noFill/>
        </p:spPr>
        <p:txBody>
          <a:bodyPr wrap="square" rtlCol="0" anchor="ctr" anchorCtr="0">
            <a:spAutoFit/>
          </a:bodyPr>
          <a:lstStyle/>
          <a:p>
            <a:pPr algn="ctr"/>
            <a:r>
              <a:rPr lang="en-US" altLang="zh-CN" sz="2000" dirty="0">
                <a:solidFill>
                  <a:schemeClr val="bg1"/>
                </a:solidFill>
              </a:rPr>
              <a:t>1</a:t>
            </a:r>
            <a:endParaRPr lang="zh-CN" altLang="en-US" sz="2000" dirty="0">
              <a:solidFill>
                <a:schemeClr val="bg1"/>
              </a:solidFill>
            </a:endParaRPr>
          </a:p>
        </p:txBody>
      </p:sp>
      <p:cxnSp>
        <p:nvCxnSpPr>
          <p:cNvPr id="9" name="直接连接符 8"/>
          <p:cNvCxnSpPr/>
          <p:nvPr/>
        </p:nvCxnSpPr>
        <p:spPr>
          <a:xfrm>
            <a:off x="390684" y="1163706"/>
            <a:ext cx="42747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137769" y="3876600"/>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3" name="文本框 12"/>
          <p:cNvSpPr txBox="1"/>
          <p:nvPr/>
        </p:nvSpPr>
        <p:spPr>
          <a:xfrm>
            <a:off x="4194883" y="4005122"/>
            <a:ext cx="542926" cy="400110"/>
          </a:xfrm>
          <a:prstGeom prst="rect">
            <a:avLst/>
          </a:prstGeom>
          <a:noFill/>
        </p:spPr>
        <p:txBody>
          <a:bodyPr wrap="square" rtlCol="0" anchor="ctr" anchorCtr="0">
            <a:spAutoFit/>
          </a:bodyPr>
          <a:lstStyle/>
          <a:p>
            <a:pPr algn="ctr"/>
            <a:r>
              <a:rPr lang="en-US" altLang="zh-CN" sz="2000" dirty="0">
                <a:solidFill>
                  <a:schemeClr val="bg1"/>
                </a:solidFill>
              </a:rPr>
              <a:t>2</a:t>
            </a:r>
          </a:p>
        </p:txBody>
      </p:sp>
      <p:sp>
        <p:nvSpPr>
          <p:cNvPr id="18" name="椭圆 17"/>
          <p:cNvSpPr/>
          <p:nvPr/>
        </p:nvSpPr>
        <p:spPr>
          <a:xfrm>
            <a:off x="5103945" y="4750612"/>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9" name="文本框 18"/>
          <p:cNvSpPr txBox="1"/>
          <p:nvPr/>
        </p:nvSpPr>
        <p:spPr>
          <a:xfrm>
            <a:off x="5161059" y="4879134"/>
            <a:ext cx="542926" cy="400110"/>
          </a:xfrm>
          <a:prstGeom prst="rect">
            <a:avLst/>
          </a:prstGeom>
          <a:noFill/>
        </p:spPr>
        <p:txBody>
          <a:bodyPr wrap="square" rtlCol="0" anchor="ctr" anchorCtr="0">
            <a:spAutoFit/>
          </a:bodyPr>
          <a:lstStyle/>
          <a:p>
            <a:pPr algn="ctr"/>
            <a:r>
              <a:rPr lang="en-US" altLang="zh-CN" sz="2000" dirty="0">
                <a:solidFill>
                  <a:schemeClr val="bg1"/>
                </a:solidFill>
              </a:rPr>
              <a:t>3</a:t>
            </a:r>
          </a:p>
        </p:txBody>
      </p:sp>
      <p:sp>
        <p:nvSpPr>
          <p:cNvPr id="23" name="文本框 22"/>
          <p:cNvSpPr txBox="1"/>
          <p:nvPr/>
        </p:nvSpPr>
        <p:spPr>
          <a:xfrm>
            <a:off x="8617690" y="4394067"/>
            <a:ext cx="542926" cy="398780"/>
          </a:xfrm>
          <a:prstGeom prst="rect">
            <a:avLst/>
          </a:prstGeom>
          <a:noFill/>
        </p:spPr>
        <p:txBody>
          <a:bodyPr wrap="square" rtlCol="0" anchor="ctr" anchorCtr="0">
            <a:spAutoFit/>
          </a:bodyPr>
          <a:lstStyle/>
          <a:p>
            <a:pPr algn="ctr"/>
            <a:r>
              <a:rPr lang="en-US" altLang="zh-CN" sz="2000" dirty="0">
                <a:solidFill>
                  <a:schemeClr val="bg1"/>
                </a:solidFill>
              </a:rPr>
              <a:t>6</a:t>
            </a:r>
          </a:p>
        </p:txBody>
      </p:sp>
      <p:sp>
        <p:nvSpPr>
          <p:cNvPr id="24" name="PA-文本框 10"/>
          <p:cNvSpPr txBox="1"/>
          <p:nvPr>
            <p:custDataLst>
              <p:tags r:id="rId2"/>
            </p:custDataLst>
          </p:nvPr>
        </p:nvSpPr>
        <p:spPr>
          <a:xfrm>
            <a:off x="5161059" y="3832685"/>
            <a:ext cx="1376049" cy="492443"/>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研</a:t>
            </a:r>
            <a:r>
              <a:rPr lang="zh-CN" altLang="en-US" sz="2000" b="1" dirty="0" smtClean="0">
                <a:latin typeface="微软雅黑" panose="020B0503020204020204" pitchFamily="34" charset="-122"/>
                <a:ea typeface="微软雅黑" panose="020B0503020204020204" pitchFamily="34" charset="-122"/>
              </a:rPr>
              <a:t>究路线</a:t>
            </a:r>
            <a:endParaRPr lang="zh-CN" altLang="en-US" sz="2000" b="1" dirty="0">
              <a:latin typeface="微软雅黑" panose="020B0503020204020204" pitchFamily="34" charset="-122"/>
              <a:ea typeface="微软雅黑" panose="020B0503020204020204" pitchFamily="34" charset="-122"/>
            </a:endParaRPr>
          </a:p>
        </p:txBody>
      </p:sp>
      <p:sp>
        <p:nvSpPr>
          <p:cNvPr id="25" name="PA-文本框 10"/>
          <p:cNvSpPr txBox="1"/>
          <p:nvPr>
            <p:custDataLst>
              <p:tags r:id="rId3"/>
            </p:custDataLst>
          </p:nvPr>
        </p:nvSpPr>
        <p:spPr>
          <a:xfrm>
            <a:off x="6104817" y="4854643"/>
            <a:ext cx="1376049" cy="492443"/>
          </a:xfrm>
          <a:prstGeom prst="rect">
            <a:avLst/>
          </a:prstGeom>
          <a:noFill/>
        </p:spPr>
        <p:txBody>
          <a:bodyPr wrap="square" rtlCol="0">
            <a:spAutoFit/>
          </a:bodyPr>
          <a:lstStyle/>
          <a:p>
            <a:pPr>
              <a:lnSpc>
                <a:spcPct val="130000"/>
              </a:lnSpc>
            </a:pPr>
            <a:r>
              <a:rPr lang="zh-CN" altLang="en-US" sz="2000" b="1" dirty="0" smtClean="0">
                <a:latin typeface="微软雅黑" panose="020B0503020204020204" pitchFamily="34" charset="-122"/>
                <a:ea typeface="微软雅黑" panose="020B0503020204020204" pitchFamily="34" charset="-122"/>
              </a:rPr>
              <a:t>项目总结</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3932" y="745756"/>
            <a:ext cx="10259695" cy="5078313"/>
          </a:xfrm>
          <a:prstGeom prst="rect">
            <a:avLst/>
          </a:prstGeom>
        </p:spPr>
        <p:txBody>
          <a:bodyPr wrap="square">
            <a:spAutoFit/>
          </a:bodyPr>
          <a:ls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a:lstStyle>
          <a:p>
            <a:pPr marL="342900" indent="-342900">
              <a:lnSpc>
                <a:spcPct val="200000"/>
              </a:lnSpc>
              <a:buFont typeface="Arial" panose="020B0604020202020204" pitchFamily="34" charset="0"/>
              <a:buChar char="•"/>
            </a:pP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在研究型项目中选择算法时，要充分利用数据的特征和结构，在学术界最优的算法建立在干净数据上往往不能最佳效果，而且调试耗时费力。很多时候研究型项目数据比较特殊，更贴合实际</a:t>
            </a:r>
            <a:endPar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endPar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在计算中要充分利用矩阵特性，比如在计算企业竞争关系，共计</a:t>
            </a:r>
            <a:r>
              <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rPr>
              <a:t>150</a:t>
            </a: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万企业，</a:t>
            </a:r>
            <a:r>
              <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rPr>
              <a:t>150</a:t>
            </a: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万企业的两两计算关系值效率很慢，将余弦值的公式转成</a:t>
            </a:r>
            <a:r>
              <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rPr>
              <a:t>A/|A|</a:t>
            </a: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kern="100" dirty="0">
                <a:latin typeface="微软雅黑" panose="020B0503020204020204" pitchFamily="34" charset="-122"/>
                <a:ea typeface="微软雅黑" panose="020B0503020204020204" pitchFamily="34" charset="-122"/>
                <a:cs typeface="微软雅黑" panose="020B0503020204020204" pitchFamily="34" charset="-122"/>
              </a:rPr>
              <a:t>总</a:t>
            </a: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计</a:t>
            </a:r>
            <a:r>
              <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rPr>
              <a:t>150</a:t>
            </a: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万个</a:t>
            </a:r>
            <a:r>
              <a:rPr lang="en-US" altLang="zh-CN" sz="1800" kern="100" dirty="0">
                <a:latin typeface="微软雅黑" panose="020B0503020204020204" pitchFamily="34" charset="-122"/>
                <a:ea typeface="微软雅黑" panose="020B0503020204020204" pitchFamily="34" charset="-122"/>
                <a:cs typeface="微软雅黑" panose="020B0503020204020204" pitchFamily="34" charset="-122"/>
              </a:rPr>
              <a:t>A/|A</a:t>
            </a:r>
            <a:r>
              <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，然后矩阵分块运行提升效率</a:t>
            </a:r>
            <a:endPar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endPar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项目数据获取很宝贵，前期一定要做好数据清理和分析工作。在数据缺失时，如何利用其它标签进行弥补，如企业有</a:t>
            </a:r>
            <a:r>
              <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800" kern="100" dirty="0" smtClean="0">
                <a:latin typeface="微软雅黑" panose="020B0503020204020204" pitchFamily="34" charset="-122"/>
                <a:ea typeface="微软雅黑" panose="020B0503020204020204" pitchFamily="34" charset="-122"/>
                <a:cs typeface="微软雅黑" panose="020B0503020204020204" pitchFamily="34" charset="-122"/>
              </a:rPr>
              <a:t>没有人工标注标签，从经营范围中通过提取关键词加以弥补。</a:t>
            </a:r>
            <a:endPar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endParaRPr lang="en-US" altLang="zh-CN" sz="1800" kern="1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57508316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screen"/>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p:cNvPicPr>
            <a:picLocks noChangeAspect="1"/>
          </p:cNvPicPr>
          <p:nvPr/>
        </p:nvPicPr>
        <p:blipFill>
          <a:blip r:embed="rId3"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p:cNvSpPr txBox="1"/>
          <p:nvPr/>
        </p:nvSpPr>
        <p:spPr>
          <a:xfrm>
            <a:off x="1187224" y="2610440"/>
            <a:ext cx="10296525" cy="830997"/>
          </a:xfrm>
          <a:prstGeom prst="rect">
            <a:avLst/>
          </a:prstGeom>
          <a:noFill/>
        </p:spPr>
        <p:txBody>
          <a:bodyPr wrap="square" rtlCol="0" anchor="ctr" anchorCtr="0">
            <a:spAutoFit/>
          </a:bodyPr>
          <a:lstStyle/>
          <a:p>
            <a:pPr algn="ctr"/>
            <a:r>
              <a:rPr lang="zh-CN" altLang="en-US" sz="4800" b="1" dirty="0">
                <a:solidFill>
                  <a:srgbClr val="C00000"/>
                </a:solidFill>
                <a:latin typeface="+mj-ea"/>
                <a:ea typeface="+mj-ea"/>
              </a:rPr>
              <a:t>敬</a:t>
            </a:r>
            <a:r>
              <a:rPr lang="zh-CN" altLang="en-US" sz="4800" b="1" dirty="0" smtClean="0">
                <a:solidFill>
                  <a:srgbClr val="C00000"/>
                </a:solidFill>
                <a:latin typeface="+mj-ea"/>
                <a:ea typeface="+mj-ea"/>
              </a:rPr>
              <a:t>请大家聆听！</a:t>
            </a:r>
            <a:endParaRPr lang="zh-CN" altLang="en-US" sz="4800" b="1" dirty="0">
              <a:solidFill>
                <a:srgbClr val="C00000"/>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01</a:t>
            </a:r>
            <a:endParaRPr lang="zh-CN" altLang="en-US" sz="9600" dirty="0">
              <a:solidFill>
                <a:schemeClr val="accent2"/>
              </a:solidFill>
              <a:latin typeface="+mj-lt"/>
            </a:endParaRPr>
          </a:p>
        </p:txBody>
      </p:sp>
      <p:sp>
        <p:nvSpPr>
          <p:cNvPr id="6" name="文本框 5"/>
          <p:cNvSpPr txBox="1"/>
          <p:nvPr/>
        </p:nvSpPr>
        <p:spPr>
          <a:xfrm>
            <a:off x="4881880" y="3507740"/>
            <a:ext cx="4808855" cy="645160"/>
          </a:xfrm>
          <a:prstGeom prst="rect">
            <a:avLst/>
          </a:prstGeom>
          <a:noFill/>
        </p:spPr>
        <p:txBody>
          <a:bodyPr wrap="square" rtlCol="0" anchor="ctr" anchorCtr="0">
            <a:spAutoFit/>
          </a:bodyPr>
          <a:lstStyle/>
          <a:p>
            <a:pPr algn="ctr"/>
            <a:r>
              <a:rPr lang="zh-CN" altLang="zh-CN" sz="3600" b="1" dirty="0">
                <a:solidFill>
                  <a:schemeClr val="accent1"/>
                </a:solidFill>
                <a:latin typeface="+mn-ea"/>
              </a:rPr>
              <a:t>研</a:t>
            </a:r>
            <a:r>
              <a:rPr lang="zh-CN" altLang="zh-CN" sz="3600" b="1" dirty="0" smtClean="0">
                <a:solidFill>
                  <a:schemeClr val="accent1"/>
                </a:solidFill>
                <a:latin typeface="+mn-ea"/>
              </a:rPr>
              <a:t>究</a:t>
            </a:r>
            <a:r>
              <a:rPr lang="zh-CN" altLang="en-US" sz="3600" b="1" dirty="0" smtClean="0">
                <a:solidFill>
                  <a:schemeClr val="accent1"/>
                </a:solidFill>
                <a:latin typeface="+mn-ea"/>
              </a:rPr>
              <a:t>动机</a:t>
            </a:r>
            <a:endParaRPr lang="zh-CN" altLang="zh-CN" sz="3600" b="1"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1051016" y="483303"/>
            <a:ext cx="3934857" cy="597921"/>
          </a:xfrm>
          <a:prstGeom prst="rect">
            <a:avLst/>
          </a:prstGeom>
          <a:noFill/>
        </p:spPr>
        <p:txBody>
          <a:bodyPr wrap="square" rtlCol="0">
            <a:spAutoFit/>
          </a:bodyPr>
          <a:lstStyle/>
          <a:p>
            <a:pPr>
              <a:lnSpc>
                <a:spcPct val="130000"/>
              </a:lnSpc>
            </a:pPr>
            <a:r>
              <a:rPr lang="zh-CN" altLang="zh-CN" sz="2800" b="1" dirty="0">
                <a:solidFill>
                  <a:srgbClr val="C00000"/>
                </a:solidFill>
                <a:latin typeface="微软雅黑" panose="020B0503020204020204" pitchFamily="34" charset="-122"/>
                <a:ea typeface="微软雅黑" panose="020B0503020204020204" pitchFamily="34" charset="-122"/>
              </a:rPr>
              <a:t>研究背景</a:t>
            </a: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0722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800" dirty="0"/>
              <a:t>区域经济协调发展一直是我国一项长期重要国</a:t>
            </a:r>
            <a:r>
              <a:rPr lang="zh-CN" altLang="en-US" sz="1800" dirty="0" smtClean="0"/>
              <a:t>策，对我国中长期经济增长具有重要作用</a:t>
            </a:r>
            <a:endParaRPr lang="en-US" altLang="zh-CN" sz="1800" dirty="0" smtClean="0"/>
          </a:p>
          <a:p>
            <a:pPr lvl="1" algn="just">
              <a:lnSpc>
                <a:spcPct val="150000"/>
              </a:lnSpc>
            </a:pPr>
            <a:r>
              <a:rPr lang="zh-CN" altLang="en-US" sz="1800" dirty="0"/>
              <a:t>提出“</a:t>
            </a:r>
            <a:r>
              <a:rPr lang="zh-CN" altLang="en-US" sz="2000" b="1" dirty="0">
                <a:solidFill>
                  <a:srgbClr val="0070C0"/>
                </a:solidFill>
              </a:rPr>
              <a:t>打好产业基础高级化、产业链现代化的攻坚战</a:t>
            </a:r>
            <a:r>
              <a:rPr lang="zh-CN" altLang="en-US" sz="1800" dirty="0"/>
              <a:t>”重要方针，研究推动形成优势互补、高质量发展的区域经济布局，发挥优势提升产业基础能力和产业链水</a:t>
            </a:r>
            <a:r>
              <a:rPr lang="zh-CN" altLang="en-US" sz="1800" dirty="0" smtClean="0"/>
              <a:t>平。（习近平，</a:t>
            </a:r>
            <a:r>
              <a:rPr lang="en-US" altLang="zh-CN" sz="1800" dirty="0" smtClean="0"/>
              <a:t>2019</a:t>
            </a:r>
            <a:r>
              <a:rPr lang="zh-CN" altLang="en-US" sz="1800" dirty="0" smtClean="0"/>
              <a:t>年</a:t>
            </a:r>
            <a:r>
              <a:rPr lang="en-US" altLang="zh-CN" sz="1800" dirty="0" smtClean="0"/>
              <a:t>8</a:t>
            </a:r>
            <a:r>
              <a:rPr lang="zh-CN" altLang="en-US" sz="1800" dirty="0" smtClean="0"/>
              <a:t>月）</a:t>
            </a:r>
            <a:endParaRPr lang="en-US" altLang="zh-CN" sz="1800" dirty="0" smtClean="0"/>
          </a:p>
          <a:p>
            <a:pPr lvl="1" algn="just">
              <a:lnSpc>
                <a:spcPct val="150000"/>
              </a:lnSpc>
            </a:pPr>
            <a:r>
              <a:rPr lang="zh-CN" altLang="en-US" sz="1800" dirty="0"/>
              <a:t>中国必须</a:t>
            </a:r>
            <a:r>
              <a:rPr lang="zh-CN" altLang="en-US" sz="2000" b="1" dirty="0">
                <a:solidFill>
                  <a:srgbClr val="0070C0"/>
                </a:solidFill>
              </a:rPr>
              <a:t>搞实体经济，制造业是实体经济的重要基础</a:t>
            </a:r>
            <a:r>
              <a:rPr lang="zh-CN" altLang="en-US" sz="1800" dirty="0"/>
              <a:t>，自力更生是我们奋斗的基</a:t>
            </a:r>
            <a:r>
              <a:rPr lang="zh-CN" altLang="en-US" sz="1800" dirty="0" smtClean="0"/>
              <a:t>点。（习近平，</a:t>
            </a:r>
            <a:r>
              <a:rPr lang="en-US" altLang="zh-CN" sz="1800" dirty="0" smtClean="0"/>
              <a:t>2019</a:t>
            </a:r>
            <a:r>
              <a:rPr lang="zh-CN" altLang="en-US" sz="1800" dirty="0" smtClean="0"/>
              <a:t>年</a:t>
            </a:r>
            <a:r>
              <a:rPr lang="en-US" altLang="zh-CN" sz="1800" dirty="0" smtClean="0"/>
              <a:t>9</a:t>
            </a:r>
            <a:r>
              <a:rPr lang="zh-CN" altLang="en-US" sz="1800" dirty="0" smtClean="0"/>
              <a:t>月）</a:t>
            </a:r>
            <a:endParaRPr lang="en-US" altLang="zh-CN" sz="1800" dirty="0" smtClean="0"/>
          </a:p>
          <a:p>
            <a:pPr lvl="1" algn="just">
              <a:lnSpc>
                <a:spcPct val="150000"/>
              </a:lnSpc>
              <a:buFont typeface="Wingdings" panose="05000000000000000000" pitchFamily="2" charset="2"/>
              <a:buChar char="Ø"/>
            </a:pPr>
            <a:r>
              <a:rPr lang="zh-CN" altLang="en-US" sz="1600" b="1" dirty="0" smtClean="0"/>
              <a:t>结合区域产业的发</a:t>
            </a:r>
            <a:r>
              <a:rPr lang="zh-CN" altLang="en-US" sz="1600" b="1" dirty="0"/>
              <a:t>展实情和改造提升传统产业、培育战略</a:t>
            </a:r>
            <a:r>
              <a:rPr lang="zh-CN" altLang="en-US" sz="1600" b="1" dirty="0" smtClean="0"/>
              <a:t>性的新</a:t>
            </a:r>
            <a:r>
              <a:rPr lang="zh-CN" altLang="en-US" sz="1600" b="1" dirty="0"/>
              <a:t>兴产业战略</a:t>
            </a:r>
            <a:r>
              <a:rPr lang="zh-CN" altLang="en-US" sz="1600" b="1" dirty="0" smtClean="0"/>
              <a:t>，</a:t>
            </a:r>
            <a:r>
              <a:rPr lang="zh-CN" altLang="en-US" sz="1800" b="1" dirty="0">
                <a:solidFill>
                  <a:srgbClr val="FF0000"/>
                </a:solidFill>
              </a:rPr>
              <a:t>提</a:t>
            </a:r>
            <a:r>
              <a:rPr lang="zh-CN" altLang="en-US" sz="1800" b="1" dirty="0">
                <a:solidFill>
                  <a:srgbClr val="FF0000"/>
                </a:solidFill>
              </a:rPr>
              <a:t>升区域的产业基础能力和产业链水平为重点</a:t>
            </a:r>
            <a:r>
              <a:rPr lang="zh-CN" altLang="en-US" sz="1600" b="1" dirty="0"/>
              <a:t>，加快构建以新兴产业为核</a:t>
            </a:r>
            <a:r>
              <a:rPr lang="zh-CN" altLang="en-US" sz="1600" b="1" dirty="0" smtClean="0"/>
              <a:t>心的产</a:t>
            </a:r>
            <a:r>
              <a:rPr lang="zh-CN" altLang="en-US" sz="1600" b="1" dirty="0"/>
              <a:t>业创新为导向</a:t>
            </a:r>
            <a:endParaRPr lang="en-US" altLang="zh-CN" sz="1600" b="1" dirty="0" smtClean="0"/>
          </a:p>
          <a:p>
            <a:pPr lvl="1" algn="just">
              <a:lnSpc>
                <a:spcPct val="150000"/>
              </a:lnSpc>
              <a:buFont typeface="Wingdings" panose="05000000000000000000" pitchFamily="2" charset="2"/>
              <a:buChar char="Ø"/>
            </a:pPr>
            <a:r>
              <a:rPr lang="zh-CN" altLang="en-US" sz="1600" b="1" dirty="0"/>
              <a:t>认识地</a:t>
            </a:r>
            <a:r>
              <a:rPr lang="zh-CN" altLang="en-US" sz="1600" b="1" dirty="0" smtClean="0"/>
              <a:t>区的现</a:t>
            </a:r>
            <a:r>
              <a:rPr lang="zh-CN" altLang="en-US" sz="1600" b="1" dirty="0"/>
              <a:t>实比</a:t>
            </a:r>
            <a:r>
              <a:rPr lang="zh-CN" altLang="en-US" sz="1600" b="1" dirty="0" smtClean="0"/>
              <a:t>较和潜</a:t>
            </a:r>
            <a:r>
              <a:rPr lang="zh-CN" altLang="en-US" sz="1600" b="1" dirty="0"/>
              <a:t>在竞</a:t>
            </a:r>
            <a:r>
              <a:rPr lang="zh-CN" altLang="en-US" sz="1600" b="1" dirty="0" smtClean="0"/>
              <a:t>争优势，通过区</a:t>
            </a:r>
            <a:r>
              <a:rPr lang="zh-CN" altLang="en-US" sz="1600" b="1" dirty="0"/>
              <a:t>域产业协同和产业融合来布局、</a:t>
            </a:r>
            <a:r>
              <a:rPr lang="zh-CN" altLang="en-US" sz="1800" b="1" dirty="0">
                <a:solidFill>
                  <a:srgbClr val="FF0000"/>
                </a:solidFill>
              </a:rPr>
              <a:t>提升产业基础能力和产业链水平</a:t>
            </a:r>
            <a:r>
              <a:rPr lang="zh-CN" altLang="en-US" sz="1600" b="1" dirty="0" smtClean="0"/>
              <a:t>，是我国十四五</a:t>
            </a:r>
            <a:r>
              <a:rPr lang="zh-CN" altLang="en-US" sz="1600" b="1" dirty="0"/>
              <a:t>规划中产业发展和产业升</a:t>
            </a:r>
            <a:r>
              <a:rPr lang="zh-CN" altLang="en-US" sz="1600" b="1" dirty="0" smtClean="0"/>
              <a:t>级的重要指导方针</a:t>
            </a:r>
            <a:endParaRPr lang="en-US" altLang="zh-CN" sz="1400" dirty="0">
              <a:solidFill>
                <a:srgbClr val="1F497D"/>
              </a:solidFill>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
        <p:nvSpPr>
          <p:cNvPr id="4" name="圆角矩形标注 3"/>
          <p:cNvSpPr/>
          <p:nvPr/>
        </p:nvSpPr>
        <p:spPr>
          <a:xfrm>
            <a:off x="3720075" y="5719260"/>
            <a:ext cx="4383846" cy="829207"/>
          </a:xfrm>
          <a:prstGeom prst="wedgeRoundRectCallout">
            <a:avLst>
              <a:gd name="adj1" fmla="val -31844"/>
              <a:gd name="adj2" fmla="val -73312"/>
              <a:gd name="adj3" fmla="val 16667"/>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5" name="文本框 4"/>
          <p:cNvSpPr txBox="1"/>
          <p:nvPr/>
        </p:nvSpPr>
        <p:spPr>
          <a:xfrm>
            <a:off x="3822305" y="5933807"/>
            <a:ext cx="4026768" cy="400110"/>
          </a:xfrm>
          <a:prstGeom prst="rect">
            <a:avLst/>
          </a:prstGeom>
          <a:noFill/>
        </p:spPr>
        <p:txBody>
          <a:bodyPr wrap="square" rtlCol="0" anchor="ctr" anchorCtr="0">
            <a:spAutoFit/>
          </a:bodyPr>
          <a:lstStyle/>
          <a:p>
            <a:r>
              <a:rPr lang="zh-CN" altLang="en-US" dirty="0"/>
              <a:t> </a:t>
            </a:r>
            <a:r>
              <a:rPr lang="zh-CN" altLang="en-US" sz="2000" dirty="0"/>
              <a:t>产业基础高级化    </a:t>
            </a:r>
            <a:r>
              <a:rPr lang="zh-CN" altLang="en-US" sz="2000" dirty="0" smtClean="0"/>
              <a:t>  产</a:t>
            </a:r>
            <a:r>
              <a:rPr lang="zh-CN" altLang="en-US" sz="2000" dirty="0"/>
              <a:t>业链现代化</a:t>
            </a:r>
            <a:endParaRPr lang="zh-CN" altLang="en-US" sz="2000"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1016940" y="540118"/>
            <a:ext cx="9774116" cy="57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914400"/>
            <a:r>
              <a:rPr lang="zh-CN" altLang="en-US" sz="2400" b="1" dirty="0" smtClean="0">
                <a:latin typeface="+mn-ea"/>
                <a:sym typeface="+mn-ea"/>
              </a:rPr>
              <a:t>产业基础高级化</a:t>
            </a:r>
            <a:endParaRPr lang="en-US" altLang="zh-CN" sz="2000" b="1" dirty="0">
              <a:latin typeface="+mn-ea"/>
              <a:sym typeface="+mn-ea"/>
            </a:endParaRPr>
          </a:p>
          <a:p>
            <a:pPr marL="0" indent="0" algn="just">
              <a:buNone/>
            </a:pPr>
            <a:r>
              <a:rPr lang="zh-CN" altLang="en-US" sz="2000" dirty="0" smtClean="0">
                <a:sym typeface="+mn-ea"/>
              </a:rPr>
              <a:t>        </a:t>
            </a:r>
            <a:r>
              <a:rPr lang="en-US" altLang="zh-CN" sz="2000" dirty="0" smtClean="0">
                <a:sym typeface="+mn-ea"/>
              </a:rPr>
              <a:t>--</a:t>
            </a:r>
            <a:r>
              <a:rPr lang="zh-CN" altLang="en-US" sz="2000" dirty="0" smtClean="0">
                <a:sym typeface="+mn-ea"/>
              </a:rPr>
              <a:t>指产业</a:t>
            </a:r>
            <a:r>
              <a:rPr lang="zh-CN" altLang="en-US" sz="2000" dirty="0">
                <a:sym typeface="+mn-ea"/>
              </a:rPr>
              <a:t>基础是产业形成和发展的基本支撑，既包括提供基本生产资料的产业部门，也包括提供产业底层结构的</a:t>
            </a:r>
            <a:r>
              <a:rPr lang="zh-CN" altLang="en-US" sz="2400" b="1" dirty="0">
                <a:sym typeface="+mn-ea"/>
              </a:rPr>
              <a:t>产</a:t>
            </a:r>
            <a:r>
              <a:rPr lang="zh-CN" altLang="en-US" sz="2400" b="1" dirty="0" smtClean="0">
                <a:sym typeface="+mn-ea"/>
              </a:rPr>
              <a:t>业基本要</a:t>
            </a:r>
            <a:r>
              <a:rPr lang="zh-CN" altLang="en-US" sz="2400" b="1" dirty="0">
                <a:sym typeface="+mn-ea"/>
              </a:rPr>
              <a:t>素</a:t>
            </a:r>
            <a:r>
              <a:rPr lang="zh-CN" altLang="en-US" sz="2000" dirty="0">
                <a:sym typeface="+mn-ea"/>
              </a:rPr>
              <a:t>。</a:t>
            </a:r>
            <a:endParaRPr lang="en-US" altLang="zh-CN" sz="2000" dirty="0">
              <a:sym typeface="+mn-ea"/>
            </a:endParaRPr>
          </a:p>
          <a:p>
            <a:pPr marL="0" indent="0" algn="just">
              <a:buNone/>
            </a:pPr>
            <a:r>
              <a:rPr lang="en-US" altLang="zh-CN" sz="2000" dirty="0" smtClean="0">
                <a:sym typeface="+mn-ea"/>
              </a:rPr>
              <a:t>           </a:t>
            </a:r>
            <a:r>
              <a:rPr lang="en-US" altLang="zh-CN" sz="2000" b="1" dirty="0" smtClean="0">
                <a:solidFill>
                  <a:srgbClr val="0070C0"/>
                </a:solidFill>
                <a:sym typeface="+mn-ea"/>
              </a:rPr>
              <a:t>1</a:t>
            </a:r>
            <a:r>
              <a:rPr lang="zh-CN" altLang="en-US" sz="2000" b="1" dirty="0" smtClean="0">
                <a:solidFill>
                  <a:srgbClr val="0070C0"/>
                </a:solidFill>
                <a:sym typeface="+mn-ea"/>
              </a:rPr>
              <a:t>、产业要素的精细化建模</a:t>
            </a:r>
            <a:endParaRPr lang="en-US" altLang="zh-CN" sz="2000" b="1" dirty="0" smtClean="0">
              <a:solidFill>
                <a:srgbClr val="0070C0"/>
              </a:solidFill>
              <a:sym typeface="+mn-ea"/>
            </a:endParaRPr>
          </a:p>
          <a:p>
            <a:pPr algn="just" defTabSz="914400">
              <a:spcBef>
                <a:spcPts val="0"/>
              </a:spcBef>
            </a:pPr>
            <a:endParaRPr lang="en-US" altLang="zh-CN" sz="2800" dirty="0" smtClean="0">
              <a:sym typeface="+mn-ea"/>
            </a:endParaRPr>
          </a:p>
          <a:p>
            <a:pPr algn="just"/>
            <a:r>
              <a:rPr lang="zh-CN" altLang="en-US" sz="2400" b="1" dirty="0">
                <a:latin typeface="+mn-ea"/>
                <a:sym typeface="+mn-ea"/>
              </a:rPr>
              <a:t>产业链现代化</a:t>
            </a:r>
            <a:endParaRPr lang="en-US" altLang="zh-CN" sz="2400" b="1" dirty="0">
              <a:latin typeface="+mn-ea"/>
            </a:endParaRPr>
          </a:p>
          <a:p>
            <a:pPr marL="0" indent="0" algn="just">
              <a:buNone/>
            </a:pPr>
            <a:r>
              <a:rPr lang="en-US" altLang="zh-CN" sz="2000" dirty="0"/>
              <a:t> </a:t>
            </a:r>
            <a:r>
              <a:rPr lang="en-US" altLang="zh-CN" sz="2000" dirty="0" smtClean="0"/>
              <a:t>    --</a:t>
            </a:r>
            <a:r>
              <a:rPr lang="zh-CN" altLang="en-US" sz="2000" dirty="0" smtClean="0"/>
              <a:t>指</a:t>
            </a:r>
            <a:r>
              <a:rPr lang="zh-CN" altLang="zh-CN" sz="2000" dirty="0" smtClean="0"/>
              <a:t>各</a:t>
            </a:r>
            <a:r>
              <a:rPr lang="zh-CN" altLang="zh-CN" sz="2000" dirty="0"/>
              <a:t>个产业部门之间基于一定的技术经济联系和时空布局关系而客观形成的</a:t>
            </a:r>
            <a:r>
              <a:rPr lang="zh-CN" altLang="zh-CN" sz="2400" b="1" dirty="0"/>
              <a:t>链条式关联</a:t>
            </a:r>
            <a:r>
              <a:rPr lang="zh-CN" altLang="zh-CN" sz="2000" dirty="0"/>
              <a:t>形</a:t>
            </a:r>
            <a:r>
              <a:rPr lang="zh-CN" altLang="zh-CN" sz="2000" dirty="0" smtClean="0"/>
              <a:t>态</a:t>
            </a:r>
            <a:r>
              <a:rPr lang="zh-CN" altLang="en-US" sz="2000" dirty="0" smtClean="0"/>
              <a:t>。体</a:t>
            </a:r>
            <a:r>
              <a:rPr lang="zh-CN" altLang="en-US" sz="2000" dirty="0"/>
              <a:t>现</a:t>
            </a:r>
            <a:r>
              <a:rPr lang="zh-CN" altLang="en-US" sz="2000" dirty="0" smtClean="0"/>
              <a:t>在产业上</a:t>
            </a:r>
            <a:r>
              <a:rPr lang="zh-CN" altLang="en-US" sz="2000" dirty="0"/>
              <a:t>下游分工的有序协</a:t>
            </a:r>
            <a:r>
              <a:rPr lang="zh-CN" altLang="en-US" sz="2000" dirty="0" smtClean="0"/>
              <a:t>同。</a:t>
            </a:r>
            <a:endParaRPr lang="en-US" altLang="zh-CN" sz="1600" dirty="0">
              <a:sym typeface="+mn-ea"/>
            </a:endParaRPr>
          </a:p>
          <a:p>
            <a:pPr marL="0" indent="0" algn="just">
              <a:buNone/>
            </a:pPr>
            <a:r>
              <a:rPr lang="en-US" altLang="zh-CN" sz="1600" dirty="0" smtClean="0">
                <a:sym typeface="+mn-ea"/>
              </a:rPr>
              <a:t>            </a:t>
            </a:r>
            <a:r>
              <a:rPr lang="en-US" altLang="zh-CN" sz="2000" b="1" dirty="0" smtClean="0">
                <a:solidFill>
                  <a:srgbClr val="0070C0"/>
                </a:solidFill>
                <a:sym typeface="+mn-ea"/>
              </a:rPr>
              <a:t>2</a:t>
            </a:r>
            <a:r>
              <a:rPr lang="zh-CN" altLang="en-US" sz="2000" b="1" dirty="0" smtClean="0">
                <a:solidFill>
                  <a:srgbClr val="0070C0"/>
                </a:solidFill>
                <a:sym typeface="+mn-ea"/>
              </a:rPr>
              <a:t>、产</a:t>
            </a:r>
            <a:r>
              <a:rPr lang="zh-CN" altLang="en-US" sz="2000" b="1" dirty="0">
                <a:solidFill>
                  <a:srgbClr val="0070C0"/>
                </a:solidFill>
                <a:sym typeface="+mn-ea"/>
              </a:rPr>
              <a:t>业链发展及演进的精准预测</a:t>
            </a:r>
          </a:p>
          <a:p>
            <a:pPr algn="just">
              <a:spcBef>
                <a:spcPts val="0"/>
              </a:spcBef>
            </a:pPr>
            <a:endParaRPr lang="en-US" altLang="zh-CN" sz="2800" dirty="0" smtClean="0">
              <a:sym typeface="+mn-ea"/>
            </a:endParaRPr>
          </a:p>
          <a:p>
            <a:pPr algn="just"/>
            <a:r>
              <a:rPr lang="zh-CN" altLang="en-US" sz="2400" b="1" dirty="0">
                <a:latin typeface="+mn-ea"/>
                <a:sym typeface="+mn-ea"/>
              </a:rPr>
              <a:t>区域</a:t>
            </a:r>
            <a:endParaRPr lang="en-US" altLang="zh-CN" sz="2400" b="1" dirty="0">
              <a:latin typeface="+mn-ea"/>
              <a:sym typeface="+mn-ea"/>
            </a:endParaRPr>
          </a:p>
          <a:p>
            <a:pPr marL="0" indent="0" algn="just">
              <a:buNone/>
            </a:pPr>
            <a:r>
              <a:rPr lang="zh-CN" altLang="en-US" sz="2000" dirty="0" smtClean="0">
                <a:sym typeface="+mn-ea"/>
              </a:rPr>
              <a:t>      </a:t>
            </a:r>
            <a:r>
              <a:rPr lang="en-US" altLang="zh-CN" sz="2000" dirty="0" smtClean="0">
                <a:sym typeface="+mn-ea"/>
              </a:rPr>
              <a:t>--</a:t>
            </a:r>
            <a:r>
              <a:rPr lang="zh-CN" altLang="en-US" sz="2000" dirty="0" smtClean="0">
                <a:sym typeface="+mn-ea"/>
              </a:rPr>
              <a:t>产</a:t>
            </a:r>
            <a:r>
              <a:rPr lang="zh-CN" altLang="en-US" sz="2000" dirty="0">
                <a:sym typeface="+mn-ea"/>
              </a:rPr>
              <a:t>业基础高级化和产业链现代化除受到本</a:t>
            </a:r>
            <a:r>
              <a:rPr lang="zh-CN" altLang="en-US" sz="2400" b="1" dirty="0">
                <a:sym typeface="+mn-ea"/>
              </a:rPr>
              <a:t>区域地理空间</a:t>
            </a:r>
            <a:r>
              <a:rPr lang="zh-CN" altLang="en-US" sz="2000" dirty="0">
                <a:sym typeface="+mn-ea"/>
              </a:rPr>
              <a:t>的制约外，还与历史形成的区域内原有产业基础及区域内外产业关联密切相</a:t>
            </a:r>
            <a:r>
              <a:rPr lang="zh-CN" altLang="en-US" sz="2000" dirty="0" smtClean="0">
                <a:sym typeface="+mn-ea"/>
              </a:rPr>
              <a:t>关</a:t>
            </a:r>
            <a:endParaRPr lang="en-US" altLang="zh-CN" sz="2000" dirty="0" smtClean="0">
              <a:sym typeface="+mn-ea"/>
            </a:endParaRPr>
          </a:p>
          <a:p>
            <a:pPr marL="0" indent="0" algn="just">
              <a:buNone/>
            </a:pPr>
            <a:r>
              <a:rPr lang="en-US" altLang="zh-CN" sz="2000" dirty="0">
                <a:sym typeface="+mn-ea"/>
              </a:rPr>
              <a:t> </a:t>
            </a:r>
            <a:r>
              <a:rPr lang="en-US" altLang="zh-CN" sz="2000" dirty="0" smtClean="0">
                <a:sym typeface="+mn-ea"/>
              </a:rPr>
              <a:t>       </a:t>
            </a:r>
            <a:r>
              <a:rPr lang="en-US" altLang="zh-CN" sz="2000" b="1" dirty="0">
                <a:solidFill>
                  <a:srgbClr val="0070C0"/>
                </a:solidFill>
                <a:sym typeface="+mn-ea"/>
              </a:rPr>
              <a:t> 3</a:t>
            </a:r>
            <a:r>
              <a:rPr lang="zh-CN" altLang="en-US" sz="2000" b="1" dirty="0">
                <a:solidFill>
                  <a:srgbClr val="0070C0"/>
                </a:solidFill>
                <a:sym typeface="+mn-ea"/>
              </a:rPr>
              <a:t>、保障区域与产业协同发展的政策建议</a:t>
            </a:r>
            <a:endParaRPr lang="en-US" altLang="zh-CN" sz="2000" b="1" dirty="0">
              <a:solidFill>
                <a:srgbClr val="0070C0"/>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
        <p:nvSpPr>
          <p:cNvPr id="3" name="右箭头 2"/>
          <p:cNvSpPr/>
          <p:nvPr/>
        </p:nvSpPr>
        <p:spPr>
          <a:xfrm>
            <a:off x="6077069" y="1961408"/>
            <a:ext cx="1016631" cy="136308"/>
          </a:xfrm>
          <a:prstGeom prst="rightArrow">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dirty="0"/>
          </a:p>
        </p:txBody>
      </p:sp>
      <p:sp>
        <p:nvSpPr>
          <p:cNvPr id="4" name="右箭头 3"/>
          <p:cNvSpPr/>
          <p:nvPr/>
        </p:nvSpPr>
        <p:spPr>
          <a:xfrm>
            <a:off x="6139543" y="3936318"/>
            <a:ext cx="1016631" cy="136308"/>
          </a:xfrm>
          <a:prstGeom prst="rightArrow">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dirty="0"/>
          </a:p>
        </p:txBody>
      </p:sp>
      <p:sp>
        <p:nvSpPr>
          <p:cNvPr id="5" name="右箭头 4"/>
          <p:cNvSpPr/>
          <p:nvPr/>
        </p:nvSpPr>
        <p:spPr>
          <a:xfrm>
            <a:off x="6362936" y="5990742"/>
            <a:ext cx="1016631" cy="136308"/>
          </a:xfrm>
          <a:prstGeom prst="rightArrow">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dirty="0"/>
          </a:p>
        </p:txBody>
      </p:sp>
      <p:sp>
        <p:nvSpPr>
          <p:cNvPr id="6" name="文本框 5"/>
          <p:cNvSpPr txBox="1"/>
          <p:nvPr/>
        </p:nvSpPr>
        <p:spPr>
          <a:xfrm>
            <a:off x="7297215" y="1706396"/>
            <a:ext cx="1738873" cy="646331"/>
          </a:xfrm>
          <a:prstGeom prst="rect">
            <a:avLst/>
          </a:prstGeom>
          <a:noFill/>
        </p:spPr>
        <p:txBody>
          <a:bodyPr wrap="square" rtlCol="0" anchor="ctr" anchorCtr="0">
            <a:spAutoFit/>
          </a:bodyPr>
          <a:lstStyle/>
          <a:p>
            <a:pPr algn="l"/>
            <a:r>
              <a:rPr lang="zh-CN" altLang="en-US" dirty="0" smtClean="0"/>
              <a:t>基于企业数据构建产业图谱</a:t>
            </a:r>
          </a:p>
        </p:txBody>
      </p:sp>
      <p:sp>
        <p:nvSpPr>
          <p:cNvPr id="7" name="文本框 6"/>
          <p:cNvSpPr txBox="1"/>
          <p:nvPr/>
        </p:nvSpPr>
        <p:spPr>
          <a:xfrm>
            <a:off x="7388087" y="3621954"/>
            <a:ext cx="1738873" cy="646331"/>
          </a:xfrm>
          <a:prstGeom prst="rect">
            <a:avLst/>
          </a:prstGeom>
          <a:noFill/>
        </p:spPr>
        <p:txBody>
          <a:bodyPr wrap="square" rtlCol="0" anchor="ctr" anchorCtr="0">
            <a:spAutoFit/>
          </a:bodyPr>
          <a:lstStyle/>
          <a:p>
            <a:pPr algn="l"/>
            <a:r>
              <a:rPr lang="zh-CN" altLang="en-US" dirty="0" smtClean="0"/>
              <a:t>基于产业图谱挖掘关联效应</a:t>
            </a:r>
          </a:p>
        </p:txBody>
      </p:sp>
      <p:sp>
        <p:nvSpPr>
          <p:cNvPr id="8" name="文本框 7"/>
          <p:cNvSpPr txBox="1"/>
          <p:nvPr/>
        </p:nvSpPr>
        <p:spPr>
          <a:xfrm>
            <a:off x="7467600" y="5735730"/>
            <a:ext cx="1784309" cy="646331"/>
          </a:xfrm>
          <a:prstGeom prst="rect">
            <a:avLst/>
          </a:prstGeom>
          <a:noFill/>
        </p:spPr>
        <p:txBody>
          <a:bodyPr wrap="square" rtlCol="0" anchor="ctr" anchorCtr="0">
            <a:spAutoFit/>
          </a:bodyPr>
          <a:lstStyle/>
          <a:p>
            <a:r>
              <a:rPr lang="zh-CN" altLang="en-US" dirty="0"/>
              <a:t>区域和产业协同趋势预</a:t>
            </a:r>
            <a:r>
              <a:rPr lang="zh-CN" altLang="en-US" dirty="0" smtClean="0"/>
              <a:t>测平台</a:t>
            </a:r>
          </a:p>
        </p:txBody>
      </p:sp>
    </p:spTree>
    <p:extLst>
      <p:ext uri="{BB962C8B-B14F-4D97-AF65-F5344CB8AC3E}">
        <p14:creationId xmlns:p14="http://schemas.microsoft.com/office/powerpoint/2010/main" val="258840013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543560"/>
            <a:ext cx="1830070" cy="650875"/>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研究现状</a:t>
            </a:r>
          </a:p>
        </p:txBody>
      </p:sp>
      <p:pic>
        <p:nvPicPr>
          <p:cNvPr id="44" name="图片 43"/>
          <p:cNvPicPr>
            <a:picLocks noChangeAspect="1"/>
          </p:cNvPicPr>
          <p:nvPr/>
        </p:nvPicPr>
        <p:blipFill>
          <a:blip r:embed="rId6"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aphicFrame>
        <p:nvGraphicFramePr>
          <p:cNvPr id="8" name="表格 7"/>
          <p:cNvGraphicFramePr/>
          <p:nvPr>
            <p:custDataLst>
              <p:tags r:id="rId3"/>
            </p:custDataLst>
          </p:nvPr>
        </p:nvGraphicFramePr>
        <p:xfrm>
          <a:off x="856335" y="1918841"/>
          <a:ext cx="10622902" cy="4677664"/>
        </p:xfrm>
        <a:graphic>
          <a:graphicData uri="http://schemas.openxmlformats.org/drawingml/2006/table">
            <a:tbl>
              <a:tblPr firstRow="1" bandRow="1">
                <a:tableStyleId>{9DCAF9ED-07DC-4A11-8D7F-57B35C25682E}</a:tableStyleId>
              </a:tblPr>
              <a:tblGrid>
                <a:gridCol w="1910080">
                  <a:extLst>
                    <a:ext uri="{9D8B030D-6E8A-4147-A177-3AD203B41FA5}">
                      <a16:colId xmlns:a16="http://schemas.microsoft.com/office/drawing/2014/main" val="20000"/>
                    </a:ext>
                  </a:extLst>
                </a:gridCol>
                <a:gridCol w="4009951">
                  <a:extLst>
                    <a:ext uri="{9D8B030D-6E8A-4147-A177-3AD203B41FA5}">
                      <a16:colId xmlns:a16="http://schemas.microsoft.com/office/drawing/2014/main" val="20001"/>
                    </a:ext>
                  </a:extLst>
                </a:gridCol>
                <a:gridCol w="4702871">
                  <a:extLst>
                    <a:ext uri="{9D8B030D-6E8A-4147-A177-3AD203B41FA5}">
                      <a16:colId xmlns:a16="http://schemas.microsoft.com/office/drawing/2014/main" val="20002"/>
                    </a:ext>
                  </a:extLst>
                </a:gridCol>
              </a:tblGrid>
              <a:tr h="684530">
                <a:tc>
                  <a:txBody>
                    <a:bodyPr/>
                    <a:lstStyle/>
                    <a:p>
                      <a:pPr indent="0" algn="ctr">
                        <a:lnSpc>
                          <a:spcPct val="120000"/>
                        </a:lnSpc>
                        <a:spcBef>
                          <a:spcPts val="0"/>
                        </a:spcBef>
                        <a:spcAft>
                          <a:spcPts val="0"/>
                        </a:spcAft>
                        <a:buNone/>
                      </a:pPr>
                      <a:r>
                        <a:rPr lang="zh-CN" sz="1800" b="1" spc="130">
                          <a:solidFill>
                            <a:srgbClr val="0070C0"/>
                          </a:solidFill>
                          <a:latin typeface="微软雅黑" panose="020B0503020204020204" pitchFamily="34" charset="-122"/>
                          <a:ea typeface="微软雅黑" panose="020B0503020204020204" pitchFamily="34" charset="-122"/>
                        </a:rPr>
                        <a:t>研究领域</a:t>
                      </a:r>
                    </a:p>
                  </a:txBody>
                  <a:tcPr marL="254000" marR="254000" marT="177800" marB="1778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0F0F0"/>
                    </a:solidFill>
                  </a:tcPr>
                </a:tc>
                <a:tc>
                  <a:txBody>
                    <a:bodyPr/>
                    <a:lstStyle/>
                    <a:p>
                      <a:pPr indent="0" algn="ctr">
                        <a:lnSpc>
                          <a:spcPct val="120000"/>
                        </a:lnSpc>
                        <a:spcBef>
                          <a:spcPts val="0"/>
                        </a:spcBef>
                        <a:spcAft>
                          <a:spcPts val="0"/>
                        </a:spcAft>
                        <a:buNone/>
                      </a:pPr>
                      <a:r>
                        <a:rPr lang="zh-CN" sz="1800" b="1" spc="130">
                          <a:solidFill>
                            <a:srgbClr val="0070C0"/>
                          </a:solidFill>
                          <a:latin typeface="微软雅黑" panose="020B0503020204020204" pitchFamily="34" charset="-122"/>
                          <a:ea typeface="微软雅黑" panose="020B0503020204020204" pitchFamily="34" charset="-122"/>
                        </a:rPr>
                        <a:t>研究现状</a:t>
                      </a:r>
                    </a:p>
                  </a:txBody>
                  <a:tcPr marL="254000" marR="254000" marT="177800" marB="1778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0F0F0"/>
                    </a:solidFill>
                  </a:tcPr>
                </a:tc>
                <a:tc>
                  <a:txBody>
                    <a:bodyPr/>
                    <a:lstStyle/>
                    <a:p>
                      <a:pPr indent="0" algn="ctr">
                        <a:lnSpc>
                          <a:spcPct val="120000"/>
                        </a:lnSpc>
                        <a:spcBef>
                          <a:spcPts val="0"/>
                        </a:spcBef>
                        <a:spcAft>
                          <a:spcPts val="0"/>
                        </a:spcAft>
                        <a:buNone/>
                      </a:pPr>
                      <a:r>
                        <a:rPr lang="zh-CN" altLang="en-US" sz="1800" b="1" spc="130">
                          <a:solidFill>
                            <a:srgbClr val="0070C0"/>
                          </a:solidFill>
                          <a:latin typeface="微软雅黑" panose="020B0503020204020204" pitchFamily="34" charset="-122"/>
                          <a:ea typeface="微软雅黑" panose="020B0503020204020204" pitchFamily="34" charset="-122"/>
                        </a:rPr>
                        <a:t>存在问题</a:t>
                      </a:r>
                    </a:p>
                  </a:txBody>
                  <a:tcPr marL="254000" marR="254000" marT="177800" marB="1778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0F0F0"/>
                    </a:solidFill>
                  </a:tcPr>
                </a:tc>
                <a:extLst>
                  <a:ext uri="{0D108BD9-81ED-4DB2-BD59-A6C34878D82A}">
                    <a16:rowId xmlns:a16="http://schemas.microsoft.com/office/drawing/2014/main" val="10000"/>
                  </a:ext>
                </a:extLst>
              </a:tr>
              <a:tr h="1231900">
                <a:tc>
                  <a:txBody>
                    <a:bodyPr/>
                    <a:lstStyle/>
                    <a:p>
                      <a:pPr indent="0" algn="l">
                        <a:lnSpc>
                          <a:spcPct val="120000"/>
                        </a:lnSpc>
                        <a:spcBef>
                          <a:spcPts val="0"/>
                        </a:spcBef>
                        <a:spcAft>
                          <a:spcPts val="0"/>
                        </a:spcAft>
                        <a:buNone/>
                      </a:pPr>
                      <a:r>
                        <a:rPr lang="zh-CN" altLang="en-US" sz="1600" b="0" spc="120" dirty="0">
                          <a:solidFill>
                            <a:srgbClr val="0070C0"/>
                          </a:solidFill>
                          <a:latin typeface="微软雅黑" panose="020B0503020204020204" pitchFamily="34" charset="-122"/>
                          <a:ea typeface="微软雅黑" panose="020B0503020204020204" pitchFamily="34" charset="-122"/>
                        </a:rPr>
                        <a:t>产业网络构建</a:t>
                      </a:r>
                    </a:p>
                  </a:txBody>
                  <a:tcPr marL="254000" marR="254000" marT="177800" marB="1778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indent="0" algn="l">
                        <a:lnSpc>
                          <a:spcPct val="120000"/>
                        </a:lnSpc>
                        <a:spcBef>
                          <a:spcPts val="0"/>
                        </a:spcBef>
                        <a:spcAft>
                          <a:spcPts val="0"/>
                        </a:spcAft>
                        <a:buNone/>
                      </a:pPr>
                      <a:r>
                        <a:rPr lang="zh-CN" altLang="en-US" sz="1600" b="0" spc="120">
                          <a:solidFill>
                            <a:srgbClr val="0070C0"/>
                          </a:solidFill>
                          <a:latin typeface="微软雅黑" panose="020B0503020204020204" pitchFamily="34" charset="-122"/>
                          <a:ea typeface="微软雅黑" panose="020B0503020204020204" pitchFamily="34" charset="-122"/>
                        </a:rPr>
                        <a:t>基于企业之间的关联关系或产业之间的关联关系形成的网络，将产业当做节点，产业间的联系当做边。</a:t>
                      </a:r>
                    </a:p>
                  </a:txBody>
                  <a:tcPr marL="254000" marR="254000" marT="177800" marB="1778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indent="0" algn="l">
                        <a:lnSpc>
                          <a:spcPct val="120000"/>
                        </a:lnSpc>
                        <a:spcBef>
                          <a:spcPts val="0"/>
                        </a:spcBef>
                        <a:spcAft>
                          <a:spcPts val="0"/>
                        </a:spcAft>
                        <a:buNone/>
                      </a:pPr>
                      <a:r>
                        <a:rPr lang="zh-CN" altLang="en-US" sz="1600" b="0" spc="120" dirty="0">
                          <a:solidFill>
                            <a:srgbClr val="0070C0"/>
                          </a:solidFill>
                          <a:latin typeface="微软雅黑" panose="020B0503020204020204" pitchFamily="34" charset="-122"/>
                          <a:ea typeface="微软雅黑" panose="020B0503020204020204" pitchFamily="34" charset="-122"/>
                        </a:rPr>
                        <a:t>只能描述产业间的相互影响，无法引入企业等主体因素，无法定量研究主体内部及其关联关系。</a:t>
                      </a:r>
                    </a:p>
                  </a:txBody>
                  <a:tcPr marL="254000" marR="254000" marT="177800" marB="1778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extLst>
                  <a:ext uri="{0D108BD9-81ED-4DB2-BD59-A6C34878D82A}">
                    <a16:rowId xmlns:a16="http://schemas.microsoft.com/office/drawing/2014/main" val="10001"/>
                  </a:ext>
                </a:extLst>
              </a:tr>
              <a:tr h="1231900">
                <a:tc>
                  <a:txBody>
                    <a:bodyPr/>
                    <a:lstStyle/>
                    <a:p>
                      <a:pPr indent="0" algn="l">
                        <a:lnSpc>
                          <a:spcPct val="120000"/>
                        </a:lnSpc>
                        <a:spcBef>
                          <a:spcPts val="0"/>
                        </a:spcBef>
                        <a:spcAft>
                          <a:spcPts val="0"/>
                        </a:spcAft>
                        <a:buNone/>
                      </a:pPr>
                      <a:r>
                        <a:rPr lang="zh-CN" altLang="en-US" sz="1600" b="0" spc="120">
                          <a:solidFill>
                            <a:srgbClr val="0070C0"/>
                          </a:solidFill>
                          <a:latin typeface="微软雅黑" panose="020B0503020204020204" pitchFamily="34" charset="-122"/>
                          <a:ea typeface="微软雅黑" panose="020B0503020204020204" pitchFamily="34" charset="-122"/>
                        </a:rPr>
                        <a:t>知识图谱</a:t>
                      </a:r>
                    </a:p>
                  </a:txBody>
                  <a:tcPr marL="254000" marR="254000" marT="177800" marB="1778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indent="0" algn="l">
                        <a:lnSpc>
                          <a:spcPct val="120000"/>
                        </a:lnSpc>
                        <a:spcBef>
                          <a:spcPts val="0"/>
                        </a:spcBef>
                        <a:spcAft>
                          <a:spcPts val="0"/>
                        </a:spcAft>
                        <a:buNone/>
                      </a:pPr>
                      <a:r>
                        <a:rPr lang="zh-CN" altLang="en-US" sz="1600" b="0" spc="120" dirty="0">
                          <a:solidFill>
                            <a:srgbClr val="0070C0"/>
                          </a:solidFill>
                          <a:latin typeface="微软雅黑" panose="020B0503020204020204" pitchFamily="34" charset="-122"/>
                          <a:ea typeface="微软雅黑" panose="020B0503020204020204" pitchFamily="34" charset="-122"/>
                        </a:rPr>
                        <a:t>抽取实体和实体之间的关系，构建知识图谱。通过实体间的关系，能够描述不同主体内部及其关联关系。</a:t>
                      </a:r>
                    </a:p>
                  </a:txBody>
                  <a:tcPr marL="254000" marR="254000" marT="177800" marB="1778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indent="0" algn="l">
                        <a:lnSpc>
                          <a:spcPct val="120000"/>
                        </a:lnSpc>
                        <a:spcBef>
                          <a:spcPts val="0"/>
                        </a:spcBef>
                        <a:spcAft>
                          <a:spcPts val="0"/>
                        </a:spcAft>
                        <a:buNone/>
                      </a:pPr>
                      <a:r>
                        <a:rPr lang="zh-CN" altLang="en-US" sz="1600" b="0" spc="120">
                          <a:solidFill>
                            <a:srgbClr val="0070C0"/>
                          </a:solidFill>
                          <a:latin typeface="微软雅黑" panose="020B0503020204020204" pitchFamily="34" charset="-122"/>
                          <a:ea typeface="微软雅黑" panose="020B0503020204020204" pitchFamily="34" charset="-122"/>
                        </a:rPr>
                        <a:t>现有图谱通常对某个领域的知识进行建模，由于模型的复杂性和效率，目前很难将所有主体因素全部考虑在一个图谱中</a:t>
                      </a:r>
                    </a:p>
                  </a:txBody>
                  <a:tcPr marL="254000" marR="254000" marT="177800" marB="1778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extLst>
                  <a:ext uri="{0D108BD9-81ED-4DB2-BD59-A6C34878D82A}">
                    <a16:rowId xmlns:a16="http://schemas.microsoft.com/office/drawing/2014/main" val="10002"/>
                  </a:ext>
                </a:extLst>
              </a:tr>
              <a:tr h="1524000">
                <a:tc>
                  <a:txBody>
                    <a:bodyPr/>
                    <a:lstStyle/>
                    <a:p>
                      <a:pPr indent="0" algn="l">
                        <a:lnSpc>
                          <a:spcPct val="120000"/>
                        </a:lnSpc>
                        <a:spcBef>
                          <a:spcPts val="0"/>
                        </a:spcBef>
                        <a:spcAft>
                          <a:spcPts val="0"/>
                        </a:spcAft>
                        <a:buNone/>
                      </a:pPr>
                      <a:r>
                        <a:rPr lang="zh-CN" altLang="en-US" sz="1600" b="0" spc="120">
                          <a:solidFill>
                            <a:srgbClr val="0070C0"/>
                          </a:solidFill>
                          <a:latin typeface="微软雅黑" panose="020B0503020204020204" pitchFamily="34" charset="-122"/>
                          <a:ea typeface="微软雅黑" panose="020B0503020204020204" pitchFamily="34" charset="-122"/>
                        </a:rPr>
                        <a:t>超网络</a:t>
                      </a:r>
                    </a:p>
                  </a:txBody>
                  <a:tcPr marL="254000" marR="254000" marT="177800" marB="1778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c>
                  <a:txBody>
                    <a:bodyPr/>
                    <a:lstStyle/>
                    <a:p>
                      <a:pPr indent="0" algn="l">
                        <a:lnSpc>
                          <a:spcPct val="120000"/>
                        </a:lnSpc>
                        <a:spcBef>
                          <a:spcPts val="0"/>
                        </a:spcBef>
                        <a:spcAft>
                          <a:spcPts val="0"/>
                        </a:spcAft>
                        <a:buNone/>
                      </a:pPr>
                      <a:r>
                        <a:rPr lang="zh-CN" altLang="en-US" sz="1600" b="0" spc="120">
                          <a:solidFill>
                            <a:srgbClr val="0070C0"/>
                          </a:solidFill>
                          <a:latin typeface="微软雅黑" panose="020B0503020204020204" pitchFamily="34" charset="-122"/>
                          <a:ea typeface="微软雅黑" panose="020B0503020204020204" pitchFamily="34" charset="-122"/>
                        </a:rPr>
                        <a:t>研究多目标、多主体、多层次与优化问题的方法，运用基于网络的超网络，构建两主体或三主体间的结构关系。</a:t>
                      </a:r>
                    </a:p>
                  </a:txBody>
                  <a:tcPr marL="254000" marR="254000" marT="177800" marB="1778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c>
                  <a:txBody>
                    <a:bodyPr/>
                    <a:lstStyle/>
                    <a:p>
                      <a:pPr indent="0" algn="l">
                        <a:lnSpc>
                          <a:spcPct val="120000"/>
                        </a:lnSpc>
                        <a:spcBef>
                          <a:spcPts val="0"/>
                        </a:spcBef>
                        <a:spcAft>
                          <a:spcPts val="0"/>
                        </a:spcAft>
                        <a:buNone/>
                      </a:pPr>
                      <a:r>
                        <a:rPr lang="zh-CN" altLang="en-US" sz="1600" b="0" spc="120" dirty="0">
                          <a:solidFill>
                            <a:srgbClr val="0070C0"/>
                          </a:solidFill>
                          <a:latin typeface="微软雅黑" panose="020B0503020204020204" pitchFamily="34" charset="-122"/>
                          <a:ea typeface="微软雅黑" panose="020B0503020204020204" pitchFamily="34" charset="-122"/>
                        </a:rPr>
                        <a:t>已有研究构建了产业、企业、区域等主体在内的超网络结构，但由于模型复杂性，因此进行企业层网络构建时多采用人工标注形式，无法推广使用。</a:t>
                      </a:r>
                    </a:p>
                  </a:txBody>
                  <a:tcPr marL="254000" marR="254000" marT="177800" marB="1778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64" name="TextBox 55"/>
          <p:cNvSpPr txBox="1"/>
          <p:nvPr/>
        </p:nvSpPr>
        <p:spPr>
          <a:xfrm>
            <a:off x="856335" y="1279639"/>
            <a:ext cx="11087792" cy="553998"/>
          </a:xfrm>
          <a:prstGeom prst="rect">
            <a:avLst/>
          </a:prstGeom>
          <a:noFill/>
        </p:spPr>
        <p:txBody>
          <a:bodyPr wrap="square" rtlCol="0">
            <a:spAutoFit/>
          </a:bodyPr>
          <a:lstStyle/>
          <a:p>
            <a:pPr>
              <a:lnSpc>
                <a:spcPct val="150000"/>
              </a:lnSpc>
            </a:pPr>
            <a:r>
              <a:rPr lang="zh-CN" altLang="en-US" sz="2000" dirty="0"/>
              <a:t>在产业关联效应预测方面，当前的研究主要包括</a:t>
            </a:r>
            <a:r>
              <a:rPr lang="zh-CN" altLang="en-US" sz="2000" dirty="0">
                <a:solidFill>
                  <a:srgbClr val="FF0000"/>
                </a:solidFill>
              </a:rPr>
              <a:t>基于投入产出理论</a:t>
            </a:r>
            <a:r>
              <a:rPr lang="zh-CN" altLang="en-US" sz="2000" dirty="0"/>
              <a:t>和</a:t>
            </a:r>
            <a:r>
              <a:rPr lang="zh-CN" altLang="en-US" sz="2000" dirty="0">
                <a:solidFill>
                  <a:srgbClr val="FF0000"/>
                </a:solidFill>
              </a:rPr>
              <a:t>基于复杂网络</a:t>
            </a:r>
            <a:r>
              <a:rPr lang="zh-CN" altLang="en-US" sz="2000" dirty="0"/>
              <a:t>的预测模型</a:t>
            </a:r>
            <a:endParaRPr lang="en-US" altLang="zh-CN" sz="2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smtClean="0">
                <a:solidFill>
                  <a:schemeClr val="accent2"/>
                </a:solidFill>
                <a:latin typeface="+mj-lt"/>
              </a:rPr>
              <a:t>02</a:t>
            </a:r>
            <a:endParaRPr lang="zh-CN" altLang="en-US" sz="9600" dirty="0">
              <a:solidFill>
                <a:schemeClr val="accent2"/>
              </a:solidFill>
              <a:latin typeface="+mj-lt"/>
            </a:endParaRPr>
          </a:p>
        </p:txBody>
      </p:sp>
      <p:sp>
        <p:nvSpPr>
          <p:cNvPr id="6" name="文本框 5"/>
          <p:cNvSpPr txBox="1"/>
          <p:nvPr/>
        </p:nvSpPr>
        <p:spPr>
          <a:xfrm>
            <a:off x="4881880" y="3507740"/>
            <a:ext cx="4808855" cy="645160"/>
          </a:xfrm>
          <a:prstGeom prst="rect">
            <a:avLst/>
          </a:prstGeom>
          <a:noFill/>
        </p:spPr>
        <p:txBody>
          <a:bodyPr wrap="square" rtlCol="0" anchor="ctr" anchorCtr="0">
            <a:spAutoFit/>
          </a:bodyPr>
          <a:lstStyle/>
          <a:p>
            <a:pPr algn="ctr"/>
            <a:r>
              <a:rPr lang="zh-CN" altLang="zh-CN" sz="3600" b="1" dirty="0">
                <a:solidFill>
                  <a:schemeClr val="accent1"/>
                </a:solidFill>
                <a:latin typeface="+mn-ea"/>
              </a:rPr>
              <a:t>研</a:t>
            </a:r>
            <a:r>
              <a:rPr lang="zh-CN" altLang="zh-CN" sz="3600" b="1" dirty="0" smtClean="0">
                <a:solidFill>
                  <a:schemeClr val="accent1"/>
                </a:solidFill>
                <a:latin typeface="+mn-ea"/>
              </a:rPr>
              <a:t>究</a:t>
            </a:r>
            <a:r>
              <a:rPr lang="zh-CN" altLang="en-US" sz="3600" b="1" dirty="0" smtClean="0">
                <a:solidFill>
                  <a:schemeClr val="accent1"/>
                </a:solidFill>
                <a:latin typeface="+mn-ea"/>
              </a:rPr>
              <a:t>路线</a:t>
            </a:r>
            <a:endParaRPr lang="zh-CN" altLang="zh-CN" sz="3600" b="1" dirty="0">
              <a:solidFill>
                <a:schemeClr val="accent1"/>
              </a:solidFill>
              <a:latin typeface="+mn-ea"/>
            </a:endParaRPr>
          </a:p>
        </p:txBody>
      </p:sp>
    </p:spTree>
    <p:extLst>
      <p:ext uri="{BB962C8B-B14F-4D97-AF65-F5344CB8AC3E}">
        <p14:creationId xmlns:p14="http://schemas.microsoft.com/office/powerpoint/2010/main" val="340091021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6"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4" name="矩形 33"/>
          <p:cNvSpPr/>
          <p:nvPr/>
        </p:nvSpPr>
        <p:spPr>
          <a:xfrm>
            <a:off x="410845" y="1727200"/>
            <a:ext cx="4962805" cy="1014730"/>
          </a:xfrm>
          <a:prstGeom prst="rect">
            <a:avLst/>
          </a:prstGeom>
        </p:spPr>
        <p:txBody>
          <a:bodyPr wrap="square">
            <a:spAutoFit/>
          </a:bodyPr>
          <a:ls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zh-CN" altLang="en-US" sz="20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基于产业强关联关系构建</a:t>
            </a:r>
            <a:r>
              <a:rPr lang="zh-CN" altLang="en-US" sz="2000"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mn-ea"/>
              </a:rPr>
              <a:t>企业合作关系；</a:t>
            </a:r>
            <a:endParaRPr lang="zh-CN" altLang="en-US" sz="2000"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sz="20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基于企业产品、专利构建</a:t>
            </a:r>
            <a:r>
              <a:rPr lang="zh-CN" altLang="en-US" sz="2000"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mn-ea"/>
              </a:rPr>
              <a:t>企业竞争关系；</a:t>
            </a:r>
            <a:endParaRPr lang="zh-CN" altLang="en-US" sz="20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PA-文本框 10"/>
          <p:cNvSpPr txBox="1"/>
          <p:nvPr>
            <p:custDataLst>
              <p:tags r:id="rId3"/>
            </p:custDataLst>
          </p:nvPr>
        </p:nvSpPr>
        <p:spPr>
          <a:xfrm>
            <a:off x="454767" y="615211"/>
            <a:ext cx="3185795" cy="652486"/>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一、企</a:t>
            </a:r>
            <a:r>
              <a:rPr lang="zh-CN" altLang="en-US" sz="2800" b="1" dirty="0">
                <a:solidFill>
                  <a:srgbClr val="C00000"/>
                </a:solidFill>
                <a:latin typeface="微软雅黑" panose="020B0503020204020204" pitchFamily="34" charset="-122"/>
                <a:ea typeface="微软雅黑" panose="020B0503020204020204" pitchFamily="34" charset="-122"/>
              </a:rPr>
              <a:t>业关系挖掘</a:t>
            </a:r>
          </a:p>
        </p:txBody>
      </p:sp>
      <p:pic>
        <p:nvPicPr>
          <p:cNvPr id="2" name="图片 1"/>
          <p:cNvPicPr>
            <a:picLocks noChangeAspect="1"/>
          </p:cNvPicPr>
          <p:nvPr/>
        </p:nvPicPr>
        <p:blipFill>
          <a:blip r:embed="rId7"/>
          <a:stretch>
            <a:fillRect/>
          </a:stretch>
        </p:blipFill>
        <p:spPr>
          <a:xfrm>
            <a:off x="5033171" y="3796518"/>
            <a:ext cx="6538030" cy="2253020"/>
          </a:xfrm>
          <a:prstGeom prst="rect">
            <a:avLst/>
          </a:prstGeom>
          <a:solidFill>
            <a:schemeClr val="bg1">
              <a:lumMod val="85000"/>
            </a:schemeClr>
          </a:solidFill>
        </p:spPr>
      </p:pic>
      <p:sp>
        <p:nvSpPr>
          <p:cNvPr id="8" name="椭圆形标注 7"/>
          <p:cNvSpPr/>
          <p:nvPr/>
        </p:nvSpPr>
        <p:spPr>
          <a:xfrm>
            <a:off x="473002" y="3021497"/>
            <a:ext cx="4313948" cy="3220278"/>
          </a:xfrm>
          <a:prstGeom prst="wedgeEllipseCallout">
            <a:avLst>
              <a:gd name="adj1" fmla="val 111603"/>
              <a:gd name="adj2" fmla="val -5169"/>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graphicFrame>
        <p:nvGraphicFramePr>
          <p:cNvPr id="6" name="对象 5"/>
          <p:cNvGraphicFramePr/>
          <p:nvPr>
            <p:extLst>
              <p:ext uri="{D42A27DB-BD31-4B8C-83A1-F6EECF244321}">
                <p14:modId xmlns:p14="http://schemas.microsoft.com/office/powerpoint/2010/main" val="1225238726"/>
              </p:ext>
            </p:extLst>
          </p:nvPr>
        </p:nvGraphicFramePr>
        <p:xfrm>
          <a:off x="928828" y="4111959"/>
          <a:ext cx="3302402" cy="1126839"/>
        </p:xfrm>
        <a:graphic>
          <a:graphicData uri="http://schemas.openxmlformats.org/presentationml/2006/ole">
            <mc:AlternateContent xmlns:mc="http://schemas.openxmlformats.org/markup-compatibility/2006">
              <mc:Choice xmlns:v="urn:schemas-microsoft-com:vml" Requires="v">
                <p:oleObj spid="_x0000_s1078" r:id="rId8" imgW="4876800" imgH="1752600" progId="Visio.Drawing.15">
                  <p:embed/>
                </p:oleObj>
              </mc:Choice>
              <mc:Fallback>
                <p:oleObj r:id="rId8" imgW="4876800" imgH="1752600" progId="Visio.Drawing.15">
                  <p:embed/>
                  <p:pic>
                    <p:nvPicPr>
                      <p:cNvPr id="0" name="图片 10"/>
                      <p:cNvPicPr/>
                      <p:nvPr/>
                    </p:nvPicPr>
                    <p:blipFill>
                      <a:blip r:embed="rId9"/>
                      <a:stretch>
                        <a:fillRect/>
                      </a:stretch>
                    </p:blipFill>
                    <p:spPr>
                      <a:xfrm>
                        <a:off x="928828" y="4111959"/>
                        <a:ext cx="3302402" cy="1126839"/>
                      </a:xfrm>
                      <a:prstGeom prst="rect">
                        <a:avLst/>
                      </a:prstGeom>
                    </p:spPr>
                  </p:pic>
                </p:oleObj>
              </mc:Fallback>
            </mc:AlternateContent>
          </a:graphicData>
        </a:graphic>
      </p:graphicFrame>
      <p:sp>
        <p:nvSpPr>
          <p:cNvPr id="12" name="线形标注 1 11"/>
          <p:cNvSpPr/>
          <p:nvPr/>
        </p:nvSpPr>
        <p:spPr>
          <a:xfrm>
            <a:off x="5430996" y="457493"/>
            <a:ext cx="6036310" cy="3111500"/>
          </a:xfrm>
          <a:prstGeom prst="borderCallout1">
            <a:avLst>
              <a:gd name="adj1" fmla="val 100023"/>
              <a:gd name="adj2" fmla="val 50871"/>
              <a:gd name="adj3" fmla="val 129080"/>
              <a:gd name="adj4" fmla="val 44285"/>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pic>
        <p:nvPicPr>
          <p:cNvPr id="13" name="图片 12"/>
          <p:cNvPicPr>
            <a:picLocks noChangeAspect="1"/>
          </p:cNvPicPr>
          <p:nvPr/>
        </p:nvPicPr>
        <p:blipFill>
          <a:blip r:embed="rId10"/>
          <a:stretch>
            <a:fillRect/>
          </a:stretch>
        </p:blipFill>
        <p:spPr>
          <a:xfrm>
            <a:off x="5877560" y="842443"/>
            <a:ext cx="2529009" cy="2585921"/>
          </a:xfrm>
          <a:prstGeom prst="rect">
            <a:avLst/>
          </a:prstGeom>
        </p:spPr>
      </p:pic>
      <p:pic>
        <p:nvPicPr>
          <p:cNvPr id="14" name="图片 13"/>
          <p:cNvPicPr>
            <a:picLocks noChangeAspect="1"/>
          </p:cNvPicPr>
          <p:nvPr/>
        </p:nvPicPr>
        <p:blipFill>
          <a:blip r:embed="rId11"/>
          <a:stretch>
            <a:fillRect/>
          </a:stretch>
        </p:blipFill>
        <p:spPr>
          <a:xfrm>
            <a:off x="9222105" y="807202"/>
            <a:ext cx="1998980" cy="2520197"/>
          </a:xfrm>
          <a:prstGeom prst="rect">
            <a:avLst/>
          </a:prstGeom>
        </p:spPr>
      </p:pic>
      <p:sp>
        <p:nvSpPr>
          <p:cNvPr id="15" name="矩形 14"/>
          <p:cNvSpPr/>
          <p:nvPr/>
        </p:nvSpPr>
        <p:spPr>
          <a:xfrm>
            <a:off x="7541260" y="474290"/>
            <a:ext cx="922655" cy="461665"/>
          </a:xfrm>
          <a:prstGeom prst="rect">
            <a:avLst/>
          </a:prstGeom>
          <a:noFill/>
          <a:ln>
            <a:noFill/>
          </a:ln>
        </p:spPr>
        <p:txBody>
          <a:bodyPr wrap="square" rtlCol="0" anchor="t">
            <a:spAutoFit/>
          </a:bodyPr>
          <a:lstStyle/>
          <a:p>
            <a:pPr algn="ctr"/>
            <a:r>
              <a:rPr lang="zh-CN" altLang="en-US" sz="2400" b="1" dirty="0">
                <a:ln w="22225">
                  <a:solidFill>
                    <a:schemeClr val="accent2"/>
                  </a:solidFill>
                  <a:prstDash val="solid"/>
                </a:ln>
                <a:solidFill>
                  <a:schemeClr val="accent2">
                    <a:lumMod val="40000"/>
                    <a:lumOff val="60000"/>
                  </a:schemeClr>
                </a:solidFill>
                <a:effectLst/>
              </a:rPr>
              <a:t>万达</a:t>
            </a:r>
            <a:endParaRPr lang="zh-CN" altLang="en-US" sz="2800" b="1" dirty="0">
              <a:ln w="22225">
                <a:solidFill>
                  <a:schemeClr val="accent2"/>
                </a:solidFill>
                <a:prstDash val="solid"/>
              </a:ln>
              <a:solidFill>
                <a:schemeClr val="accent2">
                  <a:lumMod val="40000"/>
                  <a:lumOff val="60000"/>
                </a:schemeClr>
              </a:solidFill>
              <a:effectLst/>
            </a:endParaRPr>
          </a:p>
        </p:txBody>
      </p:sp>
      <p:sp>
        <p:nvSpPr>
          <p:cNvPr id="16" name="矩形 15"/>
          <p:cNvSpPr/>
          <p:nvPr/>
        </p:nvSpPr>
        <p:spPr>
          <a:xfrm>
            <a:off x="10038741" y="474290"/>
            <a:ext cx="1454150" cy="461665"/>
          </a:xfrm>
          <a:prstGeom prst="rect">
            <a:avLst/>
          </a:prstGeom>
          <a:noFill/>
          <a:ln>
            <a:noFill/>
          </a:ln>
        </p:spPr>
        <p:txBody>
          <a:bodyPr wrap="square" rtlCol="0" anchor="t">
            <a:spAutoFit/>
          </a:bodyPr>
          <a:lstStyle/>
          <a:p>
            <a:pPr algn="ctr"/>
            <a:r>
              <a:rPr lang="zh-CN" altLang="en-US" sz="2400" b="1" dirty="0">
                <a:ln w="22225">
                  <a:solidFill>
                    <a:schemeClr val="accent2"/>
                  </a:solidFill>
                  <a:prstDash val="solid"/>
                </a:ln>
                <a:solidFill>
                  <a:schemeClr val="accent2">
                    <a:lumMod val="40000"/>
                    <a:lumOff val="60000"/>
                  </a:schemeClr>
                </a:solidFill>
                <a:effectLst/>
              </a:rPr>
              <a:t>碧桂园</a:t>
            </a:r>
          </a:p>
        </p:txBody>
      </p:sp>
      <p:sp>
        <p:nvSpPr>
          <p:cNvPr id="3" name="矩形 2"/>
          <p:cNvSpPr/>
          <p:nvPr/>
        </p:nvSpPr>
        <p:spPr>
          <a:xfrm>
            <a:off x="8164197" y="3174746"/>
            <a:ext cx="1107996" cy="369332"/>
          </a:xfrm>
          <a:prstGeom prst="rect">
            <a:avLst/>
          </a:prstGeom>
        </p:spPr>
        <p:txBody>
          <a:bodyPr wrap="none">
            <a:spAutoFit/>
          </a:bodyPr>
          <a:lstStyle/>
          <a:p>
            <a:r>
              <a:rPr lang="zh-CN" altLang="en-US" kern="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企业竞争</a:t>
            </a:r>
            <a:endParaRPr lang="zh-CN" altLang="en-US" kern="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2075978" y="5664051"/>
            <a:ext cx="1107996" cy="369332"/>
          </a:xfrm>
          <a:prstGeom prst="rect">
            <a:avLst/>
          </a:prstGeom>
        </p:spPr>
        <p:txBody>
          <a:bodyPr wrap="none">
            <a:spAutoFit/>
          </a:bodyPr>
          <a:lstStyle/>
          <a:p>
            <a:r>
              <a:rPr lang="zh-CN" altLang="en-US" kern="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企业合作</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89969" y="3693892"/>
            <a:ext cx="1750593" cy="276999"/>
          </a:xfrm>
          <a:prstGeom prst="rect">
            <a:avLst/>
          </a:prstGeom>
          <a:noFill/>
        </p:spPr>
        <p:txBody>
          <a:bodyPr wrap="square" rtlCol="0" anchor="ctr" anchorCtr="0">
            <a:spAutoFit/>
          </a:bodyPr>
          <a:lstStyle/>
          <a:p>
            <a:pPr algn="l"/>
            <a:r>
              <a:rPr lang="zh-CN" altLang="en-US" sz="1200" dirty="0" smtClean="0"/>
              <a:t>土木工程、绿化、桥梁</a:t>
            </a:r>
          </a:p>
        </p:txBody>
      </p:sp>
      <p:sp>
        <p:nvSpPr>
          <p:cNvPr id="18" name="文本框 17"/>
          <p:cNvSpPr txBox="1"/>
          <p:nvPr/>
        </p:nvSpPr>
        <p:spPr>
          <a:xfrm>
            <a:off x="781520" y="5292152"/>
            <a:ext cx="1750593" cy="276999"/>
          </a:xfrm>
          <a:prstGeom prst="rect">
            <a:avLst/>
          </a:prstGeom>
          <a:noFill/>
        </p:spPr>
        <p:txBody>
          <a:bodyPr wrap="square" rtlCol="0" anchor="ctr" anchorCtr="0">
            <a:spAutoFit/>
          </a:bodyPr>
          <a:lstStyle/>
          <a:p>
            <a:pPr algn="l"/>
            <a:r>
              <a:rPr lang="zh-CN" altLang="en-US" sz="1200" dirty="0" smtClean="0"/>
              <a:t>钢铁制造，不锈钢</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62C0543-F29B-4537-92E3-C182C17BA0E2}"/>
              </a:ext>
            </a:extLst>
          </p:cNvPr>
          <p:cNvPicPr>
            <a:picLocks noChangeAspect="1"/>
          </p:cNvPicPr>
          <p:nvPr/>
        </p:nvPicPr>
        <p:blipFill>
          <a:blip r:embed="rId4"/>
          <a:stretch>
            <a:fillRect/>
          </a:stretch>
        </p:blipFill>
        <p:spPr>
          <a:xfrm>
            <a:off x="204096" y="1448189"/>
            <a:ext cx="6729180" cy="4218851"/>
          </a:xfrm>
          <a:prstGeom prst="rect">
            <a:avLst/>
          </a:prstGeom>
          <a:ln>
            <a:solidFill>
              <a:schemeClr val="tx1"/>
            </a:solidFill>
          </a:ln>
        </p:spPr>
      </p:pic>
      <p:sp>
        <p:nvSpPr>
          <p:cNvPr id="3" name="文本框 2"/>
          <p:cNvSpPr txBox="1"/>
          <p:nvPr/>
        </p:nvSpPr>
        <p:spPr>
          <a:xfrm>
            <a:off x="1813492" y="874645"/>
            <a:ext cx="3384984" cy="369167"/>
          </a:xfrm>
          <a:prstGeom prst="rect">
            <a:avLst/>
          </a:prstGeom>
          <a:noFill/>
        </p:spPr>
        <p:txBody>
          <a:bodyPr wrap="square" rtlCol="0" anchor="ctr" anchorCtr="0">
            <a:spAutoFit/>
          </a:bodyPr>
          <a:lstStyle/>
          <a:p>
            <a:pPr algn="l"/>
            <a:r>
              <a:rPr lang="zh-CN" altLang="en-US" dirty="0" smtClean="0"/>
              <a:t>    专利相似度计算算法</a:t>
            </a:r>
          </a:p>
        </p:txBody>
      </p:sp>
      <p:sp>
        <p:nvSpPr>
          <p:cNvPr id="4" name="PA-文本框 10"/>
          <p:cNvSpPr txBox="1"/>
          <p:nvPr>
            <p:custDataLst>
              <p:tags r:id="rId1"/>
            </p:custDataLst>
          </p:nvPr>
        </p:nvSpPr>
        <p:spPr>
          <a:xfrm>
            <a:off x="513292" y="318999"/>
            <a:ext cx="3185795"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rPr>
              <a:t>企</a:t>
            </a:r>
            <a:r>
              <a:rPr lang="zh-CN" altLang="en-US" sz="2000" b="1" dirty="0" smtClean="0">
                <a:solidFill>
                  <a:srgbClr val="C00000"/>
                </a:solidFill>
                <a:latin typeface="微软雅黑" panose="020B0503020204020204" pitchFamily="34" charset="-122"/>
                <a:ea typeface="微软雅黑" panose="020B0503020204020204" pitchFamily="34" charset="-122"/>
              </a:rPr>
              <a:t>业竞争关</a:t>
            </a:r>
            <a:r>
              <a:rPr lang="zh-CN" altLang="en-US" sz="2000" b="1" dirty="0">
                <a:solidFill>
                  <a:srgbClr val="C00000"/>
                </a:solidFill>
                <a:latin typeface="微软雅黑" panose="020B0503020204020204" pitchFamily="34" charset="-122"/>
                <a:ea typeface="微软雅黑" panose="020B0503020204020204" pitchFamily="34" charset="-122"/>
              </a:rPr>
              <a:t>系挖掘</a:t>
            </a:r>
          </a:p>
        </p:txBody>
      </p:sp>
      <p:graphicFrame>
        <p:nvGraphicFramePr>
          <p:cNvPr id="6" name="表格 5"/>
          <p:cNvGraphicFramePr/>
          <p:nvPr>
            <p:custDataLst>
              <p:tags r:id="rId2"/>
            </p:custDataLst>
            <p:extLst>
              <p:ext uri="{D42A27DB-BD31-4B8C-83A1-F6EECF244321}">
                <p14:modId xmlns:p14="http://schemas.microsoft.com/office/powerpoint/2010/main" val="2221547629"/>
              </p:ext>
            </p:extLst>
          </p:nvPr>
        </p:nvGraphicFramePr>
        <p:xfrm>
          <a:off x="7045758" y="1243812"/>
          <a:ext cx="5029200" cy="5356859"/>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89255">
                <a:tc>
                  <a:txBody>
                    <a:bodyPr/>
                    <a:lstStyle/>
                    <a:p>
                      <a:pPr indent="0" algn="ctr">
                        <a:lnSpc>
                          <a:spcPct val="120000"/>
                        </a:lnSpc>
                        <a:spcBef>
                          <a:spcPts val="0"/>
                        </a:spcBef>
                        <a:spcAft>
                          <a:spcPts val="0"/>
                        </a:spcAft>
                        <a:buNone/>
                      </a:pPr>
                      <a:r>
                        <a:rPr lang="zh-CN" sz="1400" b="1" spc="120" dirty="0">
                          <a:solidFill>
                            <a:srgbClr val="FFFFFF"/>
                          </a:solidFill>
                          <a:latin typeface="微软雅黑" panose="020B0503020204020204" pitchFamily="34" charset="-122"/>
                          <a:ea typeface="微软雅黑" panose="020B0503020204020204" pitchFamily="34" charset="-122"/>
                        </a:rPr>
                        <a:t>企业名</a:t>
                      </a:r>
                    </a:p>
                  </a:txBody>
                  <a:tcPr marL="177800" marR="177800" marT="66675" marB="66675" anchor="ctr">
                    <a:lnL w="19050" cap="rnd">
                      <a:solidFill>
                        <a:srgbClr val="E34D4D"/>
                      </a:solidFill>
                      <a:prstDash val="solid"/>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lstStyle/>
                    <a:p>
                      <a:pPr indent="0" algn="ctr">
                        <a:lnSpc>
                          <a:spcPct val="120000"/>
                        </a:lnSpc>
                        <a:spcBef>
                          <a:spcPts val="0"/>
                        </a:spcBef>
                        <a:spcAft>
                          <a:spcPts val="0"/>
                        </a:spcAft>
                        <a:buNone/>
                      </a:pPr>
                      <a:r>
                        <a:rPr lang="zh-CN" sz="1400" b="1" spc="120" dirty="0">
                          <a:solidFill>
                            <a:srgbClr val="FFFFFF"/>
                          </a:solidFill>
                          <a:latin typeface="微软雅黑" panose="020B0503020204020204" pitchFamily="34" charset="-122"/>
                          <a:ea typeface="微软雅黑" panose="020B0503020204020204" pitchFamily="34" charset="-122"/>
                        </a:rPr>
                        <a:t>竞</a:t>
                      </a:r>
                      <a:r>
                        <a:rPr lang="zh-CN" sz="1400" b="1" spc="120" dirty="0" smtClean="0">
                          <a:solidFill>
                            <a:srgbClr val="FFFFFF"/>
                          </a:solidFill>
                          <a:latin typeface="微软雅黑" panose="020B0503020204020204" pitchFamily="34" charset="-122"/>
                          <a:ea typeface="微软雅黑" panose="020B0503020204020204" pitchFamily="34" charset="-122"/>
                        </a:rPr>
                        <a:t>争度</a:t>
                      </a:r>
                      <a:endParaRPr lang="zh-CN" sz="1400" b="1" spc="120" dirty="0">
                        <a:solidFill>
                          <a:srgbClr val="FFFFFF"/>
                        </a:solidFill>
                        <a:latin typeface="微软雅黑" panose="020B0503020204020204" pitchFamily="34" charset="-122"/>
                        <a:ea typeface="微软雅黑" panose="020B0503020204020204" pitchFamily="34" charset="-122"/>
                      </a:endParaRPr>
                    </a:p>
                  </a:txBody>
                  <a:tcPr marL="177800" marR="177800" marT="66675" marB="66675" anchor="ctr">
                    <a:lnL w="3175">
                      <a:solidFill>
                        <a:srgbClr val="FFFFFF"/>
                      </a:solidFill>
                      <a:prstDash val="dot"/>
                    </a:lnL>
                    <a:lnR w="19050" cap="rnd">
                      <a:solidFill>
                        <a:srgbClr val="E34D4D"/>
                      </a:solidFill>
                      <a:prstDash val="solid"/>
                    </a:lnR>
                    <a:lnT w="19050" cap="rnd">
                      <a:solidFill>
                        <a:srgbClr val="E34D4D"/>
                      </a:solidFill>
                      <a:prstDash val="solid"/>
                    </a:lnT>
                    <a:lnB w="19050">
                      <a:solidFill>
                        <a:srgbClr val="E34D4D"/>
                      </a:solidFill>
                      <a:prstDash val="solid"/>
                    </a:lnB>
                    <a:lnTlToBr>
                      <a:noFill/>
                    </a:lnTlToBr>
                    <a:lnBlToTr>
                      <a:noFill/>
                    </a:lnBlToTr>
                    <a:solidFill>
                      <a:srgbClr val="E34D4D"/>
                    </a:solidFill>
                  </a:tcPr>
                </a:tc>
                <a:extLst>
                  <a:ext uri="{0D108BD9-81ED-4DB2-BD59-A6C34878D82A}">
                    <a16:rowId xmlns:a16="http://schemas.microsoft.com/office/drawing/2014/main" val="10000"/>
                  </a:ext>
                </a:extLst>
              </a:tr>
              <a:tr h="352425">
                <a:tc>
                  <a:txBody>
                    <a:bodyPr/>
                    <a:lstStyle/>
                    <a:p>
                      <a:pPr indent="0" algn="ctr">
                        <a:lnSpc>
                          <a:spcPct val="120000"/>
                        </a:lnSpc>
                        <a:spcBef>
                          <a:spcPts val="0"/>
                        </a:spcBef>
                        <a:spcAft>
                          <a:spcPts val="0"/>
                        </a:spcAft>
                        <a:buNone/>
                      </a:pPr>
                      <a:r>
                        <a:rPr lang="en-US" sz="1200" b="0" spc="120" dirty="0" err="1">
                          <a:solidFill>
                            <a:srgbClr val="404040"/>
                          </a:solidFill>
                          <a:latin typeface="微软雅黑" panose="020B0503020204020204" pitchFamily="34" charset="-122"/>
                          <a:ea typeface="微软雅黑" panose="020B0503020204020204" pitchFamily="34" charset="-122"/>
                        </a:rPr>
                        <a:t>北京字节跳动网络技术有限公司</a:t>
                      </a:r>
                      <a:endParaRPr lang="en-US" sz="1200" b="0" spc="120" dirty="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9050" cap="rnd">
                      <a:solidFill>
                        <a:srgbClr val="E34D4D"/>
                      </a:solidFill>
                      <a:prstDash val="solid"/>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0.6646</a:t>
                      </a:r>
                    </a:p>
                  </a:txBody>
                  <a:tcPr marL="177800" marR="177800" marT="66675" marB="66675" anchor="ctr">
                    <a:lnL w="3175">
                      <a:solidFill>
                        <a:srgbClr val="E34D4D"/>
                      </a:solidFill>
                      <a:prstDash val="dot"/>
                    </a:lnL>
                    <a:lnR w="19050" cap="rnd">
                      <a:solidFill>
                        <a:srgbClr val="E34D4D"/>
                      </a:solidFill>
                      <a:prstDash val="solid"/>
                    </a:lnR>
                    <a:lnT w="19050">
                      <a:solidFill>
                        <a:srgbClr val="E34D4D"/>
                      </a:solidFill>
                      <a:prstDash val="solid"/>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杭州海康威视数字技术股份有限公司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0.6333</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卡尔蔡司显微镜有限责任公司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0.6019</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80999">
                <a:tc>
                  <a:txBody>
                    <a:bodyPr/>
                    <a:lstStyle/>
                    <a:p>
                      <a:pPr indent="0" algn="ctr">
                        <a:lnSpc>
                          <a:spcPct val="120000"/>
                        </a:lnSpc>
                        <a:spcBef>
                          <a:spcPts val="0"/>
                        </a:spcBef>
                        <a:spcAft>
                          <a:spcPts val="0"/>
                        </a:spcAft>
                        <a:buNone/>
                      </a:pPr>
                      <a:r>
                        <a:rPr lang="en-US" sz="1200" b="0" spc="120" dirty="0" err="1">
                          <a:solidFill>
                            <a:srgbClr val="404040"/>
                          </a:solidFill>
                          <a:latin typeface="微软雅黑" panose="020B0503020204020204" pitchFamily="34" charset="-122"/>
                          <a:ea typeface="微软雅黑" panose="020B0503020204020204" pitchFamily="34" charset="-122"/>
                        </a:rPr>
                        <a:t>京东方科技集团股份有限公司</a:t>
                      </a:r>
                      <a:endParaRPr lang="en-US" sz="1200" b="0" spc="120" dirty="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0.5497</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352425">
                <a:tc>
                  <a:txBody>
                    <a:bodyPr/>
                    <a:lstStyle/>
                    <a:p>
                      <a:pPr indent="0" algn="ctr">
                        <a:lnSpc>
                          <a:spcPct val="120000"/>
                        </a:lnSpc>
                        <a:spcBef>
                          <a:spcPts val="0"/>
                        </a:spcBef>
                        <a:spcAft>
                          <a:spcPts val="0"/>
                        </a:spcAft>
                        <a:buNone/>
                      </a:pPr>
                      <a:r>
                        <a:rPr lang="en-US" sz="1200" b="0" spc="120" dirty="0" err="1">
                          <a:solidFill>
                            <a:srgbClr val="404040"/>
                          </a:solidFill>
                          <a:latin typeface="微软雅黑" panose="020B0503020204020204" pitchFamily="34" charset="-122"/>
                          <a:ea typeface="微软雅黑" panose="020B0503020204020204" pitchFamily="34" charset="-122"/>
                        </a:rPr>
                        <a:t>珠海格力电器股份有限公司</a:t>
                      </a:r>
                      <a:endParaRPr lang="en-US" sz="1200" b="0" spc="120" dirty="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0.5206</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宁波方太厨具有限公司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0.5060</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06"/>
                  </a:ext>
                </a:extLst>
              </a:tr>
              <a:tr h="352425">
                <a:tc>
                  <a:txBody>
                    <a:bodyPr/>
                    <a:lstStyle/>
                    <a:p>
                      <a:pPr indent="0" algn="ctr">
                        <a:lnSpc>
                          <a:spcPct val="120000"/>
                        </a:lnSpc>
                        <a:spcBef>
                          <a:spcPts val="0"/>
                        </a:spcBef>
                        <a:spcAft>
                          <a:spcPts val="0"/>
                        </a:spcAft>
                        <a:buNone/>
                      </a:pPr>
                      <a:r>
                        <a:rPr lang="en-US" sz="1200" b="0" spc="120" dirty="0" err="1">
                          <a:solidFill>
                            <a:srgbClr val="404040"/>
                          </a:solidFill>
                          <a:latin typeface="微软雅黑" panose="020B0503020204020204" pitchFamily="34" charset="-122"/>
                          <a:ea typeface="微软雅黑" panose="020B0503020204020204" pitchFamily="34" charset="-122"/>
                        </a:rPr>
                        <a:t>广州蓝月亮实业有限公司</a:t>
                      </a:r>
                      <a:endParaRPr lang="en-US" sz="1200" b="0" spc="120" dirty="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0.5012</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7"/>
                  </a:ext>
                </a:extLst>
              </a:tr>
              <a:tr h="352425">
                <a:tc>
                  <a:txBody>
                    <a:bodyPr/>
                    <a:lstStyle/>
                    <a:p>
                      <a:pPr indent="0" algn="ctr">
                        <a:lnSpc>
                          <a:spcPct val="120000"/>
                        </a:lnSpc>
                        <a:spcBef>
                          <a:spcPts val="0"/>
                        </a:spcBef>
                        <a:spcAft>
                          <a:spcPts val="0"/>
                        </a:spcAft>
                        <a:buNone/>
                      </a:pPr>
                      <a:r>
                        <a:rPr lang="en-US" sz="1200" b="0" spc="120" dirty="0" err="1">
                          <a:solidFill>
                            <a:srgbClr val="404040"/>
                          </a:solidFill>
                          <a:latin typeface="微软雅黑" panose="020B0503020204020204" pitchFamily="34" charset="-122"/>
                          <a:ea typeface="微软雅黑" panose="020B0503020204020204" pitchFamily="34" charset="-122"/>
                        </a:rPr>
                        <a:t>宝洁公司</a:t>
                      </a:r>
                      <a:endParaRPr lang="en-US" sz="1200" b="0" spc="120" dirty="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0.4968</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08"/>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宜宾五粮液股份有限公司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0.4316</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09"/>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贵州茅台酒股份有限公司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0.4207</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10"/>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哈药集团生物疫苗有限公司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0.4120</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11"/>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杭州娃哈哈集团有限公司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0.3878</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extLst>
                  <a:ext uri="{0D108BD9-81ED-4DB2-BD59-A6C34878D82A}">
                    <a16:rowId xmlns:a16="http://schemas.microsoft.com/office/drawing/2014/main" val="10012"/>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长春长生生物科技股份有限公司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0.3833</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2F2F2"/>
                    </a:solidFill>
                  </a:tcPr>
                </a:tc>
                <a:extLst>
                  <a:ext uri="{0D108BD9-81ED-4DB2-BD59-A6C34878D82A}">
                    <a16:rowId xmlns:a16="http://schemas.microsoft.com/office/drawing/2014/main" val="10013"/>
                  </a:ext>
                </a:extLst>
              </a:tr>
              <a:tr h="352425">
                <a:tc>
                  <a:txBody>
                    <a:bodyPr/>
                    <a:lstStyle/>
                    <a:p>
                      <a:pPr indent="0" algn="ctr">
                        <a:lnSpc>
                          <a:spcPct val="120000"/>
                        </a:lnSpc>
                        <a:spcBef>
                          <a:spcPts val="0"/>
                        </a:spcBef>
                        <a:spcAft>
                          <a:spcPts val="0"/>
                        </a:spcAft>
                        <a:buNone/>
                      </a:pPr>
                      <a:r>
                        <a:rPr lang="zh-CN" sz="1200" b="0" spc="120" dirty="0">
                          <a:solidFill>
                            <a:srgbClr val="404040"/>
                          </a:solidFill>
                          <a:latin typeface="微软雅黑" panose="020B0503020204020204" pitchFamily="34" charset="-122"/>
                          <a:ea typeface="微软雅黑" panose="020B0503020204020204" pitchFamily="34" charset="-122"/>
                        </a:rPr>
                        <a:t>康师傅饮品控股有限公司</a:t>
                      </a:r>
                    </a:p>
                  </a:txBody>
                  <a:tcPr marL="177800" marR="177800" marT="66675" marB="66675" anchor="ctr">
                    <a:lnL w="19050" cap="rnd">
                      <a:solidFill>
                        <a:srgbClr val="E34D4D"/>
                      </a:solidFill>
                      <a:prstDash val="solid"/>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120" dirty="0">
                          <a:solidFill>
                            <a:srgbClr val="404040"/>
                          </a:solidFill>
                          <a:latin typeface="微软雅黑" panose="020B0503020204020204" pitchFamily="34" charset="-122"/>
                          <a:ea typeface="微软雅黑" panose="020B0503020204020204" pitchFamily="34" charset="-122"/>
                        </a:rPr>
                        <a:t>0.3832</a:t>
                      </a:r>
                    </a:p>
                  </a:txBody>
                  <a:tcPr marL="177800" marR="177800" marT="66675" marB="66675" anchor="ctr">
                    <a:lnL w="3175">
                      <a:solidFill>
                        <a:srgbClr val="E34D4D"/>
                      </a:solidFill>
                      <a:prstDash val="dot"/>
                    </a:lnL>
                    <a:lnR w="19050" cap="rnd">
                      <a:solidFill>
                        <a:srgbClr val="E34D4D"/>
                      </a:solidFill>
                      <a:prstDash val="solid"/>
                    </a:lnR>
                    <a:lnT w="3175">
                      <a:solidFill>
                        <a:srgbClr val="E34D4D"/>
                      </a:solidFill>
                      <a:prstDash val="dot"/>
                    </a:lnT>
                    <a:lnB w="19050" cap="rnd">
                      <a:solidFill>
                        <a:srgbClr val="E34D4D"/>
                      </a:solidFill>
                      <a:prstDash val="solid"/>
                    </a:lnB>
                    <a:lnTlToBr>
                      <a:noFill/>
                    </a:lnTlToBr>
                    <a:lnBlToTr>
                      <a:noFill/>
                    </a:lnBlToTr>
                    <a:solidFill>
                      <a:srgbClr val="FFFFFF"/>
                    </a:solidFill>
                  </a:tcPr>
                </a:tc>
                <a:extLst>
                  <a:ext uri="{0D108BD9-81ED-4DB2-BD59-A6C34878D82A}">
                    <a16:rowId xmlns:a16="http://schemas.microsoft.com/office/drawing/2014/main" val="10014"/>
                  </a:ext>
                </a:extLst>
              </a:tr>
            </a:tbl>
          </a:graphicData>
        </a:graphic>
      </p:graphicFrame>
      <p:sp>
        <p:nvSpPr>
          <p:cNvPr id="7" name="文本框 6"/>
          <p:cNvSpPr txBox="1"/>
          <p:nvPr/>
        </p:nvSpPr>
        <p:spPr>
          <a:xfrm>
            <a:off x="7303568" y="744884"/>
            <a:ext cx="4513580" cy="368300"/>
          </a:xfrm>
          <a:prstGeom prst="rect">
            <a:avLst/>
          </a:prstGeom>
          <a:noFill/>
        </p:spPr>
        <p:txBody>
          <a:bodyPr wrap="none" rtlCol="0" anchor="ctr" anchorCtr="0">
            <a:spAutoFit/>
          </a:bodyPr>
          <a:lstStyle/>
          <a:p>
            <a:pPr algn="l"/>
            <a:r>
              <a:rPr lang="zh-CN" altLang="en-US" dirty="0"/>
              <a:t>表 腾讯科技(深圳)有限公司专利竞争关系表</a:t>
            </a:r>
          </a:p>
        </p:txBody>
      </p:sp>
      <p:sp>
        <p:nvSpPr>
          <p:cNvPr id="8" name="文本框 7"/>
          <p:cNvSpPr txBox="1"/>
          <p:nvPr/>
        </p:nvSpPr>
        <p:spPr>
          <a:xfrm>
            <a:off x="258007" y="6094025"/>
            <a:ext cx="6495954" cy="369332"/>
          </a:xfrm>
          <a:prstGeom prst="rect">
            <a:avLst/>
          </a:prstGeom>
          <a:noFill/>
        </p:spPr>
        <p:txBody>
          <a:bodyPr wrap="square" rtlCol="0" anchor="ctr" anchorCtr="0">
            <a:spAutoFit/>
          </a:bodyPr>
          <a:lstStyle/>
          <a:p>
            <a:r>
              <a:rPr lang="zh-CN" altLang="en-US" dirty="0" smtClean="0"/>
              <a:t>原</a:t>
            </a:r>
            <a:r>
              <a:rPr lang="zh-CN" altLang="en-US" dirty="0"/>
              <a:t>理：企业拥</a:t>
            </a:r>
            <a:r>
              <a:rPr lang="zh-CN" altLang="en-US" dirty="0" smtClean="0"/>
              <a:t>有的专利文献，</a:t>
            </a:r>
            <a:r>
              <a:rPr lang="zh-CN" altLang="en-US" dirty="0"/>
              <a:t>可以表示该公司的技术发展方向。</a:t>
            </a:r>
            <a:endParaRPr lang="zh-CN" altLang="en-US" dirty="0" smtClean="0"/>
          </a:p>
        </p:txBody>
      </p:sp>
    </p:spTree>
    <p:extLst>
      <p:ext uri="{BB962C8B-B14F-4D97-AF65-F5344CB8AC3E}">
        <p14:creationId xmlns:p14="http://schemas.microsoft.com/office/powerpoint/2010/main" val="373158522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KSO_WM_DOC_GUID" val="{94ffcbf0-888b-4d00-a892-7fdffef42908}"/>
</p:tagLst>
</file>

<file path=ppt/tags/tag10.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1.xml><?xml version="1.0" encoding="utf-8"?>
<p:tagLst xmlns:a="http://schemas.openxmlformats.org/drawingml/2006/main" xmlns:r="http://schemas.openxmlformats.org/officeDocument/2006/relationships" xmlns:p="http://schemas.openxmlformats.org/presentationml/2006/main">
  <p:tag name="PA" val="v4.3.1"/>
</p:tagLst>
</file>

<file path=ppt/tags/tag12.xml><?xml version="1.0" encoding="utf-8"?>
<p:tagLst xmlns:a="http://schemas.openxmlformats.org/drawingml/2006/main" xmlns:r="http://schemas.openxmlformats.org/officeDocument/2006/relationships" xmlns:p="http://schemas.openxmlformats.org/presentationml/2006/main">
  <p:tag name="PA" val="v4.3.1"/>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723dab2b-56f0-4f48-953e-be4e3db75807}"/>
  <p:tag name="TABLE_SKINIDX" val="0"/>
  <p:tag name="TABLE_ENCOLOR" val="#E2776F"/>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723dab2b-56f0-4f48-953e-be4e3db75807}"/>
  <p:tag name="TABLE_SKINIDX" val="0"/>
  <p:tag name="TABLE_ENCOLOR" val="#E2776F"/>
</p:tagLst>
</file>

<file path=ppt/tags/tag15.xml><?xml version="1.0" encoding="utf-8"?>
<p:tagLst xmlns:a="http://schemas.openxmlformats.org/drawingml/2006/main" xmlns:r="http://schemas.openxmlformats.org/officeDocument/2006/relationships" xmlns:p="http://schemas.openxmlformats.org/presentationml/2006/main">
  <p:tag name="PA" val="v4.3.1"/>
</p:tagLst>
</file>

<file path=ppt/tags/tag16.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7.xml><?xml version="1.0" encoding="utf-8"?>
<p:tagLst xmlns:a="http://schemas.openxmlformats.org/drawingml/2006/main" xmlns:r="http://schemas.openxmlformats.org/officeDocument/2006/relationships" xmlns:p="http://schemas.openxmlformats.org/presentationml/2006/main">
  <p:tag name="PA" val="v4.3.1"/>
</p:tagLst>
</file>

<file path=ppt/tags/tag18.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9.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20.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1.xml><?xml version="1.0" encoding="utf-8"?>
<p:tagLst xmlns:a="http://schemas.openxmlformats.org/drawingml/2006/main" xmlns:r="http://schemas.openxmlformats.org/officeDocument/2006/relationships" xmlns:p="http://schemas.openxmlformats.org/presentationml/2006/main">
  <p:tag name="PA" val="v4.3.1"/>
</p:tagLst>
</file>

<file path=ppt/tags/tag22.xml><?xml version="1.0" encoding="utf-8"?>
<p:tagLst xmlns:a="http://schemas.openxmlformats.org/drawingml/2006/main" xmlns:r="http://schemas.openxmlformats.org/officeDocument/2006/relationships" xmlns:p="http://schemas.openxmlformats.org/presentationml/2006/main">
  <p:tag name="PA" val="v4.3.1"/>
</p:tagLst>
</file>

<file path=ppt/tags/tag23.xml><?xml version="1.0" encoding="utf-8"?>
<p:tagLst xmlns:a="http://schemas.openxmlformats.org/drawingml/2006/main" xmlns:r="http://schemas.openxmlformats.org/officeDocument/2006/relationships" xmlns:p="http://schemas.openxmlformats.org/presentationml/2006/main">
  <p:tag name="PA" val="v4.3.1"/>
</p:tagLst>
</file>

<file path=ppt/tags/tag24.xml><?xml version="1.0" encoding="utf-8"?>
<p:tagLst xmlns:a="http://schemas.openxmlformats.org/drawingml/2006/main" xmlns:r="http://schemas.openxmlformats.org/officeDocument/2006/relationships" xmlns:p="http://schemas.openxmlformats.org/presentationml/2006/main">
  <p:tag name="PA" val="v4.3.1"/>
</p:tagLst>
</file>

<file path=ppt/tags/tag25.xml><?xml version="1.0" encoding="utf-8"?>
<p:tagLst xmlns:a="http://schemas.openxmlformats.org/drawingml/2006/main" xmlns:r="http://schemas.openxmlformats.org/officeDocument/2006/relationships" xmlns:p="http://schemas.openxmlformats.org/presentationml/2006/main">
  <p:tag name="PA" val="v4.3.1"/>
</p:tagLst>
</file>

<file path=ppt/tags/tag26.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6.xml><?xml version="1.0" encoding="utf-8"?>
<p:tagLst xmlns:a="http://schemas.openxmlformats.org/drawingml/2006/main" xmlns:r="http://schemas.openxmlformats.org/officeDocument/2006/relationships" xmlns:p="http://schemas.openxmlformats.org/presentationml/2006/main">
  <p:tag name="PA" val="v4.3.1"/>
</p:tagLst>
</file>

<file path=ppt/tags/tag7.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8.xml><?xml version="1.0" encoding="utf-8"?>
<p:tagLst xmlns:a="http://schemas.openxmlformats.org/drawingml/2006/main" xmlns:r="http://schemas.openxmlformats.org/officeDocument/2006/relationships" xmlns:p="http://schemas.openxmlformats.org/presentationml/2006/main">
  <p:tag name="PA" val="v4.3.1"/>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723dab2b-56f0-4f48-953e-be4e3db75807}"/>
  <p:tag name="TABLE_SKINIDX" val="-1"/>
  <p:tag name="TABLE_ENCOLOR" val="#E2776F"/>
  <p:tag name="TABLE_RECT" val="17*123.988*926*367.9"/>
  <p:tag name="TABLE_ONEKEY_SKIN_IDX" val="0"/>
  <p:tag name="TABLE_COLORIDX" val="l"/>
</p:tagLst>
</file>

<file path=ppt/theme/theme1.xml><?xml version="1.0" encoding="utf-8"?>
<a:theme xmlns:a="http://schemas.openxmlformats.org/drawingml/2006/main" name="武汉大学计算机学院-彭敏">
  <a:themeElements>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rot="0" spcFirstLastPara="0" vertOverflow="overflow" horzOverflow="overflow" vert="horz" wrap="square" lIns="91440" tIns="45720" rIns="91440" bIns="45720" numCol="1" spcCol="0" rtlCol="0" fromWordArt="0" anchor="ctr" anchorCtr="0" forceAA="0" compatLnSpc="1">
        <a:norm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ctr" anchorCtr="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QT</Template>
  <TotalTime>313</TotalTime>
  <Words>3725</Words>
  <Application>Microsoft Office PowerPoint</Application>
  <PresentationFormat>宽屏</PresentationFormat>
  <Paragraphs>243</Paragraphs>
  <Slides>21</Slides>
  <Notes>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21</vt:i4>
      </vt:variant>
    </vt:vector>
  </HeadingPairs>
  <TitlesOfParts>
    <vt:vector size="35" baseType="lpstr">
      <vt:lpstr>等线</vt:lpstr>
      <vt:lpstr>等线 Light</vt:lpstr>
      <vt:lpstr>黑体</vt:lpstr>
      <vt:lpstr>宋体</vt:lpstr>
      <vt:lpstr>微软雅黑</vt:lpstr>
      <vt:lpstr>Arial</vt:lpstr>
      <vt:lpstr>Calibri</vt:lpstr>
      <vt:lpstr>Segoe Print</vt:lpstr>
      <vt:lpstr>Times New Roman</vt:lpstr>
      <vt:lpstr>Wingdings</vt:lpstr>
      <vt:lpstr>武汉大学计算机学院-彭敏</vt:lpstr>
      <vt:lpstr>自定义设计方案</vt:lpstr>
      <vt:lpstr>Microsoft Visio 绘图</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武汉大学计算机学院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小米智能问答</dc:title>
  <dc:creator>彭敏</dc:creator>
  <cp:lastModifiedBy>Hoo gang</cp:lastModifiedBy>
  <cp:revision>220</cp:revision>
  <dcterms:created xsi:type="dcterms:W3CDTF">2018-05-25T11:19:00Z</dcterms:created>
  <dcterms:modified xsi:type="dcterms:W3CDTF">2020-04-19T17:20:16Z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