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5.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7.xml" ContentType="application/vnd.openxmlformats-officedocument.themeOverride+xml"/>
  <Override PartName="/ppt/notesSlides/notesSlide11.xml" ContentType="application/vnd.openxmlformats-officedocument.presentationml.notesSl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75" r:id="rId4"/>
    <p:sldId id="276" r:id="rId5"/>
    <p:sldId id="277" r:id="rId6"/>
    <p:sldId id="278" r:id="rId7"/>
    <p:sldId id="273" r:id="rId8"/>
    <p:sldId id="279" r:id="rId9"/>
    <p:sldId id="282" r:id="rId10"/>
    <p:sldId id="281" r:id="rId11"/>
    <p:sldId id="280" r:id="rId12"/>
    <p:sldId id="265" r:id="rId13"/>
    <p:sldId id="266" r:id="rId14"/>
    <p:sldId id="269" r:id="rId15"/>
    <p:sldId id="270" r:id="rId16"/>
  </p:sldIdLst>
  <p:sldSz cx="9144000" cy="6858000" type="screen4x3"/>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6"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C09C4B"/>
    <a:srgbClr val="F5F5F5"/>
    <a:srgbClr val="53B8CE"/>
    <a:srgbClr val="4BADC1"/>
    <a:srgbClr val="FFFFFF"/>
    <a:srgbClr val="BE9743"/>
    <a:srgbClr val="CDAD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13" autoAdjust="0"/>
    <p:restoredTop sz="74736" autoAdjust="0"/>
  </p:normalViewPr>
  <p:slideViewPr>
    <p:cSldViewPr>
      <p:cViewPr varScale="1">
        <p:scale>
          <a:sx n="75" d="100"/>
          <a:sy n="75" d="100"/>
        </p:scale>
        <p:origin x="72" y="192"/>
      </p:cViewPr>
      <p:guideLst>
        <p:guide pos="416"/>
        <p:guide orient="horz"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ea"/>
              <a:sym typeface="+mn-lt"/>
            </a:defRPr>
          </a:pPr>
          <a:endParaRPr lang="zh-CN"/>
        </a:p>
      </c:txPr>
    </c:title>
    <c:autoTitleDeleted val="0"/>
    <c:plotArea>
      <c:layout/>
      <c:pieChart>
        <c:varyColors val="1"/>
        <c:ser>
          <c:idx val="0"/>
          <c:order val="0"/>
          <c:tx>
            <c:strRef>
              <c:f>Sheet1!$B$1</c:f>
              <c:strCache>
                <c:ptCount val="1"/>
                <c:pt idx="0">
                  <c:v>被举报不良信息分布情况</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085C-48AD-A7AA-7A4FDB80DC95}"/>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085C-48AD-A7AA-7A4FDB80DC95}"/>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085C-48AD-A7AA-7A4FDB80DC95}"/>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085C-48AD-A7AA-7A4FDB80DC95}"/>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085C-48AD-A7AA-7A4FDB80DC95}"/>
              </c:ext>
            </c:extLst>
          </c:dPt>
          <c:dPt>
            <c:idx val="5"/>
            <c:bubble3D val="0"/>
            <c:spPr>
              <a:solidFill>
                <a:schemeClr val="accent6"/>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B-085C-48AD-A7AA-7A4FDB80DC95}"/>
              </c:ext>
            </c:extLst>
          </c:dPt>
          <c:dLbls>
            <c:spPr>
              <a:noFill/>
              <a:ln>
                <a:noFill/>
              </a:ln>
              <a:effectLst/>
            </c:spPr>
            <c:txPr>
              <a:bodyPr rot="0" spcFirstLastPara="1" vertOverflow="ellipsis" vert="horz" wrap="square" anchor="ctr" anchorCtr="1"/>
              <a:lstStyle/>
              <a:p>
                <a:pPr>
                  <a:defRPr sz="1197" b="1" i="0" u="none" strike="noStrike" kern="1200" baseline="0">
                    <a:solidFill>
                      <a:schemeClr val="lt1"/>
                    </a:solidFill>
                    <a:latin typeface="+mn-lt"/>
                    <a:ea typeface="+mn-ea"/>
                    <a:cs typeface="+mn-ea"/>
                    <a:sym typeface="+mn-lt"/>
                  </a:defRPr>
                </a:pPr>
                <a:endParaRPr lang="zh-CN"/>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淫秽色情</c:v>
                </c:pt>
                <c:pt idx="1">
                  <c:v>政治敏感</c:v>
                </c:pt>
                <c:pt idx="2">
                  <c:v>诈骗</c:v>
                </c:pt>
                <c:pt idx="3">
                  <c:v>赌博</c:v>
                </c:pt>
                <c:pt idx="4">
                  <c:v>暴恐类</c:v>
                </c:pt>
                <c:pt idx="5">
                  <c:v>其他</c:v>
                </c:pt>
              </c:strCache>
            </c:strRef>
          </c:cat>
          <c:val>
            <c:numRef>
              <c:f>Sheet1!$B$2:$B$7</c:f>
              <c:numCache>
                <c:formatCode>General</c:formatCode>
                <c:ptCount val="6"/>
                <c:pt idx="0">
                  <c:v>55.2</c:v>
                </c:pt>
                <c:pt idx="1">
                  <c:v>23.5</c:v>
                </c:pt>
                <c:pt idx="2">
                  <c:v>5</c:v>
                </c:pt>
                <c:pt idx="3">
                  <c:v>2.7</c:v>
                </c:pt>
                <c:pt idx="4">
                  <c:v>1.1000000000000001</c:v>
                </c:pt>
                <c:pt idx="5">
                  <c:v>12.5</c:v>
                </c:pt>
              </c:numCache>
            </c:numRef>
          </c:val>
          <c:extLst>
            <c:ext xmlns:c16="http://schemas.microsoft.com/office/drawing/2014/chart" uri="{C3380CC4-5D6E-409C-BE32-E72D297353CC}">
              <c16:uniqueId val="{00000000-E713-42BE-8DFA-0FD2525E994C}"/>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ea"/>
              <a:sym typeface="+mn-lt"/>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5F5F5"/>
    </a:solidFill>
    <a:ln w="9525" cap="flat" cmpd="sng" algn="ctr">
      <a:solidFill>
        <a:schemeClr val="dk1">
          <a:lumMod val="15000"/>
          <a:lumOff val="85000"/>
        </a:schemeClr>
      </a:solidFill>
      <a:round/>
    </a:ln>
    <a:effectLst/>
  </c:spPr>
  <c:txPr>
    <a:bodyPr/>
    <a:lstStyle/>
    <a:p>
      <a:pPr>
        <a:defRPr>
          <a:latin typeface="+mn-lt"/>
          <a:ea typeface="+mn-ea"/>
          <a:cs typeface="+mn-ea"/>
          <a:sym typeface="+mn-lt"/>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E9544-6C04-485A-81B6-A444C884563B}" type="datetimeFigureOut">
              <a:rPr lang="zh-CN" altLang="en-US" smtClean="0"/>
              <a:pPr/>
              <a:t>2018/12/12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BCE52C-D36F-48EF-BF96-D9B3406E312A}" type="slidenum">
              <a:rPr lang="zh-CN" altLang="en-US" smtClean="0"/>
              <a:pPr/>
              <a:t>‹#›</a:t>
            </a:fld>
            <a:endParaRPr lang="zh-CN" altLang="en-US"/>
          </a:p>
        </p:txBody>
      </p:sp>
    </p:spTree>
    <p:extLst>
      <p:ext uri="{BB962C8B-B14F-4D97-AF65-F5344CB8AC3E}">
        <p14:creationId xmlns:p14="http://schemas.microsoft.com/office/powerpoint/2010/main" val="1773133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各位老师，同学们大家晚上好  ，</a:t>
            </a:r>
            <a:endParaRPr lang="en-US" altLang="zh-CN" dirty="0"/>
          </a:p>
          <a:p>
            <a:r>
              <a:rPr lang="zh-CN" altLang="en-US" dirty="0"/>
              <a:t>我是白春飞，开题题目是</a:t>
            </a:r>
            <a:endParaRPr lang="en-US" altLang="zh-CN" dirty="0"/>
          </a:p>
          <a:p>
            <a:r>
              <a:rPr lang="zh-CN" altLang="en-US" dirty="0"/>
              <a:t>指导老师是</a:t>
            </a:r>
          </a:p>
        </p:txBody>
      </p:sp>
      <p:sp>
        <p:nvSpPr>
          <p:cNvPr id="4" name="灯片编号占位符 3"/>
          <p:cNvSpPr>
            <a:spLocks noGrp="1"/>
          </p:cNvSpPr>
          <p:nvPr>
            <p:ph type="sldNum" sz="quarter" idx="5"/>
          </p:nvPr>
        </p:nvSpPr>
        <p:spPr/>
        <p:txBody>
          <a:bodyPr/>
          <a:lstStyle/>
          <a:p>
            <a:fld id="{31BCE52C-D36F-48EF-BF96-D9B3406E312A}" type="slidenum">
              <a:rPr lang="zh-CN" altLang="en-US" smtClean="0"/>
              <a:pPr/>
              <a:t>1</a:t>
            </a:fld>
            <a:endParaRPr lang="zh-CN" altLang="en-US"/>
          </a:p>
        </p:txBody>
      </p:sp>
    </p:spTree>
    <p:extLst>
      <p:ext uri="{BB962C8B-B14F-4D97-AF65-F5344CB8AC3E}">
        <p14:creationId xmlns:p14="http://schemas.microsoft.com/office/powerpoint/2010/main" val="4095814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31BCE52C-D36F-48EF-BF96-D9B3406E312A}" type="slidenum">
              <a:rPr lang="zh-CN" altLang="en-US" smtClean="0"/>
              <a:pPr/>
              <a:t>11</a:t>
            </a:fld>
            <a:endParaRPr lang="zh-CN" altLang="en-US"/>
          </a:p>
        </p:txBody>
      </p:sp>
    </p:spTree>
    <p:extLst>
      <p:ext uri="{BB962C8B-B14F-4D97-AF65-F5344CB8AC3E}">
        <p14:creationId xmlns:p14="http://schemas.microsoft.com/office/powerpoint/2010/main" val="648186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难点</a:t>
            </a:r>
            <a:r>
              <a:rPr lang="en-US" altLang="zh-CN" dirty="0"/>
              <a:t>2</a:t>
            </a:r>
            <a:r>
              <a:rPr lang="zh-CN" altLang="en-US" dirty="0"/>
              <a:t>：可以采用欠采样的方式和重新计算特征权重，对于区分性强的特征赋予更高的权值，提升文本分类的效果。</a:t>
            </a:r>
          </a:p>
        </p:txBody>
      </p:sp>
      <p:sp>
        <p:nvSpPr>
          <p:cNvPr id="4" name="灯片编号占位符 3"/>
          <p:cNvSpPr>
            <a:spLocks noGrp="1"/>
          </p:cNvSpPr>
          <p:nvPr>
            <p:ph type="sldNum" sz="quarter" idx="5"/>
          </p:nvPr>
        </p:nvSpPr>
        <p:spPr/>
        <p:txBody>
          <a:bodyPr/>
          <a:lstStyle/>
          <a:p>
            <a:fld id="{31BCE52C-D36F-48EF-BF96-D9B3406E312A}" type="slidenum">
              <a:rPr lang="zh-CN" altLang="en-US" smtClean="0"/>
              <a:pPr/>
              <a:t>12</a:t>
            </a:fld>
            <a:endParaRPr lang="zh-CN" altLang="en-US"/>
          </a:p>
        </p:txBody>
      </p:sp>
    </p:spTree>
    <p:extLst>
      <p:ext uri="{BB962C8B-B14F-4D97-AF65-F5344CB8AC3E}">
        <p14:creationId xmlns:p14="http://schemas.microsoft.com/office/powerpoint/2010/main" val="2591831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788F8D-94BC-43CD-A0DF-0660451385C5}" type="slidenum">
              <a:rPr lang="zh-CN" altLang="en-US" smtClean="0"/>
              <a:pPr/>
              <a:t>2</a:t>
            </a:fld>
            <a:endParaRPr lang="zh-CN" altLang="en-US"/>
          </a:p>
        </p:txBody>
      </p:sp>
    </p:spTree>
    <p:extLst>
      <p:ext uri="{BB962C8B-B14F-4D97-AF65-F5344CB8AC3E}">
        <p14:creationId xmlns:p14="http://schemas.microsoft.com/office/powerpoint/2010/main" val="1328215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互联网给人们的生活带来便利的同时也带来了一些负面的效应。</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一方面，用户可以更加高效的获取到所需的信息</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另一方面，一些不法分子利用网络上信息传播的广泛和快速的特点，散布反动，色情等不良信息。</a:t>
            </a:r>
            <a:endParaRPr lang="zh-CN" altLang="en-US" dirty="0"/>
          </a:p>
        </p:txBody>
      </p:sp>
      <p:sp>
        <p:nvSpPr>
          <p:cNvPr id="4" name="灯片编号占位符 3"/>
          <p:cNvSpPr>
            <a:spLocks noGrp="1"/>
          </p:cNvSpPr>
          <p:nvPr>
            <p:ph type="sldNum" sz="quarter" idx="5"/>
          </p:nvPr>
        </p:nvSpPr>
        <p:spPr/>
        <p:txBody>
          <a:bodyPr/>
          <a:lstStyle/>
          <a:p>
            <a:fld id="{31BCE52C-D36F-48EF-BF96-D9B3406E312A}" type="slidenum">
              <a:rPr lang="zh-CN" altLang="en-US" smtClean="0"/>
              <a:pPr/>
              <a:t>3</a:t>
            </a:fld>
            <a:endParaRPr lang="zh-CN" altLang="en-US"/>
          </a:p>
        </p:txBody>
      </p:sp>
    </p:spTree>
    <p:extLst>
      <p:ext uri="{BB962C8B-B14F-4D97-AF65-F5344CB8AC3E}">
        <p14:creationId xmlns:p14="http://schemas.microsoft.com/office/powerpoint/2010/main" val="1724382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BCE52C-D36F-48EF-BF96-D9B3406E312A}" type="slidenum">
              <a:rPr lang="zh-CN" altLang="en-US" smtClean="0"/>
              <a:pPr/>
              <a:t>5</a:t>
            </a:fld>
            <a:endParaRPr lang="zh-CN" altLang="en-US"/>
          </a:p>
        </p:txBody>
      </p:sp>
    </p:spTree>
    <p:extLst>
      <p:ext uri="{BB962C8B-B14F-4D97-AF65-F5344CB8AC3E}">
        <p14:creationId xmlns:p14="http://schemas.microsoft.com/office/powerpoint/2010/main" val="3123652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以</a:t>
            </a:r>
            <a:r>
              <a:rPr lang="en-US" altLang="zh-CN" sz="1200" kern="1200" dirty="0">
                <a:solidFill>
                  <a:schemeClr val="tx1"/>
                </a:solidFill>
                <a:effectLst/>
                <a:latin typeface="+mn-lt"/>
                <a:ea typeface="+mn-ea"/>
                <a:cs typeface="+mn-cs"/>
              </a:rPr>
              <a:t>SVM</a:t>
            </a:r>
            <a:r>
              <a:rPr lang="zh-CN" altLang="zh-CN" sz="1200" kern="1200" dirty="0">
                <a:solidFill>
                  <a:schemeClr val="tx1"/>
                </a:solidFill>
                <a:effectLst/>
                <a:latin typeface="+mn-lt"/>
                <a:ea typeface="+mn-ea"/>
                <a:cs typeface="+mn-cs"/>
              </a:rPr>
              <a:t>支持向量机为例，基于</a:t>
            </a:r>
            <a:r>
              <a:rPr lang="en-US" altLang="zh-CN" sz="1200" kern="1200" dirty="0">
                <a:solidFill>
                  <a:schemeClr val="tx1"/>
                </a:solidFill>
                <a:effectLst/>
                <a:latin typeface="+mn-lt"/>
                <a:ea typeface="+mn-ea"/>
                <a:cs typeface="+mn-cs"/>
              </a:rPr>
              <a:t>SVM</a:t>
            </a:r>
            <a:r>
              <a:rPr lang="zh-CN" altLang="zh-CN" sz="1200" kern="1200" dirty="0">
                <a:solidFill>
                  <a:schemeClr val="tx1"/>
                </a:solidFill>
                <a:effectLst/>
                <a:latin typeface="+mn-lt"/>
                <a:ea typeface="+mn-ea"/>
                <a:cs typeface="+mn-cs"/>
              </a:rPr>
              <a:t>的分类器可以将网页分类为敏感内容分类中的一个节点。</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已经有学者使用</a:t>
            </a:r>
            <a:r>
              <a:rPr lang="en-US" altLang="zh-CN" sz="1200" kern="1200" dirty="0" err="1">
                <a:solidFill>
                  <a:schemeClr val="tx1"/>
                </a:solidFill>
                <a:effectLst/>
                <a:latin typeface="+mn-lt"/>
                <a:ea typeface="+mn-ea"/>
                <a:cs typeface="+mn-cs"/>
              </a:rPr>
              <a:t>svm</a:t>
            </a:r>
            <a:r>
              <a:rPr lang="zh-CN" altLang="zh-CN" sz="1200" kern="1200" dirty="0">
                <a:solidFill>
                  <a:schemeClr val="tx1"/>
                </a:solidFill>
                <a:effectLst/>
                <a:latin typeface="+mn-lt"/>
                <a:ea typeface="+mn-ea"/>
                <a:cs typeface="+mn-cs"/>
              </a:rPr>
              <a:t>训练获得的分类器过滤</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上的敏感文本，并对从雅虎成人类别的页面中收集的成人文本数据进行了测试</a:t>
            </a:r>
            <a:r>
              <a:rPr lang="en-US" altLang="zh-CN" sz="1200" kern="1200" baseline="300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基于</a:t>
            </a:r>
            <a:r>
              <a:rPr lang="en-US" altLang="zh-CN" sz="1200" kern="1200" dirty="0">
                <a:solidFill>
                  <a:schemeClr val="tx1"/>
                </a:solidFill>
                <a:effectLst/>
                <a:latin typeface="+mn-lt"/>
                <a:ea typeface="+mn-ea"/>
                <a:cs typeface="+mn-cs"/>
              </a:rPr>
              <a:t>SVM</a:t>
            </a:r>
            <a:r>
              <a:rPr lang="zh-CN" altLang="zh-CN" sz="1200" kern="1200" dirty="0">
                <a:solidFill>
                  <a:schemeClr val="tx1"/>
                </a:solidFill>
                <a:effectLst/>
                <a:latin typeface="+mn-lt"/>
                <a:ea typeface="+mn-ea"/>
                <a:cs typeface="+mn-cs"/>
              </a:rPr>
              <a:t>支持向量机的分类器采用类</a:t>
            </a:r>
            <a:r>
              <a:rPr lang="en-US" altLang="zh-CN" sz="1200" kern="1200" dirty="0">
                <a:solidFill>
                  <a:schemeClr val="tx1"/>
                </a:solidFill>
                <a:effectLst/>
                <a:latin typeface="+mn-lt"/>
                <a:ea typeface="+mn-ea"/>
                <a:cs typeface="+mn-cs"/>
              </a:rPr>
              <a:t>CNN</a:t>
            </a:r>
            <a:r>
              <a:rPr lang="zh-CN" altLang="zh-CN" sz="1200" kern="1200" dirty="0">
                <a:solidFill>
                  <a:schemeClr val="tx1"/>
                </a:solidFill>
                <a:effectLst/>
                <a:latin typeface="+mn-lt"/>
                <a:ea typeface="+mn-ea"/>
                <a:cs typeface="+mn-cs"/>
              </a:rPr>
              <a:t>网络表示敏感文本的统计和语义特征，然后用于筛选与“性”有关的不良信息</a:t>
            </a:r>
            <a:r>
              <a:rPr lang="en-US" altLang="zh-CN" sz="1200" kern="1200" baseline="30000" dirty="0">
                <a:solidFill>
                  <a:schemeClr val="tx1"/>
                </a:solidFill>
                <a:effectLst/>
                <a:latin typeface="+mn-lt"/>
                <a:ea typeface="+mn-ea"/>
                <a:cs typeface="+mn-cs"/>
              </a:rPr>
              <a:t>[7]</a:t>
            </a:r>
            <a:r>
              <a:rPr lang="zh-CN" altLang="zh-CN" sz="120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31BCE52C-D36F-48EF-BF96-D9B3406E312A}" type="slidenum">
              <a:rPr lang="zh-CN" altLang="en-US" smtClean="0"/>
              <a:pPr/>
              <a:t>6</a:t>
            </a:fld>
            <a:endParaRPr lang="zh-CN" altLang="en-US"/>
          </a:p>
        </p:txBody>
      </p:sp>
    </p:spTree>
    <p:extLst>
      <p:ext uri="{BB962C8B-B14F-4D97-AF65-F5344CB8AC3E}">
        <p14:creationId xmlns:p14="http://schemas.microsoft.com/office/powerpoint/2010/main" val="3630741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首先爬取河南移动</a:t>
            </a:r>
            <a:r>
              <a:rPr lang="en-US" altLang="zh-CN" sz="1200" kern="1200" dirty="0">
                <a:solidFill>
                  <a:schemeClr val="tx1"/>
                </a:solidFill>
                <a:effectLst/>
                <a:latin typeface="+mn-lt"/>
                <a:ea typeface="+mn-ea"/>
                <a:cs typeface="+mn-cs"/>
              </a:rPr>
              <a:t>CDN</a:t>
            </a:r>
            <a:r>
              <a:rPr lang="zh-CN" altLang="zh-CN" sz="1200" kern="1200" dirty="0">
                <a:solidFill>
                  <a:schemeClr val="tx1"/>
                </a:solidFill>
                <a:effectLst/>
                <a:latin typeface="+mn-lt"/>
                <a:ea typeface="+mn-ea"/>
                <a:cs typeface="+mn-cs"/>
              </a:rPr>
              <a:t>爬取日志中的网页数据作为实验数据集，对数据集进行预处理，去掉网页超文本标签并提取中里边的文本数据，对文本进行人工标注以保证数据集的完整性和准确性。</a:t>
            </a:r>
            <a:endParaRPr lang="en-US" altLang="zh-CN" sz="1200" kern="1200" dirty="0">
              <a:solidFill>
                <a:schemeClr val="tx1"/>
              </a:solidFill>
              <a:effectLst/>
              <a:latin typeface="+mn-lt"/>
              <a:ea typeface="+mn-ea"/>
              <a:cs typeface="+mn-cs"/>
            </a:endParaRPr>
          </a:p>
          <a:p>
            <a:pPr lvl="0"/>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1BCE52C-D36F-48EF-BF96-D9B3406E312A}" type="slidenum">
              <a:rPr lang="zh-CN" altLang="en-US" smtClean="0"/>
              <a:pPr/>
              <a:t>7</a:t>
            </a:fld>
            <a:endParaRPr lang="zh-CN" altLang="en-US"/>
          </a:p>
        </p:txBody>
      </p:sp>
    </p:spTree>
    <p:extLst>
      <p:ext uri="{BB962C8B-B14F-4D97-AF65-F5344CB8AC3E}">
        <p14:creationId xmlns:p14="http://schemas.microsoft.com/office/powerpoint/2010/main" val="3640643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cs typeface="+mn-ea"/>
                <a:sym typeface="+mn-lt"/>
              </a:rPr>
              <a:t>对于（</a:t>
            </a:r>
            <a:r>
              <a:rPr lang="en-US" altLang="zh-CN" dirty="0">
                <a:cs typeface="+mn-ea"/>
                <a:sym typeface="+mn-lt"/>
              </a:rPr>
              <a:t>1</a:t>
            </a:r>
            <a:r>
              <a:rPr lang="zh-CN" altLang="en-US" dirty="0">
                <a:cs typeface="+mn-ea"/>
                <a:sym typeface="+mn-lt"/>
              </a:rPr>
              <a:t>）中采集到的常规文本数据，拟从“词”力度及“文本”粒度层面同时对文本进行精细语义建模，</a:t>
            </a:r>
            <a:endParaRPr lang="en-US" altLang="zh-CN" dirty="0">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cs typeface="+mn-ea"/>
                <a:sym typeface="+mn-lt"/>
              </a:rPr>
              <a:t>首先基于</a:t>
            </a:r>
            <a:r>
              <a:rPr lang="en-US" altLang="zh-CN" dirty="0">
                <a:cs typeface="+mn-ea"/>
                <a:sym typeface="+mn-lt"/>
              </a:rPr>
              <a:t>word2vec</a:t>
            </a:r>
            <a:r>
              <a:rPr lang="zh-CN" altLang="en-US" dirty="0">
                <a:cs typeface="+mn-ea"/>
                <a:sym typeface="+mn-lt"/>
              </a:rPr>
              <a:t>训练词向量并通过相加平均法合成“词”力度层面的文本向量，</a:t>
            </a:r>
            <a:endParaRPr lang="en-US" altLang="zh-CN" dirty="0">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cs typeface="+mn-ea"/>
                <a:sym typeface="+mn-lt"/>
              </a:rPr>
              <a:t>基于吉布斯采样法训练</a:t>
            </a:r>
            <a:r>
              <a:rPr lang="en-US" altLang="zh-CN" dirty="0">
                <a:cs typeface="+mn-ea"/>
                <a:sym typeface="+mn-lt"/>
              </a:rPr>
              <a:t>LDA</a:t>
            </a:r>
            <a:r>
              <a:rPr lang="zh-CN" altLang="en-US" dirty="0">
                <a:cs typeface="+mn-ea"/>
                <a:sym typeface="+mn-lt"/>
              </a:rPr>
              <a:t>主题模型并根据主题概率最大原则对短文本进行特征扩展，</a:t>
            </a:r>
            <a:endParaRPr lang="en-US" altLang="zh-CN" dirty="0">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cs typeface="+mn-ea"/>
                <a:sym typeface="+mn-lt"/>
              </a:rPr>
              <a:t>然后基于词向量特征度扩展特征权重得到“文本”粒度层面的文本向量，</a:t>
            </a:r>
            <a:endParaRPr lang="en-US" altLang="zh-CN" dirty="0">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cs typeface="+mn-ea"/>
                <a:sym typeface="+mn-lt"/>
              </a:rPr>
              <a:t>最后通过向量拼接构建词向量与</a:t>
            </a:r>
            <a:r>
              <a:rPr lang="en-US" altLang="zh-CN" dirty="0">
                <a:cs typeface="+mn-ea"/>
                <a:sym typeface="+mn-lt"/>
              </a:rPr>
              <a:t>LDA</a:t>
            </a:r>
            <a:r>
              <a:rPr lang="zh-CN" altLang="en-US" dirty="0">
                <a:cs typeface="+mn-ea"/>
                <a:sym typeface="+mn-lt"/>
              </a:rPr>
              <a:t>相融合的文本表示模型，</a:t>
            </a:r>
            <a:endParaRPr lang="en-US" altLang="zh-CN" dirty="0">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cs typeface="+mn-ea"/>
                <a:sym typeface="+mn-lt"/>
              </a:rPr>
              <a:t>在此基础上通过分类器完成不良文本识别。</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31BCE52C-D36F-48EF-BF96-D9B3406E312A}" type="slidenum">
              <a:rPr lang="zh-CN" altLang="en-US" smtClean="0"/>
              <a:pPr/>
              <a:t>8</a:t>
            </a:fld>
            <a:endParaRPr lang="zh-CN" altLang="en-US"/>
          </a:p>
        </p:txBody>
      </p:sp>
    </p:spTree>
    <p:extLst>
      <p:ext uri="{BB962C8B-B14F-4D97-AF65-F5344CB8AC3E}">
        <p14:creationId xmlns:p14="http://schemas.microsoft.com/office/powerpoint/2010/main" val="3167190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BCE52C-D36F-48EF-BF96-D9B3406E312A}" type="slidenum">
              <a:rPr lang="zh-CN" altLang="en-US" smtClean="0"/>
              <a:pPr/>
              <a:t>9</a:t>
            </a:fld>
            <a:endParaRPr lang="zh-CN" altLang="en-US"/>
          </a:p>
        </p:txBody>
      </p:sp>
    </p:spTree>
    <p:extLst>
      <p:ext uri="{BB962C8B-B14F-4D97-AF65-F5344CB8AC3E}">
        <p14:creationId xmlns:p14="http://schemas.microsoft.com/office/powerpoint/2010/main" val="1157221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由于自然语言使用的灵活性，许多语句虽然没有包含敏感词语，但是表达的含义确有明确不良意图。</a:t>
            </a:r>
            <a:endParaRPr lang="en-US" altLang="zh-CN" dirty="0"/>
          </a:p>
          <a:p>
            <a:r>
              <a:rPr lang="zh-CN" altLang="en-US" dirty="0"/>
              <a:t>还有一种情况由于断句的不确定性，有些正常文本信息会被误判为包含不良信息，比如“全国性交通大会”。针对仅仅依靠词典无法正确提取文本语义的情况，</a:t>
            </a:r>
          </a:p>
        </p:txBody>
      </p:sp>
      <p:sp>
        <p:nvSpPr>
          <p:cNvPr id="4" name="灯片编号占位符 3"/>
          <p:cNvSpPr>
            <a:spLocks noGrp="1"/>
          </p:cNvSpPr>
          <p:nvPr>
            <p:ph type="sldNum" sz="quarter" idx="5"/>
          </p:nvPr>
        </p:nvSpPr>
        <p:spPr/>
        <p:txBody>
          <a:bodyPr/>
          <a:lstStyle/>
          <a:p>
            <a:fld id="{31BCE52C-D36F-48EF-BF96-D9B3406E312A}" type="slidenum">
              <a:rPr lang="zh-CN" altLang="en-US" smtClean="0"/>
              <a:pPr/>
              <a:t>10</a:t>
            </a:fld>
            <a:endParaRPr lang="zh-CN" altLang="en-US"/>
          </a:p>
        </p:txBody>
      </p:sp>
    </p:spTree>
    <p:extLst>
      <p:ext uri="{BB962C8B-B14F-4D97-AF65-F5344CB8AC3E}">
        <p14:creationId xmlns:p14="http://schemas.microsoft.com/office/powerpoint/2010/main" val="2808195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9.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xml"/><Relationship Id="rId1" Type="http://schemas.openxmlformats.org/officeDocument/2006/relationships/themeOverride" Target="../theme/themeOverride1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hemeOverride" Target="../theme/themeOverride3.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hemeOverride" Target="../theme/themeOverride6.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F5A2AFE5-3F37-44C5-9018-105C197C9546}"/>
              </a:ext>
            </a:extLst>
          </p:cNvPr>
          <p:cNvSpPr/>
          <p:nvPr/>
        </p:nvSpPr>
        <p:spPr>
          <a:xfrm>
            <a:off x="632459" y="3075057"/>
            <a:ext cx="7879081" cy="707886"/>
          </a:xfrm>
          <a:prstGeom prst="rect">
            <a:avLst/>
          </a:prstGeom>
        </p:spPr>
        <p:txBody>
          <a:bodyPr wrap="none">
            <a:spAutoFit/>
          </a:bodyPr>
          <a:lstStyle/>
          <a:p>
            <a:pPr algn="ctr"/>
            <a:r>
              <a:rPr lang="zh-CN" altLang="en-US" sz="4000" b="1" dirty="0">
                <a:solidFill>
                  <a:srgbClr val="00B0F0"/>
                </a:solidFill>
                <a:cs typeface="+mn-ea"/>
                <a:sym typeface="+mn-lt"/>
              </a:rPr>
              <a:t>基于主题模型</a:t>
            </a:r>
            <a:r>
              <a:rPr lang="zh-CN" altLang="en-US" sz="4000" b="1">
                <a:solidFill>
                  <a:srgbClr val="00B0F0"/>
                </a:solidFill>
                <a:cs typeface="+mn-ea"/>
                <a:sym typeface="+mn-lt"/>
              </a:rPr>
              <a:t>的文本不良信息</a:t>
            </a:r>
            <a:r>
              <a:rPr lang="zh-CN" altLang="en-US" sz="4000" b="1" dirty="0">
                <a:solidFill>
                  <a:srgbClr val="00B0F0"/>
                </a:solidFill>
                <a:cs typeface="+mn-ea"/>
                <a:sym typeface="+mn-lt"/>
              </a:rPr>
              <a:t>识别</a:t>
            </a:r>
          </a:p>
        </p:txBody>
      </p:sp>
      <p:grpSp>
        <p:nvGrpSpPr>
          <p:cNvPr id="12" name="组合 11">
            <a:extLst>
              <a:ext uri="{FF2B5EF4-FFF2-40B4-BE49-F238E27FC236}">
                <a16:creationId xmlns:a16="http://schemas.microsoft.com/office/drawing/2014/main" id="{676850BF-99FB-4713-ACF1-CFD724680A4B}"/>
              </a:ext>
            </a:extLst>
          </p:cNvPr>
          <p:cNvGrpSpPr/>
          <p:nvPr/>
        </p:nvGrpSpPr>
        <p:grpSpPr>
          <a:xfrm>
            <a:off x="1462834" y="4610501"/>
            <a:ext cx="6218330" cy="400110"/>
            <a:chOff x="7671279" y="5806920"/>
            <a:chExt cx="5411212" cy="403385"/>
          </a:xfrm>
        </p:grpSpPr>
        <p:sp>
          <p:nvSpPr>
            <p:cNvPr id="13" name="文本框 12">
              <a:extLst>
                <a:ext uri="{FF2B5EF4-FFF2-40B4-BE49-F238E27FC236}">
                  <a16:creationId xmlns:a16="http://schemas.microsoft.com/office/drawing/2014/main" id="{FFD04908-4996-47AC-BDCE-0FA8499FBA9B}"/>
                </a:ext>
              </a:extLst>
            </p:cNvPr>
            <p:cNvSpPr txBox="1"/>
            <p:nvPr/>
          </p:nvSpPr>
          <p:spPr>
            <a:xfrm>
              <a:off x="7671279" y="5806920"/>
              <a:ext cx="1723029" cy="403385"/>
            </a:xfrm>
            <a:prstGeom prst="rect">
              <a:avLst/>
            </a:prstGeom>
            <a:noFill/>
          </p:spPr>
          <p:txBody>
            <a:bodyPr wrap="none" rtlCol="0">
              <a:spAutoFit/>
            </a:bodyPr>
            <a:lstStyle/>
            <a:p>
              <a:pPr algn="r"/>
              <a:r>
                <a:rPr lang="zh-CN" altLang="en-US" sz="2000" dirty="0">
                  <a:solidFill>
                    <a:srgbClr val="00B0F0"/>
                  </a:solidFill>
                  <a:cs typeface="+mn-ea"/>
                  <a:sym typeface="+mn-lt"/>
                </a:rPr>
                <a:t>答辩人：白春飞</a:t>
              </a:r>
              <a:endParaRPr lang="en-US" altLang="zh-CN" sz="2000" dirty="0">
                <a:solidFill>
                  <a:srgbClr val="00B0F0"/>
                </a:solidFill>
                <a:cs typeface="+mn-ea"/>
                <a:sym typeface="+mn-lt"/>
              </a:endParaRPr>
            </a:p>
          </p:txBody>
        </p:sp>
        <p:sp>
          <p:nvSpPr>
            <p:cNvPr id="14" name="矩形 13">
              <a:extLst>
                <a:ext uri="{FF2B5EF4-FFF2-40B4-BE49-F238E27FC236}">
                  <a16:creationId xmlns:a16="http://schemas.microsoft.com/office/drawing/2014/main" id="{726A0A31-6031-4B5F-8C5D-9F9A0D573BB1}"/>
                </a:ext>
              </a:extLst>
            </p:cNvPr>
            <p:cNvSpPr/>
            <p:nvPr/>
          </p:nvSpPr>
          <p:spPr>
            <a:xfrm>
              <a:off x="9377255" y="5806920"/>
              <a:ext cx="3705236" cy="403385"/>
            </a:xfrm>
            <a:prstGeom prst="rect">
              <a:avLst/>
            </a:prstGeom>
          </p:spPr>
          <p:txBody>
            <a:bodyPr wrap="none">
              <a:spAutoFit/>
            </a:bodyPr>
            <a:lstStyle/>
            <a:p>
              <a:pPr algn="r"/>
              <a:r>
                <a:rPr lang="zh-CN" altLang="en-US" sz="2000" dirty="0">
                  <a:solidFill>
                    <a:srgbClr val="00B0F0"/>
                  </a:solidFill>
                  <a:cs typeface="+mn-ea"/>
                  <a:sym typeface="+mn-lt"/>
                </a:rPr>
                <a:t>   指导老师：何炎祥教授、彭敏教授</a:t>
              </a:r>
              <a:endParaRPr lang="en-US" altLang="zh-CN" sz="2000" dirty="0">
                <a:solidFill>
                  <a:srgbClr val="00B0F0"/>
                </a:solidFill>
                <a:cs typeface="+mn-ea"/>
                <a:sym typeface="+mn-lt"/>
              </a:endParaRPr>
            </a:p>
          </p:txBody>
        </p:sp>
      </p:grpSp>
      <p:pic>
        <p:nvPicPr>
          <p:cNvPr id="17" name="图片 16">
            <a:extLst>
              <a:ext uri="{FF2B5EF4-FFF2-40B4-BE49-F238E27FC236}">
                <a16:creationId xmlns:a16="http://schemas.microsoft.com/office/drawing/2014/main" id="{1A1BFD32-637E-412E-93C8-C82E0804B00B}"/>
              </a:ext>
            </a:extLst>
          </p:cNvPr>
          <p:cNvPicPr>
            <a:picLocks noChangeAspect="1"/>
          </p:cNvPicPr>
          <p:nvPr/>
        </p:nvPicPr>
        <p:blipFill>
          <a:blip r:embed="rId4"/>
          <a:stretch>
            <a:fillRect/>
          </a:stretch>
        </p:blipFill>
        <p:spPr>
          <a:xfrm>
            <a:off x="3635896" y="650186"/>
            <a:ext cx="1627773" cy="1627773"/>
          </a:xfrm>
          <a:prstGeom prst="rect">
            <a:avLst/>
          </a:prstGeom>
        </p:spPr>
      </p:pic>
    </p:spTree>
    <p:extLst>
      <p:ext uri="{BB962C8B-B14F-4D97-AF65-F5344CB8AC3E}">
        <p14:creationId xmlns:p14="http://schemas.microsoft.com/office/powerpoint/2010/main" val="2640545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0" y="0"/>
            <a:ext cx="9144000" cy="6858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tx1"/>
                </a:solidFill>
                <a:cs typeface="+mn-ea"/>
                <a:sym typeface="+mn-lt"/>
              </a:rPr>
              <a:t>三、研究目标与内容</a:t>
            </a:r>
          </a:p>
        </p:txBody>
      </p:sp>
      <p:sp>
        <p:nvSpPr>
          <p:cNvPr id="7" name="文本框 6">
            <a:extLst>
              <a:ext uri="{FF2B5EF4-FFF2-40B4-BE49-F238E27FC236}">
                <a16:creationId xmlns:a16="http://schemas.microsoft.com/office/drawing/2014/main" id="{0979EA0F-B191-4B62-A117-5972BF24692E}"/>
              </a:ext>
            </a:extLst>
          </p:cNvPr>
          <p:cNvSpPr txBox="1"/>
          <p:nvPr/>
        </p:nvSpPr>
        <p:spPr>
          <a:xfrm>
            <a:off x="539552" y="1372126"/>
            <a:ext cx="8352928" cy="369332"/>
          </a:xfrm>
          <a:prstGeom prst="rect">
            <a:avLst/>
          </a:prstGeom>
          <a:noFill/>
        </p:spPr>
        <p:txBody>
          <a:bodyPr wrap="square" rtlCol="0">
            <a:spAutoFit/>
          </a:bodyPr>
          <a:lstStyle/>
          <a:p>
            <a:r>
              <a:rPr lang="zh-CN" altLang="zh-CN" b="1" dirty="0">
                <a:solidFill>
                  <a:srgbClr val="000000"/>
                </a:solidFill>
                <a:cs typeface="+mn-ea"/>
                <a:sym typeface="+mn-lt"/>
              </a:rPr>
              <a:t>（</a:t>
            </a:r>
            <a:r>
              <a:rPr lang="en-US" altLang="zh-CN" b="1" dirty="0">
                <a:solidFill>
                  <a:srgbClr val="000000"/>
                </a:solidFill>
                <a:cs typeface="+mn-ea"/>
                <a:sym typeface="+mn-lt"/>
              </a:rPr>
              <a:t>2</a:t>
            </a:r>
            <a:r>
              <a:rPr lang="zh-CN" altLang="zh-CN" b="1" dirty="0">
                <a:solidFill>
                  <a:srgbClr val="000000"/>
                </a:solidFill>
                <a:cs typeface="+mn-ea"/>
                <a:sym typeface="+mn-lt"/>
              </a:rPr>
              <a:t>）</a:t>
            </a:r>
            <a:r>
              <a:rPr lang="zh-CN" altLang="en-US" b="1" dirty="0">
                <a:solidFill>
                  <a:srgbClr val="000000"/>
                </a:solidFill>
                <a:cs typeface="+mn-ea"/>
                <a:sym typeface="+mn-lt"/>
              </a:rPr>
              <a:t>根据文本内容选取合适的主题模型并检测文本是否包含不良信息</a:t>
            </a:r>
            <a:endParaRPr lang="zh-CN" altLang="zh-CN" b="1" dirty="0">
              <a:cs typeface="+mn-ea"/>
              <a:sym typeface="+mn-lt"/>
            </a:endParaRPr>
          </a:p>
        </p:txBody>
      </p:sp>
      <p:sp>
        <p:nvSpPr>
          <p:cNvPr id="8" name="文本框 7">
            <a:extLst>
              <a:ext uri="{FF2B5EF4-FFF2-40B4-BE49-F238E27FC236}">
                <a16:creationId xmlns:a16="http://schemas.microsoft.com/office/drawing/2014/main" id="{58555B04-C9F7-4371-A4D1-E716ADD17862}"/>
              </a:ext>
            </a:extLst>
          </p:cNvPr>
          <p:cNvSpPr txBox="1"/>
          <p:nvPr/>
        </p:nvSpPr>
        <p:spPr>
          <a:xfrm>
            <a:off x="1115616" y="1966119"/>
            <a:ext cx="7632848" cy="1477328"/>
          </a:xfrm>
          <a:prstGeom prst="rect">
            <a:avLst/>
          </a:prstGeom>
          <a:noFill/>
        </p:spPr>
        <p:txBody>
          <a:bodyPr wrap="square" rtlCol="0">
            <a:spAutoFit/>
          </a:bodyPr>
          <a:lstStyle/>
          <a:p>
            <a:r>
              <a:rPr lang="zh-CN" altLang="en-US" dirty="0">
                <a:cs typeface="+mn-ea"/>
                <a:sym typeface="+mn-lt"/>
              </a:rPr>
              <a:t>对于（</a:t>
            </a:r>
            <a:r>
              <a:rPr lang="en-US" altLang="zh-CN" dirty="0">
                <a:cs typeface="+mn-ea"/>
                <a:sym typeface="+mn-lt"/>
              </a:rPr>
              <a:t>1</a:t>
            </a:r>
            <a:r>
              <a:rPr lang="zh-CN" altLang="en-US" dirty="0">
                <a:cs typeface="+mn-ea"/>
                <a:sym typeface="+mn-lt"/>
              </a:rPr>
              <a:t>）中采集到的常规文本数据，规拟采用</a:t>
            </a:r>
            <a:r>
              <a:rPr lang="en-US" altLang="zh-CN" dirty="0">
                <a:cs typeface="+mn-ea"/>
                <a:sym typeface="+mn-lt"/>
              </a:rPr>
              <a:t>LDA</a:t>
            </a:r>
            <a:r>
              <a:rPr lang="zh-CN" altLang="en-US" dirty="0">
                <a:cs typeface="+mn-ea"/>
                <a:sym typeface="+mn-lt"/>
              </a:rPr>
              <a:t>（</a:t>
            </a:r>
            <a:r>
              <a:rPr lang="en-US" altLang="zh-CN" dirty="0">
                <a:cs typeface="+mn-ea"/>
                <a:sym typeface="+mn-lt"/>
              </a:rPr>
              <a:t>Latent Dirichlet Allocation</a:t>
            </a:r>
            <a:r>
              <a:rPr lang="zh-CN" altLang="en-US" dirty="0">
                <a:cs typeface="+mn-ea"/>
                <a:sym typeface="+mn-lt"/>
              </a:rPr>
              <a:t>，隐含狄利克雷分布）对文本数据建立主题模型，提取主题词汇形成初始的主题词集。同时使用</a:t>
            </a:r>
            <a:r>
              <a:rPr lang="en-US" altLang="zh-CN" dirty="0">
                <a:cs typeface="+mn-ea"/>
                <a:sym typeface="+mn-lt"/>
              </a:rPr>
              <a:t>word2vec</a:t>
            </a:r>
            <a:r>
              <a:rPr lang="zh-CN" altLang="en-US" dirty="0">
                <a:cs typeface="+mn-ea"/>
                <a:sym typeface="+mn-lt"/>
              </a:rPr>
              <a:t>将词汇向量化后提取与初始主题词相近的词汇，再按照语义相近词汇邻接关系及非等额权重对</a:t>
            </a:r>
            <a:r>
              <a:rPr lang="en-US" altLang="zh-CN" dirty="0">
                <a:cs typeface="+mn-ea"/>
                <a:sym typeface="+mn-lt"/>
              </a:rPr>
              <a:t>Gibbs</a:t>
            </a:r>
            <a:r>
              <a:rPr lang="zh-CN" altLang="en-US" dirty="0">
                <a:cs typeface="+mn-ea"/>
                <a:sym typeface="+mn-lt"/>
              </a:rPr>
              <a:t>抽样重分配，提高主题挖掘和文本是否包含不良文本信息的准确性。</a:t>
            </a:r>
            <a:endParaRPr lang="zh-CN" altLang="en-US" dirty="0"/>
          </a:p>
        </p:txBody>
      </p:sp>
      <p:sp>
        <p:nvSpPr>
          <p:cNvPr id="9" name="矩形: 对角圆角 8">
            <a:extLst>
              <a:ext uri="{FF2B5EF4-FFF2-40B4-BE49-F238E27FC236}">
                <a16:creationId xmlns:a16="http://schemas.microsoft.com/office/drawing/2014/main" id="{B5CC249F-C287-4433-8DE8-2214B1EE2AFD}"/>
              </a:ext>
            </a:extLst>
          </p:cNvPr>
          <p:cNvSpPr/>
          <p:nvPr/>
        </p:nvSpPr>
        <p:spPr>
          <a:xfrm>
            <a:off x="1115616" y="4077072"/>
            <a:ext cx="2124236" cy="57606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文本数据</a:t>
            </a:r>
          </a:p>
        </p:txBody>
      </p:sp>
      <p:sp>
        <p:nvSpPr>
          <p:cNvPr id="10" name="矩形 9">
            <a:extLst>
              <a:ext uri="{FF2B5EF4-FFF2-40B4-BE49-F238E27FC236}">
                <a16:creationId xmlns:a16="http://schemas.microsoft.com/office/drawing/2014/main" id="{F19370F1-C82F-4035-B900-D142B9AB7868}"/>
              </a:ext>
            </a:extLst>
          </p:cNvPr>
          <p:cNvSpPr/>
          <p:nvPr/>
        </p:nvSpPr>
        <p:spPr>
          <a:xfrm>
            <a:off x="3671900" y="4077072"/>
            <a:ext cx="2124236"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预处理</a:t>
            </a:r>
            <a:endParaRPr lang="en-US" altLang="zh-CN" dirty="0">
              <a:solidFill>
                <a:schemeClr val="tx1"/>
              </a:solidFill>
            </a:endParaRPr>
          </a:p>
          <a:p>
            <a:pPr algn="ctr"/>
            <a:r>
              <a:rPr lang="zh-CN" altLang="en-US" dirty="0">
                <a:solidFill>
                  <a:schemeClr val="tx1"/>
                </a:solidFill>
              </a:rPr>
              <a:t>（分词，去停用词）</a:t>
            </a:r>
          </a:p>
        </p:txBody>
      </p:sp>
      <p:sp>
        <p:nvSpPr>
          <p:cNvPr id="11" name="矩形 10">
            <a:extLst>
              <a:ext uri="{FF2B5EF4-FFF2-40B4-BE49-F238E27FC236}">
                <a16:creationId xmlns:a16="http://schemas.microsoft.com/office/drawing/2014/main" id="{6EC75771-838B-493D-BF08-7FCBD595D743}"/>
              </a:ext>
            </a:extLst>
          </p:cNvPr>
          <p:cNvSpPr/>
          <p:nvPr/>
        </p:nvSpPr>
        <p:spPr>
          <a:xfrm>
            <a:off x="6228184" y="4080908"/>
            <a:ext cx="2124236"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构建特征向量</a:t>
            </a:r>
            <a:endParaRPr lang="en-US" altLang="zh-CN" dirty="0">
              <a:solidFill>
                <a:schemeClr val="tx1"/>
              </a:solidFill>
            </a:endParaRPr>
          </a:p>
        </p:txBody>
      </p:sp>
      <p:sp>
        <p:nvSpPr>
          <p:cNvPr id="12" name="矩形 11">
            <a:extLst>
              <a:ext uri="{FF2B5EF4-FFF2-40B4-BE49-F238E27FC236}">
                <a16:creationId xmlns:a16="http://schemas.microsoft.com/office/drawing/2014/main" id="{E84FBA87-C96F-4066-8719-1331DC7E3B7A}"/>
              </a:ext>
            </a:extLst>
          </p:cNvPr>
          <p:cNvSpPr/>
          <p:nvPr/>
        </p:nvSpPr>
        <p:spPr>
          <a:xfrm>
            <a:off x="6228184" y="5303739"/>
            <a:ext cx="2124236"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结合</a:t>
            </a:r>
            <a:r>
              <a:rPr lang="en-US" altLang="zh-CN" dirty="0">
                <a:solidFill>
                  <a:schemeClr val="tx1"/>
                </a:solidFill>
              </a:rPr>
              <a:t>word2vec</a:t>
            </a:r>
            <a:r>
              <a:rPr lang="zh-CN" altLang="en-US" dirty="0">
                <a:solidFill>
                  <a:schemeClr val="tx1"/>
                </a:solidFill>
              </a:rPr>
              <a:t>和</a:t>
            </a:r>
            <a:r>
              <a:rPr lang="en-US" altLang="zh-CN" dirty="0">
                <a:solidFill>
                  <a:schemeClr val="tx1"/>
                </a:solidFill>
              </a:rPr>
              <a:t>LDA</a:t>
            </a:r>
            <a:r>
              <a:rPr lang="zh-CN" altLang="en-US" dirty="0">
                <a:solidFill>
                  <a:schemeClr val="tx1"/>
                </a:solidFill>
              </a:rPr>
              <a:t>构建主题模型</a:t>
            </a:r>
            <a:endParaRPr lang="en-US" altLang="zh-CN" dirty="0">
              <a:solidFill>
                <a:schemeClr val="tx1"/>
              </a:solidFill>
            </a:endParaRPr>
          </a:p>
        </p:txBody>
      </p:sp>
      <p:cxnSp>
        <p:nvCxnSpPr>
          <p:cNvPr id="14" name="直接箭头连接符 13">
            <a:extLst>
              <a:ext uri="{FF2B5EF4-FFF2-40B4-BE49-F238E27FC236}">
                <a16:creationId xmlns:a16="http://schemas.microsoft.com/office/drawing/2014/main" id="{A1DA17EC-D63A-42E8-BB75-723BCF35B0B7}"/>
              </a:ext>
            </a:extLst>
          </p:cNvPr>
          <p:cNvCxnSpPr>
            <a:stCxn id="9" idx="0"/>
            <a:endCxn id="10" idx="1"/>
          </p:cNvCxnSpPr>
          <p:nvPr/>
        </p:nvCxnSpPr>
        <p:spPr>
          <a:xfrm>
            <a:off x="3239852" y="4365104"/>
            <a:ext cx="4320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88B24957-9A89-4900-972B-67DE0C7EF0E6}"/>
              </a:ext>
            </a:extLst>
          </p:cNvPr>
          <p:cNvCxnSpPr>
            <a:stCxn id="10" idx="3"/>
            <a:endCxn id="11" idx="1"/>
          </p:cNvCxnSpPr>
          <p:nvPr/>
        </p:nvCxnSpPr>
        <p:spPr>
          <a:xfrm>
            <a:off x="5796136" y="4365104"/>
            <a:ext cx="432048" cy="3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CF7909F9-CA6E-47EC-8E73-23D1134019E8}"/>
              </a:ext>
            </a:extLst>
          </p:cNvPr>
          <p:cNvCxnSpPr>
            <a:stCxn id="11" idx="2"/>
            <a:endCxn id="12" idx="0"/>
          </p:cNvCxnSpPr>
          <p:nvPr/>
        </p:nvCxnSpPr>
        <p:spPr>
          <a:xfrm>
            <a:off x="7290302" y="4656972"/>
            <a:ext cx="0" cy="646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33F43132-C178-4886-B220-F2DC676F1679}"/>
              </a:ext>
            </a:extLst>
          </p:cNvPr>
          <p:cNvSpPr/>
          <p:nvPr/>
        </p:nvSpPr>
        <p:spPr>
          <a:xfrm>
            <a:off x="3671900" y="5303739"/>
            <a:ext cx="2124236"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检测算法（</a:t>
            </a:r>
            <a:r>
              <a:rPr lang="en-US" altLang="zh-CN" dirty="0">
                <a:solidFill>
                  <a:schemeClr val="tx1"/>
                </a:solidFill>
              </a:rPr>
              <a:t>SVM</a:t>
            </a:r>
            <a:r>
              <a:rPr lang="zh-CN" altLang="en-US" dirty="0">
                <a:solidFill>
                  <a:schemeClr val="tx1"/>
                </a:solidFill>
              </a:rPr>
              <a:t>）</a:t>
            </a:r>
            <a:endParaRPr lang="en-US" altLang="zh-CN" dirty="0">
              <a:solidFill>
                <a:schemeClr val="tx1"/>
              </a:solidFill>
            </a:endParaRPr>
          </a:p>
        </p:txBody>
      </p:sp>
      <p:sp>
        <p:nvSpPr>
          <p:cNvPr id="21" name="矩形: 圆角 20">
            <a:extLst>
              <a:ext uri="{FF2B5EF4-FFF2-40B4-BE49-F238E27FC236}">
                <a16:creationId xmlns:a16="http://schemas.microsoft.com/office/drawing/2014/main" id="{3188AD77-4ACE-454B-8386-576419B17C72}"/>
              </a:ext>
            </a:extLst>
          </p:cNvPr>
          <p:cNvSpPr/>
          <p:nvPr/>
        </p:nvSpPr>
        <p:spPr>
          <a:xfrm>
            <a:off x="1115616" y="5303739"/>
            <a:ext cx="2124236" cy="57606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性能评估</a:t>
            </a:r>
          </a:p>
        </p:txBody>
      </p:sp>
    </p:spTree>
    <p:extLst>
      <p:ext uri="{BB962C8B-B14F-4D97-AF65-F5344CB8AC3E}">
        <p14:creationId xmlns:p14="http://schemas.microsoft.com/office/powerpoint/2010/main" val="3312458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2052935"/>
            <a:ext cx="8064896" cy="707886"/>
          </a:xfrm>
          <a:prstGeom prst="rect">
            <a:avLst/>
          </a:prstGeom>
        </p:spPr>
        <p:txBody>
          <a:bodyPr wrap="square">
            <a:spAutoFit/>
          </a:bodyPr>
          <a:lstStyle/>
          <a:p>
            <a:pPr indent="457200">
              <a:spcAft>
                <a:spcPts val="0"/>
              </a:spcAft>
            </a:pPr>
            <a:r>
              <a:rPr lang="zh-CN" altLang="zh-CN" sz="2000" dirty="0">
                <a:solidFill>
                  <a:srgbClr val="000000"/>
                </a:solidFill>
                <a:cs typeface="+mn-ea"/>
                <a:sym typeface="+mn-lt"/>
              </a:rPr>
              <a:t>以</a:t>
            </a:r>
            <a:r>
              <a:rPr lang="zh-CN" altLang="en-US" sz="2000" dirty="0">
                <a:solidFill>
                  <a:srgbClr val="000000"/>
                </a:solidFill>
                <a:cs typeface="+mn-ea"/>
                <a:sym typeface="+mn-lt"/>
              </a:rPr>
              <a:t>爬取的网络</a:t>
            </a:r>
            <a:r>
              <a:rPr lang="zh-CN" altLang="zh-CN" sz="2000" dirty="0">
                <a:solidFill>
                  <a:srgbClr val="000000"/>
                </a:solidFill>
                <a:cs typeface="+mn-ea"/>
                <a:sym typeface="+mn-lt"/>
              </a:rPr>
              <a:t>数据为载体，实现本文提出的算法，并</a:t>
            </a:r>
            <a:r>
              <a:rPr lang="zh-CN" altLang="en-US" sz="2000" dirty="0">
                <a:solidFill>
                  <a:srgbClr val="000000"/>
                </a:solidFill>
                <a:cs typeface="+mn-ea"/>
                <a:sym typeface="+mn-lt"/>
              </a:rPr>
              <a:t>计算文本是否为不良信息的准确率和召回率，与传统的算法进行比较。</a:t>
            </a:r>
            <a:endParaRPr lang="en-US" altLang="zh-CN" sz="2000" dirty="0">
              <a:solidFill>
                <a:srgbClr val="000000"/>
              </a:solidFill>
              <a:cs typeface="+mn-ea"/>
              <a:sym typeface="+mn-lt"/>
            </a:endParaRPr>
          </a:p>
        </p:txBody>
      </p:sp>
      <p:sp>
        <p:nvSpPr>
          <p:cNvPr id="3" name="矩形 2"/>
          <p:cNvSpPr/>
          <p:nvPr/>
        </p:nvSpPr>
        <p:spPr>
          <a:xfrm>
            <a:off x="0" y="0"/>
            <a:ext cx="9144000" cy="6858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tx1"/>
                </a:solidFill>
                <a:cs typeface="+mn-ea"/>
                <a:sym typeface="+mn-lt"/>
              </a:rPr>
              <a:t>三、研究目标与内容</a:t>
            </a:r>
          </a:p>
        </p:txBody>
      </p:sp>
      <p:sp>
        <p:nvSpPr>
          <p:cNvPr id="7" name="文本框 6">
            <a:extLst>
              <a:ext uri="{FF2B5EF4-FFF2-40B4-BE49-F238E27FC236}">
                <a16:creationId xmlns:a16="http://schemas.microsoft.com/office/drawing/2014/main" id="{0979EA0F-B191-4B62-A117-5972BF24692E}"/>
              </a:ext>
            </a:extLst>
          </p:cNvPr>
          <p:cNvSpPr txBox="1"/>
          <p:nvPr/>
        </p:nvSpPr>
        <p:spPr>
          <a:xfrm>
            <a:off x="539552" y="1412776"/>
            <a:ext cx="5184576" cy="646331"/>
          </a:xfrm>
          <a:prstGeom prst="rect">
            <a:avLst/>
          </a:prstGeom>
          <a:noFill/>
        </p:spPr>
        <p:txBody>
          <a:bodyPr wrap="square" rtlCol="0">
            <a:spAutoFit/>
          </a:bodyPr>
          <a:lstStyle/>
          <a:p>
            <a:r>
              <a:rPr lang="zh-CN" altLang="zh-CN" b="1" dirty="0">
                <a:solidFill>
                  <a:srgbClr val="000000"/>
                </a:solidFill>
                <a:cs typeface="+mn-ea"/>
                <a:sym typeface="+mn-lt"/>
              </a:rPr>
              <a:t>（</a:t>
            </a:r>
            <a:r>
              <a:rPr lang="en-US" altLang="zh-CN" b="1" dirty="0">
                <a:solidFill>
                  <a:srgbClr val="000000"/>
                </a:solidFill>
                <a:cs typeface="+mn-ea"/>
                <a:sym typeface="+mn-lt"/>
              </a:rPr>
              <a:t>3</a:t>
            </a:r>
            <a:r>
              <a:rPr lang="zh-CN" altLang="zh-CN" b="1" dirty="0">
                <a:solidFill>
                  <a:srgbClr val="000000"/>
                </a:solidFill>
                <a:cs typeface="+mn-ea"/>
                <a:sym typeface="+mn-lt"/>
              </a:rPr>
              <a:t>）实现与应用</a:t>
            </a:r>
            <a:endParaRPr lang="zh-CN" altLang="zh-CN" b="1" dirty="0">
              <a:cs typeface="+mn-ea"/>
              <a:sym typeface="+mn-lt"/>
            </a:endParaRPr>
          </a:p>
          <a:p>
            <a:endParaRPr lang="zh-CN" altLang="zh-CN" b="1" dirty="0">
              <a:cs typeface="+mn-ea"/>
              <a:sym typeface="+mn-lt"/>
            </a:endParaRPr>
          </a:p>
        </p:txBody>
      </p:sp>
    </p:spTree>
    <p:extLst>
      <p:ext uri="{BB962C8B-B14F-4D97-AF65-F5344CB8AC3E}">
        <p14:creationId xmlns:p14="http://schemas.microsoft.com/office/powerpoint/2010/main" val="1676874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6858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tx1"/>
                </a:solidFill>
                <a:cs typeface="+mn-ea"/>
                <a:sym typeface="+mn-lt"/>
              </a:rPr>
              <a:t>五、研究难点</a:t>
            </a:r>
          </a:p>
        </p:txBody>
      </p:sp>
      <p:sp>
        <p:nvSpPr>
          <p:cNvPr id="5" name="文本框 4"/>
          <p:cNvSpPr txBox="1"/>
          <p:nvPr/>
        </p:nvSpPr>
        <p:spPr>
          <a:xfrm>
            <a:off x="660400" y="1484784"/>
            <a:ext cx="8305800" cy="400110"/>
          </a:xfrm>
          <a:prstGeom prst="rect">
            <a:avLst/>
          </a:prstGeom>
          <a:noFill/>
        </p:spPr>
        <p:txBody>
          <a:bodyPr wrap="square" rtlCol="0">
            <a:spAutoFit/>
          </a:bodyPr>
          <a:lstStyle/>
          <a:p>
            <a:r>
              <a:rPr lang="zh-CN" altLang="en-US" sz="2000" b="1" dirty="0">
                <a:cs typeface="+mn-ea"/>
                <a:sym typeface="+mn-lt"/>
              </a:rPr>
              <a:t>难点</a:t>
            </a:r>
            <a:r>
              <a:rPr lang="en-US" altLang="zh-CN" sz="2000" b="1" dirty="0">
                <a:cs typeface="+mn-ea"/>
                <a:sym typeface="+mn-lt"/>
              </a:rPr>
              <a:t>1</a:t>
            </a:r>
            <a:r>
              <a:rPr lang="zh-CN" altLang="en-US" sz="2000" b="1" dirty="0">
                <a:cs typeface="+mn-ea"/>
                <a:sym typeface="+mn-lt"/>
              </a:rPr>
              <a:t>：</a:t>
            </a:r>
            <a:endParaRPr lang="en-US" altLang="zh-CN" sz="2000" b="1" dirty="0">
              <a:cs typeface="+mn-ea"/>
              <a:sym typeface="+mn-lt"/>
            </a:endParaRPr>
          </a:p>
        </p:txBody>
      </p:sp>
      <p:sp>
        <p:nvSpPr>
          <p:cNvPr id="3" name="文本框 2"/>
          <p:cNvSpPr txBox="1"/>
          <p:nvPr/>
        </p:nvSpPr>
        <p:spPr>
          <a:xfrm>
            <a:off x="1236464" y="2809592"/>
            <a:ext cx="5040560" cy="1015663"/>
          </a:xfrm>
          <a:prstGeom prst="rect">
            <a:avLst/>
          </a:prstGeom>
          <a:noFill/>
        </p:spPr>
        <p:txBody>
          <a:bodyPr wrap="square" rtlCol="0">
            <a:spAutoFit/>
          </a:bodyPr>
          <a:lstStyle/>
          <a:p>
            <a:r>
              <a:rPr lang="zh-CN" altLang="en-US" sz="2000" dirty="0">
                <a:cs typeface="+mn-ea"/>
                <a:sym typeface="+mn-lt"/>
              </a:rPr>
              <a:t>考虑两种情况：</a:t>
            </a:r>
            <a:endParaRPr lang="en-US" altLang="zh-CN" sz="2000" dirty="0">
              <a:cs typeface="+mn-ea"/>
              <a:sym typeface="+mn-lt"/>
            </a:endParaRPr>
          </a:p>
          <a:p>
            <a:r>
              <a:rPr lang="en-US" altLang="zh-CN" sz="2000" dirty="0">
                <a:cs typeface="+mn-ea"/>
                <a:sym typeface="+mn-lt"/>
              </a:rPr>
              <a:t>case1:</a:t>
            </a:r>
            <a:r>
              <a:rPr lang="zh-CN" altLang="en-US" sz="2000" dirty="0">
                <a:cs typeface="+mn-ea"/>
                <a:sym typeface="+mn-lt"/>
              </a:rPr>
              <a:t>全国性</a:t>
            </a:r>
            <a:r>
              <a:rPr lang="en-US" altLang="zh-CN" sz="1600" dirty="0">
                <a:solidFill>
                  <a:srgbClr val="92D050"/>
                </a:solidFill>
                <a:cs typeface="+mn-ea"/>
                <a:sym typeface="+mn-lt"/>
              </a:rPr>
              <a:t>/</a:t>
            </a:r>
            <a:r>
              <a:rPr lang="zh-CN" altLang="en-US" sz="2000" dirty="0">
                <a:cs typeface="+mn-ea"/>
                <a:sym typeface="+mn-lt"/>
              </a:rPr>
              <a:t>交</a:t>
            </a:r>
            <a:r>
              <a:rPr lang="en-US" altLang="zh-CN" sz="2000" dirty="0">
                <a:solidFill>
                  <a:srgbClr val="FF0000"/>
                </a:solidFill>
                <a:cs typeface="+mn-ea"/>
                <a:sym typeface="+mn-lt"/>
              </a:rPr>
              <a:t>/</a:t>
            </a:r>
            <a:r>
              <a:rPr lang="zh-CN" altLang="en-US" sz="2000" dirty="0">
                <a:cs typeface="+mn-ea"/>
                <a:sym typeface="+mn-lt"/>
              </a:rPr>
              <a:t>通大会</a:t>
            </a:r>
            <a:endParaRPr lang="en-US" altLang="zh-CN" sz="2000" dirty="0">
              <a:cs typeface="+mn-ea"/>
              <a:sym typeface="+mn-lt"/>
            </a:endParaRPr>
          </a:p>
          <a:p>
            <a:r>
              <a:rPr lang="en-US" altLang="zh-CN" sz="2000" dirty="0">
                <a:cs typeface="+mn-ea"/>
                <a:sym typeface="+mn-lt"/>
              </a:rPr>
              <a:t>case2:</a:t>
            </a:r>
            <a:r>
              <a:rPr lang="zh-CN" altLang="en-US" sz="2000" dirty="0">
                <a:cs typeface="+mn-ea"/>
                <a:sym typeface="+mn-lt"/>
              </a:rPr>
              <a:t>冃狌交伖</a:t>
            </a:r>
            <a:r>
              <a:rPr lang="en-US" altLang="zh-CN" sz="2000" dirty="0">
                <a:cs typeface="+mn-ea"/>
                <a:sym typeface="+mn-lt"/>
              </a:rPr>
              <a:t> </a:t>
            </a:r>
            <a:r>
              <a:rPr lang="zh-CN" altLang="en-US" sz="2000" dirty="0">
                <a:cs typeface="+mn-ea"/>
                <a:sym typeface="+mn-lt"/>
              </a:rPr>
              <a:t>浸在 </a:t>
            </a:r>
            <a:r>
              <a:rPr lang="en-US" altLang="zh-CN" sz="2000" dirty="0" err="1">
                <a:cs typeface="+mn-ea"/>
                <a:sym typeface="+mn-lt"/>
              </a:rPr>
              <a:t>gIthUb</a:t>
            </a:r>
            <a:r>
              <a:rPr lang="zh-CN" altLang="en-US" sz="2000" dirty="0">
                <a:cs typeface="+mn-ea"/>
                <a:sym typeface="+mn-lt"/>
              </a:rPr>
              <a:t>。</a:t>
            </a:r>
            <a:r>
              <a:rPr lang="en-US" altLang="zh-CN" sz="2000" dirty="0">
                <a:cs typeface="+mn-ea"/>
                <a:sym typeface="+mn-lt"/>
              </a:rPr>
              <a:t>Com</a:t>
            </a:r>
          </a:p>
        </p:txBody>
      </p:sp>
      <p:sp>
        <p:nvSpPr>
          <p:cNvPr id="2" name="矩形 1">
            <a:extLst>
              <a:ext uri="{FF2B5EF4-FFF2-40B4-BE49-F238E27FC236}">
                <a16:creationId xmlns:a16="http://schemas.microsoft.com/office/drawing/2014/main" id="{5236CA93-74D0-482B-9CE9-E6A1B68354FF}"/>
              </a:ext>
            </a:extLst>
          </p:cNvPr>
          <p:cNvSpPr/>
          <p:nvPr/>
        </p:nvSpPr>
        <p:spPr>
          <a:xfrm>
            <a:off x="1236464" y="1942728"/>
            <a:ext cx="7488832" cy="923330"/>
          </a:xfrm>
          <a:prstGeom prst="rect">
            <a:avLst/>
          </a:prstGeom>
        </p:spPr>
        <p:txBody>
          <a:bodyPr wrap="square">
            <a:spAutoFit/>
          </a:bodyPr>
          <a:lstStyle/>
          <a:p>
            <a:r>
              <a:rPr lang="zh-CN" altLang="en-US" dirty="0">
                <a:cs typeface="+mn-ea"/>
                <a:sym typeface="+mn-lt"/>
              </a:rPr>
              <a:t>汉语言具有多歧义隐晦的特点，传统的统计学的方法不能有效的提取文本的语义特征。</a:t>
            </a:r>
            <a:endParaRPr lang="en-US" altLang="zh-CN" dirty="0">
              <a:cs typeface="+mn-ea"/>
              <a:sym typeface="+mn-lt"/>
            </a:endParaRPr>
          </a:p>
          <a:p>
            <a:r>
              <a:rPr lang="zh-CN" altLang="en-US" dirty="0">
                <a:cs typeface="+mn-ea"/>
                <a:sym typeface="+mn-lt"/>
              </a:rPr>
              <a:t>不良文本存在大量的生僻用语，不良文本的主题信息更加难以准确分析。</a:t>
            </a:r>
            <a:endParaRPr lang="en-US" altLang="zh-CN" dirty="0">
              <a:cs typeface="+mn-ea"/>
              <a:sym typeface="+mn-lt"/>
            </a:endParaRPr>
          </a:p>
        </p:txBody>
      </p:sp>
      <p:sp>
        <p:nvSpPr>
          <p:cNvPr id="8" name="文本框 7">
            <a:extLst>
              <a:ext uri="{FF2B5EF4-FFF2-40B4-BE49-F238E27FC236}">
                <a16:creationId xmlns:a16="http://schemas.microsoft.com/office/drawing/2014/main" id="{C113DF07-A7FC-4F4D-B33D-46D5008F4145}"/>
              </a:ext>
            </a:extLst>
          </p:cNvPr>
          <p:cNvSpPr txBox="1"/>
          <p:nvPr/>
        </p:nvSpPr>
        <p:spPr>
          <a:xfrm>
            <a:off x="660400" y="4051176"/>
            <a:ext cx="8305800" cy="400110"/>
          </a:xfrm>
          <a:prstGeom prst="rect">
            <a:avLst/>
          </a:prstGeom>
          <a:noFill/>
        </p:spPr>
        <p:txBody>
          <a:bodyPr wrap="square" rtlCol="0">
            <a:spAutoFit/>
          </a:bodyPr>
          <a:lstStyle/>
          <a:p>
            <a:r>
              <a:rPr lang="zh-CN" altLang="en-US" sz="2000" b="1" dirty="0">
                <a:cs typeface="+mn-ea"/>
                <a:sym typeface="+mn-lt"/>
              </a:rPr>
              <a:t>难点</a:t>
            </a:r>
            <a:r>
              <a:rPr lang="en-US" altLang="zh-CN" sz="2000" b="1" dirty="0">
                <a:cs typeface="+mn-ea"/>
                <a:sym typeface="+mn-lt"/>
              </a:rPr>
              <a:t>2</a:t>
            </a:r>
            <a:r>
              <a:rPr lang="zh-CN" altLang="en-US" sz="2000" b="1" dirty="0">
                <a:cs typeface="+mn-ea"/>
                <a:sym typeface="+mn-lt"/>
              </a:rPr>
              <a:t>：</a:t>
            </a:r>
            <a:endParaRPr lang="en-US" altLang="zh-CN" sz="2000" b="1" dirty="0">
              <a:cs typeface="+mn-ea"/>
              <a:sym typeface="+mn-lt"/>
            </a:endParaRPr>
          </a:p>
        </p:txBody>
      </p:sp>
      <p:sp>
        <p:nvSpPr>
          <p:cNvPr id="11" name="矩形 10">
            <a:extLst>
              <a:ext uri="{FF2B5EF4-FFF2-40B4-BE49-F238E27FC236}">
                <a16:creationId xmlns:a16="http://schemas.microsoft.com/office/drawing/2014/main" id="{37C75182-93BB-4AE0-9D00-ABD83CD1C497}"/>
              </a:ext>
            </a:extLst>
          </p:cNvPr>
          <p:cNvSpPr/>
          <p:nvPr/>
        </p:nvSpPr>
        <p:spPr>
          <a:xfrm>
            <a:off x="1236464" y="4509120"/>
            <a:ext cx="7488832" cy="646331"/>
          </a:xfrm>
          <a:prstGeom prst="rect">
            <a:avLst/>
          </a:prstGeom>
        </p:spPr>
        <p:txBody>
          <a:bodyPr wrap="square">
            <a:spAutoFit/>
          </a:bodyPr>
          <a:lstStyle/>
          <a:p>
            <a:pPr lvl="0"/>
            <a:r>
              <a:rPr lang="zh-CN" altLang="en-US" dirty="0"/>
              <a:t>不良文本与正常文本相比在数目上数量少，获取难度大，具有一定的特殊性，容易导致正负样本不均衡的情况。</a:t>
            </a:r>
            <a:endParaRPr lang="zh-CN" altLang="zh-CN" dirty="0"/>
          </a:p>
        </p:txBody>
      </p:sp>
      <p:sp>
        <p:nvSpPr>
          <p:cNvPr id="12" name="文本框 11">
            <a:extLst>
              <a:ext uri="{FF2B5EF4-FFF2-40B4-BE49-F238E27FC236}">
                <a16:creationId xmlns:a16="http://schemas.microsoft.com/office/drawing/2014/main" id="{878AE1D9-136C-462B-8B75-862F1FD5BE5E}"/>
              </a:ext>
            </a:extLst>
          </p:cNvPr>
          <p:cNvSpPr txBox="1"/>
          <p:nvPr/>
        </p:nvSpPr>
        <p:spPr>
          <a:xfrm>
            <a:off x="660400" y="5373216"/>
            <a:ext cx="8305800" cy="400110"/>
          </a:xfrm>
          <a:prstGeom prst="rect">
            <a:avLst/>
          </a:prstGeom>
          <a:noFill/>
        </p:spPr>
        <p:txBody>
          <a:bodyPr wrap="square" rtlCol="0">
            <a:spAutoFit/>
          </a:bodyPr>
          <a:lstStyle/>
          <a:p>
            <a:r>
              <a:rPr lang="zh-CN" altLang="en-US" sz="2000" b="1" dirty="0">
                <a:cs typeface="+mn-ea"/>
                <a:sym typeface="+mn-lt"/>
              </a:rPr>
              <a:t>难点</a:t>
            </a:r>
            <a:r>
              <a:rPr lang="en-US" altLang="zh-CN" sz="2000" b="1" dirty="0">
                <a:cs typeface="+mn-ea"/>
                <a:sym typeface="+mn-lt"/>
              </a:rPr>
              <a:t>3</a:t>
            </a:r>
            <a:r>
              <a:rPr lang="zh-CN" altLang="en-US" sz="2000" b="1" dirty="0">
                <a:cs typeface="+mn-ea"/>
                <a:sym typeface="+mn-lt"/>
              </a:rPr>
              <a:t>：</a:t>
            </a:r>
            <a:endParaRPr lang="en-US" altLang="zh-CN" sz="2000" b="1" dirty="0">
              <a:cs typeface="+mn-ea"/>
              <a:sym typeface="+mn-lt"/>
            </a:endParaRPr>
          </a:p>
        </p:txBody>
      </p:sp>
      <p:sp>
        <p:nvSpPr>
          <p:cNvPr id="13" name="矩形 12">
            <a:extLst>
              <a:ext uri="{FF2B5EF4-FFF2-40B4-BE49-F238E27FC236}">
                <a16:creationId xmlns:a16="http://schemas.microsoft.com/office/drawing/2014/main" id="{865E5AF9-CAFB-4A82-911F-F659B8DAEA63}"/>
              </a:ext>
            </a:extLst>
          </p:cNvPr>
          <p:cNvSpPr/>
          <p:nvPr/>
        </p:nvSpPr>
        <p:spPr>
          <a:xfrm>
            <a:off x="1236464" y="5831160"/>
            <a:ext cx="7488832" cy="646331"/>
          </a:xfrm>
          <a:prstGeom prst="rect">
            <a:avLst/>
          </a:prstGeom>
        </p:spPr>
        <p:txBody>
          <a:bodyPr wrap="square">
            <a:spAutoFit/>
          </a:bodyPr>
          <a:lstStyle/>
          <a:p>
            <a:pPr lvl="0"/>
            <a:r>
              <a:rPr lang="zh-CN" altLang="zh-CN" dirty="0"/>
              <a:t>短文本语料具有篇幅短，数量多，噪音大、不规则等特点，在其上直接应用</a:t>
            </a:r>
            <a:r>
              <a:rPr lang="en-US" altLang="zh-CN" dirty="0"/>
              <a:t>LDA</a:t>
            </a:r>
            <a:r>
              <a:rPr lang="zh-CN" altLang="zh-CN" dirty="0"/>
              <a:t>这样的主题模型会遇到短文本的稀疏问题并不能取得很好的效果。</a:t>
            </a:r>
          </a:p>
        </p:txBody>
      </p:sp>
    </p:spTree>
    <p:extLst>
      <p:ext uri="{BB962C8B-B14F-4D97-AF65-F5344CB8AC3E}">
        <p14:creationId xmlns:p14="http://schemas.microsoft.com/office/powerpoint/2010/main" val="1165959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6858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tx1"/>
                </a:solidFill>
                <a:cs typeface="+mn-ea"/>
                <a:sym typeface="+mn-lt"/>
              </a:rPr>
              <a:t>六、创新特色</a:t>
            </a:r>
          </a:p>
        </p:txBody>
      </p:sp>
      <p:sp>
        <p:nvSpPr>
          <p:cNvPr id="5" name="矩形 4"/>
          <p:cNvSpPr/>
          <p:nvPr/>
        </p:nvSpPr>
        <p:spPr>
          <a:xfrm>
            <a:off x="665566" y="1412776"/>
            <a:ext cx="7812868" cy="3785652"/>
          </a:xfrm>
          <a:prstGeom prst="rect">
            <a:avLst/>
          </a:prstGeom>
        </p:spPr>
        <p:txBody>
          <a:bodyPr wrap="square">
            <a:spAutoFit/>
          </a:bodyPr>
          <a:lstStyle/>
          <a:p>
            <a:pPr indent="304800">
              <a:spcAft>
                <a:spcPts val="0"/>
              </a:spcAft>
            </a:pPr>
            <a:r>
              <a:rPr lang="zh-CN" altLang="zh-CN" sz="2400" dirty="0">
                <a:cs typeface="+mn-ea"/>
                <a:sym typeface="+mn-lt"/>
              </a:rPr>
              <a:t>本课题的</a:t>
            </a:r>
            <a:r>
              <a:rPr lang="zh-CN" altLang="en-US" sz="2400" dirty="0">
                <a:cs typeface="+mn-ea"/>
                <a:sym typeface="+mn-lt"/>
              </a:rPr>
              <a:t>创新</a:t>
            </a:r>
            <a:r>
              <a:rPr lang="zh-CN" altLang="zh-CN" sz="2400" dirty="0">
                <a:cs typeface="+mn-ea"/>
                <a:sym typeface="+mn-lt"/>
              </a:rPr>
              <a:t>特色体现在以下两个方面：</a:t>
            </a:r>
            <a:endParaRPr lang="en-US" altLang="zh-CN" sz="2400" dirty="0">
              <a:cs typeface="+mn-ea"/>
              <a:sym typeface="+mn-lt"/>
            </a:endParaRPr>
          </a:p>
          <a:p>
            <a:pPr indent="304800">
              <a:spcAft>
                <a:spcPts val="0"/>
              </a:spcAft>
            </a:pPr>
            <a:endParaRPr lang="zh-CN" altLang="zh-CN" sz="2400" dirty="0">
              <a:cs typeface="+mn-ea"/>
              <a:sym typeface="+mn-lt"/>
            </a:endParaRPr>
          </a:p>
          <a:p>
            <a:pPr indent="304800">
              <a:spcAft>
                <a:spcPts val="0"/>
              </a:spcAft>
            </a:pPr>
            <a:r>
              <a:rPr lang="zh-CN" altLang="en-US" sz="2400" dirty="0">
                <a:cs typeface="+mn-ea"/>
                <a:sym typeface="+mn-lt"/>
              </a:rPr>
              <a:t>（</a:t>
            </a:r>
            <a:r>
              <a:rPr lang="en-US" altLang="zh-CN" sz="2400" dirty="0">
                <a:cs typeface="+mn-ea"/>
                <a:sym typeface="+mn-lt"/>
              </a:rPr>
              <a:t>1</a:t>
            </a:r>
            <a:r>
              <a:rPr lang="zh-CN" altLang="en-US" sz="2400" dirty="0">
                <a:cs typeface="+mn-ea"/>
                <a:sym typeface="+mn-lt"/>
              </a:rPr>
              <a:t>）将主题模型与不良文本识别相结合，探究主题模型在不良文本书别中的应用，旨在提高不良文本信息识别的准确性与高效性。</a:t>
            </a:r>
            <a:endParaRPr lang="en-US" altLang="zh-CN" sz="2400" dirty="0">
              <a:cs typeface="+mn-ea"/>
              <a:sym typeface="+mn-lt"/>
            </a:endParaRPr>
          </a:p>
          <a:p>
            <a:pPr indent="304800">
              <a:spcAft>
                <a:spcPts val="0"/>
              </a:spcAft>
            </a:pPr>
            <a:endParaRPr lang="en-US" altLang="zh-CN" sz="2400" dirty="0">
              <a:cs typeface="+mn-ea"/>
              <a:sym typeface="+mn-lt"/>
            </a:endParaRPr>
          </a:p>
          <a:p>
            <a:pPr indent="304800">
              <a:spcAft>
                <a:spcPts val="0"/>
              </a:spcAft>
            </a:pPr>
            <a:r>
              <a:rPr lang="zh-CN" altLang="en-US" sz="2400" dirty="0">
                <a:cs typeface="+mn-ea"/>
                <a:sym typeface="+mn-lt"/>
              </a:rPr>
              <a:t>（</a:t>
            </a:r>
            <a:r>
              <a:rPr lang="en-US" altLang="zh-CN" sz="2400" dirty="0">
                <a:cs typeface="+mn-ea"/>
                <a:sym typeface="+mn-lt"/>
              </a:rPr>
              <a:t>2</a:t>
            </a:r>
            <a:r>
              <a:rPr lang="zh-CN" altLang="en-US" sz="2400" dirty="0">
                <a:cs typeface="+mn-ea"/>
                <a:sym typeface="+mn-lt"/>
              </a:rPr>
              <a:t>）针对短文本存在的的语义表达稀疏问题，本文拟采用词嵌入模型与</a:t>
            </a:r>
            <a:r>
              <a:rPr lang="en-US" altLang="zh-CN" sz="2400" dirty="0">
                <a:cs typeface="+mn-ea"/>
                <a:sym typeface="+mn-lt"/>
              </a:rPr>
              <a:t>LDA</a:t>
            </a:r>
            <a:r>
              <a:rPr lang="zh-CN" altLang="en-US" sz="2400" dirty="0">
                <a:cs typeface="+mn-ea"/>
                <a:sym typeface="+mn-lt"/>
              </a:rPr>
              <a:t>想结合的方式，更加有效的提取短文本中所包含的主题和信息，提高对不良文本信息的识别能力。</a:t>
            </a:r>
            <a:endParaRPr lang="zh-CN" altLang="zh-CN" sz="2400" dirty="0">
              <a:effectLst/>
              <a:cs typeface="+mn-ea"/>
              <a:sym typeface="+mn-lt"/>
            </a:endParaRPr>
          </a:p>
        </p:txBody>
      </p:sp>
    </p:spTree>
    <p:extLst>
      <p:ext uri="{BB962C8B-B14F-4D97-AF65-F5344CB8AC3E}">
        <p14:creationId xmlns:p14="http://schemas.microsoft.com/office/powerpoint/2010/main" val="1606587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6858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tx1"/>
                </a:solidFill>
                <a:cs typeface="+mn-ea"/>
                <a:sym typeface="+mn-lt"/>
              </a:rPr>
              <a:t>七、进度安排</a:t>
            </a:r>
          </a:p>
        </p:txBody>
      </p:sp>
      <p:graphicFrame>
        <p:nvGraphicFramePr>
          <p:cNvPr id="5" name="内容占位符 3"/>
          <p:cNvGraphicFramePr>
            <a:graphicFrameLocks/>
          </p:cNvGraphicFramePr>
          <p:nvPr>
            <p:extLst>
              <p:ext uri="{D42A27DB-BD31-4B8C-83A1-F6EECF244321}">
                <p14:modId xmlns:p14="http://schemas.microsoft.com/office/powerpoint/2010/main" val="3258070881"/>
              </p:ext>
            </p:extLst>
          </p:nvPr>
        </p:nvGraphicFramePr>
        <p:xfrm>
          <a:off x="381000" y="1752600"/>
          <a:ext cx="8582025" cy="3813810"/>
        </p:xfrm>
        <a:graphic>
          <a:graphicData uri="http://schemas.openxmlformats.org/drawingml/2006/table">
            <a:tbl>
              <a:tblPr firstRow="1" bandRow="1">
                <a:tableStyleId>{3B4B98B0-60AC-42C2-AFA5-B58CD77FA1E5}</a:tableStyleId>
              </a:tblPr>
              <a:tblGrid>
                <a:gridCol w="1931035">
                  <a:extLst>
                    <a:ext uri="{9D8B030D-6E8A-4147-A177-3AD203B41FA5}">
                      <a16:colId xmlns:a16="http://schemas.microsoft.com/office/drawing/2014/main" val="20000"/>
                    </a:ext>
                  </a:extLst>
                </a:gridCol>
                <a:gridCol w="6650990">
                  <a:extLst>
                    <a:ext uri="{9D8B030D-6E8A-4147-A177-3AD203B41FA5}">
                      <a16:colId xmlns:a16="http://schemas.microsoft.com/office/drawing/2014/main" val="20001"/>
                    </a:ext>
                  </a:extLst>
                </a:gridCol>
              </a:tblGrid>
              <a:tr h="528955">
                <a:tc>
                  <a:txBody>
                    <a:bodyPr/>
                    <a:lstStyle/>
                    <a:p>
                      <a:pPr algn="ctr">
                        <a:buNone/>
                      </a:pPr>
                      <a:r>
                        <a:rPr lang="zh-CN" altLang="en-US" dirty="0">
                          <a:sym typeface="+mn-lt"/>
                        </a:rPr>
                        <a:t>时间</a:t>
                      </a:r>
                      <a:endParaRPr lang="zh-CN" altLang="en-US" dirty="0">
                        <a:latin typeface="+mn-lt"/>
                        <a:ea typeface="+mn-ea"/>
                        <a:cs typeface="+mn-ea"/>
                        <a:sym typeface="+mn-lt"/>
                      </a:endParaRPr>
                    </a:p>
                  </a:txBody>
                  <a:tcPr anchor="ctr"/>
                </a:tc>
                <a:tc>
                  <a:txBody>
                    <a:bodyPr/>
                    <a:lstStyle/>
                    <a:p>
                      <a:pPr algn="ctr">
                        <a:buNone/>
                      </a:pPr>
                      <a:r>
                        <a:rPr lang="zh-CN" altLang="en-US" dirty="0">
                          <a:sym typeface="+mn-lt"/>
                        </a:rPr>
                        <a:t>工作安排</a:t>
                      </a:r>
                      <a:endParaRPr lang="zh-CN" altLang="en-US" dirty="0">
                        <a:latin typeface="+mn-lt"/>
                        <a:ea typeface="+mn-ea"/>
                        <a:cs typeface="+mn-ea"/>
                        <a:sym typeface="+mn-lt"/>
                      </a:endParaRPr>
                    </a:p>
                  </a:txBody>
                  <a:tcPr anchor="ctr"/>
                </a:tc>
                <a:extLst>
                  <a:ext uri="{0D108BD9-81ED-4DB2-BD59-A6C34878D82A}">
                    <a16:rowId xmlns:a16="http://schemas.microsoft.com/office/drawing/2014/main" val="10000"/>
                  </a:ext>
                </a:extLst>
              </a:tr>
              <a:tr h="528955">
                <a:tc>
                  <a:txBody>
                    <a:bodyPr/>
                    <a:lstStyle/>
                    <a:p>
                      <a:pPr>
                        <a:buNone/>
                      </a:pPr>
                      <a:r>
                        <a:rPr lang="zh-CN" altLang="en-US" sz="1800" dirty="0">
                          <a:sym typeface="+mn-lt"/>
                        </a:rPr>
                        <a:t>201</a:t>
                      </a:r>
                      <a:r>
                        <a:rPr lang="en-US" altLang="zh-CN" sz="1800" dirty="0">
                          <a:sym typeface="+mn-lt"/>
                        </a:rPr>
                        <a:t>8</a:t>
                      </a:r>
                      <a:r>
                        <a:rPr lang="zh-CN" altLang="en-US" sz="1800" dirty="0">
                          <a:sym typeface="+mn-lt"/>
                        </a:rPr>
                        <a:t>.</a:t>
                      </a:r>
                      <a:r>
                        <a:rPr lang="en-US" altLang="zh-CN" sz="1800" dirty="0">
                          <a:sym typeface="+mn-lt"/>
                        </a:rPr>
                        <a:t>10</a:t>
                      </a:r>
                      <a:r>
                        <a:rPr lang="zh-CN" altLang="en-US" sz="1800" dirty="0">
                          <a:sym typeface="+mn-lt"/>
                        </a:rPr>
                        <a:t>-201</a:t>
                      </a:r>
                      <a:r>
                        <a:rPr lang="en-US" altLang="zh-CN" sz="1800" dirty="0">
                          <a:sym typeface="+mn-lt"/>
                        </a:rPr>
                        <a:t>8</a:t>
                      </a:r>
                      <a:r>
                        <a:rPr lang="zh-CN" altLang="en-US" sz="1800" dirty="0">
                          <a:sym typeface="+mn-lt"/>
                        </a:rPr>
                        <a:t>.1</a:t>
                      </a:r>
                      <a:r>
                        <a:rPr lang="en-US" altLang="zh-CN" sz="1800" dirty="0">
                          <a:sym typeface="+mn-lt"/>
                        </a:rPr>
                        <a:t>1</a:t>
                      </a:r>
                      <a:endParaRPr lang="zh-CN" altLang="en-US" dirty="0">
                        <a:latin typeface="+mn-lt"/>
                        <a:ea typeface="+mn-ea"/>
                        <a:cs typeface="+mn-ea"/>
                        <a:sym typeface="+mn-lt"/>
                      </a:endParaRPr>
                    </a:p>
                  </a:txBody>
                  <a:tcPr anchor="ctr"/>
                </a:tc>
                <a:tc>
                  <a:txBody>
                    <a:bodyPr/>
                    <a:lstStyle/>
                    <a:p>
                      <a:pPr>
                        <a:buNone/>
                      </a:pPr>
                      <a:r>
                        <a:rPr lang="zh-CN" altLang="en-US" sz="1800" dirty="0">
                          <a:sym typeface="+mn-lt"/>
                        </a:rPr>
                        <a:t>论文选题，查阅相关文献资料，撰写开题报告</a:t>
                      </a:r>
                      <a:endParaRPr lang="zh-CN" altLang="en-US" dirty="0">
                        <a:latin typeface="+mn-lt"/>
                        <a:ea typeface="+mn-ea"/>
                        <a:cs typeface="+mn-ea"/>
                        <a:sym typeface="+mn-lt"/>
                      </a:endParaRPr>
                    </a:p>
                  </a:txBody>
                  <a:tcPr anchor="ctr"/>
                </a:tc>
                <a:extLst>
                  <a:ext uri="{0D108BD9-81ED-4DB2-BD59-A6C34878D82A}">
                    <a16:rowId xmlns:a16="http://schemas.microsoft.com/office/drawing/2014/main" val="10001"/>
                  </a:ext>
                </a:extLst>
              </a:tr>
              <a:tr h="528955">
                <a:tc>
                  <a:txBody>
                    <a:bodyPr/>
                    <a:lstStyle/>
                    <a:p>
                      <a:pPr>
                        <a:buNone/>
                      </a:pPr>
                      <a:r>
                        <a:rPr lang="zh-CN" altLang="en-US" dirty="0">
                          <a:sym typeface="+mn-lt"/>
                        </a:rPr>
                        <a:t>201</a:t>
                      </a:r>
                      <a:r>
                        <a:rPr lang="en-US" altLang="zh-CN" dirty="0">
                          <a:sym typeface="+mn-lt"/>
                        </a:rPr>
                        <a:t>8</a:t>
                      </a:r>
                      <a:r>
                        <a:rPr lang="zh-CN" altLang="en-US" dirty="0">
                          <a:sym typeface="+mn-lt"/>
                        </a:rPr>
                        <a:t>.1</a:t>
                      </a:r>
                      <a:r>
                        <a:rPr lang="en-US" altLang="zh-CN" dirty="0">
                          <a:sym typeface="+mn-lt"/>
                        </a:rPr>
                        <a:t>1</a:t>
                      </a:r>
                      <a:r>
                        <a:rPr lang="zh-CN" altLang="en-US" dirty="0">
                          <a:sym typeface="+mn-lt"/>
                        </a:rPr>
                        <a:t>-201</a:t>
                      </a:r>
                      <a:r>
                        <a:rPr lang="en-US" altLang="zh-CN" dirty="0">
                          <a:sym typeface="+mn-lt"/>
                        </a:rPr>
                        <a:t>8</a:t>
                      </a:r>
                      <a:r>
                        <a:rPr lang="zh-CN" altLang="en-US" dirty="0">
                          <a:sym typeface="+mn-lt"/>
                        </a:rPr>
                        <a:t>.1</a:t>
                      </a:r>
                      <a:r>
                        <a:rPr lang="en-US" altLang="zh-CN" dirty="0">
                          <a:sym typeface="+mn-lt"/>
                        </a:rPr>
                        <a:t>2</a:t>
                      </a:r>
                      <a:endParaRPr lang="zh-CN" altLang="en-US" dirty="0">
                        <a:latin typeface="+mn-lt"/>
                        <a:ea typeface="+mn-ea"/>
                        <a:cs typeface="+mn-ea"/>
                        <a:sym typeface="+mn-lt"/>
                      </a:endParaRPr>
                    </a:p>
                  </a:txBody>
                  <a:tcPr anchor="ctr"/>
                </a:tc>
                <a:tc>
                  <a:txBody>
                    <a:bodyPr/>
                    <a:lstStyle/>
                    <a:p>
                      <a:pPr>
                        <a:buNone/>
                      </a:pPr>
                      <a:r>
                        <a:rPr lang="zh-CN" altLang="en-US" dirty="0">
                          <a:sym typeface="+mn-lt"/>
                        </a:rPr>
                        <a:t>对现有不良文本信息识别进行研究，分析现有方案的不足</a:t>
                      </a:r>
                      <a:endParaRPr lang="zh-CN" altLang="en-US" dirty="0">
                        <a:latin typeface="+mn-lt"/>
                        <a:ea typeface="+mn-ea"/>
                        <a:cs typeface="+mn-ea"/>
                        <a:sym typeface="+mn-lt"/>
                      </a:endParaRPr>
                    </a:p>
                  </a:txBody>
                  <a:tcPr anchor="ctr"/>
                </a:tc>
                <a:extLst>
                  <a:ext uri="{0D108BD9-81ED-4DB2-BD59-A6C34878D82A}">
                    <a16:rowId xmlns:a16="http://schemas.microsoft.com/office/drawing/2014/main" val="10002"/>
                  </a:ext>
                </a:extLst>
              </a:tr>
              <a:tr h="528955">
                <a:tc>
                  <a:txBody>
                    <a:bodyPr/>
                    <a:lstStyle/>
                    <a:p>
                      <a:pPr>
                        <a:buNone/>
                      </a:pPr>
                      <a:r>
                        <a:rPr lang="zh-CN" altLang="en-US" dirty="0">
                          <a:sym typeface="+mn-lt"/>
                        </a:rPr>
                        <a:t>201</a:t>
                      </a:r>
                      <a:r>
                        <a:rPr lang="en-US" altLang="zh-CN" dirty="0">
                          <a:sym typeface="+mn-lt"/>
                        </a:rPr>
                        <a:t>8</a:t>
                      </a:r>
                      <a:r>
                        <a:rPr lang="zh-CN" altLang="en-US" dirty="0">
                          <a:sym typeface="+mn-lt"/>
                        </a:rPr>
                        <a:t>.1</a:t>
                      </a:r>
                      <a:r>
                        <a:rPr lang="en-US" altLang="zh-CN" dirty="0">
                          <a:sym typeface="+mn-lt"/>
                        </a:rPr>
                        <a:t>2</a:t>
                      </a:r>
                      <a:r>
                        <a:rPr lang="zh-CN" altLang="en-US" dirty="0">
                          <a:sym typeface="+mn-lt"/>
                        </a:rPr>
                        <a:t>-201</a:t>
                      </a:r>
                      <a:r>
                        <a:rPr lang="en-US" altLang="zh-CN" dirty="0">
                          <a:sym typeface="+mn-lt"/>
                        </a:rPr>
                        <a:t>9</a:t>
                      </a:r>
                      <a:r>
                        <a:rPr lang="zh-CN" altLang="en-US" dirty="0">
                          <a:sym typeface="+mn-lt"/>
                        </a:rPr>
                        <a:t>.2</a:t>
                      </a:r>
                      <a:endParaRPr lang="zh-CN" altLang="en-US" dirty="0">
                        <a:latin typeface="+mn-lt"/>
                        <a:ea typeface="+mn-ea"/>
                        <a:cs typeface="+mn-ea"/>
                        <a:sym typeface="+mn-lt"/>
                      </a:endParaRPr>
                    </a:p>
                  </a:txBody>
                  <a:tcPr anchor="ctr"/>
                </a:tc>
                <a:tc>
                  <a:txBody>
                    <a:bodyPr/>
                    <a:lstStyle/>
                    <a:p>
                      <a:pPr>
                        <a:buNone/>
                      </a:pPr>
                      <a:r>
                        <a:rPr lang="zh-CN" altLang="en-US" dirty="0">
                          <a:sym typeface="+mn-lt"/>
                        </a:rPr>
                        <a:t>设计基于主题模型的不良文本信息识别方案，并对其进行实用性分析</a:t>
                      </a:r>
                      <a:endParaRPr lang="zh-CN" altLang="en-US" dirty="0">
                        <a:latin typeface="+mn-lt"/>
                        <a:ea typeface="+mn-ea"/>
                        <a:cs typeface="+mn-ea"/>
                        <a:sym typeface="+mn-lt"/>
                      </a:endParaRPr>
                    </a:p>
                  </a:txBody>
                  <a:tcPr anchor="ctr"/>
                </a:tc>
                <a:extLst>
                  <a:ext uri="{0D108BD9-81ED-4DB2-BD59-A6C34878D82A}">
                    <a16:rowId xmlns:a16="http://schemas.microsoft.com/office/drawing/2014/main" val="10003"/>
                  </a:ext>
                </a:extLst>
              </a:tr>
              <a:tr h="528955">
                <a:tc>
                  <a:txBody>
                    <a:bodyPr/>
                    <a:lstStyle/>
                    <a:p>
                      <a:pPr>
                        <a:buNone/>
                      </a:pPr>
                      <a:r>
                        <a:rPr lang="zh-CN" altLang="en-US" dirty="0">
                          <a:sym typeface="+mn-lt"/>
                        </a:rPr>
                        <a:t>201</a:t>
                      </a:r>
                      <a:r>
                        <a:rPr lang="en-US" altLang="zh-CN" dirty="0">
                          <a:sym typeface="+mn-lt"/>
                        </a:rPr>
                        <a:t>9</a:t>
                      </a:r>
                      <a:r>
                        <a:rPr lang="zh-CN" altLang="en-US" dirty="0">
                          <a:sym typeface="+mn-lt"/>
                        </a:rPr>
                        <a:t>.3-201</a:t>
                      </a:r>
                      <a:r>
                        <a:rPr lang="en-US" altLang="zh-CN" dirty="0">
                          <a:sym typeface="+mn-lt"/>
                        </a:rPr>
                        <a:t>9</a:t>
                      </a:r>
                      <a:r>
                        <a:rPr lang="zh-CN" altLang="en-US" dirty="0">
                          <a:sym typeface="+mn-lt"/>
                        </a:rPr>
                        <a:t>.4</a:t>
                      </a:r>
                      <a:endParaRPr lang="zh-CN" altLang="en-US" dirty="0">
                        <a:latin typeface="+mn-lt"/>
                        <a:ea typeface="+mn-ea"/>
                        <a:cs typeface="+mn-ea"/>
                        <a:sym typeface="+mn-lt"/>
                      </a:endParaRPr>
                    </a:p>
                  </a:txBody>
                  <a:tcPr anchor="ctr"/>
                </a:tc>
                <a:tc>
                  <a:txBody>
                    <a:bodyPr/>
                    <a:lstStyle/>
                    <a:p>
                      <a:pPr>
                        <a:buNone/>
                      </a:pPr>
                      <a:r>
                        <a:rPr lang="zh-CN" altLang="en-US" dirty="0">
                          <a:sym typeface="+mn-lt"/>
                        </a:rPr>
                        <a:t>搭建实验应用平台，完成算法实现</a:t>
                      </a:r>
                      <a:endParaRPr lang="zh-CN" altLang="en-US" dirty="0">
                        <a:latin typeface="+mn-lt"/>
                        <a:ea typeface="+mn-ea"/>
                        <a:cs typeface="+mn-ea"/>
                        <a:sym typeface="+mn-lt"/>
                      </a:endParaRPr>
                    </a:p>
                  </a:txBody>
                  <a:tcPr anchor="ctr"/>
                </a:tc>
                <a:extLst>
                  <a:ext uri="{0D108BD9-81ED-4DB2-BD59-A6C34878D82A}">
                    <a16:rowId xmlns:a16="http://schemas.microsoft.com/office/drawing/2014/main" val="10004"/>
                  </a:ext>
                </a:extLst>
              </a:tr>
              <a:tr h="528955">
                <a:tc>
                  <a:txBody>
                    <a:bodyPr/>
                    <a:lstStyle/>
                    <a:p>
                      <a:pPr>
                        <a:buNone/>
                      </a:pPr>
                      <a:r>
                        <a:rPr lang="zh-CN" altLang="en-US" dirty="0">
                          <a:sym typeface="+mn-lt"/>
                        </a:rPr>
                        <a:t>201</a:t>
                      </a:r>
                      <a:r>
                        <a:rPr lang="en-US" altLang="zh-CN" dirty="0">
                          <a:sym typeface="+mn-lt"/>
                        </a:rPr>
                        <a:t>9</a:t>
                      </a:r>
                      <a:r>
                        <a:rPr lang="zh-CN" altLang="en-US" dirty="0">
                          <a:sym typeface="+mn-lt"/>
                        </a:rPr>
                        <a:t>.4-201</a:t>
                      </a:r>
                      <a:r>
                        <a:rPr lang="en-US" altLang="zh-CN" dirty="0">
                          <a:sym typeface="+mn-lt"/>
                        </a:rPr>
                        <a:t>9</a:t>
                      </a:r>
                      <a:r>
                        <a:rPr lang="zh-CN" altLang="en-US" dirty="0">
                          <a:sym typeface="+mn-lt"/>
                        </a:rPr>
                        <a:t>.5</a:t>
                      </a:r>
                      <a:endParaRPr lang="zh-CN" altLang="en-US" dirty="0">
                        <a:latin typeface="+mn-lt"/>
                        <a:ea typeface="+mn-ea"/>
                        <a:cs typeface="+mn-ea"/>
                        <a:sym typeface="+mn-lt"/>
                      </a:endParaRPr>
                    </a:p>
                  </a:txBody>
                  <a:tcPr anchor="ctr"/>
                </a:tc>
                <a:tc>
                  <a:txBody>
                    <a:bodyPr/>
                    <a:lstStyle/>
                    <a:p>
                      <a:pPr>
                        <a:buNone/>
                      </a:pPr>
                      <a:r>
                        <a:rPr lang="zh-CN" altLang="en-US" dirty="0">
                          <a:sym typeface="+mn-lt"/>
                        </a:rPr>
                        <a:t>根据实验结果撰写论文初稿</a:t>
                      </a:r>
                      <a:endParaRPr lang="zh-CN" altLang="en-US" dirty="0">
                        <a:latin typeface="+mn-lt"/>
                        <a:ea typeface="+mn-ea"/>
                        <a:cs typeface="+mn-ea"/>
                        <a:sym typeface="+mn-lt"/>
                      </a:endParaRPr>
                    </a:p>
                  </a:txBody>
                  <a:tcPr anchor="ctr"/>
                </a:tc>
                <a:extLst>
                  <a:ext uri="{0D108BD9-81ED-4DB2-BD59-A6C34878D82A}">
                    <a16:rowId xmlns:a16="http://schemas.microsoft.com/office/drawing/2014/main" val="10005"/>
                  </a:ext>
                </a:extLst>
              </a:tr>
              <a:tr h="528955">
                <a:tc>
                  <a:txBody>
                    <a:bodyPr/>
                    <a:lstStyle/>
                    <a:p>
                      <a:pPr>
                        <a:buNone/>
                      </a:pPr>
                      <a:r>
                        <a:rPr lang="zh-CN" altLang="en-US" dirty="0">
                          <a:sym typeface="+mn-lt"/>
                        </a:rPr>
                        <a:t>201</a:t>
                      </a:r>
                      <a:r>
                        <a:rPr lang="en-US" altLang="zh-CN" dirty="0">
                          <a:sym typeface="+mn-lt"/>
                        </a:rPr>
                        <a:t>9</a:t>
                      </a:r>
                      <a:r>
                        <a:rPr lang="zh-CN" altLang="en-US" dirty="0">
                          <a:sym typeface="+mn-lt"/>
                        </a:rPr>
                        <a:t>.5</a:t>
                      </a:r>
                      <a:endParaRPr lang="zh-CN" altLang="en-US" dirty="0">
                        <a:latin typeface="+mn-lt"/>
                        <a:ea typeface="+mn-ea"/>
                        <a:cs typeface="+mn-ea"/>
                        <a:sym typeface="+mn-lt"/>
                      </a:endParaRPr>
                    </a:p>
                  </a:txBody>
                  <a:tcPr anchor="ctr"/>
                </a:tc>
                <a:tc>
                  <a:txBody>
                    <a:bodyPr/>
                    <a:lstStyle/>
                    <a:p>
                      <a:pPr>
                        <a:buNone/>
                      </a:pPr>
                      <a:r>
                        <a:rPr lang="zh-CN" altLang="en-US" dirty="0">
                          <a:sym typeface="+mn-lt"/>
                        </a:rPr>
                        <a:t>论文修改、定稿，参加答辩</a:t>
                      </a:r>
                      <a:endParaRPr lang="zh-CN" altLang="en-US" dirty="0">
                        <a:latin typeface="+mn-lt"/>
                        <a:ea typeface="+mn-ea"/>
                        <a:cs typeface="+mn-ea"/>
                        <a:sym typeface="+mn-lt"/>
                      </a:endParaRP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40046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39192" y="692696"/>
            <a:ext cx="1629103" cy="1629103"/>
          </a:xfrm>
          <a:prstGeom prst="rect">
            <a:avLst/>
          </a:prstGeom>
        </p:spPr>
      </p:pic>
      <p:sp>
        <p:nvSpPr>
          <p:cNvPr id="8" name="标题 7">
            <a:extLst>
              <a:ext uri="{FF2B5EF4-FFF2-40B4-BE49-F238E27FC236}">
                <a16:creationId xmlns:a16="http://schemas.microsoft.com/office/drawing/2014/main" id="{AE58797B-1DD9-4DC2-8A54-B66E7B888DD0}"/>
              </a:ext>
            </a:extLst>
          </p:cNvPr>
          <p:cNvSpPr>
            <a:spLocks noGrp="1"/>
          </p:cNvSpPr>
          <p:nvPr>
            <p:ph type="ctrTitle"/>
          </p:nvPr>
        </p:nvSpPr>
        <p:spPr>
          <a:xfrm>
            <a:off x="467543" y="2492896"/>
            <a:ext cx="7772400" cy="1470025"/>
          </a:xfrm>
        </p:spPr>
        <p:txBody>
          <a:bodyPr>
            <a:normAutofit/>
          </a:bodyPr>
          <a:lstStyle/>
          <a:p>
            <a:r>
              <a:rPr lang="zh-CN" altLang="en-US" sz="6000" dirty="0">
                <a:solidFill>
                  <a:srgbClr val="33CCFF"/>
                </a:solidFill>
              </a:rPr>
              <a:t>致谢</a:t>
            </a:r>
          </a:p>
        </p:txBody>
      </p:sp>
      <p:sp>
        <p:nvSpPr>
          <p:cNvPr id="9" name="矩形 8">
            <a:extLst>
              <a:ext uri="{FF2B5EF4-FFF2-40B4-BE49-F238E27FC236}">
                <a16:creationId xmlns:a16="http://schemas.microsoft.com/office/drawing/2014/main" id="{9632BD34-477C-4FA1-889C-4CED3A9E3595}"/>
              </a:ext>
            </a:extLst>
          </p:cNvPr>
          <p:cNvSpPr/>
          <p:nvPr/>
        </p:nvSpPr>
        <p:spPr>
          <a:xfrm>
            <a:off x="3503374" y="4410446"/>
            <a:ext cx="4257896" cy="400110"/>
          </a:xfrm>
          <a:prstGeom prst="rect">
            <a:avLst/>
          </a:prstGeom>
        </p:spPr>
        <p:txBody>
          <a:bodyPr wrap="none">
            <a:spAutoFit/>
          </a:bodyPr>
          <a:lstStyle/>
          <a:p>
            <a:pPr algn="r"/>
            <a:r>
              <a:rPr lang="zh-CN" altLang="en-US" sz="2000" dirty="0">
                <a:solidFill>
                  <a:srgbClr val="00B0F0"/>
                </a:solidFill>
                <a:cs typeface="+mn-ea"/>
                <a:sym typeface="+mn-lt"/>
              </a:rPr>
              <a:t>   指导老师：何炎祥教授、彭敏教授</a:t>
            </a:r>
            <a:endParaRPr lang="en-US" altLang="zh-CN" sz="2000" dirty="0">
              <a:solidFill>
                <a:srgbClr val="00B0F0"/>
              </a:solidFill>
              <a:cs typeface="+mn-ea"/>
              <a:sym typeface="+mn-lt"/>
            </a:endParaRPr>
          </a:p>
        </p:txBody>
      </p:sp>
      <p:sp>
        <p:nvSpPr>
          <p:cNvPr id="10" name="文本框 9">
            <a:extLst>
              <a:ext uri="{FF2B5EF4-FFF2-40B4-BE49-F238E27FC236}">
                <a16:creationId xmlns:a16="http://schemas.microsoft.com/office/drawing/2014/main" id="{1267A64F-DDFA-4485-B823-33A92B21B067}"/>
              </a:ext>
            </a:extLst>
          </p:cNvPr>
          <p:cNvSpPr txBox="1"/>
          <p:nvPr/>
        </p:nvSpPr>
        <p:spPr>
          <a:xfrm>
            <a:off x="1579378" y="4410446"/>
            <a:ext cx="1980030" cy="400110"/>
          </a:xfrm>
          <a:prstGeom prst="rect">
            <a:avLst/>
          </a:prstGeom>
          <a:noFill/>
        </p:spPr>
        <p:txBody>
          <a:bodyPr wrap="none" rtlCol="0">
            <a:spAutoFit/>
          </a:bodyPr>
          <a:lstStyle/>
          <a:p>
            <a:pPr algn="r"/>
            <a:r>
              <a:rPr lang="zh-CN" altLang="en-US" sz="2000" dirty="0">
                <a:solidFill>
                  <a:srgbClr val="00B0F0"/>
                </a:solidFill>
                <a:cs typeface="+mn-ea"/>
                <a:sym typeface="+mn-lt"/>
              </a:rPr>
              <a:t>答辩人：白春飞</a:t>
            </a:r>
            <a:endParaRPr lang="en-US" altLang="zh-CN" sz="2000" dirty="0">
              <a:solidFill>
                <a:srgbClr val="00B0F0"/>
              </a:solidFill>
              <a:cs typeface="+mn-ea"/>
              <a:sym typeface="+mn-lt"/>
            </a:endParaRPr>
          </a:p>
        </p:txBody>
      </p:sp>
    </p:spTree>
    <p:extLst>
      <p:ext uri="{BB962C8B-B14F-4D97-AF65-F5344CB8AC3E}">
        <p14:creationId xmlns:p14="http://schemas.microsoft.com/office/powerpoint/2010/main" val="95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椭圆 40"/>
          <p:cNvSpPr/>
          <p:nvPr/>
        </p:nvSpPr>
        <p:spPr>
          <a:xfrm>
            <a:off x="1331640" y="2348880"/>
            <a:ext cx="1862722" cy="1862722"/>
          </a:xfrm>
          <a:prstGeom prst="ellipse">
            <a:avLst/>
          </a:prstGeom>
          <a:solidFill>
            <a:schemeClr val="accent2"/>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nvGrpSpPr>
          <p:cNvPr id="42" name="组合 41"/>
          <p:cNvGrpSpPr/>
          <p:nvPr/>
        </p:nvGrpSpPr>
        <p:grpSpPr>
          <a:xfrm>
            <a:off x="1819849" y="2599943"/>
            <a:ext cx="832541" cy="804042"/>
            <a:chOff x="5512720" y="2152017"/>
            <a:chExt cx="583915" cy="496874"/>
          </a:xfrm>
          <a:solidFill>
            <a:schemeClr val="bg1"/>
          </a:solidFill>
        </p:grpSpPr>
        <p:sp>
          <p:nvSpPr>
            <p:cNvPr id="43" name="Freeform 159"/>
            <p:cNvSpPr>
              <a:spLocks/>
            </p:cNvSpPr>
            <p:nvPr/>
          </p:nvSpPr>
          <p:spPr bwMode="auto">
            <a:xfrm>
              <a:off x="5574376" y="2246314"/>
              <a:ext cx="460603" cy="402577"/>
            </a:xfrm>
            <a:custGeom>
              <a:avLst/>
              <a:gdLst>
                <a:gd name="T0" fmla="*/ 29 w 54"/>
                <a:gd name="T1" fmla="*/ 1 h 47"/>
                <a:gd name="T2" fmla="*/ 24 w 54"/>
                <a:gd name="T3" fmla="*/ 1 h 47"/>
                <a:gd name="T4" fmla="*/ 2 w 54"/>
                <a:gd name="T5" fmla="*/ 15 h 47"/>
                <a:gd name="T6" fmla="*/ 0 w 54"/>
                <a:gd name="T7" fmla="*/ 20 h 47"/>
                <a:gd name="T8" fmla="*/ 0 w 54"/>
                <a:gd name="T9" fmla="*/ 44 h 47"/>
                <a:gd name="T10" fmla="*/ 3 w 54"/>
                <a:gd name="T11" fmla="*/ 47 h 47"/>
                <a:gd name="T12" fmla="*/ 13 w 54"/>
                <a:gd name="T13" fmla="*/ 47 h 47"/>
                <a:gd name="T14" fmla="*/ 16 w 54"/>
                <a:gd name="T15" fmla="*/ 44 h 47"/>
                <a:gd name="T16" fmla="*/ 16 w 54"/>
                <a:gd name="T17" fmla="*/ 27 h 47"/>
                <a:gd name="T18" fmla="*/ 19 w 54"/>
                <a:gd name="T19" fmla="*/ 24 h 47"/>
                <a:gd name="T20" fmla="*/ 35 w 54"/>
                <a:gd name="T21" fmla="*/ 24 h 47"/>
                <a:gd name="T22" fmla="*/ 38 w 54"/>
                <a:gd name="T23" fmla="*/ 27 h 47"/>
                <a:gd name="T24" fmla="*/ 38 w 54"/>
                <a:gd name="T25" fmla="*/ 44 h 47"/>
                <a:gd name="T26" fmla="*/ 41 w 54"/>
                <a:gd name="T27" fmla="*/ 47 h 47"/>
                <a:gd name="T28" fmla="*/ 51 w 54"/>
                <a:gd name="T29" fmla="*/ 47 h 47"/>
                <a:gd name="T30" fmla="*/ 54 w 54"/>
                <a:gd name="T31" fmla="*/ 44 h 47"/>
                <a:gd name="T32" fmla="*/ 54 w 54"/>
                <a:gd name="T33" fmla="*/ 20 h 47"/>
                <a:gd name="T34" fmla="*/ 52 w 54"/>
                <a:gd name="T35" fmla="*/ 16 h 47"/>
                <a:gd name="T36" fmla="*/ 29 w 54"/>
                <a:gd name="T37"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47">
                  <a:moveTo>
                    <a:pt x="29" y="1"/>
                  </a:moveTo>
                  <a:cubicBezTo>
                    <a:pt x="28" y="0"/>
                    <a:pt x="25" y="0"/>
                    <a:pt x="24" y="1"/>
                  </a:cubicBezTo>
                  <a:cubicBezTo>
                    <a:pt x="2" y="15"/>
                    <a:pt x="2" y="15"/>
                    <a:pt x="2" y="15"/>
                  </a:cubicBezTo>
                  <a:cubicBezTo>
                    <a:pt x="1" y="16"/>
                    <a:pt x="0" y="18"/>
                    <a:pt x="0" y="20"/>
                  </a:cubicBezTo>
                  <a:cubicBezTo>
                    <a:pt x="0" y="44"/>
                    <a:pt x="0" y="44"/>
                    <a:pt x="0" y="44"/>
                  </a:cubicBezTo>
                  <a:cubicBezTo>
                    <a:pt x="0" y="46"/>
                    <a:pt x="1" y="47"/>
                    <a:pt x="3" y="47"/>
                  </a:cubicBezTo>
                  <a:cubicBezTo>
                    <a:pt x="13" y="47"/>
                    <a:pt x="13" y="47"/>
                    <a:pt x="13" y="47"/>
                  </a:cubicBezTo>
                  <a:cubicBezTo>
                    <a:pt x="14" y="47"/>
                    <a:pt x="16" y="46"/>
                    <a:pt x="16" y="44"/>
                  </a:cubicBezTo>
                  <a:cubicBezTo>
                    <a:pt x="16" y="27"/>
                    <a:pt x="16" y="27"/>
                    <a:pt x="16" y="27"/>
                  </a:cubicBezTo>
                  <a:cubicBezTo>
                    <a:pt x="16" y="26"/>
                    <a:pt x="17" y="24"/>
                    <a:pt x="19" y="24"/>
                  </a:cubicBezTo>
                  <a:cubicBezTo>
                    <a:pt x="35" y="24"/>
                    <a:pt x="35" y="24"/>
                    <a:pt x="35" y="24"/>
                  </a:cubicBezTo>
                  <a:cubicBezTo>
                    <a:pt x="37" y="24"/>
                    <a:pt x="38" y="26"/>
                    <a:pt x="38" y="27"/>
                  </a:cubicBezTo>
                  <a:cubicBezTo>
                    <a:pt x="38" y="44"/>
                    <a:pt x="38" y="44"/>
                    <a:pt x="38" y="44"/>
                  </a:cubicBezTo>
                  <a:cubicBezTo>
                    <a:pt x="38" y="46"/>
                    <a:pt x="39" y="47"/>
                    <a:pt x="41" y="47"/>
                  </a:cubicBezTo>
                  <a:cubicBezTo>
                    <a:pt x="51" y="47"/>
                    <a:pt x="51" y="47"/>
                    <a:pt x="51" y="47"/>
                  </a:cubicBezTo>
                  <a:cubicBezTo>
                    <a:pt x="53" y="47"/>
                    <a:pt x="54" y="46"/>
                    <a:pt x="54" y="44"/>
                  </a:cubicBezTo>
                  <a:cubicBezTo>
                    <a:pt x="54" y="20"/>
                    <a:pt x="54" y="20"/>
                    <a:pt x="54" y="20"/>
                  </a:cubicBezTo>
                  <a:cubicBezTo>
                    <a:pt x="54" y="19"/>
                    <a:pt x="53" y="17"/>
                    <a:pt x="52" y="16"/>
                  </a:cubicBezTo>
                  <a:lnTo>
                    <a:pt x="2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866">
                <a:cs typeface="+mn-ea"/>
                <a:sym typeface="+mn-lt"/>
              </a:endParaRPr>
            </a:p>
          </p:txBody>
        </p:sp>
        <p:sp>
          <p:nvSpPr>
            <p:cNvPr id="44" name="Freeform 160"/>
            <p:cNvSpPr>
              <a:spLocks/>
            </p:cNvSpPr>
            <p:nvPr/>
          </p:nvSpPr>
          <p:spPr bwMode="auto">
            <a:xfrm>
              <a:off x="5512720" y="2152017"/>
              <a:ext cx="583915" cy="224863"/>
            </a:xfrm>
            <a:custGeom>
              <a:avLst/>
              <a:gdLst>
                <a:gd name="T0" fmla="*/ 64 w 68"/>
                <a:gd name="T1" fmla="*/ 20 h 26"/>
                <a:gd name="T2" fmla="*/ 61 w 68"/>
                <a:gd name="T3" fmla="*/ 15 h 26"/>
                <a:gd name="T4" fmla="*/ 61 w 68"/>
                <a:gd name="T5" fmla="*/ 10 h 26"/>
                <a:gd name="T6" fmla="*/ 58 w 68"/>
                <a:gd name="T7" fmla="*/ 7 h 26"/>
                <a:gd name="T8" fmla="*/ 57 w 68"/>
                <a:gd name="T9" fmla="*/ 7 h 26"/>
                <a:gd name="T10" fmla="*/ 54 w 68"/>
                <a:gd name="T11" fmla="*/ 10 h 26"/>
                <a:gd name="T12" fmla="*/ 54 w 68"/>
                <a:gd name="T13" fmla="*/ 10 h 26"/>
                <a:gd name="T14" fmla="*/ 52 w 68"/>
                <a:gd name="T15" fmla="*/ 12 h 26"/>
                <a:gd name="T16" fmla="*/ 36 w 68"/>
                <a:gd name="T17" fmla="*/ 1 h 26"/>
                <a:gd name="T18" fmla="*/ 33 w 68"/>
                <a:gd name="T19" fmla="*/ 0 h 26"/>
                <a:gd name="T20" fmla="*/ 30 w 68"/>
                <a:gd name="T21" fmla="*/ 1 h 26"/>
                <a:gd name="T22" fmla="*/ 2 w 68"/>
                <a:gd name="T23" fmla="*/ 20 h 26"/>
                <a:gd name="T24" fmla="*/ 1 w 68"/>
                <a:gd name="T25" fmla="*/ 24 h 26"/>
                <a:gd name="T26" fmla="*/ 5 w 68"/>
                <a:gd name="T27" fmla="*/ 24 h 26"/>
                <a:gd name="T28" fmla="*/ 31 w 68"/>
                <a:gd name="T29" fmla="*/ 7 h 26"/>
                <a:gd name="T30" fmla="*/ 36 w 68"/>
                <a:gd name="T31" fmla="*/ 7 h 26"/>
                <a:gd name="T32" fmla="*/ 63 w 68"/>
                <a:gd name="T33" fmla="*/ 25 h 26"/>
                <a:gd name="T34" fmla="*/ 67 w 68"/>
                <a:gd name="T35" fmla="*/ 25 h 26"/>
                <a:gd name="T36" fmla="*/ 66 w 68"/>
                <a:gd name="T37" fmla="*/ 21 h 26"/>
                <a:gd name="T38" fmla="*/ 64 w 68"/>
                <a:gd name="T39"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 h="26">
                  <a:moveTo>
                    <a:pt x="64" y="20"/>
                  </a:moveTo>
                  <a:cubicBezTo>
                    <a:pt x="62" y="19"/>
                    <a:pt x="61" y="17"/>
                    <a:pt x="61" y="15"/>
                  </a:cubicBezTo>
                  <a:cubicBezTo>
                    <a:pt x="61" y="10"/>
                    <a:pt x="61" y="10"/>
                    <a:pt x="61" y="10"/>
                  </a:cubicBezTo>
                  <a:cubicBezTo>
                    <a:pt x="61" y="8"/>
                    <a:pt x="60" y="7"/>
                    <a:pt x="58" y="7"/>
                  </a:cubicBezTo>
                  <a:cubicBezTo>
                    <a:pt x="57" y="7"/>
                    <a:pt x="57" y="7"/>
                    <a:pt x="57" y="7"/>
                  </a:cubicBezTo>
                  <a:cubicBezTo>
                    <a:pt x="56" y="7"/>
                    <a:pt x="54" y="8"/>
                    <a:pt x="54" y="10"/>
                  </a:cubicBezTo>
                  <a:cubicBezTo>
                    <a:pt x="54" y="10"/>
                    <a:pt x="54" y="10"/>
                    <a:pt x="54" y="10"/>
                  </a:cubicBezTo>
                  <a:cubicBezTo>
                    <a:pt x="54" y="12"/>
                    <a:pt x="53" y="13"/>
                    <a:pt x="52" y="12"/>
                  </a:cubicBezTo>
                  <a:cubicBezTo>
                    <a:pt x="36" y="1"/>
                    <a:pt x="36" y="1"/>
                    <a:pt x="36" y="1"/>
                  </a:cubicBezTo>
                  <a:cubicBezTo>
                    <a:pt x="35" y="1"/>
                    <a:pt x="33" y="0"/>
                    <a:pt x="33" y="0"/>
                  </a:cubicBezTo>
                  <a:cubicBezTo>
                    <a:pt x="33" y="0"/>
                    <a:pt x="32" y="1"/>
                    <a:pt x="30" y="1"/>
                  </a:cubicBezTo>
                  <a:cubicBezTo>
                    <a:pt x="2" y="20"/>
                    <a:pt x="2" y="20"/>
                    <a:pt x="2" y="20"/>
                  </a:cubicBezTo>
                  <a:cubicBezTo>
                    <a:pt x="1" y="21"/>
                    <a:pt x="0" y="23"/>
                    <a:pt x="1" y="24"/>
                  </a:cubicBezTo>
                  <a:cubicBezTo>
                    <a:pt x="2" y="25"/>
                    <a:pt x="3" y="25"/>
                    <a:pt x="5" y="24"/>
                  </a:cubicBezTo>
                  <a:cubicBezTo>
                    <a:pt x="31" y="7"/>
                    <a:pt x="31" y="7"/>
                    <a:pt x="31" y="7"/>
                  </a:cubicBezTo>
                  <a:cubicBezTo>
                    <a:pt x="32" y="6"/>
                    <a:pt x="34" y="6"/>
                    <a:pt x="36" y="7"/>
                  </a:cubicBezTo>
                  <a:cubicBezTo>
                    <a:pt x="63" y="25"/>
                    <a:pt x="63" y="25"/>
                    <a:pt x="63" y="25"/>
                  </a:cubicBezTo>
                  <a:cubicBezTo>
                    <a:pt x="64" y="26"/>
                    <a:pt x="66" y="26"/>
                    <a:pt x="67" y="25"/>
                  </a:cubicBezTo>
                  <a:cubicBezTo>
                    <a:pt x="68" y="24"/>
                    <a:pt x="67" y="22"/>
                    <a:pt x="66" y="21"/>
                  </a:cubicBezTo>
                  <a:lnTo>
                    <a:pt x="6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866">
                <a:cs typeface="+mn-ea"/>
                <a:sym typeface="+mn-lt"/>
              </a:endParaRPr>
            </a:p>
          </p:txBody>
        </p:sp>
      </p:grpSp>
      <p:sp>
        <p:nvSpPr>
          <p:cNvPr id="45" name="标题 4"/>
          <p:cNvSpPr txBox="1">
            <a:spLocks/>
          </p:cNvSpPr>
          <p:nvPr/>
        </p:nvSpPr>
        <p:spPr>
          <a:xfrm>
            <a:off x="1800634" y="3458655"/>
            <a:ext cx="1016030" cy="629573"/>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99" b="1" dirty="0">
                <a:solidFill>
                  <a:schemeClr val="bg1"/>
                </a:solidFill>
                <a:latin typeface="+mn-lt"/>
                <a:ea typeface="+mn-ea"/>
                <a:cs typeface="+mn-ea"/>
                <a:sym typeface="+mn-lt"/>
              </a:rPr>
              <a:t>目   录</a:t>
            </a:r>
            <a:endParaRPr lang="en-US" altLang="zh-CN" sz="2099" b="1" dirty="0">
              <a:solidFill>
                <a:schemeClr val="bg1"/>
              </a:solidFill>
              <a:latin typeface="+mn-lt"/>
              <a:ea typeface="+mn-ea"/>
              <a:cs typeface="+mn-ea"/>
              <a:sym typeface="+mn-lt"/>
            </a:endParaRPr>
          </a:p>
          <a:p>
            <a:pPr algn="l"/>
            <a:r>
              <a:rPr lang="en-US" altLang="zh-CN" sz="1050" b="1" dirty="0">
                <a:solidFill>
                  <a:schemeClr val="bg1"/>
                </a:solidFill>
                <a:latin typeface="+mn-lt"/>
                <a:ea typeface="+mn-ea"/>
                <a:cs typeface="+mn-ea"/>
                <a:sym typeface="+mn-lt"/>
              </a:rPr>
              <a:t>CONTENTS</a:t>
            </a:r>
            <a:endParaRPr lang="zh-CN" altLang="en-US" sz="825" b="1" dirty="0">
              <a:solidFill>
                <a:schemeClr val="bg1"/>
              </a:solidFill>
              <a:latin typeface="+mn-lt"/>
              <a:ea typeface="+mn-ea"/>
              <a:cs typeface="+mn-ea"/>
              <a:sym typeface="+mn-lt"/>
            </a:endParaRPr>
          </a:p>
          <a:p>
            <a:pPr algn="l"/>
            <a:endParaRPr lang="en-US" altLang="zh-CN" sz="1050" b="1" dirty="0">
              <a:solidFill>
                <a:schemeClr val="bg1"/>
              </a:solidFill>
              <a:latin typeface="+mn-lt"/>
              <a:ea typeface="+mn-ea"/>
              <a:cs typeface="+mn-ea"/>
              <a:sym typeface="+mn-lt"/>
            </a:endParaRPr>
          </a:p>
        </p:txBody>
      </p:sp>
      <p:sp>
        <p:nvSpPr>
          <p:cNvPr id="46" name="椭圆 45"/>
          <p:cNvSpPr/>
          <p:nvPr/>
        </p:nvSpPr>
        <p:spPr>
          <a:xfrm>
            <a:off x="1412874" y="2446191"/>
            <a:ext cx="1646492" cy="1646492"/>
          </a:xfrm>
          <a:prstGeom prst="ellipse">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nvGrpSpPr>
          <p:cNvPr id="3" name="组合 2"/>
          <p:cNvGrpSpPr>
            <a:grpSpLocks/>
          </p:cNvGrpSpPr>
          <p:nvPr/>
        </p:nvGrpSpPr>
        <p:grpSpPr>
          <a:xfrm>
            <a:off x="3147274" y="1412776"/>
            <a:ext cx="3509475" cy="656031"/>
            <a:chOff x="3276194" y="1755250"/>
            <a:chExt cx="3379380" cy="656031"/>
          </a:xfrm>
        </p:grpSpPr>
        <p:sp>
          <p:nvSpPr>
            <p:cNvPr id="47" name="圆角矩形 46"/>
            <p:cNvSpPr/>
            <p:nvPr/>
          </p:nvSpPr>
          <p:spPr>
            <a:xfrm>
              <a:off x="3524042" y="1941313"/>
              <a:ext cx="3131532" cy="360423"/>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lumMod val="50000"/>
                  </a:schemeClr>
                </a:solidFill>
                <a:cs typeface="+mn-ea"/>
                <a:sym typeface="+mn-lt"/>
              </a:endParaRPr>
            </a:p>
          </p:txBody>
        </p:sp>
        <p:sp>
          <p:nvSpPr>
            <p:cNvPr id="48" name="椭圆 47"/>
            <p:cNvSpPr/>
            <p:nvPr/>
          </p:nvSpPr>
          <p:spPr>
            <a:xfrm>
              <a:off x="3276194" y="1755250"/>
              <a:ext cx="636423" cy="636423"/>
            </a:xfrm>
            <a:prstGeom prst="ellipse">
              <a:avLst/>
            </a:prstGeom>
            <a:gradFill>
              <a:gsLst>
                <a:gs pos="0">
                  <a:schemeClr val="accent2">
                    <a:lumMod val="60000"/>
                    <a:lumOff val="40000"/>
                  </a:schemeClr>
                </a:gs>
                <a:gs pos="100000">
                  <a:schemeClr val="accent2">
                    <a:lumMod val="40000"/>
                    <a:lumOff val="60000"/>
                  </a:schemeClr>
                </a:gs>
              </a:gsLst>
              <a:lin ang="2700000" scaled="0"/>
            </a:gradFill>
            <a:ln w="57150">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cs typeface="+mn-ea"/>
                <a:sym typeface="+mn-lt"/>
              </a:endParaRPr>
            </a:p>
          </p:txBody>
        </p:sp>
        <p:sp>
          <p:nvSpPr>
            <p:cNvPr id="49" name="标题 4"/>
            <p:cNvSpPr txBox="1">
              <a:spLocks/>
            </p:cNvSpPr>
            <p:nvPr/>
          </p:nvSpPr>
          <p:spPr>
            <a:xfrm>
              <a:off x="3384177" y="2038024"/>
              <a:ext cx="431936" cy="373257"/>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999" b="1" dirty="0">
                  <a:solidFill>
                    <a:schemeClr val="bg1"/>
                  </a:solidFill>
                  <a:latin typeface="+mn-lt"/>
                  <a:ea typeface="+mn-ea"/>
                  <a:cs typeface="+mn-ea"/>
                  <a:sym typeface="+mn-lt"/>
                </a:rPr>
                <a:t>1</a:t>
              </a:r>
              <a:endParaRPr lang="zh-CN" altLang="en-US" sz="1200" b="1" dirty="0">
                <a:solidFill>
                  <a:schemeClr val="bg1"/>
                </a:solidFill>
                <a:latin typeface="+mn-lt"/>
                <a:ea typeface="+mn-ea"/>
                <a:cs typeface="+mn-ea"/>
                <a:sym typeface="+mn-lt"/>
              </a:endParaRPr>
            </a:p>
            <a:p>
              <a:endParaRPr lang="en-US" altLang="zh-CN" sz="1500" b="1" dirty="0">
                <a:solidFill>
                  <a:schemeClr val="bg1"/>
                </a:solidFill>
                <a:latin typeface="+mn-lt"/>
                <a:ea typeface="+mn-ea"/>
                <a:cs typeface="+mn-ea"/>
                <a:sym typeface="+mn-lt"/>
              </a:endParaRPr>
            </a:p>
          </p:txBody>
        </p:sp>
        <p:sp>
          <p:nvSpPr>
            <p:cNvPr id="50" name="标题 4"/>
            <p:cNvSpPr txBox="1">
              <a:spLocks/>
            </p:cNvSpPr>
            <p:nvPr/>
          </p:nvSpPr>
          <p:spPr>
            <a:xfrm>
              <a:off x="3947221" y="2025172"/>
              <a:ext cx="2699597" cy="355021"/>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dirty="0">
                  <a:solidFill>
                    <a:srgbClr val="00B0F0"/>
                  </a:solidFill>
                  <a:latin typeface="+mn-lt"/>
                  <a:ea typeface="+mn-ea"/>
                  <a:cs typeface="+mn-ea"/>
                  <a:sym typeface="+mn-lt"/>
                </a:rPr>
                <a:t>    选题背景</a:t>
              </a:r>
              <a:endParaRPr lang="zh-CN" altLang="en-US" sz="787" b="1" dirty="0">
                <a:solidFill>
                  <a:srgbClr val="00B0F0"/>
                </a:solidFill>
                <a:latin typeface="+mn-lt"/>
                <a:ea typeface="+mn-ea"/>
                <a:cs typeface="+mn-ea"/>
                <a:sym typeface="+mn-lt"/>
              </a:endParaRPr>
            </a:p>
            <a:p>
              <a:pPr algn="l"/>
              <a:endParaRPr lang="en-US" altLang="zh-CN" sz="900" b="1" dirty="0">
                <a:solidFill>
                  <a:srgbClr val="B28A35"/>
                </a:solidFill>
                <a:latin typeface="+mn-lt"/>
                <a:ea typeface="+mn-ea"/>
                <a:cs typeface="+mn-ea"/>
                <a:sym typeface="+mn-lt"/>
              </a:endParaRPr>
            </a:p>
          </p:txBody>
        </p:sp>
        <p:sp>
          <p:nvSpPr>
            <p:cNvPr id="51" name="右箭头 50"/>
            <p:cNvSpPr/>
            <p:nvPr/>
          </p:nvSpPr>
          <p:spPr>
            <a:xfrm>
              <a:off x="6191758" y="2041338"/>
              <a:ext cx="215968" cy="141755"/>
            </a:xfrm>
            <a:prstGeom prst="rightArrow">
              <a:avLst/>
            </a:prstGeom>
            <a:gradFill>
              <a:gsLst>
                <a:gs pos="0">
                  <a:schemeClr val="accent2">
                    <a:lumMod val="60000"/>
                    <a:lumOff val="40000"/>
                  </a:schemeClr>
                </a:gs>
                <a:gs pos="100000">
                  <a:schemeClr val="accent2">
                    <a:lumMod val="40000"/>
                    <a:lumOff val="60000"/>
                  </a:schemeClr>
                </a:gs>
              </a:gsLst>
              <a:lin ang="2700000" scaled="0"/>
            </a:gradFill>
            <a:ln w="57150">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cs typeface="+mn-ea"/>
                <a:sym typeface="+mn-lt"/>
              </a:endParaRPr>
            </a:p>
          </p:txBody>
        </p:sp>
      </p:grpSp>
      <p:grpSp>
        <p:nvGrpSpPr>
          <p:cNvPr id="4" name="组合 3"/>
          <p:cNvGrpSpPr>
            <a:grpSpLocks/>
          </p:cNvGrpSpPr>
          <p:nvPr/>
        </p:nvGrpSpPr>
        <p:grpSpPr>
          <a:xfrm>
            <a:off x="3547293" y="2350566"/>
            <a:ext cx="3509475" cy="656031"/>
            <a:chOff x="3654137" y="2357289"/>
            <a:chExt cx="3509476" cy="656031"/>
          </a:xfrm>
        </p:grpSpPr>
        <p:sp>
          <p:nvSpPr>
            <p:cNvPr id="109" name="圆角矩形 108"/>
            <p:cNvSpPr/>
            <p:nvPr/>
          </p:nvSpPr>
          <p:spPr>
            <a:xfrm>
              <a:off x="4032081" y="2543542"/>
              <a:ext cx="3131532" cy="360423"/>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cs typeface="+mn-ea"/>
                <a:sym typeface="+mn-lt"/>
              </a:endParaRPr>
            </a:p>
          </p:txBody>
        </p:sp>
        <p:sp>
          <p:nvSpPr>
            <p:cNvPr id="110" name="椭圆 109"/>
            <p:cNvSpPr/>
            <p:nvPr/>
          </p:nvSpPr>
          <p:spPr>
            <a:xfrm>
              <a:off x="3654137" y="2357289"/>
              <a:ext cx="636423" cy="636423"/>
            </a:xfrm>
            <a:prstGeom prst="ellipse">
              <a:avLst/>
            </a:prstGeom>
            <a:gradFill>
              <a:gsLst>
                <a:gs pos="0">
                  <a:schemeClr val="accent2">
                    <a:lumMod val="60000"/>
                    <a:lumOff val="40000"/>
                  </a:schemeClr>
                </a:gs>
                <a:gs pos="100000">
                  <a:schemeClr val="accent2">
                    <a:lumMod val="40000"/>
                    <a:lumOff val="60000"/>
                  </a:schemeClr>
                </a:gs>
              </a:gsLst>
              <a:lin ang="2700000" scaled="0"/>
            </a:gradFill>
            <a:ln w="57150">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cs typeface="+mn-ea"/>
                <a:sym typeface="+mn-lt"/>
              </a:endParaRPr>
            </a:p>
          </p:txBody>
        </p:sp>
        <p:sp>
          <p:nvSpPr>
            <p:cNvPr id="111" name="标题 4"/>
            <p:cNvSpPr txBox="1">
              <a:spLocks/>
            </p:cNvSpPr>
            <p:nvPr/>
          </p:nvSpPr>
          <p:spPr>
            <a:xfrm>
              <a:off x="3762121" y="2640063"/>
              <a:ext cx="431936" cy="373257"/>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999" b="1" dirty="0">
                  <a:solidFill>
                    <a:schemeClr val="bg1"/>
                  </a:solidFill>
                  <a:latin typeface="+mn-lt"/>
                  <a:ea typeface="+mn-ea"/>
                  <a:cs typeface="+mn-ea"/>
                  <a:sym typeface="+mn-lt"/>
                </a:rPr>
                <a:t>2</a:t>
              </a:r>
              <a:endParaRPr lang="zh-CN" altLang="en-US" sz="1200" b="1" dirty="0">
                <a:solidFill>
                  <a:schemeClr val="bg1"/>
                </a:solidFill>
                <a:latin typeface="+mn-lt"/>
                <a:ea typeface="+mn-ea"/>
                <a:cs typeface="+mn-ea"/>
                <a:sym typeface="+mn-lt"/>
              </a:endParaRPr>
            </a:p>
            <a:p>
              <a:endParaRPr lang="en-US" altLang="zh-CN" sz="1500" b="1" dirty="0">
                <a:solidFill>
                  <a:schemeClr val="bg1"/>
                </a:solidFill>
                <a:latin typeface="+mn-lt"/>
                <a:ea typeface="+mn-ea"/>
                <a:cs typeface="+mn-ea"/>
                <a:sym typeface="+mn-lt"/>
              </a:endParaRPr>
            </a:p>
          </p:txBody>
        </p:sp>
        <p:sp>
          <p:nvSpPr>
            <p:cNvPr id="112" name="标题 4"/>
            <p:cNvSpPr txBox="1">
              <a:spLocks/>
            </p:cNvSpPr>
            <p:nvPr/>
          </p:nvSpPr>
          <p:spPr>
            <a:xfrm>
              <a:off x="4325164" y="2627211"/>
              <a:ext cx="2699597" cy="355021"/>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dirty="0">
                  <a:solidFill>
                    <a:srgbClr val="B28A35"/>
                  </a:solidFill>
                  <a:latin typeface="+mn-lt"/>
                  <a:ea typeface="+mn-ea"/>
                  <a:cs typeface="+mn-ea"/>
                  <a:sym typeface="+mn-lt"/>
                </a:rPr>
                <a:t>    </a:t>
              </a:r>
              <a:r>
                <a:rPr lang="zh-CN" altLang="en-US" sz="1800" b="1" dirty="0">
                  <a:solidFill>
                    <a:srgbClr val="00B0F0"/>
                  </a:solidFill>
                  <a:latin typeface="+mn-lt"/>
                  <a:ea typeface="+mn-ea"/>
                  <a:cs typeface="+mn-ea"/>
                  <a:sym typeface="+mn-lt"/>
                </a:rPr>
                <a:t>研究现状</a:t>
              </a:r>
              <a:endParaRPr lang="en-US" altLang="zh-CN" sz="1800" b="1" dirty="0">
                <a:solidFill>
                  <a:srgbClr val="00B0F0"/>
                </a:solidFill>
                <a:latin typeface="+mn-lt"/>
                <a:ea typeface="+mn-ea"/>
                <a:cs typeface="+mn-ea"/>
                <a:sym typeface="+mn-lt"/>
              </a:endParaRPr>
            </a:p>
            <a:p>
              <a:pPr algn="l"/>
              <a:endParaRPr lang="en-US" altLang="zh-CN" sz="900" b="1" dirty="0">
                <a:solidFill>
                  <a:srgbClr val="B28A35"/>
                </a:solidFill>
                <a:latin typeface="+mn-lt"/>
                <a:ea typeface="+mn-ea"/>
                <a:cs typeface="+mn-ea"/>
                <a:sym typeface="+mn-lt"/>
              </a:endParaRPr>
            </a:p>
          </p:txBody>
        </p:sp>
        <p:sp>
          <p:nvSpPr>
            <p:cNvPr id="113" name="右箭头 112"/>
            <p:cNvSpPr/>
            <p:nvPr/>
          </p:nvSpPr>
          <p:spPr>
            <a:xfrm>
              <a:off x="6569702" y="2643377"/>
              <a:ext cx="215968" cy="141755"/>
            </a:xfrm>
            <a:prstGeom prst="rightArrow">
              <a:avLst/>
            </a:prstGeom>
            <a:gradFill>
              <a:gsLst>
                <a:gs pos="0">
                  <a:schemeClr val="accent2">
                    <a:lumMod val="60000"/>
                    <a:lumOff val="40000"/>
                  </a:schemeClr>
                </a:gs>
                <a:gs pos="100000">
                  <a:schemeClr val="accent2">
                    <a:lumMod val="40000"/>
                    <a:lumOff val="60000"/>
                  </a:schemeClr>
                </a:gs>
              </a:gsLst>
              <a:lin ang="2700000" scaled="0"/>
            </a:gradFill>
            <a:ln w="57150">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cs typeface="+mn-ea"/>
                <a:sym typeface="+mn-lt"/>
              </a:endParaRPr>
            </a:p>
          </p:txBody>
        </p:sp>
      </p:grpSp>
      <p:grpSp>
        <p:nvGrpSpPr>
          <p:cNvPr id="5" name="组合 4"/>
          <p:cNvGrpSpPr>
            <a:grpSpLocks/>
          </p:cNvGrpSpPr>
          <p:nvPr/>
        </p:nvGrpSpPr>
        <p:grpSpPr>
          <a:xfrm>
            <a:off x="3776690" y="3232300"/>
            <a:ext cx="3509475" cy="656031"/>
            <a:chOff x="3816113" y="3051057"/>
            <a:chExt cx="3509476" cy="656030"/>
          </a:xfrm>
        </p:grpSpPr>
        <p:sp>
          <p:nvSpPr>
            <p:cNvPr id="114" name="圆角矩形 113"/>
            <p:cNvSpPr/>
            <p:nvPr/>
          </p:nvSpPr>
          <p:spPr>
            <a:xfrm>
              <a:off x="4194057" y="3237309"/>
              <a:ext cx="3131532" cy="360423"/>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cs typeface="+mn-ea"/>
                <a:sym typeface="+mn-lt"/>
              </a:endParaRPr>
            </a:p>
          </p:txBody>
        </p:sp>
        <p:sp>
          <p:nvSpPr>
            <p:cNvPr id="115" name="椭圆 114"/>
            <p:cNvSpPr/>
            <p:nvPr/>
          </p:nvSpPr>
          <p:spPr>
            <a:xfrm>
              <a:off x="3816113" y="3051057"/>
              <a:ext cx="636423" cy="636423"/>
            </a:xfrm>
            <a:prstGeom prst="ellipse">
              <a:avLst/>
            </a:prstGeom>
            <a:gradFill>
              <a:gsLst>
                <a:gs pos="0">
                  <a:schemeClr val="accent2">
                    <a:lumMod val="60000"/>
                    <a:lumOff val="40000"/>
                  </a:schemeClr>
                </a:gs>
                <a:gs pos="100000">
                  <a:schemeClr val="accent2">
                    <a:lumMod val="40000"/>
                    <a:lumOff val="60000"/>
                  </a:schemeClr>
                </a:gs>
              </a:gsLst>
              <a:lin ang="2700000" scaled="0"/>
            </a:gradFill>
            <a:ln w="57150">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cs typeface="+mn-ea"/>
                <a:sym typeface="+mn-lt"/>
              </a:endParaRPr>
            </a:p>
          </p:txBody>
        </p:sp>
        <p:sp>
          <p:nvSpPr>
            <p:cNvPr id="116" name="标题 4"/>
            <p:cNvSpPr txBox="1">
              <a:spLocks/>
            </p:cNvSpPr>
            <p:nvPr/>
          </p:nvSpPr>
          <p:spPr>
            <a:xfrm>
              <a:off x="3924096" y="3333830"/>
              <a:ext cx="431936" cy="373257"/>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999" b="1" dirty="0">
                  <a:solidFill>
                    <a:schemeClr val="bg1"/>
                  </a:solidFill>
                  <a:latin typeface="+mn-lt"/>
                  <a:ea typeface="+mn-ea"/>
                  <a:cs typeface="+mn-ea"/>
                  <a:sym typeface="+mn-lt"/>
                </a:rPr>
                <a:t>3</a:t>
              </a:r>
              <a:endParaRPr lang="zh-CN" altLang="en-US" sz="1200" b="1" dirty="0">
                <a:solidFill>
                  <a:schemeClr val="bg1"/>
                </a:solidFill>
                <a:latin typeface="+mn-lt"/>
                <a:ea typeface="+mn-ea"/>
                <a:cs typeface="+mn-ea"/>
                <a:sym typeface="+mn-lt"/>
              </a:endParaRPr>
            </a:p>
            <a:p>
              <a:endParaRPr lang="en-US" altLang="zh-CN" sz="1500" b="1" dirty="0">
                <a:solidFill>
                  <a:schemeClr val="bg1"/>
                </a:solidFill>
                <a:latin typeface="+mn-lt"/>
                <a:ea typeface="+mn-ea"/>
                <a:cs typeface="+mn-ea"/>
                <a:sym typeface="+mn-lt"/>
              </a:endParaRPr>
            </a:p>
          </p:txBody>
        </p:sp>
        <p:sp>
          <p:nvSpPr>
            <p:cNvPr id="117" name="标题 4"/>
            <p:cNvSpPr txBox="1">
              <a:spLocks/>
            </p:cNvSpPr>
            <p:nvPr/>
          </p:nvSpPr>
          <p:spPr>
            <a:xfrm>
              <a:off x="4487140" y="3320978"/>
              <a:ext cx="2699597" cy="355021"/>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dirty="0">
                  <a:solidFill>
                    <a:srgbClr val="B28A35"/>
                  </a:solidFill>
                  <a:latin typeface="+mn-lt"/>
                  <a:ea typeface="+mn-ea"/>
                  <a:cs typeface="+mn-ea"/>
                  <a:sym typeface="+mn-lt"/>
                </a:rPr>
                <a:t>    </a:t>
              </a:r>
              <a:r>
                <a:rPr lang="zh-CN" altLang="en-US" sz="1800" b="1" dirty="0">
                  <a:solidFill>
                    <a:srgbClr val="00B0F0"/>
                  </a:solidFill>
                  <a:latin typeface="+mn-lt"/>
                  <a:ea typeface="+mn-ea"/>
                  <a:cs typeface="+mn-ea"/>
                  <a:sym typeface="+mn-lt"/>
                </a:rPr>
                <a:t>研究目标与内容</a:t>
              </a:r>
            </a:p>
            <a:p>
              <a:pPr algn="l"/>
              <a:endParaRPr lang="en-US" altLang="zh-CN" sz="900" b="1" dirty="0">
                <a:solidFill>
                  <a:srgbClr val="B28A35"/>
                </a:solidFill>
                <a:latin typeface="+mn-lt"/>
                <a:ea typeface="+mn-ea"/>
                <a:cs typeface="+mn-ea"/>
                <a:sym typeface="+mn-lt"/>
              </a:endParaRPr>
            </a:p>
          </p:txBody>
        </p:sp>
        <p:sp>
          <p:nvSpPr>
            <p:cNvPr id="118" name="右箭头 117"/>
            <p:cNvSpPr/>
            <p:nvPr/>
          </p:nvSpPr>
          <p:spPr>
            <a:xfrm>
              <a:off x="6731677" y="3337144"/>
              <a:ext cx="215968" cy="141755"/>
            </a:xfrm>
            <a:prstGeom prst="rightArrow">
              <a:avLst/>
            </a:prstGeom>
            <a:gradFill>
              <a:gsLst>
                <a:gs pos="0">
                  <a:schemeClr val="accent2">
                    <a:lumMod val="60000"/>
                    <a:lumOff val="40000"/>
                  </a:schemeClr>
                </a:gs>
                <a:gs pos="100000">
                  <a:schemeClr val="accent2">
                    <a:lumMod val="40000"/>
                    <a:lumOff val="60000"/>
                  </a:schemeClr>
                </a:gs>
              </a:gsLst>
              <a:lin ang="2700000" scaled="0"/>
            </a:gradFill>
            <a:ln w="57150">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cs typeface="+mn-ea"/>
                <a:sym typeface="+mn-lt"/>
              </a:endParaRPr>
            </a:p>
          </p:txBody>
        </p:sp>
      </p:grpSp>
      <p:grpSp>
        <p:nvGrpSpPr>
          <p:cNvPr id="2" name="组合 1"/>
          <p:cNvGrpSpPr>
            <a:grpSpLocks/>
          </p:cNvGrpSpPr>
          <p:nvPr/>
        </p:nvGrpSpPr>
        <p:grpSpPr>
          <a:xfrm>
            <a:off x="3534270" y="4150576"/>
            <a:ext cx="3509475" cy="656031"/>
            <a:chOff x="3330186" y="4354991"/>
            <a:chExt cx="3509475" cy="656031"/>
          </a:xfrm>
        </p:grpSpPr>
        <p:sp>
          <p:nvSpPr>
            <p:cNvPr id="124" name="圆角矩形 123"/>
            <p:cNvSpPr/>
            <p:nvPr/>
          </p:nvSpPr>
          <p:spPr>
            <a:xfrm>
              <a:off x="3708129" y="4541243"/>
              <a:ext cx="3131532" cy="360423"/>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lumMod val="50000"/>
                  </a:schemeClr>
                </a:solidFill>
                <a:cs typeface="+mn-ea"/>
                <a:sym typeface="+mn-lt"/>
              </a:endParaRPr>
            </a:p>
          </p:txBody>
        </p:sp>
        <p:sp>
          <p:nvSpPr>
            <p:cNvPr id="125" name="椭圆 124"/>
            <p:cNvSpPr/>
            <p:nvPr/>
          </p:nvSpPr>
          <p:spPr>
            <a:xfrm>
              <a:off x="3330186" y="4354991"/>
              <a:ext cx="636423" cy="636423"/>
            </a:xfrm>
            <a:prstGeom prst="ellipse">
              <a:avLst/>
            </a:prstGeom>
            <a:gradFill>
              <a:gsLst>
                <a:gs pos="0">
                  <a:schemeClr val="accent2">
                    <a:lumMod val="60000"/>
                    <a:lumOff val="40000"/>
                  </a:schemeClr>
                </a:gs>
                <a:gs pos="100000">
                  <a:schemeClr val="accent2">
                    <a:lumMod val="40000"/>
                    <a:lumOff val="60000"/>
                  </a:schemeClr>
                </a:gs>
              </a:gsLst>
              <a:lin ang="2700000" scaled="0"/>
            </a:gradFill>
            <a:ln w="57150">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cs typeface="+mn-ea"/>
                <a:sym typeface="+mn-lt"/>
              </a:endParaRPr>
            </a:p>
          </p:txBody>
        </p:sp>
        <p:sp>
          <p:nvSpPr>
            <p:cNvPr id="126" name="标题 4"/>
            <p:cNvSpPr txBox="1">
              <a:spLocks/>
            </p:cNvSpPr>
            <p:nvPr/>
          </p:nvSpPr>
          <p:spPr>
            <a:xfrm>
              <a:off x="3438169" y="4637765"/>
              <a:ext cx="431936" cy="373257"/>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999" b="1" dirty="0">
                  <a:solidFill>
                    <a:schemeClr val="bg1"/>
                  </a:solidFill>
                  <a:latin typeface="+mn-lt"/>
                  <a:ea typeface="+mn-ea"/>
                  <a:cs typeface="+mn-ea"/>
                  <a:sym typeface="+mn-lt"/>
                </a:rPr>
                <a:t>4</a:t>
              </a:r>
              <a:endParaRPr lang="zh-CN" altLang="en-US" sz="1200" b="1" dirty="0">
                <a:solidFill>
                  <a:schemeClr val="bg1"/>
                </a:solidFill>
                <a:latin typeface="+mn-lt"/>
                <a:ea typeface="+mn-ea"/>
                <a:cs typeface="+mn-ea"/>
                <a:sym typeface="+mn-lt"/>
              </a:endParaRPr>
            </a:p>
            <a:p>
              <a:endParaRPr lang="en-US" altLang="zh-CN" sz="1500" b="1" dirty="0">
                <a:solidFill>
                  <a:schemeClr val="bg1"/>
                </a:solidFill>
                <a:latin typeface="+mn-lt"/>
                <a:ea typeface="+mn-ea"/>
                <a:cs typeface="+mn-ea"/>
                <a:sym typeface="+mn-lt"/>
              </a:endParaRPr>
            </a:p>
          </p:txBody>
        </p:sp>
        <p:sp>
          <p:nvSpPr>
            <p:cNvPr id="127" name="标题 4"/>
            <p:cNvSpPr txBox="1">
              <a:spLocks/>
            </p:cNvSpPr>
            <p:nvPr/>
          </p:nvSpPr>
          <p:spPr>
            <a:xfrm>
              <a:off x="4001213" y="4624913"/>
              <a:ext cx="2699597" cy="355021"/>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dirty="0">
                  <a:solidFill>
                    <a:srgbClr val="B28A35"/>
                  </a:solidFill>
                  <a:latin typeface="+mn-lt"/>
                  <a:ea typeface="+mn-ea"/>
                  <a:cs typeface="+mn-ea"/>
                  <a:sym typeface="+mn-lt"/>
                </a:rPr>
                <a:t>    </a:t>
              </a:r>
              <a:r>
                <a:rPr lang="zh-CN" altLang="en-US" sz="1800" b="1" dirty="0">
                  <a:solidFill>
                    <a:srgbClr val="00B0F0"/>
                  </a:solidFill>
                  <a:latin typeface="+mn-lt"/>
                  <a:ea typeface="+mn-ea"/>
                  <a:cs typeface="+mn-ea"/>
                  <a:sym typeface="+mn-lt"/>
                </a:rPr>
                <a:t>研究难点</a:t>
              </a:r>
            </a:p>
            <a:p>
              <a:pPr algn="l"/>
              <a:endParaRPr lang="en-US" altLang="zh-CN" sz="900" b="1" dirty="0">
                <a:solidFill>
                  <a:srgbClr val="B28A35"/>
                </a:solidFill>
                <a:latin typeface="+mn-lt"/>
                <a:ea typeface="+mn-ea"/>
                <a:cs typeface="+mn-ea"/>
                <a:sym typeface="+mn-lt"/>
              </a:endParaRPr>
            </a:p>
          </p:txBody>
        </p:sp>
        <p:sp>
          <p:nvSpPr>
            <p:cNvPr id="128" name="右箭头 127"/>
            <p:cNvSpPr/>
            <p:nvPr/>
          </p:nvSpPr>
          <p:spPr>
            <a:xfrm>
              <a:off x="6245750" y="4641079"/>
              <a:ext cx="215968" cy="141755"/>
            </a:xfrm>
            <a:prstGeom prst="rightArrow">
              <a:avLst/>
            </a:prstGeom>
            <a:gradFill>
              <a:gsLst>
                <a:gs pos="0">
                  <a:schemeClr val="accent2">
                    <a:lumMod val="60000"/>
                    <a:lumOff val="40000"/>
                  </a:schemeClr>
                </a:gs>
                <a:gs pos="100000">
                  <a:schemeClr val="accent2">
                    <a:lumMod val="40000"/>
                    <a:lumOff val="60000"/>
                  </a:schemeClr>
                </a:gs>
              </a:gsLst>
              <a:lin ang="2700000" scaled="0"/>
            </a:gradFill>
            <a:ln w="57150">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cs typeface="+mn-ea"/>
                <a:sym typeface="+mn-lt"/>
              </a:endParaRPr>
            </a:p>
          </p:txBody>
        </p:sp>
      </p:grpSp>
      <p:grpSp>
        <p:nvGrpSpPr>
          <p:cNvPr id="34" name="组合 33"/>
          <p:cNvGrpSpPr>
            <a:grpSpLocks/>
          </p:cNvGrpSpPr>
          <p:nvPr/>
        </p:nvGrpSpPr>
        <p:grpSpPr>
          <a:xfrm>
            <a:off x="3169350" y="5004284"/>
            <a:ext cx="3509475" cy="656031"/>
            <a:chOff x="3330186" y="4354991"/>
            <a:chExt cx="3509475" cy="656031"/>
          </a:xfrm>
        </p:grpSpPr>
        <p:sp>
          <p:nvSpPr>
            <p:cNvPr id="35" name="圆角矩形 34"/>
            <p:cNvSpPr/>
            <p:nvPr/>
          </p:nvSpPr>
          <p:spPr>
            <a:xfrm>
              <a:off x="3708129" y="4541243"/>
              <a:ext cx="3131532" cy="360423"/>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lumMod val="50000"/>
                  </a:schemeClr>
                </a:solidFill>
                <a:cs typeface="+mn-ea"/>
                <a:sym typeface="+mn-lt"/>
              </a:endParaRPr>
            </a:p>
          </p:txBody>
        </p:sp>
        <p:sp>
          <p:nvSpPr>
            <p:cNvPr id="36" name="椭圆 35"/>
            <p:cNvSpPr/>
            <p:nvPr/>
          </p:nvSpPr>
          <p:spPr>
            <a:xfrm>
              <a:off x="3330186" y="4354991"/>
              <a:ext cx="636423" cy="636423"/>
            </a:xfrm>
            <a:prstGeom prst="ellipse">
              <a:avLst/>
            </a:prstGeom>
            <a:gradFill>
              <a:gsLst>
                <a:gs pos="0">
                  <a:schemeClr val="accent2">
                    <a:lumMod val="60000"/>
                    <a:lumOff val="40000"/>
                  </a:schemeClr>
                </a:gs>
                <a:gs pos="100000">
                  <a:schemeClr val="accent2">
                    <a:lumMod val="40000"/>
                    <a:lumOff val="60000"/>
                  </a:schemeClr>
                </a:gs>
              </a:gsLst>
              <a:lin ang="2700000" scaled="0"/>
            </a:gradFill>
            <a:ln w="57150">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cs typeface="+mn-ea"/>
                <a:sym typeface="+mn-lt"/>
              </a:endParaRPr>
            </a:p>
          </p:txBody>
        </p:sp>
        <p:sp>
          <p:nvSpPr>
            <p:cNvPr id="37" name="标题 4"/>
            <p:cNvSpPr txBox="1">
              <a:spLocks/>
            </p:cNvSpPr>
            <p:nvPr/>
          </p:nvSpPr>
          <p:spPr>
            <a:xfrm>
              <a:off x="3438169" y="4637765"/>
              <a:ext cx="431936" cy="373257"/>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999" b="1" dirty="0">
                  <a:solidFill>
                    <a:schemeClr val="bg1"/>
                  </a:solidFill>
                  <a:latin typeface="+mn-lt"/>
                  <a:ea typeface="+mn-ea"/>
                  <a:cs typeface="+mn-ea"/>
                  <a:sym typeface="+mn-lt"/>
                </a:rPr>
                <a:t>5</a:t>
              </a:r>
              <a:endParaRPr lang="zh-CN" altLang="en-US" sz="1200" b="1" dirty="0">
                <a:solidFill>
                  <a:schemeClr val="bg1"/>
                </a:solidFill>
                <a:latin typeface="+mn-lt"/>
                <a:ea typeface="+mn-ea"/>
                <a:cs typeface="+mn-ea"/>
                <a:sym typeface="+mn-lt"/>
              </a:endParaRPr>
            </a:p>
            <a:p>
              <a:endParaRPr lang="en-US" altLang="zh-CN" sz="1500" b="1" dirty="0">
                <a:solidFill>
                  <a:schemeClr val="bg1"/>
                </a:solidFill>
                <a:latin typeface="+mn-lt"/>
                <a:ea typeface="+mn-ea"/>
                <a:cs typeface="+mn-ea"/>
                <a:sym typeface="+mn-lt"/>
              </a:endParaRPr>
            </a:p>
          </p:txBody>
        </p:sp>
        <p:sp>
          <p:nvSpPr>
            <p:cNvPr id="38" name="标题 4"/>
            <p:cNvSpPr txBox="1">
              <a:spLocks/>
            </p:cNvSpPr>
            <p:nvPr/>
          </p:nvSpPr>
          <p:spPr>
            <a:xfrm>
              <a:off x="4001213" y="4624913"/>
              <a:ext cx="2699597" cy="355021"/>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dirty="0">
                  <a:solidFill>
                    <a:srgbClr val="B28A35"/>
                  </a:solidFill>
                  <a:latin typeface="+mn-lt"/>
                  <a:ea typeface="+mn-ea"/>
                  <a:cs typeface="+mn-ea"/>
                  <a:sym typeface="+mn-lt"/>
                </a:rPr>
                <a:t>    </a:t>
              </a:r>
              <a:r>
                <a:rPr lang="zh-CN" altLang="en-US" sz="1800" b="1" dirty="0">
                  <a:solidFill>
                    <a:srgbClr val="00B0F0"/>
                  </a:solidFill>
                  <a:latin typeface="+mn-lt"/>
                  <a:ea typeface="+mn-ea"/>
                  <a:cs typeface="+mn-ea"/>
                  <a:sym typeface="+mn-lt"/>
                </a:rPr>
                <a:t>创新特色</a:t>
              </a:r>
            </a:p>
            <a:p>
              <a:pPr algn="l"/>
              <a:endParaRPr lang="en-US" altLang="zh-CN" sz="900" b="1" dirty="0">
                <a:solidFill>
                  <a:srgbClr val="B28A35"/>
                </a:solidFill>
                <a:latin typeface="+mn-lt"/>
                <a:ea typeface="+mn-ea"/>
                <a:cs typeface="+mn-ea"/>
                <a:sym typeface="+mn-lt"/>
              </a:endParaRPr>
            </a:p>
          </p:txBody>
        </p:sp>
        <p:sp>
          <p:nvSpPr>
            <p:cNvPr id="39" name="右箭头 38"/>
            <p:cNvSpPr/>
            <p:nvPr/>
          </p:nvSpPr>
          <p:spPr>
            <a:xfrm>
              <a:off x="6245750" y="4641079"/>
              <a:ext cx="215968" cy="141755"/>
            </a:xfrm>
            <a:prstGeom prst="rightArrow">
              <a:avLst/>
            </a:prstGeom>
            <a:gradFill>
              <a:gsLst>
                <a:gs pos="0">
                  <a:schemeClr val="accent2">
                    <a:lumMod val="60000"/>
                    <a:lumOff val="40000"/>
                  </a:schemeClr>
                </a:gs>
                <a:gs pos="100000">
                  <a:schemeClr val="accent2">
                    <a:lumMod val="40000"/>
                    <a:lumOff val="60000"/>
                  </a:schemeClr>
                </a:gs>
              </a:gsLst>
              <a:lin ang="2700000" scaled="0"/>
            </a:gradFill>
            <a:ln w="57150">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cs typeface="+mn-ea"/>
                <a:sym typeface="+mn-lt"/>
              </a:endParaRPr>
            </a:p>
          </p:txBody>
        </p:sp>
      </p:grpSp>
    </p:spTree>
    <p:extLst>
      <p:ext uri="{BB962C8B-B14F-4D97-AF65-F5344CB8AC3E}">
        <p14:creationId xmlns:p14="http://schemas.microsoft.com/office/powerpoint/2010/main" val="2407246986"/>
      </p:ext>
    </p:extLst>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6858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tx1"/>
                </a:solidFill>
                <a:cs typeface="+mn-ea"/>
                <a:sym typeface="+mn-lt"/>
              </a:rPr>
              <a:t>一、选题背景与意义</a:t>
            </a:r>
          </a:p>
        </p:txBody>
      </p:sp>
      <p:pic>
        <p:nvPicPr>
          <p:cNvPr id="7" name="图片 6">
            <a:extLst>
              <a:ext uri="{FF2B5EF4-FFF2-40B4-BE49-F238E27FC236}">
                <a16:creationId xmlns:a16="http://schemas.microsoft.com/office/drawing/2014/main" id="{B093C19C-C362-46E0-B73B-235FE46B5335}"/>
              </a:ext>
            </a:extLst>
          </p:cNvPr>
          <p:cNvPicPr>
            <a:picLocks/>
          </p:cNvPicPr>
          <p:nvPr/>
        </p:nvPicPr>
        <p:blipFill>
          <a:blip r:embed="rId4"/>
          <a:stretch>
            <a:fillRect/>
          </a:stretch>
        </p:blipFill>
        <p:spPr>
          <a:xfrm>
            <a:off x="323528" y="1373780"/>
            <a:ext cx="4083367" cy="2617716"/>
          </a:xfrm>
          <a:prstGeom prst="rect">
            <a:avLst/>
          </a:prstGeom>
        </p:spPr>
      </p:pic>
      <p:pic>
        <p:nvPicPr>
          <p:cNvPr id="8" name="图片 7">
            <a:extLst>
              <a:ext uri="{FF2B5EF4-FFF2-40B4-BE49-F238E27FC236}">
                <a16:creationId xmlns:a16="http://schemas.microsoft.com/office/drawing/2014/main" id="{37A13579-7AD2-4BC7-B489-DEE899B05BED}"/>
              </a:ext>
            </a:extLst>
          </p:cNvPr>
          <p:cNvPicPr>
            <a:picLocks/>
          </p:cNvPicPr>
          <p:nvPr/>
        </p:nvPicPr>
        <p:blipFill>
          <a:blip r:embed="rId5"/>
          <a:stretch>
            <a:fillRect/>
          </a:stretch>
        </p:blipFill>
        <p:spPr>
          <a:xfrm>
            <a:off x="4737106" y="1360708"/>
            <a:ext cx="4248472" cy="2617716"/>
          </a:xfrm>
          <a:prstGeom prst="rect">
            <a:avLst/>
          </a:prstGeom>
        </p:spPr>
      </p:pic>
      <p:sp>
        <p:nvSpPr>
          <p:cNvPr id="10" name="文本框 9">
            <a:extLst>
              <a:ext uri="{FF2B5EF4-FFF2-40B4-BE49-F238E27FC236}">
                <a16:creationId xmlns:a16="http://schemas.microsoft.com/office/drawing/2014/main" id="{46453B64-0642-4F0E-B2DB-8A3C62F11345}"/>
              </a:ext>
            </a:extLst>
          </p:cNvPr>
          <p:cNvSpPr txBox="1">
            <a:spLocks/>
          </p:cNvSpPr>
          <p:nvPr/>
        </p:nvSpPr>
        <p:spPr>
          <a:xfrm>
            <a:off x="680244" y="4651640"/>
            <a:ext cx="3636404" cy="1477328"/>
          </a:xfrm>
          <a:prstGeom prst="rect">
            <a:avLst/>
          </a:prstGeom>
          <a:noFill/>
        </p:spPr>
        <p:txBody>
          <a:bodyPr wrap="square" rtlCol="0">
            <a:spAutoFit/>
          </a:bodyPr>
          <a:lstStyle/>
          <a:p>
            <a:r>
              <a:rPr lang="en-US" altLang="zh-CN" dirty="0">
                <a:cs typeface="+mn-ea"/>
                <a:sym typeface="+mn-lt"/>
              </a:rPr>
              <a:t>2018</a:t>
            </a:r>
            <a:r>
              <a:rPr lang="zh-CN" altLang="en-US" dirty="0">
                <a:cs typeface="+mn-ea"/>
                <a:sym typeface="+mn-lt"/>
              </a:rPr>
              <a:t>年</a:t>
            </a:r>
            <a:r>
              <a:rPr lang="en-US" altLang="zh-CN" dirty="0">
                <a:cs typeface="+mn-ea"/>
                <a:sym typeface="+mn-lt"/>
              </a:rPr>
              <a:t>7</a:t>
            </a:r>
            <a:r>
              <a:rPr lang="zh-CN" altLang="en-US" dirty="0">
                <a:cs typeface="+mn-ea"/>
                <a:sym typeface="+mn-lt"/>
              </a:rPr>
              <a:t>月份发布的</a:t>
            </a:r>
            <a:r>
              <a:rPr lang="en-US" altLang="zh-CN" dirty="0">
                <a:cs typeface="+mn-ea"/>
                <a:sym typeface="+mn-lt"/>
              </a:rPr>
              <a:t>《</a:t>
            </a:r>
            <a:r>
              <a:rPr lang="zh-CN" altLang="en-US" dirty="0">
                <a:cs typeface="+mn-ea"/>
                <a:sym typeface="+mn-lt"/>
              </a:rPr>
              <a:t>中国互联网发展状况统计报告</a:t>
            </a:r>
            <a:r>
              <a:rPr lang="en-US" altLang="zh-CN" dirty="0">
                <a:cs typeface="+mn-ea"/>
                <a:sym typeface="+mn-lt"/>
              </a:rPr>
              <a:t>》</a:t>
            </a:r>
            <a:r>
              <a:rPr lang="zh-CN" altLang="en-US" dirty="0">
                <a:cs typeface="+mn-ea"/>
                <a:sym typeface="+mn-lt"/>
              </a:rPr>
              <a:t>显示，中国网民数量逐年增多，中国目前有将近</a:t>
            </a:r>
            <a:r>
              <a:rPr lang="en-US" altLang="zh-CN" dirty="0">
                <a:cs typeface="+mn-ea"/>
                <a:sym typeface="+mn-lt"/>
              </a:rPr>
              <a:t>8</a:t>
            </a:r>
            <a:r>
              <a:rPr lang="zh-CN" altLang="en-US" dirty="0">
                <a:cs typeface="+mn-ea"/>
                <a:sym typeface="+mn-lt"/>
              </a:rPr>
              <a:t>亿网民。且年龄集中在</a:t>
            </a:r>
            <a:r>
              <a:rPr lang="en-US" altLang="zh-CN" dirty="0">
                <a:cs typeface="+mn-ea"/>
                <a:sym typeface="+mn-lt"/>
              </a:rPr>
              <a:t>10</a:t>
            </a:r>
            <a:r>
              <a:rPr lang="zh-CN" altLang="en-US" dirty="0">
                <a:cs typeface="+mn-ea"/>
                <a:sym typeface="+mn-lt"/>
              </a:rPr>
              <a:t>岁</a:t>
            </a:r>
            <a:r>
              <a:rPr lang="en-US" altLang="zh-CN" dirty="0">
                <a:cs typeface="+mn-ea"/>
                <a:sym typeface="+mn-lt"/>
              </a:rPr>
              <a:t>-40</a:t>
            </a:r>
            <a:r>
              <a:rPr lang="zh-CN" altLang="en-US" dirty="0">
                <a:cs typeface="+mn-ea"/>
                <a:sym typeface="+mn-lt"/>
              </a:rPr>
              <a:t>岁间。</a:t>
            </a:r>
          </a:p>
        </p:txBody>
      </p:sp>
      <p:sp>
        <p:nvSpPr>
          <p:cNvPr id="11" name="文本框 10">
            <a:extLst>
              <a:ext uri="{FF2B5EF4-FFF2-40B4-BE49-F238E27FC236}">
                <a16:creationId xmlns:a16="http://schemas.microsoft.com/office/drawing/2014/main" id="{97CBB977-B486-4408-98B4-AB301BD95490}"/>
              </a:ext>
            </a:extLst>
          </p:cNvPr>
          <p:cNvSpPr txBox="1">
            <a:spLocks/>
          </p:cNvSpPr>
          <p:nvPr/>
        </p:nvSpPr>
        <p:spPr>
          <a:xfrm>
            <a:off x="5043140" y="4658464"/>
            <a:ext cx="3636404" cy="1200329"/>
          </a:xfrm>
          <a:prstGeom prst="rect">
            <a:avLst/>
          </a:prstGeom>
          <a:noFill/>
        </p:spPr>
        <p:txBody>
          <a:bodyPr wrap="square" rtlCol="0">
            <a:spAutoFit/>
          </a:bodyPr>
          <a:lstStyle/>
          <a:p>
            <a:r>
              <a:rPr lang="zh-CN" altLang="en-US" dirty="0">
                <a:cs typeface="+mn-ea"/>
                <a:sym typeface="+mn-lt"/>
              </a:rPr>
              <a:t>互联网作为信息传播的载体，为政治，经济，文化的传播提供了优质的途径，成为市民获取信息的重要来源。</a:t>
            </a:r>
          </a:p>
        </p:txBody>
      </p:sp>
    </p:spTree>
    <p:extLst>
      <p:ext uri="{BB962C8B-B14F-4D97-AF65-F5344CB8AC3E}">
        <p14:creationId xmlns:p14="http://schemas.microsoft.com/office/powerpoint/2010/main" val="1941024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图表 13">
            <a:extLst>
              <a:ext uri="{FF2B5EF4-FFF2-40B4-BE49-F238E27FC236}">
                <a16:creationId xmlns:a16="http://schemas.microsoft.com/office/drawing/2014/main" id="{C970BB2D-7AD1-46C6-BF83-E968437BDFEC}"/>
              </a:ext>
            </a:extLst>
          </p:cNvPr>
          <p:cNvGraphicFramePr/>
          <p:nvPr>
            <p:extLst>
              <p:ext uri="{D42A27DB-BD31-4B8C-83A1-F6EECF244321}">
                <p14:modId xmlns:p14="http://schemas.microsoft.com/office/powerpoint/2010/main" val="3976926838"/>
              </p:ext>
            </p:extLst>
          </p:nvPr>
        </p:nvGraphicFramePr>
        <p:xfrm>
          <a:off x="0" y="1196752"/>
          <a:ext cx="4946600" cy="3145101"/>
        </p:xfrm>
        <a:graphic>
          <a:graphicData uri="http://schemas.openxmlformats.org/drawingml/2006/chart">
            <c:chart xmlns:c="http://schemas.openxmlformats.org/drawingml/2006/chart" xmlns:r="http://schemas.openxmlformats.org/officeDocument/2006/relationships" r:id="rId3"/>
          </a:graphicData>
        </a:graphic>
      </p:graphicFrame>
      <p:sp>
        <p:nvSpPr>
          <p:cNvPr id="5" name="矩形 4"/>
          <p:cNvSpPr/>
          <p:nvPr/>
        </p:nvSpPr>
        <p:spPr>
          <a:xfrm>
            <a:off x="0" y="0"/>
            <a:ext cx="9144000" cy="6858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tx1"/>
                </a:solidFill>
                <a:cs typeface="+mn-ea"/>
                <a:sym typeface="+mn-lt"/>
              </a:rPr>
              <a:t>一、选题背景与意义</a:t>
            </a:r>
          </a:p>
        </p:txBody>
      </p:sp>
      <p:sp>
        <p:nvSpPr>
          <p:cNvPr id="15" name="矩形 14">
            <a:extLst>
              <a:ext uri="{FF2B5EF4-FFF2-40B4-BE49-F238E27FC236}">
                <a16:creationId xmlns:a16="http://schemas.microsoft.com/office/drawing/2014/main" id="{AD4837CE-FBB2-4E1C-8023-45BF8C159BB7}"/>
              </a:ext>
            </a:extLst>
          </p:cNvPr>
          <p:cNvSpPr/>
          <p:nvPr/>
        </p:nvSpPr>
        <p:spPr>
          <a:xfrm>
            <a:off x="5060280" y="1340768"/>
            <a:ext cx="3616176" cy="1200329"/>
          </a:xfrm>
          <a:prstGeom prst="rect">
            <a:avLst/>
          </a:prstGeom>
        </p:spPr>
        <p:txBody>
          <a:bodyPr wrap="square">
            <a:spAutoFit/>
          </a:bodyPr>
          <a:lstStyle/>
          <a:p>
            <a:r>
              <a:rPr lang="zh-CN" altLang="en-US" dirty="0">
                <a:cs typeface="+mn-ea"/>
                <a:sym typeface="+mn-lt"/>
              </a:rPr>
              <a:t>在虚拟的网络环境中，用户通过个人的网页、微信公众号、微博论坛等形式的网络媒体发布的信息，言论等，都具有一定的不确定性。</a:t>
            </a:r>
          </a:p>
        </p:txBody>
      </p:sp>
      <p:sp>
        <p:nvSpPr>
          <p:cNvPr id="16" name="矩形 15">
            <a:extLst>
              <a:ext uri="{FF2B5EF4-FFF2-40B4-BE49-F238E27FC236}">
                <a16:creationId xmlns:a16="http://schemas.microsoft.com/office/drawing/2014/main" id="{36143C62-C185-4B3D-8344-AEAD02895013}"/>
              </a:ext>
            </a:extLst>
          </p:cNvPr>
          <p:cNvSpPr/>
          <p:nvPr/>
        </p:nvSpPr>
        <p:spPr>
          <a:xfrm>
            <a:off x="5060280" y="2958799"/>
            <a:ext cx="3616176" cy="1754326"/>
          </a:xfrm>
          <a:prstGeom prst="rect">
            <a:avLst/>
          </a:prstGeom>
        </p:spPr>
        <p:txBody>
          <a:bodyPr wrap="square">
            <a:spAutoFit/>
          </a:bodyPr>
          <a:lstStyle/>
          <a:p>
            <a:r>
              <a:rPr lang="zh-CN" altLang="en-US" dirty="0">
                <a:cs typeface="+mn-ea"/>
                <a:sym typeface="+mn-lt"/>
              </a:rPr>
              <a:t>网络上充斥着大量的虚假的、色情类、政治敏感类、诈骗类、迷信类等不良信息。这些信息充斥着网络的角角落落，败坏社会风气，蛊惑人心，给人们的身心健康造成了极大的伤害。</a:t>
            </a:r>
          </a:p>
        </p:txBody>
      </p:sp>
      <p:sp>
        <p:nvSpPr>
          <p:cNvPr id="17" name="idea_314259">
            <a:extLst>
              <a:ext uri="{FF2B5EF4-FFF2-40B4-BE49-F238E27FC236}">
                <a16:creationId xmlns:a16="http://schemas.microsoft.com/office/drawing/2014/main" id="{2DD77597-FD22-4548-AB10-2097F377EB16}"/>
              </a:ext>
            </a:extLst>
          </p:cNvPr>
          <p:cNvSpPr>
            <a:spLocks noChangeAspect="1"/>
          </p:cNvSpPr>
          <p:nvPr/>
        </p:nvSpPr>
        <p:spPr bwMode="auto">
          <a:xfrm>
            <a:off x="1295636" y="5373215"/>
            <a:ext cx="919598" cy="918208"/>
          </a:xfrm>
          <a:custGeom>
            <a:avLst/>
            <a:gdLst>
              <a:gd name="connsiteX0" fmla="*/ 285790 w 607639"/>
              <a:gd name="connsiteY0" fmla="*/ 532769 h 606722"/>
              <a:gd name="connsiteX1" fmla="*/ 321849 w 607639"/>
              <a:gd name="connsiteY1" fmla="*/ 532769 h 606722"/>
              <a:gd name="connsiteX2" fmla="*/ 321849 w 607639"/>
              <a:gd name="connsiteY2" fmla="*/ 606722 h 606722"/>
              <a:gd name="connsiteX3" fmla="*/ 285790 w 607639"/>
              <a:gd name="connsiteY3" fmla="*/ 606722 h 606722"/>
              <a:gd name="connsiteX4" fmla="*/ 408428 w 607639"/>
              <a:gd name="connsiteY4" fmla="*/ 508424 h 606722"/>
              <a:gd name="connsiteX5" fmla="*/ 436729 w 607639"/>
              <a:gd name="connsiteY5" fmla="*/ 576710 h 606722"/>
              <a:gd name="connsiteX6" fmla="*/ 403355 w 607639"/>
              <a:gd name="connsiteY6" fmla="*/ 590492 h 606722"/>
              <a:gd name="connsiteX7" fmla="*/ 375055 w 607639"/>
              <a:gd name="connsiteY7" fmla="*/ 522206 h 606722"/>
              <a:gd name="connsiteX8" fmla="*/ 199209 w 607639"/>
              <a:gd name="connsiteY8" fmla="*/ 508424 h 606722"/>
              <a:gd name="connsiteX9" fmla="*/ 232583 w 607639"/>
              <a:gd name="connsiteY9" fmla="*/ 522206 h 606722"/>
              <a:gd name="connsiteX10" fmla="*/ 204282 w 607639"/>
              <a:gd name="connsiteY10" fmla="*/ 590492 h 606722"/>
              <a:gd name="connsiteX11" fmla="*/ 170909 w 607639"/>
              <a:gd name="connsiteY11" fmla="*/ 576710 h 606722"/>
              <a:gd name="connsiteX12" fmla="*/ 479131 w 607639"/>
              <a:gd name="connsiteY12" fmla="*/ 452889 h 606722"/>
              <a:gd name="connsiteX13" fmla="*/ 531358 w 607639"/>
              <a:gd name="connsiteY13" fmla="*/ 505158 h 606722"/>
              <a:gd name="connsiteX14" fmla="*/ 505912 w 607639"/>
              <a:gd name="connsiteY14" fmla="*/ 530582 h 606722"/>
              <a:gd name="connsiteX15" fmla="*/ 453595 w 607639"/>
              <a:gd name="connsiteY15" fmla="*/ 478401 h 606722"/>
              <a:gd name="connsiteX16" fmla="*/ 128515 w 607639"/>
              <a:gd name="connsiteY16" fmla="*/ 452889 h 606722"/>
              <a:gd name="connsiteX17" fmla="*/ 154045 w 607639"/>
              <a:gd name="connsiteY17" fmla="*/ 478401 h 606722"/>
              <a:gd name="connsiteX18" fmla="*/ 101740 w 607639"/>
              <a:gd name="connsiteY18" fmla="*/ 530582 h 606722"/>
              <a:gd name="connsiteX19" fmla="*/ 76211 w 607639"/>
              <a:gd name="connsiteY19" fmla="*/ 505158 h 606722"/>
              <a:gd name="connsiteX20" fmla="*/ 225598 w 607639"/>
              <a:gd name="connsiteY20" fmla="*/ 411679 h 606722"/>
              <a:gd name="connsiteX21" fmla="*/ 228980 w 607639"/>
              <a:gd name="connsiteY21" fmla="*/ 411679 h 606722"/>
              <a:gd name="connsiteX22" fmla="*/ 261736 w 607639"/>
              <a:gd name="connsiteY22" fmla="*/ 411679 h 606722"/>
              <a:gd name="connsiteX23" fmla="*/ 345851 w 607639"/>
              <a:gd name="connsiteY23" fmla="*/ 411679 h 606722"/>
              <a:gd name="connsiteX24" fmla="*/ 378606 w 607639"/>
              <a:gd name="connsiteY24" fmla="*/ 411679 h 606722"/>
              <a:gd name="connsiteX25" fmla="*/ 381900 w 607639"/>
              <a:gd name="connsiteY25" fmla="*/ 411679 h 606722"/>
              <a:gd name="connsiteX26" fmla="*/ 381900 w 607639"/>
              <a:gd name="connsiteY26" fmla="*/ 452994 h 606722"/>
              <a:gd name="connsiteX27" fmla="*/ 328138 w 607639"/>
              <a:gd name="connsiteY27" fmla="*/ 506660 h 606722"/>
              <a:gd name="connsiteX28" fmla="*/ 279360 w 607639"/>
              <a:gd name="connsiteY28" fmla="*/ 506660 h 606722"/>
              <a:gd name="connsiteX29" fmla="*/ 225598 w 607639"/>
              <a:gd name="connsiteY29" fmla="*/ 452994 h 606722"/>
              <a:gd name="connsiteX30" fmla="*/ 523080 w 607639"/>
              <a:gd name="connsiteY30" fmla="*/ 374491 h 606722"/>
              <a:gd name="connsiteX31" fmla="*/ 591409 w 607639"/>
              <a:gd name="connsiteY31" fmla="*/ 402760 h 606722"/>
              <a:gd name="connsiteX32" fmla="*/ 577530 w 607639"/>
              <a:gd name="connsiteY32" fmla="*/ 436095 h 606722"/>
              <a:gd name="connsiteX33" fmla="*/ 509200 w 607639"/>
              <a:gd name="connsiteY33" fmla="*/ 407738 h 606722"/>
              <a:gd name="connsiteX34" fmla="*/ 84559 w 607639"/>
              <a:gd name="connsiteY34" fmla="*/ 374491 h 606722"/>
              <a:gd name="connsiteX35" fmla="*/ 98439 w 607639"/>
              <a:gd name="connsiteY35" fmla="*/ 407827 h 606722"/>
              <a:gd name="connsiteX36" fmla="*/ 30109 w 607639"/>
              <a:gd name="connsiteY36" fmla="*/ 436095 h 606722"/>
              <a:gd name="connsiteX37" fmla="*/ 16230 w 607639"/>
              <a:gd name="connsiteY37" fmla="*/ 402760 h 606722"/>
              <a:gd name="connsiteX38" fmla="*/ 533545 w 607639"/>
              <a:gd name="connsiteY38" fmla="*/ 285367 h 606722"/>
              <a:gd name="connsiteX39" fmla="*/ 607639 w 607639"/>
              <a:gd name="connsiteY39" fmla="*/ 285367 h 606722"/>
              <a:gd name="connsiteX40" fmla="*/ 607639 w 607639"/>
              <a:gd name="connsiteY40" fmla="*/ 321355 h 606722"/>
              <a:gd name="connsiteX41" fmla="*/ 533545 w 607639"/>
              <a:gd name="connsiteY41" fmla="*/ 321355 h 606722"/>
              <a:gd name="connsiteX42" fmla="*/ 0 w 607639"/>
              <a:gd name="connsiteY42" fmla="*/ 285367 h 606722"/>
              <a:gd name="connsiteX43" fmla="*/ 73953 w 607639"/>
              <a:gd name="connsiteY43" fmla="*/ 285367 h 606722"/>
              <a:gd name="connsiteX44" fmla="*/ 73953 w 607639"/>
              <a:gd name="connsiteY44" fmla="*/ 321355 h 606722"/>
              <a:gd name="connsiteX45" fmla="*/ 0 w 607639"/>
              <a:gd name="connsiteY45" fmla="*/ 321355 h 606722"/>
              <a:gd name="connsiteX46" fmla="*/ 274606 w 607639"/>
              <a:gd name="connsiteY46" fmla="*/ 243521 h 606722"/>
              <a:gd name="connsiteX47" fmla="*/ 285791 w 607639"/>
              <a:gd name="connsiteY47" fmla="*/ 254635 h 606722"/>
              <a:gd name="connsiteX48" fmla="*/ 274606 w 607639"/>
              <a:gd name="connsiteY48" fmla="*/ 265749 h 606722"/>
              <a:gd name="connsiteX49" fmla="*/ 263421 w 607639"/>
              <a:gd name="connsiteY49" fmla="*/ 254635 h 606722"/>
              <a:gd name="connsiteX50" fmla="*/ 274606 w 607639"/>
              <a:gd name="connsiteY50" fmla="*/ 243521 h 606722"/>
              <a:gd name="connsiteX51" fmla="*/ 332963 w 607639"/>
              <a:gd name="connsiteY51" fmla="*/ 243521 h 606722"/>
              <a:gd name="connsiteX52" fmla="*/ 344077 w 607639"/>
              <a:gd name="connsiteY52" fmla="*/ 254635 h 606722"/>
              <a:gd name="connsiteX53" fmla="*/ 332963 w 607639"/>
              <a:gd name="connsiteY53" fmla="*/ 265749 h 606722"/>
              <a:gd name="connsiteX54" fmla="*/ 321849 w 607639"/>
              <a:gd name="connsiteY54" fmla="*/ 254635 h 606722"/>
              <a:gd name="connsiteX55" fmla="*/ 332963 w 607639"/>
              <a:gd name="connsiteY55" fmla="*/ 243521 h 606722"/>
              <a:gd name="connsiteX56" fmla="*/ 577545 w 607639"/>
              <a:gd name="connsiteY56" fmla="*/ 170627 h 606722"/>
              <a:gd name="connsiteX57" fmla="*/ 591338 w 607639"/>
              <a:gd name="connsiteY57" fmla="*/ 203963 h 606722"/>
              <a:gd name="connsiteX58" fmla="*/ 522994 w 607639"/>
              <a:gd name="connsiteY58" fmla="*/ 232231 h 606722"/>
              <a:gd name="connsiteX59" fmla="*/ 509200 w 607639"/>
              <a:gd name="connsiteY59" fmla="*/ 198896 h 606722"/>
              <a:gd name="connsiteX60" fmla="*/ 30023 w 607639"/>
              <a:gd name="connsiteY60" fmla="*/ 170627 h 606722"/>
              <a:gd name="connsiteX61" fmla="*/ 98368 w 607639"/>
              <a:gd name="connsiteY61" fmla="*/ 198896 h 606722"/>
              <a:gd name="connsiteX62" fmla="*/ 84574 w 607639"/>
              <a:gd name="connsiteY62" fmla="*/ 232231 h 606722"/>
              <a:gd name="connsiteX63" fmla="*/ 16230 w 607639"/>
              <a:gd name="connsiteY63" fmla="*/ 203963 h 606722"/>
              <a:gd name="connsiteX64" fmla="*/ 303739 w 607639"/>
              <a:gd name="connsiteY64" fmla="*/ 99991 h 606722"/>
              <a:gd name="connsiteX65" fmla="*/ 450066 w 607639"/>
              <a:gd name="connsiteY65" fmla="*/ 246079 h 606722"/>
              <a:gd name="connsiteX66" fmla="*/ 408055 w 607639"/>
              <a:gd name="connsiteY66" fmla="*/ 348446 h 606722"/>
              <a:gd name="connsiteX67" fmla="*/ 405919 w 607639"/>
              <a:gd name="connsiteY67" fmla="*/ 350579 h 606722"/>
              <a:gd name="connsiteX68" fmla="*/ 388829 w 607639"/>
              <a:gd name="connsiteY68" fmla="*/ 375549 h 606722"/>
              <a:gd name="connsiteX69" fmla="*/ 381887 w 607639"/>
              <a:gd name="connsiteY69" fmla="*/ 375549 h 606722"/>
              <a:gd name="connsiteX70" fmla="*/ 350023 w 607639"/>
              <a:gd name="connsiteY70" fmla="*/ 375549 h 606722"/>
              <a:gd name="connsiteX71" fmla="*/ 321808 w 607639"/>
              <a:gd name="connsiteY71" fmla="*/ 375549 h 606722"/>
              <a:gd name="connsiteX72" fmla="*/ 321808 w 607639"/>
              <a:gd name="connsiteY72" fmla="*/ 300373 h 606722"/>
              <a:gd name="connsiteX73" fmla="*/ 332933 w 607639"/>
              <a:gd name="connsiteY73" fmla="*/ 301706 h 606722"/>
              <a:gd name="connsiteX74" fmla="*/ 380196 w 607639"/>
              <a:gd name="connsiteY74" fmla="*/ 254609 h 606722"/>
              <a:gd name="connsiteX75" fmla="*/ 332933 w 607639"/>
              <a:gd name="connsiteY75" fmla="*/ 207424 h 606722"/>
              <a:gd name="connsiteX76" fmla="*/ 303739 w 607639"/>
              <a:gd name="connsiteY76" fmla="*/ 217554 h 606722"/>
              <a:gd name="connsiteX77" fmla="*/ 274545 w 607639"/>
              <a:gd name="connsiteY77" fmla="*/ 207424 h 606722"/>
              <a:gd name="connsiteX78" fmla="*/ 227372 w 607639"/>
              <a:gd name="connsiteY78" fmla="*/ 254609 h 606722"/>
              <a:gd name="connsiteX79" fmla="*/ 274545 w 607639"/>
              <a:gd name="connsiteY79" fmla="*/ 301706 h 606722"/>
              <a:gd name="connsiteX80" fmla="*/ 285671 w 607639"/>
              <a:gd name="connsiteY80" fmla="*/ 300373 h 606722"/>
              <a:gd name="connsiteX81" fmla="*/ 285671 w 607639"/>
              <a:gd name="connsiteY81" fmla="*/ 375549 h 606722"/>
              <a:gd name="connsiteX82" fmla="*/ 257545 w 607639"/>
              <a:gd name="connsiteY82" fmla="*/ 375549 h 606722"/>
              <a:gd name="connsiteX83" fmla="*/ 225592 w 607639"/>
              <a:gd name="connsiteY83" fmla="*/ 375549 h 606722"/>
              <a:gd name="connsiteX84" fmla="*/ 218738 w 607639"/>
              <a:gd name="connsiteY84" fmla="*/ 375549 h 606722"/>
              <a:gd name="connsiteX85" fmla="*/ 201560 w 607639"/>
              <a:gd name="connsiteY85" fmla="*/ 350579 h 606722"/>
              <a:gd name="connsiteX86" fmla="*/ 199513 w 607639"/>
              <a:gd name="connsiteY86" fmla="*/ 348446 h 606722"/>
              <a:gd name="connsiteX87" fmla="*/ 157502 w 607639"/>
              <a:gd name="connsiteY87" fmla="*/ 246079 h 606722"/>
              <a:gd name="connsiteX88" fmla="*/ 303739 w 607639"/>
              <a:gd name="connsiteY88" fmla="*/ 99991 h 606722"/>
              <a:gd name="connsiteX89" fmla="*/ 505823 w 607639"/>
              <a:gd name="connsiteY89" fmla="*/ 76070 h 606722"/>
              <a:gd name="connsiteX90" fmla="*/ 531358 w 607639"/>
              <a:gd name="connsiteY90" fmla="*/ 101576 h 606722"/>
              <a:gd name="connsiteX91" fmla="*/ 479042 w 607639"/>
              <a:gd name="connsiteY91" fmla="*/ 153833 h 606722"/>
              <a:gd name="connsiteX92" fmla="*/ 453595 w 607639"/>
              <a:gd name="connsiteY92" fmla="*/ 128327 h 606722"/>
              <a:gd name="connsiteX93" fmla="*/ 101740 w 607639"/>
              <a:gd name="connsiteY93" fmla="*/ 76070 h 606722"/>
              <a:gd name="connsiteX94" fmla="*/ 154045 w 607639"/>
              <a:gd name="connsiteY94" fmla="*/ 128327 h 606722"/>
              <a:gd name="connsiteX95" fmla="*/ 128515 w 607639"/>
              <a:gd name="connsiteY95" fmla="*/ 153833 h 606722"/>
              <a:gd name="connsiteX96" fmla="*/ 76211 w 607639"/>
              <a:gd name="connsiteY96" fmla="*/ 101576 h 606722"/>
              <a:gd name="connsiteX97" fmla="*/ 403355 w 607639"/>
              <a:gd name="connsiteY97" fmla="*/ 16159 h 606722"/>
              <a:gd name="connsiteX98" fmla="*/ 436729 w 607639"/>
              <a:gd name="connsiteY98" fmla="*/ 29941 h 606722"/>
              <a:gd name="connsiteX99" fmla="*/ 408428 w 607639"/>
              <a:gd name="connsiteY99" fmla="*/ 98227 h 606722"/>
              <a:gd name="connsiteX100" fmla="*/ 375055 w 607639"/>
              <a:gd name="connsiteY100" fmla="*/ 84445 h 606722"/>
              <a:gd name="connsiteX101" fmla="*/ 204282 w 607639"/>
              <a:gd name="connsiteY101" fmla="*/ 16159 h 606722"/>
              <a:gd name="connsiteX102" fmla="*/ 232583 w 607639"/>
              <a:gd name="connsiteY102" fmla="*/ 84430 h 606722"/>
              <a:gd name="connsiteX103" fmla="*/ 199209 w 607639"/>
              <a:gd name="connsiteY103" fmla="*/ 98297 h 606722"/>
              <a:gd name="connsiteX104" fmla="*/ 170909 w 607639"/>
              <a:gd name="connsiteY104" fmla="*/ 30027 h 606722"/>
              <a:gd name="connsiteX105" fmla="*/ 285790 w 607639"/>
              <a:gd name="connsiteY105" fmla="*/ 0 h 606722"/>
              <a:gd name="connsiteX106" fmla="*/ 321849 w 607639"/>
              <a:gd name="connsiteY106" fmla="*/ 0 h 606722"/>
              <a:gd name="connsiteX107" fmla="*/ 321849 w 607639"/>
              <a:gd name="connsiteY107" fmla="*/ 73882 h 606722"/>
              <a:gd name="connsiteX108" fmla="*/ 285790 w 607639"/>
              <a:gd name="connsiteY108" fmla="*/ 73882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285790" y="532769"/>
                </a:moveTo>
                <a:lnTo>
                  <a:pt x="321849" y="532769"/>
                </a:lnTo>
                <a:lnTo>
                  <a:pt x="321849" y="606722"/>
                </a:lnTo>
                <a:lnTo>
                  <a:pt x="285790" y="606722"/>
                </a:lnTo>
                <a:close/>
                <a:moveTo>
                  <a:pt x="408428" y="508424"/>
                </a:moveTo>
                <a:lnTo>
                  <a:pt x="436729" y="576710"/>
                </a:lnTo>
                <a:lnTo>
                  <a:pt x="403355" y="590492"/>
                </a:lnTo>
                <a:lnTo>
                  <a:pt x="375055" y="522206"/>
                </a:lnTo>
                <a:close/>
                <a:moveTo>
                  <a:pt x="199209" y="508424"/>
                </a:moveTo>
                <a:lnTo>
                  <a:pt x="232583" y="522206"/>
                </a:lnTo>
                <a:lnTo>
                  <a:pt x="204282" y="590492"/>
                </a:lnTo>
                <a:lnTo>
                  <a:pt x="170909" y="576710"/>
                </a:lnTo>
                <a:close/>
                <a:moveTo>
                  <a:pt x="479131" y="452889"/>
                </a:moveTo>
                <a:lnTo>
                  <a:pt x="531358" y="505158"/>
                </a:lnTo>
                <a:lnTo>
                  <a:pt x="505912" y="530582"/>
                </a:lnTo>
                <a:lnTo>
                  <a:pt x="453595" y="478401"/>
                </a:lnTo>
                <a:close/>
                <a:moveTo>
                  <a:pt x="128515" y="452889"/>
                </a:moveTo>
                <a:lnTo>
                  <a:pt x="154045" y="478401"/>
                </a:lnTo>
                <a:lnTo>
                  <a:pt x="101740" y="530582"/>
                </a:lnTo>
                <a:lnTo>
                  <a:pt x="76211" y="505158"/>
                </a:lnTo>
                <a:close/>
                <a:moveTo>
                  <a:pt x="225598" y="411679"/>
                </a:moveTo>
                <a:lnTo>
                  <a:pt x="228980" y="411679"/>
                </a:lnTo>
                <a:lnTo>
                  <a:pt x="261736" y="411679"/>
                </a:lnTo>
                <a:lnTo>
                  <a:pt x="345851" y="411679"/>
                </a:lnTo>
                <a:lnTo>
                  <a:pt x="378606" y="411679"/>
                </a:lnTo>
                <a:lnTo>
                  <a:pt x="381900" y="411679"/>
                </a:lnTo>
                <a:lnTo>
                  <a:pt x="381900" y="452994"/>
                </a:lnTo>
                <a:cubicBezTo>
                  <a:pt x="381900" y="482582"/>
                  <a:pt x="357778" y="506660"/>
                  <a:pt x="328138" y="506660"/>
                </a:cubicBezTo>
                <a:lnTo>
                  <a:pt x="279360" y="506660"/>
                </a:lnTo>
                <a:cubicBezTo>
                  <a:pt x="249720" y="506660"/>
                  <a:pt x="225598" y="482582"/>
                  <a:pt x="225598" y="452994"/>
                </a:cubicBezTo>
                <a:close/>
                <a:moveTo>
                  <a:pt x="523080" y="374491"/>
                </a:moveTo>
                <a:lnTo>
                  <a:pt x="591409" y="402760"/>
                </a:lnTo>
                <a:lnTo>
                  <a:pt x="577530" y="436095"/>
                </a:lnTo>
                <a:lnTo>
                  <a:pt x="509200" y="407738"/>
                </a:lnTo>
                <a:close/>
                <a:moveTo>
                  <a:pt x="84559" y="374491"/>
                </a:moveTo>
                <a:lnTo>
                  <a:pt x="98439" y="407827"/>
                </a:lnTo>
                <a:lnTo>
                  <a:pt x="30109" y="436095"/>
                </a:lnTo>
                <a:lnTo>
                  <a:pt x="16230" y="402760"/>
                </a:lnTo>
                <a:close/>
                <a:moveTo>
                  <a:pt x="533545" y="285367"/>
                </a:moveTo>
                <a:lnTo>
                  <a:pt x="607639" y="285367"/>
                </a:lnTo>
                <a:lnTo>
                  <a:pt x="607639" y="321355"/>
                </a:lnTo>
                <a:lnTo>
                  <a:pt x="533545" y="321355"/>
                </a:lnTo>
                <a:close/>
                <a:moveTo>
                  <a:pt x="0" y="285367"/>
                </a:moveTo>
                <a:lnTo>
                  <a:pt x="73953" y="285367"/>
                </a:lnTo>
                <a:lnTo>
                  <a:pt x="73953" y="321355"/>
                </a:lnTo>
                <a:lnTo>
                  <a:pt x="0" y="321355"/>
                </a:lnTo>
                <a:close/>
                <a:moveTo>
                  <a:pt x="274606" y="243521"/>
                </a:moveTo>
                <a:cubicBezTo>
                  <a:pt x="280783" y="243521"/>
                  <a:pt x="285791" y="248497"/>
                  <a:pt x="285791" y="254635"/>
                </a:cubicBezTo>
                <a:cubicBezTo>
                  <a:pt x="285791" y="260773"/>
                  <a:pt x="280783" y="265749"/>
                  <a:pt x="274606" y="265749"/>
                </a:cubicBezTo>
                <a:cubicBezTo>
                  <a:pt x="268429" y="265749"/>
                  <a:pt x="263421" y="260773"/>
                  <a:pt x="263421" y="254635"/>
                </a:cubicBezTo>
                <a:cubicBezTo>
                  <a:pt x="263421" y="248497"/>
                  <a:pt x="268429" y="243521"/>
                  <a:pt x="274606" y="243521"/>
                </a:cubicBezTo>
                <a:close/>
                <a:moveTo>
                  <a:pt x="332963" y="243521"/>
                </a:moveTo>
                <a:cubicBezTo>
                  <a:pt x="339101" y="243521"/>
                  <a:pt x="344077" y="248497"/>
                  <a:pt x="344077" y="254635"/>
                </a:cubicBezTo>
                <a:cubicBezTo>
                  <a:pt x="344077" y="260773"/>
                  <a:pt x="339101" y="265749"/>
                  <a:pt x="332963" y="265749"/>
                </a:cubicBezTo>
                <a:cubicBezTo>
                  <a:pt x="326825" y="265749"/>
                  <a:pt x="321849" y="260773"/>
                  <a:pt x="321849" y="254635"/>
                </a:cubicBezTo>
                <a:cubicBezTo>
                  <a:pt x="321849" y="248497"/>
                  <a:pt x="326825" y="243521"/>
                  <a:pt x="332963" y="243521"/>
                </a:cubicBezTo>
                <a:close/>
                <a:moveTo>
                  <a:pt x="577545" y="170627"/>
                </a:moveTo>
                <a:lnTo>
                  <a:pt x="591338" y="203963"/>
                </a:lnTo>
                <a:lnTo>
                  <a:pt x="522994" y="232231"/>
                </a:lnTo>
                <a:lnTo>
                  <a:pt x="509200" y="198896"/>
                </a:lnTo>
                <a:close/>
                <a:moveTo>
                  <a:pt x="30023" y="170627"/>
                </a:moveTo>
                <a:lnTo>
                  <a:pt x="98368" y="198896"/>
                </a:lnTo>
                <a:lnTo>
                  <a:pt x="84574" y="232231"/>
                </a:lnTo>
                <a:lnTo>
                  <a:pt x="16230" y="203963"/>
                </a:lnTo>
                <a:close/>
                <a:moveTo>
                  <a:pt x="303739" y="99991"/>
                </a:moveTo>
                <a:cubicBezTo>
                  <a:pt x="384379" y="99991"/>
                  <a:pt x="450066" y="165570"/>
                  <a:pt x="450066" y="246079"/>
                </a:cubicBezTo>
                <a:cubicBezTo>
                  <a:pt x="450066" y="284644"/>
                  <a:pt x="435113" y="320988"/>
                  <a:pt x="408055" y="348446"/>
                </a:cubicBezTo>
                <a:lnTo>
                  <a:pt x="405919" y="350579"/>
                </a:lnTo>
                <a:cubicBezTo>
                  <a:pt x="398887" y="358043"/>
                  <a:pt x="393102" y="366485"/>
                  <a:pt x="388829" y="375549"/>
                </a:cubicBezTo>
                <a:lnTo>
                  <a:pt x="381887" y="375549"/>
                </a:lnTo>
                <a:lnTo>
                  <a:pt x="350023" y="375549"/>
                </a:lnTo>
                <a:lnTo>
                  <a:pt x="321808" y="375549"/>
                </a:lnTo>
                <a:lnTo>
                  <a:pt x="321808" y="300373"/>
                </a:lnTo>
                <a:cubicBezTo>
                  <a:pt x="325368" y="301261"/>
                  <a:pt x="329106" y="301706"/>
                  <a:pt x="332933" y="301706"/>
                </a:cubicBezTo>
                <a:cubicBezTo>
                  <a:pt x="359012" y="301706"/>
                  <a:pt x="380196" y="280557"/>
                  <a:pt x="380196" y="254609"/>
                </a:cubicBezTo>
                <a:cubicBezTo>
                  <a:pt x="380196" y="228573"/>
                  <a:pt x="359012" y="207424"/>
                  <a:pt x="332933" y="207424"/>
                </a:cubicBezTo>
                <a:cubicBezTo>
                  <a:pt x="321986" y="207424"/>
                  <a:pt x="311839" y="211245"/>
                  <a:pt x="303739" y="217554"/>
                </a:cubicBezTo>
                <a:cubicBezTo>
                  <a:pt x="295729" y="211245"/>
                  <a:pt x="285582" y="207424"/>
                  <a:pt x="274545" y="207424"/>
                </a:cubicBezTo>
                <a:cubicBezTo>
                  <a:pt x="248555" y="207424"/>
                  <a:pt x="227372" y="228573"/>
                  <a:pt x="227372" y="254609"/>
                </a:cubicBezTo>
                <a:cubicBezTo>
                  <a:pt x="227372" y="280557"/>
                  <a:pt x="248555" y="301706"/>
                  <a:pt x="274545" y="301706"/>
                </a:cubicBezTo>
                <a:cubicBezTo>
                  <a:pt x="278461" y="301706"/>
                  <a:pt x="282111" y="301261"/>
                  <a:pt x="285671" y="300373"/>
                </a:cubicBezTo>
                <a:lnTo>
                  <a:pt x="285671" y="375549"/>
                </a:lnTo>
                <a:lnTo>
                  <a:pt x="257545" y="375549"/>
                </a:lnTo>
                <a:lnTo>
                  <a:pt x="225592" y="375549"/>
                </a:lnTo>
                <a:lnTo>
                  <a:pt x="218738" y="375549"/>
                </a:lnTo>
                <a:cubicBezTo>
                  <a:pt x="214377" y="366396"/>
                  <a:pt x="208591" y="357955"/>
                  <a:pt x="201560" y="350579"/>
                </a:cubicBezTo>
                <a:lnTo>
                  <a:pt x="199513" y="348446"/>
                </a:lnTo>
                <a:cubicBezTo>
                  <a:pt x="172455" y="320988"/>
                  <a:pt x="157502" y="284644"/>
                  <a:pt x="157502" y="246079"/>
                </a:cubicBezTo>
                <a:cubicBezTo>
                  <a:pt x="157502" y="165570"/>
                  <a:pt x="223099" y="99991"/>
                  <a:pt x="303739" y="99991"/>
                </a:cubicBezTo>
                <a:close/>
                <a:moveTo>
                  <a:pt x="505823" y="76070"/>
                </a:moveTo>
                <a:lnTo>
                  <a:pt x="531358" y="101576"/>
                </a:lnTo>
                <a:lnTo>
                  <a:pt x="479042" y="153833"/>
                </a:lnTo>
                <a:lnTo>
                  <a:pt x="453595" y="128327"/>
                </a:lnTo>
                <a:close/>
                <a:moveTo>
                  <a:pt x="101740" y="76070"/>
                </a:moveTo>
                <a:lnTo>
                  <a:pt x="154045" y="128327"/>
                </a:lnTo>
                <a:lnTo>
                  <a:pt x="128515" y="153833"/>
                </a:lnTo>
                <a:lnTo>
                  <a:pt x="76211" y="101576"/>
                </a:lnTo>
                <a:close/>
                <a:moveTo>
                  <a:pt x="403355" y="16159"/>
                </a:moveTo>
                <a:lnTo>
                  <a:pt x="436729" y="29941"/>
                </a:lnTo>
                <a:lnTo>
                  <a:pt x="408428" y="98227"/>
                </a:lnTo>
                <a:lnTo>
                  <a:pt x="375055" y="84445"/>
                </a:lnTo>
                <a:close/>
                <a:moveTo>
                  <a:pt x="204282" y="16159"/>
                </a:moveTo>
                <a:lnTo>
                  <a:pt x="232583" y="84430"/>
                </a:lnTo>
                <a:lnTo>
                  <a:pt x="199209" y="98297"/>
                </a:lnTo>
                <a:lnTo>
                  <a:pt x="170909" y="30027"/>
                </a:lnTo>
                <a:close/>
                <a:moveTo>
                  <a:pt x="285790" y="0"/>
                </a:moveTo>
                <a:lnTo>
                  <a:pt x="321849" y="0"/>
                </a:lnTo>
                <a:lnTo>
                  <a:pt x="321849" y="73882"/>
                </a:lnTo>
                <a:lnTo>
                  <a:pt x="285790" y="73882"/>
                </a:lnTo>
                <a:close/>
              </a:path>
            </a:pathLst>
          </a:custGeom>
          <a:solidFill>
            <a:schemeClr val="accent1"/>
          </a:solidFill>
          <a:ln>
            <a:noFill/>
          </a:ln>
        </p:spPr>
        <p:txBody>
          <a:bodyPr/>
          <a:lstStyle/>
          <a:p>
            <a:endParaRPr lang="zh-CN" altLang="en-US">
              <a:cs typeface="+mn-ea"/>
              <a:sym typeface="+mn-lt"/>
            </a:endParaRPr>
          </a:p>
        </p:txBody>
      </p:sp>
      <p:sp>
        <p:nvSpPr>
          <p:cNvPr id="18" name="文本框 17">
            <a:extLst>
              <a:ext uri="{FF2B5EF4-FFF2-40B4-BE49-F238E27FC236}">
                <a16:creationId xmlns:a16="http://schemas.microsoft.com/office/drawing/2014/main" id="{7B725A1E-81B3-4D5A-920B-2917598DD6D9}"/>
              </a:ext>
            </a:extLst>
          </p:cNvPr>
          <p:cNvSpPr txBox="1"/>
          <p:nvPr/>
        </p:nvSpPr>
        <p:spPr>
          <a:xfrm>
            <a:off x="2339752" y="5368093"/>
            <a:ext cx="6120680" cy="923330"/>
          </a:xfrm>
          <a:prstGeom prst="rect">
            <a:avLst/>
          </a:prstGeom>
          <a:noFill/>
        </p:spPr>
        <p:txBody>
          <a:bodyPr wrap="square" rtlCol="0">
            <a:spAutoFit/>
          </a:bodyPr>
          <a:lstStyle/>
          <a:p>
            <a:r>
              <a:rPr lang="zh-CN" altLang="en-US" dirty="0">
                <a:cs typeface="+mn-ea"/>
                <a:sym typeface="+mn-lt"/>
              </a:rPr>
              <a:t>互联网中的信息以图片、文本、视频等多种形式展现，其中大部分为文本形式，因此有效的过滤互联网中的文本是不良信息过滤的重要组成部分。</a:t>
            </a:r>
          </a:p>
        </p:txBody>
      </p:sp>
    </p:spTree>
    <p:extLst>
      <p:ext uri="{BB962C8B-B14F-4D97-AF65-F5344CB8AC3E}">
        <p14:creationId xmlns:p14="http://schemas.microsoft.com/office/powerpoint/2010/main" val="3746564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D40634DC-A606-44EB-93DF-434C24DDD424}"/>
              </a:ext>
            </a:extLst>
          </p:cNvPr>
          <p:cNvGrpSpPr/>
          <p:nvPr/>
        </p:nvGrpSpPr>
        <p:grpSpPr>
          <a:xfrm>
            <a:off x="569845" y="1679527"/>
            <a:ext cx="724526" cy="685800"/>
            <a:chOff x="4822378" y="6093296"/>
            <a:chExt cx="1737796" cy="1606152"/>
          </a:xfrm>
        </p:grpSpPr>
        <p:sp>
          <p:nvSpPr>
            <p:cNvPr id="445" name="ï$ľíḓe">
              <a:extLst>
                <a:ext uri="{FF2B5EF4-FFF2-40B4-BE49-F238E27FC236}">
                  <a16:creationId xmlns:a16="http://schemas.microsoft.com/office/drawing/2014/main" id="{4BC50BC2-2E5B-4E10-B828-08441EC29C4B}"/>
                </a:ext>
              </a:extLst>
            </p:cNvPr>
            <p:cNvSpPr/>
            <p:nvPr/>
          </p:nvSpPr>
          <p:spPr bwMode="auto">
            <a:xfrm>
              <a:off x="5862761" y="6286177"/>
              <a:ext cx="43349" cy="452437"/>
            </a:xfrm>
            <a:custGeom>
              <a:avLst/>
              <a:gdLst>
                <a:gd name="T0" fmla="*/ 0 w 34"/>
                <a:gd name="T1" fmla="*/ 380 h 380"/>
                <a:gd name="T2" fmla="*/ 9 w 34"/>
                <a:gd name="T3" fmla="*/ 0 h 380"/>
                <a:gd name="T4" fmla="*/ 34 w 34"/>
                <a:gd name="T5" fmla="*/ 0 h 380"/>
                <a:gd name="T6" fmla="*/ 26 w 34"/>
                <a:gd name="T7" fmla="*/ 380 h 380"/>
                <a:gd name="T8" fmla="*/ 0 w 34"/>
                <a:gd name="T9" fmla="*/ 380 h 380"/>
              </a:gdLst>
              <a:ahLst/>
              <a:cxnLst>
                <a:cxn ang="0">
                  <a:pos x="T0" y="T1"/>
                </a:cxn>
                <a:cxn ang="0">
                  <a:pos x="T2" y="T3"/>
                </a:cxn>
                <a:cxn ang="0">
                  <a:pos x="T4" y="T5"/>
                </a:cxn>
                <a:cxn ang="0">
                  <a:pos x="T6" y="T7"/>
                </a:cxn>
                <a:cxn ang="0">
                  <a:pos x="T8" y="T9"/>
                </a:cxn>
              </a:cxnLst>
              <a:rect l="0" t="0" r="r" b="b"/>
              <a:pathLst>
                <a:path w="34" h="380">
                  <a:moveTo>
                    <a:pt x="0" y="380"/>
                  </a:moveTo>
                  <a:lnTo>
                    <a:pt x="9" y="0"/>
                  </a:lnTo>
                  <a:lnTo>
                    <a:pt x="34" y="0"/>
                  </a:lnTo>
                  <a:lnTo>
                    <a:pt x="26" y="380"/>
                  </a:lnTo>
                  <a:lnTo>
                    <a:pt x="0" y="380"/>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46" name="išḻiďè">
              <a:extLst>
                <a:ext uri="{FF2B5EF4-FFF2-40B4-BE49-F238E27FC236}">
                  <a16:creationId xmlns:a16="http://schemas.microsoft.com/office/drawing/2014/main" id="{B3CE1A18-A3A2-4EC8-A61D-5F378A5475B5}"/>
                </a:ext>
              </a:extLst>
            </p:cNvPr>
            <p:cNvSpPr/>
            <p:nvPr/>
          </p:nvSpPr>
          <p:spPr bwMode="auto">
            <a:xfrm>
              <a:off x="5584815" y="6540971"/>
              <a:ext cx="327670" cy="370285"/>
            </a:xfrm>
            <a:custGeom>
              <a:avLst/>
              <a:gdLst>
                <a:gd name="T0" fmla="*/ 235 w 257"/>
                <a:gd name="T1" fmla="*/ 311 h 311"/>
                <a:gd name="T2" fmla="*/ 0 w 257"/>
                <a:gd name="T3" fmla="*/ 17 h 311"/>
                <a:gd name="T4" fmla="*/ 17 w 257"/>
                <a:gd name="T5" fmla="*/ 0 h 311"/>
                <a:gd name="T6" fmla="*/ 257 w 257"/>
                <a:gd name="T7" fmla="*/ 298 h 311"/>
                <a:gd name="T8" fmla="*/ 235 w 257"/>
                <a:gd name="T9" fmla="*/ 311 h 311"/>
              </a:gdLst>
              <a:ahLst/>
              <a:cxnLst>
                <a:cxn ang="0">
                  <a:pos x="T0" y="T1"/>
                </a:cxn>
                <a:cxn ang="0">
                  <a:pos x="T2" y="T3"/>
                </a:cxn>
                <a:cxn ang="0">
                  <a:pos x="T4" y="T5"/>
                </a:cxn>
                <a:cxn ang="0">
                  <a:pos x="T6" y="T7"/>
                </a:cxn>
                <a:cxn ang="0">
                  <a:pos x="T8" y="T9"/>
                </a:cxn>
              </a:cxnLst>
              <a:rect l="0" t="0" r="r" b="b"/>
              <a:pathLst>
                <a:path w="257" h="311">
                  <a:moveTo>
                    <a:pt x="235" y="311"/>
                  </a:moveTo>
                  <a:lnTo>
                    <a:pt x="0" y="17"/>
                  </a:lnTo>
                  <a:lnTo>
                    <a:pt x="17" y="0"/>
                  </a:lnTo>
                  <a:lnTo>
                    <a:pt x="257" y="298"/>
                  </a:lnTo>
                  <a:lnTo>
                    <a:pt x="235" y="311"/>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47" name="íṣ1îḓe">
              <a:extLst>
                <a:ext uri="{FF2B5EF4-FFF2-40B4-BE49-F238E27FC236}">
                  <a16:creationId xmlns:a16="http://schemas.microsoft.com/office/drawing/2014/main" id="{10C4AB32-AC94-4677-9046-EFA2C677DAE9}"/>
                </a:ext>
              </a:extLst>
            </p:cNvPr>
            <p:cNvSpPr/>
            <p:nvPr/>
          </p:nvSpPr>
          <p:spPr bwMode="auto">
            <a:xfrm>
              <a:off x="5814311" y="6601692"/>
              <a:ext cx="261371" cy="406003"/>
            </a:xfrm>
            <a:custGeom>
              <a:avLst/>
              <a:gdLst>
                <a:gd name="T0" fmla="*/ 0 w 205"/>
                <a:gd name="T1" fmla="*/ 328 h 341"/>
                <a:gd name="T2" fmla="*/ 184 w 205"/>
                <a:gd name="T3" fmla="*/ 0 h 341"/>
                <a:gd name="T4" fmla="*/ 205 w 205"/>
                <a:gd name="T5" fmla="*/ 13 h 341"/>
                <a:gd name="T6" fmla="*/ 21 w 205"/>
                <a:gd name="T7" fmla="*/ 341 h 341"/>
                <a:gd name="T8" fmla="*/ 0 w 205"/>
                <a:gd name="T9" fmla="*/ 328 h 341"/>
              </a:gdLst>
              <a:ahLst/>
              <a:cxnLst>
                <a:cxn ang="0">
                  <a:pos x="T0" y="T1"/>
                </a:cxn>
                <a:cxn ang="0">
                  <a:pos x="T2" y="T3"/>
                </a:cxn>
                <a:cxn ang="0">
                  <a:pos x="T4" y="T5"/>
                </a:cxn>
                <a:cxn ang="0">
                  <a:pos x="T6" y="T7"/>
                </a:cxn>
                <a:cxn ang="0">
                  <a:pos x="T8" y="T9"/>
                </a:cxn>
              </a:cxnLst>
              <a:rect l="0" t="0" r="r" b="b"/>
              <a:pathLst>
                <a:path w="205" h="341">
                  <a:moveTo>
                    <a:pt x="0" y="328"/>
                  </a:moveTo>
                  <a:lnTo>
                    <a:pt x="184" y="0"/>
                  </a:lnTo>
                  <a:lnTo>
                    <a:pt x="205" y="13"/>
                  </a:lnTo>
                  <a:lnTo>
                    <a:pt x="21" y="341"/>
                  </a:lnTo>
                  <a:lnTo>
                    <a:pt x="0" y="328"/>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48" name="iŝľiḓe">
              <a:extLst>
                <a:ext uri="{FF2B5EF4-FFF2-40B4-BE49-F238E27FC236}">
                  <a16:creationId xmlns:a16="http://schemas.microsoft.com/office/drawing/2014/main" id="{35216052-E12C-4254-AEC2-7E64BF39074B}"/>
                </a:ext>
              </a:extLst>
            </p:cNvPr>
            <p:cNvSpPr/>
            <p:nvPr/>
          </p:nvSpPr>
          <p:spPr bwMode="auto">
            <a:xfrm>
              <a:off x="5062074" y="6652890"/>
              <a:ext cx="675739" cy="186928"/>
            </a:xfrm>
            <a:custGeom>
              <a:avLst/>
              <a:gdLst>
                <a:gd name="T0" fmla="*/ 526 w 530"/>
                <a:gd name="T1" fmla="*/ 157 h 157"/>
                <a:gd name="T2" fmla="*/ 0 w 530"/>
                <a:gd name="T3" fmla="*/ 25 h 157"/>
                <a:gd name="T4" fmla="*/ 4 w 530"/>
                <a:gd name="T5" fmla="*/ 0 h 157"/>
                <a:gd name="T6" fmla="*/ 530 w 530"/>
                <a:gd name="T7" fmla="*/ 136 h 157"/>
                <a:gd name="T8" fmla="*/ 526 w 530"/>
                <a:gd name="T9" fmla="*/ 157 h 157"/>
              </a:gdLst>
              <a:ahLst/>
              <a:cxnLst>
                <a:cxn ang="0">
                  <a:pos x="T0" y="T1"/>
                </a:cxn>
                <a:cxn ang="0">
                  <a:pos x="T2" y="T3"/>
                </a:cxn>
                <a:cxn ang="0">
                  <a:pos x="T4" y="T5"/>
                </a:cxn>
                <a:cxn ang="0">
                  <a:pos x="T6" y="T7"/>
                </a:cxn>
                <a:cxn ang="0">
                  <a:pos x="T8" y="T9"/>
                </a:cxn>
              </a:cxnLst>
              <a:rect l="0" t="0" r="r" b="b"/>
              <a:pathLst>
                <a:path w="530" h="157">
                  <a:moveTo>
                    <a:pt x="526" y="157"/>
                  </a:moveTo>
                  <a:lnTo>
                    <a:pt x="0" y="25"/>
                  </a:lnTo>
                  <a:lnTo>
                    <a:pt x="4" y="0"/>
                  </a:lnTo>
                  <a:lnTo>
                    <a:pt x="530" y="136"/>
                  </a:lnTo>
                  <a:lnTo>
                    <a:pt x="526" y="157"/>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49" name="ïṩ1îḓê">
              <a:extLst>
                <a:ext uri="{FF2B5EF4-FFF2-40B4-BE49-F238E27FC236}">
                  <a16:creationId xmlns:a16="http://schemas.microsoft.com/office/drawing/2014/main" id="{F337B773-3AE4-4483-BC83-247B4AAA17A1}"/>
                </a:ext>
              </a:extLst>
            </p:cNvPr>
            <p:cNvSpPr/>
            <p:nvPr/>
          </p:nvSpPr>
          <p:spPr bwMode="auto">
            <a:xfrm>
              <a:off x="5296670" y="6926733"/>
              <a:ext cx="451342" cy="157162"/>
            </a:xfrm>
            <a:custGeom>
              <a:avLst/>
              <a:gdLst>
                <a:gd name="T0" fmla="*/ 354 w 354"/>
                <a:gd name="T1" fmla="*/ 26 h 132"/>
                <a:gd name="T2" fmla="*/ 8 w 354"/>
                <a:gd name="T3" fmla="*/ 132 h 132"/>
                <a:gd name="T4" fmla="*/ 0 w 354"/>
                <a:gd name="T5" fmla="*/ 111 h 132"/>
                <a:gd name="T6" fmla="*/ 346 w 354"/>
                <a:gd name="T7" fmla="*/ 0 h 132"/>
                <a:gd name="T8" fmla="*/ 354 w 354"/>
                <a:gd name="T9" fmla="*/ 26 h 132"/>
              </a:gdLst>
              <a:ahLst/>
              <a:cxnLst>
                <a:cxn ang="0">
                  <a:pos x="T0" y="T1"/>
                </a:cxn>
                <a:cxn ang="0">
                  <a:pos x="T2" y="T3"/>
                </a:cxn>
                <a:cxn ang="0">
                  <a:pos x="T4" y="T5"/>
                </a:cxn>
                <a:cxn ang="0">
                  <a:pos x="T6" y="T7"/>
                </a:cxn>
                <a:cxn ang="0">
                  <a:pos x="T8" y="T9"/>
                </a:cxn>
              </a:cxnLst>
              <a:rect l="0" t="0" r="r" b="b"/>
              <a:pathLst>
                <a:path w="354" h="132">
                  <a:moveTo>
                    <a:pt x="354" y="26"/>
                  </a:moveTo>
                  <a:lnTo>
                    <a:pt x="8" y="132"/>
                  </a:lnTo>
                  <a:lnTo>
                    <a:pt x="0" y="111"/>
                  </a:lnTo>
                  <a:lnTo>
                    <a:pt x="346" y="0"/>
                  </a:lnTo>
                  <a:lnTo>
                    <a:pt x="354" y="26"/>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50" name="ïṡḷîďé">
              <a:extLst>
                <a:ext uri="{FF2B5EF4-FFF2-40B4-BE49-F238E27FC236}">
                  <a16:creationId xmlns:a16="http://schemas.microsoft.com/office/drawing/2014/main" id="{614E90D5-AA13-4413-9766-17FD8C1F2428}"/>
                </a:ext>
              </a:extLst>
            </p:cNvPr>
            <p:cNvSpPr/>
            <p:nvPr/>
          </p:nvSpPr>
          <p:spPr bwMode="auto">
            <a:xfrm>
              <a:off x="5890810" y="6839817"/>
              <a:ext cx="36975" cy="432197"/>
            </a:xfrm>
            <a:custGeom>
              <a:avLst/>
              <a:gdLst>
                <a:gd name="T0" fmla="*/ 21 w 29"/>
                <a:gd name="T1" fmla="*/ 0 h 363"/>
                <a:gd name="T2" fmla="*/ 29 w 29"/>
                <a:gd name="T3" fmla="*/ 363 h 363"/>
                <a:gd name="T4" fmla="*/ 4 w 29"/>
                <a:gd name="T5" fmla="*/ 363 h 363"/>
                <a:gd name="T6" fmla="*/ 0 w 29"/>
                <a:gd name="T7" fmla="*/ 0 h 363"/>
                <a:gd name="T8" fmla="*/ 21 w 29"/>
                <a:gd name="T9" fmla="*/ 0 h 363"/>
              </a:gdLst>
              <a:ahLst/>
              <a:cxnLst>
                <a:cxn ang="0">
                  <a:pos x="T0" y="T1"/>
                </a:cxn>
                <a:cxn ang="0">
                  <a:pos x="T2" y="T3"/>
                </a:cxn>
                <a:cxn ang="0">
                  <a:pos x="T4" y="T5"/>
                </a:cxn>
                <a:cxn ang="0">
                  <a:pos x="T6" y="T7"/>
                </a:cxn>
                <a:cxn ang="0">
                  <a:pos x="T8" y="T9"/>
                </a:cxn>
              </a:cxnLst>
              <a:rect l="0" t="0" r="r" b="b"/>
              <a:pathLst>
                <a:path w="29" h="363">
                  <a:moveTo>
                    <a:pt x="21" y="0"/>
                  </a:moveTo>
                  <a:lnTo>
                    <a:pt x="29" y="363"/>
                  </a:lnTo>
                  <a:lnTo>
                    <a:pt x="4" y="363"/>
                  </a:lnTo>
                  <a:lnTo>
                    <a:pt x="0" y="0"/>
                  </a:lnTo>
                  <a:lnTo>
                    <a:pt x="21" y="0"/>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51" name="iŝļíḍè">
              <a:extLst>
                <a:ext uri="{FF2B5EF4-FFF2-40B4-BE49-F238E27FC236}">
                  <a16:creationId xmlns:a16="http://schemas.microsoft.com/office/drawing/2014/main" id="{912AE689-D5F3-4B9E-A7D7-A444E33AB7B4}"/>
                </a:ext>
              </a:extLst>
            </p:cNvPr>
            <p:cNvSpPr/>
            <p:nvPr/>
          </p:nvSpPr>
          <p:spPr bwMode="auto">
            <a:xfrm>
              <a:off x="5988984" y="6687417"/>
              <a:ext cx="457718" cy="214312"/>
            </a:xfrm>
            <a:custGeom>
              <a:avLst/>
              <a:gdLst>
                <a:gd name="T0" fmla="*/ 0 w 359"/>
                <a:gd name="T1" fmla="*/ 158 h 180"/>
                <a:gd name="T2" fmla="*/ 346 w 359"/>
                <a:gd name="T3" fmla="*/ 0 h 180"/>
                <a:gd name="T4" fmla="*/ 359 w 359"/>
                <a:gd name="T5" fmla="*/ 22 h 180"/>
                <a:gd name="T6" fmla="*/ 12 w 359"/>
                <a:gd name="T7" fmla="*/ 180 h 180"/>
                <a:gd name="T8" fmla="*/ 0 w 359"/>
                <a:gd name="T9" fmla="*/ 158 h 180"/>
              </a:gdLst>
              <a:ahLst/>
              <a:cxnLst>
                <a:cxn ang="0">
                  <a:pos x="T0" y="T1"/>
                </a:cxn>
                <a:cxn ang="0">
                  <a:pos x="T2" y="T3"/>
                </a:cxn>
                <a:cxn ang="0">
                  <a:pos x="T4" y="T5"/>
                </a:cxn>
                <a:cxn ang="0">
                  <a:pos x="T6" y="T7"/>
                </a:cxn>
                <a:cxn ang="0">
                  <a:pos x="T8" y="T9"/>
                </a:cxn>
              </a:cxnLst>
              <a:rect l="0" t="0" r="r" b="b"/>
              <a:pathLst>
                <a:path w="359" h="180">
                  <a:moveTo>
                    <a:pt x="0" y="158"/>
                  </a:moveTo>
                  <a:lnTo>
                    <a:pt x="346" y="0"/>
                  </a:lnTo>
                  <a:lnTo>
                    <a:pt x="359" y="22"/>
                  </a:lnTo>
                  <a:lnTo>
                    <a:pt x="12" y="180"/>
                  </a:lnTo>
                  <a:lnTo>
                    <a:pt x="0" y="158"/>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52" name="îsļïďè">
              <a:extLst>
                <a:ext uri="{FF2B5EF4-FFF2-40B4-BE49-F238E27FC236}">
                  <a16:creationId xmlns:a16="http://schemas.microsoft.com/office/drawing/2014/main" id="{E5FE40B0-4FB6-4503-924A-4FC61B7ACA3D}"/>
                </a:ext>
              </a:extLst>
            </p:cNvPr>
            <p:cNvSpPr/>
            <p:nvPr/>
          </p:nvSpPr>
          <p:spPr bwMode="auto">
            <a:xfrm>
              <a:off x="6010658" y="6951736"/>
              <a:ext cx="391419" cy="310753"/>
            </a:xfrm>
            <a:custGeom>
              <a:avLst/>
              <a:gdLst>
                <a:gd name="T0" fmla="*/ 12 w 307"/>
                <a:gd name="T1" fmla="*/ 0 h 261"/>
                <a:gd name="T2" fmla="*/ 307 w 307"/>
                <a:gd name="T3" fmla="*/ 239 h 261"/>
                <a:gd name="T4" fmla="*/ 295 w 307"/>
                <a:gd name="T5" fmla="*/ 261 h 261"/>
                <a:gd name="T6" fmla="*/ 0 w 307"/>
                <a:gd name="T7" fmla="*/ 22 h 261"/>
                <a:gd name="T8" fmla="*/ 12 w 307"/>
                <a:gd name="T9" fmla="*/ 0 h 261"/>
              </a:gdLst>
              <a:ahLst/>
              <a:cxnLst>
                <a:cxn ang="0">
                  <a:pos x="T0" y="T1"/>
                </a:cxn>
                <a:cxn ang="0">
                  <a:pos x="T2" y="T3"/>
                </a:cxn>
                <a:cxn ang="0">
                  <a:pos x="T4" y="T5"/>
                </a:cxn>
                <a:cxn ang="0">
                  <a:pos x="T6" y="T7"/>
                </a:cxn>
                <a:cxn ang="0">
                  <a:pos x="T8" y="T9"/>
                </a:cxn>
              </a:cxnLst>
              <a:rect l="0" t="0" r="r" b="b"/>
              <a:pathLst>
                <a:path w="307" h="261">
                  <a:moveTo>
                    <a:pt x="12" y="0"/>
                  </a:moveTo>
                  <a:lnTo>
                    <a:pt x="307" y="239"/>
                  </a:lnTo>
                  <a:lnTo>
                    <a:pt x="295" y="261"/>
                  </a:lnTo>
                  <a:lnTo>
                    <a:pt x="0" y="22"/>
                  </a:lnTo>
                  <a:lnTo>
                    <a:pt x="12" y="0"/>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53" name="îṡḷïde">
              <a:extLst>
                <a:ext uri="{FF2B5EF4-FFF2-40B4-BE49-F238E27FC236}">
                  <a16:creationId xmlns:a16="http://schemas.microsoft.com/office/drawing/2014/main" id="{D28CB516-0082-4968-9FD4-CC4C8DF5A202}"/>
                </a:ext>
              </a:extLst>
            </p:cNvPr>
            <p:cNvSpPr/>
            <p:nvPr/>
          </p:nvSpPr>
          <p:spPr bwMode="auto">
            <a:xfrm>
              <a:off x="5340019" y="7033889"/>
              <a:ext cx="441143" cy="441722"/>
            </a:xfrm>
            <a:custGeom>
              <a:avLst/>
              <a:gdLst>
                <a:gd name="T0" fmla="*/ 346 w 346"/>
                <a:gd name="T1" fmla="*/ 17 h 371"/>
                <a:gd name="T2" fmla="*/ 17 w 346"/>
                <a:gd name="T3" fmla="*/ 371 h 371"/>
                <a:gd name="T4" fmla="*/ 0 w 346"/>
                <a:gd name="T5" fmla="*/ 354 h 371"/>
                <a:gd name="T6" fmla="*/ 325 w 346"/>
                <a:gd name="T7" fmla="*/ 0 h 371"/>
                <a:gd name="T8" fmla="*/ 346 w 346"/>
                <a:gd name="T9" fmla="*/ 17 h 371"/>
              </a:gdLst>
              <a:ahLst/>
              <a:cxnLst>
                <a:cxn ang="0">
                  <a:pos x="T0" y="T1"/>
                </a:cxn>
                <a:cxn ang="0">
                  <a:pos x="T2" y="T3"/>
                </a:cxn>
                <a:cxn ang="0">
                  <a:pos x="T4" y="T5"/>
                </a:cxn>
                <a:cxn ang="0">
                  <a:pos x="T6" y="T7"/>
                </a:cxn>
                <a:cxn ang="0">
                  <a:pos x="T8" y="T9"/>
                </a:cxn>
              </a:cxnLst>
              <a:rect l="0" t="0" r="r" b="b"/>
              <a:pathLst>
                <a:path w="346" h="371">
                  <a:moveTo>
                    <a:pt x="346" y="17"/>
                  </a:moveTo>
                  <a:lnTo>
                    <a:pt x="17" y="371"/>
                  </a:lnTo>
                  <a:lnTo>
                    <a:pt x="0" y="354"/>
                  </a:lnTo>
                  <a:lnTo>
                    <a:pt x="325" y="0"/>
                  </a:lnTo>
                  <a:lnTo>
                    <a:pt x="346" y="17"/>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54" name="îṧļíḍè">
              <a:extLst>
                <a:ext uri="{FF2B5EF4-FFF2-40B4-BE49-F238E27FC236}">
                  <a16:creationId xmlns:a16="http://schemas.microsoft.com/office/drawing/2014/main" id="{2F1C060C-C7E4-4FA0-8468-A79BC3AC1B33}"/>
                </a:ext>
              </a:extLst>
            </p:cNvPr>
            <p:cNvSpPr/>
            <p:nvPr/>
          </p:nvSpPr>
          <p:spPr bwMode="auto">
            <a:xfrm>
              <a:off x="4822378" y="6494536"/>
              <a:ext cx="376119" cy="345281"/>
            </a:xfrm>
            <a:custGeom>
              <a:avLst/>
              <a:gdLst>
                <a:gd name="T0" fmla="*/ 27 w 69"/>
                <a:gd name="T1" fmla="*/ 64 h 68"/>
                <a:gd name="T2" fmla="*/ 5 w 69"/>
                <a:gd name="T3" fmla="*/ 26 h 68"/>
                <a:gd name="T4" fmla="*/ 42 w 69"/>
                <a:gd name="T5" fmla="*/ 4 h 68"/>
                <a:gd name="T6" fmla="*/ 65 w 69"/>
                <a:gd name="T7" fmla="*/ 42 h 68"/>
                <a:gd name="T8" fmla="*/ 27 w 69"/>
                <a:gd name="T9" fmla="*/ 64 h 68"/>
              </a:gdLst>
              <a:ahLst/>
              <a:cxnLst>
                <a:cxn ang="0">
                  <a:pos x="T0" y="T1"/>
                </a:cxn>
                <a:cxn ang="0">
                  <a:pos x="T2" y="T3"/>
                </a:cxn>
                <a:cxn ang="0">
                  <a:pos x="T4" y="T5"/>
                </a:cxn>
                <a:cxn ang="0">
                  <a:pos x="T6" y="T7"/>
                </a:cxn>
                <a:cxn ang="0">
                  <a:pos x="T8" y="T9"/>
                </a:cxn>
              </a:cxnLst>
              <a:rect l="0" t="0" r="r" b="b"/>
              <a:pathLst>
                <a:path w="69" h="68">
                  <a:moveTo>
                    <a:pt x="27" y="64"/>
                  </a:moveTo>
                  <a:cubicBezTo>
                    <a:pt x="11" y="60"/>
                    <a:pt x="0" y="43"/>
                    <a:pt x="5" y="26"/>
                  </a:cubicBezTo>
                  <a:cubicBezTo>
                    <a:pt x="9" y="10"/>
                    <a:pt x="26" y="0"/>
                    <a:pt x="42" y="4"/>
                  </a:cubicBezTo>
                  <a:cubicBezTo>
                    <a:pt x="59" y="8"/>
                    <a:pt x="69" y="25"/>
                    <a:pt x="65" y="42"/>
                  </a:cubicBezTo>
                  <a:cubicBezTo>
                    <a:pt x="61" y="58"/>
                    <a:pt x="44" y="68"/>
                    <a:pt x="27" y="64"/>
                  </a:cubicBezTo>
                  <a:close/>
                </a:path>
              </a:pathLst>
            </a:custGeom>
            <a:solidFill>
              <a:srgbClr val="8C67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55" name="ïṩ1iḋé">
              <a:extLst>
                <a:ext uri="{FF2B5EF4-FFF2-40B4-BE49-F238E27FC236}">
                  <a16:creationId xmlns:a16="http://schemas.microsoft.com/office/drawing/2014/main" id="{F71AFF2D-C32D-499D-9C24-72E1D3A08D8A}"/>
                </a:ext>
              </a:extLst>
            </p:cNvPr>
            <p:cNvSpPr/>
            <p:nvPr/>
          </p:nvSpPr>
          <p:spPr bwMode="auto">
            <a:xfrm>
              <a:off x="4995775" y="6565974"/>
              <a:ext cx="152997" cy="147637"/>
            </a:xfrm>
            <a:custGeom>
              <a:avLst/>
              <a:gdLst>
                <a:gd name="T0" fmla="*/ 11 w 28"/>
                <a:gd name="T1" fmla="*/ 27 h 29"/>
                <a:gd name="T2" fmla="*/ 1 w 28"/>
                <a:gd name="T3" fmla="*/ 12 h 29"/>
                <a:gd name="T4" fmla="*/ 17 w 28"/>
                <a:gd name="T5" fmla="*/ 2 h 29"/>
                <a:gd name="T6" fmla="*/ 26 w 28"/>
                <a:gd name="T7" fmla="*/ 18 h 29"/>
                <a:gd name="T8" fmla="*/ 11 w 28"/>
                <a:gd name="T9" fmla="*/ 27 h 29"/>
              </a:gdLst>
              <a:ahLst/>
              <a:cxnLst>
                <a:cxn ang="0">
                  <a:pos x="T0" y="T1"/>
                </a:cxn>
                <a:cxn ang="0">
                  <a:pos x="T2" y="T3"/>
                </a:cxn>
                <a:cxn ang="0">
                  <a:pos x="T4" y="T5"/>
                </a:cxn>
                <a:cxn ang="0">
                  <a:pos x="T6" y="T7"/>
                </a:cxn>
                <a:cxn ang="0">
                  <a:pos x="T8" y="T9"/>
                </a:cxn>
              </a:cxnLst>
              <a:rect l="0" t="0" r="r" b="b"/>
              <a:pathLst>
                <a:path w="28" h="29">
                  <a:moveTo>
                    <a:pt x="11" y="27"/>
                  </a:moveTo>
                  <a:cubicBezTo>
                    <a:pt x="4" y="26"/>
                    <a:pt x="0" y="19"/>
                    <a:pt x="1" y="12"/>
                  </a:cubicBezTo>
                  <a:cubicBezTo>
                    <a:pt x="3" y="5"/>
                    <a:pt x="10" y="0"/>
                    <a:pt x="17" y="2"/>
                  </a:cubicBezTo>
                  <a:cubicBezTo>
                    <a:pt x="24" y="4"/>
                    <a:pt x="28" y="11"/>
                    <a:pt x="26" y="18"/>
                  </a:cubicBezTo>
                  <a:cubicBezTo>
                    <a:pt x="25" y="25"/>
                    <a:pt x="18" y="29"/>
                    <a:pt x="11"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56" name="îŝḷíḑe">
              <a:extLst>
                <a:ext uri="{FF2B5EF4-FFF2-40B4-BE49-F238E27FC236}">
                  <a16:creationId xmlns:a16="http://schemas.microsoft.com/office/drawing/2014/main" id="{41F73ED4-794E-4FA4-90EE-E4CC56C29CA3}"/>
                </a:ext>
              </a:extLst>
            </p:cNvPr>
            <p:cNvSpPr/>
            <p:nvPr/>
          </p:nvSpPr>
          <p:spPr bwMode="auto">
            <a:xfrm>
              <a:off x="5110523" y="7363692"/>
              <a:ext cx="359544" cy="335756"/>
            </a:xfrm>
            <a:custGeom>
              <a:avLst/>
              <a:gdLst>
                <a:gd name="T0" fmla="*/ 29 w 66"/>
                <a:gd name="T1" fmla="*/ 64 h 66"/>
                <a:gd name="T2" fmla="*/ 2 w 66"/>
                <a:gd name="T3" fmla="*/ 30 h 66"/>
                <a:gd name="T4" fmla="*/ 36 w 66"/>
                <a:gd name="T5" fmla="*/ 2 h 66"/>
                <a:gd name="T6" fmla="*/ 64 w 66"/>
                <a:gd name="T7" fmla="*/ 37 h 66"/>
                <a:gd name="T8" fmla="*/ 29 w 66"/>
                <a:gd name="T9" fmla="*/ 64 h 66"/>
              </a:gdLst>
              <a:ahLst/>
              <a:cxnLst>
                <a:cxn ang="0">
                  <a:pos x="T0" y="T1"/>
                </a:cxn>
                <a:cxn ang="0">
                  <a:pos x="T2" y="T3"/>
                </a:cxn>
                <a:cxn ang="0">
                  <a:pos x="T4" y="T5"/>
                </a:cxn>
                <a:cxn ang="0">
                  <a:pos x="T6" y="T7"/>
                </a:cxn>
                <a:cxn ang="0">
                  <a:pos x="T8" y="T9"/>
                </a:cxn>
              </a:cxnLst>
              <a:rect l="0" t="0" r="r" b="b"/>
              <a:pathLst>
                <a:path w="66" h="66">
                  <a:moveTo>
                    <a:pt x="29" y="64"/>
                  </a:moveTo>
                  <a:cubicBezTo>
                    <a:pt x="12" y="62"/>
                    <a:pt x="0" y="47"/>
                    <a:pt x="2" y="30"/>
                  </a:cubicBezTo>
                  <a:cubicBezTo>
                    <a:pt x="4" y="12"/>
                    <a:pt x="19" y="0"/>
                    <a:pt x="36" y="2"/>
                  </a:cubicBezTo>
                  <a:cubicBezTo>
                    <a:pt x="53" y="4"/>
                    <a:pt x="66" y="20"/>
                    <a:pt x="64" y="37"/>
                  </a:cubicBezTo>
                  <a:cubicBezTo>
                    <a:pt x="62" y="54"/>
                    <a:pt x="46" y="66"/>
                    <a:pt x="29" y="64"/>
                  </a:cubicBez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57" name="îṥliḍé">
              <a:extLst>
                <a:ext uri="{FF2B5EF4-FFF2-40B4-BE49-F238E27FC236}">
                  <a16:creationId xmlns:a16="http://schemas.microsoft.com/office/drawing/2014/main" id="{9AA9263A-93BD-4EC5-8112-12527A60CE8D}"/>
                </a:ext>
              </a:extLst>
            </p:cNvPr>
            <p:cNvSpPr/>
            <p:nvPr/>
          </p:nvSpPr>
          <p:spPr bwMode="auto">
            <a:xfrm>
              <a:off x="5268621" y="7429177"/>
              <a:ext cx="152997" cy="138112"/>
            </a:xfrm>
            <a:custGeom>
              <a:avLst/>
              <a:gdLst>
                <a:gd name="T0" fmla="*/ 13 w 28"/>
                <a:gd name="T1" fmla="*/ 26 h 27"/>
                <a:gd name="T2" fmla="*/ 1 w 28"/>
                <a:gd name="T3" fmla="*/ 12 h 27"/>
                <a:gd name="T4" fmla="*/ 16 w 28"/>
                <a:gd name="T5" fmla="*/ 1 h 27"/>
                <a:gd name="T6" fmla="*/ 27 w 28"/>
                <a:gd name="T7" fmla="*/ 15 h 27"/>
                <a:gd name="T8" fmla="*/ 13 w 28"/>
                <a:gd name="T9" fmla="*/ 26 h 27"/>
              </a:gdLst>
              <a:ahLst/>
              <a:cxnLst>
                <a:cxn ang="0">
                  <a:pos x="T0" y="T1"/>
                </a:cxn>
                <a:cxn ang="0">
                  <a:pos x="T2" y="T3"/>
                </a:cxn>
                <a:cxn ang="0">
                  <a:pos x="T4" y="T5"/>
                </a:cxn>
                <a:cxn ang="0">
                  <a:pos x="T6" y="T7"/>
                </a:cxn>
                <a:cxn ang="0">
                  <a:pos x="T8" y="T9"/>
                </a:cxn>
              </a:cxnLst>
              <a:rect l="0" t="0" r="r" b="b"/>
              <a:pathLst>
                <a:path w="28" h="27">
                  <a:moveTo>
                    <a:pt x="13" y="26"/>
                  </a:moveTo>
                  <a:cubicBezTo>
                    <a:pt x="5" y="26"/>
                    <a:pt x="0" y="19"/>
                    <a:pt x="1" y="12"/>
                  </a:cubicBezTo>
                  <a:cubicBezTo>
                    <a:pt x="2" y="5"/>
                    <a:pt x="8" y="0"/>
                    <a:pt x="16" y="1"/>
                  </a:cubicBezTo>
                  <a:cubicBezTo>
                    <a:pt x="23" y="1"/>
                    <a:pt x="28" y="8"/>
                    <a:pt x="27" y="15"/>
                  </a:cubicBezTo>
                  <a:cubicBezTo>
                    <a:pt x="26" y="22"/>
                    <a:pt x="20" y="27"/>
                    <a:pt x="13"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58" name="í$ļîďè">
              <a:extLst>
                <a:ext uri="{FF2B5EF4-FFF2-40B4-BE49-F238E27FC236}">
                  <a16:creationId xmlns:a16="http://schemas.microsoft.com/office/drawing/2014/main" id="{C423053A-18EA-412D-A8CF-7B05640E314A}"/>
                </a:ext>
              </a:extLst>
            </p:cNvPr>
            <p:cNvSpPr/>
            <p:nvPr/>
          </p:nvSpPr>
          <p:spPr bwMode="auto">
            <a:xfrm>
              <a:off x="5759488" y="6093296"/>
              <a:ext cx="256271" cy="244078"/>
            </a:xfrm>
            <a:custGeom>
              <a:avLst/>
              <a:gdLst>
                <a:gd name="T0" fmla="*/ 21 w 47"/>
                <a:gd name="T1" fmla="*/ 46 h 48"/>
                <a:gd name="T2" fmla="*/ 1 w 47"/>
                <a:gd name="T3" fmla="*/ 21 h 48"/>
                <a:gd name="T4" fmla="*/ 26 w 47"/>
                <a:gd name="T5" fmla="*/ 2 h 48"/>
                <a:gd name="T6" fmla="*/ 46 w 47"/>
                <a:gd name="T7" fmla="*/ 27 h 48"/>
                <a:gd name="T8" fmla="*/ 21 w 47"/>
                <a:gd name="T9" fmla="*/ 46 h 48"/>
              </a:gdLst>
              <a:ahLst/>
              <a:cxnLst>
                <a:cxn ang="0">
                  <a:pos x="T0" y="T1"/>
                </a:cxn>
                <a:cxn ang="0">
                  <a:pos x="T2" y="T3"/>
                </a:cxn>
                <a:cxn ang="0">
                  <a:pos x="T4" y="T5"/>
                </a:cxn>
                <a:cxn ang="0">
                  <a:pos x="T6" y="T7"/>
                </a:cxn>
                <a:cxn ang="0">
                  <a:pos x="T8" y="T9"/>
                </a:cxn>
              </a:cxnLst>
              <a:rect l="0" t="0" r="r" b="b"/>
              <a:pathLst>
                <a:path w="47" h="48">
                  <a:moveTo>
                    <a:pt x="21" y="46"/>
                  </a:moveTo>
                  <a:cubicBezTo>
                    <a:pt x="9" y="45"/>
                    <a:pt x="0" y="34"/>
                    <a:pt x="1" y="21"/>
                  </a:cubicBezTo>
                  <a:cubicBezTo>
                    <a:pt x="3" y="9"/>
                    <a:pt x="14" y="0"/>
                    <a:pt x="26" y="2"/>
                  </a:cubicBezTo>
                  <a:cubicBezTo>
                    <a:pt x="39" y="3"/>
                    <a:pt x="47" y="14"/>
                    <a:pt x="46" y="27"/>
                  </a:cubicBezTo>
                  <a:cubicBezTo>
                    <a:pt x="45" y="39"/>
                    <a:pt x="33" y="48"/>
                    <a:pt x="21" y="46"/>
                  </a:cubicBez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59" name="ïşlïďe">
              <a:extLst>
                <a:ext uri="{FF2B5EF4-FFF2-40B4-BE49-F238E27FC236}">
                  <a16:creationId xmlns:a16="http://schemas.microsoft.com/office/drawing/2014/main" id="{7FFDD73B-AEE1-4732-9300-2000AA985E3F}"/>
                </a:ext>
              </a:extLst>
            </p:cNvPr>
            <p:cNvSpPr/>
            <p:nvPr/>
          </p:nvSpPr>
          <p:spPr bwMode="auto">
            <a:xfrm>
              <a:off x="5874236" y="6139730"/>
              <a:ext cx="108374" cy="101203"/>
            </a:xfrm>
            <a:custGeom>
              <a:avLst/>
              <a:gdLst>
                <a:gd name="T0" fmla="*/ 9 w 20"/>
                <a:gd name="T1" fmla="*/ 19 h 20"/>
                <a:gd name="T2" fmla="*/ 1 w 20"/>
                <a:gd name="T3" fmla="*/ 9 h 20"/>
                <a:gd name="T4" fmla="*/ 11 w 20"/>
                <a:gd name="T5" fmla="*/ 1 h 20"/>
                <a:gd name="T6" fmla="*/ 19 w 20"/>
                <a:gd name="T7" fmla="*/ 11 h 20"/>
                <a:gd name="T8" fmla="*/ 9 w 20"/>
                <a:gd name="T9" fmla="*/ 19 h 20"/>
              </a:gdLst>
              <a:ahLst/>
              <a:cxnLst>
                <a:cxn ang="0">
                  <a:pos x="T0" y="T1"/>
                </a:cxn>
                <a:cxn ang="0">
                  <a:pos x="T2" y="T3"/>
                </a:cxn>
                <a:cxn ang="0">
                  <a:pos x="T4" y="T5"/>
                </a:cxn>
                <a:cxn ang="0">
                  <a:pos x="T6" y="T7"/>
                </a:cxn>
                <a:cxn ang="0">
                  <a:pos x="T8" y="T9"/>
                </a:cxn>
              </a:cxnLst>
              <a:rect l="0" t="0" r="r" b="b"/>
              <a:pathLst>
                <a:path w="20" h="20">
                  <a:moveTo>
                    <a:pt x="9" y="19"/>
                  </a:moveTo>
                  <a:cubicBezTo>
                    <a:pt x="4" y="19"/>
                    <a:pt x="0" y="14"/>
                    <a:pt x="1" y="9"/>
                  </a:cubicBezTo>
                  <a:cubicBezTo>
                    <a:pt x="2" y="4"/>
                    <a:pt x="6" y="0"/>
                    <a:pt x="11" y="1"/>
                  </a:cubicBezTo>
                  <a:cubicBezTo>
                    <a:pt x="16" y="1"/>
                    <a:pt x="20" y="6"/>
                    <a:pt x="19" y="11"/>
                  </a:cubicBezTo>
                  <a:cubicBezTo>
                    <a:pt x="19" y="16"/>
                    <a:pt x="14" y="20"/>
                    <a:pt x="9"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60" name="iŝliḍê">
              <a:extLst>
                <a:ext uri="{FF2B5EF4-FFF2-40B4-BE49-F238E27FC236}">
                  <a16:creationId xmlns:a16="http://schemas.microsoft.com/office/drawing/2014/main" id="{F7875363-3F24-42E0-BAD1-3BDEE00C418F}"/>
                </a:ext>
              </a:extLst>
            </p:cNvPr>
            <p:cNvSpPr/>
            <p:nvPr/>
          </p:nvSpPr>
          <p:spPr bwMode="auto">
            <a:xfrm>
              <a:off x="5220171" y="6992217"/>
              <a:ext cx="158097" cy="147637"/>
            </a:xfrm>
            <a:custGeom>
              <a:avLst/>
              <a:gdLst>
                <a:gd name="T0" fmla="*/ 11 w 29"/>
                <a:gd name="T1" fmla="*/ 27 h 29"/>
                <a:gd name="T2" fmla="*/ 2 w 29"/>
                <a:gd name="T3" fmla="*/ 11 h 29"/>
                <a:gd name="T4" fmla="*/ 18 w 29"/>
                <a:gd name="T5" fmla="*/ 2 h 29"/>
                <a:gd name="T6" fmla="*/ 27 w 29"/>
                <a:gd name="T7" fmla="*/ 18 h 29"/>
                <a:gd name="T8" fmla="*/ 11 w 29"/>
                <a:gd name="T9" fmla="*/ 27 h 29"/>
              </a:gdLst>
              <a:ahLst/>
              <a:cxnLst>
                <a:cxn ang="0">
                  <a:pos x="T0" y="T1"/>
                </a:cxn>
                <a:cxn ang="0">
                  <a:pos x="T2" y="T3"/>
                </a:cxn>
                <a:cxn ang="0">
                  <a:pos x="T4" y="T5"/>
                </a:cxn>
                <a:cxn ang="0">
                  <a:pos x="T6" y="T7"/>
                </a:cxn>
                <a:cxn ang="0">
                  <a:pos x="T8" y="T9"/>
                </a:cxn>
              </a:cxnLst>
              <a:rect l="0" t="0" r="r" b="b"/>
              <a:pathLst>
                <a:path w="29" h="29">
                  <a:moveTo>
                    <a:pt x="11" y="27"/>
                  </a:moveTo>
                  <a:cubicBezTo>
                    <a:pt x="4" y="25"/>
                    <a:pt x="0" y="18"/>
                    <a:pt x="2" y="11"/>
                  </a:cubicBezTo>
                  <a:cubicBezTo>
                    <a:pt x="4" y="4"/>
                    <a:pt x="11" y="0"/>
                    <a:pt x="18" y="2"/>
                  </a:cubicBezTo>
                  <a:cubicBezTo>
                    <a:pt x="25" y="4"/>
                    <a:pt x="29" y="11"/>
                    <a:pt x="27" y="18"/>
                  </a:cubicBezTo>
                  <a:cubicBezTo>
                    <a:pt x="25" y="25"/>
                    <a:pt x="18" y="29"/>
                    <a:pt x="11" y="27"/>
                  </a:cubicBezTo>
                  <a:close/>
                </a:path>
              </a:pathLst>
            </a:custGeom>
            <a:solidFill>
              <a:srgbClr val="B4CC2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61" name="iṣḷidè">
              <a:extLst>
                <a:ext uri="{FF2B5EF4-FFF2-40B4-BE49-F238E27FC236}">
                  <a16:creationId xmlns:a16="http://schemas.microsoft.com/office/drawing/2014/main" id="{8DA5BB5E-3545-469A-8C92-F71DC662FA32}"/>
                </a:ext>
              </a:extLst>
            </p:cNvPr>
            <p:cNvSpPr/>
            <p:nvPr/>
          </p:nvSpPr>
          <p:spPr bwMode="auto">
            <a:xfrm>
              <a:off x="5290296" y="7023173"/>
              <a:ext cx="71399" cy="66675"/>
            </a:xfrm>
            <a:custGeom>
              <a:avLst/>
              <a:gdLst>
                <a:gd name="T0" fmla="*/ 5 w 13"/>
                <a:gd name="T1" fmla="*/ 12 h 13"/>
                <a:gd name="T2" fmla="*/ 1 w 13"/>
                <a:gd name="T3" fmla="*/ 5 h 13"/>
                <a:gd name="T4" fmla="*/ 8 w 13"/>
                <a:gd name="T5" fmla="*/ 1 h 13"/>
                <a:gd name="T6" fmla="*/ 12 w 13"/>
                <a:gd name="T7" fmla="*/ 8 h 13"/>
                <a:gd name="T8" fmla="*/ 5 w 13"/>
                <a:gd name="T9" fmla="*/ 12 h 13"/>
              </a:gdLst>
              <a:ahLst/>
              <a:cxnLst>
                <a:cxn ang="0">
                  <a:pos x="T0" y="T1"/>
                </a:cxn>
                <a:cxn ang="0">
                  <a:pos x="T2" y="T3"/>
                </a:cxn>
                <a:cxn ang="0">
                  <a:pos x="T4" y="T5"/>
                </a:cxn>
                <a:cxn ang="0">
                  <a:pos x="T6" y="T7"/>
                </a:cxn>
                <a:cxn ang="0">
                  <a:pos x="T8" y="T9"/>
                </a:cxn>
              </a:cxnLst>
              <a:rect l="0" t="0" r="r" b="b"/>
              <a:pathLst>
                <a:path w="13" h="13">
                  <a:moveTo>
                    <a:pt x="5" y="12"/>
                  </a:moveTo>
                  <a:cubicBezTo>
                    <a:pt x="2" y="11"/>
                    <a:pt x="0" y="8"/>
                    <a:pt x="1" y="5"/>
                  </a:cubicBezTo>
                  <a:cubicBezTo>
                    <a:pt x="2" y="2"/>
                    <a:pt x="5" y="0"/>
                    <a:pt x="8" y="1"/>
                  </a:cubicBezTo>
                  <a:cubicBezTo>
                    <a:pt x="11" y="2"/>
                    <a:pt x="13" y="5"/>
                    <a:pt x="12" y="8"/>
                  </a:cubicBezTo>
                  <a:cubicBezTo>
                    <a:pt x="11" y="11"/>
                    <a:pt x="8" y="13"/>
                    <a:pt x="5"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62" name="í$ḷîḋé">
              <a:extLst>
                <a:ext uri="{FF2B5EF4-FFF2-40B4-BE49-F238E27FC236}">
                  <a16:creationId xmlns:a16="http://schemas.microsoft.com/office/drawing/2014/main" id="{02F289F0-718A-4CEF-BC5D-8DCAEB36D269}"/>
                </a:ext>
              </a:extLst>
            </p:cNvPr>
            <p:cNvSpPr/>
            <p:nvPr/>
          </p:nvSpPr>
          <p:spPr bwMode="auto">
            <a:xfrm>
              <a:off x="5824511" y="7211292"/>
              <a:ext cx="169573" cy="157162"/>
            </a:xfrm>
            <a:custGeom>
              <a:avLst/>
              <a:gdLst>
                <a:gd name="T0" fmla="*/ 14 w 31"/>
                <a:gd name="T1" fmla="*/ 30 h 31"/>
                <a:gd name="T2" fmla="*/ 1 w 31"/>
                <a:gd name="T3" fmla="*/ 14 h 31"/>
                <a:gd name="T4" fmla="*/ 17 w 31"/>
                <a:gd name="T5" fmla="*/ 1 h 31"/>
                <a:gd name="T6" fmla="*/ 30 w 31"/>
                <a:gd name="T7" fmla="*/ 17 h 31"/>
                <a:gd name="T8" fmla="*/ 14 w 31"/>
                <a:gd name="T9" fmla="*/ 30 h 31"/>
              </a:gdLst>
              <a:ahLst/>
              <a:cxnLst>
                <a:cxn ang="0">
                  <a:pos x="T0" y="T1"/>
                </a:cxn>
                <a:cxn ang="0">
                  <a:pos x="T2" y="T3"/>
                </a:cxn>
                <a:cxn ang="0">
                  <a:pos x="T4" y="T5"/>
                </a:cxn>
                <a:cxn ang="0">
                  <a:pos x="T6" y="T7"/>
                </a:cxn>
                <a:cxn ang="0">
                  <a:pos x="T8" y="T9"/>
                </a:cxn>
              </a:cxnLst>
              <a:rect l="0" t="0" r="r" b="b"/>
              <a:pathLst>
                <a:path w="31" h="31">
                  <a:moveTo>
                    <a:pt x="14" y="30"/>
                  </a:moveTo>
                  <a:cubicBezTo>
                    <a:pt x="6" y="29"/>
                    <a:pt x="0" y="22"/>
                    <a:pt x="1" y="14"/>
                  </a:cubicBezTo>
                  <a:cubicBezTo>
                    <a:pt x="2" y="6"/>
                    <a:pt x="9" y="0"/>
                    <a:pt x="17" y="1"/>
                  </a:cubicBezTo>
                  <a:cubicBezTo>
                    <a:pt x="26" y="2"/>
                    <a:pt x="31" y="9"/>
                    <a:pt x="30" y="17"/>
                  </a:cubicBezTo>
                  <a:cubicBezTo>
                    <a:pt x="29" y="25"/>
                    <a:pt x="22" y="31"/>
                    <a:pt x="14" y="30"/>
                  </a:cubicBezTo>
                  <a:close/>
                </a:path>
              </a:pathLst>
            </a:custGeom>
            <a:solidFill>
              <a:srgbClr val="63CFD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63" name="îŝľïďè">
              <a:extLst>
                <a:ext uri="{FF2B5EF4-FFF2-40B4-BE49-F238E27FC236}">
                  <a16:creationId xmlns:a16="http://schemas.microsoft.com/office/drawing/2014/main" id="{D7553B2D-CE94-4BD1-9F39-3920F79BDAEB}"/>
                </a:ext>
              </a:extLst>
            </p:cNvPr>
            <p:cNvSpPr/>
            <p:nvPr/>
          </p:nvSpPr>
          <p:spPr bwMode="auto">
            <a:xfrm>
              <a:off x="5901010" y="7242248"/>
              <a:ext cx="71399" cy="65485"/>
            </a:xfrm>
            <a:custGeom>
              <a:avLst/>
              <a:gdLst>
                <a:gd name="T0" fmla="*/ 6 w 13"/>
                <a:gd name="T1" fmla="*/ 12 h 13"/>
                <a:gd name="T2" fmla="*/ 1 w 13"/>
                <a:gd name="T3" fmla="*/ 6 h 13"/>
                <a:gd name="T4" fmla="*/ 7 w 13"/>
                <a:gd name="T5" fmla="*/ 0 h 13"/>
                <a:gd name="T6" fmla="*/ 13 w 13"/>
                <a:gd name="T7" fmla="*/ 7 h 13"/>
                <a:gd name="T8" fmla="*/ 6 w 13"/>
                <a:gd name="T9" fmla="*/ 12 h 13"/>
              </a:gdLst>
              <a:ahLst/>
              <a:cxnLst>
                <a:cxn ang="0">
                  <a:pos x="T0" y="T1"/>
                </a:cxn>
                <a:cxn ang="0">
                  <a:pos x="T2" y="T3"/>
                </a:cxn>
                <a:cxn ang="0">
                  <a:pos x="T4" y="T5"/>
                </a:cxn>
                <a:cxn ang="0">
                  <a:pos x="T6" y="T7"/>
                </a:cxn>
                <a:cxn ang="0">
                  <a:pos x="T8" y="T9"/>
                </a:cxn>
              </a:cxnLst>
              <a:rect l="0" t="0" r="r" b="b"/>
              <a:pathLst>
                <a:path w="13" h="13">
                  <a:moveTo>
                    <a:pt x="6" y="12"/>
                  </a:moveTo>
                  <a:cubicBezTo>
                    <a:pt x="3" y="12"/>
                    <a:pt x="0" y="9"/>
                    <a:pt x="1" y="6"/>
                  </a:cubicBezTo>
                  <a:cubicBezTo>
                    <a:pt x="1" y="2"/>
                    <a:pt x="4" y="0"/>
                    <a:pt x="7" y="0"/>
                  </a:cubicBezTo>
                  <a:cubicBezTo>
                    <a:pt x="11" y="1"/>
                    <a:pt x="13" y="4"/>
                    <a:pt x="13" y="7"/>
                  </a:cubicBezTo>
                  <a:cubicBezTo>
                    <a:pt x="12" y="10"/>
                    <a:pt x="9" y="13"/>
                    <a:pt x="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64" name="ï$ľîdè">
              <a:extLst>
                <a:ext uri="{FF2B5EF4-FFF2-40B4-BE49-F238E27FC236}">
                  <a16:creationId xmlns:a16="http://schemas.microsoft.com/office/drawing/2014/main" id="{1E2580D9-87FC-4ABB-BA37-BA4B974F0CF7}"/>
                </a:ext>
              </a:extLst>
            </p:cNvPr>
            <p:cNvSpPr/>
            <p:nvPr/>
          </p:nvSpPr>
          <p:spPr bwMode="auto">
            <a:xfrm>
              <a:off x="5994084" y="6530255"/>
              <a:ext cx="158097" cy="142875"/>
            </a:xfrm>
            <a:custGeom>
              <a:avLst/>
              <a:gdLst>
                <a:gd name="T0" fmla="*/ 16 w 29"/>
                <a:gd name="T1" fmla="*/ 27 h 28"/>
                <a:gd name="T2" fmla="*/ 2 w 29"/>
                <a:gd name="T3" fmla="*/ 16 h 28"/>
                <a:gd name="T4" fmla="*/ 13 w 29"/>
                <a:gd name="T5" fmla="*/ 1 h 28"/>
                <a:gd name="T6" fmla="*/ 27 w 29"/>
                <a:gd name="T7" fmla="*/ 12 h 28"/>
                <a:gd name="T8" fmla="*/ 16 w 29"/>
                <a:gd name="T9" fmla="*/ 27 h 28"/>
              </a:gdLst>
              <a:ahLst/>
              <a:cxnLst>
                <a:cxn ang="0">
                  <a:pos x="T0" y="T1"/>
                </a:cxn>
                <a:cxn ang="0">
                  <a:pos x="T2" y="T3"/>
                </a:cxn>
                <a:cxn ang="0">
                  <a:pos x="T4" y="T5"/>
                </a:cxn>
                <a:cxn ang="0">
                  <a:pos x="T6" y="T7"/>
                </a:cxn>
                <a:cxn ang="0">
                  <a:pos x="T8" y="T9"/>
                </a:cxn>
              </a:cxnLst>
              <a:rect l="0" t="0" r="r" b="b"/>
              <a:pathLst>
                <a:path w="29" h="28">
                  <a:moveTo>
                    <a:pt x="16" y="27"/>
                  </a:moveTo>
                  <a:cubicBezTo>
                    <a:pt x="9" y="28"/>
                    <a:pt x="3" y="23"/>
                    <a:pt x="2" y="16"/>
                  </a:cubicBezTo>
                  <a:cubicBezTo>
                    <a:pt x="0" y="9"/>
                    <a:pt x="5" y="2"/>
                    <a:pt x="13" y="1"/>
                  </a:cubicBezTo>
                  <a:cubicBezTo>
                    <a:pt x="20" y="0"/>
                    <a:pt x="26" y="5"/>
                    <a:pt x="27" y="12"/>
                  </a:cubicBezTo>
                  <a:cubicBezTo>
                    <a:pt x="29" y="20"/>
                    <a:pt x="24" y="26"/>
                    <a:pt x="16" y="27"/>
                  </a:cubicBezTo>
                  <a:close/>
                </a:path>
              </a:pathLst>
            </a:custGeom>
            <a:solidFill>
              <a:srgbClr val="B4CC2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65" name="išḷïḋê">
              <a:extLst>
                <a:ext uri="{FF2B5EF4-FFF2-40B4-BE49-F238E27FC236}">
                  <a16:creationId xmlns:a16="http://schemas.microsoft.com/office/drawing/2014/main" id="{54FD546E-604D-4646-AA6F-152A99B6C41E}"/>
                </a:ext>
              </a:extLst>
            </p:cNvPr>
            <p:cNvSpPr/>
            <p:nvPr/>
          </p:nvSpPr>
          <p:spPr bwMode="auto">
            <a:xfrm>
              <a:off x="6059107" y="6556449"/>
              <a:ext cx="65024" cy="54769"/>
            </a:xfrm>
            <a:custGeom>
              <a:avLst/>
              <a:gdLst>
                <a:gd name="T0" fmla="*/ 7 w 12"/>
                <a:gd name="T1" fmla="*/ 11 h 11"/>
                <a:gd name="T2" fmla="*/ 1 w 12"/>
                <a:gd name="T3" fmla="*/ 6 h 11"/>
                <a:gd name="T4" fmla="*/ 5 w 12"/>
                <a:gd name="T5" fmla="*/ 0 h 11"/>
                <a:gd name="T6" fmla="*/ 11 w 12"/>
                <a:gd name="T7" fmla="*/ 5 h 11"/>
                <a:gd name="T8" fmla="*/ 7 w 12"/>
                <a:gd name="T9" fmla="*/ 11 h 11"/>
              </a:gdLst>
              <a:ahLst/>
              <a:cxnLst>
                <a:cxn ang="0">
                  <a:pos x="T0" y="T1"/>
                </a:cxn>
                <a:cxn ang="0">
                  <a:pos x="T2" y="T3"/>
                </a:cxn>
                <a:cxn ang="0">
                  <a:pos x="T4" y="T5"/>
                </a:cxn>
                <a:cxn ang="0">
                  <a:pos x="T6" y="T7"/>
                </a:cxn>
                <a:cxn ang="0">
                  <a:pos x="T8" y="T9"/>
                </a:cxn>
              </a:cxnLst>
              <a:rect l="0" t="0" r="r" b="b"/>
              <a:pathLst>
                <a:path w="12" h="11">
                  <a:moveTo>
                    <a:pt x="7" y="11"/>
                  </a:moveTo>
                  <a:cubicBezTo>
                    <a:pt x="4" y="11"/>
                    <a:pt x="1" y="9"/>
                    <a:pt x="1" y="6"/>
                  </a:cubicBezTo>
                  <a:cubicBezTo>
                    <a:pt x="0" y="3"/>
                    <a:pt x="2" y="1"/>
                    <a:pt x="5" y="0"/>
                  </a:cubicBezTo>
                  <a:cubicBezTo>
                    <a:pt x="8" y="0"/>
                    <a:pt x="11" y="2"/>
                    <a:pt x="11" y="5"/>
                  </a:cubicBezTo>
                  <a:cubicBezTo>
                    <a:pt x="12" y="8"/>
                    <a:pt x="10" y="10"/>
                    <a:pt x="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66" name="ïṡ1íḓê">
              <a:extLst>
                <a:ext uri="{FF2B5EF4-FFF2-40B4-BE49-F238E27FC236}">
                  <a16:creationId xmlns:a16="http://schemas.microsoft.com/office/drawing/2014/main" id="{D03F5A69-096B-4617-9FB1-02177C402C7F}"/>
                </a:ext>
              </a:extLst>
            </p:cNvPr>
            <p:cNvSpPr/>
            <p:nvPr/>
          </p:nvSpPr>
          <p:spPr bwMode="auto">
            <a:xfrm>
              <a:off x="5491742" y="6454055"/>
              <a:ext cx="224396" cy="208360"/>
            </a:xfrm>
            <a:custGeom>
              <a:avLst/>
              <a:gdLst>
                <a:gd name="T0" fmla="*/ 18 w 41"/>
                <a:gd name="T1" fmla="*/ 39 h 41"/>
                <a:gd name="T2" fmla="*/ 1 w 41"/>
                <a:gd name="T3" fmla="*/ 18 h 41"/>
                <a:gd name="T4" fmla="*/ 22 w 41"/>
                <a:gd name="T5" fmla="*/ 1 h 41"/>
                <a:gd name="T6" fmla="*/ 39 w 41"/>
                <a:gd name="T7" fmla="*/ 22 h 41"/>
                <a:gd name="T8" fmla="*/ 18 w 41"/>
                <a:gd name="T9" fmla="*/ 39 h 41"/>
              </a:gdLst>
              <a:ahLst/>
              <a:cxnLst>
                <a:cxn ang="0">
                  <a:pos x="T0" y="T1"/>
                </a:cxn>
                <a:cxn ang="0">
                  <a:pos x="T2" y="T3"/>
                </a:cxn>
                <a:cxn ang="0">
                  <a:pos x="T4" y="T5"/>
                </a:cxn>
                <a:cxn ang="0">
                  <a:pos x="T6" y="T7"/>
                </a:cxn>
                <a:cxn ang="0">
                  <a:pos x="T8" y="T9"/>
                </a:cxn>
              </a:cxnLst>
              <a:rect l="0" t="0" r="r" b="b"/>
              <a:pathLst>
                <a:path w="41" h="41">
                  <a:moveTo>
                    <a:pt x="18" y="39"/>
                  </a:moveTo>
                  <a:cubicBezTo>
                    <a:pt x="7" y="38"/>
                    <a:pt x="0" y="28"/>
                    <a:pt x="1" y="18"/>
                  </a:cubicBezTo>
                  <a:cubicBezTo>
                    <a:pt x="2" y="7"/>
                    <a:pt x="12" y="0"/>
                    <a:pt x="22" y="1"/>
                  </a:cubicBezTo>
                  <a:cubicBezTo>
                    <a:pt x="33" y="2"/>
                    <a:pt x="41" y="12"/>
                    <a:pt x="39" y="22"/>
                  </a:cubicBezTo>
                  <a:cubicBezTo>
                    <a:pt x="38" y="33"/>
                    <a:pt x="28" y="41"/>
                    <a:pt x="18" y="39"/>
                  </a:cubicBezTo>
                  <a:close/>
                </a:path>
              </a:pathLst>
            </a:custGeom>
            <a:solidFill>
              <a:srgbClr val="63CFD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67" name="ïś1iḋê">
              <a:extLst>
                <a:ext uri="{FF2B5EF4-FFF2-40B4-BE49-F238E27FC236}">
                  <a16:creationId xmlns:a16="http://schemas.microsoft.com/office/drawing/2014/main" id="{8A87E33C-2814-401B-A543-B248A35B2F44}"/>
                </a:ext>
              </a:extLst>
            </p:cNvPr>
            <p:cNvSpPr/>
            <p:nvPr/>
          </p:nvSpPr>
          <p:spPr bwMode="auto">
            <a:xfrm>
              <a:off x="5589915" y="6489774"/>
              <a:ext cx="93074" cy="86916"/>
            </a:xfrm>
            <a:custGeom>
              <a:avLst/>
              <a:gdLst>
                <a:gd name="T0" fmla="*/ 8 w 17"/>
                <a:gd name="T1" fmla="*/ 17 h 17"/>
                <a:gd name="T2" fmla="*/ 1 w 17"/>
                <a:gd name="T3" fmla="*/ 8 h 17"/>
                <a:gd name="T4" fmla="*/ 9 w 17"/>
                <a:gd name="T5" fmla="*/ 1 h 17"/>
                <a:gd name="T6" fmla="*/ 16 w 17"/>
                <a:gd name="T7" fmla="*/ 10 h 17"/>
                <a:gd name="T8" fmla="*/ 8 w 17"/>
                <a:gd name="T9" fmla="*/ 17 h 17"/>
              </a:gdLst>
              <a:ahLst/>
              <a:cxnLst>
                <a:cxn ang="0">
                  <a:pos x="T0" y="T1"/>
                </a:cxn>
                <a:cxn ang="0">
                  <a:pos x="T2" y="T3"/>
                </a:cxn>
                <a:cxn ang="0">
                  <a:pos x="T4" y="T5"/>
                </a:cxn>
                <a:cxn ang="0">
                  <a:pos x="T6" y="T7"/>
                </a:cxn>
                <a:cxn ang="0">
                  <a:pos x="T8" y="T9"/>
                </a:cxn>
              </a:cxnLst>
              <a:rect l="0" t="0" r="r" b="b"/>
              <a:pathLst>
                <a:path w="17" h="17">
                  <a:moveTo>
                    <a:pt x="8" y="17"/>
                  </a:moveTo>
                  <a:cubicBezTo>
                    <a:pt x="3" y="16"/>
                    <a:pt x="0" y="12"/>
                    <a:pt x="1" y="8"/>
                  </a:cubicBezTo>
                  <a:cubicBezTo>
                    <a:pt x="1" y="4"/>
                    <a:pt x="5" y="0"/>
                    <a:pt x="9" y="1"/>
                  </a:cubicBezTo>
                  <a:cubicBezTo>
                    <a:pt x="14" y="1"/>
                    <a:pt x="17" y="5"/>
                    <a:pt x="16" y="10"/>
                  </a:cubicBezTo>
                  <a:cubicBezTo>
                    <a:pt x="16" y="14"/>
                    <a:pt x="12" y="17"/>
                    <a:pt x="8"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68" name="îśḷïde">
              <a:extLst>
                <a:ext uri="{FF2B5EF4-FFF2-40B4-BE49-F238E27FC236}">
                  <a16:creationId xmlns:a16="http://schemas.microsoft.com/office/drawing/2014/main" id="{08B8E4F9-410E-4C0A-9D6F-180F822B0C07}"/>
                </a:ext>
              </a:extLst>
            </p:cNvPr>
            <p:cNvSpPr/>
            <p:nvPr/>
          </p:nvSpPr>
          <p:spPr bwMode="auto">
            <a:xfrm>
              <a:off x="6353628" y="6611217"/>
              <a:ext cx="184872" cy="173831"/>
            </a:xfrm>
            <a:custGeom>
              <a:avLst/>
              <a:gdLst>
                <a:gd name="T0" fmla="*/ 15 w 34"/>
                <a:gd name="T1" fmla="*/ 33 h 34"/>
                <a:gd name="T2" fmla="*/ 1 w 34"/>
                <a:gd name="T3" fmla="*/ 15 h 34"/>
                <a:gd name="T4" fmla="*/ 19 w 34"/>
                <a:gd name="T5" fmla="*/ 1 h 34"/>
                <a:gd name="T6" fmla="*/ 33 w 34"/>
                <a:gd name="T7" fmla="*/ 19 h 34"/>
                <a:gd name="T8" fmla="*/ 15 w 34"/>
                <a:gd name="T9" fmla="*/ 33 h 34"/>
              </a:gdLst>
              <a:ahLst/>
              <a:cxnLst>
                <a:cxn ang="0">
                  <a:pos x="T0" y="T1"/>
                </a:cxn>
                <a:cxn ang="0">
                  <a:pos x="T2" y="T3"/>
                </a:cxn>
                <a:cxn ang="0">
                  <a:pos x="T4" y="T5"/>
                </a:cxn>
                <a:cxn ang="0">
                  <a:pos x="T6" y="T7"/>
                </a:cxn>
                <a:cxn ang="0">
                  <a:pos x="T8" y="T9"/>
                </a:cxn>
              </a:cxnLst>
              <a:rect l="0" t="0" r="r" b="b"/>
              <a:pathLst>
                <a:path w="34" h="34">
                  <a:moveTo>
                    <a:pt x="15" y="33"/>
                  </a:moveTo>
                  <a:cubicBezTo>
                    <a:pt x="6" y="32"/>
                    <a:pt x="0" y="24"/>
                    <a:pt x="1" y="15"/>
                  </a:cubicBezTo>
                  <a:cubicBezTo>
                    <a:pt x="2" y="6"/>
                    <a:pt x="10" y="0"/>
                    <a:pt x="19" y="1"/>
                  </a:cubicBezTo>
                  <a:cubicBezTo>
                    <a:pt x="28" y="2"/>
                    <a:pt x="34" y="10"/>
                    <a:pt x="33" y="19"/>
                  </a:cubicBezTo>
                  <a:cubicBezTo>
                    <a:pt x="32" y="28"/>
                    <a:pt x="24" y="34"/>
                    <a:pt x="15" y="33"/>
                  </a:cubicBezTo>
                  <a:close/>
                </a:path>
              </a:pathLst>
            </a:custGeom>
            <a:solidFill>
              <a:srgbClr val="8C67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69" name="î$ḷïḍe">
              <a:extLst>
                <a:ext uri="{FF2B5EF4-FFF2-40B4-BE49-F238E27FC236}">
                  <a16:creationId xmlns:a16="http://schemas.microsoft.com/office/drawing/2014/main" id="{90FAF99B-709C-405B-8681-26F42D7BC7A5}"/>
                </a:ext>
              </a:extLst>
            </p:cNvPr>
            <p:cNvSpPr/>
            <p:nvPr/>
          </p:nvSpPr>
          <p:spPr bwMode="auto">
            <a:xfrm>
              <a:off x="6435227" y="6642174"/>
              <a:ext cx="81599" cy="71437"/>
            </a:xfrm>
            <a:custGeom>
              <a:avLst/>
              <a:gdLst>
                <a:gd name="T0" fmla="*/ 7 w 15"/>
                <a:gd name="T1" fmla="*/ 14 h 14"/>
                <a:gd name="T2" fmla="*/ 1 w 15"/>
                <a:gd name="T3" fmla="*/ 7 h 14"/>
                <a:gd name="T4" fmla="*/ 8 w 15"/>
                <a:gd name="T5" fmla="*/ 1 h 14"/>
                <a:gd name="T6" fmla="*/ 14 w 15"/>
                <a:gd name="T7" fmla="*/ 8 h 14"/>
                <a:gd name="T8" fmla="*/ 7 w 15"/>
                <a:gd name="T9" fmla="*/ 14 h 14"/>
              </a:gdLst>
              <a:ahLst/>
              <a:cxnLst>
                <a:cxn ang="0">
                  <a:pos x="T0" y="T1"/>
                </a:cxn>
                <a:cxn ang="0">
                  <a:pos x="T2" y="T3"/>
                </a:cxn>
                <a:cxn ang="0">
                  <a:pos x="T4" y="T5"/>
                </a:cxn>
                <a:cxn ang="0">
                  <a:pos x="T6" y="T7"/>
                </a:cxn>
                <a:cxn ang="0">
                  <a:pos x="T8" y="T9"/>
                </a:cxn>
              </a:cxnLst>
              <a:rect l="0" t="0" r="r" b="b"/>
              <a:pathLst>
                <a:path w="15" h="14">
                  <a:moveTo>
                    <a:pt x="7" y="14"/>
                  </a:moveTo>
                  <a:cubicBezTo>
                    <a:pt x="3" y="14"/>
                    <a:pt x="0" y="10"/>
                    <a:pt x="1" y="7"/>
                  </a:cubicBezTo>
                  <a:cubicBezTo>
                    <a:pt x="1" y="3"/>
                    <a:pt x="4" y="0"/>
                    <a:pt x="8" y="1"/>
                  </a:cubicBezTo>
                  <a:cubicBezTo>
                    <a:pt x="12" y="1"/>
                    <a:pt x="15" y="4"/>
                    <a:pt x="14" y="8"/>
                  </a:cubicBezTo>
                  <a:cubicBezTo>
                    <a:pt x="14" y="12"/>
                    <a:pt x="10" y="14"/>
                    <a:pt x="7"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70" name="íṥľîďe">
              <a:extLst>
                <a:ext uri="{FF2B5EF4-FFF2-40B4-BE49-F238E27FC236}">
                  <a16:creationId xmlns:a16="http://schemas.microsoft.com/office/drawing/2014/main" id="{8F88AE50-A5A7-45B6-A20D-F0B3A4C9265F}"/>
                </a:ext>
              </a:extLst>
            </p:cNvPr>
            <p:cNvSpPr/>
            <p:nvPr/>
          </p:nvSpPr>
          <p:spPr bwMode="auto">
            <a:xfrm>
              <a:off x="6320478" y="7160096"/>
              <a:ext cx="239696" cy="228600"/>
            </a:xfrm>
            <a:custGeom>
              <a:avLst/>
              <a:gdLst>
                <a:gd name="T0" fmla="*/ 19 w 44"/>
                <a:gd name="T1" fmla="*/ 44 h 45"/>
                <a:gd name="T2" fmla="*/ 1 w 44"/>
                <a:gd name="T3" fmla="*/ 20 h 45"/>
                <a:gd name="T4" fmla="*/ 24 w 44"/>
                <a:gd name="T5" fmla="*/ 2 h 45"/>
                <a:gd name="T6" fmla="*/ 43 w 44"/>
                <a:gd name="T7" fmla="*/ 25 h 45"/>
                <a:gd name="T8" fmla="*/ 19 w 44"/>
                <a:gd name="T9" fmla="*/ 44 h 45"/>
              </a:gdLst>
              <a:ahLst/>
              <a:cxnLst>
                <a:cxn ang="0">
                  <a:pos x="T0" y="T1"/>
                </a:cxn>
                <a:cxn ang="0">
                  <a:pos x="T2" y="T3"/>
                </a:cxn>
                <a:cxn ang="0">
                  <a:pos x="T4" y="T5"/>
                </a:cxn>
                <a:cxn ang="0">
                  <a:pos x="T6" y="T7"/>
                </a:cxn>
                <a:cxn ang="0">
                  <a:pos x="T8" y="T9"/>
                </a:cxn>
              </a:cxnLst>
              <a:rect l="0" t="0" r="r" b="b"/>
              <a:pathLst>
                <a:path w="44" h="45">
                  <a:moveTo>
                    <a:pt x="19" y="44"/>
                  </a:moveTo>
                  <a:cubicBezTo>
                    <a:pt x="8" y="42"/>
                    <a:pt x="0" y="32"/>
                    <a:pt x="1" y="20"/>
                  </a:cubicBezTo>
                  <a:cubicBezTo>
                    <a:pt x="2" y="9"/>
                    <a:pt x="13" y="0"/>
                    <a:pt x="24" y="2"/>
                  </a:cubicBezTo>
                  <a:cubicBezTo>
                    <a:pt x="36" y="3"/>
                    <a:pt x="44" y="14"/>
                    <a:pt x="43" y="25"/>
                  </a:cubicBezTo>
                  <a:cubicBezTo>
                    <a:pt x="42" y="37"/>
                    <a:pt x="31" y="45"/>
                    <a:pt x="19" y="44"/>
                  </a:cubicBezTo>
                  <a:close/>
                </a:path>
              </a:pathLst>
            </a:custGeom>
            <a:solidFill>
              <a:srgbClr val="B4CC2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71" name="íŝ1ïḓê">
              <a:extLst>
                <a:ext uri="{FF2B5EF4-FFF2-40B4-BE49-F238E27FC236}">
                  <a16:creationId xmlns:a16="http://schemas.microsoft.com/office/drawing/2014/main" id="{12208BA5-BAFB-4A31-BDE2-70196B24BF12}"/>
                </a:ext>
              </a:extLst>
            </p:cNvPr>
            <p:cNvSpPr/>
            <p:nvPr/>
          </p:nvSpPr>
          <p:spPr bwMode="auto">
            <a:xfrm>
              <a:off x="6430127" y="7206530"/>
              <a:ext cx="98174" cy="96441"/>
            </a:xfrm>
            <a:custGeom>
              <a:avLst/>
              <a:gdLst>
                <a:gd name="T0" fmla="*/ 8 w 18"/>
                <a:gd name="T1" fmla="*/ 18 h 19"/>
                <a:gd name="T2" fmla="*/ 0 w 18"/>
                <a:gd name="T3" fmla="*/ 8 h 19"/>
                <a:gd name="T4" fmla="*/ 10 w 18"/>
                <a:gd name="T5" fmla="*/ 0 h 19"/>
                <a:gd name="T6" fmla="*/ 18 w 18"/>
                <a:gd name="T7" fmla="*/ 10 h 19"/>
                <a:gd name="T8" fmla="*/ 8 w 18"/>
                <a:gd name="T9" fmla="*/ 18 h 19"/>
              </a:gdLst>
              <a:ahLst/>
              <a:cxnLst>
                <a:cxn ang="0">
                  <a:pos x="T0" y="T1"/>
                </a:cxn>
                <a:cxn ang="0">
                  <a:pos x="T2" y="T3"/>
                </a:cxn>
                <a:cxn ang="0">
                  <a:pos x="T4" y="T5"/>
                </a:cxn>
                <a:cxn ang="0">
                  <a:pos x="T6" y="T7"/>
                </a:cxn>
                <a:cxn ang="0">
                  <a:pos x="T8" y="T9"/>
                </a:cxn>
              </a:cxnLst>
              <a:rect l="0" t="0" r="r" b="b"/>
              <a:pathLst>
                <a:path w="18" h="19">
                  <a:moveTo>
                    <a:pt x="8" y="18"/>
                  </a:moveTo>
                  <a:cubicBezTo>
                    <a:pt x="3" y="17"/>
                    <a:pt x="0" y="13"/>
                    <a:pt x="0" y="8"/>
                  </a:cubicBezTo>
                  <a:cubicBezTo>
                    <a:pt x="1" y="3"/>
                    <a:pt x="5" y="0"/>
                    <a:pt x="10" y="0"/>
                  </a:cubicBezTo>
                  <a:cubicBezTo>
                    <a:pt x="15" y="1"/>
                    <a:pt x="18" y="5"/>
                    <a:pt x="18" y="10"/>
                  </a:cubicBezTo>
                  <a:cubicBezTo>
                    <a:pt x="17" y="15"/>
                    <a:pt x="13" y="19"/>
                    <a:pt x="8"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72" name="íṡḻîḋé">
              <a:extLst>
                <a:ext uri="{FF2B5EF4-FFF2-40B4-BE49-F238E27FC236}">
                  <a16:creationId xmlns:a16="http://schemas.microsoft.com/office/drawing/2014/main" id="{2BD48DAD-B451-406D-91DF-D0C84E74D4D6}"/>
                </a:ext>
              </a:extLst>
            </p:cNvPr>
            <p:cNvSpPr/>
            <p:nvPr/>
          </p:nvSpPr>
          <p:spPr bwMode="auto">
            <a:xfrm>
              <a:off x="5623065" y="6682655"/>
              <a:ext cx="517641" cy="477441"/>
            </a:xfrm>
            <a:custGeom>
              <a:avLst/>
              <a:gdLst>
                <a:gd name="T0" fmla="*/ 42 w 95"/>
                <a:gd name="T1" fmla="*/ 92 h 94"/>
                <a:gd name="T2" fmla="*/ 3 w 95"/>
                <a:gd name="T3" fmla="*/ 42 h 94"/>
                <a:gd name="T4" fmla="*/ 53 w 95"/>
                <a:gd name="T5" fmla="*/ 3 h 94"/>
                <a:gd name="T6" fmla="*/ 92 w 95"/>
                <a:gd name="T7" fmla="*/ 52 h 94"/>
                <a:gd name="T8" fmla="*/ 42 w 95"/>
                <a:gd name="T9" fmla="*/ 92 h 94"/>
              </a:gdLst>
              <a:ahLst/>
              <a:cxnLst>
                <a:cxn ang="0">
                  <a:pos x="T0" y="T1"/>
                </a:cxn>
                <a:cxn ang="0">
                  <a:pos x="T2" y="T3"/>
                </a:cxn>
                <a:cxn ang="0">
                  <a:pos x="T4" y="T5"/>
                </a:cxn>
                <a:cxn ang="0">
                  <a:pos x="T6" y="T7"/>
                </a:cxn>
                <a:cxn ang="0">
                  <a:pos x="T8" y="T9"/>
                </a:cxn>
              </a:cxnLst>
              <a:rect l="0" t="0" r="r" b="b"/>
              <a:pathLst>
                <a:path w="95" h="94">
                  <a:moveTo>
                    <a:pt x="42" y="92"/>
                  </a:moveTo>
                  <a:cubicBezTo>
                    <a:pt x="18" y="89"/>
                    <a:pt x="0" y="67"/>
                    <a:pt x="3" y="42"/>
                  </a:cubicBezTo>
                  <a:cubicBezTo>
                    <a:pt x="6" y="17"/>
                    <a:pt x="28" y="0"/>
                    <a:pt x="53" y="3"/>
                  </a:cubicBezTo>
                  <a:cubicBezTo>
                    <a:pt x="77" y="5"/>
                    <a:pt x="95" y="28"/>
                    <a:pt x="92" y="52"/>
                  </a:cubicBezTo>
                  <a:cubicBezTo>
                    <a:pt x="89" y="77"/>
                    <a:pt x="67" y="94"/>
                    <a:pt x="42" y="92"/>
                  </a:cubicBezTo>
                  <a:close/>
                </a:path>
              </a:pathLst>
            </a:custGeom>
            <a:solidFill>
              <a:srgbClr val="8C67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73" name="iṥḻîdê">
              <a:extLst>
                <a:ext uri="{FF2B5EF4-FFF2-40B4-BE49-F238E27FC236}">
                  <a16:creationId xmlns:a16="http://schemas.microsoft.com/office/drawing/2014/main" id="{8AD2AB59-66E6-4CD6-ADA7-F2EE65F9F0E5}"/>
                </a:ext>
              </a:extLst>
            </p:cNvPr>
            <p:cNvSpPr/>
            <p:nvPr/>
          </p:nvSpPr>
          <p:spPr bwMode="auto">
            <a:xfrm>
              <a:off x="5857661" y="6774333"/>
              <a:ext cx="212922" cy="197644"/>
            </a:xfrm>
            <a:custGeom>
              <a:avLst/>
              <a:gdLst>
                <a:gd name="T0" fmla="*/ 17 w 39"/>
                <a:gd name="T1" fmla="*/ 38 h 39"/>
                <a:gd name="T2" fmla="*/ 1 w 39"/>
                <a:gd name="T3" fmla="*/ 17 h 39"/>
                <a:gd name="T4" fmla="*/ 22 w 39"/>
                <a:gd name="T5" fmla="*/ 1 h 39"/>
                <a:gd name="T6" fmla="*/ 38 w 39"/>
                <a:gd name="T7" fmla="*/ 22 h 39"/>
                <a:gd name="T8" fmla="*/ 17 w 39"/>
                <a:gd name="T9" fmla="*/ 38 h 39"/>
              </a:gdLst>
              <a:ahLst/>
              <a:cxnLst>
                <a:cxn ang="0">
                  <a:pos x="T0" y="T1"/>
                </a:cxn>
                <a:cxn ang="0">
                  <a:pos x="T2" y="T3"/>
                </a:cxn>
                <a:cxn ang="0">
                  <a:pos x="T4" y="T5"/>
                </a:cxn>
                <a:cxn ang="0">
                  <a:pos x="T6" y="T7"/>
                </a:cxn>
                <a:cxn ang="0">
                  <a:pos x="T8" y="T9"/>
                </a:cxn>
              </a:cxnLst>
              <a:rect l="0" t="0" r="r" b="b"/>
              <a:pathLst>
                <a:path w="39" h="39">
                  <a:moveTo>
                    <a:pt x="17" y="38"/>
                  </a:moveTo>
                  <a:cubicBezTo>
                    <a:pt x="7" y="37"/>
                    <a:pt x="0" y="28"/>
                    <a:pt x="1" y="17"/>
                  </a:cubicBezTo>
                  <a:cubicBezTo>
                    <a:pt x="2" y="7"/>
                    <a:pt x="11" y="0"/>
                    <a:pt x="22" y="1"/>
                  </a:cubicBezTo>
                  <a:cubicBezTo>
                    <a:pt x="32" y="2"/>
                    <a:pt x="39" y="11"/>
                    <a:pt x="38" y="22"/>
                  </a:cubicBezTo>
                  <a:cubicBezTo>
                    <a:pt x="37" y="32"/>
                    <a:pt x="28" y="39"/>
                    <a:pt x="17" y="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sp>
        <p:nvSpPr>
          <p:cNvPr id="4" name="矩形 3"/>
          <p:cNvSpPr/>
          <p:nvPr/>
        </p:nvSpPr>
        <p:spPr>
          <a:xfrm>
            <a:off x="0" y="0"/>
            <a:ext cx="9144000" cy="6858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tx1"/>
                </a:solidFill>
                <a:cs typeface="+mn-ea"/>
                <a:sym typeface="+mn-lt"/>
              </a:rPr>
              <a:t>二、研究现状</a:t>
            </a:r>
          </a:p>
        </p:txBody>
      </p:sp>
      <p:sp>
        <p:nvSpPr>
          <p:cNvPr id="2" name="矩形 1">
            <a:extLst>
              <a:ext uri="{FF2B5EF4-FFF2-40B4-BE49-F238E27FC236}">
                <a16:creationId xmlns:a16="http://schemas.microsoft.com/office/drawing/2014/main" id="{A339F0BB-45D3-47F2-80E4-406F91656E98}"/>
              </a:ext>
            </a:extLst>
          </p:cNvPr>
          <p:cNvSpPr/>
          <p:nvPr/>
        </p:nvSpPr>
        <p:spPr>
          <a:xfrm>
            <a:off x="1763688" y="1295225"/>
            <a:ext cx="3185487" cy="369332"/>
          </a:xfrm>
          <a:prstGeom prst="rect">
            <a:avLst/>
          </a:prstGeom>
        </p:spPr>
        <p:txBody>
          <a:bodyPr wrap="none">
            <a:spAutoFit/>
          </a:bodyPr>
          <a:lstStyle/>
          <a:p>
            <a:r>
              <a:rPr lang="zh-CN" altLang="en-US" b="1" dirty="0">
                <a:cs typeface="+mn-ea"/>
                <a:sym typeface="+mn-lt"/>
              </a:rPr>
              <a:t>基于内容评分的网页过滤算法</a:t>
            </a:r>
            <a:endParaRPr lang="en-US" altLang="zh-CN" b="1" dirty="0">
              <a:cs typeface="+mn-ea"/>
              <a:sym typeface="+mn-lt"/>
            </a:endParaRPr>
          </a:p>
        </p:txBody>
      </p:sp>
      <p:sp>
        <p:nvSpPr>
          <p:cNvPr id="3" name="矩形 2">
            <a:extLst>
              <a:ext uri="{FF2B5EF4-FFF2-40B4-BE49-F238E27FC236}">
                <a16:creationId xmlns:a16="http://schemas.microsoft.com/office/drawing/2014/main" id="{5B6A9421-F4EC-44E0-9FE5-DDFFA474DE03}"/>
              </a:ext>
            </a:extLst>
          </p:cNvPr>
          <p:cNvSpPr/>
          <p:nvPr/>
        </p:nvSpPr>
        <p:spPr>
          <a:xfrm>
            <a:off x="1772567" y="1795943"/>
            <a:ext cx="6313078" cy="1200329"/>
          </a:xfrm>
          <a:prstGeom prst="rect">
            <a:avLst/>
          </a:prstGeom>
        </p:spPr>
        <p:txBody>
          <a:bodyPr wrap="square">
            <a:spAutoFit/>
          </a:bodyPr>
          <a:lstStyle/>
          <a:p>
            <a:r>
              <a:rPr lang="zh-CN" altLang="en-US" dirty="0">
                <a:cs typeface="+mn-ea"/>
                <a:sym typeface="+mn-lt"/>
              </a:rPr>
              <a:t>在互联网内容选择平台（</a:t>
            </a:r>
            <a:r>
              <a:rPr lang="en-US" altLang="zh-CN" dirty="0">
                <a:cs typeface="+mn-ea"/>
                <a:sym typeface="+mn-lt"/>
              </a:rPr>
              <a:t>PICS</a:t>
            </a:r>
            <a:r>
              <a:rPr lang="zh-CN" altLang="en-US" dirty="0">
                <a:cs typeface="+mn-ea"/>
                <a:sym typeface="+mn-lt"/>
              </a:rPr>
              <a:t>）通过创建一个规范</a:t>
            </a:r>
            <a:r>
              <a:rPr lang="en-US" altLang="zh-CN" dirty="0">
                <a:cs typeface="+mn-ea"/>
                <a:sym typeface="+mn-lt"/>
              </a:rPr>
              <a:t>W3C</a:t>
            </a:r>
            <a:r>
              <a:rPr lang="zh-CN" altLang="en-US" dirty="0">
                <a:cs typeface="+mn-ea"/>
                <a:sym typeface="+mn-lt"/>
              </a:rPr>
              <a:t>所使用的元数据标记的网页，以帮助人们筛选合适的信息。</a:t>
            </a:r>
            <a:endParaRPr lang="en-US" altLang="zh-CN" dirty="0">
              <a:cs typeface="+mn-ea"/>
              <a:sym typeface="+mn-lt"/>
            </a:endParaRPr>
          </a:p>
          <a:p>
            <a:endParaRPr lang="en-US" altLang="zh-CN" dirty="0">
              <a:cs typeface="+mn-ea"/>
              <a:sym typeface="+mn-lt"/>
            </a:endParaRPr>
          </a:p>
          <a:p>
            <a:endParaRPr lang="en-US" altLang="zh-CN" dirty="0">
              <a:cs typeface="+mn-ea"/>
              <a:sym typeface="+mn-lt"/>
            </a:endParaRPr>
          </a:p>
        </p:txBody>
      </p:sp>
      <p:sp>
        <p:nvSpPr>
          <p:cNvPr id="13" name="矩形 12">
            <a:extLst>
              <a:ext uri="{FF2B5EF4-FFF2-40B4-BE49-F238E27FC236}">
                <a16:creationId xmlns:a16="http://schemas.microsoft.com/office/drawing/2014/main" id="{33F8FB4A-55AF-4DFB-A94D-B7DE8F3C1DDB}"/>
              </a:ext>
            </a:extLst>
          </p:cNvPr>
          <p:cNvSpPr/>
          <p:nvPr/>
        </p:nvSpPr>
        <p:spPr>
          <a:xfrm>
            <a:off x="1797261" y="3819132"/>
            <a:ext cx="2262158" cy="369332"/>
          </a:xfrm>
          <a:prstGeom prst="rect">
            <a:avLst/>
          </a:prstGeom>
        </p:spPr>
        <p:txBody>
          <a:bodyPr wrap="none">
            <a:spAutoFit/>
          </a:bodyPr>
          <a:lstStyle/>
          <a:p>
            <a:r>
              <a:rPr lang="zh-CN" altLang="en-US" b="1" dirty="0">
                <a:cs typeface="+mn-ea"/>
                <a:sym typeface="+mn-lt"/>
              </a:rPr>
              <a:t>基于列表的过滤方法</a:t>
            </a:r>
            <a:endParaRPr lang="en-US" altLang="zh-CN" b="1" dirty="0">
              <a:cs typeface="+mn-ea"/>
              <a:sym typeface="+mn-lt"/>
            </a:endParaRPr>
          </a:p>
        </p:txBody>
      </p:sp>
      <p:sp>
        <p:nvSpPr>
          <p:cNvPr id="14" name="矩形 13">
            <a:extLst>
              <a:ext uri="{FF2B5EF4-FFF2-40B4-BE49-F238E27FC236}">
                <a16:creationId xmlns:a16="http://schemas.microsoft.com/office/drawing/2014/main" id="{79877209-D163-4E0E-A084-20B71BA99C52}"/>
              </a:ext>
            </a:extLst>
          </p:cNvPr>
          <p:cNvSpPr/>
          <p:nvPr/>
        </p:nvSpPr>
        <p:spPr>
          <a:xfrm>
            <a:off x="1810500" y="4332260"/>
            <a:ext cx="6204185" cy="1754326"/>
          </a:xfrm>
          <a:prstGeom prst="rect">
            <a:avLst/>
          </a:prstGeom>
        </p:spPr>
        <p:txBody>
          <a:bodyPr wrap="square">
            <a:spAutoFit/>
          </a:bodyPr>
          <a:lstStyle/>
          <a:p>
            <a:r>
              <a:rPr lang="zh-CN" altLang="en-US" dirty="0">
                <a:cs typeface="+mn-ea"/>
                <a:sym typeface="+mn-lt"/>
              </a:rPr>
              <a:t>预定义一个关键词列表，该列表中包含所屏蔽的关键词。一旦某段文本中包含不良关键词列表中的词汇或者包含不良词汇的个数超过一定的阈值，就可以将其判定为包含不良敏感信息。</a:t>
            </a:r>
            <a:endParaRPr lang="en-US" altLang="zh-CN" dirty="0">
              <a:cs typeface="+mn-ea"/>
              <a:sym typeface="+mn-lt"/>
            </a:endParaRPr>
          </a:p>
          <a:p>
            <a:endParaRPr lang="en-US" altLang="zh-CN" dirty="0">
              <a:cs typeface="+mn-ea"/>
              <a:sym typeface="+mn-lt"/>
            </a:endParaRPr>
          </a:p>
          <a:p>
            <a:endParaRPr lang="zh-CN" altLang="en-US" dirty="0">
              <a:cs typeface="+mn-ea"/>
              <a:sym typeface="+mn-lt"/>
            </a:endParaRPr>
          </a:p>
        </p:txBody>
      </p:sp>
      <p:grpSp>
        <p:nvGrpSpPr>
          <p:cNvPr id="479" name="组合 478">
            <a:extLst>
              <a:ext uri="{FF2B5EF4-FFF2-40B4-BE49-F238E27FC236}">
                <a16:creationId xmlns:a16="http://schemas.microsoft.com/office/drawing/2014/main" id="{A54F5868-5E93-4055-A4A5-BCC943B3F632}"/>
              </a:ext>
            </a:extLst>
          </p:cNvPr>
          <p:cNvGrpSpPr/>
          <p:nvPr/>
        </p:nvGrpSpPr>
        <p:grpSpPr>
          <a:xfrm>
            <a:off x="654714" y="4052866"/>
            <a:ext cx="724526" cy="685800"/>
            <a:chOff x="4822378" y="6093296"/>
            <a:chExt cx="1737796" cy="1606152"/>
          </a:xfrm>
        </p:grpSpPr>
        <p:sp>
          <p:nvSpPr>
            <p:cNvPr id="480" name="ï$ľíḓe">
              <a:extLst>
                <a:ext uri="{FF2B5EF4-FFF2-40B4-BE49-F238E27FC236}">
                  <a16:creationId xmlns:a16="http://schemas.microsoft.com/office/drawing/2014/main" id="{78F5F850-7DBE-45D4-A0E1-AC6B12CB2914}"/>
                </a:ext>
              </a:extLst>
            </p:cNvPr>
            <p:cNvSpPr/>
            <p:nvPr/>
          </p:nvSpPr>
          <p:spPr bwMode="auto">
            <a:xfrm>
              <a:off x="5862761" y="6286177"/>
              <a:ext cx="43349" cy="452437"/>
            </a:xfrm>
            <a:custGeom>
              <a:avLst/>
              <a:gdLst>
                <a:gd name="T0" fmla="*/ 0 w 34"/>
                <a:gd name="T1" fmla="*/ 380 h 380"/>
                <a:gd name="T2" fmla="*/ 9 w 34"/>
                <a:gd name="T3" fmla="*/ 0 h 380"/>
                <a:gd name="T4" fmla="*/ 34 w 34"/>
                <a:gd name="T5" fmla="*/ 0 h 380"/>
                <a:gd name="T6" fmla="*/ 26 w 34"/>
                <a:gd name="T7" fmla="*/ 380 h 380"/>
                <a:gd name="T8" fmla="*/ 0 w 34"/>
                <a:gd name="T9" fmla="*/ 380 h 380"/>
              </a:gdLst>
              <a:ahLst/>
              <a:cxnLst>
                <a:cxn ang="0">
                  <a:pos x="T0" y="T1"/>
                </a:cxn>
                <a:cxn ang="0">
                  <a:pos x="T2" y="T3"/>
                </a:cxn>
                <a:cxn ang="0">
                  <a:pos x="T4" y="T5"/>
                </a:cxn>
                <a:cxn ang="0">
                  <a:pos x="T6" y="T7"/>
                </a:cxn>
                <a:cxn ang="0">
                  <a:pos x="T8" y="T9"/>
                </a:cxn>
              </a:cxnLst>
              <a:rect l="0" t="0" r="r" b="b"/>
              <a:pathLst>
                <a:path w="34" h="380">
                  <a:moveTo>
                    <a:pt x="0" y="380"/>
                  </a:moveTo>
                  <a:lnTo>
                    <a:pt x="9" y="0"/>
                  </a:lnTo>
                  <a:lnTo>
                    <a:pt x="34" y="0"/>
                  </a:lnTo>
                  <a:lnTo>
                    <a:pt x="26" y="380"/>
                  </a:lnTo>
                  <a:lnTo>
                    <a:pt x="0" y="380"/>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81" name="išḻiďè">
              <a:extLst>
                <a:ext uri="{FF2B5EF4-FFF2-40B4-BE49-F238E27FC236}">
                  <a16:creationId xmlns:a16="http://schemas.microsoft.com/office/drawing/2014/main" id="{3128A20D-6209-4DC1-B156-57858EB76E2D}"/>
                </a:ext>
              </a:extLst>
            </p:cNvPr>
            <p:cNvSpPr/>
            <p:nvPr/>
          </p:nvSpPr>
          <p:spPr bwMode="auto">
            <a:xfrm>
              <a:off x="5584815" y="6540971"/>
              <a:ext cx="327670" cy="370285"/>
            </a:xfrm>
            <a:custGeom>
              <a:avLst/>
              <a:gdLst>
                <a:gd name="T0" fmla="*/ 235 w 257"/>
                <a:gd name="T1" fmla="*/ 311 h 311"/>
                <a:gd name="T2" fmla="*/ 0 w 257"/>
                <a:gd name="T3" fmla="*/ 17 h 311"/>
                <a:gd name="T4" fmla="*/ 17 w 257"/>
                <a:gd name="T5" fmla="*/ 0 h 311"/>
                <a:gd name="T6" fmla="*/ 257 w 257"/>
                <a:gd name="T7" fmla="*/ 298 h 311"/>
                <a:gd name="T8" fmla="*/ 235 w 257"/>
                <a:gd name="T9" fmla="*/ 311 h 311"/>
              </a:gdLst>
              <a:ahLst/>
              <a:cxnLst>
                <a:cxn ang="0">
                  <a:pos x="T0" y="T1"/>
                </a:cxn>
                <a:cxn ang="0">
                  <a:pos x="T2" y="T3"/>
                </a:cxn>
                <a:cxn ang="0">
                  <a:pos x="T4" y="T5"/>
                </a:cxn>
                <a:cxn ang="0">
                  <a:pos x="T6" y="T7"/>
                </a:cxn>
                <a:cxn ang="0">
                  <a:pos x="T8" y="T9"/>
                </a:cxn>
              </a:cxnLst>
              <a:rect l="0" t="0" r="r" b="b"/>
              <a:pathLst>
                <a:path w="257" h="311">
                  <a:moveTo>
                    <a:pt x="235" y="311"/>
                  </a:moveTo>
                  <a:lnTo>
                    <a:pt x="0" y="17"/>
                  </a:lnTo>
                  <a:lnTo>
                    <a:pt x="17" y="0"/>
                  </a:lnTo>
                  <a:lnTo>
                    <a:pt x="257" y="298"/>
                  </a:lnTo>
                  <a:lnTo>
                    <a:pt x="235" y="311"/>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82" name="íṣ1îḓe">
              <a:extLst>
                <a:ext uri="{FF2B5EF4-FFF2-40B4-BE49-F238E27FC236}">
                  <a16:creationId xmlns:a16="http://schemas.microsoft.com/office/drawing/2014/main" id="{64ED2B8C-7F51-49D8-BC33-72792C4B5FBF}"/>
                </a:ext>
              </a:extLst>
            </p:cNvPr>
            <p:cNvSpPr/>
            <p:nvPr/>
          </p:nvSpPr>
          <p:spPr bwMode="auto">
            <a:xfrm>
              <a:off x="5814311" y="6601692"/>
              <a:ext cx="261371" cy="406003"/>
            </a:xfrm>
            <a:custGeom>
              <a:avLst/>
              <a:gdLst>
                <a:gd name="T0" fmla="*/ 0 w 205"/>
                <a:gd name="T1" fmla="*/ 328 h 341"/>
                <a:gd name="T2" fmla="*/ 184 w 205"/>
                <a:gd name="T3" fmla="*/ 0 h 341"/>
                <a:gd name="T4" fmla="*/ 205 w 205"/>
                <a:gd name="T5" fmla="*/ 13 h 341"/>
                <a:gd name="T6" fmla="*/ 21 w 205"/>
                <a:gd name="T7" fmla="*/ 341 h 341"/>
                <a:gd name="T8" fmla="*/ 0 w 205"/>
                <a:gd name="T9" fmla="*/ 328 h 341"/>
              </a:gdLst>
              <a:ahLst/>
              <a:cxnLst>
                <a:cxn ang="0">
                  <a:pos x="T0" y="T1"/>
                </a:cxn>
                <a:cxn ang="0">
                  <a:pos x="T2" y="T3"/>
                </a:cxn>
                <a:cxn ang="0">
                  <a:pos x="T4" y="T5"/>
                </a:cxn>
                <a:cxn ang="0">
                  <a:pos x="T6" y="T7"/>
                </a:cxn>
                <a:cxn ang="0">
                  <a:pos x="T8" y="T9"/>
                </a:cxn>
              </a:cxnLst>
              <a:rect l="0" t="0" r="r" b="b"/>
              <a:pathLst>
                <a:path w="205" h="341">
                  <a:moveTo>
                    <a:pt x="0" y="328"/>
                  </a:moveTo>
                  <a:lnTo>
                    <a:pt x="184" y="0"/>
                  </a:lnTo>
                  <a:lnTo>
                    <a:pt x="205" y="13"/>
                  </a:lnTo>
                  <a:lnTo>
                    <a:pt x="21" y="341"/>
                  </a:lnTo>
                  <a:lnTo>
                    <a:pt x="0" y="328"/>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83" name="iŝľiḓe">
              <a:extLst>
                <a:ext uri="{FF2B5EF4-FFF2-40B4-BE49-F238E27FC236}">
                  <a16:creationId xmlns:a16="http://schemas.microsoft.com/office/drawing/2014/main" id="{1EB7B0B7-34D5-45F6-B012-200912570A2A}"/>
                </a:ext>
              </a:extLst>
            </p:cNvPr>
            <p:cNvSpPr/>
            <p:nvPr/>
          </p:nvSpPr>
          <p:spPr bwMode="auto">
            <a:xfrm>
              <a:off x="5062074" y="6652890"/>
              <a:ext cx="675739" cy="186928"/>
            </a:xfrm>
            <a:custGeom>
              <a:avLst/>
              <a:gdLst>
                <a:gd name="T0" fmla="*/ 526 w 530"/>
                <a:gd name="T1" fmla="*/ 157 h 157"/>
                <a:gd name="T2" fmla="*/ 0 w 530"/>
                <a:gd name="T3" fmla="*/ 25 h 157"/>
                <a:gd name="T4" fmla="*/ 4 w 530"/>
                <a:gd name="T5" fmla="*/ 0 h 157"/>
                <a:gd name="T6" fmla="*/ 530 w 530"/>
                <a:gd name="T7" fmla="*/ 136 h 157"/>
                <a:gd name="T8" fmla="*/ 526 w 530"/>
                <a:gd name="T9" fmla="*/ 157 h 157"/>
              </a:gdLst>
              <a:ahLst/>
              <a:cxnLst>
                <a:cxn ang="0">
                  <a:pos x="T0" y="T1"/>
                </a:cxn>
                <a:cxn ang="0">
                  <a:pos x="T2" y="T3"/>
                </a:cxn>
                <a:cxn ang="0">
                  <a:pos x="T4" y="T5"/>
                </a:cxn>
                <a:cxn ang="0">
                  <a:pos x="T6" y="T7"/>
                </a:cxn>
                <a:cxn ang="0">
                  <a:pos x="T8" y="T9"/>
                </a:cxn>
              </a:cxnLst>
              <a:rect l="0" t="0" r="r" b="b"/>
              <a:pathLst>
                <a:path w="530" h="157">
                  <a:moveTo>
                    <a:pt x="526" y="157"/>
                  </a:moveTo>
                  <a:lnTo>
                    <a:pt x="0" y="25"/>
                  </a:lnTo>
                  <a:lnTo>
                    <a:pt x="4" y="0"/>
                  </a:lnTo>
                  <a:lnTo>
                    <a:pt x="530" y="136"/>
                  </a:lnTo>
                  <a:lnTo>
                    <a:pt x="526" y="157"/>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84" name="ïṩ1îḓê">
              <a:extLst>
                <a:ext uri="{FF2B5EF4-FFF2-40B4-BE49-F238E27FC236}">
                  <a16:creationId xmlns:a16="http://schemas.microsoft.com/office/drawing/2014/main" id="{BC8A423B-0D16-4706-A93B-EE64A576456A}"/>
                </a:ext>
              </a:extLst>
            </p:cNvPr>
            <p:cNvSpPr/>
            <p:nvPr/>
          </p:nvSpPr>
          <p:spPr bwMode="auto">
            <a:xfrm>
              <a:off x="5296670" y="6926733"/>
              <a:ext cx="451342" cy="157162"/>
            </a:xfrm>
            <a:custGeom>
              <a:avLst/>
              <a:gdLst>
                <a:gd name="T0" fmla="*/ 354 w 354"/>
                <a:gd name="T1" fmla="*/ 26 h 132"/>
                <a:gd name="T2" fmla="*/ 8 w 354"/>
                <a:gd name="T3" fmla="*/ 132 h 132"/>
                <a:gd name="T4" fmla="*/ 0 w 354"/>
                <a:gd name="T5" fmla="*/ 111 h 132"/>
                <a:gd name="T6" fmla="*/ 346 w 354"/>
                <a:gd name="T7" fmla="*/ 0 h 132"/>
                <a:gd name="T8" fmla="*/ 354 w 354"/>
                <a:gd name="T9" fmla="*/ 26 h 132"/>
              </a:gdLst>
              <a:ahLst/>
              <a:cxnLst>
                <a:cxn ang="0">
                  <a:pos x="T0" y="T1"/>
                </a:cxn>
                <a:cxn ang="0">
                  <a:pos x="T2" y="T3"/>
                </a:cxn>
                <a:cxn ang="0">
                  <a:pos x="T4" y="T5"/>
                </a:cxn>
                <a:cxn ang="0">
                  <a:pos x="T6" y="T7"/>
                </a:cxn>
                <a:cxn ang="0">
                  <a:pos x="T8" y="T9"/>
                </a:cxn>
              </a:cxnLst>
              <a:rect l="0" t="0" r="r" b="b"/>
              <a:pathLst>
                <a:path w="354" h="132">
                  <a:moveTo>
                    <a:pt x="354" y="26"/>
                  </a:moveTo>
                  <a:lnTo>
                    <a:pt x="8" y="132"/>
                  </a:lnTo>
                  <a:lnTo>
                    <a:pt x="0" y="111"/>
                  </a:lnTo>
                  <a:lnTo>
                    <a:pt x="346" y="0"/>
                  </a:lnTo>
                  <a:lnTo>
                    <a:pt x="354" y="26"/>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85" name="ïṡḷîďé">
              <a:extLst>
                <a:ext uri="{FF2B5EF4-FFF2-40B4-BE49-F238E27FC236}">
                  <a16:creationId xmlns:a16="http://schemas.microsoft.com/office/drawing/2014/main" id="{33BE1BA6-AB2E-41CD-B1A3-EA16D5811088}"/>
                </a:ext>
              </a:extLst>
            </p:cNvPr>
            <p:cNvSpPr/>
            <p:nvPr/>
          </p:nvSpPr>
          <p:spPr bwMode="auto">
            <a:xfrm>
              <a:off x="5890810" y="6839817"/>
              <a:ext cx="36975" cy="432197"/>
            </a:xfrm>
            <a:custGeom>
              <a:avLst/>
              <a:gdLst>
                <a:gd name="T0" fmla="*/ 21 w 29"/>
                <a:gd name="T1" fmla="*/ 0 h 363"/>
                <a:gd name="T2" fmla="*/ 29 w 29"/>
                <a:gd name="T3" fmla="*/ 363 h 363"/>
                <a:gd name="T4" fmla="*/ 4 w 29"/>
                <a:gd name="T5" fmla="*/ 363 h 363"/>
                <a:gd name="T6" fmla="*/ 0 w 29"/>
                <a:gd name="T7" fmla="*/ 0 h 363"/>
                <a:gd name="T8" fmla="*/ 21 w 29"/>
                <a:gd name="T9" fmla="*/ 0 h 363"/>
              </a:gdLst>
              <a:ahLst/>
              <a:cxnLst>
                <a:cxn ang="0">
                  <a:pos x="T0" y="T1"/>
                </a:cxn>
                <a:cxn ang="0">
                  <a:pos x="T2" y="T3"/>
                </a:cxn>
                <a:cxn ang="0">
                  <a:pos x="T4" y="T5"/>
                </a:cxn>
                <a:cxn ang="0">
                  <a:pos x="T6" y="T7"/>
                </a:cxn>
                <a:cxn ang="0">
                  <a:pos x="T8" y="T9"/>
                </a:cxn>
              </a:cxnLst>
              <a:rect l="0" t="0" r="r" b="b"/>
              <a:pathLst>
                <a:path w="29" h="363">
                  <a:moveTo>
                    <a:pt x="21" y="0"/>
                  </a:moveTo>
                  <a:lnTo>
                    <a:pt x="29" y="363"/>
                  </a:lnTo>
                  <a:lnTo>
                    <a:pt x="4" y="363"/>
                  </a:lnTo>
                  <a:lnTo>
                    <a:pt x="0" y="0"/>
                  </a:lnTo>
                  <a:lnTo>
                    <a:pt x="21" y="0"/>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86" name="iŝļíḍè">
              <a:extLst>
                <a:ext uri="{FF2B5EF4-FFF2-40B4-BE49-F238E27FC236}">
                  <a16:creationId xmlns:a16="http://schemas.microsoft.com/office/drawing/2014/main" id="{7AE1A5C0-A8A9-4282-9350-E6D74ECF3749}"/>
                </a:ext>
              </a:extLst>
            </p:cNvPr>
            <p:cNvSpPr/>
            <p:nvPr/>
          </p:nvSpPr>
          <p:spPr bwMode="auto">
            <a:xfrm>
              <a:off x="5988984" y="6687417"/>
              <a:ext cx="457718" cy="214312"/>
            </a:xfrm>
            <a:custGeom>
              <a:avLst/>
              <a:gdLst>
                <a:gd name="T0" fmla="*/ 0 w 359"/>
                <a:gd name="T1" fmla="*/ 158 h 180"/>
                <a:gd name="T2" fmla="*/ 346 w 359"/>
                <a:gd name="T3" fmla="*/ 0 h 180"/>
                <a:gd name="T4" fmla="*/ 359 w 359"/>
                <a:gd name="T5" fmla="*/ 22 h 180"/>
                <a:gd name="T6" fmla="*/ 12 w 359"/>
                <a:gd name="T7" fmla="*/ 180 h 180"/>
                <a:gd name="T8" fmla="*/ 0 w 359"/>
                <a:gd name="T9" fmla="*/ 158 h 180"/>
              </a:gdLst>
              <a:ahLst/>
              <a:cxnLst>
                <a:cxn ang="0">
                  <a:pos x="T0" y="T1"/>
                </a:cxn>
                <a:cxn ang="0">
                  <a:pos x="T2" y="T3"/>
                </a:cxn>
                <a:cxn ang="0">
                  <a:pos x="T4" y="T5"/>
                </a:cxn>
                <a:cxn ang="0">
                  <a:pos x="T6" y="T7"/>
                </a:cxn>
                <a:cxn ang="0">
                  <a:pos x="T8" y="T9"/>
                </a:cxn>
              </a:cxnLst>
              <a:rect l="0" t="0" r="r" b="b"/>
              <a:pathLst>
                <a:path w="359" h="180">
                  <a:moveTo>
                    <a:pt x="0" y="158"/>
                  </a:moveTo>
                  <a:lnTo>
                    <a:pt x="346" y="0"/>
                  </a:lnTo>
                  <a:lnTo>
                    <a:pt x="359" y="22"/>
                  </a:lnTo>
                  <a:lnTo>
                    <a:pt x="12" y="180"/>
                  </a:lnTo>
                  <a:lnTo>
                    <a:pt x="0" y="158"/>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87" name="îsļïďè">
              <a:extLst>
                <a:ext uri="{FF2B5EF4-FFF2-40B4-BE49-F238E27FC236}">
                  <a16:creationId xmlns:a16="http://schemas.microsoft.com/office/drawing/2014/main" id="{190060C1-6C55-46D5-897D-761D1D874769}"/>
                </a:ext>
              </a:extLst>
            </p:cNvPr>
            <p:cNvSpPr/>
            <p:nvPr/>
          </p:nvSpPr>
          <p:spPr bwMode="auto">
            <a:xfrm>
              <a:off x="6010658" y="6951736"/>
              <a:ext cx="391419" cy="310753"/>
            </a:xfrm>
            <a:custGeom>
              <a:avLst/>
              <a:gdLst>
                <a:gd name="T0" fmla="*/ 12 w 307"/>
                <a:gd name="T1" fmla="*/ 0 h 261"/>
                <a:gd name="T2" fmla="*/ 307 w 307"/>
                <a:gd name="T3" fmla="*/ 239 h 261"/>
                <a:gd name="T4" fmla="*/ 295 w 307"/>
                <a:gd name="T5" fmla="*/ 261 h 261"/>
                <a:gd name="T6" fmla="*/ 0 w 307"/>
                <a:gd name="T7" fmla="*/ 22 h 261"/>
                <a:gd name="T8" fmla="*/ 12 w 307"/>
                <a:gd name="T9" fmla="*/ 0 h 261"/>
              </a:gdLst>
              <a:ahLst/>
              <a:cxnLst>
                <a:cxn ang="0">
                  <a:pos x="T0" y="T1"/>
                </a:cxn>
                <a:cxn ang="0">
                  <a:pos x="T2" y="T3"/>
                </a:cxn>
                <a:cxn ang="0">
                  <a:pos x="T4" y="T5"/>
                </a:cxn>
                <a:cxn ang="0">
                  <a:pos x="T6" y="T7"/>
                </a:cxn>
                <a:cxn ang="0">
                  <a:pos x="T8" y="T9"/>
                </a:cxn>
              </a:cxnLst>
              <a:rect l="0" t="0" r="r" b="b"/>
              <a:pathLst>
                <a:path w="307" h="261">
                  <a:moveTo>
                    <a:pt x="12" y="0"/>
                  </a:moveTo>
                  <a:lnTo>
                    <a:pt x="307" y="239"/>
                  </a:lnTo>
                  <a:lnTo>
                    <a:pt x="295" y="261"/>
                  </a:lnTo>
                  <a:lnTo>
                    <a:pt x="0" y="22"/>
                  </a:lnTo>
                  <a:lnTo>
                    <a:pt x="12" y="0"/>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88" name="îṡḷïde">
              <a:extLst>
                <a:ext uri="{FF2B5EF4-FFF2-40B4-BE49-F238E27FC236}">
                  <a16:creationId xmlns:a16="http://schemas.microsoft.com/office/drawing/2014/main" id="{5804655D-580F-44B4-8769-2B555191EEAF}"/>
                </a:ext>
              </a:extLst>
            </p:cNvPr>
            <p:cNvSpPr/>
            <p:nvPr/>
          </p:nvSpPr>
          <p:spPr bwMode="auto">
            <a:xfrm>
              <a:off x="5340019" y="7033889"/>
              <a:ext cx="441143" cy="441722"/>
            </a:xfrm>
            <a:custGeom>
              <a:avLst/>
              <a:gdLst>
                <a:gd name="T0" fmla="*/ 346 w 346"/>
                <a:gd name="T1" fmla="*/ 17 h 371"/>
                <a:gd name="T2" fmla="*/ 17 w 346"/>
                <a:gd name="T3" fmla="*/ 371 h 371"/>
                <a:gd name="T4" fmla="*/ 0 w 346"/>
                <a:gd name="T5" fmla="*/ 354 h 371"/>
                <a:gd name="T6" fmla="*/ 325 w 346"/>
                <a:gd name="T7" fmla="*/ 0 h 371"/>
                <a:gd name="T8" fmla="*/ 346 w 346"/>
                <a:gd name="T9" fmla="*/ 17 h 371"/>
              </a:gdLst>
              <a:ahLst/>
              <a:cxnLst>
                <a:cxn ang="0">
                  <a:pos x="T0" y="T1"/>
                </a:cxn>
                <a:cxn ang="0">
                  <a:pos x="T2" y="T3"/>
                </a:cxn>
                <a:cxn ang="0">
                  <a:pos x="T4" y="T5"/>
                </a:cxn>
                <a:cxn ang="0">
                  <a:pos x="T6" y="T7"/>
                </a:cxn>
                <a:cxn ang="0">
                  <a:pos x="T8" y="T9"/>
                </a:cxn>
              </a:cxnLst>
              <a:rect l="0" t="0" r="r" b="b"/>
              <a:pathLst>
                <a:path w="346" h="371">
                  <a:moveTo>
                    <a:pt x="346" y="17"/>
                  </a:moveTo>
                  <a:lnTo>
                    <a:pt x="17" y="371"/>
                  </a:lnTo>
                  <a:lnTo>
                    <a:pt x="0" y="354"/>
                  </a:lnTo>
                  <a:lnTo>
                    <a:pt x="325" y="0"/>
                  </a:lnTo>
                  <a:lnTo>
                    <a:pt x="346" y="17"/>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89" name="îṧļíḍè">
              <a:extLst>
                <a:ext uri="{FF2B5EF4-FFF2-40B4-BE49-F238E27FC236}">
                  <a16:creationId xmlns:a16="http://schemas.microsoft.com/office/drawing/2014/main" id="{E3B6E851-E796-4CE8-9182-53F58BD942A8}"/>
                </a:ext>
              </a:extLst>
            </p:cNvPr>
            <p:cNvSpPr/>
            <p:nvPr/>
          </p:nvSpPr>
          <p:spPr bwMode="auto">
            <a:xfrm>
              <a:off x="4822378" y="6494536"/>
              <a:ext cx="376119" cy="345281"/>
            </a:xfrm>
            <a:custGeom>
              <a:avLst/>
              <a:gdLst>
                <a:gd name="T0" fmla="*/ 27 w 69"/>
                <a:gd name="T1" fmla="*/ 64 h 68"/>
                <a:gd name="T2" fmla="*/ 5 w 69"/>
                <a:gd name="T3" fmla="*/ 26 h 68"/>
                <a:gd name="T4" fmla="*/ 42 w 69"/>
                <a:gd name="T5" fmla="*/ 4 h 68"/>
                <a:gd name="T6" fmla="*/ 65 w 69"/>
                <a:gd name="T7" fmla="*/ 42 h 68"/>
                <a:gd name="T8" fmla="*/ 27 w 69"/>
                <a:gd name="T9" fmla="*/ 64 h 68"/>
              </a:gdLst>
              <a:ahLst/>
              <a:cxnLst>
                <a:cxn ang="0">
                  <a:pos x="T0" y="T1"/>
                </a:cxn>
                <a:cxn ang="0">
                  <a:pos x="T2" y="T3"/>
                </a:cxn>
                <a:cxn ang="0">
                  <a:pos x="T4" y="T5"/>
                </a:cxn>
                <a:cxn ang="0">
                  <a:pos x="T6" y="T7"/>
                </a:cxn>
                <a:cxn ang="0">
                  <a:pos x="T8" y="T9"/>
                </a:cxn>
              </a:cxnLst>
              <a:rect l="0" t="0" r="r" b="b"/>
              <a:pathLst>
                <a:path w="69" h="68">
                  <a:moveTo>
                    <a:pt x="27" y="64"/>
                  </a:moveTo>
                  <a:cubicBezTo>
                    <a:pt x="11" y="60"/>
                    <a:pt x="0" y="43"/>
                    <a:pt x="5" y="26"/>
                  </a:cubicBezTo>
                  <a:cubicBezTo>
                    <a:pt x="9" y="10"/>
                    <a:pt x="26" y="0"/>
                    <a:pt x="42" y="4"/>
                  </a:cubicBezTo>
                  <a:cubicBezTo>
                    <a:pt x="59" y="8"/>
                    <a:pt x="69" y="25"/>
                    <a:pt x="65" y="42"/>
                  </a:cubicBezTo>
                  <a:cubicBezTo>
                    <a:pt x="61" y="58"/>
                    <a:pt x="44" y="68"/>
                    <a:pt x="27" y="64"/>
                  </a:cubicBezTo>
                  <a:close/>
                </a:path>
              </a:pathLst>
            </a:custGeom>
            <a:solidFill>
              <a:srgbClr val="8C67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90" name="ïṩ1iḋé">
              <a:extLst>
                <a:ext uri="{FF2B5EF4-FFF2-40B4-BE49-F238E27FC236}">
                  <a16:creationId xmlns:a16="http://schemas.microsoft.com/office/drawing/2014/main" id="{7D84411D-3B75-4DD8-A6D8-56144A870B79}"/>
                </a:ext>
              </a:extLst>
            </p:cNvPr>
            <p:cNvSpPr/>
            <p:nvPr/>
          </p:nvSpPr>
          <p:spPr bwMode="auto">
            <a:xfrm>
              <a:off x="4995775" y="6565974"/>
              <a:ext cx="152997" cy="147637"/>
            </a:xfrm>
            <a:custGeom>
              <a:avLst/>
              <a:gdLst>
                <a:gd name="T0" fmla="*/ 11 w 28"/>
                <a:gd name="T1" fmla="*/ 27 h 29"/>
                <a:gd name="T2" fmla="*/ 1 w 28"/>
                <a:gd name="T3" fmla="*/ 12 h 29"/>
                <a:gd name="T4" fmla="*/ 17 w 28"/>
                <a:gd name="T5" fmla="*/ 2 h 29"/>
                <a:gd name="T6" fmla="*/ 26 w 28"/>
                <a:gd name="T7" fmla="*/ 18 h 29"/>
                <a:gd name="T8" fmla="*/ 11 w 28"/>
                <a:gd name="T9" fmla="*/ 27 h 29"/>
              </a:gdLst>
              <a:ahLst/>
              <a:cxnLst>
                <a:cxn ang="0">
                  <a:pos x="T0" y="T1"/>
                </a:cxn>
                <a:cxn ang="0">
                  <a:pos x="T2" y="T3"/>
                </a:cxn>
                <a:cxn ang="0">
                  <a:pos x="T4" y="T5"/>
                </a:cxn>
                <a:cxn ang="0">
                  <a:pos x="T6" y="T7"/>
                </a:cxn>
                <a:cxn ang="0">
                  <a:pos x="T8" y="T9"/>
                </a:cxn>
              </a:cxnLst>
              <a:rect l="0" t="0" r="r" b="b"/>
              <a:pathLst>
                <a:path w="28" h="29">
                  <a:moveTo>
                    <a:pt x="11" y="27"/>
                  </a:moveTo>
                  <a:cubicBezTo>
                    <a:pt x="4" y="26"/>
                    <a:pt x="0" y="19"/>
                    <a:pt x="1" y="12"/>
                  </a:cubicBezTo>
                  <a:cubicBezTo>
                    <a:pt x="3" y="5"/>
                    <a:pt x="10" y="0"/>
                    <a:pt x="17" y="2"/>
                  </a:cubicBezTo>
                  <a:cubicBezTo>
                    <a:pt x="24" y="4"/>
                    <a:pt x="28" y="11"/>
                    <a:pt x="26" y="18"/>
                  </a:cubicBezTo>
                  <a:cubicBezTo>
                    <a:pt x="25" y="25"/>
                    <a:pt x="18" y="29"/>
                    <a:pt x="11"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91" name="îŝḷíḑe">
              <a:extLst>
                <a:ext uri="{FF2B5EF4-FFF2-40B4-BE49-F238E27FC236}">
                  <a16:creationId xmlns:a16="http://schemas.microsoft.com/office/drawing/2014/main" id="{42FBFA96-607E-42BA-8051-8656AC3E3AA3}"/>
                </a:ext>
              </a:extLst>
            </p:cNvPr>
            <p:cNvSpPr/>
            <p:nvPr/>
          </p:nvSpPr>
          <p:spPr bwMode="auto">
            <a:xfrm>
              <a:off x="5110523" y="7363692"/>
              <a:ext cx="359544" cy="335756"/>
            </a:xfrm>
            <a:custGeom>
              <a:avLst/>
              <a:gdLst>
                <a:gd name="T0" fmla="*/ 29 w 66"/>
                <a:gd name="T1" fmla="*/ 64 h 66"/>
                <a:gd name="T2" fmla="*/ 2 w 66"/>
                <a:gd name="T3" fmla="*/ 30 h 66"/>
                <a:gd name="T4" fmla="*/ 36 w 66"/>
                <a:gd name="T5" fmla="*/ 2 h 66"/>
                <a:gd name="T6" fmla="*/ 64 w 66"/>
                <a:gd name="T7" fmla="*/ 37 h 66"/>
                <a:gd name="T8" fmla="*/ 29 w 66"/>
                <a:gd name="T9" fmla="*/ 64 h 66"/>
              </a:gdLst>
              <a:ahLst/>
              <a:cxnLst>
                <a:cxn ang="0">
                  <a:pos x="T0" y="T1"/>
                </a:cxn>
                <a:cxn ang="0">
                  <a:pos x="T2" y="T3"/>
                </a:cxn>
                <a:cxn ang="0">
                  <a:pos x="T4" y="T5"/>
                </a:cxn>
                <a:cxn ang="0">
                  <a:pos x="T6" y="T7"/>
                </a:cxn>
                <a:cxn ang="0">
                  <a:pos x="T8" y="T9"/>
                </a:cxn>
              </a:cxnLst>
              <a:rect l="0" t="0" r="r" b="b"/>
              <a:pathLst>
                <a:path w="66" h="66">
                  <a:moveTo>
                    <a:pt x="29" y="64"/>
                  </a:moveTo>
                  <a:cubicBezTo>
                    <a:pt x="12" y="62"/>
                    <a:pt x="0" y="47"/>
                    <a:pt x="2" y="30"/>
                  </a:cubicBezTo>
                  <a:cubicBezTo>
                    <a:pt x="4" y="12"/>
                    <a:pt x="19" y="0"/>
                    <a:pt x="36" y="2"/>
                  </a:cubicBezTo>
                  <a:cubicBezTo>
                    <a:pt x="53" y="4"/>
                    <a:pt x="66" y="20"/>
                    <a:pt x="64" y="37"/>
                  </a:cubicBezTo>
                  <a:cubicBezTo>
                    <a:pt x="62" y="54"/>
                    <a:pt x="46" y="66"/>
                    <a:pt x="29" y="64"/>
                  </a:cubicBez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92" name="îṥliḍé">
              <a:extLst>
                <a:ext uri="{FF2B5EF4-FFF2-40B4-BE49-F238E27FC236}">
                  <a16:creationId xmlns:a16="http://schemas.microsoft.com/office/drawing/2014/main" id="{92F06113-577A-4AD3-8404-E3FA7BDC2E48}"/>
                </a:ext>
              </a:extLst>
            </p:cNvPr>
            <p:cNvSpPr/>
            <p:nvPr/>
          </p:nvSpPr>
          <p:spPr bwMode="auto">
            <a:xfrm>
              <a:off x="5268621" y="7429177"/>
              <a:ext cx="152997" cy="138112"/>
            </a:xfrm>
            <a:custGeom>
              <a:avLst/>
              <a:gdLst>
                <a:gd name="T0" fmla="*/ 13 w 28"/>
                <a:gd name="T1" fmla="*/ 26 h 27"/>
                <a:gd name="T2" fmla="*/ 1 w 28"/>
                <a:gd name="T3" fmla="*/ 12 h 27"/>
                <a:gd name="T4" fmla="*/ 16 w 28"/>
                <a:gd name="T5" fmla="*/ 1 h 27"/>
                <a:gd name="T6" fmla="*/ 27 w 28"/>
                <a:gd name="T7" fmla="*/ 15 h 27"/>
                <a:gd name="T8" fmla="*/ 13 w 28"/>
                <a:gd name="T9" fmla="*/ 26 h 27"/>
              </a:gdLst>
              <a:ahLst/>
              <a:cxnLst>
                <a:cxn ang="0">
                  <a:pos x="T0" y="T1"/>
                </a:cxn>
                <a:cxn ang="0">
                  <a:pos x="T2" y="T3"/>
                </a:cxn>
                <a:cxn ang="0">
                  <a:pos x="T4" y="T5"/>
                </a:cxn>
                <a:cxn ang="0">
                  <a:pos x="T6" y="T7"/>
                </a:cxn>
                <a:cxn ang="0">
                  <a:pos x="T8" y="T9"/>
                </a:cxn>
              </a:cxnLst>
              <a:rect l="0" t="0" r="r" b="b"/>
              <a:pathLst>
                <a:path w="28" h="27">
                  <a:moveTo>
                    <a:pt x="13" y="26"/>
                  </a:moveTo>
                  <a:cubicBezTo>
                    <a:pt x="5" y="26"/>
                    <a:pt x="0" y="19"/>
                    <a:pt x="1" y="12"/>
                  </a:cubicBezTo>
                  <a:cubicBezTo>
                    <a:pt x="2" y="5"/>
                    <a:pt x="8" y="0"/>
                    <a:pt x="16" y="1"/>
                  </a:cubicBezTo>
                  <a:cubicBezTo>
                    <a:pt x="23" y="1"/>
                    <a:pt x="28" y="8"/>
                    <a:pt x="27" y="15"/>
                  </a:cubicBezTo>
                  <a:cubicBezTo>
                    <a:pt x="26" y="22"/>
                    <a:pt x="20" y="27"/>
                    <a:pt x="13"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93" name="í$ļîďè">
              <a:extLst>
                <a:ext uri="{FF2B5EF4-FFF2-40B4-BE49-F238E27FC236}">
                  <a16:creationId xmlns:a16="http://schemas.microsoft.com/office/drawing/2014/main" id="{31349797-B37F-4596-B304-5B2C705EE9DE}"/>
                </a:ext>
              </a:extLst>
            </p:cNvPr>
            <p:cNvSpPr/>
            <p:nvPr/>
          </p:nvSpPr>
          <p:spPr bwMode="auto">
            <a:xfrm>
              <a:off x="5759488" y="6093296"/>
              <a:ext cx="256271" cy="244078"/>
            </a:xfrm>
            <a:custGeom>
              <a:avLst/>
              <a:gdLst>
                <a:gd name="T0" fmla="*/ 21 w 47"/>
                <a:gd name="T1" fmla="*/ 46 h 48"/>
                <a:gd name="T2" fmla="*/ 1 w 47"/>
                <a:gd name="T3" fmla="*/ 21 h 48"/>
                <a:gd name="T4" fmla="*/ 26 w 47"/>
                <a:gd name="T5" fmla="*/ 2 h 48"/>
                <a:gd name="T6" fmla="*/ 46 w 47"/>
                <a:gd name="T7" fmla="*/ 27 h 48"/>
                <a:gd name="T8" fmla="*/ 21 w 47"/>
                <a:gd name="T9" fmla="*/ 46 h 48"/>
              </a:gdLst>
              <a:ahLst/>
              <a:cxnLst>
                <a:cxn ang="0">
                  <a:pos x="T0" y="T1"/>
                </a:cxn>
                <a:cxn ang="0">
                  <a:pos x="T2" y="T3"/>
                </a:cxn>
                <a:cxn ang="0">
                  <a:pos x="T4" y="T5"/>
                </a:cxn>
                <a:cxn ang="0">
                  <a:pos x="T6" y="T7"/>
                </a:cxn>
                <a:cxn ang="0">
                  <a:pos x="T8" y="T9"/>
                </a:cxn>
              </a:cxnLst>
              <a:rect l="0" t="0" r="r" b="b"/>
              <a:pathLst>
                <a:path w="47" h="48">
                  <a:moveTo>
                    <a:pt x="21" y="46"/>
                  </a:moveTo>
                  <a:cubicBezTo>
                    <a:pt x="9" y="45"/>
                    <a:pt x="0" y="34"/>
                    <a:pt x="1" y="21"/>
                  </a:cubicBezTo>
                  <a:cubicBezTo>
                    <a:pt x="3" y="9"/>
                    <a:pt x="14" y="0"/>
                    <a:pt x="26" y="2"/>
                  </a:cubicBezTo>
                  <a:cubicBezTo>
                    <a:pt x="39" y="3"/>
                    <a:pt x="47" y="14"/>
                    <a:pt x="46" y="27"/>
                  </a:cubicBezTo>
                  <a:cubicBezTo>
                    <a:pt x="45" y="39"/>
                    <a:pt x="33" y="48"/>
                    <a:pt x="21" y="46"/>
                  </a:cubicBez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94" name="ïşlïďe">
              <a:extLst>
                <a:ext uri="{FF2B5EF4-FFF2-40B4-BE49-F238E27FC236}">
                  <a16:creationId xmlns:a16="http://schemas.microsoft.com/office/drawing/2014/main" id="{AB6946BB-FD36-41E1-B17F-00F2282471FB}"/>
                </a:ext>
              </a:extLst>
            </p:cNvPr>
            <p:cNvSpPr/>
            <p:nvPr/>
          </p:nvSpPr>
          <p:spPr bwMode="auto">
            <a:xfrm>
              <a:off x="5874236" y="6139730"/>
              <a:ext cx="108374" cy="101203"/>
            </a:xfrm>
            <a:custGeom>
              <a:avLst/>
              <a:gdLst>
                <a:gd name="T0" fmla="*/ 9 w 20"/>
                <a:gd name="T1" fmla="*/ 19 h 20"/>
                <a:gd name="T2" fmla="*/ 1 w 20"/>
                <a:gd name="T3" fmla="*/ 9 h 20"/>
                <a:gd name="T4" fmla="*/ 11 w 20"/>
                <a:gd name="T5" fmla="*/ 1 h 20"/>
                <a:gd name="T6" fmla="*/ 19 w 20"/>
                <a:gd name="T7" fmla="*/ 11 h 20"/>
                <a:gd name="T8" fmla="*/ 9 w 20"/>
                <a:gd name="T9" fmla="*/ 19 h 20"/>
              </a:gdLst>
              <a:ahLst/>
              <a:cxnLst>
                <a:cxn ang="0">
                  <a:pos x="T0" y="T1"/>
                </a:cxn>
                <a:cxn ang="0">
                  <a:pos x="T2" y="T3"/>
                </a:cxn>
                <a:cxn ang="0">
                  <a:pos x="T4" y="T5"/>
                </a:cxn>
                <a:cxn ang="0">
                  <a:pos x="T6" y="T7"/>
                </a:cxn>
                <a:cxn ang="0">
                  <a:pos x="T8" y="T9"/>
                </a:cxn>
              </a:cxnLst>
              <a:rect l="0" t="0" r="r" b="b"/>
              <a:pathLst>
                <a:path w="20" h="20">
                  <a:moveTo>
                    <a:pt x="9" y="19"/>
                  </a:moveTo>
                  <a:cubicBezTo>
                    <a:pt x="4" y="19"/>
                    <a:pt x="0" y="14"/>
                    <a:pt x="1" y="9"/>
                  </a:cubicBezTo>
                  <a:cubicBezTo>
                    <a:pt x="2" y="4"/>
                    <a:pt x="6" y="0"/>
                    <a:pt x="11" y="1"/>
                  </a:cubicBezTo>
                  <a:cubicBezTo>
                    <a:pt x="16" y="1"/>
                    <a:pt x="20" y="6"/>
                    <a:pt x="19" y="11"/>
                  </a:cubicBezTo>
                  <a:cubicBezTo>
                    <a:pt x="19" y="16"/>
                    <a:pt x="14" y="20"/>
                    <a:pt x="9"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95" name="iŝliḍê">
              <a:extLst>
                <a:ext uri="{FF2B5EF4-FFF2-40B4-BE49-F238E27FC236}">
                  <a16:creationId xmlns:a16="http://schemas.microsoft.com/office/drawing/2014/main" id="{48A4ED48-3321-44EF-BA8C-1514A8EC0CC8}"/>
                </a:ext>
              </a:extLst>
            </p:cNvPr>
            <p:cNvSpPr/>
            <p:nvPr/>
          </p:nvSpPr>
          <p:spPr bwMode="auto">
            <a:xfrm>
              <a:off x="5220171" y="6992217"/>
              <a:ext cx="158097" cy="147637"/>
            </a:xfrm>
            <a:custGeom>
              <a:avLst/>
              <a:gdLst>
                <a:gd name="T0" fmla="*/ 11 w 29"/>
                <a:gd name="T1" fmla="*/ 27 h 29"/>
                <a:gd name="T2" fmla="*/ 2 w 29"/>
                <a:gd name="T3" fmla="*/ 11 h 29"/>
                <a:gd name="T4" fmla="*/ 18 w 29"/>
                <a:gd name="T5" fmla="*/ 2 h 29"/>
                <a:gd name="T6" fmla="*/ 27 w 29"/>
                <a:gd name="T7" fmla="*/ 18 h 29"/>
                <a:gd name="T8" fmla="*/ 11 w 29"/>
                <a:gd name="T9" fmla="*/ 27 h 29"/>
              </a:gdLst>
              <a:ahLst/>
              <a:cxnLst>
                <a:cxn ang="0">
                  <a:pos x="T0" y="T1"/>
                </a:cxn>
                <a:cxn ang="0">
                  <a:pos x="T2" y="T3"/>
                </a:cxn>
                <a:cxn ang="0">
                  <a:pos x="T4" y="T5"/>
                </a:cxn>
                <a:cxn ang="0">
                  <a:pos x="T6" y="T7"/>
                </a:cxn>
                <a:cxn ang="0">
                  <a:pos x="T8" y="T9"/>
                </a:cxn>
              </a:cxnLst>
              <a:rect l="0" t="0" r="r" b="b"/>
              <a:pathLst>
                <a:path w="29" h="29">
                  <a:moveTo>
                    <a:pt x="11" y="27"/>
                  </a:moveTo>
                  <a:cubicBezTo>
                    <a:pt x="4" y="25"/>
                    <a:pt x="0" y="18"/>
                    <a:pt x="2" y="11"/>
                  </a:cubicBezTo>
                  <a:cubicBezTo>
                    <a:pt x="4" y="4"/>
                    <a:pt x="11" y="0"/>
                    <a:pt x="18" y="2"/>
                  </a:cubicBezTo>
                  <a:cubicBezTo>
                    <a:pt x="25" y="4"/>
                    <a:pt x="29" y="11"/>
                    <a:pt x="27" y="18"/>
                  </a:cubicBezTo>
                  <a:cubicBezTo>
                    <a:pt x="25" y="25"/>
                    <a:pt x="18" y="29"/>
                    <a:pt x="11" y="27"/>
                  </a:cubicBezTo>
                  <a:close/>
                </a:path>
              </a:pathLst>
            </a:custGeom>
            <a:solidFill>
              <a:srgbClr val="B4CC2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96" name="iṣḷidè">
              <a:extLst>
                <a:ext uri="{FF2B5EF4-FFF2-40B4-BE49-F238E27FC236}">
                  <a16:creationId xmlns:a16="http://schemas.microsoft.com/office/drawing/2014/main" id="{B2BCAEFD-2D08-4A13-8049-CA544A756446}"/>
                </a:ext>
              </a:extLst>
            </p:cNvPr>
            <p:cNvSpPr/>
            <p:nvPr/>
          </p:nvSpPr>
          <p:spPr bwMode="auto">
            <a:xfrm>
              <a:off x="5290296" y="7023173"/>
              <a:ext cx="71399" cy="66675"/>
            </a:xfrm>
            <a:custGeom>
              <a:avLst/>
              <a:gdLst>
                <a:gd name="T0" fmla="*/ 5 w 13"/>
                <a:gd name="T1" fmla="*/ 12 h 13"/>
                <a:gd name="T2" fmla="*/ 1 w 13"/>
                <a:gd name="T3" fmla="*/ 5 h 13"/>
                <a:gd name="T4" fmla="*/ 8 w 13"/>
                <a:gd name="T5" fmla="*/ 1 h 13"/>
                <a:gd name="T6" fmla="*/ 12 w 13"/>
                <a:gd name="T7" fmla="*/ 8 h 13"/>
                <a:gd name="T8" fmla="*/ 5 w 13"/>
                <a:gd name="T9" fmla="*/ 12 h 13"/>
              </a:gdLst>
              <a:ahLst/>
              <a:cxnLst>
                <a:cxn ang="0">
                  <a:pos x="T0" y="T1"/>
                </a:cxn>
                <a:cxn ang="0">
                  <a:pos x="T2" y="T3"/>
                </a:cxn>
                <a:cxn ang="0">
                  <a:pos x="T4" y="T5"/>
                </a:cxn>
                <a:cxn ang="0">
                  <a:pos x="T6" y="T7"/>
                </a:cxn>
                <a:cxn ang="0">
                  <a:pos x="T8" y="T9"/>
                </a:cxn>
              </a:cxnLst>
              <a:rect l="0" t="0" r="r" b="b"/>
              <a:pathLst>
                <a:path w="13" h="13">
                  <a:moveTo>
                    <a:pt x="5" y="12"/>
                  </a:moveTo>
                  <a:cubicBezTo>
                    <a:pt x="2" y="11"/>
                    <a:pt x="0" y="8"/>
                    <a:pt x="1" y="5"/>
                  </a:cubicBezTo>
                  <a:cubicBezTo>
                    <a:pt x="2" y="2"/>
                    <a:pt x="5" y="0"/>
                    <a:pt x="8" y="1"/>
                  </a:cubicBezTo>
                  <a:cubicBezTo>
                    <a:pt x="11" y="2"/>
                    <a:pt x="13" y="5"/>
                    <a:pt x="12" y="8"/>
                  </a:cubicBezTo>
                  <a:cubicBezTo>
                    <a:pt x="11" y="11"/>
                    <a:pt x="8" y="13"/>
                    <a:pt x="5"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97" name="í$ḷîḋé">
              <a:extLst>
                <a:ext uri="{FF2B5EF4-FFF2-40B4-BE49-F238E27FC236}">
                  <a16:creationId xmlns:a16="http://schemas.microsoft.com/office/drawing/2014/main" id="{9E065753-B194-45FC-AE25-B671E2A8AA95}"/>
                </a:ext>
              </a:extLst>
            </p:cNvPr>
            <p:cNvSpPr/>
            <p:nvPr/>
          </p:nvSpPr>
          <p:spPr bwMode="auto">
            <a:xfrm>
              <a:off x="5824511" y="7211292"/>
              <a:ext cx="169573" cy="157162"/>
            </a:xfrm>
            <a:custGeom>
              <a:avLst/>
              <a:gdLst>
                <a:gd name="T0" fmla="*/ 14 w 31"/>
                <a:gd name="T1" fmla="*/ 30 h 31"/>
                <a:gd name="T2" fmla="*/ 1 w 31"/>
                <a:gd name="T3" fmla="*/ 14 h 31"/>
                <a:gd name="T4" fmla="*/ 17 w 31"/>
                <a:gd name="T5" fmla="*/ 1 h 31"/>
                <a:gd name="T6" fmla="*/ 30 w 31"/>
                <a:gd name="T7" fmla="*/ 17 h 31"/>
                <a:gd name="T8" fmla="*/ 14 w 31"/>
                <a:gd name="T9" fmla="*/ 30 h 31"/>
              </a:gdLst>
              <a:ahLst/>
              <a:cxnLst>
                <a:cxn ang="0">
                  <a:pos x="T0" y="T1"/>
                </a:cxn>
                <a:cxn ang="0">
                  <a:pos x="T2" y="T3"/>
                </a:cxn>
                <a:cxn ang="0">
                  <a:pos x="T4" y="T5"/>
                </a:cxn>
                <a:cxn ang="0">
                  <a:pos x="T6" y="T7"/>
                </a:cxn>
                <a:cxn ang="0">
                  <a:pos x="T8" y="T9"/>
                </a:cxn>
              </a:cxnLst>
              <a:rect l="0" t="0" r="r" b="b"/>
              <a:pathLst>
                <a:path w="31" h="31">
                  <a:moveTo>
                    <a:pt x="14" y="30"/>
                  </a:moveTo>
                  <a:cubicBezTo>
                    <a:pt x="6" y="29"/>
                    <a:pt x="0" y="22"/>
                    <a:pt x="1" y="14"/>
                  </a:cubicBezTo>
                  <a:cubicBezTo>
                    <a:pt x="2" y="6"/>
                    <a:pt x="9" y="0"/>
                    <a:pt x="17" y="1"/>
                  </a:cubicBezTo>
                  <a:cubicBezTo>
                    <a:pt x="26" y="2"/>
                    <a:pt x="31" y="9"/>
                    <a:pt x="30" y="17"/>
                  </a:cubicBezTo>
                  <a:cubicBezTo>
                    <a:pt x="29" y="25"/>
                    <a:pt x="22" y="31"/>
                    <a:pt x="14" y="30"/>
                  </a:cubicBezTo>
                  <a:close/>
                </a:path>
              </a:pathLst>
            </a:custGeom>
            <a:solidFill>
              <a:srgbClr val="63CFD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98" name="îŝľïďè">
              <a:extLst>
                <a:ext uri="{FF2B5EF4-FFF2-40B4-BE49-F238E27FC236}">
                  <a16:creationId xmlns:a16="http://schemas.microsoft.com/office/drawing/2014/main" id="{82DFD11A-D62E-482F-B966-6B676FEBCC71}"/>
                </a:ext>
              </a:extLst>
            </p:cNvPr>
            <p:cNvSpPr/>
            <p:nvPr/>
          </p:nvSpPr>
          <p:spPr bwMode="auto">
            <a:xfrm>
              <a:off x="5901010" y="7242248"/>
              <a:ext cx="71399" cy="65485"/>
            </a:xfrm>
            <a:custGeom>
              <a:avLst/>
              <a:gdLst>
                <a:gd name="T0" fmla="*/ 6 w 13"/>
                <a:gd name="T1" fmla="*/ 12 h 13"/>
                <a:gd name="T2" fmla="*/ 1 w 13"/>
                <a:gd name="T3" fmla="*/ 6 h 13"/>
                <a:gd name="T4" fmla="*/ 7 w 13"/>
                <a:gd name="T5" fmla="*/ 0 h 13"/>
                <a:gd name="T6" fmla="*/ 13 w 13"/>
                <a:gd name="T7" fmla="*/ 7 h 13"/>
                <a:gd name="T8" fmla="*/ 6 w 13"/>
                <a:gd name="T9" fmla="*/ 12 h 13"/>
              </a:gdLst>
              <a:ahLst/>
              <a:cxnLst>
                <a:cxn ang="0">
                  <a:pos x="T0" y="T1"/>
                </a:cxn>
                <a:cxn ang="0">
                  <a:pos x="T2" y="T3"/>
                </a:cxn>
                <a:cxn ang="0">
                  <a:pos x="T4" y="T5"/>
                </a:cxn>
                <a:cxn ang="0">
                  <a:pos x="T6" y="T7"/>
                </a:cxn>
                <a:cxn ang="0">
                  <a:pos x="T8" y="T9"/>
                </a:cxn>
              </a:cxnLst>
              <a:rect l="0" t="0" r="r" b="b"/>
              <a:pathLst>
                <a:path w="13" h="13">
                  <a:moveTo>
                    <a:pt x="6" y="12"/>
                  </a:moveTo>
                  <a:cubicBezTo>
                    <a:pt x="3" y="12"/>
                    <a:pt x="0" y="9"/>
                    <a:pt x="1" y="6"/>
                  </a:cubicBezTo>
                  <a:cubicBezTo>
                    <a:pt x="1" y="2"/>
                    <a:pt x="4" y="0"/>
                    <a:pt x="7" y="0"/>
                  </a:cubicBezTo>
                  <a:cubicBezTo>
                    <a:pt x="11" y="1"/>
                    <a:pt x="13" y="4"/>
                    <a:pt x="13" y="7"/>
                  </a:cubicBezTo>
                  <a:cubicBezTo>
                    <a:pt x="12" y="10"/>
                    <a:pt x="9" y="13"/>
                    <a:pt x="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99" name="ï$ľîdè">
              <a:extLst>
                <a:ext uri="{FF2B5EF4-FFF2-40B4-BE49-F238E27FC236}">
                  <a16:creationId xmlns:a16="http://schemas.microsoft.com/office/drawing/2014/main" id="{60C43989-4A5C-43AC-841E-09E17E9DA03B}"/>
                </a:ext>
              </a:extLst>
            </p:cNvPr>
            <p:cNvSpPr/>
            <p:nvPr/>
          </p:nvSpPr>
          <p:spPr bwMode="auto">
            <a:xfrm>
              <a:off x="5994084" y="6530255"/>
              <a:ext cx="158097" cy="142875"/>
            </a:xfrm>
            <a:custGeom>
              <a:avLst/>
              <a:gdLst>
                <a:gd name="T0" fmla="*/ 16 w 29"/>
                <a:gd name="T1" fmla="*/ 27 h 28"/>
                <a:gd name="T2" fmla="*/ 2 w 29"/>
                <a:gd name="T3" fmla="*/ 16 h 28"/>
                <a:gd name="T4" fmla="*/ 13 w 29"/>
                <a:gd name="T5" fmla="*/ 1 h 28"/>
                <a:gd name="T6" fmla="*/ 27 w 29"/>
                <a:gd name="T7" fmla="*/ 12 h 28"/>
                <a:gd name="T8" fmla="*/ 16 w 29"/>
                <a:gd name="T9" fmla="*/ 27 h 28"/>
              </a:gdLst>
              <a:ahLst/>
              <a:cxnLst>
                <a:cxn ang="0">
                  <a:pos x="T0" y="T1"/>
                </a:cxn>
                <a:cxn ang="0">
                  <a:pos x="T2" y="T3"/>
                </a:cxn>
                <a:cxn ang="0">
                  <a:pos x="T4" y="T5"/>
                </a:cxn>
                <a:cxn ang="0">
                  <a:pos x="T6" y="T7"/>
                </a:cxn>
                <a:cxn ang="0">
                  <a:pos x="T8" y="T9"/>
                </a:cxn>
              </a:cxnLst>
              <a:rect l="0" t="0" r="r" b="b"/>
              <a:pathLst>
                <a:path w="29" h="28">
                  <a:moveTo>
                    <a:pt x="16" y="27"/>
                  </a:moveTo>
                  <a:cubicBezTo>
                    <a:pt x="9" y="28"/>
                    <a:pt x="3" y="23"/>
                    <a:pt x="2" y="16"/>
                  </a:cubicBezTo>
                  <a:cubicBezTo>
                    <a:pt x="0" y="9"/>
                    <a:pt x="5" y="2"/>
                    <a:pt x="13" y="1"/>
                  </a:cubicBezTo>
                  <a:cubicBezTo>
                    <a:pt x="20" y="0"/>
                    <a:pt x="26" y="5"/>
                    <a:pt x="27" y="12"/>
                  </a:cubicBezTo>
                  <a:cubicBezTo>
                    <a:pt x="29" y="20"/>
                    <a:pt x="24" y="26"/>
                    <a:pt x="16" y="27"/>
                  </a:cubicBezTo>
                  <a:close/>
                </a:path>
              </a:pathLst>
            </a:custGeom>
            <a:solidFill>
              <a:srgbClr val="B4CC2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00" name="išḷïḋê">
              <a:extLst>
                <a:ext uri="{FF2B5EF4-FFF2-40B4-BE49-F238E27FC236}">
                  <a16:creationId xmlns:a16="http://schemas.microsoft.com/office/drawing/2014/main" id="{A4FD9694-56DA-4E9D-9F76-512C2E23C457}"/>
                </a:ext>
              </a:extLst>
            </p:cNvPr>
            <p:cNvSpPr/>
            <p:nvPr/>
          </p:nvSpPr>
          <p:spPr bwMode="auto">
            <a:xfrm>
              <a:off x="6059107" y="6556449"/>
              <a:ext cx="65024" cy="54769"/>
            </a:xfrm>
            <a:custGeom>
              <a:avLst/>
              <a:gdLst>
                <a:gd name="T0" fmla="*/ 7 w 12"/>
                <a:gd name="T1" fmla="*/ 11 h 11"/>
                <a:gd name="T2" fmla="*/ 1 w 12"/>
                <a:gd name="T3" fmla="*/ 6 h 11"/>
                <a:gd name="T4" fmla="*/ 5 w 12"/>
                <a:gd name="T5" fmla="*/ 0 h 11"/>
                <a:gd name="T6" fmla="*/ 11 w 12"/>
                <a:gd name="T7" fmla="*/ 5 h 11"/>
                <a:gd name="T8" fmla="*/ 7 w 12"/>
                <a:gd name="T9" fmla="*/ 11 h 11"/>
              </a:gdLst>
              <a:ahLst/>
              <a:cxnLst>
                <a:cxn ang="0">
                  <a:pos x="T0" y="T1"/>
                </a:cxn>
                <a:cxn ang="0">
                  <a:pos x="T2" y="T3"/>
                </a:cxn>
                <a:cxn ang="0">
                  <a:pos x="T4" y="T5"/>
                </a:cxn>
                <a:cxn ang="0">
                  <a:pos x="T6" y="T7"/>
                </a:cxn>
                <a:cxn ang="0">
                  <a:pos x="T8" y="T9"/>
                </a:cxn>
              </a:cxnLst>
              <a:rect l="0" t="0" r="r" b="b"/>
              <a:pathLst>
                <a:path w="12" h="11">
                  <a:moveTo>
                    <a:pt x="7" y="11"/>
                  </a:moveTo>
                  <a:cubicBezTo>
                    <a:pt x="4" y="11"/>
                    <a:pt x="1" y="9"/>
                    <a:pt x="1" y="6"/>
                  </a:cubicBezTo>
                  <a:cubicBezTo>
                    <a:pt x="0" y="3"/>
                    <a:pt x="2" y="1"/>
                    <a:pt x="5" y="0"/>
                  </a:cubicBezTo>
                  <a:cubicBezTo>
                    <a:pt x="8" y="0"/>
                    <a:pt x="11" y="2"/>
                    <a:pt x="11" y="5"/>
                  </a:cubicBezTo>
                  <a:cubicBezTo>
                    <a:pt x="12" y="8"/>
                    <a:pt x="10" y="10"/>
                    <a:pt x="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01" name="ïṡ1íḓê">
              <a:extLst>
                <a:ext uri="{FF2B5EF4-FFF2-40B4-BE49-F238E27FC236}">
                  <a16:creationId xmlns:a16="http://schemas.microsoft.com/office/drawing/2014/main" id="{1DE83F1F-F773-4220-9C0E-2144ABB7609C}"/>
                </a:ext>
              </a:extLst>
            </p:cNvPr>
            <p:cNvSpPr/>
            <p:nvPr/>
          </p:nvSpPr>
          <p:spPr bwMode="auto">
            <a:xfrm>
              <a:off x="5491742" y="6454055"/>
              <a:ext cx="224396" cy="208360"/>
            </a:xfrm>
            <a:custGeom>
              <a:avLst/>
              <a:gdLst>
                <a:gd name="T0" fmla="*/ 18 w 41"/>
                <a:gd name="T1" fmla="*/ 39 h 41"/>
                <a:gd name="T2" fmla="*/ 1 w 41"/>
                <a:gd name="T3" fmla="*/ 18 h 41"/>
                <a:gd name="T4" fmla="*/ 22 w 41"/>
                <a:gd name="T5" fmla="*/ 1 h 41"/>
                <a:gd name="T6" fmla="*/ 39 w 41"/>
                <a:gd name="T7" fmla="*/ 22 h 41"/>
                <a:gd name="T8" fmla="*/ 18 w 41"/>
                <a:gd name="T9" fmla="*/ 39 h 41"/>
              </a:gdLst>
              <a:ahLst/>
              <a:cxnLst>
                <a:cxn ang="0">
                  <a:pos x="T0" y="T1"/>
                </a:cxn>
                <a:cxn ang="0">
                  <a:pos x="T2" y="T3"/>
                </a:cxn>
                <a:cxn ang="0">
                  <a:pos x="T4" y="T5"/>
                </a:cxn>
                <a:cxn ang="0">
                  <a:pos x="T6" y="T7"/>
                </a:cxn>
                <a:cxn ang="0">
                  <a:pos x="T8" y="T9"/>
                </a:cxn>
              </a:cxnLst>
              <a:rect l="0" t="0" r="r" b="b"/>
              <a:pathLst>
                <a:path w="41" h="41">
                  <a:moveTo>
                    <a:pt x="18" y="39"/>
                  </a:moveTo>
                  <a:cubicBezTo>
                    <a:pt x="7" y="38"/>
                    <a:pt x="0" y="28"/>
                    <a:pt x="1" y="18"/>
                  </a:cubicBezTo>
                  <a:cubicBezTo>
                    <a:pt x="2" y="7"/>
                    <a:pt x="12" y="0"/>
                    <a:pt x="22" y="1"/>
                  </a:cubicBezTo>
                  <a:cubicBezTo>
                    <a:pt x="33" y="2"/>
                    <a:pt x="41" y="12"/>
                    <a:pt x="39" y="22"/>
                  </a:cubicBezTo>
                  <a:cubicBezTo>
                    <a:pt x="38" y="33"/>
                    <a:pt x="28" y="41"/>
                    <a:pt x="18" y="39"/>
                  </a:cubicBezTo>
                  <a:close/>
                </a:path>
              </a:pathLst>
            </a:custGeom>
            <a:solidFill>
              <a:srgbClr val="63CFD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02" name="ïś1iḋê">
              <a:extLst>
                <a:ext uri="{FF2B5EF4-FFF2-40B4-BE49-F238E27FC236}">
                  <a16:creationId xmlns:a16="http://schemas.microsoft.com/office/drawing/2014/main" id="{E250594F-6B2C-4504-9A37-742950FFC74F}"/>
                </a:ext>
              </a:extLst>
            </p:cNvPr>
            <p:cNvSpPr/>
            <p:nvPr/>
          </p:nvSpPr>
          <p:spPr bwMode="auto">
            <a:xfrm>
              <a:off x="5589915" y="6489774"/>
              <a:ext cx="93074" cy="86916"/>
            </a:xfrm>
            <a:custGeom>
              <a:avLst/>
              <a:gdLst>
                <a:gd name="T0" fmla="*/ 8 w 17"/>
                <a:gd name="T1" fmla="*/ 17 h 17"/>
                <a:gd name="T2" fmla="*/ 1 w 17"/>
                <a:gd name="T3" fmla="*/ 8 h 17"/>
                <a:gd name="T4" fmla="*/ 9 w 17"/>
                <a:gd name="T5" fmla="*/ 1 h 17"/>
                <a:gd name="T6" fmla="*/ 16 w 17"/>
                <a:gd name="T7" fmla="*/ 10 h 17"/>
                <a:gd name="T8" fmla="*/ 8 w 17"/>
                <a:gd name="T9" fmla="*/ 17 h 17"/>
              </a:gdLst>
              <a:ahLst/>
              <a:cxnLst>
                <a:cxn ang="0">
                  <a:pos x="T0" y="T1"/>
                </a:cxn>
                <a:cxn ang="0">
                  <a:pos x="T2" y="T3"/>
                </a:cxn>
                <a:cxn ang="0">
                  <a:pos x="T4" y="T5"/>
                </a:cxn>
                <a:cxn ang="0">
                  <a:pos x="T6" y="T7"/>
                </a:cxn>
                <a:cxn ang="0">
                  <a:pos x="T8" y="T9"/>
                </a:cxn>
              </a:cxnLst>
              <a:rect l="0" t="0" r="r" b="b"/>
              <a:pathLst>
                <a:path w="17" h="17">
                  <a:moveTo>
                    <a:pt x="8" y="17"/>
                  </a:moveTo>
                  <a:cubicBezTo>
                    <a:pt x="3" y="16"/>
                    <a:pt x="0" y="12"/>
                    <a:pt x="1" y="8"/>
                  </a:cubicBezTo>
                  <a:cubicBezTo>
                    <a:pt x="1" y="4"/>
                    <a:pt x="5" y="0"/>
                    <a:pt x="9" y="1"/>
                  </a:cubicBezTo>
                  <a:cubicBezTo>
                    <a:pt x="14" y="1"/>
                    <a:pt x="17" y="5"/>
                    <a:pt x="16" y="10"/>
                  </a:cubicBezTo>
                  <a:cubicBezTo>
                    <a:pt x="16" y="14"/>
                    <a:pt x="12" y="17"/>
                    <a:pt x="8"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03" name="îśḷïde">
              <a:extLst>
                <a:ext uri="{FF2B5EF4-FFF2-40B4-BE49-F238E27FC236}">
                  <a16:creationId xmlns:a16="http://schemas.microsoft.com/office/drawing/2014/main" id="{39C0103C-4454-4576-BD35-0833D0FF4034}"/>
                </a:ext>
              </a:extLst>
            </p:cNvPr>
            <p:cNvSpPr/>
            <p:nvPr/>
          </p:nvSpPr>
          <p:spPr bwMode="auto">
            <a:xfrm>
              <a:off x="6353628" y="6611217"/>
              <a:ext cx="184872" cy="173831"/>
            </a:xfrm>
            <a:custGeom>
              <a:avLst/>
              <a:gdLst>
                <a:gd name="T0" fmla="*/ 15 w 34"/>
                <a:gd name="T1" fmla="*/ 33 h 34"/>
                <a:gd name="T2" fmla="*/ 1 w 34"/>
                <a:gd name="T3" fmla="*/ 15 h 34"/>
                <a:gd name="T4" fmla="*/ 19 w 34"/>
                <a:gd name="T5" fmla="*/ 1 h 34"/>
                <a:gd name="T6" fmla="*/ 33 w 34"/>
                <a:gd name="T7" fmla="*/ 19 h 34"/>
                <a:gd name="T8" fmla="*/ 15 w 34"/>
                <a:gd name="T9" fmla="*/ 33 h 34"/>
              </a:gdLst>
              <a:ahLst/>
              <a:cxnLst>
                <a:cxn ang="0">
                  <a:pos x="T0" y="T1"/>
                </a:cxn>
                <a:cxn ang="0">
                  <a:pos x="T2" y="T3"/>
                </a:cxn>
                <a:cxn ang="0">
                  <a:pos x="T4" y="T5"/>
                </a:cxn>
                <a:cxn ang="0">
                  <a:pos x="T6" y="T7"/>
                </a:cxn>
                <a:cxn ang="0">
                  <a:pos x="T8" y="T9"/>
                </a:cxn>
              </a:cxnLst>
              <a:rect l="0" t="0" r="r" b="b"/>
              <a:pathLst>
                <a:path w="34" h="34">
                  <a:moveTo>
                    <a:pt x="15" y="33"/>
                  </a:moveTo>
                  <a:cubicBezTo>
                    <a:pt x="6" y="32"/>
                    <a:pt x="0" y="24"/>
                    <a:pt x="1" y="15"/>
                  </a:cubicBezTo>
                  <a:cubicBezTo>
                    <a:pt x="2" y="6"/>
                    <a:pt x="10" y="0"/>
                    <a:pt x="19" y="1"/>
                  </a:cubicBezTo>
                  <a:cubicBezTo>
                    <a:pt x="28" y="2"/>
                    <a:pt x="34" y="10"/>
                    <a:pt x="33" y="19"/>
                  </a:cubicBezTo>
                  <a:cubicBezTo>
                    <a:pt x="32" y="28"/>
                    <a:pt x="24" y="34"/>
                    <a:pt x="15" y="33"/>
                  </a:cubicBezTo>
                  <a:close/>
                </a:path>
              </a:pathLst>
            </a:custGeom>
            <a:solidFill>
              <a:srgbClr val="8C67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04" name="î$ḷïḍe">
              <a:extLst>
                <a:ext uri="{FF2B5EF4-FFF2-40B4-BE49-F238E27FC236}">
                  <a16:creationId xmlns:a16="http://schemas.microsoft.com/office/drawing/2014/main" id="{4D328ABB-A640-4B7F-9805-F2DF9034B1A3}"/>
                </a:ext>
              </a:extLst>
            </p:cNvPr>
            <p:cNvSpPr/>
            <p:nvPr/>
          </p:nvSpPr>
          <p:spPr bwMode="auto">
            <a:xfrm>
              <a:off x="6435227" y="6642174"/>
              <a:ext cx="81599" cy="71437"/>
            </a:xfrm>
            <a:custGeom>
              <a:avLst/>
              <a:gdLst>
                <a:gd name="T0" fmla="*/ 7 w 15"/>
                <a:gd name="T1" fmla="*/ 14 h 14"/>
                <a:gd name="T2" fmla="*/ 1 w 15"/>
                <a:gd name="T3" fmla="*/ 7 h 14"/>
                <a:gd name="T4" fmla="*/ 8 w 15"/>
                <a:gd name="T5" fmla="*/ 1 h 14"/>
                <a:gd name="T6" fmla="*/ 14 w 15"/>
                <a:gd name="T7" fmla="*/ 8 h 14"/>
                <a:gd name="T8" fmla="*/ 7 w 15"/>
                <a:gd name="T9" fmla="*/ 14 h 14"/>
              </a:gdLst>
              <a:ahLst/>
              <a:cxnLst>
                <a:cxn ang="0">
                  <a:pos x="T0" y="T1"/>
                </a:cxn>
                <a:cxn ang="0">
                  <a:pos x="T2" y="T3"/>
                </a:cxn>
                <a:cxn ang="0">
                  <a:pos x="T4" y="T5"/>
                </a:cxn>
                <a:cxn ang="0">
                  <a:pos x="T6" y="T7"/>
                </a:cxn>
                <a:cxn ang="0">
                  <a:pos x="T8" y="T9"/>
                </a:cxn>
              </a:cxnLst>
              <a:rect l="0" t="0" r="r" b="b"/>
              <a:pathLst>
                <a:path w="15" h="14">
                  <a:moveTo>
                    <a:pt x="7" y="14"/>
                  </a:moveTo>
                  <a:cubicBezTo>
                    <a:pt x="3" y="14"/>
                    <a:pt x="0" y="10"/>
                    <a:pt x="1" y="7"/>
                  </a:cubicBezTo>
                  <a:cubicBezTo>
                    <a:pt x="1" y="3"/>
                    <a:pt x="4" y="0"/>
                    <a:pt x="8" y="1"/>
                  </a:cubicBezTo>
                  <a:cubicBezTo>
                    <a:pt x="12" y="1"/>
                    <a:pt x="15" y="4"/>
                    <a:pt x="14" y="8"/>
                  </a:cubicBezTo>
                  <a:cubicBezTo>
                    <a:pt x="14" y="12"/>
                    <a:pt x="10" y="14"/>
                    <a:pt x="7"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05" name="íṥľîďe">
              <a:extLst>
                <a:ext uri="{FF2B5EF4-FFF2-40B4-BE49-F238E27FC236}">
                  <a16:creationId xmlns:a16="http://schemas.microsoft.com/office/drawing/2014/main" id="{EF8DC4CD-B712-4F00-B3E3-542ABB7DE451}"/>
                </a:ext>
              </a:extLst>
            </p:cNvPr>
            <p:cNvSpPr/>
            <p:nvPr/>
          </p:nvSpPr>
          <p:spPr bwMode="auto">
            <a:xfrm>
              <a:off x="6320478" y="7160096"/>
              <a:ext cx="239696" cy="228600"/>
            </a:xfrm>
            <a:custGeom>
              <a:avLst/>
              <a:gdLst>
                <a:gd name="T0" fmla="*/ 19 w 44"/>
                <a:gd name="T1" fmla="*/ 44 h 45"/>
                <a:gd name="T2" fmla="*/ 1 w 44"/>
                <a:gd name="T3" fmla="*/ 20 h 45"/>
                <a:gd name="T4" fmla="*/ 24 w 44"/>
                <a:gd name="T5" fmla="*/ 2 h 45"/>
                <a:gd name="T6" fmla="*/ 43 w 44"/>
                <a:gd name="T7" fmla="*/ 25 h 45"/>
                <a:gd name="T8" fmla="*/ 19 w 44"/>
                <a:gd name="T9" fmla="*/ 44 h 45"/>
              </a:gdLst>
              <a:ahLst/>
              <a:cxnLst>
                <a:cxn ang="0">
                  <a:pos x="T0" y="T1"/>
                </a:cxn>
                <a:cxn ang="0">
                  <a:pos x="T2" y="T3"/>
                </a:cxn>
                <a:cxn ang="0">
                  <a:pos x="T4" y="T5"/>
                </a:cxn>
                <a:cxn ang="0">
                  <a:pos x="T6" y="T7"/>
                </a:cxn>
                <a:cxn ang="0">
                  <a:pos x="T8" y="T9"/>
                </a:cxn>
              </a:cxnLst>
              <a:rect l="0" t="0" r="r" b="b"/>
              <a:pathLst>
                <a:path w="44" h="45">
                  <a:moveTo>
                    <a:pt x="19" y="44"/>
                  </a:moveTo>
                  <a:cubicBezTo>
                    <a:pt x="8" y="42"/>
                    <a:pt x="0" y="32"/>
                    <a:pt x="1" y="20"/>
                  </a:cubicBezTo>
                  <a:cubicBezTo>
                    <a:pt x="2" y="9"/>
                    <a:pt x="13" y="0"/>
                    <a:pt x="24" y="2"/>
                  </a:cubicBezTo>
                  <a:cubicBezTo>
                    <a:pt x="36" y="3"/>
                    <a:pt x="44" y="14"/>
                    <a:pt x="43" y="25"/>
                  </a:cubicBezTo>
                  <a:cubicBezTo>
                    <a:pt x="42" y="37"/>
                    <a:pt x="31" y="45"/>
                    <a:pt x="19" y="44"/>
                  </a:cubicBezTo>
                  <a:close/>
                </a:path>
              </a:pathLst>
            </a:custGeom>
            <a:solidFill>
              <a:srgbClr val="B4CC2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06" name="íŝ1ïḓê">
              <a:extLst>
                <a:ext uri="{FF2B5EF4-FFF2-40B4-BE49-F238E27FC236}">
                  <a16:creationId xmlns:a16="http://schemas.microsoft.com/office/drawing/2014/main" id="{11C037D7-01F5-4051-821D-5573462FCA52}"/>
                </a:ext>
              </a:extLst>
            </p:cNvPr>
            <p:cNvSpPr/>
            <p:nvPr/>
          </p:nvSpPr>
          <p:spPr bwMode="auto">
            <a:xfrm>
              <a:off x="6430127" y="7206530"/>
              <a:ext cx="98174" cy="96441"/>
            </a:xfrm>
            <a:custGeom>
              <a:avLst/>
              <a:gdLst>
                <a:gd name="T0" fmla="*/ 8 w 18"/>
                <a:gd name="T1" fmla="*/ 18 h 19"/>
                <a:gd name="T2" fmla="*/ 0 w 18"/>
                <a:gd name="T3" fmla="*/ 8 h 19"/>
                <a:gd name="T4" fmla="*/ 10 w 18"/>
                <a:gd name="T5" fmla="*/ 0 h 19"/>
                <a:gd name="T6" fmla="*/ 18 w 18"/>
                <a:gd name="T7" fmla="*/ 10 h 19"/>
                <a:gd name="T8" fmla="*/ 8 w 18"/>
                <a:gd name="T9" fmla="*/ 18 h 19"/>
              </a:gdLst>
              <a:ahLst/>
              <a:cxnLst>
                <a:cxn ang="0">
                  <a:pos x="T0" y="T1"/>
                </a:cxn>
                <a:cxn ang="0">
                  <a:pos x="T2" y="T3"/>
                </a:cxn>
                <a:cxn ang="0">
                  <a:pos x="T4" y="T5"/>
                </a:cxn>
                <a:cxn ang="0">
                  <a:pos x="T6" y="T7"/>
                </a:cxn>
                <a:cxn ang="0">
                  <a:pos x="T8" y="T9"/>
                </a:cxn>
              </a:cxnLst>
              <a:rect l="0" t="0" r="r" b="b"/>
              <a:pathLst>
                <a:path w="18" h="19">
                  <a:moveTo>
                    <a:pt x="8" y="18"/>
                  </a:moveTo>
                  <a:cubicBezTo>
                    <a:pt x="3" y="17"/>
                    <a:pt x="0" y="13"/>
                    <a:pt x="0" y="8"/>
                  </a:cubicBezTo>
                  <a:cubicBezTo>
                    <a:pt x="1" y="3"/>
                    <a:pt x="5" y="0"/>
                    <a:pt x="10" y="0"/>
                  </a:cubicBezTo>
                  <a:cubicBezTo>
                    <a:pt x="15" y="1"/>
                    <a:pt x="18" y="5"/>
                    <a:pt x="18" y="10"/>
                  </a:cubicBezTo>
                  <a:cubicBezTo>
                    <a:pt x="17" y="15"/>
                    <a:pt x="13" y="19"/>
                    <a:pt x="8"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07" name="íṡḻîḋé">
              <a:extLst>
                <a:ext uri="{FF2B5EF4-FFF2-40B4-BE49-F238E27FC236}">
                  <a16:creationId xmlns:a16="http://schemas.microsoft.com/office/drawing/2014/main" id="{C8715F56-72C8-4EEA-976F-D834A29793AE}"/>
                </a:ext>
              </a:extLst>
            </p:cNvPr>
            <p:cNvSpPr/>
            <p:nvPr/>
          </p:nvSpPr>
          <p:spPr bwMode="auto">
            <a:xfrm>
              <a:off x="5623065" y="6682655"/>
              <a:ext cx="517641" cy="477441"/>
            </a:xfrm>
            <a:custGeom>
              <a:avLst/>
              <a:gdLst>
                <a:gd name="T0" fmla="*/ 42 w 95"/>
                <a:gd name="T1" fmla="*/ 92 h 94"/>
                <a:gd name="T2" fmla="*/ 3 w 95"/>
                <a:gd name="T3" fmla="*/ 42 h 94"/>
                <a:gd name="T4" fmla="*/ 53 w 95"/>
                <a:gd name="T5" fmla="*/ 3 h 94"/>
                <a:gd name="T6" fmla="*/ 92 w 95"/>
                <a:gd name="T7" fmla="*/ 52 h 94"/>
                <a:gd name="T8" fmla="*/ 42 w 95"/>
                <a:gd name="T9" fmla="*/ 92 h 94"/>
              </a:gdLst>
              <a:ahLst/>
              <a:cxnLst>
                <a:cxn ang="0">
                  <a:pos x="T0" y="T1"/>
                </a:cxn>
                <a:cxn ang="0">
                  <a:pos x="T2" y="T3"/>
                </a:cxn>
                <a:cxn ang="0">
                  <a:pos x="T4" y="T5"/>
                </a:cxn>
                <a:cxn ang="0">
                  <a:pos x="T6" y="T7"/>
                </a:cxn>
                <a:cxn ang="0">
                  <a:pos x="T8" y="T9"/>
                </a:cxn>
              </a:cxnLst>
              <a:rect l="0" t="0" r="r" b="b"/>
              <a:pathLst>
                <a:path w="95" h="94">
                  <a:moveTo>
                    <a:pt x="42" y="92"/>
                  </a:moveTo>
                  <a:cubicBezTo>
                    <a:pt x="18" y="89"/>
                    <a:pt x="0" y="67"/>
                    <a:pt x="3" y="42"/>
                  </a:cubicBezTo>
                  <a:cubicBezTo>
                    <a:pt x="6" y="17"/>
                    <a:pt x="28" y="0"/>
                    <a:pt x="53" y="3"/>
                  </a:cubicBezTo>
                  <a:cubicBezTo>
                    <a:pt x="77" y="5"/>
                    <a:pt x="95" y="28"/>
                    <a:pt x="92" y="52"/>
                  </a:cubicBezTo>
                  <a:cubicBezTo>
                    <a:pt x="89" y="77"/>
                    <a:pt x="67" y="94"/>
                    <a:pt x="42" y="92"/>
                  </a:cubicBezTo>
                  <a:close/>
                </a:path>
              </a:pathLst>
            </a:custGeom>
            <a:solidFill>
              <a:srgbClr val="8C67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08" name="iṥḻîdê">
              <a:extLst>
                <a:ext uri="{FF2B5EF4-FFF2-40B4-BE49-F238E27FC236}">
                  <a16:creationId xmlns:a16="http://schemas.microsoft.com/office/drawing/2014/main" id="{532B6C3B-6DAD-42D9-8284-E4EB7367878B}"/>
                </a:ext>
              </a:extLst>
            </p:cNvPr>
            <p:cNvSpPr/>
            <p:nvPr/>
          </p:nvSpPr>
          <p:spPr bwMode="auto">
            <a:xfrm>
              <a:off x="5857661" y="6774333"/>
              <a:ext cx="212922" cy="197644"/>
            </a:xfrm>
            <a:custGeom>
              <a:avLst/>
              <a:gdLst>
                <a:gd name="T0" fmla="*/ 17 w 39"/>
                <a:gd name="T1" fmla="*/ 38 h 39"/>
                <a:gd name="T2" fmla="*/ 1 w 39"/>
                <a:gd name="T3" fmla="*/ 17 h 39"/>
                <a:gd name="T4" fmla="*/ 22 w 39"/>
                <a:gd name="T5" fmla="*/ 1 h 39"/>
                <a:gd name="T6" fmla="*/ 38 w 39"/>
                <a:gd name="T7" fmla="*/ 22 h 39"/>
                <a:gd name="T8" fmla="*/ 17 w 39"/>
                <a:gd name="T9" fmla="*/ 38 h 39"/>
              </a:gdLst>
              <a:ahLst/>
              <a:cxnLst>
                <a:cxn ang="0">
                  <a:pos x="T0" y="T1"/>
                </a:cxn>
                <a:cxn ang="0">
                  <a:pos x="T2" y="T3"/>
                </a:cxn>
                <a:cxn ang="0">
                  <a:pos x="T4" y="T5"/>
                </a:cxn>
                <a:cxn ang="0">
                  <a:pos x="T6" y="T7"/>
                </a:cxn>
                <a:cxn ang="0">
                  <a:pos x="T8" y="T9"/>
                </a:cxn>
              </a:cxnLst>
              <a:rect l="0" t="0" r="r" b="b"/>
              <a:pathLst>
                <a:path w="39" h="39">
                  <a:moveTo>
                    <a:pt x="17" y="38"/>
                  </a:moveTo>
                  <a:cubicBezTo>
                    <a:pt x="7" y="37"/>
                    <a:pt x="0" y="28"/>
                    <a:pt x="1" y="17"/>
                  </a:cubicBezTo>
                  <a:cubicBezTo>
                    <a:pt x="2" y="7"/>
                    <a:pt x="11" y="0"/>
                    <a:pt x="22" y="1"/>
                  </a:cubicBezTo>
                  <a:cubicBezTo>
                    <a:pt x="32" y="2"/>
                    <a:pt x="39" y="11"/>
                    <a:pt x="38" y="22"/>
                  </a:cubicBezTo>
                  <a:cubicBezTo>
                    <a:pt x="37" y="32"/>
                    <a:pt x="28" y="39"/>
                    <a:pt x="17" y="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sp>
        <p:nvSpPr>
          <p:cNvPr id="7" name="矩形 6">
            <a:extLst>
              <a:ext uri="{FF2B5EF4-FFF2-40B4-BE49-F238E27FC236}">
                <a16:creationId xmlns:a16="http://schemas.microsoft.com/office/drawing/2014/main" id="{96396581-FED4-45CD-A11B-D4BB1292CA24}"/>
              </a:ext>
            </a:extLst>
          </p:cNvPr>
          <p:cNvSpPr/>
          <p:nvPr/>
        </p:nvSpPr>
        <p:spPr>
          <a:xfrm>
            <a:off x="1763688" y="2505670"/>
            <a:ext cx="6321956" cy="923330"/>
          </a:xfrm>
          <a:prstGeom prst="rect">
            <a:avLst/>
          </a:prstGeom>
        </p:spPr>
        <p:txBody>
          <a:bodyPr wrap="square">
            <a:spAutoFit/>
          </a:bodyPr>
          <a:lstStyle/>
          <a:p>
            <a:r>
              <a:rPr lang="zh-CN" altLang="en-US" dirty="0">
                <a:latin typeface="Adobe 仿宋 Std R" panose="02020400000000000000" pitchFamily="18" charset="-122"/>
                <a:ea typeface="Adobe 仿宋 Std R" panose="02020400000000000000" pitchFamily="18" charset="-122"/>
                <a:cs typeface="+mn-ea"/>
                <a:sym typeface="+mn-lt"/>
              </a:rPr>
              <a:t>有意不进行是否包含不良敏感信息元数据标注的网站，或者原本正常的网站被不法人员利用散步不良信息，都无法识别不良网站。</a:t>
            </a:r>
          </a:p>
        </p:txBody>
      </p:sp>
      <p:sp>
        <p:nvSpPr>
          <p:cNvPr id="8" name="矩形 7">
            <a:extLst>
              <a:ext uri="{FF2B5EF4-FFF2-40B4-BE49-F238E27FC236}">
                <a16:creationId xmlns:a16="http://schemas.microsoft.com/office/drawing/2014/main" id="{C4BBF72B-09F2-4F95-BA3B-5B80DF397B7F}"/>
              </a:ext>
            </a:extLst>
          </p:cNvPr>
          <p:cNvSpPr/>
          <p:nvPr/>
        </p:nvSpPr>
        <p:spPr>
          <a:xfrm>
            <a:off x="1815145" y="5705617"/>
            <a:ext cx="6288383" cy="646331"/>
          </a:xfrm>
          <a:prstGeom prst="rect">
            <a:avLst/>
          </a:prstGeom>
        </p:spPr>
        <p:txBody>
          <a:bodyPr wrap="square">
            <a:spAutoFit/>
          </a:bodyPr>
          <a:lstStyle/>
          <a:p>
            <a:r>
              <a:rPr lang="zh-CN" altLang="en-US" dirty="0">
                <a:latin typeface="Adobe 仿宋 Std R" panose="02020400000000000000" pitchFamily="18" charset="-122"/>
                <a:ea typeface="Adobe 仿宋 Std R" panose="02020400000000000000" pitchFamily="18" charset="-122"/>
                <a:cs typeface="+mn-ea"/>
                <a:sym typeface="+mn-lt"/>
              </a:rPr>
              <a:t>该方法需提供一个关键词列表，，但一些隐晦的词无法识别，如果扩充敏感词列表，会导致过拟合和误判现象。</a:t>
            </a:r>
            <a:endParaRPr lang="en-US" altLang="zh-CN" dirty="0">
              <a:latin typeface="Adobe 仿宋 Std R" panose="02020400000000000000" pitchFamily="18" charset="-122"/>
              <a:ea typeface="Adobe 仿宋 Std R" panose="02020400000000000000" pitchFamily="18" charset="-122"/>
              <a:cs typeface="+mn-ea"/>
              <a:sym typeface="+mn-lt"/>
            </a:endParaRPr>
          </a:p>
        </p:txBody>
      </p:sp>
    </p:spTree>
    <p:extLst>
      <p:ext uri="{BB962C8B-B14F-4D97-AF65-F5344CB8AC3E}">
        <p14:creationId xmlns:p14="http://schemas.microsoft.com/office/powerpoint/2010/main" val="2735294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D40634DC-A606-44EB-93DF-434C24DDD424}"/>
              </a:ext>
            </a:extLst>
          </p:cNvPr>
          <p:cNvGrpSpPr/>
          <p:nvPr/>
        </p:nvGrpSpPr>
        <p:grpSpPr>
          <a:xfrm>
            <a:off x="667938" y="1778329"/>
            <a:ext cx="724526" cy="685800"/>
            <a:chOff x="4822378" y="6093296"/>
            <a:chExt cx="1737796" cy="1606152"/>
          </a:xfrm>
        </p:grpSpPr>
        <p:sp>
          <p:nvSpPr>
            <p:cNvPr id="445" name="ï$ľíḓe">
              <a:extLst>
                <a:ext uri="{FF2B5EF4-FFF2-40B4-BE49-F238E27FC236}">
                  <a16:creationId xmlns:a16="http://schemas.microsoft.com/office/drawing/2014/main" id="{4BC50BC2-2E5B-4E10-B828-08441EC29C4B}"/>
                </a:ext>
              </a:extLst>
            </p:cNvPr>
            <p:cNvSpPr/>
            <p:nvPr/>
          </p:nvSpPr>
          <p:spPr bwMode="auto">
            <a:xfrm>
              <a:off x="5862761" y="6286177"/>
              <a:ext cx="43349" cy="452437"/>
            </a:xfrm>
            <a:custGeom>
              <a:avLst/>
              <a:gdLst>
                <a:gd name="T0" fmla="*/ 0 w 34"/>
                <a:gd name="T1" fmla="*/ 380 h 380"/>
                <a:gd name="T2" fmla="*/ 9 w 34"/>
                <a:gd name="T3" fmla="*/ 0 h 380"/>
                <a:gd name="T4" fmla="*/ 34 w 34"/>
                <a:gd name="T5" fmla="*/ 0 h 380"/>
                <a:gd name="T6" fmla="*/ 26 w 34"/>
                <a:gd name="T7" fmla="*/ 380 h 380"/>
                <a:gd name="T8" fmla="*/ 0 w 34"/>
                <a:gd name="T9" fmla="*/ 380 h 380"/>
              </a:gdLst>
              <a:ahLst/>
              <a:cxnLst>
                <a:cxn ang="0">
                  <a:pos x="T0" y="T1"/>
                </a:cxn>
                <a:cxn ang="0">
                  <a:pos x="T2" y="T3"/>
                </a:cxn>
                <a:cxn ang="0">
                  <a:pos x="T4" y="T5"/>
                </a:cxn>
                <a:cxn ang="0">
                  <a:pos x="T6" y="T7"/>
                </a:cxn>
                <a:cxn ang="0">
                  <a:pos x="T8" y="T9"/>
                </a:cxn>
              </a:cxnLst>
              <a:rect l="0" t="0" r="r" b="b"/>
              <a:pathLst>
                <a:path w="34" h="380">
                  <a:moveTo>
                    <a:pt x="0" y="380"/>
                  </a:moveTo>
                  <a:lnTo>
                    <a:pt x="9" y="0"/>
                  </a:lnTo>
                  <a:lnTo>
                    <a:pt x="34" y="0"/>
                  </a:lnTo>
                  <a:lnTo>
                    <a:pt x="26" y="380"/>
                  </a:lnTo>
                  <a:lnTo>
                    <a:pt x="0" y="380"/>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46" name="išḻiďè">
              <a:extLst>
                <a:ext uri="{FF2B5EF4-FFF2-40B4-BE49-F238E27FC236}">
                  <a16:creationId xmlns:a16="http://schemas.microsoft.com/office/drawing/2014/main" id="{B3CE1A18-A3A2-4EC8-A61D-5F378A5475B5}"/>
                </a:ext>
              </a:extLst>
            </p:cNvPr>
            <p:cNvSpPr/>
            <p:nvPr/>
          </p:nvSpPr>
          <p:spPr bwMode="auto">
            <a:xfrm>
              <a:off x="5584815" y="6540971"/>
              <a:ext cx="327670" cy="370285"/>
            </a:xfrm>
            <a:custGeom>
              <a:avLst/>
              <a:gdLst>
                <a:gd name="T0" fmla="*/ 235 w 257"/>
                <a:gd name="T1" fmla="*/ 311 h 311"/>
                <a:gd name="T2" fmla="*/ 0 w 257"/>
                <a:gd name="T3" fmla="*/ 17 h 311"/>
                <a:gd name="T4" fmla="*/ 17 w 257"/>
                <a:gd name="T5" fmla="*/ 0 h 311"/>
                <a:gd name="T6" fmla="*/ 257 w 257"/>
                <a:gd name="T7" fmla="*/ 298 h 311"/>
                <a:gd name="T8" fmla="*/ 235 w 257"/>
                <a:gd name="T9" fmla="*/ 311 h 311"/>
              </a:gdLst>
              <a:ahLst/>
              <a:cxnLst>
                <a:cxn ang="0">
                  <a:pos x="T0" y="T1"/>
                </a:cxn>
                <a:cxn ang="0">
                  <a:pos x="T2" y="T3"/>
                </a:cxn>
                <a:cxn ang="0">
                  <a:pos x="T4" y="T5"/>
                </a:cxn>
                <a:cxn ang="0">
                  <a:pos x="T6" y="T7"/>
                </a:cxn>
                <a:cxn ang="0">
                  <a:pos x="T8" y="T9"/>
                </a:cxn>
              </a:cxnLst>
              <a:rect l="0" t="0" r="r" b="b"/>
              <a:pathLst>
                <a:path w="257" h="311">
                  <a:moveTo>
                    <a:pt x="235" y="311"/>
                  </a:moveTo>
                  <a:lnTo>
                    <a:pt x="0" y="17"/>
                  </a:lnTo>
                  <a:lnTo>
                    <a:pt x="17" y="0"/>
                  </a:lnTo>
                  <a:lnTo>
                    <a:pt x="257" y="298"/>
                  </a:lnTo>
                  <a:lnTo>
                    <a:pt x="235" y="311"/>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47" name="íṣ1îḓe">
              <a:extLst>
                <a:ext uri="{FF2B5EF4-FFF2-40B4-BE49-F238E27FC236}">
                  <a16:creationId xmlns:a16="http://schemas.microsoft.com/office/drawing/2014/main" id="{10C4AB32-AC94-4677-9046-EFA2C677DAE9}"/>
                </a:ext>
              </a:extLst>
            </p:cNvPr>
            <p:cNvSpPr/>
            <p:nvPr/>
          </p:nvSpPr>
          <p:spPr bwMode="auto">
            <a:xfrm>
              <a:off x="5814311" y="6601692"/>
              <a:ext cx="261371" cy="406003"/>
            </a:xfrm>
            <a:custGeom>
              <a:avLst/>
              <a:gdLst>
                <a:gd name="T0" fmla="*/ 0 w 205"/>
                <a:gd name="T1" fmla="*/ 328 h 341"/>
                <a:gd name="T2" fmla="*/ 184 w 205"/>
                <a:gd name="T3" fmla="*/ 0 h 341"/>
                <a:gd name="T4" fmla="*/ 205 w 205"/>
                <a:gd name="T5" fmla="*/ 13 h 341"/>
                <a:gd name="T6" fmla="*/ 21 w 205"/>
                <a:gd name="T7" fmla="*/ 341 h 341"/>
                <a:gd name="T8" fmla="*/ 0 w 205"/>
                <a:gd name="T9" fmla="*/ 328 h 341"/>
              </a:gdLst>
              <a:ahLst/>
              <a:cxnLst>
                <a:cxn ang="0">
                  <a:pos x="T0" y="T1"/>
                </a:cxn>
                <a:cxn ang="0">
                  <a:pos x="T2" y="T3"/>
                </a:cxn>
                <a:cxn ang="0">
                  <a:pos x="T4" y="T5"/>
                </a:cxn>
                <a:cxn ang="0">
                  <a:pos x="T6" y="T7"/>
                </a:cxn>
                <a:cxn ang="0">
                  <a:pos x="T8" y="T9"/>
                </a:cxn>
              </a:cxnLst>
              <a:rect l="0" t="0" r="r" b="b"/>
              <a:pathLst>
                <a:path w="205" h="341">
                  <a:moveTo>
                    <a:pt x="0" y="328"/>
                  </a:moveTo>
                  <a:lnTo>
                    <a:pt x="184" y="0"/>
                  </a:lnTo>
                  <a:lnTo>
                    <a:pt x="205" y="13"/>
                  </a:lnTo>
                  <a:lnTo>
                    <a:pt x="21" y="341"/>
                  </a:lnTo>
                  <a:lnTo>
                    <a:pt x="0" y="328"/>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48" name="iŝľiḓe">
              <a:extLst>
                <a:ext uri="{FF2B5EF4-FFF2-40B4-BE49-F238E27FC236}">
                  <a16:creationId xmlns:a16="http://schemas.microsoft.com/office/drawing/2014/main" id="{35216052-E12C-4254-AEC2-7E64BF39074B}"/>
                </a:ext>
              </a:extLst>
            </p:cNvPr>
            <p:cNvSpPr/>
            <p:nvPr/>
          </p:nvSpPr>
          <p:spPr bwMode="auto">
            <a:xfrm>
              <a:off x="5062074" y="6652890"/>
              <a:ext cx="675739" cy="186928"/>
            </a:xfrm>
            <a:custGeom>
              <a:avLst/>
              <a:gdLst>
                <a:gd name="T0" fmla="*/ 526 w 530"/>
                <a:gd name="T1" fmla="*/ 157 h 157"/>
                <a:gd name="T2" fmla="*/ 0 w 530"/>
                <a:gd name="T3" fmla="*/ 25 h 157"/>
                <a:gd name="T4" fmla="*/ 4 w 530"/>
                <a:gd name="T5" fmla="*/ 0 h 157"/>
                <a:gd name="T6" fmla="*/ 530 w 530"/>
                <a:gd name="T7" fmla="*/ 136 h 157"/>
                <a:gd name="T8" fmla="*/ 526 w 530"/>
                <a:gd name="T9" fmla="*/ 157 h 157"/>
              </a:gdLst>
              <a:ahLst/>
              <a:cxnLst>
                <a:cxn ang="0">
                  <a:pos x="T0" y="T1"/>
                </a:cxn>
                <a:cxn ang="0">
                  <a:pos x="T2" y="T3"/>
                </a:cxn>
                <a:cxn ang="0">
                  <a:pos x="T4" y="T5"/>
                </a:cxn>
                <a:cxn ang="0">
                  <a:pos x="T6" y="T7"/>
                </a:cxn>
                <a:cxn ang="0">
                  <a:pos x="T8" y="T9"/>
                </a:cxn>
              </a:cxnLst>
              <a:rect l="0" t="0" r="r" b="b"/>
              <a:pathLst>
                <a:path w="530" h="157">
                  <a:moveTo>
                    <a:pt x="526" y="157"/>
                  </a:moveTo>
                  <a:lnTo>
                    <a:pt x="0" y="25"/>
                  </a:lnTo>
                  <a:lnTo>
                    <a:pt x="4" y="0"/>
                  </a:lnTo>
                  <a:lnTo>
                    <a:pt x="530" y="136"/>
                  </a:lnTo>
                  <a:lnTo>
                    <a:pt x="526" y="157"/>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49" name="ïṩ1îḓê">
              <a:extLst>
                <a:ext uri="{FF2B5EF4-FFF2-40B4-BE49-F238E27FC236}">
                  <a16:creationId xmlns:a16="http://schemas.microsoft.com/office/drawing/2014/main" id="{F337B773-3AE4-4483-BC83-247B4AAA17A1}"/>
                </a:ext>
              </a:extLst>
            </p:cNvPr>
            <p:cNvSpPr/>
            <p:nvPr/>
          </p:nvSpPr>
          <p:spPr bwMode="auto">
            <a:xfrm>
              <a:off x="5296670" y="6926733"/>
              <a:ext cx="451342" cy="157162"/>
            </a:xfrm>
            <a:custGeom>
              <a:avLst/>
              <a:gdLst>
                <a:gd name="T0" fmla="*/ 354 w 354"/>
                <a:gd name="T1" fmla="*/ 26 h 132"/>
                <a:gd name="T2" fmla="*/ 8 w 354"/>
                <a:gd name="T3" fmla="*/ 132 h 132"/>
                <a:gd name="T4" fmla="*/ 0 w 354"/>
                <a:gd name="T5" fmla="*/ 111 h 132"/>
                <a:gd name="T6" fmla="*/ 346 w 354"/>
                <a:gd name="T7" fmla="*/ 0 h 132"/>
                <a:gd name="T8" fmla="*/ 354 w 354"/>
                <a:gd name="T9" fmla="*/ 26 h 132"/>
              </a:gdLst>
              <a:ahLst/>
              <a:cxnLst>
                <a:cxn ang="0">
                  <a:pos x="T0" y="T1"/>
                </a:cxn>
                <a:cxn ang="0">
                  <a:pos x="T2" y="T3"/>
                </a:cxn>
                <a:cxn ang="0">
                  <a:pos x="T4" y="T5"/>
                </a:cxn>
                <a:cxn ang="0">
                  <a:pos x="T6" y="T7"/>
                </a:cxn>
                <a:cxn ang="0">
                  <a:pos x="T8" y="T9"/>
                </a:cxn>
              </a:cxnLst>
              <a:rect l="0" t="0" r="r" b="b"/>
              <a:pathLst>
                <a:path w="354" h="132">
                  <a:moveTo>
                    <a:pt x="354" y="26"/>
                  </a:moveTo>
                  <a:lnTo>
                    <a:pt x="8" y="132"/>
                  </a:lnTo>
                  <a:lnTo>
                    <a:pt x="0" y="111"/>
                  </a:lnTo>
                  <a:lnTo>
                    <a:pt x="346" y="0"/>
                  </a:lnTo>
                  <a:lnTo>
                    <a:pt x="354" y="26"/>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50" name="ïṡḷîďé">
              <a:extLst>
                <a:ext uri="{FF2B5EF4-FFF2-40B4-BE49-F238E27FC236}">
                  <a16:creationId xmlns:a16="http://schemas.microsoft.com/office/drawing/2014/main" id="{614E90D5-AA13-4413-9766-17FD8C1F2428}"/>
                </a:ext>
              </a:extLst>
            </p:cNvPr>
            <p:cNvSpPr/>
            <p:nvPr/>
          </p:nvSpPr>
          <p:spPr bwMode="auto">
            <a:xfrm>
              <a:off x="5890810" y="6839817"/>
              <a:ext cx="36975" cy="432197"/>
            </a:xfrm>
            <a:custGeom>
              <a:avLst/>
              <a:gdLst>
                <a:gd name="T0" fmla="*/ 21 w 29"/>
                <a:gd name="T1" fmla="*/ 0 h 363"/>
                <a:gd name="T2" fmla="*/ 29 w 29"/>
                <a:gd name="T3" fmla="*/ 363 h 363"/>
                <a:gd name="T4" fmla="*/ 4 w 29"/>
                <a:gd name="T5" fmla="*/ 363 h 363"/>
                <a:gd name="T6" fmla="*/ 0 w 29"/>
                <a:gd name="T7" fmla="*/ 0 h 363"/>
                <a:gd name="T8" fmla="*/ 21 w 29"/>
                <a:gd name="T9" fmla="*/ 0 h 363"/>
              </a:gdLst>
              <a:ahLst/>
              <a:cxnLst>
                <a:cxn ang="0">
                  <a:pos x="T0" y="T1"/>
                </a:cxn>
                <a:cxn ang="0">
                  <a:pos x="T2" y="T3"/>
                </a:cxn>
                <a:cxn ang="0">
                  <a:pos x="T4" y="T5"/>
                </a:cxn>
                <a:cxn ang="0">
                  <a:pos x="T6" y="T7"/>
                </a:cxn>
                <a:cxn ang="0">
                  <a:pos x="T8" y="T9"/>
                </a:cxn>
              </a:cxnLst>
              <a:rect l="0" t="0" r="r" b="b"/>
              <a:pathLst>
                <a:path w="29" h="363">
                  <a:moveTo>
                    <a:pt x="21" y="0"/>
                  </a:moveTo>
                  <a:lnTo>
                    <a:pt x="29" y="363"/>
                  </a:lnTo>
                  <a:lnTo>
                    <a:pt x="4" y="363"/>
                  </a:lnTo>
                  <a:lnTo>
                    <a:pt x="0" y="0"/>
                  </a:lnTo>
                  <a:lnTo>
                    <a:pt x="21" y="0"/>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51" name="iŝļíḍè">
              <a:extLst>
                <a:ext uri="{FF2B5EF4-FFF2-40B4-BE49-F238E27FC236}">
                  <a16:creationId xmlns:a16="http://schemas.microsoft.com/office/drawing/2014/main" id="{912AE689-D5F3-4B9E-A7D7-A444E33AB7B4}"/>
                </a:ext>
              </a:extLst>
            </p:cNvPr>
            <p:cNvSpPr/>
            <p:nvPr/>
          </p:nvSpPr>
          <p:spPr bwMode="auto">
            <a:xfrm>
              <a:off x="5988984" y="6687417"/>
              <a:ext cx="457718" cy="214312"/>
            </a:xfrm>
            <a:custGeom>
              <a:avLst/>
              <a:gdLst>
                <a:gd name="T0" fmla="*/ 0 w 359"/>
                <a:gd name="T1" fmla="*/ 158 h 180"/>
                <a:gd name="T2" fmla="*/ 346 w 359"/>
                <a:gd name="T3" fmla="*/ 0 h 180"/>
                <a:gd name="T4" fmla="*/ 359 w 359"/>
                <a:gd name="T5" fmla="*/ 22 h 180"/>
                <a:gd name="T6" fmla="*/ 12 w 359"/>
                <a:gd name="T7" fmla="*/ 180 h 180"/>
                <a:gd name="T8" fmla="*/ 0 w 359"/>
                <a:gd name="T9" fmla="*/ 158 h 180"/>
              </a:gdLst>
              <a:ahLst/>
              <a:cxnLst>
                <a:cxn ang="0">
                  <a:pos x="T0" y="T1"/>
                </a:cxn>
                <a:cxn ang="0">
                  <a:pos x="T2" y="T3"/>
                </a:cxn>
                <a:cxn ang="0">
                  <a:pos x="T4" y="T5"/>
                </a:cxn>
                <a:cxn ang="0">
                  <a:pos x="T6" y="T7"/>
                </a:cxn>
                <a:cxn ang="0">
                  <a:pos x="T8" y="T9"/>
                </a:cxn>
              </a:cxnLst>
              <a:rect l="0" t="0" r="r" b="b"/>
              <a:pathLst>
                <a:path w="359" h="180">
                  <a:moveTo>
                    <a:pt x="0" y="158"/>
                  </a:moveTo>
                  <a:lnTo>
                    <a:pt x="346" y="0"/>
                  </a:lnTo>
                  <a:lnTo>
                    <a:pt x="359" y="22"/>
                  </a:lnTo>
                  <a:lnTo>
                    <a:pt x="12" y="180"/>
                  </a:lnTo>
                  <a:lnTo>
                    <a:pt x="0" y="158"/>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52" name="îsļïďè">
              <a:extLst>
                <a:ext uri="{FF2B5EF4-FFF2-40B4-BE49-F238E27FC236}">
                  <a16:creationId xmlns:a16="http://schemas.microsoft.com/office/drawing/2014/main" id="{E5FE40B0-4FB6-4503-924A-4FC61B7ACA3D}"/>
                </a:ext>
              </a:extLst>
            </p:cNvPr>
            <p:cNvSpPr/>
            <p:nvPr/>
          </p:nvSpPr>
          <p:spPr bwMode="auto">
            <a:xfrm>
              <a:off x="6010658" y="6951736"/>
              <a:ext cx="391419" cy="310753"/>
            </a:xfrm>
            <a:custGeom>
              <a:avLst/>
              <a:gdLst>
                <a:gd name="T0" fmla="*/ 12 w 307"/>
                <a:gd name="T1" fmla="*/ 0 h 261"/>
                <a:gd name="T2" fmla="*/ 307 w 307"/>
                <a:gd name="T3" fmla="*/ 239 h 261"/>
                <a:gd name="T4" fmla="*/ 295 w 307"/>
                <a:gd name="T5" fmla="*/ 261 h 261"/>
                <a:gd name="T6" fmla="*/ 0 w 307"/>
                <a:gd name="T7" fmla="*/ 22 h 261"/>
                <a:gd name="T8" fmla="*/ 12 w 307"/>
                <a:gd name="T9" fmla="*/ 0 h 261"/>
              </a:gdLst>
              <a:ahLst/>
              <a:cxnLst>
                <a:cxn ang="0">
                  <a:pos x="T0" y="T1"/>
                </a:cxn>
                <a:cxn ang="0">
                  <a:pos x="T2" y="T3"/>
                </a:cxn>
                <a:cxn ang="0">
                  <a:pos x="T4" y="T5"/>
                </a:cxn>
                <a:cxn ang="0">
                  <a:pos x="T6" y="T7"/>
                </a:cxn>
                <a:cxn ang="0">
                  <a:pos x="T8" y="T9"/>
                </a:cxn>
              </a:cxnLst>
              <a:rect l="0" t="0" r="r" b="b"/>
              <a:pathLst>
                <a:path w="307" h="261">
                  <a:moveTo>
                    <a:pt x="12" y="0"/>
                  </a:moveTo>
                  <a:lnTo>
                    <a:pt x="307" y="239"/>
                  </a:lnTo>
                  <a:lnTo>
                    <a:pt x="295" y="261"/>
                  </a:lnTo>
                  <a:lnTo>
                    <a:pt x="0" y="22"/>
                  </a:lnTo>
                  <a:lnTo>
                    <a:pt x="12" y="0"/>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53" name="îṡḷïde">
              <a:extLst>
                <a:ext uri="{FF2B5EF4-FFF2-40B4-BE49-F238E27FC236}">
                  <a16:creationId xmlns:a16="http://schemas.microsoft.com/office/drawing/2014/main" id="{D28CB516-0082-4968-9FD4-CC4C8DF5A202}"/>
                </a:ext>
              </a:extLst>
            </p:cNvPr>
            <p:cNvSpPr/>
            <p:nvPr/>
          </p:nvSpPr>
          <p:spPr bwMode="auto">
            <a:xfrm>
              <a:off x="5340019" y="7033889"/>
              <a:ext cx="441143" cy="441722"/>
            </a:xfrm>
            <a:custGeom>
              <a:avLst/>
              <a:gdLst>
                <a:gd name="T0" fmla="*/ 346 w 346"/>
                <a:gd name="T1" fmla="*/ 17 h 371"/>
                <a:gd name="T2" fmla="*/ 17 w 346"/>
                <a:gd name="T3" fmla="*/ 371 h 371"/>
                <a:gd name="T4" fmla="*/ 0 w 346"/>
                <a:gd name="T5" fmla="*/ 354 h 371"/>
                <a:gd name="T6" fmla="*/ 325 w 346"/>
                <a:gd name="T7" fmla="*/ 0 h 371"/>
                <a:gd name="T8" fmla="*/ 346 w 346"/>
                <a:gd name="T9" fmla="*/ 17 h 371"/>
              </a:gdLst>
              <a:ahLst/>
              <a:cxnLst>
                <a:cxn ang="0">
                  <a:pos x="T0" y="T1"/>
                </a:cxn>
                <a:cxn ang="0">
                  <a:pos x="T2" y="T3"/>
                </a:cxn>
                <a:cxn ang="0">
                  <a:pos x="T4" y="T5"/>
                </a:cxn>
                <a:cxn ang="0">
                  <a:pos x="T6" y="T7"/>
                </a:cxn>
                <a:cxn ang="0">
                  <a:pos x="T8" y="T9"/>
                </a:cxn>
              </a:cxnLst>
              <a:rect l="0" t="0" r="r" b="b"/>
              <a:pathLst>
                <a:path w="346" h="371">
                  <a:moveTo>
                    <a:pt x="346" y="17"/>
                  </a:moveTo>
                  <a:lnTo>
                    <a:pt x="17" y="371"/>
                  </a:lnTo>
                  <a:lnTo>
                    <a:pt x="0" y="354"/>
                  </a:lnTo>
                  <a:lnTo>
                    <a:pt x="325" y="0"/>
                  </a:lnTo>
                  <a:lnTo>
                    <a:pt x="346" y="17"/>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54" name="îṧļíḍè">
              <a:extLst>
                <a:ext uri="{FF2B5EF4-FFF2-40B4-BE49-F238E27FC236}">
                  <a16:creationId xmlns:a16="http://schemas.microsoft.com/office/drawing/2014/main" id="{2F1C060C-C7E4-4FA0-8468-A79BC3AC1B33}"/>
                </a:ext>
              </a:extLst>
            </p:cNvPr>
            <p:cNvSpPr/>
            <p:nvPr/>
          </p:nvSpPr>
          <p:spPr bwMode="auto">
            <a:xfrm>
              <a:off x="4822378" y="6494536"/>
              <a:ext cx="376119" cy="345281"/>
            </a:xfrm>
            <a:custGeom>
              <a:avLst/>
              <a:gdLst>
                <a:gd name="T0" fmla="*/ 27 w 69"/>
                <a:gd name="T1" fmla="*/ 64 h 68"/>
                <a:gd name="T2" fmla="*/ 5 w 69"/>
                <a:gd name="T3" fmla="*/ 26 h 68"/>
                <a:gd name="T4" fmla="*/ 42 w 69"/>
                <a:gd name="T5" fmla="*/ 4 h 68"/>
                <a:gd name="T6" fmla="*/ 65 w 69"/>
                <a:gd name="T7" fmla="*/ 42 h 68"/>
                <a:gd name="T8" fmla="*/ 27 w 69"/>
                <a:gd name="T9" fmla="*/ 64 h 68"/>
              </a:gdLst>
              <a:ahLst/>
              <a:cxnLst>
                <a:cxn ang="0">
                  <a:pos x="T0" y="T1"/>
                </a:cxn>
                <a:cxn ang="0">
                  <a:pos x="T2" y="T3"/>
                </a:cxn>
                <a:cxn ang="0">
                  <a:pos x="T4" y="T5"/>
                </a:cxn>
                <a:cxn ang="0">
                  <a:pos x="T6" y="T7"/>
                </a:cxn>
                <a:cxn ang="0">
                  <a:pos x="T8" y="T9"/>
                </a:cxn>
              </a:cxnLst>
              <a:rect l="0" t="0" r="r" b="b"/>
              <a:pathLst>
                <a:path w="69" h="68">
                  <a:moveTo>
                    <a:pt x="27" y="64"/>
                  </a:moveTo>
                  <a:cubicBezTo>
                    <a:pt x="11" y="60"/>
                    <a:pt x="0" y="43"/>
                    <a:pt x="5" y="26"/>
                  </a:cubicBezTo>
                  <a:cubicBezTo>
                    <a:pt x="9" y="10"/>
                    <a:pt x="26" y="0"/>
                    <a:pt x="42" y="4"/>
                  </a:cubicBezTo>
                  <a:cubicBezTo>
                    <a:pt x="59" y="8"/>
                    <a:pt x="69" y="25"/>
                    <a:pt x="65" y="42"/>
                  </a:cubicBezTo>
                  <a:cubicBezTo>
                    <a:pt x="61" y="58"/>
                    <a:pt x="44" y="68"/>
                    <a:pt x="27" y="64"/>
                  </a:cubicBezTo>
                  <a:close/>
                </a:path>
              </a:pathLst>
            </a:custGeom>
            <a:solidFill>
              <a:srgbClr val="8C67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55" name="ïṩ1iḋé">
              <a:extLst>
                <a:ext uri="{FF2B5EF4-FFF2-40B4-BE49-F238E27FC236}">
                  <a16:creationId xmlns:a16="http://schemas.microsoft.com/office/drawing/2014/main" id="{F71AFF2D-C32D-499D-9C24-72E1D3A08D8A}"/>
                </a:ext>
              </a:extLst>
            </p:cNvPr>
            <p:cNvSpPr/>
            <p:nvPr/>
          </p:nvSpPr>
          <p:spPr bwMode="auto">
            <a:xfrm>
              <a:off x="4995775" y="6565974"/>
              <a:ext cx="152997" cy="147637"/>
            </a:xfrm>
            <a:custGeom>
              <a:avLst/>
              <a:gdLst>
                <a:gd name="T0" fmla="*/ 11 w 28"/>
                <a:gd name="T1" fmla="*/ 27 h 29"/>
                <a:gd name="T2" fmla="*/ 1 w 28"/>
                <a:gd name="T3" fmla="*/ 12 h 29"/>
                <a:gd name="T4" fmla="*/ 17 w 28"/>
                <a:gd name="T5" fmla="*/ 2 h 29"/>
                <a:gd name="T6" fmla="*/ 26 w 28"/>
                <a:gd name="T7" fmla="*/ 18 h 29"/>
                <a:gd name="T8" fmla="*/ 11 w 28"/>
                <a:gd name="T9" fmla="*/ 27 h 29"/>
              </a:gdLst>
              <a:ahLst/>
              <a:cxnLst>
                <a:cxn ang="0">
                  <a:pos x="T0" y="T1"/>
                </a:cxn>
                <a:cxn ang="0">
                  <a:pos x="T2" y="T3"/>
                </a:cxn>
                <a:cxn ang="0">
                  <a:pos x="T4" y="T5"/>
                </a:cxn>
                <a:cxn ang="0">
                  <a:pos x="T6" y="T7"/>
                </a:cxn>
                <a:cxn ang="0">
                  <a:pos x="T8" y="T9"/>
                </a:cxn>
              </a:cxnLst>
              <a:rect l="0" t="0" r="r" b="b"/>
              <a:pathLst>
                <a:path w="28" h="29">
                  <a:moveTo>
                    <a:pt x="11" y="27"/>
                  </a:moveTo>
                  <a:cubicBezTo>
                    <a:pt x="4" y="26"/>
                    <a:pt x="0" y="19"/>
                    <a:pt x="1" y="12"/>
                  </a:cubicBezTo>
                  <a:cubicBezTo>
                    <a:pt x="3" y="5"/>
                    <a:pt x="10" y="0"/>
                    <a:pt x="17" y="2"/>
                  </a:cubicBezTo>
                  <a:cubicBezTo>
                    <a:pt x="24" y="4"/>
                    <a:pt x="28" y="11"/>
                    <a:pt x="26" y="18"/>
                  </a:cubicBezTo>
                  <a:cubicBezTo>
                    <a:pt x="25" y="25"/>
                    <a:pt x="18" y="29"/>
                    <a:pt x="11"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56" name="îŝḷíḑe">
              <a:extLst>
                <a:ext uri="{FF2B5EF4-FFF2-40B4-BE49-F238E27FC236}">
                  <a16:creationId xmlns:a16="http://schemas.microsoft.com/office/drawing/2014/main" id="{41F73ED4-794E-4FA4-90EE-E4CC56C29CA3}"/>
                </a:ext>
              </a:extLst>
            </p:cNvPr>
            <p:cNvSpPr/>
            <p:nvPr/>
          </p:nvSpPr>
          <p:spPr bwMode="auto">
            <a:xfrm>
              <a:off x="5110523" y="7363692"/>
              <a:ext cx="359544" cy="335756"/>
            </a:xfrm>
            <a:custGeom>
              <a:avLst/>
              <a:gdLst>
                <a:gd name="T0" fmla="*/ 29 w 66"/>
                <a:gd name="T1" fmla="*/ 64 h 66"/>
                <a:gd name="T2" fmla="*/ 2 w 66"/>
                <a:gd name="T3" fmla="*/ 30 h 66"/>
                <a:gd name="T4" fmla="*/ 36 w 66"/>
                <a:gd name="T5" fmla="*/ 2 h 66"/>
                <a:gd name="T6" fmla="*/ 64 w 66"/>
                <a:gd name="T7" fmla="*/ 37 h 66"/>
                <a:gd name="T8" fmla="*/ 29 w 66"/>
                <a:gd name="T9" fmla="*/ 64 h 66"/>
              </a:gdLst>
              <a:ahLst/>
              <a:cxnLst>
                <a:cxn ang="0">
                  <a:pos x="T0" y="T1"/>
                </a:cxn>
                <a:cxn ang="0">
                  <a:pos x="T2" y="T3"/>
                </a:cxn>
                <a:cxn ang="0">
                  <a:pos x="T4" y="T5"/>
                </a:cxn>
                <a:cxn ang="0">
                  <a:pos x="T6" y="T7"/>
                </a:cxn>
                <a:cxn ang="0">
                  <a:pos x="T8" y="T9"/>
                </a:cxn>
              </a:cxnLst>
              <a:rect l="0" t="0" r="r" b="b"/>
              <a:pathLst>
                <a:path w="66" h="66">
                  <a:moveTo>
                    <a:pt x="29" y="64"/>
                  </a:moveTo>
                  <a:cubicBezTo>
                    <a:pt x="12" y="62"/>
                    <a:pt x="0" y="47"/>
                    <a:pt x="2" y="30"/>
                  </a:cubicBezTo>
                  <a:cubicBezTo>
                    <a:pt x="4" y="12"/>
                    <a:pt x="19" y="0"/>
                    <a:pt x="36" y="2"/>
                  </a:cubicBezTo>
                  <a:cubicBezTo>
                    <a:pt x="53" y="4"/>
                    <a:pt x="66" y="20"/>
                    <a:pt x="64" y="37"/>
                  </a:cubicBezTo>
                  <a:cubicBezTo>
                    <a:pt x="62" y="54"/>
                    <a:pt x="46" y="66"/>
                    <a:pt x="29" y="64"/>
                  </a:cubicBez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57" name="îṥliḍé">
              <a:extLst>
                <a:ext uri="{FF2B5EF4-FFF2-40B4-BE49-F238E27FC236}">
                  <a16:creationId xmlns:a16="http://schemas.microsoft.com/office/drawing/2014/main" id="{9AA9263A-93BD-4EC5-8112-12527A60CE8D}"/>
                </a:ext>
              </a:extLst>
            </p:cNvPr>
            <p:cNvSpPr/>
            <p:nvPr/>
          </p:nvSpPr>
          <p:spPr bwMode="auto">
            <a:xfrm>
              <a:off x="5268621" y="7429177"/>
              <a:ext cx="152997" cy="138112"/>
            </a:xfrm>
            <a:custGeom>
              <a:avLst/>
              <a:gdLst>
                <a:gd name="T0" fmla="*/ 13 w 28"/>
                <a:gd name="T1" fmla="*/ 26 h 27"/>
                <a:gd name="T2" fmla="*/ 1 w 28"/>
                <a:gd name="T3" fmla="*/ 12 h 27"/>
                <a:gd name="T4" fmla="*/ 16 w 28"/>
                <a:gd name="T5" fmla="*/ 1 h 27"/>
                <a:gd name="T6" fmla="*/ 27 w 28"/>
                <a:gd name="T7" fmla="*/ 15 h 27"/>
                <a:gd name="T8" fmla="*/ 13 w 28"/>
                <a:gd name="T9" fmla="*/ 26 h 27"/>
              </a:gdLst>
              <a:ahLst/>
              <a:cxnLst>
                <a:cxn ang="0">
                  <a:pos x="T0" y="T1"/>
                </a:cxn>
                <a:cxn ang="0">
                  <a:pos x="T2" y="T3"/>
                </a:cxn>
                <a:cxn ang="0">
                  <a:pos x="T4" y="T5"/>
                </a:cxn>
                <a:cxn ang="0">
                  <a:pos x="T6" y="T7"/>
                </a:cxn>
                <a:cxn ang="0">
                  <a:pos x="T8" y="T9"/>
                </a:cxn>
              </a:cxnLst>
              <a:rect l="0" t="0" r="r" b="b"/>
              <a:pathLst>
                <a:path w="28" h="27">
                  <a:moveTo>
                    <a:pt x="13" y="26"/>
                  </a:moveTo>
                  <a:cubicBezTo>
                    <a:pt x="5" y="26"/>
                    <a:pt x="0" y="19"/>
                    <a:pt x="1" y="12"/>
                  </a:cubicBezTo>
                  <a:cubicBezTo>
                    <a:pt x="2" y="5"/>
                    <a:pt x="8" y="0"/>
                    <a:pt x="16" y="1"/>
                  </a:cubicBezTo>
                  <a:cubicBezTo>
                    <a:pt x="23" y="1"/>
                    <a:pt x="28" y="8"/>
                    <a:pt x="27" y="15"/>
                  </a:cubicBezTo>
                  <a:cubicBezTo>
                    <a:pt x="26" y="22"/>
                    <a:pt x="20" y="27"/>
                    <a:pt x="13"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58" name="í$ļîďè">
              <a:extLst>
                <a:ext uri="{FF2B5EF4-FFF2-40B4-BE49-F238E27FC236}">
                  <a16:creationId xmlns:a16="http://schemas.microsoft.com/office/drawing/2014/main" id="{C423053A-18EA-412D-A8CF-7B05640E314A}"/>
                </a:ext>
              </a:extLst>
            </p:cNvPr>
            <p:cNvSpPr/>
            <p:nvPr/>
          </p:nvSpPr>
          <p:spPr bwMode="auto">
            <a:xfrm>
              <a:off x="5759488" y="6093296"/>
              <a:ext cx="256271" cy="244078"/>
            </a:xfrm>
            <a:custGeom>
              <a:avLst/>
              <a:gdLst>
                <a:gd name="T0" fmla="*/ 21 w 47"/>
                <a:gd name="T1" fmla="*/ 46 h 48"/>
                <a:gd name="T2" fmla="*/ 1 w 47"/>
                <a:gd name="T3" fmla="*/ 21 h 48"/>
                <a:gd name="T4" fmla="*/ 26 w 47"/>
                <a:gd name="T5" fmla="*/ 2 h 48"/>
                <a:gd name="T6" fmla="*/ 46 w 47"/>
                <a:gd name="T7" fmla="*/ 27 h 48"/>
                <a:gd name="T8" fmla="*/ 21 w 47"/>
                <a:gd name="T9" fmla="*/ 46 h 48"/>
              </a:gdLst>
              <a:ahLst/>
              <a:cxnLst>
                <a:cxn ang="0">
                  <a:pos x="T0" y="T1"/>
                </a:cxn>
                <a:cxn ang="0">
                  <a:pos x="T2" y="T3"/>
                </a:cxn>
                <a:cxn ang="0">
                  <a:pos x="T4" y="T5"/>
                </a:cxn>
                <a:cxn ang="0">
                  <a:pos x="T6" y="T7"/>
                </a:cxn>
                <a:cxn ang="0">
                  <a:pos x="T8" y="T9"/>
                </a:cxn>
              </a:cxnLst>
              <a:rect l="0" t="0" r="r" b="b"/>
              <a:pathLst>
                <a:path w="47" h="48">
                  <a:moveTo>
                    <a:pt x="21" y="46"/>
                  </a:moveTo>
                  <a:cubicBezTo>
                    <a:pt x="9" y="45"/>
                    <a:pt x="0" y="34"/>
                    <a:pt x="1" y="21"/>
                  </a:cubicBezTo>
                  <a:cubicBezTo>
                    <a:pt x="3" y="9"/>
                    <a:pt x="14" y="0"/>
                    <a:pt x="26" y="2"/>
                  </a:cubicBezTo>
                  <a:cubicBezTo>
                    <a:pt x="39" y="3"/>
                    <a:pt x="47" y="14"/>
                    <a:pt x="46" y="27"/>
                  </a:cubicBezTo>
                  <a:cubicBezTo>
                    <a:pt x="45" y="39"/>
                    <a:pt x="33" y="48"/>
                    <a:pt x="21" y="46"/>
                  </a:cubicBez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59" name="ïşlïďe">
              <a:extLst>
                <a:ext uri="{FF2B5EF4-FFF2-40B4-BE49-F238E27FC236}">
                  <a16:creationId xmlns:a16="http://schemas.microsoft.com/office/drawing/2014/main" id="{7FFDD73B-AEE1-4732-9300-2000AA985E3F}"/>
                </a:ext>
              </a:extLst>
            </p:cNvPr>
            <p:cNvSpPr/>
            <p:nvPr/>
          </p:nvSpPr>
          <p:spPr bwMode="auto">
            <a:xfrm>
              <a:off x="5874236" y="6139730"/>
              <a:ext cx="108374" cy="101203"/>
            </a:xfrm>
            <a:custGeom>
              <a:avLst/>
              <a:gdLst>
                <a:gd name="T0" fmla="*/ 9 w 20"/>
                <a:gd name="T1" fmla="*/ 19 h 20"/>
                <a:gd name="T2" fmla="*/ 1 w 20"/>
                <a:gd name="T3" fmla="*/ 9 h 20"/>
                <a:gd name="T4" fmla="*/ 11 w 20"/>
                <a:gd name="T5" fmla="*/ 1 h 20"/>
                <a:gd name="T6" fmla="*/ 19 w 20"/>
                <a:gd name="T7" fmla="*/ 11 h 20"/>
                <a:gd name="T8" fmla="*/ 9 w 20"/>
                <a:gd name="T9" fmla="*/ 19 h 20"/>
              </a:gdLst>
              <a:ahLst/>
              <a:cxnLst>
                <a:cxn ang="0">
                  <a:pos x="T0" y="T1"/>
                </a:cxn>
                <a:cxn ang="0">
                  <a:pos x="T2" y="T3"/>
                </a:cxn>
                <a:cxn ang="0">
                  <a:pos x="T4" y="T5"/>
                </a:cxn>
                <a:cxn ang="0">
                  <a:pos x="T6" y="T7"/>
                </a:cxn>
                <a:cxn ang="0">
                  <a:pos x="T8" y="T9"/>
                </a:cxn>
              </a:cxnLst>
              <a:rect l="0" t="0" r="r" b="b"/>
              <a:pathLst>
                <a:path w="20" h="20">
                  <a:moveTo>
                    <a:pt x="9" y="19"/>
                  </a:moveTo>
                  <a:cubicBezTo>
                    <a:pt x="4" y="19"/>
                    <a:pt x="0" y="14"/>
                    <a:pt x="1" y="9"/>
                  </a:cubicBezTo>
                  <a:cubicBezTo>
                    <a:pt x="2" y="4"/>
                    <a:pt x="6" y="0"/>
                    <a:pt x="11" y="1"/>
                  </a:cubicBezTo>
                  <a:cubicBezTo>
                    <a:pt x="16" y="1"/>
                    <a:pt x="20" y="6"/>
                    <a:pt x="19" y="11"/>
                  </a:cubicBezTo>
                  <a:cubicBezTo>
                    <a:pt x="19" y="16"/>
                    <a:pt x="14" y="20"/>
                    <a:pt x="9"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60" name="iŝliḍê">
              <a:extLst>
                <a:ext uri="{FF2B5EF4-FFF2-40B4-BE49-F238E27FC236}">
                  <a16:creationId xmlns:a16="http://schemas.microsoft.com/office/drawing/2014/main" id="{F7875363-3F24-42E0-BAD1-3BDEE00C418F}"/>
                </a:ext>
              </a:extLst>
            </p:cNvPr>
            <p:cNvSpPr/>
            <p:nvPr/>
          </p:nvSpPr>
          <p:spPr bwMode="auto">
            <a:xfrm>
              <a:off x="5220171" y="6992217"/>
              <a:ext cx="158097" cy="147637"/>
            </a:xfrm>
            <a:custGeom>
              <a:avLst/>
              <a:gdLst>
                <a:gd name="T0" fmla="*/ 11 w 29"/>
                <a:gd name="T1" fmla="*/ 27 h 29"/>
                <a:gd name="T2" fmla="*/ 2 w 29"/>
                <a:gd name="T3" fmla="*/ 11 h 29"/>
                <a:gd name="T4" fmla="*/ 18 w 29"/>
                <a:gd name="T5" fmla="*/ 2 h 29"/>
                <a:gd name="T6" fmla="*/ 27 w 29"/>
                <a:gd name="T7" fmla="*/ 18 h 29"/>
                <a:gd name="T8" fmla="*/ 11 w 29"/>
                <a:gd name="T9" fmla="*/ 27 h 29"/>
              </a:gdLst>
              <a:ahLst/>
              <a:cxnLst>
                <a:cxn ang="0">
                  <a:pos x="T0" y="T1"/>
                </a:cxn>
                <a:cxn ang="0">
                  <a:pos x="T2" y="T3"/>
                </a:cxn>
                <a:cxn ang="0">
                  <a:pos x="T4" y="T5"/>
                </a:cxn>
                <a:cxn ang="0">
                  <a:pos x="T6" y="T7"/>
                </a:cxn>
                <a:cxn ang="0">
                  <a:pos x="T8" y="T9"/>
                </a:cxn>
              </a:cxnLst>
              <a:rect l="0" t="0" r="r" b="b"/>
              <a:pathLst>
                <a:path w="29" h="29">
                  <a:moveTo>
                    <a:pt x="11" y="27"/>
                  </a:moveTo>
                  <a:cubicBezTo>
                    <a:pt x="4" y="25"/>
                    <a:pt x="0" y="18"/>
                    <a:pt x="2" y="11"/>
                  </a:cubicBezTo>
                  <a:cubicBezTo>
                    <a:pt x="4" y="4"/>
                    <a:pt x="11" y="0"/>
                    <a:pt x="18" y="2"/>
                  </a:cubicBezTo>
                  <a:cubicBezTo>
                    <a:pt x="25" y="4"/>
                    <a:pt x="29" y="11"/>
                    <a:pt x="27" y="18"/>
                  </a:cubicBezTo>
                  <a:cubicBezTo>
                    <a:pt x="25" y="25"/>
                    <a:pt x="18" y="29"/>
                    <a:pt x="11" y="27"/>
                  </a:cubicBezTo>
                  <a:close/>
                </a:path>
              </a:pathLst>
            </a:custGeom>
            <a:solidFill>
              <a:srgbClr val="B4CC2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61" name="iṣḷidè">
              <a:extLst>
                <a:ext uri="{FF2B5EF4-FFF2-40B4-BE49-F238E27FC236}">
                  <a16:creationId xmlns:a16="http://schemas.microsoft.com/office/drawing/2014/main" id="{8DA5BB5E-3545-469A-8C92-F71DC662FA32}"/>
                </a:ext>
              </a:extLst>
            </p:cNvPr>
            <p:cNvSpPr/>
            <p:nvPr/>
          </p:nvSpPr>
          <p:spPr bwMode="auto">
            <a:xfrm>
              <a:off x="5290296" y="7023173"/>
              <a:ext cx="71399" cy="66675"/>
            </a:xfrm>
            <a:custGeom>
              <a:avLst/>
              <a:gdLst>
                <a:gd name="T0" fmla="*/ 5 w 13"/>
                <a:gd name="T1" fmla="*/ 12 h 13"/>
                <a:gd name="T2" fmla="*/ 1 w 13"/>
                <a:gd name="T3" fmla="*/ 5 h 13"/>
                <a:gd name="T4" fmla="*/ 8 w 13"/>
                <a:gd name="T5" fmla="*/ 1 h 13"/>
                <a:gd name="T6" fmla="*/ 12 w 13"/>
                <a:gd name="T7" fmla="*/ 8 h 13"/>
                <a:gd name="T8" fmla="*/ 5 w 13"/>
                <a:gd name="T9" fmla="*/ 12 h 13"/>
              </a:gdLst>
              <a:ahLst/>
              <a:cxnLst>
                <a:cxn ang="0">
                  <a:pos x="T0" y="T1"/>
                </a:cxn>
                <a:cxn ang="0">
                  <a:pos x="T2" y="T3"/>
                </a:cxn>
                <a:cxn ang="0">
                  <a:pos x="T4" y="T5"/>
                </a:cxn>
                <a:cxn ang="0">
                  <a:pos x="T6" y="T7"/>
                </a:cxn>
                <a:cxn ang="0">
                  <a:pos x="T8" y="T9"/>
                </a:cxn>
              </a:cxnLst>
              <a:rect l="0" t="0" r="r" b="b"/>
              <a:pathLst>
                <a:path w="13" h="13">
                  <a:moveTo>
                    <a:pt x="5" y="12"/>
                  </a:moveTo>
                  <a:cubicBezTo>
                    <a:pt x="2" y="11"/>
                    <a:pt x="0" y="8"/>
                    <a:pt x="1" y="5"/>
                  </a:cubicBezTo>
                  <a:cubicBezTo>
                    <a:pt x="2" y="2"/>
                    <a:pt x="5" y="0"/>
                    <a:pt x="8" y="1"/>
                  </a:cubicBezTo>
                  <a:cubicBezTo>
                    <a:pt x="11" y="2"/>
                    <a:pt x="13" y="5"/>
                    <a:pt x="12" y="8"/>
                  </a:cubicBezTo>
                  <a:cubicBezTo>
                    <a:pt x="11" y="11"/>
                    <a:pt x="8" y="13"/>
                    <a:pt x="5"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62" name="í$ḷîḋé">
              <a:extLst>
                <a:ext uri="{FF2B5EF4-FFF2-40B4-BE49-F238E27FC236}">
                  <a16:creationId xmlns:a16="http://schemas.microsoft.com/office/drawing/2014/main" id="{02F289F0-718A-4CEF-BC5D-8DCAEB36D269}"/>
                </a:ext>
              </a:extLst>
            </p:cNvPr>
            <p:cNvSpPr/>
            <p:nvPr/>
          </p:nvSpPr>
          <p:spPr bwMode="auto">
            <a:xfrm>
              <a:off x="5824511" y="7211292"/>
              <a:ext cx="169573" cy="157162"/>
            </a:xfrm>
            <a:custGeom>
              <a:avLst/>
              <a:gdLst>
                <a:gd name="T0" fmla="*/ 14 w 31"/>
                <a:gd name="T1" fmla="*/ 30 h 31"/>
                <a:gd name="T2" fmla="*/ 1 w 31"/>
                <a:gd name="T3" fmla="*/ 14 h 31"/>
                <a:gd name="T4" fmla="*/ 17 w 31"/>
                <a:gd name="T5" fmla="*/ 1 h 31"/>
                <a:gd name="T6" fmla="*/ 30 w 31"/>
                <a:gd name="T7" fmla="*/ 17 h 31"/>
                <a:gd name="T8" fmla="*/ 14 w 31"/>
                <a:gd name="T9" fmla="*/ 30 h 31"/>
              </a:gdLst>
              <a:ahLst/>
              <a:cxnLst>
                <a:cxn ang="0">
                  <a:pos x="T0" y="T1"/>
                </a:cxn>
                <a:cxn ang="0">
                  <a:pos x="T2" y="T3"/>
                </a:cxn>
                <a:cxn ang="0">
                  <a:pos x="T4" y="T5"/>
                </a:cxn>
                <a:cxn ang="0">
                  <a:pos x="T6" y="T7"/>
                </a:cxn>
                <a:cxn ang="0">
                  <a:pos x="T8" y="T9"/>
                </a:cxn>
              </a:cxnLst>
              <a:rect l="0" t="0" r="r" b="b"/>
              <a:pathLst>
                <a:path w="31" h="31">
                  <a:moveTo>
                    <a:pt x="14" y="30"/>
                  </a:moveTo>
                  <a:cubicBezTo>
                    <a:pt x="6" y="29"/>
                    <a:pt x="0" y="22"/>
                    <a:pt x="1" y="14"/>
                  </a:cubicBezTo>
                  <a:cubicBezTo>
                    <a:pt x="2" y="6"/>
                    <a:pt x="9" y="0"/>
                    <a:pt x="17" y="1"/>
                  </a:cubicBezTo>
                  <a:cubicBezTo>
                    <a:pt x="26" y="2"/>
                    <a:pt x="31" y="9"/>
                    <a:pt x="30" y="17"/>
                  </a:cubicBezTo>
                  <a:cubicBezTo>
                    <a:pt x="29" y="25"/>
                    <a:pt x="22" y="31"/>
                    <a:pt x="14" y="30"/>
                  </a:cubicBezTo>
                  <a:close/>
                </a:path>
              </a:pathLst>
            </a:custGeom>
            <a:solidFill>
              <a:srgbClr val="63CFD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63" name="îŝľïďè">
              <a:extLst>
                <a:ext uri="{FF2B5EF4-FFF2-40B4-BE49-F238E27FC236}">
                  <a16:creationId xmlns:a16="http://schemas.microsoft.com/office/drawing/2014/main" id="{D7553B2D-CE94-4BD1-9F39-3920F79BDAEB}"/>
                </a:ext>
              </a:extLst>
            </p:cNvPr>
            <p:cNvSpPr/>
            <p:nvPr/>
          </p:nvSpPr>
          <p:spPr bwMode="auto">
            <a:xfrm>
              <a:off x="5901010" y="7242248"/>
              <a:ext cx="71399" cy="65485"/>
            </a:xfrm>
            <a:custGeom>
              <a:avLst/>
              <a:gdLst>
                <a:gd name="T0" fmla="*/ 6 w 13"/>
                <a:gd name="T1" fmla="*/ 12 h 13"/>
                <a:gd name="T2" fmla="*/ 1 w 13"/>
                <a:gd name="T3" fmla="*/ 6 h 13"/>
                <a:gd name="T4" fmla="*/ 7 w 13"/>
                <a:gd name="T5" fmla="*/ 0 h 13"/>
                <a:gd name="T6" fmla="*/ 13 w 13"/>
                <a:gd name="T7" fmla="*/ 7 h 13"/>
                <a:gd name="T8" fmla="*/ 6 w 13"/>
                <a:gd name="T9" fmla="*/ 12 h 13"/>
              </a:gdLst>
              <a:ahLst/>
              <a:cxnLst>
                <a:cxn ang="0">
                  <a:pos x="T0" y="T1"/>
                </a:cxn>
                <a:cxn ang="0">
                  <a:pos x="T2" y="T3"/>
                </a:cxn>
                <a:cxn ang="0">
                  <a:pos x="T4" y="T5"/>
                </a:cxn>
                <a:cxn ang="0">
                  <a:pos x="T6" y="T7"/>
                </a:cxn>
                <a:cxn ang="0">
                  <a:pos x="T8" y="T9"/>
                </a:cxn>
              </a:cxnLst>
              <a:rect l="0" t="0" r="r" b="b"/>
              <a:pathLst>
                <a:path w="13" h="13">
                  <a:moveTo>
                    <a:pt x="6" y="12"/>
                  </a:moveTo>
                  <a:cubicBezTo>
                    <a:pt x="3" y="12"/>
                    <a:pt x="0" y="9"/>
                    <a:pt x="1" y="6"/>
                  </a:cubicBezTo>
                  <a:cubicBezTo>
                    <a:pt x="1" y="2"/>
                    <a:pt x="4" y="0"/>
                    <a:pt x="7" y="0"/>
                  </a:cubicBezTo>
                  <a:cubicBezTo>
                    <a:pt x="11" y="1"/>
                    <a:pt x="13" y="4"/>
                    <a:pt x="13" y="7"/>
                  </a:cubicBezTo>
                  <a:cubicBezTo>
                    <a:pt x="12" y="10"/>
                    <a:pt x="9" y="13"/>
                    <a:pt x="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64" name="ï$ľîdè">
              <a:extLst>
                <a:ext uri="{FF2B5EF4-FFF2-40B4-BE49-F238E27FC236}">
                  <a16:creationId xmlns:a16="http://schemas.microsoft.com/office/drawing/2014/main" id="{1E2580D9-87FC-4ABB-BA37-BA4B974F0CF7}"/>
                </a:ext>
              </a:extLst>
            </p:cNvPr>
            <p:cNvSpPr/>
            <p:nvPr/>
          </p:nvSpPr>
          <p:spPr bwMode="auto">
            <a:xfrm>
              <a:off x="5994084" y="6530255"/>
              <a:ext cx="158097" cy="142875"/>
            </a:xfrm>
            <a:custGeom>
              <a:avLst/>
              <a:gdLst>
                <a:gd name="T0" fmla="*/ 16 w 29"/>
                <a:gd name="T1" fmla="*/ 27 h 28"/>
                <a:gd name="T2" fmla="*/ 2 w 29"/>
                <a:gd name="T3" fmla="*/ 16 h 28"/>
                <a:gd name="T4" fmla="*/ 13 w 29"/>
                <a:gd name="T5" fmla="*/ 1 h 28"/>
                <a:gd name="T6" fmla="*/ 27 w 29"/>
                <a:gd name="T7" fmla="*/ 12 h 28"/>
                <a:gd name="T8" fmla="*/ 16 w 29"/>
                <a:gd name="T9" fmla="*/ 27 h 28"/>
              </a:gdLst>
              <a:ahLst/>
              <a:cxnLst>
                <a:cxn ang="0">
                  <a:pos x="T0" y="T1"/>
                </a:cxn>
                <a:cxn ang="0">
                  <a:pos x="T2" y="T3"/>
                </a:cxn>
                <a:cxn ang="0">
                  <a:pos x="T4" y="T5"/>
                </a:cxn>
                <a:cxn ang="0">
                  <a:pos x="T6" y="T7"/>
                </a:cxn>
                <a:cxn ang="0">
                  <a:pos x="T8" y="T9"/>
                </a:cxn>
              </a:cxnLst>
              <a:rect l="0" t="0" r="r" b="b"/>
              <a:pathLst>
                <a:path w="29" h="28">
                  <a:moveTo>
                    <a:pt x="16" y="27"/>
                  </a:moveTo>
                  <a:cubicBezTo>
                    <a:pt x="9" y="28"/>
                    <a:pt x="3" y="23"/>
                    <a:pt x="2" y="16"/>
                  </a:cubicBezTo>
                  <a:cubicBezTo>
                    <a:pt x="0" y="9"/>
                    <a:pt x="5" y="2"/>
                    <a:pt x="13" y="1"/>
                  </a:cubicBezTo>
                  <a:cubicBezTo>
                    <a:pt x="20" y="0"/>
                    <a:pt x="26" y="5"/>
                    <a:pt x="27" y="12"/>
                  </a:cubicBezTo>
                  <a:cubicBezTo>
                    <a:pt x="29" y="20"/>
                    <a:pt x="24" y="26"/>
                    <a:pt x="16" y="27"/>
                  </a:cubicBezTo>
                  <a:close/>
                </a:path>
              </a:pathLst>
            </a:custGeom>
            <a:solidFill>
              <a:srgbClr val="B4CC2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65" name="išḷïḋê">
              <a:extLst>
                <a:ext uri="{FF2B5EF4-FFF2-40B4-BE49-F238E27FC236}">
                  <a16:creationId xmlns:a16="http://schemas.microsoft.com/office/drawing/2014/main" id="{54FD546E-604D-4646-AA6F-152A99B6C41E}"/>
                </a:ext>
              </a:extLst>
            </p:cNvPr>
            <p:cNvSpPr/>
            <p:nvPr/>
          </p:nvSpPr>
          <p:spPr bwMode="auto">
            <a:xfrm>
              <a:off x="6059107" y="6556449"/>
              <a:ext cx="65024" cy="54769"/>
            </a:xfrm>
            <a:custGeom>
              <a:avLst/>
              <a:gdLst>
                <a:gd name="T0" fmla="*/ 7 w 12"/>
                <a:gd name="T1" fmla="*/ 11 h 11"/>
                <a:gd name="T2" fmla="*/ 1 w 12"/>
                <a:gd name="T3" fmla="*/ 6 h 11"/>
                <a:gd name="T4" fmla="*/ 5 w 12"/>
                <a:gd name="T5" fmla="*/ 0 h 11"/>
                <a:gd name="T6" fmla="*/ 11 w 12"/>
                <a:gd name="T7" fmla="*/ 5 h 11"/>
                <a:gd name="T8" fmla="*/ 7 w 12"/>
                <a:gd name="T9" fmla="*/ 11 h 11"/>
              </a:gdLst>
              <a:ahLst/>
              <a:cxnLst>
                <a:cxn ang="0">
                  <a:pos x="T0" y="T1"/>
                </a:cxn>
                <a:cxn ang="0">
                  <a:pos x="T2" y="T3"/>
                </a:cxn>
                <a:cxn ang="0">
                  <a:pos x="T4" y="T5"/>
                </a:cxn>
                <a:cxn ang="0">
                  <a:pos x="T6" y="T7"/>
                </a:cxn>
                <a:cxn ang="0">
                  <a:pos x="T8" y="T9"/>
                </a:cxn>
              </a:cxnLst>
              <a:rect l="0" t="0" r="r" b="b"/>
              <a:pathLst>
                <a:path w="12" h="11">
                  <a:moveTo>
                    <a:pt x="7" y="11"/>
                  </a:moveTo>
                  <a:cubicBezTo>
                    <a:pt x="4" y="11"/>
                    <a:pt x="1" y="9"/>
                    <a:pt x="1" y="6"/>
                  </a:cubicBezTo>
                  <a:cubicBezTo>
                    <a:pt x="0" y="3"/>
                    <a:pt x="2" y="1"/>
                    <a:pt x="5" y="0"/>
                  </a:cubicBezTo>
                  <a:cubicBezTo>
                    <a:pt x="8" y="0"/>
                    <a:pt x="11" y="2"/>
                    <a:pt x="11" y="5"/>
                  </a:cubicBezTo>
                  <a:cubicBezTo>
                    <a:pt x="12" y="8"/>
                    <a:pt x="10" y="10"/>
                    <a:pt x="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66" name="ïṡ1íḓê">
              <a:extLst>
                <a:ext uri="{FF2B5EF4-FFF2-40B4-BE49-F238E27FC236}">
                  <a16:creationId xmlns:a16="http://schemas.microsoft.com/office/drawing/2014/main" id="{D03F5A69-096B-4617-9FB1-02177C402C7F}"/>
                </a:ext>
              </a:extLst>
            </p:cNvPr>
            <p:cNvSpPr/>
            <p:nvPr/>
          </p:nvSpPr>
          <p:spPr bwMode="auto">
            <a:xfrm>
              <a:off x="5491742" y="6454055"/>
              <a:ext cx="224396" cy="208360"/>
            </a:xfrm>
            <a:custGeom>
              <a:avLst/>
              <a:gdLst>
                <a:gd name="T0" fmla="*/ 18 w 41"/>
                <a:gd name="T1" fmla="*/ 39 h 41"/>
                <a:gd name="T2" fmla="*/ 1 w 41"/>
                <a:gd name="T3" fmla="*/ 18 h 41"/>
                <a:gd name="T4" fmla="*/ 22 w 41"/>
                <a:gd name="T5" fmla="*/ 1 h 41"/>
                <a:gd name="T6" fmla="*/ 39 w 41"/>
                <a:gd name="T7" fmla="*/ 22 h 41"/>
                <a:gd name="T8" fmla="*/ 18 w 41"/>
                <a:gd name="T9" fmla="*/ 39 h 41"/>
              </a:gdLst>
              <a:ahLst/>
              <a:cxnLst>
                <a:cxn ang="0">
                  <a:pos x="T0" y="T1"/>
                </a:cxn>
                <a:cxn ang="0">
                  <a:pos x="T2" y="T3"/>
                </a:cxn>
                <a:cxn ang="0">
                  <a:pos x="T4" y="T5"/>
                </a:cxn>
                <a:cxn ang="0">
                  <a:pos x="T6" y="T7"/>
                </a:cxn>
                <a:cxn ang="0">
                  <a:pos x="T8" y="T9"/>
                </a:cxn>
              </a:cxnLst>
              <a:rect l="0" t="0" r="r" b="b"/>
              <a:pathLst>
                <a:path w="41" h="41">
                  <a:moveTo>
                    <a:pt x="18" y="39"/>
                  </a:moveTo>
                  <a:cubicBezTo>
                    <a:pt x="7" y="38"/>
                    <a:pt x="0" y="28"/>
                    <a:pt x="1" y="18"/>
                  </a:cubicBezTo>
                  <a:cubicBezTo>
                    <a:pt x="2" y="7"/>
                    <a:pt x="12" y="0"/>
                    <a:pt x="22" y="1"/>
                  </a:cubicBezTo>
                  <a:cubicBezTo>
                    <a:pt x="33" y="2"/>
                    <a:pt x="41" y="12"/>
                    <a:pt x="39" y="22"/>
                  </a:cubicBezTo>
                  <a:cubicBezTo>
                    <a:pt x="38" y="33"/>
                    <a:pt x="28" y="41"/>
                    <a:pt x="18" y="39"/>
                  </a:cubicBezTo>
                  <a:close/>
                </a:path>
              </a:pathLst>
            </a:custGeom>
            <a:solidFill>
              <a:srgbClr val="63CFD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67" name="ïś1iḋê">
              <a:extLst>
                <a:ext uri="{FF2B5EF4-FFF2-40B4-BE49-F238E27FC236}">
                  <a16:creationId xmlns:a16="http://schemas.microsoft.com/office/drawing/2014/main" id="{8A87E33C-2814-401B-A543-B248A35B2F44}"/>
                </a:ext>
              </a:extLst>
            </p:cNvPr>
            <p:cNvSpPr/>
            <p:nvPr/>
          </p:nvSpPr>
          <p:spPr bwMode="auto">
            <a:xfrm>
              <a:off x="5589915" y="6489774"/>
              <a:ext cx="93074" cy="86916"/>
            </a:xfrm>
            <a:custGeom>
              <a:avLst/>
              <a:gdLst>
                <a:gd name="T0" fmla="*/ 8 w 17"/>
                <a:gd name="T1" fmla="*/ 17 h 17"/>
                <a:gd name="T2" fmla="*/ 1 w 17"/>
                <a:gd name="T3" fmla="*/ 8 h 17"/>
                <a:gd name="T4" fmla="*/ 9 w 17"/>
                <a:gd name="T5" fmla="*/ 1 h 17"/>
                <a:gd name="T6" fmla="*/ 16 w 17"/>
                <a:gd name="T7" fmla="*/ 10 h 17"/>
                <a:gd name="T8" fmla="*/ 8 w 17"/>
                <a:gd name="T9" fmla="*/ 17 h 17"/>
              </a:gdLst>
              <a:ahLst/>
              <a:cxnLst>
                <a:cxn ang="0">
                  <a:pos x="T0" y="T1"/>
                </a:cxn>
                <a:cxn ang="0">
                  <a:pos x="T2" y="T3"/>
                </a:cxn>
                <a:cxn ang="0">
                  <a:pos x="T4" y="T5"/>
                </a:cxn>
                <a:cxn ang="0">
                  <a:pos x="T6" y="T7"/>
                </a:cxn>
                <a:cxn ang="0">
                  <a:pos x="T8" y="T9"/>
                </a:cxn>
              </a:cxnLst>
              <a:rect l="0" t="0" r="r" b="b"/>
              <a:pathLst>
                <a:path w="17" h="17">
                  <a:moveTo>
                    <a:pt x="8" y="17"/>
                  </a:moveTo>
                  <a:cubicBezTo>
                    <a:pt x="3" y="16"/>
                    <a:pt x="0" y="12"/>
                    <a:pt x="1" y="8"/>
                  </a:cubicBezTo>
                  <a:cubicBezTo>
                    <a:pt x="1" y="4"/>
                    <a:pt x="5" y="0"/>
                    <a:pt x="9" y="1"/>
                  </a:cubicBezTo>
                  <a:cubicBezTo>
                    <a:pt x="14" y="1"/>
                    <a:pt x="17" y="5"/>
                    <a:pt x="16" y="10"/>
                  </a:cubicBezTo>
                  <a:cubicBezTo>
                    <a:pt x="16" y="14"/>
                    <a:pt x="12" y="17"/>
                    <a:pt x="8"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68" name="îśḷïde">
              <a:extLst>
                <a:ext uri="{FF2B5EF4-FFF2-40B4-BE49-F238E27FC236}">
                  <a16:creationId xmlns:a16="http://schemas.microsoft.com/office/drawing/2014/main" id="{08B8E4F9-410E-4C0A-9D6F-180F822B0C07}"/>
                </a:ext>
              </a:extLst>
            </p:cNvPr>
            <p:cNvSpPr/>
            <p:nvPr/>
          </p:nvSpPr>
          <p:spPr bwMode="auto">
            <a:xfrm>
              <a:off x="6353628" y="6611217"/>
              <a:ext cx="184872" cy="173831"/>
            </a:xfrm>
            <a:custGeom>
              <a:avLst/>
              <a:gdLst>
                <a:gd name="T0" fmla="*/ 15 w 34"/>
                <a:gd name="T1" fmla="*/ 33 h 34"/>
                <a:gd name="T2" fmla="*/ 1 w 34"/>
                <a:gd name="T3" fmla="*/ 15 h 34"/>
                <a:gd name="T4" fmla="*/ 19 w 34"/>
                <a:gd name="T5" fmla="*/ 1 h 34"/>
                <a:gd name="T6" fmla="*/ 33 w 34"/>
                <a:gd name="T7" fmla="*/ 19 h 34"/>
                <a:gd name="T8" fmla="*/ 15 w 34"/>
                <a:gd name="T9" fmla="*/ 33 h 34"/>
              </a:gdLst>
              <a:ahLst/>
              <a:cxnLst>
                <a:cxn ang="0">
                  <a:pos x="T0" y="T1"/>
                </a:cxn>
                <a:cxn ang="0">
                  <a:pos x="T2" y="T3"/>
                </a:cxn>
                <a:cxn ang="0">
                  <a:pos x="T4" y="T5"/>
                </a:cxn>
                <a:cxn ang="0">
                  <a:pos x="T6" y="T7"/>
                </a:cxn>
                <a:cxn ang="0">
                  <a:pos x="T8" y="T9"/>
                </a:cxn>
              </a:cxnLst>
              <a:rect l="0" t="0" r="r" b="b"/>
              <a:pathLst>
                <a:path w="34" h="34">
                  <a:moveTo>
                    <a:pt x="15" y="33"/>
                  </a:moveTo>
                  <a:cubicBezTo>
                    <a:pt x="6" y="32"/>
                    <a:pt x="0" y="24"/>
                    <a:pt x="1" y="15"/>
                  </a:cubicBezTo>
                  <a:cubicBezTo>
                    <a:pt x="2" y="6"/>
                    <a:pt x="10" y="0"/>
                    <a:pt x="19" y="1"/>
                  </a:cubicBezTo>
                  <a:cubicBezTo>
                    <a:pt x="28" y="2"/>
                    <a:pt x="34" y="10"/>
                    <a:pt x="33" y="19"/>
                  </a:cubicBezTo>
                  <a:cubicBezTo>
                    <a:pt x="32" y="28"/>
                    <a:pt x="24" y="34"/>
                    <a:pt x="15" y="33"/>
                  </a:cubicBezTo>
                  <a:close/>
                </a:path>
              </a:pathLst>
            </a:custGeom>
            <a:solidFill>
              <a:srgbClr val="8C67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69" name="î$ḷïḍe">
              <a:extLst>
                <a:ext uri="{FF2B5EF4-FFF2-40B4-BE49-F238E27FC236}">
                  <a16:creationId xmlns:a16="http://schemas.microsoft.com/office/drawing/2014/main" id="{90FAF99B-709C-405B-8681-26F42D7BC7A5}"/>
                </a:ext>
              </a:extLst>
            </p:cNvPr>
            <p:cNvSpPr/>
            <p:nvPr/>
          </p:nvSpPr>
          <p:spPr bwMode="auto">
            <a:xfrm>
              <a:off x="6435227" y="6642174"/>
              <a:ext cx="81599" cy="71437"/>
            </a:xfrm>
            <a:custGeom>
              <a:avLst/>
              <a:gdLst>
                <a:gd name="T0" fmla="*/ 7 w 15"/>
                <a:gd name="T1" fmla="*/ 14 h 14"/>
                <a:gd name="T2" fmla="*/ 1 w 15"/>
                <a:gd name="T3" fmla="*/ 7 h 14"/>
                <a:gd name="T4" fmla="*/ 8 w 15"/>
                <a:gd name="T5" fmla="*/ 1 h 14"/>
                <a:gd name="T6" fmla="*/ 14 w 15"/>
                <a:gd name="T7" fmla="*/ 8 h 14"/>
                <a:gd name="T8" fmla="*/ 7 w 15"/>
                <a:gd name="T9" fmla="*/ 14 h 14"/>
              </a:gdLst>
              <a:ahLst/>
              <a:cxnLst>
                <a:cxn ang="0">
                  <a:pos x="T0" y="T1"/>
                </a:cxn>
                <a:cxn ang="0">
                  <a:pos x="T2" y="T3"/>
                </a:cxn>
                <a:cxn ang="0">
                  <a:pos x="T4" y="T5"/>
                </a:cxn>
                <a:cxn ang="0">
                  <a:pos x="T6" y="T7"/>
                </a:cxn>
                <a:cxn ang="0">
                  <a:pos x="T8" y="T9"/>
                </a:cxn>
              </a:cxnLst>
              <a:rect l="0" t="0" r="r" b="b"/>
              <a:pathLst>
                <a:path w="15" h="14">
                  <a:moveTo>
                    <a:pt x="7" y="14"/>
                  </a:moveTo>
                  <a:cubicBezTo>
                    <a:pt x="3" y="14"/>
                    <a:pt x="0" y="10"/>
                    <a:pt x="1" y="7"/>
                  </a:cubicBezTo>
                  <a:cubicBezTo>
                    <a:pt x="1" y="3"/>
                    <a:pt x="4" y="0"/>
                    <a:pt x="8" y="1"/>
                  </a:cubicBezTo>
                  <a:cubicBezTo>
                    <a:pt x="12" y="1"/>
                    <a:pt x="15" y="4"/>
                    <a:pt x="14" y="8"/>
                  </a:cubicBezTo>
                  <a:cubicBezTo>
                    <a:pt x="14" y="12"/>
                    <a:pt x="10" y="14"/>
                    <a:pt x="7"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70" name="íṥľîďe">
              <a:extLst>
                <a:ext uri="{FF2B5EF4-FFF2-40B4-BE49-F238E27FC236}">
                  <a16:creationId xmlns:a16="http://schemas.microsoft.com/office/drawing/2014/main" id="{8F88AE50-A5A7-45B6-A20D-F0B3A4C9265F}"/>
                </a:ext>
              </a:extLst>
            </p:cNvPr>
            <p:cNvSpPr/>
            <p:nvPr/>
          </p:nvSpPr>
          <p:spPr bwMode="auto">
            <a:xfrm>
              <a:off x="6320478" y="7160096"/>
              <a:ext cx="239696" cy="228600"/>
            </a:xfrm>
            <a:custGeom>
              <a:avLst/>
              <a:gdLst>
                <a:gd name="T0" fmla="*/ 19 w 44"/>
                <a:gd name="T1" fmla="*/ 44 h 45"/>
                <a:gd name="T2" fmla="*/ 1 w 44"/>
                <a:gd name="T3" fmla="*/ 20 h 45"/>
                <a:gd name="T4" fmla="*/ 24 w 44"/>
                <a:gd name="T5" fmla="*/ 2 h 45"/>
                <a:gd name="T6" fmla="*/ 43 w 44"/>
                <a:gd name="T7" fmla="*/ 25 h 45"/>
                <a:gd name="T8" fmla="*/ 19 w 44"/>
                <a:gd name="T9" fmla="*/ 44 h 45"/>
              </a:gdLst>
              <a:ahLst/>
              <a:cxnLst>
                <a:cxn ang="0">
                  <a:pos x="T0" y="T1"/>
                </a:cxn>
                <a:cxn ang="0">
                  <a:pos x="T2" y="T3"/>
                </a:cxn>
                <a:cxn ang="0">
                  <a:pos x="T4" y="T5"/>
                </a:cxn>
                <a:cxn ang="0">
                  <a:pos x="T6" y="T7"/>
                </a:cxn>
                <a:cxn ang="0">
                  <a:pos x="T8" y="T9"/>
                </a:cxn>
              </a:cxnLst>
              <a:rect l="0" t="0" r="r" b="b"/>
              <a:pathLst>
                <a:path w="44" h="45">
                  <a:moveTo>
                    <a:pt x="19" y="44"/>
                  </a:moveTo>
                  <a:cubicBezTo>
                    <a:pt x="8" y="42"/>
                    <a:pt x="0" y="32"/>
                    <a:pt x="1" y="20"/>
                  </a:cubicBezTo>
                  <a:cubicBezTo>
                    <a:pt x="2" y="9"/>
                    <a:pt x="13" y="0"/>
                    <a:pt x="24" y="2"/>
                  </a:cubicBezTo>
                  <a:cubicBezTo>
                    <a:pt x="36" y="3"/>
                    <a:pt x="44" y="14"/>
                    <a:pt x="43" y="25"/>
                  </a:cubicBezTo>
                  <a:cubicBezTo>
                    <a:pt x="42" y="37"/>
                    <a:pt x="31" y="45"/>
                    <a:pt x="19" y="44"/>
                  </a:cubicBezTo>
                  <a:close/>
                </a:path>
              </a:pathLst>
            </a:custGeom>
            <a:solidFill>
              <a:srgbClr val="B4CC2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71" name="íŝ1ïḓê">
              <a:extLst>
                <a:ext uri="{FF2B5EF4-FFF2-40B4-BE49-F238E27FC236}">
                  <a16:creationId xmlns:a16="http://schemas.microsoft.com/office/drawing/2014/main" id="{12208BA5-BAFB-4A31-BDE2-70196B24BF12}"/>
                </a:ext>
              </a:extLst>
            </p:cNvPr>
            <p:cNvSpPr/>
            <p:nvPr/>
          </p:nvSpPr>
          <p:spPr bwMode="auto">
            <a:xfrm>
              <a:off x="6430127" y="7206530"/>
              <a:ext cx="98174" cy="96441"/>
            </a:xfrm>
            <a:custGeom>
              <a:avLst/>
              <a:gdLst>
                <a:gd name="T0" fmla="*/ 8 w 18"/>
                <a:gd name="T1" fmla="*/ 18 h 19"/>
                <a:gd name="T2" fmla="*/ 0 w 18"/>
                <a:gd name="T3" fmla="*/ 8 h 19"/>
                <a:gd name="T4" fmla="*/ 10 w 18"/>
                <a:gd name="T5" fmla="*/ 0 h 19"/>
                <a:gd name="T6" fmla="*/ 18 w 18"/>
                <a:gd name="T7" fmla="*/ 10 h 19"/>
                <a:gd name="T8" fmla="*/ 8 w 18"/>
                <a:gd name="T9" fmla="*/ 18 h 19"/>
              </a:gdLst>
              <a:ahLst/>
              <a:cxnLst>
                <a:cxn ang="0">
                  <a:pos x="T0" y="T1"/>
                </a:cxn>
                <a:cxn ang="0">
                  <a:pos x="T2" y="T3"/>
                </a:cxn>
                <a:cxn ang="0">
                  <a:pos x="T4" y="T5"/>
                </a:cxn>
                <a:cxn ang="0">
                  <a:pos x="T6" y="T7"/>
                </a:cxn>
                <a:cxn ang="0">
                  <a:pos x="T8" y="T9"/>
                </a:cxn>
              </a:cxnLst>
              <a:rect l="0" t="0" r="r" b="b"/>
              <a:pathLst>
                <a:path w="18" h="19">
                  <a:moveTo>
                    <a:pt x="8" y="18"/>
                  </a:moveTo>
                  <a:cubicBezTo>
                    <a:pt x="3" y="17"/>
                    <a:pt x="0" y="13"/>
                    <a:pt x="0" y="8"/>
                  </a:cubicBezTo>
                  <a:cubicBezTo>
                    <a:pt x="1" y="3"/>
                    <a:pt x="5" y="0"/>
                    <a:pt x="10" y="0"/>
                  </a:cubicBezTo>
                  <a:cubicBezTo>
                    <a:pt x="15" y="1"/>
                    <a:pt x="18" y="5"/>
                    <a:pt x="18" y="10"/>
                  </a:cubicBezTo>
                  <a:cubicBezTo>
                    <a:pt x="17" y="15"/>
                    <a:pt x="13" y="19"/>
                    <a:pt x="8"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72" name="íṡḻîḋé">
              <a:extLst>
                <a:ext uri="{FF2B5EF4-FFF2-40B4-BE49-F238E27FC236}">
                  <a16:creationId xmlns:a16="http://schemas.microsoft.com/office/drawing/2014/main" id="{2BD48DAD-B451-406D-91DF-D0C84E74D4D6}"/>
                </a:ext>
              </a:extLst>
            </p:cNvPr>
            <p:cNvSpPr/>
            <p:nvPr/>
          </p:nvSpPr>
          <p:spPr bwMode="auto">
            <a:xfrm>
              <a:off x="5623065" y="6682655"/>
              <a:ext cx="517641" cy="477441"/>
            </a:xfrm>
            <a:custGeom>
              <a:avLst/>
              <a:gdLst>
                <a:gd name="T0" fmla="*/ 42 w 95"/>
                <a:gd name="T1" fmla="*/ 92 h 94"/>
                <a:gd name="T2" fmla="*/ 3 w 95"/>
                <a:gd name="T3" fmla="*/ 42 h 94"/>
                <a:gd name="T4" fmla="*/ 53 w 95"/>
                <a:gd name="T5" fmla="*/ 3 h 94"/>
                <a:gd name="T6" fmla="*/ 92 w 95"/>
                <a:gd name="T7" fmla="*/ 52 h 94"/>
                <a:gd name="T8" fmla="*/ 42 w 95"/>
                <a:gd name="T9" fmla="*/ 92 h 94"/>
              </a:gdLst>
              <a:ahLst/>
              <a:cxnLst>
                <a:cxn ang="0">
                  <a:pos x="T0" y="T1"/>
                </a:cxn>
                <a:cxn ang="0">
                  <a:pos x="T2" y="T3"/>
                </a:cxn>
                <a:cxn ang="0">
                  <a:pos x="T4" y="T5"/>
                </a:cxn>
                <a:cxn ang="0">
                  <a:pos x="T6" y="T7"/>
                </a:cxn>
                <a:cxn ang="0">
                  <a:pos x="T8" y="T9"/>
                </a:cxn>
              </a:cxnLst>
              <a:rect l="0" t="0" r="r" b="b"/>
              <a:pathLst>
                <a:path w="95" h="94">
                  <a:moveTo>
                    <a:pt x="42" y="92"/>
                  </a:moveTo>
                  <a:cubicBezTo>
                    <a:pt x="18" y="89"/>
                    <a:pt x="0" y="67"/>
                    <a:pt x="3" y="42"/>
                  </a:cubicBezTo>
                  <a:cubicBezTo>
                    <a:pt x="6" y="17"/>
                    <a:pt x="28" y="0"/>
                    <a:pt x="53" y="3"/>
                  </a:cubicBezTo>
                  <a:cubicBezTo>
                    <a:pt x="77" y="5"/>
                    <a:pt x="95" y="28"/>
                    <a:pt x="92" y="52"/>
                  </a:cubicBezTo>
                  <a:cubicBezTo>
                    <a:pt x="89" y="77"/>
                    <a:pt x="67" y="94"/>
                    <a:pt x="42" y="92"/>
                  </a:cubicBezTo>
                  <a:close/>
                </a:path>
              </a:pathLst>
            </a:custGeom>
            <a:solidFill>
              <a:srgbClr val="8C67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73" name="iṥḻîdê">
              <a:extLst>
                <a:ext uri="{FF2B5EF4-FFF2-40B4-BE49-F238E27FC236}">
                  <a16:creationId xmlns:a16="http://schemas.microsoft.com/office/drawing/2014/main" id="{8AD2AB59-66E6-4CD6-ADA7-F2EE65F9F0E5}"/>
                </a:ext>
              </a:extLst>
            </p:cNvPr>
            <p:cNvSpPr/>
            <p:nvPr/>
          </p:nvSpPr>
          <p:spPr bwMode="auto">
            <a:xfrm>
              <a:off x="5857661" y="6774333"/>
              <a:ext cx="212922" cy="197644"/>
            </a:xfrm>
            <a:custGeom>
              <a:avLst/>
              <a:gdLst>
                <a:gd name="T0" fmla="*/ 17 w 39"/>
                <a:gd name="T1" fmla="*/ 38 h 39"/>
                <a:gd name="T2" fmla="*/ 1 w 39"/>
                <a:gd name="T3" fmla="*/ 17 h 39"/>
                <a:gd name="T4" fmla="*/ 22 w 39"/>
                <a:gd name="T5" fmla="*/ 1 h 39"/>
                <a:gd name="T6" fmla="*/ 38 w 39"/>
                <a:gd name="T7" fmla="*/ 22 h 39"/>
                <a:gd name="T8" fmla="*/ 17 w 39"/>
                <a:gd name="T9" fmla="*/ 38 h 39"/>
              </a:gdLst>
              <a:ahLst/>
              <a:cxnLst>
                <a:cxn ang="0">
                  <a:pos x="T0" y="T1"/>
                </a:cxn>
                <a:cxn ang="0">
                  <a:pos x="T2" y="T3"/>
                </a:cxn>
                <a:cxn ang="0">
                  <a:pos x="T4" y="T5"/>
                </a:cxn>
                <a:cxn ang="0">
                  <a:pos x="T6" y="T7"/>
                </a:cxn>
                <a:cxn ang="0">
                  <a:pos x="T8" y="T9"/>
                </a:cxn>
              </a:cxnLst>
              <a:rect l="0" t="0" r="r" b="b"/>
              <a:pathLst>
                <a:path w="39" h="39">
                  <a:moveTo>
                    <a:pt x="17" y="38"/>
                  </a:moveTo>
                  <a:cubicBezTo>
                    <a:pt x="7" y="37"/>
                    <a:pt x="0" y="28"/>
                    <a:pt x="1" y="17"/>
                  </a:cubicBezTo>
                  <a:cubicBezTo>
                    <a:pt x="2" y="7"/>
                    <a:pt x="11" y="0"/>
                    <a:pt x="22" y="1"/>
                  </a:cubicBezTo>
                  <a:cubicBezTo>
                    <a:pt x="32" y="2"/>
                    <a:pt x="39" y="11"/>
                    <a:pt x="38" y="22"/>
                  </a:cubicBezTo>
                  <a:cubicBezTo>
                    <a:pt x="37" y="32"/>
                    <a:pt x="28" y="39"/>
                    <a:pt x="17" y="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sp>
        <p:nvSpPr>
          <p:cNvPr id="4" name="矩形 3"/>
          <p:cNvSpPr/>
          <p:nvPr/>
        </p:nvSpPr>
        <p:spPr>
          <a:xfrm>
            <a:off x="0" y="0"/>
            <a:ext cx="9144000" cy="6858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tx1"/>
                </a:solidFill>
                <a:cs typeface="+mn-ea"/>
                <a:sym typeface="+mn-lt"/>
              </a:rPr>
              <a:t>二、研究现状</a:t>
            </a:r>
          </a:p>
        </p:txBody>
      </p:sp>
      <p:sp>
        <p:nvSpPr>
          <p:cNvPr id="15" name="矩形 14">
            <a:extLst>
              <a:ext uri="{FF2B5EF4-FFF2-40B4-BE49-F238E27FC236}">
                <a16:creationId xmlns:a16="http://schemas.microsoft.com/office/drawing/2014/main" id="{DFF2A700-6E1F-4870-A6B0-8A4C431C8959}"/>
              </a:ext>
            </a:extLst>
          </p:cNvPr>
          <p:cNvSpPr/>
          <p:nvPr/>
        </p:nvSpPr>
        <p:spPr>
          <a:xfrm>
            <a:off x="1617317" y="1221527"/>
            <a:ext cx="2723823" cy="369332"/>
          </a:xfrm>
          <a:prstGeom prst="rect">
            <a:avLst/>
          </a:prstGeom>
        </p:spPr>
        <p:txBody>
          <a:bodyPr wrap="none">
            <a:spAutoFit/>
          </a:bodyPr>
          <a:lstStyle/>
          <a:p>
            <a:r>
              <a:rPr lang="zh-CN" altLang="zh-CN" b="1" dirty="0">
                <a:cs typeface="+mn-ea"/>
                <a:sym typeface="+mn-lt"/>
              </a:rPr>
              <a:t>基于智能内容的分析方法</a:t>
            </a:r>
          </a:p>
        </p:txBody>
      </p:sp>
      <p:sp>
        <p:nvSpPr>
          <p:cNvPr id="16" name="矩形 15">
            <a:extLst>
              <a:ext uri="{FF2B5EF4-FFF2-40B4-BE49-F238E27FC236}">
                <a16:creationId xmlns:a16="http://schemas.microsoft.com/office/drawing/2014/main" id="{A7C627AF-EAD1-4758-B415-8DE5C27FE8C2}"/>
              </a:ext>
            </a:extLst>
          </p:cNvPr>
          <p:cNvSpPr/>
          <p:nvPr/>
        </p:nvSpPr>
        <p:spPr>
          <a:xfrm>
            <a:off x="1617317" y="4660283"/>
            <a:ext cx="6758014" cy="923330"/>
          </a:xfrm>
          <a:prstGeom prst="rect">
            <a:avLst/>
          </a:prstGeom>
        </p:spPr>
        <p:txBody>
          <a:bodyPr wrap="square">
            <a:spAutoFit/>
          </a:bodyPr>
          <a:lstStyle/>
          <a:p>
            <a:pPr lvl="0">
              <a:defRPr/>
            </a:pPr>
            <a:r>
              <a:rPr lang="zh-CN" altLang="en-US" dirty="0">
                <a:cs typeface="+mn-ea"/>
                <a:sym typeface="+mn-lt"/>
              </a:rPr>
              <a:t>使用潜在狄利克雷分布可以提供更好的生成机制，通过在框架内部设计一个映射函数，将句子与模型之间的相似度转化为概率问题。构建一个衡量标准来判断两者是否相似。</a:t>
            </a:r>
            <a:endParaRPr lang="en-US" altLang="zh-CN" dirty="0">
              <a:cs typeface="+mn-ea"/>
              <a:sym typeface="+mn-lt"/>
            </a:endParaRPr>
          </a:p>
        </p:txBody>
      </p:sp>
      <p:grpSp>
        <p:nvGrpSpPr>
          <p:cNvPr id="509" name="组合 508">
            <a:extLst>
              <a:ext uri="{FF2B5EF4-FFF2-40B4-BE49-F238E27FC236}">
                <a16:creationId xmlns:a16="http://schemas.microsoft.com/office/drawing/2014/main" id="{922B04FA-A275-4B8B-909E-376810085810}"/>
              </a:ext>
            </a:extLst>
          </p:cNvPr>
          <p:cNvGrpSpPr/>
          <p:nvPr/>
        </p:nvGrpSpPr>
        <p:grpSpPr>
          <a:xfrm>
            <a:off x="648535" y="4724906"/>
            <a:ext cx="724526" cy="685800"/>
            <a:chOff x="4822378" y="6093296"/>
            <a:chExt cx="1737796" cy="1606152"/>
          </a:xfrm>
        </p:grpSpPr>
        <p:sp>
          <p:nvSpPr>
            <p:cNvPr id="510" name="ï$ľíḓe">
              <a:extLst>
                <a:ext uri="{FF2B5EF4-FFF2-40B4-BE49-F238E27FC236}">
                  <a16:creationId xmlns:a16="http://schemas.microsoft.com/office/drawing/2014/main" id="{4DC18524-2A18-43D9-9AF6-B53A2A514C42}"/>
                </a:ext>
              </a:extLst>
            </p:cNvPr>
            <p:cNvSpPr/>
            <p:nvPr/>
          </p:nvSpPr>
          <p:spPr bwMode="auto">
            <a:xfrm>
              <a:off x="5862761" y="6286177"/>
              <a:ext cx="43349" cy="452437"/>
            </a:xfrm>
            <a:custGeom>
              <a:avLst/>
              <a:gdLst>
                <a:gd name="T0" fmla="*/ 0 w 34"/>
                <a:gd name="T1" fmla="*/ 380 h 380"/>
                <a:gd name="T2" fmla="*/ 9 w 34"/>
                <a:gd name="T3" fmla="*/ 0 h 380"/>
                <a:gd name="T4" fmla="*/ 34 w 34"/>
                <a:gd name="T5" fmla="*/ 0 h 380"/>
                <a:gd name="T6" fmla="*/ 26 w 34"/>
                <a:gd name="T7" fmla="*/ 380 h 380"/>
                <a:gd name="T8" fmla="*/ 0 w 34"/>
                <a:gd name="T9" fmla="*/ 380 h 380"/>
              </a:gdLst>
              <a:ahLst/>
              <a:cxnLst>
                <a:cxn ang="0">
                  <a:pos x="T0" y="T1"/>
                </a:cxn>
                <a:cxn ang="0">
                  <a:pos x="T2" y="T3"/>
                </a:cxn>
                <a:cxn ang="0">
                  <a:pos x="T4" y="T5"/>
                </a:cxn>
                <a:cxn ang="0">
                  <a:pos x="T6" y="T7"/>
                </a:cxn>
                <a:cxn ang="0">
                  <a:pos x="T8" y="T9"/>
                </a:cxn>
              </a:cxnLst>
              <a:rect l="0" t="0" r="r" b="b"/>
              <a:pathLst>
                <a:path w="34" h="380">
                  <a:moveTo>
                    <a:pt x="0" y="380"/>
                  </a:moveTo>
                  <a:lnTo>
                    <a:pt x="9" y="0"/>
                  </a:lnTo>
                  <a:lnTo>
                    <a:pt x="34" y="0"/>
                  </a:lnTo>
                  <a:lnTo>
                    <a:pt x="26" y="380"/>
                  </a:lnTo>
                  <a:lnTo>
                    <a:pt x="0" y="380"/>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11" name="išḻiďè">
              <a:extLst>
                <a:ext uri="{FF2B5EF4-FFF2-40B4-BE49-F238E27FC236}">
                  <a16:creationId xmlns:a16="http://schemas.microsoft.com/office/drawing/2014/main" id="{9FF4374A-6AEB-4022-8F7B-E9E72B2DBBE8}"/>
                </a:ext>
              </a:extLst>
            </p:cNvPr>
            <p:cNvSpPr/>
            <p:nvPr/>
          </p:nvSpPr>
          <p:spPr bwMode="auto">
            <a:xfrm>
              <a:off x="5584815" y="6540971"/>
              <a:ext cx="327670" cy="370285"/>
            </a:xfrm>
            <a:custGeom>
              <a:avLst/>
              <a:gdLst>
                <a:gd name="T0" fmla="*/ 235 w 257"/>
                <a:gd name="T1" fmla="*/ 311 h 311"/>
                <a:gd name="T2" fmla="*/ 0 w 257"/>
                <a:gd name="T3" fmla="*/ 17 h 311"/>
                <a:gd name="T4" fmla="*/ 17 w 257"/>
                <a:gd name="T5" fmla="*/ 0 h 311"/>
                <a:gd name="T6" fmla="*/ 257 w 257"/>
                <a:gd name="T7" fmla="*/ 298 h 311"/>
                <a:gd name="T8" fmla="*/ 235 w 257"/>
                <a:gd name="T9" fmla="*/ 311 h 311"/>
              </a:gdLst>
              <a:ahLst/>
              <a:cxnLst>
                <a:cxn ang="0">
                  <a:pos x="T0" y="T1"/>
                </a:cxn>
                <a:cxn ang="0">
                  <a:pos x="T2" y="T3"/>
                </a:cxn>
                <a:cxn ang="0">
                  <a:pos x="T4" y="T5"/>
                </a:cxn>
                <a:cxn ang="0">
                  <a:pos x="T6" y="T7"/>
                </a:cxn>
                <a:cxn ang="0">
                  <a:pos x="T8" y="T9"/>
                </a:cxn>
              </a:cxnLst>
              <a:rect l="0" t="0" r="r" b="b"/>
              <a:pathLst>
                <a:path w="257" h="311">
                  <a:moveTo>
                    <a:pt x="235" y="311"/>
                  </a:moveTo>
                  <a:lnTo>
                    <a:pt x="0" y="17"/>
                  </a:lnTo>
                  <a:lnTo>
                    <a:pt x="17" y="0"/>
                  </a:lnTo>
                  <a:lnTo>
                    <a:pt x="257" y="298"/>
                  </a:lnTo>
                  <a:lnTo>
                    <a:pt x="235" y="311"/>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12" name="íṣ1îḓe">
              <a:extLst>
                <a:ext uri="{FF2B5EF4-FFF2-40B4-BE49-F238E27FC236}">
                  <a16:creationId xmlns:a16="http://schemas.microsoft.com/office/drawing/2014/main" id="{DD16A495-DA96-45D7-8AA0-76D736CCF068}"/>
                </a:ext>
              </a:extLst>
            </p:cNvPr>
            <p:cNvSpPr/>
            <p:nvPr/>
          </p:nvSpPr>
          <p:spPr bwMode="auto">
            <a:xfrm>
              <a:off x="5814311" y="6601692"/>
              <a:ext cx="261371" cy="406003"/>
            </a:xfrm>
            <a:custGeom>
              <a:avLst/>
              <a:gdLst>
                <a:gd name="T0" fmla="*/ 0 w 205"/>
                <a:gd name="T1" fmla="*/ 328 h 341"/>
                <a:gd name="T2" fmla="*/ 184 w 205"/>
                <a:gd name="T3" fmla="*/ 0 h 341"/>
                <a:gd name="T4" fmla="*/ 205 w 205"/>
                <a:gd name="T5" fmla="*/ 13 h 341"/>
                <a:gd name="T6" fmla="*/ 21 w 205"/>
                <a:gd name="T7" fmla="*/ 341 h 341"/>
                <a:gd name="T8" fmla="*/ 0 w 205"/>
                <a:gd name="T9" fmla="*/ 328 h 341"/>
              </a:gdLst>
              <a:ahLst/>
              <a:cxnLst>
                <a:cxn ang="0">
                  <a:pos x="T0" y="T1"/>
                </a:cxn>
                <a:cxn ang="0">
                  <a:pos x="T2" y="T3"/>
                </a:cxn>
                <a:cxn ang="0">
                  <a:pos x="T4" y="T5"/>
                </a:cxn>
                <a:cxn ang="0">
                  <a:pos x="T6" y="T7"/>
                </a:cxn>
                <a:cxn ang="0">
                  <a:pos x="T8" y="T9"/>
                </a:cxn>
              </a:cxnLst>
              <a:rect l="0" t="0" r="r" b="b"/>
              <a:pathLst>
                <a:path w="205" h="341">
                  <a:moveTo>
                    <a:pt x="0" y="328"/>
                  </a:moveTo>
                  <a:lnTo>
                    <a:pt x="184" y="0"/>
                  </a:lnTo>
                  <a:lnTo>
                    <a:pt x="205" y="13"/>
                  </a:lnTo>
                  <a:lnTo>
                    <a:pt x="21" y="341"/>
                  </a:lnTo>
                  <a:lnTo>
                    <a:pt x="0" y="328"/>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13" name="iŝľiḓe">
              <a:extLst>
                <a:ext uri="{FF2B5EF4-FFF2-40B4-BE49-F238E27FC236}">
                  <a16:creationId xmlns:a16="http://schemas.microsoft.com/office/drawing/2014/main" id="{579AF226-BB0D-4736-9C1F-0E639F774141}"/>
                </a:ext>
              </a:extLst>
            </p:cNvPr>
            <p:cNvSpPr/>
            <p:nvPr/>
          </p:nvSpPr>
          <p:spPr bwMode="auto">
            <a:xfrm>
              <a:off x="5062074" y="6652890"/>
              <a:ext cx="675739" cy="186928"/>
            </a:xfrm>
            <a:custGeom>
              <a:avLst/>
              <a:gdLst>
                <a:gd name="T0" fmla="*/ 526 w 530"/>
                <a:gd name="T1" fmla="*/ 157 h 157"/>
                <a:gd name="T2" fmla="*/ 0 w 530"/>
                <a:gd name="T3" fmla="*/ 25 h 157"/>
                <a:gd name="T4" fmla="*/ 4 w 530"/>
                <a:gd name="T5" fmla="*/ 0 h 157"/>
                <a:gd name="T6" fmla="*/ 530 w 530"/>
                <a:gd name="T7" fmla="*/ 136 h 157"/>
                <a:gd name="T8" fmla="*/ 526 w 530"/>
                <a:gd name="T9" fmla="*/ 157 h 157"/>
              </a:gdLst>
              <a:ahLst/>
              <a:cxnLst>
                <a:cxn ang="0">
                  <a:pos x="T0" y="T1"/>
                </a:cxn>
                <a:cxn ang="0">
                  <a:pos x="T2" y="T3"/>
                </a:cxn>
                <a:cxn ang="0">
                  <a:pos x="T4" y="T5"/>
                </a:cxn>
                <a:cxn ang="0">
                  <a:pos x="T6" y="T7"/>
                </a:cxn>
                <a:cxn ang="0">
                  <a:pos x="T8" y="T9"/>
                </a:cxn>
              </a:cxnLst>
              <a:rect l="0" t="0" r="r" b="b"/>
              <a:pathLst>
                <a:path w="530" h="157">
                  <a:moveTo>
                    <a:pt x="526" y="157"/>
                  </a:moveTo>
                  <a:lnTo>
                    <a:pt x="0" y="25"/>
                  </a:lnTo>
                  <a:lnTo>
                    <a:pt x="4" y="0"/>
                  </a:lnTo>
                  <a:lnTo>
                    <a:pt x="530" y="136"/>
                  </a:lnTo>
                  <a:lnTo>
                    <a:pt x="526" y="157"/>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14" name="ïṩ1îḓê">
              <a:extLst>
                <a:ext uri="{FF2B5EF4-FFF2-40B4-BE49-F238E27FC236}">
                  <a16:creationId xmlns:a16="http://schemas.microsoft.com/office/drawing/2014/main" id="{FB3BA3FA-A19D-4549-8BF4-585D032F2F84}"/>
                </a:ext>
              </a:extLst>
            </p:cNvPr>
            <p:cNvSpPr/>
            <p:nvPr/>
          </p:nvSpPr>
          <p:spPr bwMode="auto">
            <a:xfrm>
              <a:off x="5296670" y="6926733"/>
              <a:ext cx="451342" cy="157162"/>
            </a:xfrm>
            <a:custGeom>
              <a:avLst/>
              <a:gdLst>
                <a:gd name="T0" fmla="*/ 354 w 354"/>
                <a:gd name="T1" fmla="*/ 26 h 132"/>
                <a:gd name="T2" fmla="*/ 8 w 354"/>
                <a:gd name="T3" fmla="*/ 132 h 132"/>
                <a:gd name="T4" fmla="*/ 0 w 354"/>
                <a:gd name="T5" fmla="*/ 111 h 132"/>
                <a:gd name="T6" fmla="*/ 346 w 354"/>
                <a:gd name="T7" fmla="*/ 0 h 132"/>
                <a:gd name="T8" fmla="*/ 354 w 354"/>
                <a:gd name="T9" fmla="*/ 26 h 132"/>
              </a:gdLst>
              <a:ahLst/>
              <a:cxnLst>
                <a:cxn ang="0">
                  <a:pos x="T0" y="T1"/>
                </a:cxn>
                <a:cxn ang="0">
                  <a:pos x="T2" y="T3"/>
                </a:cxn>
                <a:cxn ang="0">
                  <a:pos x="T4" y="T5"/>
                </a:cxn>
                <a:cxn ang="0">
                  <a:pos x="T6" y="T7"/>
                </a:cxn>
                <a:cxn ang="0">
                  <a:pos x="T8" y="T9"/>
                </a:cxn>
              </a:cxnLst>
              <a:rect l="0" t="0" r="r" b="b"/>
              <a:pathLst>
                <a:path w="354" h="132">
                  <a:moveTo>
                    <a:pt x="354" y="26"/>
                  </a:moveTo>
                  <a:lnTo>
                    <a:pt x="8" y="132"/>
                  </a:lnTo>
                  <a:lnTo>
                    <a:pt x="0" y="111"/>
                  </a:lnTo>
                  <a:lnTo>
                    <a:pt x="346" y="0"/>
                  </a:lnTo>
                  <a:lnTo>
                    <a:pt x="354" y="26"/>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15" name="ïṡḷîďé">
              <a:extLst>
                <a:ext uri="{FF2B5EF4-FFF2-40B4-BE49-F238E27FC236}">
                  <a16:creationId xmlns:a16="http://schemas.microsoft.com/office/drawing/2014/main" id="{4871A631-31E1-4895-9EE1-DC2386794419}"/>
                </a:ext>
              </a:extLst>
            </p:cNvPr>
            <p:cNvSpPr/>
            <p:nvPr/>
          </p:nvSpPr>
          <p:spPr bwMode="auto">
            <a:xfrm>
              <a:off x="5890810" y="6839817"/>
              <a:ext cx="36975" cy="432197"/>
            </a:xfrm>
            <a:custGeom>
              <a:avLst/>
              <a:gdLst>
                <a:gd name="T0" fmla="*/ 21 w 29"/>
                <a:gd name="T1" fmla="*/ 0 h 363"/>
                <a:gd name="T2" fmla="*/ 29 w 29"/>
                <a:gd name="T3" fmla="*/ 363 h 363"/>
                <a:gd name="T4" fmla="*/ 4 w 29"/>
                <a:gd name="T5" fmla="*/ 363 h 363"/>
                <a:gd name="T6" fmla="*/ 0 w 29"/>
                <a:gd name="T7" fmla="*/ 0 h 363"/>
                <a:gd name="T8" fmla="*/ 21 w 29"/>
                <a:gd name="T9" fmla="*/ 0 h 363"/>
              </a:gdLst>
              <a:ahLst/>
              <a:cxnLst>
                <a:cxn ang="0">
                  <a:pos x="T0" y="T1"/>
                </a:cxn>
                <a:cxn ang="0">
                  <a:pos x="T2" y="T3"/>
                </a:cxn>
                <a:cxn ang="0">
                  <a:pos x="T4" y="T5"/>
                </a:cxn>
                <a:cxn ang="0">
                  <a:pos x="T6" y="T7"/>
                </a:cxn>
                <a:cxn ang="0">
                  <a:pos x="T8" y="T9"/>
                </a:cxn>
              </a:cxnLst>
              <a:rect l="0" t="0" r="r" b="b"/>
              <a:pathLst>
                <a:path w="29" h="363">
                  <a:moveTo>
                    <a:pt x="21" y="0"/>
                  </a:moveTo>
                  <a:lnTo>
                    <a:pt x="29" y="363"/>
                  </a:lnTo>
                  <a:lnTo>
                    <a:pt x="4" y="363"/>
                  </a:lnTo>
                  <a:lnTo>
                    <a:pt x="0" y="0"/>
                  </a:lnTo>
                  <a:lnTo>
                    <a:pt x="21" y="0"/>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16" name="iŝļíḍè">
              <a:extLst>
                <a:ext uri="{FF2B5EF4-FFF2-40B4-BE49-F238E27FC236}">
                  <a16:creationId xmlns:a16="http://schemas.microsoft.com/office/drawing/2014/main" id="{69BE8078-6D3A-4835-8BA0-5B1A98BD3EBA}"/>
                </a:ext>
              </a:extLst>
            </p:cNvPr>
            <p:cNvSpPr/>
            <p:nvPr/>
          </p:nvSpPr>
          <p:spPr bwMode="auto">
            <a:xfrm>
              <a:off x="5988984" y="6687417"/>
              <a:ext cx="457718" cy="214312"/>
            </a:xfrm>
            <a:custGeom>
              <a:avLst/>
              <a:gdLst>
                <a:gd name="T0" fmla="*/ 0 w 359"/>
                <a:gd name="T1" fmla="*/ 158 h 180"/>
                <a:gd name="T2" fmla="*/ 346 w 359"/>
                <a:gd name="T3" fmla="*/ 0 h 180"/>
                <a:gd name="T4" fmla="*/ 359 w 359"/>
                <a:gd name="T5" fmla="*/ 22 h 180"/>
                <a:gd name="T6" fmla="*/ 12 w 359"/>
                <a:gd name="T7" fmla="*/ 180 h 180"/>
                <a:gd name="T8" fmla="*/ 0 w 359"/>
                <a:gd name="T9" fmla="*/ 158 h 180"/>
              </a:gdLst>
              <a:ahLst/>
              <a:cxnLst>
                <a:cxn ang="0">
                  <a:pos x="T0" y="T1"/>
                </a:cxn>
                <a:cxn ang="0">
                  <a:pos x="T2" y="T3"/>
                </a:cxn>
                <a:cxn ang="0">
                  <a:pos x="T4" y="T5"/>
                </a:cxn>
                <a:cxn ang="0">
                  <a:pos x="T6" y="T7"/>
                </a:cxn>
                <a:cxn ang="0">
                  <a:pos x="T8" y="T9"/>
                </a:cxn>
              </a:cxnLst>
              <a:rect l="0" t="0" r="r" b="b"/>
              <a:pathLst>
                <a:path w="359" h="180">
                  <a:moveTo>
                    <a:pt x="0" y="158"/>
                  </a:moveTo>
                  <a:lnTo>
                    <a:pt x="346" y="0"/>
                  </a:lnTo>
                  <a:lnTo>
                    <a:pt x="359" y="22"/>
                  </a:lnTo>
                  <a:lnTo>
                    <a:pt x="12" y="180"/>
                  </a:lnTo>
                  <a:lnTo>
                    <a:pt x="0" y="158"/>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17" name="îsļïďè">
              <a:extLst>
                <a:ext uri="{FF2B5EF4-FFF2-40B4-BE49-F238E27FC236}">
                  <a16:creationId xmlns:a16="http://schemas.microsoft.com/office/drawing/2014/main" id="{B490AB0B-0D61-4193-89EC-804C004602E4}"/>
                </a:ext>
              </a:extLst>
            </p:cNvPr>
            <p:cNvSpPr/>
            <p:nvPr/>
          </p:nvSpPr>
          <p:spPr bwMode="auto">
            <a:xfrm>
              <a:off x="6010658" y="6951736"/>
              <a:ext cx="391419" cy="310753"/>
            </a:xfrm>
            <a:custGeom>
              <a:avLst/>
              <a:gdLst>
                <a:gd name="T0" fmla="*/ 12 w 307"/>
                <a:gd name="T1" fmla="*/ 0 h 261"/>
                <a:gd name="T2" fmla="*/ 307 w 307"/>
                <a:gd name="T3" fmla="*/ 239 h 261"/>
                <a:gd name="T4" fmla="*/ 295 w 307"/>
                <a:gd name="T5" fmla="*/ 261 h 261"/>
                <a:gd name="T6" fmla="*/ 0 w 307"/>
                <a:gd name="T7" fmla="*/ 22 h 261"/>
                <a:gd name="T8" fmla="*/ 12 w 307"/>
                <a:gd name="T9" fmla="*/ 0 h 261"/>
              </a:gdLst>
              <a:ahLst/>
              <a:cxnLst>
                <a:cxn ang="0">
                  <a:pos x="T0" y="T1"/>
                </a:cxn>
                <a:cxn ang="0">
                  <a:pos x="T2" y="T3"/>
                </a:cxn>
                <a:cxn ang="0">
                  <a:pos x="T4" y="T5"/>
                </a:cxn>
                <a:cxn ang="0">
                  <a:pos x="T6" y="T7"/>
                </a:cxn>
                <a:cxn ang="0">
                  <a:pos x="T8" y="T9"/>
                </a:cxn>
              </a:cxnLst>
              <a:rect l="0" t="0" r="r" b="b"/>
              <a:pathLst>
                <a:path w="307" h="261">
                  <a:moveTo>
                    <a:pt x="12" y="0"/>
                  </a:moveTo>
                  <a:lnTo>
                    <a:pt x="307" y="239"/>
                  </a:lnTo>
                  <a:lnTo>
                    <a:pt x="295" y="261"/>
                  </a:lnTo>
                  <a:lnTo>
                    <a:pt x="0" y="22"/>
                  </a:lnTo>
                  <a:lnTo>
                    <a:pt x="12" y="0"/>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18" name="îṡḷïde">
              <a:extLst>
                <a:ext uri="{FF2B5EF4-FFF2-40B4-BE49-F238E27FC236}">
                  <a16:creationId xmlns:a16="http://schemas.microsoft.com/office/drawing/2014/main" id="{691A88B1-ED7C-4A10-99DB-AA77BD367F23}"/>
                </a:ext>
              </a:extLst>
            </p:cNvPr>
            <p:cNvSpPr/>
            <p:nvPr/>
          </p:nvSpPr>
          <p:spPr bwMode="auto">
            <a:xfrm>
              <a:off x="5340019" y="7033889"/>
              <a:ext cx="441143" cy="441722"/>
            </a:xfrm>
            <a:custGeom>
              <a:avLst/>
              <a:gdLst>
                <a:gd name="T0" fmla="*/ 346 w 346"/>
                <a:gd name="T1" fmla="*/ 17 h 371"/>
                <a:gd name="T2" fmla="*/ 17 w 346"/>
                <a:gd name="T3" fmla="*/ 371 h 371"/>
                <a:gd name="T4" fmla="*/ 0 w 346"/>
                <a:gd name="T5" fmla="*/ 354 h 371"/>
                <a:gd name="T6" fmla="*/ 325 w 346"/>
                <a:gd name="T7" fmla="*/ 0 h 371"/>
                <a:gd name="T8" fmla="*/ 346 w 346"/>
                <a:gd name="T9" fmla="*/ 17 h 371"/>
              </a:gdLst>
              <a:ahLst/>
              <a:cxnLst>
                <a:cxn ang="0">
                  <a:pos x="T0" y="T1"/>
                </a:cxn>
                <a:cxn ang="0">
                  <a:pos x="T2" y="T3"/>
                </a:cxn>
                <a:cxn ang="0">
                  <a:pos x="T4" y="T5"/>
                </a:cxn>
                <a:cxn ang="0">
                  <a:pos x="T6" y="T7"/>
                </a:cxn>
                <a:cxn ang="0">
                  <a:pos x="T8" y="T9"/>
                </a:cxn>
              </a:cxnLst>
              <a:rect l="0" t="0" r="r" b="b"/>
              <a:pathLst>
                <a:path w="346" h="371">
                  <a:moveTo>
                    <a:pt x="346" y="17"/>
                  </a:moveTo>
                  <a:lnTo>
                    <a:pt x="17" y="371"/>
                  </a:lnTo>
                  <a:lnTo>
                    <a:pt x="0" y="354"/>
                  </a:lnTo>
                  <a:lnTo>
                    <a:pt x="325" y="0"/>
                  </a:lnTo>
                  <a:lnTo>
                    <a:pt x="346" y="17"/>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19" name="îṧļíḍè">
              <a:extLst>
                <a:ext uri="{FF2B5EF4-FFF2-40B4-BE49-F238E27FC236}">
                  <a16:creationId xmlns:a16="http://schemas.microsoft.com/office/drawing/2014/main" id="{A46B6F68-40E6-4CBC-A29C-A9F60E99E2AA}"/>
                </a:ext>
              </a:extLst>
            </p:cNvPr>
            <p:cNvSpPr/>
            <p:nvPr/>
          </p:nvSpPr>
          <p:spPr bwMode="auto">
            <a:xfrm>
              <a:off x="4822378" y="6494536"/>
              <a:ext cx="376119" cy="345281"/>
            </a:xfrm>
            <a:custGeom>
              <a:avLst/>
              <a:gdLst>
                <a:gd name="T0" fmla="*/ 27 w 69"/>
                <a:gd name="T1" fmla="*/ 64 h 68"/>
                <a:gd name="T2" fmla="*/ 5 w 69"/>
                <a:gd name="T3" fmla="*/ 26 h 68"/>
                <a:gd name="T4" fmla="*/ 42 w 69"/>
                <a:gd name="T5" fmla="*/ 4 h 68"/>
                <a:gd name="T6" fmla="*/ 65 w 69"/>
                <a:gd name="T7" fmla="*/ 42 h 68"/>
                <a:gd name="T8" fmla="*/ 27 w 69"/>
                <a:gd name="T9" fmla="*/ 64 h 68"/>
              </a:gdLst>
              <a:ahLst/>
              <a:cxnLst>
                <a:cxn ang="0">
                  <a:pos x="T0" y="T1"/>
                </a:cxn>
                <a:cxn ang="0">
                  <a:pos x="T2" y="T3"/>
                </a:cxn>
                <a:cxn ang="0">
                  <a:pos x="T4" y="T5"/>
                </a:cxn>
                <a:cxn ang="0">
                  <a:pos x="T6" y="T7"/>
                </a:cxn>
                <a:cxn ang="0">
                  <a:pos x="T8" y="T9"/>
                </a:cxn>
              </a:cxnLst>
              <a:rect l="0" t="0" r="r" b="b"/>
              <a:pathLst>
                <a:path w="69" h="68">
                  <a:moveTo>
                    <a:pt x="27" y="64"/>
                  </a:moveTo>
                  <a:cubicBezTo>
                    <a:pt x="11" y="60"/>
                    <a:pt x="0" y="43"/>
                    <a:pt x="5" y="26"/>
                  </a:cubicBezTo>
                  <a:cubicBezTo>
                    <a:pt x="9" y="10"/>
                    <a:pt x="26" y="0"/>
                    <a:pt x="42" y="4"/>
                  </a:cubicBezTo>
                  <a:cubicBezTo>
                    <a:pt x="59" y="8"/>
                    <a:pt x="69" y="25"/>
                    <a:pt x="65" y="42"/>
                  </a:cubicBezTo>
                  <a:cubicBezTo>
                    <a:pt x="61" y="58"/>
                    <a:pt x="44" y="68"/>
                    <a:pt x="27" y="64"/>
                  </a:cubicBezTo>
                  <a:close/>
                </a:path>
              </a:pathLst>
            </a:custGeom>
            <a:solidFill>
              <a:srgbClr val="8C67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20" name="ïṩ1iḋé">
              <a:extLst>
                <a:ext uri="{FF2B5EF4-FFF2-40B4-BE49-F238E27FC236}">
                  <a16:creationId xmlns:a16="http://schemas.microsoft.com/office/drawing/2014/main" id="{C346CDE6-E38E-4032-95FA-040C8C85230E}"/>
                </a:ext>
              </a:extLst>
            </p:cNvPr>
            <p:cNvSpPr/>
            <p:nvPr/>
          </p:nvSpPr>
          <p:spPr bwMode="auto">
            <a:xfrm>
              <a:off x="4995775" y="6565974"/>
              <a:ext cx="152997" cy="147637"/>
            </a:xfrm>
            <a:custGeom>
              <a:avLst/>
              <a:gdLst>
                <a:gd name="T0" fmla="*/ 11 w 28"/>
                <a:gd name="T1" fmla="*/ 27 h 29"/>
                <a:gd name="T2" fmla="*/ 1 w 28"/>
                <a:gd name="T3" fmla="*/ 12 h 29"/>
                <a:gd name="T4" fmla="*/ 17 w 28"/>
                <a:gd name="T5" fmla="*/ 2 h 29"/>
                <a:gd name="T6" fmla="*/ 26 w 28"/>
                <a:gd name="T7" fmla="*/ 18 h 29"/>
                <a:gd name="T8" fmla="*/ 11 w 28"/>
                <a:gd name="T9" fmla="*/ 27 h 29"/>
              </a:gdLst>
              <a:ahLst/>
              <a:cxnLst>
                <a:cxn ang="0">
                  <a:pos x="T0" y="T1"/>
                </a:cxn>
                <a:cxn ang="0">
                  <a:pos x="T2" y="T3"/>
                </a:cxn>
                <a:cxn ang="0">
                  <a:pos x="T4" y="T5"/>
                </a:cxn>
                <a:cxn ang="0">
                  <a:pos x="T6" y="T7"/>
                </a:cxn>
                <a:cxn ang="0">
                  <a:pos x="T8" y="T9"/>
                </a:cxn>
              </a:cxnLst>
              <a:rect l="0" t="0" r="r" b="b"/>
              <a:pathLst>
                <a:path w="28" h="29">
                  <a:moveTo>
                    <a:pt x="11" y="27"/>
                  </a:moveTo>
                  <a:cubicBezTo>
                    <a:pt x="4" y="26"/>
                    <a:pt x="0" y="19"/>
                    <a:pt x="1" y="12"/>
                  </a:cubicBezTo>
                  <a:cubicBezTo>
                    <a:pt x="3" y="5"/>
                    <a:pt x="10" y="0"/>
                    <a:pt x="17" y="2"/>
                  </a:cubicBezTo>
                  <a:cubicBezTo>
                    <a:pt x="24" y="4"/>
                    <a:pt x="28" y="11"/>
                    <a:pt x="26" y="18"/>
                  </a:cubicBezTo>
                  <a:cubicBezTo>
                    <a:pt x="25" y="25"/>
                    <a:pt x="18" y="29"/>
                    <a:pt x="11"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21" name="îŝḷíḑe">
              <a:extLst>
                <a:ext uri="{FF2B5EF4-FFF2-40B4-BE49-F238E27FC236}">
                  <a16:creationId xmlns:a16="http://schemas.microsoft.com/office/drawing/2014/main" id="{F3731C0B-8906-4934-8B67-5CA60A4E5047}"/>
                </a:ext>
              </a:extLst>
            </p:cNvPr>
            <p:cNvSpPr/>
            <p:nvPr/>
          </p:nvSpPr>
          <p:spPr bwMode="auto">
            <a:xfrm>
              <a:off x="5110523" y="7363692"/>
              <a:ext cx="359544" cy="335756"/>
            </a:xfrm>
            <a:custGeom>
              <a:avLst/>
              <a:gdLst>
                <a:gd name="T0" fmla="*/ 29 w 66"/>
                <a:gd name="T1" fmla="*/ 64 h 66"/>
                <a:gd name="T2" fmla="*/ 2 w 66"/>
                <a:gd name="T3" fmla="*/ 30 h 66"/>
                <a:gd name="T4" fmla="*/ 36 w 66"/>
                <a:gd name="T5" fmla="*/ 2 h 66"/>
                <a:gd name="T6" fmla="*/ 64 w 66"/>
                <a:gd name="T7" fmla="*/ 37 h 66"/>
                <a:gd name="T8" fmla="*/ 29 w 66"/>
                <a:gd name="T9" fmla="*/ 64 h 66"/>
              </a:gdLst>
              <a:ahLst/>
              <a:cxnLst>
                <a:cxn ang="0">
                  <a:pos x="T0" y="T1"/>
                </a:cxn>
                <a:cxn ang="0">
                  <a:pos x="T2" y="T3"/>
                </a:cxn>
                <a:cxn ang="0">
                  <a:pos x="T4" y="T5"/>
                </a:cxn>
                <a:cxn ang="0">
                  <a:pos x="T6" y="T7"/>
                </a:cxn>
                <a:cxn ang="0">
                  <a:pos x="T8" y="T9"/>
                </a:cxn>
              </a:cxnLst>
              <a:rect l="0" t="0" r="r" b="b"/>
              <a:pathLst>
                <a:path w="66" h="66">
                  <a:moveTo>
                    <a:pt x="29" y="64"/>
                  </a:moveTo>
                  <a:cubicBezTo>
                    <a:pt x="12" y="62"/>
                    <a:pt x="0" y="47"/>
                    <a:pt x="2" y="30"/>
                  </a:cubicBezTo>
                  <a:cubicBezTo>
                    <a:pt x="4" y="12"/>
                    <a:pt x="19" y="0"/>
                    <a:pt x="36" y="2"/>
                  </a:cubicBezTo>
                  <a:cubicBezTo>
                    <a:pt x="53" y="4"/>
                    <a:pt x="66" y="20"/>
                    <a:pt x="64" y="37"/>
                  </a:cubicBezTo>
                  <a:cubicBezTo>
                    <a:pt x="62" y="54"/>
                    <a:pt x="46" y="66"/>
                    <a:pt x="29" y="64"/>
                  </a:cubicBez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22" name="îṥliḍé">
              <a:extLst>
                <a:ext uri="{FF2B5EF4-FFF2-40B4-BE49-F238E27FC236}">
                  <a16:creationId xmlns:a16="http://schemas.microsoft.com/office/drawing/2014/main" id="{14C140EA-A206-42F1-8C9D-1D6E9F94E7EF}"/>
                </a:ext>
              </a:extLst>
            </p:cNvPr>
            <p:cNvSpPr/>
            <p:nvPr/>
          </p:nvSpPr>
          <p:spPr bwMode="auto">
            <a:xfrm>
              <a:off x="5268621" y="7429177"/>
              <a:ext cx="152997" cy="138112"/>
            </a:xfrm>
            <a:custGeom>
              <a:avLst/>
              <a:gdLst>
                <a:gd name="T0" fmla="*/ 13 w 28"/>
                <a:gd name="T1" fmla="*/ 26 h 27"/>
                <a:gd name="T2" fmla="*/ 1 w 28"/>
                <a:gd name="T3" fmla="*/ 12 h 27"/>
                <a:gd name="T4" fmla="*/ 16 w 28"/>
                <a:gd name="T5" fmla="*/ 1 h 27"/>
                <a:gd name="T6" fmla="*/ 27 w 28"/>
                <a:gd name="T7" fmla="*/ 15 h 27"/>
                <a:gd name="T8" fmla="*/ 13 w 28"/>
                <a:gd name="T9" fmla="*/ 26 h 27"/>
              </a:gdLst>
              <a:ahLst/>
              <a:cxnLst>
                <a:cxn ang="0">
                  <a:pos x="T0" y="T1"/>
                </a:cxn>
                <a:cxn ang="0">
                  <a:pos x="T2" y="T3"/>
                </a:cxn>
                <a:cxn ang="0">
                  <a:pos x="T4" y="T5"/>
                </a:cxn>
                <a:cxn ang="0">
                  <a:pos x="T6" y="T7"/>
                </a:cxn>
                <a:cxn ang="0">
                  <a:pos x="T8" y="T9"/>
                </a:cxn>
              </a:cxnLst>
              <a:rect l="0" t="0" r="r" b="b"/>
              <a:pathLst>
                <a:path w="28" h="27">
                  <a:moveTo>
                    <a:pt x="13" y="26"/>
                  </a:moveTo>
                  <a:cubicBezTo>
                    <a:pt x="5" y="26"/>
                    <a:pt x="0" y="19"/>
                    <a:pt x="1" y="12"/>
                  </a:cubicBezTo>
                  <a:cubicBezTo>
                    <a:pt x="2" y="5"/>
                    <a:pt x="8" y="0"/>
                    <a:pt x="16" y="1"/>
                  </a:cubicBezTo>
                  <a:cubicBezTo>
                    <a:pt x="23" y="1"/>
                    <a:pt x="28" y="8"/>
                    <a:pt x="27" y="15"/>
                  </a:cubicBezTo>
                  <a:cubicBezTo>
                    <a:pt x="26" y="22"/>
                    <a:pt x="20" y="27"/>
                    <a:pt x="13"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23" name="í$ļîďè">
              <a:extLst>
                <a:ext uri="{FF2B5EF4-FFF2-40B4-BE49-F238E27FC236}">
                  <a16:creationId xmlns:a16="http://schemas.microsoft.com/office/drawing/2014/main" id="{E87DB5A8-C541-44A2-8930-8C11852ABB40}"/>
                </a:ext>
              </a:extLst>
            </p:cNvPr>
            <p:cNvSpPr/>
            <p:nvPr/>
          </p:nvSpPr>
          <p:spPr bwMode="auto">
            <a:xfrm>
              <a:off x="5759488" y="6093296"/>
              <a:ext cx="256271" cy="244078"/>
            </a:xfrm>
            <a:custGeom>
              <a:avLst/>
              <a:gdLst>
                <a:gd name="T0" fmla="*/ 21 w 47"/>
                <a:gd name="T1" fmla="*/ 46 h 48"/>
                <a:gd name="T2" fmla="*/ 1 w 47"/>
                <a:gd name="T3" fmla="*/ 21 h 48"/>
                <a:gd name="T4" fmla="*/ 26 w 47"/>
                <a:gd name="T5" fmla="*/ 2 h 48"/>
                <a:gd name="T6" fmla="*/ 46 w 47"/>
                <a:gd name="T7" fmla="*/ 27 h 48"/>
                <a:gd name="T8" fmla="*/ 21 w 47"/>
                <a:gd name="T9" fmla="*/ 46 h 48"/>
              </a:gdLst>
              <a:ahLst/>
              <a:cxnLst>
                <a:cxn ang="0">
                  <a:pos x="T0" y="T1"/>
                </a:cxn>
                <a:cxn ang="0">
                  <a:pos x="T2" y="T3"/>
                </a:cxn>
                <a:cxn ang="0">
                  <a:pos x="T4" y="T5"/>
                </a:cxn>
                <a:cxn ang="0">
                  <a:pos x="T6" y="T7"/>
                </a:cxn>
                <a:cxn ang="0">
                  <a:pos x="T8" y="T9"/>
                </a:cxn>
              </a:cxnLst>
              <a:rect l="0" t="0" r="r" b="b"/>
              <a:pathLst>
                <a:path w="47" h="48">
                  <a:moveTo>
                    <a:pt x="21" y="46"/>
                  </a:moveTo>
                  <a:cubicBezTo>
                    <a:pt x="9" y="45"/>
                    <a:pt x="0" y="34"/>
                    <a:pt x="1" y="21"/>
                  </a:cubicBezTo>
                  <a:cubicBezTo>
                    <a:pt x="3" y="9"/>
                    <a:pt x="14" y="0"/>
                    <a:pt x="26" y="2"/>
                  </a:cubicBezTo>
                  <a:cubicBezTo>
                    <a:pt x="39" y="3"/>
                    <a:pt x="47" y="14"/>
                    <a:pt x="46" y="27"/>
                  </a:cubicBezTo>
                  <a:cubicBezTo>
                    <a:pt x="45" y="39"/>
                    <a:pt x="33" y="48"/>
                    <a:pt x="21" y="46"/>
                  </a:cubicBez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24" name="ïşlïďe">
              <a:extLst>
                <a:ext uri="{FF2B5EF4-FFF2-40B4-BE49-F238E27FC236}">
                  <a16:creationId xmlns:a16="http://schemas.microsoft.com/office/drawing/2014/main" id="{D98E3F11-B5B4-43B7-A471-2C5FFCE4F7F4}"/>
                </a:ext>
              </a:extLst>
            </p:cNvPr>
            <p:cNvSpPr/>
            <p:nvPr/>
          </p:nvSpPr>
          <p:spPr bwMode="auto">
            <a:xfrm>
              <a:off x="5874236" y="6139730"/>
              <a:ext cx="108374" cy="101203"/>
            </a:xfrm>
            <a:custGeom>
              <a:avLst/>
              <a:gdLst>
                <a:gd name="T0" fmla="*/ 9 w 20"/>
                <a:gd name="T1" fmla="*/ 19 h 20"/>
                <a:gd name="T2" fmla="*/ 1 w 20"/>
                <a:gd name="T3" fmla="*/ 9 h 20"/>
                <a:gd name="T4" fmla="*/ 11 w 20"/>
                <a:gd name="T5" fmla="*/ 1 h 20"/>
                <a:gd name="T6" fmla="*/ 19 w 20"/>
                <a:gd name="T7" fmla="*/ 11 h 20"/>
                <a:gd name="T8" fmla="*/ 9 w 20"/>
                <a:gd name="T9" fmla="*/ 19 h 20"/>
              </a:gdLst>
              <a:ahLst/>
              <a:cxnLst>
                <a:cxn ang="0">
                  <a:pos x="T0" y="T1"/>
                </a:cxn>
                <a:cxn ang="0">
                  <a:pos x="T2" y="T3"/>
                </a:cxn>
                <a:cxn ang="0">
                  <a:pos x="T4" y="T5"/>
                </a:cxn>
                <a:cxn ang="0">
                  <a:pos x="T6" y="T7"/>
                </a:cxn>
                <a:cxn ang="0">
                  <a:pos x="T8" y="T9"/>
                </a:cxn>
              </a:cxnLst>
              <a:rect l="0" t="0" r="r" b="b"/>
              <a:pathLst>
                <a:path w="20" h="20">
                  <a:moveTo>
                    <a:pt x="9" y="19"/>
                  </a:moveTo>
                  <a:cubicBezTo>
                    <a:pt x="4" y="19"/>
                    <a:pt x="0" y="14"/>
                    <a:pt x="1" y="9"/>
                  </a:cubicBezTo>
                  <a:cubicBezTo>
                    <a:pt x="2" y="4"/>
                    <a:pt x="6" y="0"/>
                    <a:pt x="11" y="1"/>
                  </a:cubicBezTo>
                  <a:cubicBezTo>
                    <a:pt x="16" y="1"/>
                    <a:pt x="20" y="6"/>
                    <a:pt x="19" y="11"/>
                  </a:cubicBezTo>
                  <a:cubicBezTo>
                    <a:pt x="19" y="16"/>
                    <a:pt x="14" y="20"/>
                    <a:pt x="9"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25" name="iŝliḍê">
              <a:extLst>
                <a:ext uri="{FF2B5EF4-FFF2-40B4-BE49-F238E27FC236}">
                  <a16:creationId xmlns:a16="http://schemas.microsoft.com/office/drawing/2014/main" id="{F0D62E60-4E1D-4142-ABE4-54160D6DB7A8}"/>
                </a:ext>
              </a:extLst>
            </p:cNvPr>
            <p:cNvSpPr/>
            <p:nvPr/>
          </p:nvSpPr>
          <p:spPr bwMode="auto">
            <a:xfrm>
              <a:off x="5220171" y="6992217"/>
              <a:ext cx="158097" cy="147637"/>
            </a:xfrm>
            <a:custGeom>
              <a:avLst/>
              <a:gdLst>
                <a:gd name="T0" fmla="*/ 11 w 29"/>
                <a:gd name="T1" fmla="*/ 27 h 29"/>
                <a:gd name="T2" fmla="*/ 2 w 29"/>
                <a:gd name="T3" fmla="*/ 11 h 29"/>
                <a:gd name="T4" fmla="*/ 18 w 29"/>
                <a:gd name="T5" fmla="*/ 2 h 29"/>
                <a:gd name="T6" fmla="*/ 27 w 29"/>
                <a:gd name="T7" fmla="*/ 18 h 29"/>
                <a:gd name="T8" fmla="*/ 11 w 29"/>
                <a:gd name="T9" fmla="*/ 27 h 29"/>
              </a:gdLst>
              <a:ahLst/>
              <a:cxnLst>
                <a:cxn ang="0">
                  <a:pos x="T0" y="T1"/>
                </a:cxn>
                <a:cxn ang="0">
                  <a:pos x="T2" y="T3"/>
                </a:cxn>
                <a:cxn ang="0">
                  <a:pos x="T4" y="T5"/>
                </a:cxn>
                <a:cxn ang="0">
                  <a:pos x="T6" y="T7"/>
                </a:cxn>
                <a:cxn ang="0">
                  <a:pos x="T8" y="T9"/>
                </a:cxn>
              </a:cxnLst>
              <a:rect l="0" t="0" r="r" b="b"/>
              <a:pathLst>
                <a:path w="29" h="29">
                  <a:moveTo>
                    <a:pt x="11" y="27"/>
                  </a:moveTo>
                  <a:cubicBezTo>
                    <a:pt x="4" y="25"/>
                    <a:pt x="0" y="18"/>
                    <a:pt x="2" y="11"/>
                  </a:cubicBezTo>
                  <a:cubicBezTo>
                    <a:pt x="4" y="4"/>
                    <a:pt x="11" y="0"/>
                    <a:pt x="18" y="2"/>
                  </a:cubicBezTo>
                  <a:cubicBezTo>
                    <a:pt x="25" y="4"/>
                    <a:pt x="29" y="11"/>
                    <a:pt x="27" y="18"/>
                  </a:cubicBezTo>
                  <a:cubicBezTo>
                    <a:pt x="25" y="25"/>
                    <a:pt x="18" y="29"/>
                    <a:pt x="11" y="27"/>
                  </a:cubicBezTo>
                  <a:close/>
                </a:path>
              </a:pathLst>
            </a:custGeom>
            <a:solidFill>
              <a:srgbClr val="B4CC2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26" name="iṣḷidè">
              <a:extLst>
                <a:ext uri="{FF2B5EF4-FFF2-40B4-BE49-F238E27FC236}">
                  <a16:creationId xmlns:a16="http://schemas.microsoft.com/office/drawing/2014/main" id="{1629B7C4-E01A-49FA-B918-9CDA35CCF5F4}"/>
                </a:ext>
              </a:extLst>
            </p:cNvPr>
            <p:cNvSpPr/>
            <p:nvPr/>
          </p:nvSpPr>
          <p:spPr bwMode="auto">
            <a:xfrm>
              <a:off x="5290296" y="7023173"/>
              <a:ext cx="71399" cy="66675"/>
            </a:xfrm>
            <a:custGeom>
              <a:avLst/>
              <a:gdLst>
                <a:gd name="T0" fmla="*/ 5 w 13"/>
                <a:gd name="T1" fmla="*/ 12 h 13"/>
                <a:gd name="T2" fmla="*/ 1 w 13"/>
                <a:gd name="T3" fmla="*/ 5 h 13"/>
                <a:gd name="T4" fmla="*/ 8 w 13"/>
                <a:gd name="T5" fmla="*/ 1 h 13"/>
                <a:gd name="T6" fmla="*/ 12 w 13"/>
                <a:gd name="T7" fmla="*/ 8 h 13"/>
                <a:gd name="T8" fmla="*/ 5 w 13"/>
                <a:gd name="T9" fmla="*/ 12 h 13"/>
              </a:gdLst>
              <a:ahLst/>
              <a:cxnLst>
                <a:cxn ang="0">
                  <a:pos x="T0" y="T1"/>
                </a:cxn>
                <a:cxn ang="0">
                  <a:pos x="T2" y="T3"/>
                </a:cxn>
                <a:cxn ang="0">
                  <a:pos x="T4" y="T5"/>
                </a:cxn>
                <a:cxn ang="0">
                  <a:pos x="T6" y="T7"/>
                </a:cxn>
                <a:cxn ang="0">
                  <a:pos x="T8" y="T9"/>
                </a:cxn>
              </a:cxnLst>
              <a:rect l="0" t="0" r="r" b="b"/>
              <a:pathLst>
                <a:path w="13" h="13">
                  <a:moveTo>
                    <a:pt x="5" y="12"/>
                  </a:moveTo>
                  <a:cubicBezTo>
                    <a:pt x="2" y="11"/>
                    <a:pt x="0" y="8"/>
                    <a:pt x="1" y="5"/>
                  </a:cubicBezTo>
                  <a:cubicBezTo>
                    <a:pt x="2" y="2"/>
                    <a:pt x="5" y="0"/>
                    <a:pt x="8" y="1"/>
                  </a:cubicBezTo>
                  <a:cubicBezTo>
                    <a:pt x="11" y="2"/>
                    <a:pt x="13" y="5"/>
                    <a:pt x="12" y="8"/>
                  </a:cubicBezTo>
                  <a:cubicBezTo>
                    <a:pt x="11" y="11"/>
                    <a:pt x="8" y="13"/>
                    <a:pt x="5"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27" name="í$ḷîḋé">
              <a:extLst>
                <a:ext uri="{FF2B5EF4-FFF2-40B4-BE49-F238E27FC236}">
                  <a16:creationId xmlns:a16="http://schemas.microsoft.com/office/drawing/2014/main" id="{B1DBCBFC-5068-4D81-81F7-8CBA36CF993D}"/>
                </a:ext>
              </a:extLst>
            </p:cNvPr>
            <p:cNvSpPr/>
            <p:nvPr/>
          </p:nvSpPr>
          <p:spPr bwMode="auto">
            <a:xfrm>
              <a:off x="5824511" y="7211292"/>
              <a:ext cx="169573" cy="157162"/>
            </a:xfrm>
            <a:custGeom>
              <a:avLst/>
              <a:gdLst>
                <a:gd name="T0" fmla="*/ 14 w 31"/>
                <a:gd name="T1" fmla="*/ 30 h 31"/>
                <a:gd name="T2" fmla="*/ 1 w 31"/>
                <a:gd name="T3" fmla="*/ 14 h 31"/>
                <a:gd name="T4" fmla="*/ 17 w 31"/>
                <a:gd name="T5" fmla="*/ 1 h 31"/>
                <a:gd name="T6" fmla="*/ 30 w 31"/>
                <a:gd name="T7" fmla="*/ 17 h 31"/>
                <a:gd name="T8" fmla="*/ 14 w 31"/>
                <a:gd name="T9" fmla="*/ 30 h 31"/>
              </a:gdLst>
              <a:ahLst/>
              <a:cxnLst>
                <a:cxn ang="0">
                  <a:pos x="T0" y="T1"/>
                </a:cxn>
                <a:cxn ang="0">
                  <a:pos x="T2" y="T3"/>
                </a:cxn>
                <a:cxn ang="0">
                  <a:pos x="T4" y="T5"/>
                </a:cxn>
                <a:cxn ang="0">
                  <a:pos x="T6" y="T7"/>
                </a:cxn>
                <a:cxn ang="0">
                  <a:pos x="T8" y="T9"/>
                </a:cxn>
              </a:cxnLst>
              <a:rect l="0" t="0" r="r" b="b"/>
              <a:pathLst>
                <a:path w="31" h="31">
                  <a:moveTo>
                    <a:pt x="14" y="30"/>
                  </a:moveTo>
                  <a:cubicBezTo>
                    <a:pt x="6" y="29"/>
                    <a:pt x="0" y="22"/>
                    <a:pt x="1" y="14"/>
                  </a:cubicBezTo>
                  <a:cubicBezTo>
                    <a:pt x="2" y="6"/>
                    <a:pt x="9" y="0"/>
                    <a:pt x="17" y="1"/>
                  </a:cubicBezTo>
                  <a:cubicBezTo>
                    <a:pt x="26" y="2"/>
                    <a:pt x="31" y="9"/>
                    <a:pt x="30" y="17"/>
                  </a:cubicBezTo>
                  <a:cubicBezTo>
                    <a:pt x="29" y="25"/>
                    <a:pt x="22" y="31"/>
                    <a:pt x="14" y="30"/>
                  </a:cubicBezTo>
                  <a:close/>
                </a:path>
              </a:pathLst>
            </a:custGeom>
            <a:solidFill>
              <a:srgbClr val="63CFD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28" name="îŝľïďè">
              <a:extLst>
                <a:ext uri="{FF2B5EF4-FFF2-40B4-BE49-F238E27FC236}">
                  <a16:creationId xmlns:a16="http://schemas.microsoft.com/office/drawing/2014/main" id="{933ED290-0923-4F6B-BBC8-5082246A1AD0}"/>
                </a:ext>
              </a:extLst>
            </p:cNvPr>
            <p:cNvSpPr/>
            <p:nvPr/>
          </p:nvSpPr>
          <p:spPr bwMode="auto">
            <a:xfrm>
              <a:off x="5901010" y="7242248"/>
              <a:ext cx="71399" cy="65485"/>
            </a:xfrm>
            <a:custGeom>
              <a:avLst/>
              <a:gdLst>
                <a:gd name="T0" fmla="*/ 6 w 13"/>
                <a:gd name="T1" fmla="*/ 12 h 13"/>
                <a:gd name="T2" fmla="*/ 1 w 13"/>
                <a:gd name="T3" fmla="*/ 6 h 13"/>
                <a:gd name="T4" fmla="*/ 7 w 13"/>
                <a:gd name="T5" fmla="*/ 0 h 13"/>
                <a:gd name="T6" fmla="*/ 13 w 13"/>
                <a:gd name="T7" fmla="*/ 7 h 13"/>
                <a:gd name="T8" fmla="*/ 6 w 13"/>
                <a:gd name="T9" fmla="*/ 12 h 13"/>
              </a:gdLst>
              <a:ahLst/>
              <a:cxnLst>
                <a:cxn ang="0">
                  <a:pos x="T0" y="T1"/>
                </a:cxn>
                <a:cxn ang="0">
                  <a:pos x="T2" y="T3"/>
                </a:cxn>
                <a:cxn ang="0">
                  <a:pos x="T4" y="T5"/>
                </a:cxn>
                <a:cxn ang="0">
                  <a:pos x="T6" y="T7"/>
                </a:cxn>
                <a:cxn ang="0">
                  <a:pos x="T8" y="T9"/>
                </a:cxn>
              </a:cxnLst>
              <a:rect l="0" t="0" r="r" b="b"/>
              <a:pathLst>
                <a:path w="13" h="13">
                  <a:moveTo>
                    <a:pt x="6" y="12"/>
                  </a:moveTo>
                  <a:cubicBezTo>
                    <a:pt x="3" y="12"/>
                    <a:pt x="0" y="9"/>
                    <a:pt x="1" y="6"/>
                  </a:cubicBezTo>
                  <a:cubicBezTo>
                    <a:pt x="1" y="2"/>
                    <a:pt x="4" y="0"/>
                    <a:pt x="7" y="0"/>
                  </a:cubicBezTo>
                  <a:cubicBezTo>
                    <a:pt x="11" y="1"/>
                    <a:pt x="13" y="4"/>
                    <a:pt x="13" y="7"/>
                  </a:cubicBezTo>
                  <a:cubicBezTo>
                    <a:pt x="12" y="10"/>
                    <a:pt x="9" y="13"/>
                    <a:pt x="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29" name="ï$ľîdè">
              <a:extLst>
                <a:ext uri="{FF2B5EF4-FFF2-40B4-BE49-F238E27FC236}">
                  <a16:creationId xmlns:a16="http://schemas.microsoft.com/office/drawing/2014/main" id="{0D6E4226-48FC-4C65-9272-BA3C2C112B16}"/>
                </a:ext>
              </a:extLst>
            </p:cNvPr>
            <p:cNvSpPr/>
            <p:nvPr/>
          </p:nvSpPr>
          <p:spPr bwMode="auto">
            <a:xfrm>
              <a:off x="5994084" y="6530255"/>
              <a:ext cx="158097" cy="142875"/>
            </a:xfrm>
            <a:custGeom>
              <a:avLst/>
              <a:gdLst>
                <a:gd name="T0" fmla="*/ 16 w 29"/>
                <a:gd name="T1" fmla="*/ 27 h 28"/>
                <a:gd name="T2" fmla="*/ 2 w 29"/>
                <a:gd name="T3" fmla="*/ 16 h 28"/>
                <a:gd name="T4" fmla="*/ 13 w 29"/>
                <a:gd name="T5" fmla="*/ 1 h 28"/>
                <a:gd name="T6" fmla="*/ 27 w 29"/>
                <a:gd name="T7" fmla="*/ 12 h 28"/>
                <a:gd name="T8" fmla="*/ 16 w 29"/>
                <a:gd name="T9" fmla="*/ 27 h 28"/>
              </a:gdLst>
              <a:ahLst/>
              <a:cxnLst>
                <a:cxn ang="0">
                  <a:pos x="T0" y="T1"/>
                </a:cxn>
                <a:cxn ang="0">
                  <a:pos x="T2" y="T3"/>
                </a:cxn>
                <a:cxn ang="0">
                  <a:pos x="T4" y="T5"/>
                </a:cxn>
                <a:cxn ang="0">
                  <a:pos x="T6" y="T7"/>
                </a:cxn>
                <a:cxn ang="0">
                  <a:pos x="T8" y="T9"/>
                </a:cxn>
              </a:cxnLst>
              <a:rect l="0" t="0" r="r" b="b"/>
              <a:pathLst>
                <a:path w="29" h="28">
                  <a:moveTo>
                    <a:pt x="16" y="27"/>
                  </a:moveTo>
                  <a:cubicBezTo>
                    <a:pt x="9" y="28"/>
                    <a:pt x="3" y="23"/>
                    <a:pt x="2" y="16"/>
                  </a:cubicBezTo>
                  <a:cubicBezTo>
                    <a:pt x="0" y="9"/>
                    <a:pt x="5" y="2"/>
                    <a:pt x="13" y="1"/>
                  </a:cubicBezTo>
                  <a:cubicBezTo>
                    <a:pt x="20" y="0"/>
                    <a:pt x="26" y="5"/>
                    <a:pt x="27" y="12"/>
                  </a:cubicBezTo>
                  <a:cubicBezTo>
                    <a:pt x="29" y="20"/>
                    <a:pt x="24" y="26"/>
                    <a:pt x="16" y="27"/>
                  </a:cubicBezTo>
                  <a:close/>
                </a:path>
              </a:pathLst>
            </a:custGeom>
            <a:solidFill>
              <a:srgbClr val="B4CC2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30" name="išḷïḋê">
              <a:extLst>
                <a:ext uri="{FF2B5EF4-FFF2-40B4-BE49-F238E27FC236}">
                  <a16:creationId xmlns:a16="http://schemas.microsoft.com/office/drawing/2014/main" id="{7E3AE31F-EE30-4A4F-9047-822F8DF5AD49}"/>
                </a:ext>
              </a:extLst>
            </p:cNvPr>
            <p:cNvSpPr/>
            <p:nvPr/>
          </p:nvSpPr>
          <p:spPr bwMode="auto">
            <a:xfrm>
              <a:off x="6059107" y="6556449"/>
              <a:ext cx="65024" cy="54769"/>
            </a:xfrm>
            <a:custGeom>
              <a:avLst/>
              <a:gdLst>
                <a:gd name="T0" fmla="*/ 7 w 12"/>
                <a:gd name="T1" fmla="*/ 11 h 11"/>
                <a:gd name="T2" fmla="*/ 1 w 12"/>
                <a:gd name="T3" fmla="*/ 6 h 11"/>
                <a:gd name="T4" fmla="*/ 5 w 12"/>
                <a:gd name="T5" fmla="*/ 0 h 11"/>
                <a:gd name="T6" fmla="*/ 11 w 12"/>
                <a:gd name="T7" fmla="*/ 5 h 11"/>
                <a:gd name="T8" fmla="*/ 7 w 12"/>
                <a:gd name="T9" fmla="*/ 11 h 11"/>
              </a:gdLst>
              <a:ahLst/>
              <a:cxnLst>
                <a:cxn ang="0">
                  <a:pos x="T0" y="T1"/>
                </a:cxn>
                <a:cxn ang="0">
                  <a:pos x="T2" y="T3"/>
                </a:cxn>
                <a:cxn ang="0">
                  <a:pos x="T4" y="T5"/>
                </a:cxn>
                <a:cxn ang="0">
                  <a:pos x="T6" y="T7"/>
                </a:cxn>
                <a:cxn ang="0">
                  <a:pos x="T8" y="T9"/>
                </a:cxn>
              </a:cxnLst>
              <a:rect l="0" t="0" r="r" b="b"/>
              <a:pathLst>
                <a:path w="12" h="11">
                  <a:moveTo>
                    <a:pt x="7" y="11"/>
                  </a:moveTo>
                  <a:cubicBezTo>
                    <a:pt x="4" y="11"/>
                    <a:pt x="1" y="9"/>
                    <a:pt x="1" y="6"/>
                  </a:cubicBezTo>
                  <a:cubicBezTo>
                    <a:pt x="0" y="3"/>
                    <a:pt x="2" y="1"/>
                    <a:pt x="5" y="0"/>
                  </a:cubicBezTo>
                  <a:cubicBezTo>
                    <a:pt x="8" y="0"/>
                    <a:pt x="11" y="2"/>
                    <a:pt x="11" y="5"/>
                  </a:cubicBezTo>
                  <a:cubicBezTo>
                    <a:pt x="12" y="8"/>
                    <a:pt x="10" y="10"/>
                    <a:pt x="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31" name="ïṡ1íḓê">
              <a:extLst>
                <a:ext uri="{FF2B5EF4-FFF2-40B4-BE49-F238E27FC236}">
                  <a16:creationId xmlns:a16="http://schemas.microsoft.com/office/drawing/2014/main" id="{AA7A9E13-750A-4E18-B441-F1ED39D4523C}"/>
                </a:ext>
              </a:extLst>
            </p:cNvPr>
            <p:cNvSpPr/>
            <p:nvPr/>
          </p:nvSpPr>
          <p:spPr bwMode="auto">
            <a:xfrm>
              <a:off x="5491742" y="6454055"/>
              <a:ext cx="224396" cy="208360"/>
            </a:xfrm>
            <a:custGeom>
              <a:avLst/>
              <a:gdLst>
                <a:gd name="T0" fmla="*/ 18 w 41"/>
                <a:gd name="T1" fmla="*/ 39 h 41"/>
                <a:gd name="T2" fmla="*/ 1 w 41"/>
                <a:gd name="T3" fmla="*/ 18 h 41"/>
                <a:gd name="T4" fmla="*/ 22 w 41"/>
                <a:gd name="T5" fmla="*/ 1 h 41"/>
                <a:gd name="T6" fmla="*/ 39 w 41"/>
                <a:gd name="T7" fmla="*/ 22 h 41"/>
                <a:gd name="T8" fmla="*/ 18 w 41"/>
                <a:gd name="T9" fmla="*/ 39 h 41"/>
              </a:gdLst>
              <a:ahLst/>
              <a:cxnLst>
                <a:cxn ang="0">
                  <a:pos x="T0" y="T1"/>
                </a:cxn>
                <a:cxn ang="0">
                  <a:pos x="T2" y="T3"/>
                </a:cxn>
                <a:cxn ang="0">
                  <a:pos x="T4" y="T5"/>
                </a:cxn>
                <a:cxn ang="0">
                  <a:pos x="T6" y="T7"/>
                </a:cxn>
                <a:cxn ang="0">
                  <a:pos x="T8" y="T9"/>
                </a:cxn>
              </a:cxnLst>
              <a:rect l="0" t="0" r="r" b="b"/>
              <a:pathLst>
                <a:path w="41" h="41">
                  <a:moveTo>
                    <a:pt x="18" y="39"/>
                  </a:moveTo>
                  <a:cubicBezTo>
                    <a:pt x="7" y="38"/>
                    <a:pt x="0" y="28"/>
                    <a:pt x="1" y="18"/>
                  </a:cubicBezTo>
                  <a:cubicBezTo>
                    <a:pt x="2" y="7"/>
                    <a:pt x="12" y="0"/>
                    <a:pt x="22" y="1"/>
                  </a:cubicBezTo>
                  <a:cubicBezTo>
                    <a:pt x="33" y="2"/>
                    <a:pt x="41" y="12"/>
                    <a:pt x="39" y="22"/>
                  </a:cubicBezTo>
                  <a:cubicBezTo>
                    <a:pt x="38" y="33"/>
                    <a:pt x="28" y="41"/>
                    <a:pt x="18" y="39"/>
                  </a:cubicBezTo>
                  <a:close/>
                </a:path>
              </a:pathLst>
            </a:custGeom>
            <a:solidFill>
              <a:srgbClr val="63CFD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32" name="ïś1iḋê">
              <a:extLst>
                <a:ext uri="{FF2B5EF4-FFF2-40B4-BE49-F238E27FC236}">
                  <a16:creationId xmlns:a16="http://schemas.microsoft.com/office/drawing/2014/main" id="{A2619F9D-1944-471A-924C-AD2FD4B1E1F9}"/>
                </a:ext>
              </a:extLst>
            </p:cNvPr>
            <p:cNvSpPr/>
            <p:nvPr/>
          </p:nvSpPr>
          <p:spPr bwMode="auto">
            <a:xfrm>
              <a:off x="5589915" y="6489774"/>
              <a:ext cx="93074" cy="86916"/>
            </a:xfrm>
            <a:custGeom>
              <a:avLst/>
              <a:gdLst>
                <a:gd name="T0" fmla="*/ 8 w 17"/>
                <a:gd name="T1" fmla="*/ 17 h 17"/>
                <a:gd name="T2" fmla="*/ 1 w 17"/>
                <a:gd name="T3" fmla="*/ 8 h 17"/>
                <a:gd name="T4" fmla="*/ 9 w 17"/>
                <a:gd name="T5" fmla="*/ 1 h 17"/>
                <a:gd name="T6" fmla="*/ 16 w 17"/>
                <a:gd name="T7" fmla="*/ 10 h 17"/>
                <a:gd name="T8" fmla="*/ 8 w 17"/>
                <a:gd name="T9" fmla="*/ 17 h 17"/>
              </a:gdLst>
              <a:ahLst/>
              <a:cxnLst>
                <a:cxn ang="0">
                  <a:pos x="T0" y="T1"/>
                </a:cxn>
                <a:cxn ang="0">
                  <a:pos x="T2" y="T3"/>
                </a:cxn>
                <a:cxn ang="0">
                  <a:pos x="T4" y="T5"/>
                </a:cxn>
                <a:cxn ang="0">
                  <a:pos x="T6" y="T7"/>
                </a:cxn>
                <a:cxn ang="0">
                  <a:pos x="T8" y="T9"/>
                </a:cxn>
              </a:cxnLst>
              <a:rect l="0" t="0" r="r" b="b"/>
              <a:pathLst>
                <a:path w="17" h="17">
                  <a:moveTo>
                    <a:pt x="8" y="17"/>
                  </a:moveTo>
                  <a:cubicBezTo>
                    <a:pt x="3" y="16"/>
                    <a:pt x="0" y="12"/>
                    <a:pt x="1" y="8"/>
                  </a:cubicBezTo>
                  <a:cubicBezTo>
                    <a:pt x="1" y="4"/>
                    <a:pt x="5" y="0"/>
                    <a:pt x="9" y="1"/>
                  </a:cubicBezTo>
                  <a:cubicBezTo>
                    <a:pt x="14" y="1"/>
                    <a:pt x="17" y="5"/>
                    <a:pt x="16" y="10"/>
                  </a:cubicBezTo>
                  <a:cubicBezTo>
                    <a:pt x="16" y="14"/>
                    <a:pt x="12" y="17"/>
                    <a:pt x="8"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33" name="îśḷïde">
              <a:extLst>
                <a:ext uri="{FF2B5EF4-FFF2-40B4-BE49-F238E27FC236}">
                  <a16:creationId xmlns:a16="http://schemas.microsoft.com/office/drawing/2014/main" id="{A4DCCD75-E7B9-4EF2-9815-556B007250DC}"/>
                </a:ext>
              </a:extLst>
            </p:cNvPr>
            <p:cNvSpPr/>
            <p:nvPr/>
          </p:nvSpPr>
          <p:spPr bwMode="auto">
            <a:xfrm>
              <a:off x="6353628" y="6611217"/>
              <a:ext cx="184872" cy="173831"/>
            </a:xfrm>
            <a:custGeom>
              <a:avLst/>
              <a:gdLst>
                <a:gd name="T0" fmla="*/ 15 w 34"/>
                <a:gd name="T1" fmla="*/ 33 h 34"/>
                <a:gd name="T2" fmla="*/ 1 w 34"/>
                <a:gd name="T3" fmla="*/ 15 h 34"/>
                <a:gd name="T4" fmla="*/ 19 w 34"/>
                <a:gd name="T5" fmla="*/ 1 h 34"/>
                <a:gd name="T6" fmla="*/ 33 w 34"/>
                <a:gd name="T7" fmla="*/ 19 h 34"/>
                <a:gd name="T8" fmla="*/ 15 w 34"/>
                <a:gd name="T9" fmla="*/ 33 h 34"/>
              </a:gdLst>
              <a:ahLst/>
              <a:cxnLst>
                <a:cxn ang="0">
                  <a:pos x="T0" y="T1"/>
                </a:cxn>
                <a:cxn ang="0">
                  <a:pos x="T2" y="T3"/>
                </a:cxn>
                <a:cxn ang="0">
                  <a:pos x="T4" y="T5"/>
                </a:cxn>
                <a:cxn ang="0">
                  <a:pos x="T6" y="T7"/>
                </a:cxn>
                <a:cxn ang="0">
                  <a:pos x="T8" y="T9"/>
                </a:cxn>
              </a:cxnLst>
              <a:rect l="0" t="0" r="r" b="b"/>
              <a:pathLst>
                <a:path w="34" h="34">
                  <a:moveTo>
                    <a:pt x="15" y="33"/>
                  </a:moveTo>
                  <a:cubicBezTo>
                    <a:pt x="6" y="32"/>
                    <a:pt x="0" y="24"/>
                    <a:pt x="1" y="15"/>
                  </a:cubicBezTo>
                  <a:cubicBezTo>
                    <a:pt x="2" y="6"/>
                    <a:pt x="10" y="0"/>
                    <a:pt x="19" y="1"/>
                  </a:cubicBezTo>
                  <a:cubicBezTo>
                    <a:pt x="28" y="2"/>
                    <a:pt x="34" y="10"/>
                    <a:pt x="33" y="19"/>
                  </a:cubicBezTo>
                  <a:cubicBezTo>
                    <a:pt x="32" y="28"/>
                    <a:pt x="24" y="34"/>
                    <a:pt x="15" y="33"/>
                  </a:cubicBezTo>
                  <a:close/>
                </a:path>
              </a:pathLst>
            </a:custGeom>
            <a:solidFill>
              <a:srgbClr val="8C67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34" name="î$ḷïḍe">
              <a:extLst>
                <a:ext uri="{FF2B5EF4-FFF2-40B4-BE49-F238E27FC236}">
                  <a16:creationId xmlns:a16="http://schemas.microsoft.com/office/drawing/2014/main" id="{89245C1A-8896-456A-A242-E3C3F668B198}"/>
                </a:ext>
              </a:extLst>
            </p:cNvPr>
            <p:cNvSpPr/>
            <p:nvPr/>
          </p:nvSpPr>
          <p:spPr bwMode="auto">
            <a:xfrm>
              <a:off x="6435227" y="6642174"/>
              <a:ext cx="81599" cy="71437"/>
            </a:xfrm>
            <a:custGeom>
              <a:avLst/>
              <a:gdLst>
                <a:gd name="T0" fmla="*/ 7 w 15"/>
                <a:gd name="T1" fmla="*/ 14 h 14"/>
                <a:gd name="T2" fmla="*/ 1 w 15"/>
                <a:gd name="T3" fmla="*/ 7 h 14"/>
                <a:gd name="T4" fmla="*/ 8 w 15"/>
                <a:gd name="T5" fmla="*/ 1 h 14"/>
                <a:gd name="T6" fmla="*/ 14 w 15"/>
                <a:gd name="T7" fmla="*/ 8 h 14"/>
                <a:gd name="T8" fmla="*/ 7 w 15"/>
                <a:gd name="T9" fmla="*/ 14 h 14"/>
              </a:gdLst>
              <a:ahLst/>
              <a:cxnLst>
                <a:cxn ang="0">
                  <a:pos x="T0" y="T1"/>
                </a:cxn>
                <a:cxn ang="0">
                  <a:pos x="T2" y="T3"/>
                </a:cxn>
                <a:cxn ang="0">
                  <a:pos x="T4" y="T5"/>
                </a:cxn>
                <a:cxn ang="0">
                  <a:pos x="T6" y="T7"/>
                </a:cxn>
                <a:cxn ang="0">
                  <a:pos x="T8" y="T9"/>
                </a:cxn>
              </a:cxnLst>
              <a:rect l="0" t="0" r="r" b="b"/>
              <a:pathLst>
                <a:path w="15" h="14">
                  <a:moveTo>
                    <a:pt x="7" y="14"/>
                  </a:moveTo>
                  <a:cubicBezTo>
                    <a:pt x="3" y="14"/>
                    <a:pt x="0" y="10"/>
                    <a:pt x="1" y="7"/>
                  </a:cubicBezTo>
                  <a:cubicBezTo>
                    <a:pt x="1" y="3"/>
                    <a:pt x="4" y="0"/>
                    <a:pt x="8" y="1"/>
                  </a:cubicBezTo>
                  <a:cubicBezTo>
                    <a:pt x="12" y="1"/>
                    <a:pt x="15" y="4"/>
                    <a:pt x="14" y="8"/>
                  </a:cubicBezTo>
                  <a:cubicBezTo>
                    <a:pt x="14" y="12"/>
                    <a:pt x="10" y="14"/>
                    <a:pt x="7"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35" name="íṥľîďe">
              <a:extLst>
                <a:ext uri="{FF2B5EF4-FFF2-40B4-BE49-F238E27FC236}">
                  <a16:creationId xmlns:a16="http://schemas.microsoft.com/office/drawing/2014/main" id="{9956D98A-C51F-4EC3-BC4C-21CD6CFC0998}"/>
                </a:ext>
              </a:extLst>
            </p:cNvPr>
            <p:cNvSpPr/>
            <p:nvPr/>
          </p:nvSpPr>
          <p:spPr bwMode="auto">
            <a:xfrm>
              <a:off x="6320478" y="7160096"/>
              <a:ext cx="239696" cy="228600"/>
            </a:xfrm>
            <a:custGeom>
              <a:avLst/>
              <a:gdLst>
                <a:gd name="T0" fmla="*/ 19 w 44"/>
                <a:gd name="T1" fmla="*/ 44 h 45"/>
                <a:gd name="T2" fmla="*/ 1 w 44"/>
                <a:gd name="T3" fmla="*/ 20 h 45"/>
                <a:gd name="T4" fmla="*/ 24 w 44"/>
                <a:gd name="T5" fmla="*/ 2 h 45"/>
                <a:gd name="T6" fmla="*/ 43 w 44"/>
                <a:gd name="T7" fmla="*/ 25 h 45"/>
                <a:gd name="T8" fmla="*/ 19 w 44"/>
                <a:gd name="T9" fmla="*/ 44 h 45"/>
              </a:gdLst>
              <a:ahLst/>
              <a:cxnLst>
                <a:cxn ang="0">
                  <a:pos x="T0" y="T1"/>
                </a:cxn>
                <a:cxn ang="0">
                  <a:pos x="T2" y="T3"/>
                </a:cxn>
                <a:cxn ang="0">
                  <a:pos x="T4" y="T5"/>
                </a:cxn>
                <a:cxn ang="0">
                  <a:pos x="T6" y="T7"/>
                </a:cxn>
                <a:cxn ang="0">
                  <a:pos x="T8" y="T9"/>
                </a:cxn>
              </a:cxnLst>
              <a:rect l="0" t="0" r="r" b="b"/>
              <a:pathLst>
                <a:path w="44" h="45">
                  <a:moveTo>
                    <a:pt x="19" y="44"/>
                  </a:moveTo>
                  <a:cubicBezTo>
                    <a:pt x="8" y="42"/>
                    <a:pt x="0" y="32"/>
                    <a:pt x="1" y="20"/>
                  </a:cubicBezTo>
                  <a:cubicBezTo>
                    <a:pt x="2" y="9"/>
                    <a:pt x="13" y="0"/>
                    <a:pt x="24" y="2"/>
                  </a:cubicBezTo>
                  <a:cubicBezTo>
                    <a:pt x="36" y="3"/>
                    <a:pt x="44" y="14"/>
                    <a:pt x="43" y="25"/>
                  </a:cubicBezTo>
                  <a:cubicBezTo>
                    <a:pt x="42" y="37"/>
                    <a:pt x="31" y="45"/>
                    <a:pt x="19" y="44"/>
                  </a:cubicBezTo>
                  <a:close/>
                </a:path>
              </a:pathLst>
            </a:custGeom>
            <a:solidFill>
              <a:srgbClr val="B4CC2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36" name="íŝ1ïḓê">
              <a:extLst>
                <a:ext uri="{FF2B5EF4-FFF2-40B4-BE49-F238E27FC236}">
                  <a16:creationId xmlns:a16="http://schemas.microsoft.com/office/drawing/2014/main" id="{D0BEA6C6-77F5-4CEA-96E3-734393E33DF3}"/>
                </a:ext>
              </a:extLst>
            </p:cNvPr>
            <p:cNvSpPr/>
            <p:nvPr/>
          </p:nvSpPr>
          <p:spPr bwMode="auto">
            <a:xfrm>
              <a:off x="6430127" y="7206530"/>
              <a:ext cx="98174" cy="96441"/>
            </a:xfrm>
            <a:custGeom>
              <a:avLst/>
              <a:gdLst>
                <a:gd name="T0" fmla="*/ 8 w 18"/>
                <a:gd name="T1" fmla="*/ 18 h 19"/>
                <a:gd name="T2" fmla="*/ 0 w 18"/>
                <a:gd name="T3" fmla="*/ 8 h 19"/>
                <a:gd name="T4" fmla="*/ 10 w 18"/>
                <a:gd name="T5" fmla="*/ 0 h 19"/>
                <a:gd name="T6" fmla="*/ 18 w 18"/>
                <a:gd name="T7" fmla="*/ 10 h 19"/>
                <a:gd name="T8" fmla="*/ 8 w 18"/>
                <a:gd name="T9" fmla="*/ 18 h 19"/>
              </a:gdLst>
              <a:ahLst/>
              <a:cxnLst>
                <a:cxn ang="0">
                  <a:pos x="T0" y="T1"/>
                </a:cxn>
                <a:cxn ang="0">
                  <a:pos x="T2" y="T3"/>
                </a:cxn>
                <a:cxn ang="0">
                  <a:pos x="T4" y="T5"/>
                </a:cxn>
                <a:cxn ang="0">
                  <a:pos x="T6" y="T7"/>
                </a:cxn>
                <a:cxn ang="0">
                  <a:pos x="T8" y="T9"/>
                </a:cxn>
              </a:cxnLst>
              <a:rect l="0" t="0" r="r" b="b"/>
              <a:pathLst>
                <a:path w="18" h="19">
                  <a:moveTo>
                    <a:pt x="8" y="18"/>
                  </a:moveTo>
                  <a:cubicBezTo>
                    <a:pt x="3" y="17"/>
                    <a:pt x="0" y="13"/>
                    <a:pt x="0" y="8"/>
                  </a:cubicBezTo>
                  <a:cubicBezTo>
                    <a:pt x="1" y="3"/>
                    <a:pt x="5" y="0"/>
                    <a:pt x="10" y="0"/>
                  </a:cubicBezTo>
                  <a:cubicBezTo>
                    <a:pt x="15" y="1"/>
                    <a:pt x="18" y="5"/>
                    <a:pt x="18" y="10"/>
                  </a:cubicBezTo>
                  <a:cubicBezTo>
                    <a:pt x="17" y="15"/>
                    <a:pt x="13" y="19"/>
                    <a:pt x="8"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37" name="íṡḻîḋé">
              <a:extLst>
                <a:ext uri="{FF2B5EF4-FFF2-40B4-BE49-F238E27FC236}">
                  <a16:creationId xmlns:a16="http://schemas.microsoft.com/office/drawing/2014/main" id="{57C55414-A124-4FF1-B169-C9FBDD74AEB0}"/>
                </a:ext>
              </a:extLst>
            </p:cNvPr>
            <p:cNvSpPr/>
            <p:nvPr/>
          </p:nvSpPr>
          <p:spPr bwMode="auto">
            <a:xfrm>
              <a:off x="5623065" y="6682655"/>
              <a:ext cx="517641" cy="477441"/>
            </a:xfrm>
            <a:custGeom>
              <a:avLst/>
              <a:gdLst>
                <a:gd name="T0" fmla="*/ 42 w 95"/>
                <a:gd name="T1" fmla="*/ 92 h 94"/>
                <a:gd name="T2" fmla="*/ 3 w 95"/>
                <a:gd name="T3" fmla="*/ 42 h 94"/>
                <a:gd name="T4" fmla="*/ 53 w 95"/>
                <a:gd name="T5" fmla="*/ 3 h 94"/>
                <a:gd name="T6" fmla="*/ 92 w 95"/>
                <a:gd name="T7" fmla="*/ 52 h 94"/>
                <a:gd name="T8" fmla="*/ 42 w 95"/>
                <a:gd name="T9" fmla="*/ 92 h 94"/>
              </a:gdLst>
              <a:ahLst/>
              <a:cxnLst>
                <a:cxn ang="0">
                  <a:pos x="T0" y="T1"/>
                </a:cxn>
                <a:cxn ang="0">
                  <a:pos x="T2" y="T3"/>
                </a:cxn>
                <a:cxn ang="0">
                  <a:pos x="T4" y="T5"/>
                </a:cxn>
                <a:cxn ang="0">
                  <a:pos x="T6" y="T7"/>
                </a:cxn>
                <a:cxn ang="0">
                  <a:pos x="T8" y="T9"/>
                </a:cxn>
              </a:cxnLst>
              <a:rect l="0" t="0" r="r" b="b"/>
              <a:pathLst>
                <a:path w="95" h="94">
                  <a:moveTo>
                    <a:pt x="42" y="92"/>
                  </a:moveTo>
                  <a:cubicBezTo>
                    <a:pt x="18" y="89"/>
                    <a:pt x="0" y="67"/>
                    <a:pt x="3" y="42"/>
                  </a:cubicBezTo>
                  <a:cubicBezTo>
                    <a:pt x="6" y="17"/>
                    <a:pt x="28" y="0"/>
                    <a:pt x="53" y="3"/>
                  </a:cubicBezTo>
                  <a:cubicBezTo>
                    <a:pt x="77" y="5"/>
                    <a:pt x="95" y="28"/>
                    <a:pt x="92" y="52"/>
                  </a:cubicBezTo>
                  <a:cubicBezTo>
                    <a:pt x="89" y="77"/>
                    <a:pt x="67" y="94"/>
                    <a:pt x="42" y="92"/>
                  </a:cubicBezTo>
                  <a:close/>
                </a:path>
              </a:pathLst>
            </a:custGeom>
            <a:solidFill>
              <a:srgbClr val="8C67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38" name="iṥḻîdê">
              <a:extLst>
                <a:ext uri="{FF2B5EF4-FFF2-40B4-BE49-F238E27FC236}">
                  <a16:creationId xmlns:a16="http://schemas.microsoft.com/office/drawing/2014/main" id="{C3B502FA-223B-4427-AC37-8DD99C3D780D}"/>
                </a:ext>
              </a:extLst>
            </p:cNvPr>
            <p:cNvSpPr/>
            <p:nvPr/>
          </p:nvSpPr>
          <p:spPr bwMode="auto">
            <a:xfrm>
              <a:off x="5857661" y="6774333"/>
              <a:ext cx="212922" cy="197644"/>
            </a:xfrm>
            <a:custGeom>
              <a:avLst/>
              <a:gdLst>
                <a:gd name="T0" fmla="*/ 17 w 39"/>
                <a:gd name="T1" fmla="*/ 38 h 39"/>
                <a:gd name="T2" fmla="*/ 1 w 39"/>
                <a:gd name="T3" fmla="*/ 17 h 39"/>
                <a:gd name="T4" fmla="*/ 22 w 39"/>
                <a:gd name="T5" fmla="*/ 1 h 39"/>
                <a:gd name="T6" fmla="*/ 38 w 39"/>
                <a:gd name="T7" fmla="*/ 22 h 39"/>
                <a:gd name="T8" fmla="*/ 17 w 39"/>
                <a:gd name="T9" fmla="*/ 38 h 39"/>
              </a:gdLst>
              <a:ahLst/>
              <a:cxnLst>
                <a:cxn ang="0">
                  <a:pos x="T0" y="T1"/>
                </a:cxn>
                <a:cxn ang="0">
                  <a:pos x="T2" y="T3"/>
                </a:cxn>
                <a:cxn ang="0">
                  <a:pos x="T4" y="T5"/>
                </a:cxn>
                <a:cxn ang="0">
                  <a:pos x="T6" y="T7"/>
                </a:cxn>
                <a:cxn ang="0">
                  <a:pos x="T8" y="T9"/>
                </a:cxn>
              </a:cxnLst>
              <a:rect l="0" t="0" r="r" b="b"/>
              <a:pathLst>
                <a:path w="39" h="39">
                  <a:moveTo>
                    <a:pt x="17" y="38"/>
                  </a:moveTo>
                  <a:cubicBezTo>
                    <a:pt x="7" y="37"/>
                    <a:pt x="0" y="28"/>
                    <a:pt x="1" y="17"/>
                  </a:cubicBezTo>
                  <a:cubicBezTo>
                    <a:pt x="2" y="7"/>
                    <a:pt x="11" y="0"/>
                    <a:pt x="22" y="1"/>
                  </a:cubicBezTo>
                  <a:cubicBezTo>
                    <a:pt x="32" y="2"/>
                    <a:pt x="39" y="11"/>
                    <a:pt x="38" y="22"/>
                  </a:cubicBezTo>
                  <a:cubicBezTo>
                    <a:pt x="37" y="32"/>
                    <a:pt x="28" y="39"/>
                    <a:pt x="17" y="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sp>
        <p:nvSpPr>
          <p:cNvPr id="99" name="矩形 98">
            <a:extLst>
              <a:ext uri="{FF2B5EF4-FFF2-40B4-BE49-F238E27FC236}">
                <a16:creationId xmlns:a16="http://schemas.microsoft.com/office/drawing/2014/main" id="{B82CEB70-4CA4-492C-B229-1055B2076A48}"/>
              </a:ext>
            </a:extLst>
          </p:cNvPr>
          <p:cNvSpPr/>
          <p:nvPr/>
        </p:nvSpPr>
        <p:spPr>
          <a:xfrm>
            <a:off x="1617317" y="4219295"/>
            <a:ext cx="3198311" cy="369332"/>
          </a:xfrm>
          <a:prstGeom prst="rect">
            <a:avLst/>
          </a:prstGeom>
        </p:spPr>
        <p:txBody>
          <a:bodyPr wrap="none">
            <a:spAutoFit/>
          </a:bodyPr>
          <a:lstStyle/>
          <a:p>
            <a:r>
              <a:rPr lang="zh-CN" altLang="en-US" b="1" dirty="0">
                <a:cs typeface="+mn-ea"/>
                <a:sym typeface="+mn-lt"/>
              </a:rPr>
              <a:t>基于</a:t>
            </a:r>
            <a:r>
              <a:rPr lang="en-US" altLang="zh-CN" b="1" dirty="0">
                <a:cs typeface="+mn-ea"/>
                <a:sym typeface="+mn-lt"/>
              </a:rPr>
              <a:t>LDA</a:t>
            </a:r>
            <a:r>
              <a:rPr lang="zh-CN" altLang="en-US" b="1" dirty="0">
                <a:cs typeface="+mn-ea"/>
                <a:sym typeface="+mn-lt"/>
              </a:rPr>
              <a:t>主题模型的检测框架</a:t>
            </a:r>
            <a:endParaRPr lang="zh-CN" altLang="zh-CN" b="1" dirty="0">
              <a:cs typeface="+mn-ea"/>
              <a:sym typeface="+mn-lt"/>
            </a:endParaRPr>
          </a:p>
        </p:txBody>
      </p:sp>
      <p:sp>
        <p:nvSpPr>
          <p:cNvPr id="100" name="矩形 99">
            <a:extLst>
              <a:ext uri="{FF2B5EF4-FFF2-40B4-BE49-F238E27FC236}">
                <a16:creationId xmlns:a16="http://schemas.microsoft.com/office/drawing/2014/main" id="{85281526-8F91-451F-83FA-BB8194C28902}"/>
              </a:ext>
            </a:extLst>
          </p:cNvPr>
          <p:cNvSpPr/>
          <p:nvPr/>
        </p:nvSpPr>
        <p:spPr>
          <a:xfrm>
            <a:off x="1617318" y="1699965"/>
            <a:ext cx="6758810" cy="923330"/>
          </a:xfrm>
          <a:prstGeom prst="rect">
            <a:avLst/>
          </a:prstGeom>
        </p:spPr>
        <p:txBody>
          <a:bodyPr wrap="square">
            <a:spAutoFit/>
          </a:bodyPr>
          <a:lstStyle/>
          <a:p>
            <a:r>
              <a:rPr lang="zh-CN" altLang="en-US" dirty="0">
                <a:cs typeface="+mn-ea"/>
                <a:sym typeface="+mn-lt"/>
              </a:rPr>
              <a:t>基于智能内容的分析方法尝试通过文本的上下文来获得语义常用的有</a:t>
            </a:r>
            <a:r>
              <a:rPr lang="en-US" altLang="zh-CN" dirty="0">
                <a:cs typeface="+mn-ea"/>
                <a:sym typeface="+mn-lt"/>
              </a:rPr>
              <a:t>KNN</a:t>
            </a:r>
            <a:r>
              <a:rPr lang="zh-CN" altLang="en-US" dirty="0">
                <a:cs typeface="+mn-ea"/>
                <a:sym typeface="+mn-lt"/>
              </a:rPr>
              <a:t>算法，</a:t>
            </a:r>
            <a:r>
              <a:rPr lang="en-US" altLang="zh-CN" dirty="0">
                <a:cs typeface="+mn-ea"/>
                <a:sym typeface="+mn-lt"/>
              </a:rPr>
              <a:t>Logistic</a:t>
            </a:r>
            <a:r>
              <a:rPr lang="zh-CN" altLang="en-US" dirty="0">
                <a:cs typeface="+mn-ea"/>
                <a:sym typeface="+mn-lt"/>
              </a:rPr>
              <a:t>回归算法和</a:t>
            </a:r>
            <a:r>
              <a:rPr lang="en-US" altLang="zh-CN" dirty="0">
                <a:cs typeface="+mn-ea"/>
                <a:sym typeface="+mn-lt"/>
              </a:rPr>
              <a:t>SVM</a:t>
            </a:r>
            <a:r>
              <a:rPr lang="zh-CN" altLang="en-US" dirty="0">
                <a:cs typeface="+mn-ea"/>
                <a:sym typeface="+mn-lt"/>
              </a:rPr>
              <a:t>支持向量机算法等。</a:t>
            </a:r>
            <a:endParaRPr lang="en-US" altLang="zh-CN" dirty="0">
              <a:cs typeface="+mn-ea"/>
              <a:sym typeface="+mn-lt"/>
            </a:endParaRPr>
          </a:p>
          <a:p>
            <a:endParaRPr lang="zh-CN" altLang="en-US" dirty="0">
              <a:cs typeface="+mn-ea"/>
              <a:sym typeface="+mn-lt"/>
            </a:endParaRPr>
          </a:p>
        </p:txBody>
      </p:sp>
      <p:sp>
        <p:nvSpPr>
          <p:cNvPr id="5" name="矩形 4">
            <a:extLst>
              <a:ext uri="{FF2B5EF4-FFF2-40B4-BE49-F238E27FC236}">
                <a16:creationId xmlns:a16="http://schemas.microsoft.com/office/drawing/2014/main" id="{BD949B07-DA79-4755-8DCE-798249102D7A}"/>
              </a:ext>
            </a:extLst>
          </p:cNvPr>
          <p:cNvSpPr/>
          <p:nvPr/>
        </p:nvSpPr>
        <p:spPr>
          <a:xfrm>
            <a:off x="1579217" y="2466795"/>
            <a:ext cx="6624735" cy="646331"/>
          </a:xfrm>
          <a:prstGeom prst="rect">
            <a:avLst/>
          </a:prstGeom>
        </p:spPr>
        <p:txBody>
          <a:bodyPr wrap="square">
            <a:spAutoFit/>
          </a:bodyPr>
          <a:lstStyle/>
          <a:p>
            <a:r>
              <a:rPr lang="zh-CN" altLang="en-US" dirty="0">
                <a:latin typeface="Adobe 仿宋 Std R" panose="02020400000000000000" pitchFamily="18" charset="-122"/>
                <a:ea typeface="Adobe 仿宋 Std R" panose="02020400000000000000" pitchFamily="18" charset="-122"/>
                <a:cs typeface="+mn-ea"/>
              </a:rPr>
              <a:t>分类器的方法难以对句子进行过滤，它们是以网页为基本单元来推断分类模型，且检测性能很大程度上取决于训练集的质量。</a:t>
            </a:r>
          </a:p>
        </p:txBody>
      </p:sp>
      <p:sp>
        <p:nvSpPr>
          <p:cNvPr id="7" name="矩形 6">
            <a:extLst>
              <a:ext uri="{FF2B5EF4-FFF2-40B4-BE49-F238E27FC236}">
                <a16:creationId xmlns:a16="http://schemas.microsoft.com/office/drawing/2014/main" id="{94ADB3A6-46BA-4F22-9495-F2E50326D72D}"/>
              </a:ext>
            </a:extLst>
          </p:cNvPr>
          <p:cNvSpPr/>
          <p:nvPr/>
        </p:nvSpPr>
        <p:spPr>
          <a:xfrm>
            <a:off x="1617317" y="5694796"/>
            <a:ext cx="6586635" cy="646331"/>
          </a:xfrm>
          <a:prstGeom prst="rect">
            <a:avLst/>
          </a:prstGeom>
        </p:spPr>
        <p:txBody>
          <a:bodyPr wrap="square">
            <a:spAutoFit/>
          </a:bodyPr>
          <a:lstStyle/>
          <a:p>
            <a:r>
              <a:rPr lang="zh-CN" altLang="en-US" dirty="0">
                <a:latin typeface="Adobe 仿宋 Std R" panose="02020400000000000000" pitchFamily="18" charset="-122"/>
                <a:ea typeface="Adobe 仿宋 Std R" panose="02020400000000000000" pitchFamily="18" charset="-122"/>
                <a:cs typeface="+mn-ea"/>
              </a:rPr>
              <a:t>可以实现对句子或段落细化的过滤，但在短文本中会遇到文本稀疏问题。</a:t>
            </a:r>
          </a:p>
        </p:txBody>
      </p:sp>
    </p:spTree>
    <p:extLst>
      <p:ext uri="{BB962C8B-B14F-4D97-AF65-F5344CB8AC3E}">
        <p14:creationId xmlns:p14="http://schemas.microsoft.com/office/powerpoint/2010/main" val="2340809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6858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tx1"/>
                </a:solidFill>
                <a:cs typeface="+mn-ea"/>
                <a:sym typeface="+mn-lt"/>
              </a:rPr>
              <a:t>三、研究目标与内容</a:t>
            </a:r>
          </a:p>
        </p:txBody>
      </p:sp>
      <p:sp>
        <p:nvSpPr>
          <p:cNvPr id="4" name="矩形 3">
            <a:extLst>
              <a:ext uri="{FF2B5EF4-FFF2-40B4-BE49-F238E27FC236}">
                <a16:creationId xmlns:a16="http://schemas.microsoft.com/office/drawing/2014/main" id="{6B04D719-F711-4331-BB4B-ABB3A211E1AC}"/>
              </a:ext>
            </a:extLst>
          </p:cNvPr>
          <p:cNvSpPr/>
          <p:nvPr/>
        </p:nvSpPr>
        <p:spPr>
          <a:xfrm>
            <a:off x="971600" y="1196752"/>
            <a:ext cx="7416824" cy="923330"/>
          </a:xfrm>
          <a:prstGeom prst="rect">
            <a:avLst/>
          </a:prstGeom>
        </p:spPr>
        <p:txBody>
          <a:bodyPr wrap="square">
            <a:spAutoFit/>
          </a:bodyPr>
          <a:lstStyle/>
          <a:p>
            <a:r>
              <a:rPr lang="zh-CN" altLang="en-US" dirty="0"/>
              <a:t>本文研究基于主题模型的不良文本信息的检测识别旨在通过基于主题模型的检测框架对文本内容进行语义内容的分析，提高对不良文本信息的识别能力。论文的主要工作研究内容如下：</a:t>
            </a:r>
          </a:p>
        </p:txBody>
      </p:sp>
      <p:sp>
        <p:nvSpPr>
          <p:cNvPr id="8" name="文本框 7">
            <a:extLst>
              <a:ext uri="{FF2B5EF4-FFF2-40B4-BE49-F238E27FC236}">
                <a16:creationId xmlns:a16="http://schemas.microsoft.com/office/drawing/2014/main" id="{8C6BD873-F75C-46F3-A211-ED9E98A7920B}"/>
              </a:ext>
            </a:extLst>
          </p:cNvPr>
          <p:cNvSpPr txBox="1"/>
          <p:nvPr/>
        </p:nvSpPr>
        <p:spPr>
          <a:xfrm>
            <a:off x="899592" y="2348880"/>
            <a:ext cx="7272808" cy="646331"/>
          </a:xfrm>
          <a:prstGeom prst="rect">
            <a:avLst/>
          </a:prstGeom>
          <a:noFill/>
        </p:spPr>
        <p:txBody>
          <a:bodyPr wrap="square" rtlCol="0">
            <a:spAutoFit/>
          </a:bodyPr>
          <a:lstStyle/>
          <a:p>
            <a:r>
              <a:rPr lang="zh-CN" altLang="zh-CN" b="1" dirty="0">
                <a:solidFill>
                  <a:srgbClr val="000000"/>
                </a:solidFill>
                <a:cs typeface="+mn-ea"/>
                <a:sym typeface="+mn-lt"/>
              </a:rPr>
              <a:t>（</a:t>
            </a:r>
            <a:r>
              <a:rPr lang="en-US" altLang="zh-CN" b="1" dirty="0">
                <a:solidFill>
                  <a:srgbClr val="000000"/>
                </a:solidFill>
                <a:cs typeface="+mn-ea"/>
                <a:sym typeface="+mn-lt"/>
              </a:rPr>
              <a:t>1</a:t>
            </a:r>
            <a:r>
              <a:rPr lang="zh-CN" altLang="zh-CN" b="1" dirty="0">
                <a:solidFill>
                  <a:srgbClr val="000000"/>
                </a:solidFill>
                <a:cs typeface="+mn-ea"/>
                <a:sym typeface="+mn-lt"/>
              </a:rPr>
              <a:t>）</a:t>
            </a:r>
            <a:r>
              <a:rPr lang="zh-CN" altLang="en-US" b="1" dirty="0">
                <a:solidFill>
                  <a:srgbClr val="000000"/>
                </a:solidFill>
                <a:cs typeface="+mn-ea"/>
                <a:sym typeface="+mn-lt"/>
              </a:rPr>
              <a:t>根据河南移动</a:t>
            </a:r>
            <a:r>
              <a:rPr lang="en-US" altLang="zh-CN" b="1" dirty="0">
                <a:solidFill>
                  <a:srgbClr val="000000"/>
                </a:solidFill>
                <a:cs typeface="+mn-ea"/>
                <a:sym typeface="+mn-lt"/>
              </a:rPr>
              <a:t>CDN</a:t>
            </a:r>
            <a:r>
              <a:rPr lang="zh-CN" altLang="en-US" b="1" dirty="0">
                <a:solidFill>
                  <a:srgbClr val="000000"/>
                </a:solidFill>
                <a:cs typeface="+mn-ea"/>
                <a:sym typeface="+mn-lt"/>
              </a:rPr>
              <a:t>日志爬取网页数据并进行网页数据处理</a:t>
            </a:r>
            <a:endParaRPr lang="en-US" altLang="zh-CN" b="1" dirty="0">
              <a:solidFill>
                <a:srgbClr val="000000"/>
              </a:solidFill>
              <a:cs typeface="+mn-ea"/>
              <a:sym typeface="+mn-lt"/>
            </a:endParaRPr>
          </a:p>
          <a:p>
            <a:endParaRPr lang="zh-CN" altLang="en-US" dirty="0"/>
          </a:p>
        </p:txBody>
      </p:sp>
      <p:pic>
        <p:nvPicPr>
          <p:cNvPr id="10" name="图片 9">
            <a:extLst>
              <a:ext uri="{FF2B5EF4-FFF2-40B4-BE49-F238E27FC236}">
                <a16:creationId xmlns:a16="http://schemas.microsoft.com/office/drawing/2014/main" id="{C9896270-0C4F-4D7C-BA87-B6C8973CDF2F}"/>
              </a:ext>
            </a:extLst>
          </p:cNvPr>
          <p:cNvPicPr>
            <a:picLocks noChangeAspect="1"/>
          </p:cNvPicPr>
          <p:nvPr/>
        </p:nvPicPr>
        <p:blipFill>
          <a:blip r:embed="rId4"/>
          <a:stretch>
            <a:fillRect/>
          </a:stretch>
        </p:blipFill>
        <p:spPr>
          <a:xfrm>
            <a:off x="2087724" y="2995211"/>
            <a:ext cx="5184576" cy="3467830"/>
          </a:xfrm>
          <a:prstGeom prst="rect">
            <a:avLst/>
          </a:prstGeom>
        </p:spPr>
      </p:pic>
    </p:spTree>
    <p:extLst>
      <p:ext uri="{BB962C8B-B14F-4D97-AF65-F5344CB8AC3E}">
        <p14:creationId xmlns:p14="http://schemas.microsoft.com/office/powerpoint/2010/main" val="1270675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6858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tx1"/>
                </a:solidFill>
                <a:cs typeface="+mn-ea"/>
                <a:sym typeface="+mn-lt"/>
              </a:rPr>
              <a:t>三、研究目标与内容</a:t>
            </a:r>
          </a:p>
        </p:txBody>
      </p:sp>
      <p:sp>
        <p:nvSpPr>
          <p:cNvPr id="7" name="文本框 6">
            <a:extLst>
              <a:ext uri="{FF2B5EF4-FFF2-40B4-BE49-F238E27FC236}">
                <a16:creationId xmlns:a16="http://schemas.microsoft.com/office/drawing/2014/main" id="{0979EA0F-B191-4B62-A117-5972BF24692E}"/>
              </a:ext>
            </a:extLst>
          </p:cNvPr>
          <p:cNvSpPr txBox="1"/>
          <p:nvPr/>
        </p:nvSpPr>
        <p:spPr>
          <a:xfrm>
            <a:off x="539552" y="1372126"/>
            <a:ext cx="8352928" cy="369332"/>
          </a:xfrm>
          <a:prstGeom prst="rect">
            <a:avLst/>
          </a:prstGeom>
          <a:noFill/>
        </p:spPr>
        <p:txBody>
          <a:bodyPr wrap="square" rtlCol="0">
            <a:spAutoFit/>
          </a:bodyPr>
          <a:lstStyle/>
          <a:p>
            <a:r>
              <a:rPr lang="zh-CN" altLang="zh-CN" b="1" dirty="0">
                <a:solidFill>
                  <a:srgbClr val="000000"/>
                </a:solidFill>
                <a:cs typeface="+mn-ea"/>
                <a:sym typeface="+mn-lt"/>
              </a:rPr>
              <a:t>（</a:t>
            </a:r>
            <a:r>
              <a:rPr lang="en-US" altLang="zh-CN" b="1" dirty="0">
                <a:solidFill>
                  <a:srgbClr val="000000"/>
                </a:solidFill>
                <a:cs typeface="+mn-ea"/>
                <a:sym typeface="+mn-lt"/>
              </a:rPr>
              <a:t>2</a:t>
            </a:r>
            <a:r>
              <a:rPr lang="zh-CN" altLang="zh-CN" b="1" dirty="0">
                <a:solidFill>
                  <a:srgbClr val="000000"/>
                </a:solidFill>
                <a:cs typeface="+mn-ea"/>
                <a:sym typeface="+mn-lt"/>
              </a:rPr>
              <a:t>）</a:t>
            </a:r>
            <a:r>
              <a:rPr lang="zh-CN" altLang="en-US" b="1" dirty="0">
                <a:solidFill>
                  <a:srgbClr val="000000"/>
                </a:solidFill>
                <a:cs typeface="+mn-ea"/>
                <a:sym typeface="+mn-lt"/>
              </a:rPr>
              <a:t>根据文本内容选取合适的主题模型并检测文本是否包含不良信息</a:t>
            </a:r>
            <a:endParaRPr lang="zh-CN" altLang="zh-CN" b="1" dirty="0">
              <a:cs typeface="+mn-ea"/>
              <a:sym typeface="+mn-lt"/>
            </a:endParaRPr>
          </a:p>
        </p:txBody>
      </p:sp>
      <p:pic>
        <p:nvPicPr>
          <p:cNvPr id="27" name="图片 26">
            <a:extLst>
              <a:ext uri="{FF2B5EF4-FFF2-40B4-BE49-F238E27FC236}">
                <a16:creationId xmlns:a16="http://schemas.microsoft.com/office/drawing/2014/main" id="{E77165A1-6BFD-448C-A3AE-F4DEC397A164}"/>
              </a:ext>
            </a:extLst>
          </p:cNvPr>
          <p:cNvPicPr>
            <a:picLocks noChangeAspect="1"/>
          </p:cNvPicPr>
          <p:nvPr/>
        </p:nvPicPr>
        <p:blipFill>
          <a:blip r:embed="rId3"/>
          <a:stretch>
            <a:fillRect/>
          </a:stretch>
        </p:blipFill>
        <p:spPr>
          <a:xfrm>
            <a:off x="1187624" y="2119174"/>
            <a:ext cx="6336704" cy="4288257"/>
          </a:xfrm>
          <a:prstGeom prst="rect">
            <a:avLst/>
          </a:prstGeom>
        </p:spPr>
      </p:pic>
    </p:spTree>
    <p:extLst>
      <p:ext uri="{BB962C8B-B14F-4D97-AF65-F5344CB8AC3E}">
        <p14:creationId xmlns:p14="http://schemas.microsoft.com/office/powerpoint/2010/main" val="156895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0" y="0"/>
            <a:ext cx="9144000" cy="6858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tx1"/>
                </a:solidFill>
                <a:cs typeface="+mn-ea"/>
                <a:sym typeface="+mn-lt"/>
              </a:rPr>
              <a:t>三、研究目标与内容</a:t>
            </a:r>
          </a:p>
        </p:txBody>
      </p:sp>
      <p:sp>
        <p:nvSpPr>
          <p:cNvPr id="7" name="文本框 6">
            <a:extLst>
              <a:ext uri="{FF2B5EF4-FFF2-40B4-BE49-F238E27FC236}">
                <a16:creationId xmlns:a16="http://schemas.microsoft.com/office/drawing/2014/main" id="{0979EA0F-B191-4B62-A117-5972BF24692E}"/>
              </a:ext>
            </a:extLst>
          </p:cNvPr>
          <p:cNvSpPr txBox="1"/>
          <p:nvPr/>
        </p:nvSpPr>
        <p:spPr>
          <a:xfrm>
            <a:off x="539552" y="1372126"/>
            <a:ext cx="8352928" cy="369332"/>
          </a:xfrm>
          <a:prstGeom prst="rect">
            <a:avLst/>
          </a:prstGeom>
          <a:noFill/>
        </p:spPr>
        <p:txBody>
          <a:bodyPr wrap="square" rtlCol="0">
            <a:spAutoFit/>
          </a:bodyPr>
          <a:lstStyle/>
          <a:p>
            <a:r>
              <a:rPr lang="zh-CN" altLang="zh-CN" b="1" dirty="0">
                <a:solidFill>
                  <a:srgbClr val="000000"/>
                </a:solidFill>
                <a:cs typeface="+mn-ea"/>
                <a:sym typeface="+mn-lt"/>
              </a:rPr>
              <a:t>（</a:t>
            </a:r>
            <a:r>
              <a:rPr lang="en-US" altLang="zh-CN" b="1" dirty="0">
                <a:solidFill>
                  <a:srgbClr val="000000"/>
                </a:solidFill>
                <a:cs typeface="+mn-ea"/>
                <a:sym typeface="+mn-lt"/>
              </a:rPr>
              <a:t>2</a:t>
            </a:r>
            <a:r>
              <a:rPr lang="zh-CN" altLang="zh-CN" b="1" dirty="0">
                <a:solidFill>
                  <a:srgbClr val="000000"/>
                </a:solidFill>
                <a:cs typeface="+mn-ea"/>
                <a:sym typeface="+mn-lt"/>
              </a:rPr>
              <a:t>）</a:t>
            </a:r>
            <a:r>
              <a:rPr lang="zh-CN" altLang="en-US" b="1" dirty="0">
                <a:solidFill>
                  <a:srgbClr val="000000"/>
                </a:solidFill>
                <a:cs typeface="+mn-ea"/>
                <a:sym typeface="+mn-lt"/>
              </a:rPr>
              <a:t>根据文本内容选取合适的主题模型并检测文本是否包含不良信息</a:t>
            </a:r>
            <a:endParaRPr lang="zh-CN" altLang="zh-CN" b="1" dirty="0">
              <a:cs typeface="+mn-ea"/>
              <a:sym typeface="+mn-lt"/>
            </a:endParaRPr>
          </a:p>
        </p:txBody>
      </p:sp>
      <p:sp>
        <p:nvSpPr>
          <p:cNvPr id="8" name="文本框 7">
            <a:extLst>
              <a:ext uri="{FF2B5EF4-FFF2-40B4-BE49-F238E27FC236}">
                <a16:creationId xmlns:a16="http://schemas.microsoft.com/office/drawing/2014/main" id="{58555B04-C9F7-4371-A4D1-E716ADD17862}"/>
              </a:ext>
            </a:extLst>
          </p:cNvPr>
          <p:cNvSpPr txBox="1"/>
          <p:nvPr/>
        </p:nvSpPr>
        <p:spPr>
          <a:xfrm>
            <a:off x="1115616" y="1966119"/>
            <a:ext cx="7632848" cy="2031325"/>
          </a:xfrm>
          <a:prstGeom prst="rect">
            <a:avLst/>
          </a:prstGeom>
          <a:noFill/>
        </p:spPr>
        <p:txBody>
          <a:bodyPr wrap="square" rtlCol="0">
            <a:spAutoFit/>
          </a:bodyPr>
          <a:lstStyle/>
          <a:p>
            <a:r>
              <a:rPr lang="zh-CN" altLang="en-US" dirty="0">
                <a:cs typeface="+mn-ea"/>
                <a:sym typeface="+mn-lt"/>
              </a:rPr>
              <a:t>对于（</a:t>
            </a:r>
            <a:r>
              <a:rPr lang="en-US" altLang="zh-CN" dirty="0">
                <a:cs typeface="+mn-ea"/>
                <a:sym typeface="+mn-lt"/>
              </a:rPr>
              <a:t>1</a:t>
            </a:r>
            <a:r>
              <a:rPr lang="zh-CN" altLang="en-US" dirty="0">
                <a:cs typeface="+mn-ea"/>
                <a:sym typeface="+mn-lt"/>
              </a:rPr>
              <a:t>）中采集到的常规文本数据，拟从“词”力度及“文本”粒度层面同时对文本进行精细语义建模，首先基于</a:t>
            </a:r>
            <a:r>
              <a:rPr lang="en-US" altLang="zh-CN" dirty="0">
                <a:cs typeface="+mn-ea"/>
                <a:sym typeface="+mn-lt"/>
              </a:rPr>
              <a:t>word2vec</a:t>
            </a:r>
            <a:r>
              <a:rPr lang="zh-CN" altLang="en-US" dirty="0">
                <a:cs typeface="+mn-ea"/>
                <a:sym typeface="+mn-lt"/>
              </a:rPr>
              <a:t>训练词向量并通过相加平均法合成“词”力度层面的文本向量，基于吉布斯采样法训练</a:t>
            </a:r>
            <a:r>
              <a:rPr lang="en-US" altLang="zh-CN" dirty="0">
                <a:cs typeface="+mn-ea"/>
                <a:sym typeface="+mn-lt"/>
              </a:rPr>
              <a:t>LDA</a:t>
            </a:r>
            <a:r>
              <a:rPr lang="zh-CN" altLang="en-US" dirty="0">
                <a:cs typeface="+mn-ea"/>
                <a:sym typeface="+mn-lt"/>
              </a:rPr>
              <a:t>主题模型并根据主题概率最大原则对短文本进行特征扩展，然后基于词向量特征度扩展特征权重得到“文本”粒度层面的文本向量，最后通过向量拼接构建词向量与</a:t>
            </a:r>
            <a:r>
              <a:rPr lang="en-US" altLang="zh-CN" dirty="0">
                <a:cs typeface="+mn-ea"/>
                <a:sym typeface="+mn-lt"/>
              </a:rPr>
              <a:t>LDA</a:t>
            </a:r>
            <a:r>
              <a:rPr lang="zh-CN" altLang="en-US" dirty="0">
                <a:cs typeface="+mn-ea"/>
                <a:sym typeface="+mn-lt"/>
              </a:rPr>
              <a:t>相融合的文本表示模型，在此基础上通过分类器完成不良文本识别。</a:t>
            </a:r>
            <a:endParaRPr lang="zh-CN" altLang="en-US" dirty="0"/>
          </a:p>
        </p:txBody>
      </p:sp>
      <p:sp>
        <p:nvSpPr>
          <p:cNvPr id="9" name="矩形: 对角圆角 8">
            <a:extLst>
              <a:ext uri="{FF2B5EF4-FFF2-40B4-BE49-F238E27FC236}">
                <a16:creationId xmlns:a16="http://schemas.microsoft.com/office/drawing/2014/main" id="{B5CC249F-C287-4433-8DE8-2214B1EE2AFD}"/>
              </a:ext>
            </a:extLst>
          </p:cNvPr>
          <p:cNvSpPr/>
          <p:nvPr/>
        </p:nvSpPr>
        <p:spPr>
          <a:xfrm>
            <a:off x="1083618" y="4365104"/>
            <a:ext cx="2124236" cy="57606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文本数据</a:t>
            </a:r>
          </a:p>
        </p:txBody>
      </p:sp>
      <p:sp>
        <p:nvSpPr>
          <p:cNvPr id="10" name="矩形 9">
            <a:extLst>
              <a:ext uri="{FF2B5EF4-FFF2-40B4-BE49-F238E27FC236}">
                <a16:creationId xmlns:a16="http://schemas.microsoft.com/office/drawing/2014/main" id="{F19370F1-C82F-4035-B900-D142B9AB7868}"/>
              </a:ext>
            </a:extLst>
          </p:cNvPr>
          <p:cNvSpPr/>
          <p:nvPr/>
        </p:nvSpPr>
        <p:spPr>
          <a:xfrm>
            <a:off x="3639902" y="4365104"/>
            <a:ext cx="2124236"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预处理</a:t>
            </a:r>
            <a:endParaRPr lang="en-US" altLang="zh-CN" dirty="0">
              <a:solidFill>
                <a:schemeClr val="tx1"/>
              </a:solidFill>
            </a:endParaRPr>
          </a:p>
          <a:p>
            <a:pPr algn="ctr"/>
            <a:r>
              <a:rPr lang="zh-CN" altLang="en-US" dirty="0">
                <a:solidFill>
                  <a:schemeClr val="tx1"/>
                </a:solidFill>
              </a:rPr>
              <a:t>（分词，去停用词）</a:t>
            </a:r>
          </a:p>
        </p:txBody>
      </p:sp>
      <p:sp>
        <p:nvSpPr>
          <p:cNvPr id="11" name="矩形 10">
            <a:extLst>
              <a:ext uri="{FF2B5EF4-FFF2-40B4-BE49-F238E27FC236}">
                <a16:creationId xmlns:a16="http://schemas.microsoft.com/office/drawing/2014/main" id="{6EC75771-838B-493D-BF08-7FCBD595D743}"/>
              </a:ext>
            </a:extLst>
          </p:cNvPr>
          <p:cNvSpPr/>
          <p:nvPr/>
        </p:nvSpPr>
        <p:spPr>
          <a:xfrm>
            <a:off x="6196186" y="4368940"/>
            <a:ext cx="2124236"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构建特征向量</a:t>
            </a:r>
            <a:endParaRPr lang="en-US" altLang="zh-CN" dirty="0">
              <a:solidFill>
                <a:schemeClr val="tx1"/>
              </a:solidFill>
            </a:endParaRPr>
          </a:p>
        </p:txBody>
      </p:sp>
      <p:sp>
        <p:nvSpPr>
          <p:cNvPr id="12" name="矩形 11">
            <a:extLst>
              <a:ext uri="{FF2B5EF4-FFF2-40B4-BE49-F238E27FC236}">
                <a16:creationId xmlns:a16="http://schemas.microsoft.com/office/drawing/2014/main" id="{E84FBA87-C96F-4066-8719-1331DC7E3B7A}"/>
              </a:ext>
            </a:extLst>
          </p:cNvPr>
          <p:cNvSpPr/>
          <p:nvPr/>
        </p:nvSpPr>
        <p:spPr>
          <a:xfrm>
            <a:off x="6196186" y="5591771"/>
            <a:ext cx="2124236"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结合</a:t>
            </a:r>
            <a:r>
              <a:rPr lang="en-US" altLang="zh-CN" dirty="0">
                <a:solidFill>
                  <a:schemeClr val="tx1"/>
                </a:solidFill>
              </a:rPr>
              <a:t>word2vec</a:t>
            </a:r>
            <a:r>
              <a:rPr lang="zh-CN" altLang="en-US" dirty="0">
                <a:solidFill>
                  <a:schemeClr val="tx1"/>
                </a:solidFill>
              </a:rPr>
              <a:t>和</a:t>
            </a:r>
            <a:r>
              <a:rPr lang="en-US" altLang="zh-CN" dirty="0">
                <a:solidFill>
                  <a:schemeClr val="tx1"/>
                </a:solidFill>
              </a:rPr>
              <a:t>LDA</a:t>
            </a:r>
            <a:r>
              <a:rPr lang="zh-CN" altLang="en-US" dirty="0">
                <a:solidFill>
                  <a:schemeClr val="tx1"/>
                </a:solidFill>
              </a:rPr>
              <a:t>构建主题模型</a:t>
            </a:r>
            <a:endParaRPr lang="en-US" altLang="zh-CN" dirty="0">
              <a:solidFill>
                <a:schemeClr val="tx1"/>
              </a:solidFill>
            </a:endParaRPr>
          </a:p>
        </p:txBody>
      </p:sp>
      <p:cxnSp>
        <p:nvCxnSpPr>
          <p:cNvPr id="14" name="直接箭头连接符 13">
            <a:extLst>
              <a:ext uri="{FF2B5EF4-FFF2-40B4-BE49-F238E27FC236}">
                <a16:creationId xmlns:a16="http://schemas.microsoft.com/office/drawing/2014/main" id="{A1DA17EC-D63A-42E8-BB75-723BCF35B0B7}"/>
              </a:ext>
            </a:extLst>
          </p:cNvPr>
          <p:cNvCxnSpPr>
            <a:stCxn id="9" idx="0"/>
            <a:endCxn id="10" idx="1"/>
          </p:cNvCxnSpPr>
          <p:nvPr/>
        </p:nvCxnSpPr>
        <p:spPr>
          <a:xfrm>
            <a:off x="3207854" y="4653136"/>
            <a:ext cx="4320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88B24957-9A89-4900-972B-67DE0C7EF0E6}"/>
              </a:ext>
            </a:extLst>
          </p:cNvPr>
          <p:cNvCxnSpPr>
            <a:stCxn id="10" idx="3"/>
            <a:endCxn id="11" idx="1"/>
          </p:cNvCxnSpPr>
          <p:nvPr/>
        </p:nvCxnSpPr>
        <p:spPr>
          <a:xfrm>
            <a:off x="5764138" y="4653136"/>
            <a:ext cx="432048" cy="3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CF7909F9-CA6E-47EC-8E73-23D1134019E8}"/>
              </a:ext>
            </a:extLst>
          </p:cNvPr>
          <p:cNvCxnSpPr>
            <a:stCxn id="11" idx="2"/>
            <a:endCxn id="12" idx="0"/>
          </p:cNvCxnSpPr>
          <p:nvPr/>
        </p:nvCxnSpPr>
        <p:spPr>
          <a:xfrm>
            <a:off x="7258304" y="4945004"/>
            <a:ext cx="0" cy="646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33F43132-C178-4886-B220-F2DC676F1679}"/>
              </a:ext>
            </a:extLst>
          </p:cNvPr>
          <p:cNvSpPr/>
          <p:nvPr/>
        </p:nvSpPr>
        <p:spPr>
          <a:xfrm>
            <a:off x="3639902" y="5591771"/>
            <a:ext cx="2124236"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分类器检测算法</a:t>
            </a:r>
            <a:endParaRPr lang="en-US" altLang="zh-CN" dirty="0">
              <a:solidFill>
                <a:schemeClr val="tx1"/>
              </a:solidFill>
            </a:endParaRPr>
          </a:p>
        </p:txBody>
      </p:sp>
      <p:sp>
        <p:nvSpPr>
          <p:cNvPr id="21" name="矩形: 圆角 20">
            <a:extLst>
              <a:ext uri="{FF2B5EF4-FFF2-40B4-BE49-F238E27FC236}">
                <a16:creationId xmlns:a16="http://schemas.microsoft.com/office/drawing/2014/main" id="{3188AD77-4ACE-454B-8386-576419B17C72}"/>
              </a:ext>
            </a:extLst>
          </p:cNvPr>
          <p:cNvSpPr/>
          <p:nvPr/>
        </p:nvSpPr>
        <p:spPr>
          <a:xfrm>
            <a:off x="1083618" y="5591771"/>
            <a:ext cx="2124236" cy="57606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性能评估</a:t>
            </a:r>
          </a:p>
        </p:txBody>
      </p:sp>
      <p:cxnSp>
        <p:nvCxnSpPr>
          <p:cNvPr id="23" name="直接箭头连接符 22">
            <a:extLst>
              <a:ext uri="{FF2B5EF4-FFF2-40B4-BE49-F238E27FC236}">
                <a16:creationId xmlns:a16="http://schemas.microsoft.com/office/drawing/2014/main" id="{325251AE-0784-4EBE-94A9-CBB952B6D076}"/>
              </a:ext>
            </a:extLst>
          </p:cNvPr>
          <p:cNvCxnSpPr>
            <a:stCxn id="12" idx="1"/>
            <a:endCxn id="19" idx="3"/>
          </p:cNvCxnSpPr>
          <p:nvPr/>
        </p:nvCxnSpPr>
        <p:spPr>
          <a:xfrm flipH="1">
            <a:off x="5764138" y="5879803"/>
            <a:ext cx="4320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9526C892-03A6-4224-9A5A-05B9BB1DD1A0}"/>
              </a:ext>
            </a:extLst>
          </p:cNvPr>
          <p:cNvCxnSpPr>
            <a:stCxn id="19" idx="1"/>
            <a:endCxn id="21" idx="3"/>
          </p:cNvCxnSpPr>
          <p:nvPr/>
        </p:nvCxnSpPr>
        <p:spPr>
          <a:xfrm flipH="1">
            <a:off x="3207854" y="5879803"/>
            <a:ext cx="4320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4230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无&quot;,&quot;HeaderHeight&quot;:0.0,&quot;FooterHeight&quot;:0.0,&quot;SideMargin&quot;:0.0,&quot;TopMargin&quot;:0.0,&quot;BottomMargin&quot;:0.0,&quot;IntervalMargin&quot;:0.0,&quot;SettingType&quot;:&quot;System&quot;}"/>
</p:tagLst>
</file>

<file path=ppt/theme/theme1.xml><?xml version="1.0" encoding="utf-8"?>
<a:theme xmlns:a="http://schemas.openxmlformats.org/drawingml/2006/main" name="Office Theme">
  <a:themeElements>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fontScheme name="ndpb0val">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6950</TotalTime>
  <Words>1810</Words>
  <Application>Microsoft Office PowerPoint</Application>
  <PresentationFormat>全屏显示(4:3)</PresentationFormat>
  <Paragraphs>130</Paragraphs>
  <Slides>15</Slides>
  <Notes>11</Notes>
  <HiddenSlides>2</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Adobe 仿宋 Std R</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致谢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白 春飞</cp:lastModifiedBy>
  <cp:revision>123</cp:revision>
  <dcterms:created xsi:type="dcterms:W3CDTF">2006-08-16T00:00:00Z</dcterms:created>
  <dcterms:modified xsi:type="dcterms:W3CDTF">2018-12-12T10:23:54Z</dcterms:modified>
</cp:coreProperties>
</file>