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97" r:id="rId2"/>
    <p:sldId id="498" r:id="rId3"/>
    <p:sldId id="503" r:id="rId4"/>
    <p:sldId id="491" r:id="rId5"/>
    <p:sldId id="504" r:id="rId6"/>
    <p:sldId id="517" r:id="rId7"/>
    <p:sldId id="500" r:id="rId8"/>
    <p:sldId id="501" r:id="rId9"/>
    <p:sldId id="519" r:id="rId10"/>
    <p:sldId id="520" r:id="rId11"/>
    <p:sldId id="521" r:id="rId12"/>
    <p:sldId id="518" r:id="rId13"/>
    <p:sldId id="508" r:id="rId14"/>
    <p:sldId id="505" r:id="rId15"/>
    <p:sldId id="522" r:id="rId16"/>
    <p:sldId id="422" r:id="rId17"/>
    <p:sldId id="523" r:id="rId18"/>
    <p:sldId id="524" r:id="rId19"/>
    <p:sldId id="525" r:id="rId20"/>
    <p:sldId id="409" r:id="rId21"/>
    <p:sldId id="526" r:id="rId22"/>
    <p:sldId id="527" r:id="rId23"/>
    <p:sldId id="392" r:id="rId24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EBFB8"/>
    <a:srgbClr val="008080"/>
    <a:srgbClr val="7F7F7F"/>
    <a:srgbClr val="55B2A0"/>
    <a:srgbClr val="BDE5E2"/>
    <a:srgbClr val="999999"/>
    <a:srgbClr val="FFFFFF"/>
    <a:srgbClr val="00B050"/>
    <a:srgbClr val="F8F8F8"/>
    <a:srgbClr val="B9E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3" autoAdjust="0"/>
    <p:restoredTop sz="85558" autoAdjust="0"/>
  </p:normalViewPr>
  <p:slideViewPr>
    <p:cSldViewPr snapToGrid="0">
      <p:cViewPr varScale="1">
        <p:scale>
          <a:sx n="62" d="100"/>
          <a:sy n="62" d="100"/>
        </p:scale>
        <p:origin x="720" y="78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38"/>
    </p:cViewPr>
  </p:sorterViewPr>
  <p:notesViewPr>
    <p:cSldViewPr snapToGrid="0">
      <p:cViewPr varScale="1">
        <p:scale>
          <a:sx n="114" d="100"/>
          <a:sy n="114" d="100"/>
        </p:scale>
        <p:origin x="20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ACE6E-15F6-4AC7-AC26-4AD2E45B36B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A65F-7931-40C4-AC72-6D62FE749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54300" y="560388"/>
            <a:ext cx="4354513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9091" y="3261940"/>
            <a:ext cx="8367747" cy="293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529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4528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D4312E-7675-4AF2-B541-F2E7C69C39B6}" type="datetimeFigureOut">
              <a:rPr lang="zh-CN" altLang="en-US"/>
              <a:t>2018/7/19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529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7791"/>
            <a:ext cx="4304528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8B5FCF-4191-41F4-8760-6E650014A5E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92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8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8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）首先，引导程序创建两个子进程。父进程充当主机，其余进程充当工作进程。主机负责协调引导过程，提取和分发高可信数据给每个工作进程；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）我们通过随机选择将训练文件分成两个半部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。两个部分都充当工作进程用于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HMM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模型的种子；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）每个工作进程首先根据其训练集训练自己的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HMM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分类器，然后每个工作进程的训练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HMM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用于标记引导文档集中的文档并产生新的标记的评论文档集；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）由于两个工作进程的训练文件是不同的，因此步骤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标签结果是不一致的。因此，在标记步骤之后，主机会检查每个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HMM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分类器标记的每个句子，并且仅提取两个分类器一致的意见句子。在实验中，只有相同的标签相同的句子被认为是彼此一致的。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）从步骤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计算每个提取的情感语句的哈希值，并与已经存储在数据库中的句子进行比较（数据库包含自学习过程中新发现的数据，并在第一引导周期中初始化为空）。如果是一个新发现的句子，主机将其存储到数据库中；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）然后，主机将新发现的数据从数据库中随机分割成两个半部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，并将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分别添加到两个工作进程的训练集。这个过程被重复，直到不再发现新数据为止。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17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90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33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477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754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9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134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575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52713" y="560388"/>
            <a:ext cx="4356100" cy="244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6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实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体可以是一个由许多词组成的短语。通过将每个词扩展到其相关词的列表，可以形成不同的词组合。在图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，“好图片质量”这个句子是一个手工标记的情感句。在训练过程中，系统查找情感实体的同义词和反义词。原始情感实体“好的”的标签（正面情感），传播到“好”的每一个同义词。否定标签传播到“好的”的反义词，例如“坏的”。类似地，对于其他实体类型中的每个单词，查找相似的单词和相关单词。原始单词的标签被传播到每个新发现的相关单词。使用这种扩展，可以获得多个组合。比如“好的图片质量”，如“卓越的图片质量”，“坏的图像质量”等等。显然，只有“好的图像质量”才是我们真实标记过的数据。由扩展产生的所有其他组合可能有瑕疵。为了尽可能减小瑕疵的影响，在计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值时，给每个二元组合设置权重。通过经验判断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我们设置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是人工标记的权重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是扩展词组的权重。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3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99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B5FCF-4191-41F4-8760-6E650014A5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4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5"/>
          <p:cNvGrpSpPr/>
          <p:nvPr userDrawn="1"/>
        </p:nvGrpSpPr>
        <p:grpSpPr bwMode="auto">
          <a:xfrm>
            <a:off x="6866678" y="2341920"/>
            <a:ext cx="3243262" cy="863600"/>
            <a:chOff x="515938" y="457200"/>
            <a:chExt cx="3243262" cy="863600"/>
          </a:xfrm>
        </p:grpSpPr>
        <p:pic>
          <p:nvPicPr>
            <p:cNvPr id="9" name="Picture 2" descr="C:\Users\gpfeng\Desktop\图片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457200"/>
              <a:ext cx="868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http://bbs.whu.edu.cn/wForum/bbscon.php?bid=38&amp;id=340316&amp;ap=3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11175"/>
              <a:ext cx="2159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4254" y="3359150"/>
            <a:ext cx="7995686" cy="574508"/>
          </a:xfrm>
        </p:spPr>
        <p:txBody>
          <a:bodyPr anchor="b"/>
          <a:lstStyle>
            <a:lvl1pPr algn="r">
              <a:defRPr sz="32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4254" y="3954884"/>
            <a:ext cx="7995686" cy="350965"/>
          </a:xfrm>
        </p:spPr>
        <p:txBody>
          <a:bodyPr/>
          <a:lstStyle>
            <a:lvl1pPr marL="0" indent="0" algn="r">
              <a:buNone/>
              <a:defRPr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B5B91-C5BD-4354-AC2B-44EE9357A5BE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DEFB-A5C2-4D1D-8877-3D5996A6A96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2114254" y="4333914"/>
            <a:ext cx="8003949" cy="394778"/>
          </a:xfrm>
        </p:spPr>
        <p:txBody>
          <a:bodyPr/>
          <a:lstStyle>
            <a:lvl1pPr marL="0" indent="0" algn="r">
              <a:buNone/>
              <a:defRPr lang="zh-CN" altLang="en-US" sz="1800" kern="120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单击此处编辑母版文本样式单位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290740" y="4772410"/>
            <a:ext cx="3827667" cy="388937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2000" b="1" kern="120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000" b="1" kern="120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单击此处编辑母版文本样式姓名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6290740" y="5194440"/>
            <a:ext cx="3827463" cy="491653"/>
          </a:xfrm>
        </p:spPr>
        <p:txBody>
          <a:bodyPr/>
          <a:lstStyle>
            <a:lvl1pPr marL="0" indent="0" algn="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1800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单击此处编辑母版文本样式邮箱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0" y="6423072"/>
            <a:ext cx="12192000" cy="442536"/>
            <a:chOff x="-23530" y="2893388"/>
            <a:chExt cx="3348000" cy="442536"/>
          </a:xfrm>
        </p:grpSpPr>
        <p:sp>
          <p:nvSpPr>
            <p:cNvPr id="17" name="矩形 16"/>
            <p:cNvSpPr/>
            <p:nvPr/>
          </p:nvSpPr>
          <p:spPr>
            <a:xfrm>
              <a:off x="-23530" y="2893388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44EA0-2807-454B-BB98-311B5E791D10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539968" y="3091758"/>
            <a:ext cx="3630766" cy="931705"/>
            <a:chOff x="-23530" y="2881356"/>
            <a:chExt cx="3348000" cy="931705"/>
          </a:xfrm>
        </p:grpSpPr>
        <p:sp>
          <p:nvSpPr>
            <p:cNvPr id="11" name="矩形 10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22371" y="3091758"/>
            <a:ext cx="649473" cy="931705"/>
            <a:chOff x="-23530" y="2881356"/>
            <a:chExt cx="3348000" cy="931705"/>
          </a:xfrm>
        </p:grpSpPr>
        <p:sp>
          <p:nvSpPr>
            <p:cNvPr id="16" name="矩形 1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765226" y="3175239"/>
            <a:ext cx="7622598" cy="832542"/>
          </a:xfrm>
        </p:spPr>
        <p:txBody>
          <a:bodyPr/>
          <a:lstStyle>
            <a:lvl1pPr marL="0" indent="0">
              <a:buNone/>
              <a:defRPr lang="zh-CN" altLang="en-US" sz="4400" b="1" kern="1200" spc="-10" dirty="0" smtClean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单击此处编辑母版结束语样式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765226" y="4212288"/>
            <a:ext cx="4605764" cy="1873250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kern="1200" spc="-1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4" name="矩形 3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3FACF-BF4E-4065-B5E0-68A0C8537569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pPr>
              <a:defRPr/>
            </a:pPr>
            <a:fld id="{FA281492-5497-4E6C-A28B-D1B5E67E4A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9"/>
          <p:cNvSpPr txBox="1"/>
          <p:nvPr userDrawn="1"/>
        </p:nvSpPr>
        <p:spPr>
          <a:xfrm>
            <a:off x="585065" y="5173303"/>
            <a:ext cx="3212666" cy="389842"/>
          </a:xfrm>
          <a:prstGeom prst="rect">
            <a:avLst/>
          </a:prstGeom>
          <a:noFill/>
        </p:spPr>
        <p:txBody>
          <a:bodyPr lIns="81272" tIns="40636" rIns="81272" bIns="4063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000" b="1" spc="50" dirty="0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iip.whu.edu.cn</a:t>
            </a:r>
            <a:endParaRPr lang="zh-CN" altLang="en-US" sz="2000" b="1" spc="50" dirty="0">
              <a:ln w="11430"/>
              <a:solidFill>
                <a:schemeClr val="bg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4716" y="4204527"/>
            <a:ext cx="10309084" cy="951254"/>
          </a:xfrm>
          <a:scene3d>
            <a:camera prst="orthographicFront"/>
            <a:lightRig rig="soft" dir="t"/>
          </a:scene3d>
          <a:sp3d>
            <a:bevelT w="25400" h="55880"/>
          </a:sp3d>
        </p:spPr>
        <p:txBody>
          <a:bodyPr>
            <a:sp3d extrusionH="25400" contourW="25400" prstMaterial="matte">
              <a:bevelT w="25400" h="55880" prst="artDeco"/>
              <a:contourClr>
                <a:schemeClr val="accent6">
                  <a:lumMod val="20000"/>
                  <a:lumOff val="80000"/>
                </a:schemeClr>
              </a:contourClr>
            </a:sp3d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6000" b="1" kern="1200" spc="50" smtClean="0">
                <a:ln w="1143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/>
              <a:t>单击此处编辑母版结束语样式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D63E-CD91-4884-9AE3-C3B970853F3E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D73D-8D1D-49B1-AA90-B80EDB198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4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43" y="1825625"/>
            <a:ext cx="10936457" cy="4351338"/>
          </a:xfrm>
        </p:spPr>
        <p:txBody>
          <a:bodyPr/>
          <a:lstStyle>
            <a:lvl1pPr marL="355600" indent="-355600">
              <a:defRPr/>
            </a:lvl1pPr>
            <a:lvl2pPr marL="808355" indent="-351155">
              <a:defRPr/>
            </a:lvl2pPr>
            <a:lvl3pPr marL="1252855" indent="-338455">
              <a:defRPr/>
            </a:lvl3pPr>
            <a:lvl4pPr marL="1704975" indent="-333375">
              <a:defRPr/>
            </a:lvl4pPr>
            <a:lvl5pPr marL="2148205" indent="-319405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7725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800" b="1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222058"/>
            <a:ext cx="9754870" cy="2852737"/>
          </a:xfrm>
        </p:spPr>
        <p:txBody>
          <a:bodyPr anchor="b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b="1" kern="1200" spc="-1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 dirty="0"/>
              <a:t>母版节标题样式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101783"/>
            <a:ext cx="9754870" cy="1500187"/>
          </a:xfrm>
        </p:spPr>
        <p:txBody>
          <a:bodyPr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000" b="1" kern="1200" spc="-10" dirty="0" smtClean="0">
                <a:solidFill>
                  <a:srgbClr val="5EBFB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0E4D-A183-4351-9FD7-B71D4B4D23B7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65BFA-A120-4C1D-96CD-A5593B62160A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7343" y="182118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1343" y="182118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C772E-7EF2-481D-8D85-8198389B45CD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49"/>
            <a:ext cx="3276600" cy="365125"/>
          </a:xfrm>
        </p:spPr>
        <p:txBody>
          <a:bodyPr/>
          <a:lstStyle>
            <a:lvl1pPr>
              <a:defRPr>
                <a:solidFill>
                  <a:srgbClr val="00A29A"/>
                </a:solidFill>
              </a:defRPr>
            </a:lvl1pPr>
          </a:lstStyle>
          <a:p>
            <a:pPr>
              <a:defRPr/>
            </a:pPr>
            <a:fld id="{8F72239D-DFFA-492B-B9A5-C018C66673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0611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400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08257-8602-40AA-AEBC-614309EEAFDB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49"/>
            <a:ext cx="3276600" cy="365125"/>
          </a:xfrm>
        </p:spPr>
        <p:txBody>
          <a:bodyPr/>
          <a:lstStyle>
            <a:lvl1pPr>
              <a:defRPr>
                <a:solidFill>
                  <a:srgbClr val="00A29A"/>
                </a:solidFill>
              </a:defRPr>
            </a:lvl1pPr>
          </a:lstStyle>
          <a:p>
            <a:pPr>
              <a:defRPr/>
            </a:pPr>
            <a:fld id="{03FAA3A4-C9C8-446C-81B7-858FBFD2BC1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17343" y="556912"/>
            <a:ext cx="9006057" cy="491232"/>
          </a:xfrm>
        </p:spPr>
        <p:txBody>
          <a:bodyPr/>
          <a:lstStyle>
            <a:lvl1pPr marL="12700"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70611" y="1095769"/>
            <a:ext cx="7061200" cy="502263"/>
          </a:xfrm>
        </p:spPr>
        <p:txBody>
          <a:bodyPr/>
          <a:lstStyle>
            <a:lvl1pPr marL="0" indent="0">
              <a:buNone/>
              <a:defRPr lang="zh-CN" altLang="en-US" sz="2600" b="1" kern="1200" spc="-5" smtClean="0">
                <a:solidFill>
                  <a:srgbClr val="5EBFB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92C20-8FC8-4C64-984A-AF32EF171A79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/>
          <a:p>
            <a:pPr>
              <a:defRPr/>
            </a:pPr>
            <a:fld id="{FA281492-5497-4E6C-A28B-D1B5E67E4A6E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77108" y="993106"/>
            <a:ext cx="1800000" cy="0"/>
            <a:chOff x="5512406" y="946363"/>
            <a:chExt cx="162513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512406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918689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324972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731255" y="946363"/>
              <a:ext cx="406283" cy="0"/>
            </a:xfrm>
            <a:prstGeom prst="line">
              <a:avLst/>
            </a:prstGeom>
            <a:ln w="47625">
              <a:solidFill>
                <a:srgbClr val="5EB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838200" y="1366838"/>
            <a:ext cx="10515599" cy="4732337"/>
          </a:xfrm>
        </p:spPr>
        <p:txBody>
          <a:bodyPr/>
          <a:lstStyle>
            <a:lvl1pPr marL="2286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rgbClr val="5EBFB8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44557" y="502196"/>
            <a:ext cx="4502884" cy="412999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zh-CN" altLang="en-US"/>
              <a:t>单击此处编辑小节标题文本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6" name="矩形 5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D5364-7203-4667-80BC-E6C3D0D51549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8B27C-5975-462B-AE23-5E6F6526F2D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7F25C-2595-4A4A-B87A-3BC8B7B24098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DAA51-D797-47A5-8AFB-8283C9883E1D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AFB13-1489-4203-AB47-B2CB34A16F74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EC49-C82F-4E00-AAA2-9F7179DBD44A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10" name="矩形 9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  <a:p>
            <a:pPr lvl="4"/>
            <a:r>
              <a:rPr lang="zh-CN" altLang="zh-CN" dirty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24967AA-BFF2-4910-A52B-14E7A275D154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0" y="6427295"/>
            <a:ext cx="12192000" cy="216000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grpSp>
        <p:nvGrpSpPr>
          <p:cNvPr id="14" name="组合 5"/>
          <p:cNvGrpSpPr/>
          <p:nvPr userDrawn="1"/>
        </p:nvGrpSpPr>
        <p:grpSpPr bwMode="auto">
          <a:xfrm>
            <a:off x="9755188" y="323889"/>
            <a:ext cx="2019470" cy="556954"/>
            <a:chOff x="515938" y="457200"/>
            <a:chExt cx="3243262" cy="863600"/>
          </a:xfrm>
        </p:grpSpPr>
        <p:pic>
          <p:nvPicPr>
            <p:cNvPr id="15" name="Picture 2" descr="C:\Users\gpfeng\Desktop\图片1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457200"/>
              <a:ext cx="868362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0" descr="http://bbs.whu.edu.cn/wForum/bbscon.php?bid=38&amp;id=340316&amp;ap=320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11175"/>
              <a:ext cx="2159000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 userDrawn="1"/>
        </p:nvGrpSpPr>
        <p:grpSpPr>
          <a:xfrm rot="10800000">
            <a:off x="0" y="582291"/>
            <a:ext cx="308472" cy="901177"/>
            <a:chOff x="-23530" y="2911884"/>
            <a:chExt cx="3348000" cy="901177"/>
          </a:xfrm>
        </p:grpSpPr>
        <p:sp>
          <p:nvSpPr>
            <p:cNvPr id="18" name="矩形 17"/>
            <p:cNvSpPr/>
            <p:nvPr/>
          </p:nvSpPr>
          <p:spPr>
            <a:xfrm>
              <a:off x="-23530" y="2911884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-23530" y="314157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-23530" y="3369509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0" y="6422053"/>
            <a:ext cx="12192000" cy="454568"/>
            <a:chOff x="-23530" y="2881356"/>
            <a:chExt cx="3348000" cy="454568"/>
          </a:xfrm>
        </p:grpSpPr>
        <p:sp>
          <p:nvSpPr>
            <p:cNvPr id="4" name="矩形 3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zh-CN" sz="32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6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4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20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18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5EBFB8"/>
        </a:buClr>
        <a:buFont typeface="Wingdings" panose="05000000000000000000" pitchFamily="2" charset="2"/>
        <a:buChar char="n"/>
        <a:defRPr lang="zh-CN" altLang="zh-CN" sz="1600" kern="1200" spc="-10" smtClean="0">
          <a:solidFill>
            <a:srgbClr val="808080"/>
          </a:solidFill>
          <a:latin typeface="微软雅黑 Light" panose="020B0502040204020203" pitchFamily="34" charset="-122"/>
          <a:ea typeface="微软雅黑 Light" panose="020B0502040204020203" pitchFamily="34" charset="-122"/>
          <a:cs typeface="Microsoft Sans Serif" panose="020B060402020202020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2050415" y="3954780"/>
            <a:ext cx="8132445" cy="3886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情感分析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sz="2000" dirty="0"/>
              <a:t>报告人</a:t>
            </a:r>
            <a:r>
              <a:rPr lang="zh-CN" altLang="en-US" sz="2000" dirty="0" smtClean="0"/>
              <a:t>：王诚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gallery dir="l"/>
        <p:sndAc>
          <p:endSnd/>
        </p:sndAc>
      </p:transition>
    </mc:Choice>
    <mc:Fallback xmlns="">
      <p:transition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42924" y="1694426"/>
                <a:ext cx="7809563" cy="3270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54000">
                  <a:lnSpc>
                    <a:spcPct val="150000"/>
                  </a:lnSpc>
                  <a:spcAft>
                    <a:spcPts val="70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HMM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模型的三个假设：</a:t>
                </a:r>
                <a:endParaRPr lang="en-US" altLang="zh-CN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 Unicode MS"/>
                </a:endParaRPr>
              </a:p>
              <a:p>
                <a:pPr indent="254000">
                  <a:lnSpc>
                    <a:spcPct val="150000"/>
                  </a:lnSpc>
                  <a:spcAft>
                    <a:spcPts val="700"/>
                  </a:spcAft>
                </a:pP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（</a:t>
                </a:r>
                <a:r>
                  <a:rPr lang="en-US" altLang="zh-CN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1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）当前标签的</a:t>
                </a:r>
                <a:r>
                  <a:rPr lang="en-US" altLang="zh-CN" dirty="0" err="1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ti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赋值</a:t>
                </a:r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不仅依赖于其先前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的</a:t>
                </a:r>
                <a:r>
                  <a:rPr lang="en-US" altLang="zh-CN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ti-1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而且</a:t>
                </a:r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还依赖于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(1≤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个词</a:t>
                </a:r>
                <a:r>
                  <a:rPr lang="en-US" altLang="zh-CN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.</a:t>
                </a:r>
              </a:p>
              <a:p>
                <a:pPr indent="254000">
                  <a:lnSpc>
                    <a:spcPct val="150000"/>
                  </a:lnSpc>
                  <a:spcAft>
                    <a:spcPts val="700"/>
                  </a:spcAft>
                </a:pP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（</a:t>
                </a:r>
                <a:r>
                  <a:rPr lang="en-US" altLang="zh-CN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2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）假设当前词</a:t>
                </a:r>
                <a:r>
                  <a:rPr lang="en-US" altLang="zh-CN" dirty="0" err="1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wi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的的标签不仅依赖于当前依赖于词的签</a:t>
                </a:r>
                <a:r>
                  <a:rPr lang="en-US" altLang="zh-CN" dirty="0" err="1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ti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，当前词的词性标签</a:t>
                </a:r>
                <a:r>
                  <a:rPr lang="en-US" altLang="zh-CN" dirty="0" err="1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si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，还依赖于前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(1≤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个词 </a:t>
                </a:r>
                <a:endParaRPr lang="en-US" altLang="zh-CN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 Unicode MS"/>
                </a:endParaRPr>
              </a:p>
              <a:p>
                <a:pPr indent="254000">
                  <a:lnSpc>
                    <a:spcPct val="150000"/>
                  </a:lnSpc>
                  <a:spcAft>
                    <a:spcPts val="700"/>
                  </a:spcAft>
                </a:pP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3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）当前词的</a:t>
                </a:r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的词性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标签</a:t>
                </a:r>
                <a:r>
                  <a:rPr lang="en-US" altLang="zh-CN" dirty="0" err="1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si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即</a:t>
                </a:r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要依赖于当前词的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标签</a:t>
                </a:r>
                <a:r>
                  <a:rPr lang="en-US" altLang="zh-CN" dirty="0" err="1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ti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，</a:t>
                </a:r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也要依赖于前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(1≤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个</a:t>
                </a:r>
                <a:r>
                  <a:rPr lang="zh-CN" altLang="en-US" dirty="0" smtClean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Arial Unicode MS"/>
                  </a:rPr>
                  <a:t>词</a:t>
                </a:r>
                <a:endParaRPr lang="en-US" altLang="zh-CN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 Unicode M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924" y="1694426"/>
                <a:ext cx="7809563" cy="3270126"/>
              </a:xfrm>
              <a:prstGeom prst="rect">
                <a:avLst/>
              </a:prstGeom>
              <a:blipFill>
                <a:blip r:embed="rId3"/>
                <a:stretch>
                  <a:fillRect l="-703" b="-18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2924" y="1694426"/>
            <a:ext cx="7809563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>
              <a:lnSpc>
                <a:spcPct val="150000"/>
              </a:lnSpc>
              <a:spcAft>
                <a:spcPts val="700"/>
              </a:spcAft>
            </a:pPr>
            <a:r>
              <a:rPr lang="zh-CN" alt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</a:rPr>
              <a:t>鉴于数据稀疏问题，我们</a:t>
            </a:r>
            <a:r>
              <a:rPr lang="zh-CN" alt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</a:rPr>
              <a:t>设置</a:t>
            </a:r>
            <a:r>
              <a:rPr lang="en-US" altLang="zh-CN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</a:rPr>
              <a:t>J=K=L=1</a:t>
            </a:r>
            <a:r>
              <a:rPr lang="zh-CN" alt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</a:rPr>
              <a:t>，上述公式可以改写为： </a:t>
            </a:r>
            <a:endParaRPr lang="en-US" altLang="zh-CN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898" y="2397232"/>
            <a:ext cx="4202027" cy="139628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42925" y="3924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最大似然估计（</a:t>
            </a:r>
            <a:r>
              <a:rPr lang="en-US" altLang="zh-CN" dirty="0"/>
              <a:t>MLE</a:t>
            </a:r>
            <a:r>
              <a:rPr lang="zh-CN" altLang="en-US" dirty="0"/>
              <a:t>）用于估计公式</a:t>
            </a:r>
            <a:r>
              <a:rPr lang="en-US" altLang="zh-CN" dirty="0"/>
              <a:t>(4)</a:t>
            </a:r>
            <a:r>
              <a:rPr lang="zh-CN" altLang="en-US" dirty="0"/>
              <a:t>中的参数。例如 可以被估计为：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145" y="4911429"/>
            <a:ext cx="4680035" cy="11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技术细节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自学习技术的意义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53861" y="25376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手工</a:t>
            </a:r>
            <a:r>
              <a:rPr lang="zh-CN" altLang="en-US" dirty="0"/>
              <a:t>标注培训文件是一</a:t>
            </a:r>
            <a:r>
              <a:rPr lang="zh-CN" altLang="en-US" dirty="0" smtClean="0"/>
              <a:t>项费时费力</a:t>
            </a:r>
            <a:r>
              <a:rPr lang="zh-CN" altLang="en-US" dirty="0"/>
              <a:t>任务。难以覆盖到数据集中出现的词汇，我们设计了一种自学习的方法，使得系统能够通过使用它所学到的知识自动识别新的词汇表</a:t>
            </a:r>
          </a:p>
        </p:txBody>
      </p:sp>
    </p:spTree>
    <p:extLst>
      <p:ext uri="{BB962C8B-B14F-4D97-AF65-F5344CB8AC3E}">
        <p14:creationId xmlns:p14="http://schemas.microsoft.com/office/powerpoint/2010/main" val="18969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技术细节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自学习框架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14" y="898901"/>
            <a:ext cx="6927285" cy="51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实验成果展示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074478"/>
            <a:ext cx="9754870" cy="1500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rgbClr val="5EBFB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5312" y="3176866"/>
            <a:ext cx="872529" cy="872529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56" y="3151465"/>
            <a:ext cx="548640" cy="9220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en-US" altLang="zh-CN" sz="54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49"/>
            <a:ext cx="3276600" cy="365125"/>
          </a:xfrm>
        </p:spPr>
        <p:txBody>
          <a:bodyPr/>
          <a:lstStyle/>
          <a:p>
            <a:pPr>
              <a:defRPr/>
            </a:pPr>
            <a:fld id="{7D7E7755-B975-45CC-867A-8719B831BEBA}" type="slidenum">
              <a:rPr lang="zh-CN" altLang="en-US" smtClean="0"/>
              <a:t>15</a:t>
            </a:fld>
            <a:endParaRPr lang="zh-CN" altLang="en-US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实验成果展示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手工标注数据集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42925" y="1898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>
                <a:cs typeface="Times New Roman" panose="02020603050405020304" pitchFamily="18" charset="0"/>
              </a:rPr>
              <a:t>训练集</a:t>
            </a:r>
            <a:r>
              <a:rPr lang="zh-CN" altLang="en-US" dirty="0" smtClean="0">
                <a:cs typeface="Times New Roman" panose="02020603050405020304" pitchFamily="18" charset="0"/>
              </a:rPr>
              <a:t>来自某酒店的歌赋数据，一共有</a:t>
            </a:r>
            <a:r>
              <a:rPr lang="zh-CN" altLang="zh-CN" dirty="0" smtClean="0"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cs typeface="Times New Roman" panose="02020603050405020304" pitchFamily="18" charset="0"/>
              </a:rPr>
              <a:t>6740</a:t>
            </a:r>
            <a:r>
              <a:rPr lang="zh-CN" altLang="en-US" dirty="0" smtClean="0">
                <a:cs typeface="Times New Roman" panose="02020603050405020304" pitchFamily="18" charset="0"/>
              </a:rPr>
              <a:t>个句子，测试集有</a:t>
            </a:r>
            <a:r>
              <a:rPr lang="en-US" altLang="zh-CN" dirty="0" smtClean="0">
                <a:cs typeface="Times New Roman" panose="02020603050405020304" pitchFamily="18" charset="0"/>
              </a:rPr>
              <a:t>624</a:t>
            </a:r>
            <a:r>
              <a:rPr lang="zh-CN" altLang="en-US" dirty="0">
                <a:cs typeface="Times New Roman" panose="02020603050405020304" pitchFamily="18" charset="0"/>
              </a:rPr>
              <a:t>个句子，其中积极与消极的评论各占</a:t>
            </a:r>
            <a:r>
              <a:rPr lang="en-US" altLang="zh-CN" dirty="0">
                <a:cs typeface="Times New Roman" panose="02020603050405020304" pitchFamily="18" charset="0"/>
              </a:rPr>
              <a:t>50</a:t>
            </a:r>
            <a:r>
              <a:rPr lang="en-US" altLang="zh-CN" dirty="0" smtClean="0">
                <a:cs typeface="Times New Roman" panose="02020603050405020304" pitchFamily="18" charset="0"/>
              </a:rPr>
              <a:t>%</a:t>
            </a:r>
            <a:r>
              <a:rPr lang="zh-CN" altLang="en-US" dirty="0" smtClean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93" y="2689440"/>
            <a:ext cx="5456938" cy="33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49"/>
            <a:ext cx="3276600" cy="365125"/>
          </a:xfrm>
        </p:spPr>
        <p:txBody>
          <a:bodyPr/>
          <a:lstStyle/>
          <a:p>
            <a:pPr>
              <a:defRPr/>
            </a:pPr>
            <a:fld id="{7D7E7755-B975-45CC-867A-8719B831BEBA}" type="slidenum">
              <a:rPr lang="zh-CN" altLang="en-US" smtClean="0"/>
              <a:t>16</a:t>
            </a:fld>
            <a:endParaRPr lang="zh-CN" altLang="en-US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实验成果展示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得到标记好的语料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18" y="2863805"/>
            <a:ext cx="6451250" cy="1305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49"/>
            <a:ext cx="3276600" cy="365125"/>
          </a:xfrm>
        </p:spPr>
        <p:txBody>
          <a:bodyPr/>
          <a:lstStyle/>
          <a:p>
            <a:pPr>
              <a:defRPr/>
            </a:pPr>
            <a:fld id="{7D7E7755-B975-45CC-867A-8719B831BEBA}" type="slidenum">
              <a:rPr lang="zh-CN" altLang="en-US" smtClean="0"/>
              <a:t>17</a:t>
            </a:fld>
            <a:endParaRPr lang="zh-CN" altLang="en-US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实验成果展示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自学习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47" y="2464149"/>
            <a:ext cx="5779253" cy="14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49"/>
            <a:ext cx="3276600" cy="365125"/>
          </a:xfrm>
        </p:spPr>
        <p:txBody>
          <a:bodyPr/>
          <a:lstStyle/>
          <a:p>
            <a:pPr>
              <a:defRPr/>
            </a:pPr>
            <a:fld id="{7D7E7755-B975-45CC-867A-8719B831BEBA}" type="slidenum">
              <a:rPr lang="zh-CN" altLang="en-US" smtClean="0"/>
              <a:t>18</a:t>
            </a:fld>
            <a:endParaRPr lang="zh-CN" altLang="en-US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实验成果展示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模型训练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035" y="2363087"/>
            <a:ext cx="6743250" cy="208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49"/>
            <a:ext cx="3276600" cy="365125"/>
          </a:xfrm>
        </p:spPr>
        <p:txBody>
          <a:bodyPr/>
          <a:lstStyle/>
          <a:p>
            <a:pPr>
              <a:defRPr/>
            </a:pPr>
            <a:fld id="{7D7E7755-B975-45CC-867A-8719B831BEBA}" type="slidenum">
              <a:rPr lang="zh-CN" altLang="en-US" smtClean="0"/>
              <a:t>19</a:t>
            </a:fld>
            <a:endParaRPr lang="zh-CN" altLang="en-US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实验成果展示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结果展示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75" y="2291651"/>
            <a:ext cx="4220304" cy="25058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49" y="2291650"/>
            <a:ext cx="3522313" cy="25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4" y="554827"/>
            <a:ext cx="3080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7F7F7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altLang="en-US" sz="4000" dirty="0">
              <a:solidFill>
                <a:srgbClr val="7F7F7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78752" y="1470104"/>
            <a:ext cx="316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工作简介</a:t>
            </a:r>
            <a:endParaRPr lang="zh-CN" altLang="en-US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54767" y="2291094"/>
            <a:ext cx="279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技术细节</a:t>
            </a:r>
            <a:endParaRPr lang="en-US" altLang="zh-CN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882089" y="3144969"/>
            <a:ext cx="5462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实验结果展示</a:t>
            </a:r>
            <a:endParaRPr lang="en-US" altLang="zh-CN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46655" y="3952124"/>
            <a:ext cx="4604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spc="-1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/>
                <a:sym typeface="+mn-ea"/>
              </a:rPr>
              <a:t>总结与展望</a:t>
            </a:r>
            <a:endParaRPr lang="zh-CN" altLang="en-US" sz="2800" b="1" spc="-1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0" y="316259"/>
            <a:ext cx="1132115" cy="931705"/>
            <a:chOff x="-23530" y="2881356"/>
            <a:chExt cx="3348000" cy="931705"/>
          </a:xfrm>
        </p:grpSpPr>
        <p:sp>
          <p:nvSpPr>
            <p:cNvPr id="32" name="矩形 31"/>
            <p:cNvSpPr/>
            <p:nvPr/>
          </p:nvSpPr>
          <p:spPr>
            <a:xfrm>
              <a:off x="-23530" y="2881356"/>
              <a:ext cx="3348000" cy="216000"/>
            </a:xfrm>
            <a:prstGeom prst="rect">
              <a:avLst/>
            </a:prstGeom>
            <a:solidFill>
              <a:srgbClr val="BDE5E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23530" y="3119924"/>
              <a:ext cx="3348000" cy="216000"/>
            </a:xfrm>
            <a:prstGeom prst="rect">
              <a:avLst/>
            </a:prstGeom>
            <a:solidFill>
              <a:srgbClr val="5EBFB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3530" y="3358492"/>
              <a:ext cx="3348000" cy="216000"/>
            </a:xfrm>
            <a:prstGeom prst="rect">
              <a:avLst/>
            </a:prstGeom>
            <a:solidFill>
              <a:srgbClr val="55B2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23530" y="3597061"/>
              <a:ext cx="3348000" cy="216000"/>
            </a:xfrm>
            <a:prstGeom prst="rect">
              <a:avLst/>
            </a:prstGeom>
            <a:solidFill>
              <a:srgbClr val="00A29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Nexa Light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586647" y="1489324"/>
            <a:ext cx="504000" cy="504000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86647" y="2310314"/>
            <a:ext cx="504000" cy="504000"/>
          </a:xfrm>
          <a:prstGeom prst="rect">
            <a:avLst/>
          </a:prstGeom>
          <a:solidFill>
            <a:srgbClr val="5EBFB8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86647" y="3131304"/>
            <a:ext cx="504000" cy="504000"/>
          </a:xfrm>
          <a:prstGeom prst="rect">
            <a:avLst/>
          </a:prstGeom>
          <a:solidFill>
            <a:srgbClr val="55B2A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86647" y="3952294"/>
            <a:ext cx="504000" cy="504000"/>
          </a:xfrm>
          <a:prstGeom prst="rect">
            <a:avLst/>
          </a:prstGeom>
          <a:solidFill>
            <a:srgbClr val="00A29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 rot="5400000">
            <a:off x="2193978" y="808016"/>
            <a:ext cx="711400" cy="159886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24303" y="1476212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280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24303" y="2303758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280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24303" y="3121694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24303" y="3933074"/>
            <a:ext cx="54864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280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37959" y="3176865"/>
            <a:ext cx="872530" cy="872529"/>
          </a:xfrm>
          <a:prstGeom prst="rect">
            <a:avLst/>
          </a:prstGeom>
          <a:solidFill>
            <a:srgbClr val="55B2A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904" y="3151465"/>
            <a:ext cx="548640" cy="9220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49"/>
            <a:ext cx="3276600" cy="365125"/>
          </a:xfrm>
        </p:spPr>
        <p:txBody>
          <a:bodyPr/>
          <a:lstStyle/>
          <a:p>
            <a:pPr>
              <a:defRPr/>
            </a:pPr>
            <a:fld id="{7D7E7755-B975-45CC-867A-8719B831BEBA}" type="slidenum">
              <a:rPr lang="zh-CN" altLang="en-US" smtClean="0"/>
              <a:t>21</a:t>
            </a:fld>
            <a:endParaRPr lang="zh-CN" altLang="en-US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总结与展望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12706" y="2655398"/>
            <a:ext cx="8340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在酒店数据</a:t>
            </a:r>
            <a:r>
              <a:rPr lang="zh-CN" altLang="zh-CN" kern="1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方面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达到</a:t>
            </a:r>
            <a:r>
              <a:rPr lang="zh-CN" altLang="en-US" kern="1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了不错的效果，由于没有找到合适的数据集，我们只能用</a:t>
            </a:r>
            <a:endParaRPr lang="en-US" altLang="zh-CN" kern="100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en-US" kern="1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有限的客服数据做研究，识别效果还算比较满意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49"/>
            <a:ext cx="3276600" cy="365125"/>
          </a:xfrm>
        </p:spPr>
        <p:txBody>
          <a:bodyPr/>
          <a:lstStyle/>
          <a:p>
            <a:pPr>
              <a:defRPr/>
            </a:pPr>
            <a:fld id="{7D7E7755-B975-45CC-867A-8719B831BEBA}" type="slidenum">
              <a:rPr lang="zh-CN" altLang="en-US" smtClean="0"/>
              <a:t>22</a:t>
            </a:fld>
            <a:endParaRPr lang="zh-CN" altLang="en-US" b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总结与展望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74377" y="2655398"/>
            <a:ext cx="741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en-US" kern="100" dirty="0" smtClean="0">
                <a:ea typeface="华文楷体" panose="02010600040101010101" pitchFamily="2" charset="-122"/>
                <a:cs typeface="Times New Roman" panose="02020603050405020304" pitchFamily="18" charset="0"/>
              </a:rPr>
              <a:t>未来希望小米公司能提供更多可用的客服数据，方便我们完善模型。</a:t>
            </a:r>
            <a:endParaRPr lang="en-US" altLang="zh-CN" kern="100" dirty="0" smtClean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工作简介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074478"/>
            <a:ext cx="9754870" cy="1500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rgbClr val="5EBFB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5312" y="3176866"/>
            <a:ext cx="872529" cy="872529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56" y="3151465"/>
            <a:ext cx="548640" cy="9220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工作简介</a:t>
            </a:r>
            <a:endParaRPr lang="zh-CN" altLang="en-US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584835" y="1493520"/>
            <a:ext cx="10283825" cy="4863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18" charset="2"/>
              <a:buChar char=""/>
              <a:defRPr lang="zh-CN" altLang="en-US" sz="26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B418B8"/>
              </a:buClr>
              <a:buSzPct val="80000"/>
              <a:buFont typeface="Wingdings" panose="05000000000000000000" pitchFamily="2" charset="2"/>
              <a:buChar char="u"/>
              <a:defRPr lang="zh-CN" altLang="en-US" sz="23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2000" kern="1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细粒度情感分析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6684" y="2517058"/>
            <a:ext cx="7757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CN" dirty="0"/>
              <a:t>找出文本中表达出的情感，以及情感所表达的对象</a:t>
            </a:r>
            <a:r>
              <a:rPr lang="zh-CN" altLang="en-US" dirty="0" smtClean="0"/>
              <a:t>。例如：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小米手机的音响效果很好，就是电池寿命短。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音响：</a:t>
            </a:r>
            <a:r>
              <a:rPr lang="en-US" altLang="zh-CN" dirty="0" smtClean="0"/>
              <a:t>positive</a:t>
            </a:r>
          </a:p>
          <a:p>
            <a:r>
              <a:rPr lang="zh-CN" altLang="en-US" dirty="0" smtClean="0"/>
              <a:t>电池：</a:t>
            </a:r>
            <a:r>
              <a:rPr lang="en-US" altLang="zh-CN" dirty="0" smtClean="0"/>
              <a:t>negative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技术细节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074478"/>
            <a:ext cx="9754870" cy="1500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>
              <a:solidFill>
                <a:srgbClr val="5EBFB8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5312" y="3176866"/>
            <a:ext cx="872529" cy="872529"/>
          </a:xfrm>
          <a:prstGeom prst="rect">
            <a:avLst/>
          </a:prstGeom>
          <a:solidFill>
            <a:srgbClr val="BDE5E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Nexa Light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87256" y="3151465"/>
            <a:ext cx="548640" cy="9220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420919" y="838899"/>
            <a:ext cx="1312369" cy="3681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语料预处理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53512" y="1645920"/>
            <a:ext cx="1380744" cy="11704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02936" y="1645920"/>
            <a:ext cx="1798886" cy="1152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6" idx="2"/>
          </p:cNvCxnSpPr>
          <p:nvPr/>
        </p:nvCxnSpPr>
        <p:spPr>
          <a:xfrm flipH="1">
            <a:off x="5074920" y="1207008"/>
            <a:ext cx="2184" cy="32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3300984" y="1527048"/>
            <a:ext cx="1764792" cy="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3950208" y="1527048"/>
            <a:ext cx="9144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22726" y="2065204"/>
            <a:ext cx="854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词性标注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55264" y="3097136"/>
            <a:ext cx="694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分类器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7208" y="3473380"/>
            <a:ext cx="1613711" cy="1290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14116" y="3636158"/>
            <a:ext cx="777240" cy="313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HMM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14116" y="4301051"/>
            <a:ext cx="77724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解码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4116" y="5077601"/>
            <a:ext cx="777240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修剪</a:t>
            </a:r>
          </a:p>
        </p:txBody>
      </p:sp>
      <p:sp>
        <p:nvSpPr>
          <p:cNvPr id="32" name="矩形 31"/>
          <p:cNvSpPr/>
          <p:nvPr/>
        </p:nvSpPr>
        <p:spPr>
          <a:xfrm>
            <a:off x="3040380" y="5735181"/>
            <a:ext cx="1124712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情感特征对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24101" y="1814472"/>
            <a:ext cx="369332" cy="978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测试语料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29" idx="2"/>
            <a:endCxn id="30" idx="0"/>
          </p:cNvCxnSpPr>
          <p:nvPr/>
        </p:nvCxnSpPr>
        <p:spPr>
          <a:xfrm>
            <a:off x="3602736" y="3949735"/>
            <a:ext cx="0" cy="35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2"/>
            <a:endCxn id="31" idx="0"/>
          </p:cNvCxnSpPr>
          <p:nvPr/>
        </p:nvCxnSpPr>
        <p:spPr>
          <a:xfrm>
            <a:off x="3602736" y="4630235"/>
            <a:ext cx="0" cy="44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32" idx="0"/>
          </p:cNvCxnSpPr>
          <p:nvPr/>
        </p:nvCxnSpPr>
        <p:spPr>
          <a:xfrm>
            <a:off x="3602736" y="5379353"/>
            <a:ext cx="0" cy="3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01316" y="1823674"/>
            <a:ext cx="369332" cy="10280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训练语料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074920" y="1536192"/>
            <a:ext cx="1517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5687568" y="1527048"/>
            <a:ext cx="4572" cy="29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315328" y="1832818"/>
            <a:ext cx="84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人工标注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5668039" y="2851704"/>
            <a:ext cx="24101" cy="126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592824" y="1527048"/>
            <a:ext cx="9144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6573100" y="2348967"/>
            <a:ext cx="15436" cy="176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199631" y="2092636"/>
            <a:ext cx="80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词性解析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3309485" y="1536192"/>
            <a:ext cx="5514" cy="209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950208" y="2369635"/>
            <a:ext cx="0" cy="126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5394960" y="4118702"/>
            <a:ext cx="1389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828032" y="3943044"/>
            <a:ext cx="566928" cy="351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MLE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/>
          <p:cNvCxnSpPr>
            <a:stCxn id="80" idx="1"/>
            <a:endCxn id="28" idx="3"/>
          </p:cNvCxnSpPr>
          <p:nvPr/>
        </p:nvCxnSpPr>
        <p:spPr>
          <a:xfrm flipH="1">
            <a:off x="4420919" y="4118702"/>
            <a:ext cx="407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687568" y="4630235"/>
            <a:ext cx="1014984" cy="44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自学习数据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/>
          <p:cNvCxnSpPr>
            <a:stCxn id="83" idx="0"/>
          </p:cNvCxnSpPr>
          <p:nvPr/>
        </p:nvCxnSpPr>
        <p:spPr>
          <a:xfrm flipV="1">
            <a:off x="6195060" y="4118702"/>
            <a:ext cx="4571" cy="5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标题 1"/>
          <p:cNvSpPr txBox="1">
            <a:spLocks/>
          </p:cNvSpPr>
          <p:nvPr/>
        </p:nvSpPr>
        <p:spPr bwMode="auto">
          <a:xfrm>
            <a:off x="351692" y="656340"/>
            <a:ext cx="1998218" cy="49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zh-CN" sz="6000" kern="1200" spc="-1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/>
              <a:t>技术细节</a:t>
            </a:r>
            <a:endParaRPr lang="zh-CN" altLang="en-US" sz="3200" dirty="0"/>
          </a:p>
        </p:txBody>
      </p:sp>
      <p:sp>
        <p:nvSpPr>
          <p:cNvPr id="37" name="文本占位符 2"/>
          <p:cNvSpPr txBox="1">
            <a:spLocks/>
          </p:cNvSpPr>
          <p:nvPr/>
        </p:nvSpPr>
        <p:spPr>
          <a:xfrm>
            <a:off x="477725" y="1095769"/>
            <a:ext cx="1880686" cy="50226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5EBFB8"/>
              </a:buClr>
              <a:buFont typeface="Wingdings" panose="05000000000000000000" pitchFamily="2" charset="2"/>
              <a:buChar char="n"/>
              <a:defRPr lang="zh-CN" altLang="zh-CN" sz="2600" kern="1200" spc="-10" smtClean="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5EBFB8"/>
              </a:buClr>
              <a:buFont typeface="Wingdings" panose="05000000000000000000" pitchFamily="2" charset="2"/>
              <a:buChar char="n"/>
              <a:defRPr lang="zh-CN" altLang="zh-CN" sz="2400" kern="1200" spc="-10" smtClean="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5EBFB8"/>
              </a:buClr>
              <a:buFont typeface="Wingdings" panose="05000000000000000000" pitchFamily="2" charset="2"/>
              <a:buChar char="n"/>
              <a:defRPr lang="zh-CN" altLang="zh-CN" sz="2000" kern="1200" spc="-10" smtClean="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5EBFB8"/>
              </a:buClr>
              <a:buFont typeface="Wingdings" panose="05000000000000000000" pitchFamily="2" charset="2"/>
              <a:buChar char="n"/>
              <a:defRPr lang="zh-CN" altLang="zh-CN" sz="1800" kern="1200" spc="-10" smtClean="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5EBFB8"/>
              </a:buClr>
              <a:buFont typeface="Wingdings" panose="05000000000000000000" pitchFamily="2" charset="2"/>
              <a:buChar char="n"/>
              <a:defRPr lang="zh-CN" altLang="zh-CN" sz="1600" kern="1200" spc="-10" smtClean="0">
                <a:solidFill>
                  <a:srgbClr val="80808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Sans Serif" panose="020B060402020202020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5EBFB8"/>
                </a:solidFill>
              </a:rPr>
              <a:t>模型框架</a:t>
            </a:r>
            <a:endParaRPr lang="zh-CN" altLang="en-US" b="1" dirty="0">
              <a:solidFill>
                <a:srgbClr val="5EBFB8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5682262" y="2143714"/>
            <a:ext cx="12681" cy="3176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2" name="文本框 41"/>
          <p:cNvSpPr txBox="1"/>
          <p:nvPr/>
        </p:nvSpPr>
        <p:spPr>
          <a:xfrm>
            <a:off x="5378696" y="2446350"/>
            <a:ext cx="84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宋体" panose="02010600030101010101" pitchFamily="2" charset="-122"/>
              </a:rPr>
              <a:t>词扩展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1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技术细节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词扩展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796841" y="1765419"/>
            <a:ext cx="5518358" cy="3196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32885" y="1765419"/>
            <a:ext cx="92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权重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132885" y="2482694"/>
            <a:ext cx="92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W1=0.1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32885" y="3199969"/>
            <a:ext cx="11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W2=0.01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5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9364" y="1756496"/>
            <a:ext cx="8916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HMM模型的描述</a:t>
            </a:r>
            <a:r>
              <a:rPr lang="zh-CN" altLang="en-US" dirty="0" smtClean="0"/>
              <a:t>如下：给定单词序列</a:t>
            </a:r>
            <a:r>
              <a:rPr lang="en-US" altLang="zh-CN" dirty="0"/>
              <a:t>W={w­1,w2,..,</a:t>
            </a:r>
            <a:r>
              <a:rPr lang="en-US" altLang="zh-CN" dirty="0" smtClean="0"/>
              <a:t>wn}</a:t>
            </a:r>
            <a:r>
              <a:rPr lang="zh-CN" altLang="en-US" dirty="0" smtClean="0"/>
              <a:t>和单词的词性标签</a:t>
            </a:r>
            <a:r>
              <a:rPr lang="en-US" altLang="zh-CN" dirty="0"/>
              <a:t>S</a:t>
            </a:r>
            <a:r>
              <a:rPr lang="en-US" altLang="zh-CN" dirty="0" smtClean="0"/>
              <a:t>={</a:t>
            </a:r>
            <a:r>
              <a:rPr lang="en-US" altLang="zh-CN" dirty="0"/>
              <a:t>s1,s2,..,sn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找出最可能的标签序列</a:t>
            </a:r>
            <a:r>
              <a:rPr lang="en-US" altLang="zh-CN" dirty="0"/>
              <a:t>T={t1,t2,..,tn}</a:t>
            </a:r>
            <a:r>
              <a:rPr lang="zh-CN" altLang="en-US" dirty="0" smtClean="0"/>
              <a:t>，使得条件概率</a:t>
            </a:r>
            <a:r>
              <a:rPr lang="en-US" altLang="zh-CN" dirty="0" smtClean="0"/>
              <a:t>P(T|W,S)</a:t>
            </a:r>
            <a:r>
              <a:rPr lang="zh-CN" altLang="en-US" dirty="0" smtClean="0"/>
              <a:t>最大，即：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07" y="2619304"/>
            <a:ext cx="3701718" cy="702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1345" y="3537831"/>
            <a:ext cx="45961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4000">
              <a:lnSpc>
                <a:spcPct val="150000"/>
              </a:lnSpc>
              <a:spcAft>
                <a:spcPts val="700"/>
              </a:spcAft>
            </a:pPr>
            <a:r>
              <a:rPr lang="zh-CN" altLang="zh-C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cs typeface="宋体" panose="02010600030101010101" pitchFamily="2" charset="-122"/>
              </a:rPr>
              <a:t>采用贝利叶定律，我们可以将</a:t>
            </a:r>
            <a:r>
              <a:rPr lang="en-US" altLang="zh-C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cs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cs typeface="宋体" panose="02010600030101010101" pitchFamily="2" charset="-122"/>
              </a:rPr>
              <a:t>改写为：</a:t>
            </a:r>
            <a:endParaRPr lang="zh-CN" altLang="zh-CN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  <a:ea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33" y="4262139"/>
            <a:ext cx="3794892" cy="11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32885" y="6357193"/>
            <a:ext cx="3276600" cy="365125"/>
          </a:xfrm>
        </p:spPr>
        <p:txBody>
          <a:bodyPr/>
          <a:lstStyle/>
          <a:p>
            <a:pPr>
              <a:defRPr/>
            </a:pPr>
            <a:fld id="{69665BFA-A120-4C1D-96CD-A5593B62160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42924" y="1694426"/>
            <a:ext cx="7809563" cy="940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>
              <a:lnSpc>
                <a:spcPct val="150000"/>
              </a:lnSpc>
              <a:spcAft>
                <a:spcPts val="700"/>
              </a:spcAft>
            </a:pPr>
            <a:r>
              <a:rPr lang="zh-CN" altLang="zh-C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cs typeface="宋体" panose="02010600030101010101" pitchFamily="2" charset="-122"/>
              </a:rPr>
              <a:t>由于概率</a:t>
            </a:r>
            <a:r>
              <a:rPr lang="en-US" altLang="zh-C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cs typeface="宋体" panose="02010600030101010101" pitchFamily="2" charset="-122"/>
              </a:rPr>
              <a:t>P(W,S)</a:t>
            </a:r>
            <a:r>
              <a:rPr lang="zh-CN" altLang="zh-C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 Unicode MS"/>
                <a:cs typeface="宋体" panose="02010600030101010101" pitchFamily="2" charset="-122"/>
              </a:rPr>
              <a:t>对于所有候选标签序列保持不变，所以我们可以忽略它。因此，我们有一个一般的统计模型如下：</a:t>
            </a:r>
            <a:endParaRPr lang="zh-CN" altLang="zh-CN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 Unicode MS"/>
              <a:ea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89" y="2731106"/>
            <a:ext cx="5845251" cy="20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1105</Words>
  <Application>Microsoft Office PowerPoint</Application>
  <PresentationFormat>宽屏</PresentationFormat>
  <Paragraphs>128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 Unicode MS</vt:lpstr>
      <vt:lpstr>Microsoft YaHei UI</vt:lpstr>
      <vt:lpstr>Nexa Light</vt:lpstr>
      <vt:lpstr>华文楷体</vt:lpstr>
      <vt:lpstr>宋体</vt:lpstr>
      <vt:lpstr>微软雅黑</vt:lpstr>
      <vt:lpstr>微软雅黑 Light</vt:lpstr>
      <vt:lpstr>Arial</vt:lpstr>
      <vt:lpstr>Broadway</vt:lpstr>
      <vt:lpstr>Calibri</vt:lpstr>
      <vt:lpstr>Calibri Light</vt:lpstr>
      <vt:lpstr>Cambria Math</vt:lpstr>
      <vt:lpstr>Microsoft Sans Serif</vt:lpstr>
      <vt:lpstr>Times New Roman</vt:lpstr>
      <vt:lpstr>Wingdings</vt:lpstr>
      <vt:lpstr>Wingdings 2</vt:lpstr>
      <vt:lpstr>Office Theme</vt:lpstr>
      <vt:lpstr>工作汇报</vt:lpstr>
      <vt:lpstr>PowerPoint 演示文稿</vt:lpstr>
      <vt:lpstr>工作简介</vt:lpstr>
      <vt:lpstr>工作简介</vt:lpstr>
      <vt:lpstr>技术细节</vt:lpstr>
      <vt:lpstr>PowerPoint 演示文稿</vt:lpstr>
      <vt:lpstr>技术细节</vt:lpstr>
      <vt:lpstr>技术细节</vt:lpstr>
      <vt:lpstr>技术细节</vt:lpstr>
      <vt:lpstr>技术细节</vt:lpstr>
      <vt:lpstr>技术细节</vt:lpstr>
      <vt:lpstr>技术细节</vt:lpstr>
      <vt:lpstr>技术细节</vt:lpstr>
      <vt:lpstr>实验成果展示</vt:lpstr>
      <vt:lpstr>实验成果展示</vt:lpstr>
      <vt:lpstr>实验成果展示</vt:lpstr>
      <vt:lpstr>实验成果展示</vt:lpstr>
      <vt:lpstr>实验成果展示</vt:lpstr>
      <vt:lpstr>实验成果展示</vt:lpstr>
      <vt:lpstr>总结与展望</vt:lpstr>
      <vt:lpstr>总结与展望</vt:lpstr>
      <vt:lpstr>总结与展望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王诚</cp:lastModifiedBy>
  <cp:revision>741</cp:revision>
  <cp:lastPrinted>2016-12-10T14:10:00Z</cp:lastPrinted>
  <dcterms:created xsi:type="dcterms:W3CDTF">2012-09-21T09:29:00Z</dcterms:created>
  <dcterms:modified xsi:type="dcterms:W3CDTF">2018-07-18T16:02:59Z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