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5.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265" r:id="rId3"/>
    <p:sldId id="267" r:id="rId4"/>
    <p:sldId id="268" r:id="rId5"/>
    <p:sldId id="276" r:id="rId6"/>
    <p:sldId id="297" r:id="rId7"/>
    <p:sldId id="298" r:id="rId8"/>
    <p:sldId id="299" r:id="rId9"/>
    <p:sldId id="301" r:id="rId10"/>
    <p:sldId id="306" r:id="rId11"/>
    <p:sldId id="307" r:id="rId12"/>
    <p:sldId id="308" r:id="rId13"/>
    <p:sldId id="304" r:id="rId14"/>
    <p:sldId id="305" r:id="rId15"/>
    <p:sldId id="302" r:id="rId16"/>
    <p:sldId id="303" r:id="rId17"/>
    <p:sldId id="289" r:id="rId18"/>
  </p:sldIdLst>
  <p:sldSz cx="12192000" cy="6858000"/>
  <p:notesSz cx="6858000" cy="9144000"/>
  <p:custDataLst>
    <p:tags r:id="rId20"/>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2" userDrawn="1">
          <p15:clr>
            <a:srgbClr val="A4A3A4"/>
          </p15:clr>
        </p15:guide>
        <p15:guide id="2" pos="4815" userDrawn="1">
          <p15:clr>
            <a:srgbClr val="A4A3A4"/>
          </p15:clr>
        </p15:guide>
        <p15:guide id="3" pos="34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797"/>
    <a:srgbClr val="FF6161"/>
    <a:srgbClr val="FF4747"/>
    <a:srgbClr val="B0C6CA"/>
    <a:srgbClr val="6699A1"/>
    <a:srgbClr val="FFABAB"/>
    <a:srgbClr val="FF4B4B"/>
    <a:srgbClr val="86ADB3"/>
    <a:srgbClr val="A5DE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autoAdjust="0"/>
    <p:restoredTop sz="72792" autoAdjust="0"/>
  </p:normalViewPr>
  <p:slideViewPr>
    <p:cSldViewPr snapToGrid="0" showGuides="1">
      <p:cViewPr varScale="1">
        <p:scale>
          <a:sx n="96" d="100"/>
          <a:sy n="96" d="100"/>
        </p:scale>
        <p:origin x="1020" y="84"/>
      </p:cViewPr>
      <p:guideLst>
        <p:guide orient="horz" pos="2092"/>
        <p:guide pos="4815"/>
        <p:guide pos="3454"/>
      </p:guideLst>
    </p:cSldViewPr>
  </p:slideViewPr>
  <p:notesTextViewPr>
    <p:cViewPr>
      <p:scale>
        <a:sx n="300" d="100"/>
        <a:sy n="3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微软雅黑" panose="020B0503020204020204" pitchFamily="34" charset="-122"/>
              </a:defRPr>
            </a:lvl1pPr>
          </a:lstStyle>
          <a:p>
            <a:pPr>
              <a:defRPr/>
            </a:pPr>
            <a:fld id="{4C976ED8-A2F8-44B2-9E9B-484DCC3D921D}" type="datetimeFigureOut">
              <a:rPr lang="zh-CN" altLang="en-US" smtClean="0"/>
              <a:pPr>
                <a:defRPr/>
              </a:pPr>
              <a:t>2019/11/26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微软雅黑" panose="020B0503020204020204" pitchFamily="34" charset="-122"/>
              </a:defRPr>
            </a:lvl1pPr>
          </a:lstStyle>
          <a:p>
            <a:fld id="{167FA93C-29B1-4199-89B1-C9D8A0C7888C}" type="slidenum">
              <a:rPr lang="zh-CN" altLang="en-US" smtClean="0"/>
              <a:pPr/>
              <a:t>‹#›</a:t>
            </a:fld>
            <a:endParaRPr lang="zh-CN" altLang="en-US" dirty="0"/>
          </a:p>
        </p:txBody>
      </p:sp>
    </p:spTree>
    <p:extLst>
      <p:ext uri="{BB962C8B-B14F-4D97-AF65-F5344CB8AC3E}">
        <p14:creationId xmlns:p14="http://schemas.microsoft.com/office/powerpoint/2010/main" val="37575706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微软雅黑" panose="020B0503020204020204" pitchFamily="34" charset="-122"/>
        <a:cs typeface="+mn-cs"/>
      </a:defRPr>
    </a:lvl1pPr>
    <a:lvl2pPr marL="457200" algn="l" rtl="0" fontAlgn="base">
      <a:spcBef>
        <a:spcPct val="30000"/>
      </a:spcBef>
      <a:spcAft>
        <a:spcPct val="0"/>
      </a:spcAft>
      <a:defRPr sz="1200" kern="1200">
        <a:solidFill>
          <a:schemeClr val="tx1"/>
        </a:solidFill>
        <a:latin typeface="+mn-lt"/>
        <a:ea typeface="微软雅黑" panose="020B0503020204020204" pitchFamily="34" charset="-122"/>
        <a:cs typeface="+mn-cs"/>
      </a:defRPr>
    </a:lvl2pPr>
    <a:lvl3pPr marL="914400" algn="l" rtl="0" fontAlgn="base">
      <a:spcBef>
        <a:spcPct val="30000"/>
      </a:spcBef>
      <a:spcAft>
        <a:spcPct val="0"/>
      </a:spcAft>
      <a:defRPr sz="1200" kern="1200">
        <a:solidFill>
          <a:schemeClr val="tx1"/>
        </a:solidFill>
        <a:latin typeface="+mn-lt"/>
        <a:ea typeface="微软雅黑" panose="020B0503020204020204" pitchFamily="34" charset="-122"/>
        <a:cs typeface="+mn-cs"/>
      </a:defRPr>
    </a:lvl3pPr>
    <a:lvl4pPr marL="1371600" algn="l" rtl="0" fontAlgn="base">
      <a:spcBef>
        <a:spcPct val="30000"/>
      </a:spcBef>
      <a:spcAft>
        <a:spcPct val="0"/>
      </a:spcAft>
      <a:defRPr sz="1200" kern="1200">
        <a:solidFill>
          <a:schemeClr val="tx1"/>
        </a:solidFill>
        <a:latin typeface="+mn-lt"/>
        <a:ea typeface="微软雅黑" panose="020B0503020204020204" pitchFamily="34" charset="-122"/>
        <a:cs typeface="+mn-cs"/>
      </a:defRPr>
    </a:lvl4pPr>
    <a:lvl5pPr marL="1828800" algn="l" rtl="0" fontAlgn="base">
      <a:spcBef>
        <a:spcPct val="30000"/>
      </a:spcBef>
      <a:spcAft>
        <a:spcPct val="0"/>
      </a:spcAft>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a:t>
            </a:fld>
            <a:endParaRPr lang="zh-CN" altLang="en-US" dirty="0">
              <a:latin typeface="Calibri" pitchFamily="34" charset="0"/>
            </a:endParaRPr>
          </a:p>
        </p:txBody>
      </p:sp>
    </p:spTree>
    <p:extLst>
      <p:ext uri="{BB962C8B-B14F-4D97-AF65-F5344CB8AC3E}">
        <p14:creationId xmlns:p14="http://schemas.microsoft.com/office/powerpoint/2010/main" val="2585316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10</a:t>
            </a:fld>
            <a:endParaRPr lang="zh-CN" altLang="en-US" dirty="0">
              <a:latin typeface="Calibri" pitchFamily="34" charset="0"/>
            </a:endParaRPr>
          </a:p>
        </p:txBody>
      </p:sp>
    </p:spTree>
    <p:extLst>
      <p:ext uri="{BB962C8B-B14F-4D97-AF65-F5344CB8AC3E}">
        <p14:creationId xmlns:p14="http://schemas.microsoft.com/office/powerpoint/2010/main" val="1322944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11</a:t>
            </a:fld>
            <a:endParaRPr lang="zh-CN" altLang="en-US" dirty="0">
              <a:latin typeface="Calibri" pitchFamily="34" charset="0"/>
            </a:endParaRPr>
          </a:p>
        </p:txBody>
      </p:sp>
    </p:spTree>
    <p:extLst>
      <p:ext uri="{BB962C8B-B14F-4D97-AF65-F5344CB8AC3E}">
        <p14:creationId xmlns:p14="http://schemas.microsoft.com/office/powerpoint/2010/main" val="3897447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12</a:t>
            </a:fld>
            <a:endParaRPr lang="zh-CN" altLang="en-US" dirty="0">
              <a:latin typeface="Calibri" pitchFamily="34" charset="0"/>
            </a:endParaRPr>
          </a:p>
        </p:txBody>
      </p:sp>
    </p:spTree>
    <p:extLst>
      <p:ext uri="{BB962C8B-B14F-4D97-AF65-F5344CB8AC3E}">
        <p14:creationId xmlns:p14="http://schemas.microsoft.com/office/powerpoint/2010/main" val="3541144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13</a:t>
            </a:fld>
            <a:endParaRPr lang="zh-CN" altLang="en-US" dirty="0">
              <a:latin typeface="Calibri" pitchFamily="34" charset="0"/>
            </a:endParaRPr>
          </a:p>
        </p:txBody>
      </p:sp>
    </p:spTree>
    <p:extLst>
      <p:ext uri="{BB962C8B-B14F-4D97-AF65-F5344CB8AC3E}">
        <p14:creationId xmlns:p14="http://schemas.microsoft.com/office/powerpoint/2010/main" val="732913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14</a:t>
            </a:fld>
            <a:endParaRPr lang="zh-CN" altLang="en-US" dirty="0">
              <a:latin typeface="Calibri" pitchFamily="34" charset="0"/>
            </a:endParaRPr>
          </a:p>
        </p:txBody>
      </p:sp>
    </p:spTree>
    <p:extLst>
      <p:ext uri="{BB962C8B-B14F-4D97-AF65-F5344CB8AC3E}">
        <p14:creationId xmlns:p14="http://schemas.microsoft.com/office/powerpoint/2010/main" val="2069255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15</a:t>
            </a:fld>
            <a:endParaRPr lang="zh-CN" altLang="en-US" dirty="0">
              <a:latin typeface="Calibri" pitchFamily="34" charset="0"/>
            </a:endParaRPr>
          </a:p>
        </p:txBody>
      </p:sp>
    </p:spTree>
    <p:extLst>
      <p:ext uri="{BB962C8B-B14F-4D97-AF65-F5344CB8AC3E}">
        <p14:creationId xmlns:p14="http://schemas.microsoft.com/office/powerpoint/2010/main" val="2351122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16</a:t>
            </a:fld>
            <a:endParaRPr lang="zh-CN" altLang="en-US" dirty="0">
              <a:latin typeface="Calibri" pitchFamily="34" charset="0"/>
            </a:endParaRPr>
          </a:p>
        </p:txBody>
      </p:sp>
    </p:spTree>
    <p:extLst>
      <p:ext uri="{BB962C8B-B14F-4D97-AF65-F5344CB8AC3E}">
        <p14:creationId xmlns:p14="http://schemas.microsoft.com/office/powerpoint/2010/main" val="3029867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z="400"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17</a:t>
            </a:fld>
            <a:endParaRPr lang="zh-CN" altLang="en-US" dirty="0">
              <a:latin typeface="Calibri" pitchFamily="34" charset="0"/>
            </a:endParaRPr>
          </a:p>
        </p:txBody>
      </p:sp>
    </p:spTree>
    <p:extLst>
      <p:ext uri="{BB962C8B-B14F-4D97-AF65-F5344CB8AC3E}">
        <p14:creationId xmlns:p14="http://schemas.microsoft.com/office/powerpoint/2010/main" val="214848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2</a:t>
            </a:fld>
            <a:endParaRPr lang="zh-CN" altLang="en-US" dirty="0">
              <a:latin typeface="Calibri" pitchFamily="34" charset="0"/>
            </a:endParaRPr>
          </a:p>
        </p:txBody>
      </p:sp>
    </p:spTree>
    <p:extLst>
      <p:ext uri="{BB962C8B-B14F-4D97-AF65-F5344CB8AC3E}">
        <p14:creationId xmlns:p14="http://schemas.microsoft.com/office/powerpoint/2010/main" val="82913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3</a:t>
            </a:fld>
            <a:endParaRPr lang="zh-CN" altLang="en-US" dirty="0">
              <a:latin typeface="Calibri" pitchFamily="34" charset="0"/>
            </a:endParaRPr>
          </a:p>
        </p:txBody>
      </p:sp>
    </p:spTree>
    <p:extLst>
      <p:ext uri="{BB962C8B-B14F-4D97-AF65-F5344CB8AC3E}">
        <p14:creationId xmlns:p14="http://schemas.microsoft.com/office/powerpoint/2010/main" val="128955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4</a:t>
            </a:fld>
            <a:endParaRPr lang="zh-CN" altLang="en-US" dirty="0">
              <a:latin typeface="Calibri" pitchFamily="34" charset="0"/>
            </a:endParaRPr>
          </a:p>
        </p:txBody>
      </p:sp>
    </p:spTree>
    <p:extLst>
      <p:ext uri="{BB962C8B-B14F-4D97-AF65-F5344CB8AC3E}">
        <p14:creationId xmlns:p14="http://schemas.microsoft.com/office/powerpoint/2010/main" val="244892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5</a:t>
            </a:fld>
            <a:endParaRPr lang="zh-CN" altLang="en-US" dirty="0">
              <a:latin typeface="Calibri" pitchFamily="34" charset="0"/>
            </a:endParaRPr>
          </a:p>
        </p:txBody>
      </p:sp>
    </p:spTree>
    <p:extLst>
      <p:ext uri="{BB962C8B-B14F-4D97-AF65-F5344CB8AC3E}">
        <p14:creationId xmlns:p14="http://schemas.microsoft.com/office/powerpoint/2010/main" val="332930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6</a:t>
            </a:fld>
            <a:endParaRPr lang="zh-CN" altLang="en-US" dirty="0">
              <a:latin typeface="Calibri" pitchFamily="34" charset="0"/>
            </a:endParaRPr>
          </a:p>
        </p:txBody>
      </p:sp>
    </p:spTree>
    <p:extLst>
      <p:ext uri="{BB962C8B-B14F-4D97-AF65-F5344CB8AC3E}">
        <p14:creationId xmlns:p14="http://schemas.microsoft.com/office/powerpoint/2010/main" val="2571741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7</a:t>
            </a:fld>
            <a:endParaRPr lang="zh-CN" altLang="en-US" dirty="0">
              <a:latin typeface="Calibri" pitchFamily="34" charset="0"/>
            </a:endParaRPr>
          </a:p>
        </p:txBody>
      </p:sp>
    </p:spTree>
    <p:extLst>
      <p:ext uri="{BB962C8B-B14F-4D97-AF65-F5344CB8AC3E}">
        <p14:creationId xmlns:p14="http://schemas.microsoft.com/office/powerpoint/2010/main" val="69021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z="1600"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8</a:t>
            </a:fld>
            <a:endParaRPr lang="zh-CN" altLang="en-US" dirty="0">
              <a:latin typeface="Calibri" pitchFamily="34" charset="0"/>
            </a:endParaRPr>
          </a:p>
        </p:txBody>
      </p:sp>
    </p:spTree>
    <p:extLst>
      <p:ext uri="{BB962C8B-B14F-4D97-AF65-F5344CB8AC3E}">
        <p14:creationId xmlns:p14="http://schemas.microsoft.com/office/powerpoint/2010/main" val="2676328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9</a:t>
            </a:fld>
            <a:endParaRPr lang="zh-CN" altLang="en-US" dirty="0">
              <a:latin typeface="Calibri" pitchFamily="34" charset="0"/>
            </a:endParaRPr>
          </a:p>
        </p:txBody>
      </p:sp>
    </p:spTree>
    <p:extLst>
      <p:ext uri="{BB962C8B-B14F-4D97-AF65-F5344CB8AC3E}">
        <p14:creationId xmlns:p14="http://schemas.microsoft.com/office/powerpoint/2010/main" val="43525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B501654-C328-4D7F-8379-14C1805D0D0D}" type="datetimeFigureOut">
              <a:rPr lang="zh-CN" altLang="en-US"/>
              <a:pPr>
                <a:defRPr/>
              </a:pPr>
              <a:t>2019/11/26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4421DB7-F3D9-48CB-8617-87E748E92883}" type="slidenum">
              <a:rPr lang="zh-CN" altLang="en-US"/>
              <a:pPr/>
              <a:t>‹#›</a:t>
            </a:fld>
            <a:endParaRPr lang="zh-CN" altLang="en-US"/>
          </a:p>
        </p:txBody>
      </p:sp>
    </p:spTree>
    <p:extLst>
      <p:ext uri="{BB962C8B-B14F-4D97-AF65-F5344CB8AC3E}">
        <p14:creationId xmlns:p14="http://schemas.microsoft.com/office/powerpoint/2010/main" val="1978769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D132489-02C9-4B03-8508-CE0419D7D36C}" type="datetimeFigureOut">
              <a:rPr lang="zh-CN" altLang="en-US"/>
              <a:pPr>
                <a:defRPr/>
              </a:pPr>
              <a:t>2019/11/26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F3826D8-9AD3-419B-A4E6-CC8E8BEDD67B}" type="slidenum">
              <a:rPr lang="zh-CN" altLang="en-US"/>
              <a:pPr/>
              <a:t>‹#›</a:t>
            </a:fld>
            <a:endParaRPr lang="zh-CN" altLang="en-US"/>
          </a:p>
        </p:txBody>
      </p:sp>
    </p:spTree>
    <p:extLst>
      <p:ext uri="{BB962C8B-B14F-4D97-AF65-F5344CB8AC3E}">
        <p14:creationId xmlns:p14="http://schemas.microsoft.com/office/powerpoint/2010/main" val="3368410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9B4E0AC-1760-453B-913D-8414A7E3B035}" type="datetimeFigureOut">
              <a:rPr lang="zh-CN" altLang="en-US"/>
              <a:pPr>
                <a:defRPr/>
              </a:pPr>
              <a:t>2019/11/26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A3F0D1-4657-4B7B-8EC0-DFDEE341E13E}" type="slidenum">
              <a:rPr lang="zh-CN" altLang="en-US"/>
              <a:pPr/>
              <a:t>‹#›</a:t>
            </a:fld>
            <a:endParaRPr lang="zh-CN" altLang="en-US"/>
          </a:p>
        </p:txBody>
      </p:sp>
    </p:spTree>
    <p:extLst>
      <p:ext uri="{BB962C8B-B14F-4D97-AF65-F5344CB8AC3E}">
        <p14:creationId xmlns:p14="http://schemas.microsoft.com/office/powerpoint/2010/main" val="4243881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5C3B258-F792-467C-8952-6564F7F7A64C}" type="datetimeFigureOut">
              <a:rPr lang="zh-CN" altLang="en-US"/>
              <a:pPr>
                <a:defRPr/>
              </a:pPr>
              <a:t>2019/11/26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232BDC5-71A1-4D20-8EF0-8F919F29C0C1}" type="slidenum">
              <a:rPr lang="zh-CN" altLang="en-US"/>
              <a:pPr/>
              <a:t>‹#›</a:t>
            </a:fld>
            <a:endParaRPr lang="zh-CN" altLang="en-US"/>
          </a:p>
        </p:txBody>
      </p:sp>
    </p:spTree>
    <p:extLst>
      <p:ext uri="{BB962C8B-B14F-4D97-AF65-F5344CB8AC3E}">
        <p14:creationId xmlns:p14="http://schemas.microsoft.com/office/powerpoint/2010/main" val="11809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BE8ED0-4CC8-41FB-A813-AF3EE990F4EA}" type="datetimeFigureOut">
              <a:rPr lang="zh-CN" altLang="en-US"/>
              <a:pPr>
                <a:defRPr/>
              </a:pPr>
              <a:t>2019/11/26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8AE3268-E185-4A0B-A5A9-CD634315B018}" type="slidenum">
              <a:rPr lang="zh-CN" altLang="en-US"/>
              <a:pPr/>
              <a:t>‹#›</a:t>
            </a:fld>
            <a:endParaRPr lang="zh-CN" altLang="en-US"/>
          </a:p>
        </p:txBody>
      </p:sp>
    </p:spTree>
    <p:extLst>
      <p:ext uri="{BB962C8B-B14F-4D97-AF65-F5344CB8AC3E}">
        <p14:creationId xmlns:p14="http://schemas.microsoft.com/office/powerpoint/2010/main" val="1501709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E95B230-0B8A-4324-8096-B0A755B49C08}" type="datetimeFigureOut">
              <a:rPr lang="zh-CN" altLang="en-US"/>
              <a:pPr>
                <a:defRPr/>
              </a:pPr>
              <a:t>2019/11/26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5C879A5-D176-4ABC-9E08-BE7D148649D6}" type="slidenum">
              <a:rPr lang="zh-CN" altLang="en-US"/>
              <a:pPr/>
              <a:t>‹#›</a:t>
            </a:fld>
            <a:endParaRPr lang="zh-CN" altLang="en-US"/>
          </a:p>
        </p:txBody>
      </p:sp>
      <p:sp>
        <p:nvSpPr>
          <p:cNvPr id="9" name="矩形 8"/>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728748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DF3C78F-01F3-4EBB-8C19-5282C12060D8}" type="datetimeFigureOut">
              <a:rPr lang="zh-CN" altLang="en-US"/>
              <a:pPr>
                <a:defRPr/>
              </a:pPr>
              <a:t>2019/11/26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74A41306-BA03-4BCE-9FF0-80456018BC56}" type="slidenum">
              <a:rPr lang="zh-CN" altLang="en-US"/>
              <a:pPr/>
              <a:t>‹#›</a:t>
            </a:fld>
            <a:endParaRPr lang="zh-CN" altLang="en-US"/>
          </a:p>
        </p:txBody>
      </p:sp>
    </p:spTree>
    <p:extLst>
      <p:ext uri="{BB962C8B-B14F-4D97-AF65-F5344CB8AC3E}">
        <p14:creationId xmlns:p14="http://schemas.microsoft.com/office/powerpoint/2010/main" val="3744959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A828795-3798-49B7-99EE-351E9F40A0C4}" type="datetimeFigureOut">
              <a:rPr lang="zh-CN" altLang="en-US"/>
              <a:pPr>
                <a:defRPr/>
              </a:pPr>
              <a:t>2019/11/26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D707729-9787-46F8-B085-CA1F955117C8}" type="slidenum">
              <a:rPr lang="zh-CN" altLang="en-US"/>
              <a:pPr/>
              <a:t>‹#›</a:t>
            </a:fld>
            <a:endParaRPr lang="zh-CN" altLang="en-US"/>
          </a:p>
        </p:txBody>
      </p:sp>
    </p:spTree>
    <p:extLst>
      <p:ext uri="{BB962C8B-B14F-4D97-AF65-F5344CB8AC3E}">
        <p14:creationId xmlns:p14="http://schemas.microsoft.com/office/powerpoint/2010/main" val="936971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DF77328-FDBE-4128-A06A-0E4EBD2AD1E0}" type="datetimeFigureOut">
              <a:rPr lang="zh-CN" altLang="en-US"/>
              <a:pPr>
                <a:defRPr/>
              </a:pPr>
              <a:t>2019/11/26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5F54854-6997-4642-95D0-70E8C6EE6C37}" type="slidenum">
              <a:rPr lang="zh-CN" altLang="en-US"/>
              <a:pPr/>
              <a:t>‹#›</a:t>
            </a:fld>
            <a:endParaRPr lang="zh-CN" altLang="en-US"/>
          </a:p>
        </p:txBody>
      </p:sp>
    </p:spTree>
    <p:extLst>
      <p:ext uri="{BB962C8B-B14F-4D97-AF65-F5344CB8AC3E}">
        <p14:creationId xmlns:p14="http://schemas.microsoft.com/office/powerpoint/2010/main" val="3951297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38BD367-96EF-42E6-B24E-CA1E7E032EF0}" type="datetimeFigureOut">
              <a:rPr lang="zh-CN" altLang="en-US"/>
              <a:pPr>
                <a:defRPr/>
              </a:pPr>
              <a:t>2019/11/26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18B825A-7E81-44C3-B3B9-3CE7C7317BE7}" type="slidenum">
              <a:rPr lang="zh-CN" altLang="en-US"/>
              <a:pPr/>
              <a:t>‹#›</a:t>
            </a:fld>
            <a:endParaRPr lang="zh-CN" altLang="en-US"/>
          </a:p>
        </p:txBody>
      </p:sp>
    </p:spTree>
    <p:extLst>
      <p:ext uri="{BB962C8B-B14F-4D97-AF65-F5344CB8AC3E}">
        <p14:creationId xmlns:p14="http://schemas.microsoft.com/office/powerpoint/2010/main" val="2582575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C4923F-5CC1-47A1-8CDC-A5AB7535644B}" type="datetimeFigureOut">
              <a:rPr lang="zh-CN" altLang="en-US"/>
              <a:pPr>
                <a:defRPr/>
              </a:pPr>
              <a:t>2019/11/26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5A47B71-0CCF-4F19-BDED-D37F0E2613A7}" type="slidenum">
              <a:rPr lang="zh-CN" altLang="en-US"/>
              <a:pPr/>
              <a:t>‹#›</a:t>
            </a:fld>
            <a:endParaRPr lang="zh-CN" altLang="en-US"/>
          </a:p>
        </p:txBody>
      </p:sp>
    </p:spTree>
    <p:extLst>
      <p:ext uri="{BB962C8B-B14F-4D97-AF65-F5344CB8AC3E}">
        <p14:creationId xmlns:p14="http://schemas.microsoft.com/office/powerpoint/2010/main" val="3649807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EE8DB8C-8B3F-437E-8616-505C52744BCD}" type="datetimeFigureOut">
              <a:rPr lang="zh-CN" altLang="en-US"/>
              <a:pPr>
                <a:defRPr/>
              </a:pPr>
              <a:t>2019/11/26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微软雅黑" panose="020B0503020204020204" pitchFamily="34" charset="-122"/>
                <a:ea typeface="微软雅黑" panose="020B0503020204020204" pitchFamily="34" charset="-122"/>
              </a:defRPr>
            </a:lvl1pPr>
          </a:lstStyle>
          <a:p>
            <a:fld id="{780C1C8B-0847-42AA-878D-865D1C9E509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hemeOverride" Target="../theme/themeOverride2.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hemeOverride" Target="../theme/themeOverride3.xml"/><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8270" y="2612283"/>
            <a:ext cx="11264622" cy="830997"/>
          </a:xfrm>
          <a:prstGeom prst="rect">
            <a:avLst/>
          </a:prstGeom>
          <a:noFill/>
        </p:spPr>
        <p:txBody>
          <a:bodyPr wrap="none">
            <a:spAutoFit/>
          </a:bodyPr>
          <a:lstStyle/>
          <a:p>
            <a:pPr algn="ctr" fontAlgn="auto">
              <a:spcBef>
                <a:spcPts val="0"/>
              </a:spcBef>
              <a:spcAft>
                <a:spcPts val="0"/>
              </a:spcAft>
              <a:defRPr/>
            </a:pPr>
            <a:r>
              <a:rPr lang="zh-CN" altLang="en-US" sz="4800" b="1" dirty="0" smtClean="0">
                <a:solidFill>
                  <a:schemeClr val="accent6">
                    <a:lumMod val="50000"/>
                  </a:schemeClr>
                </a:solidFill>
                <a:latin typeface="微软雅黑" panose="020B0503020204020204" pitchFamily="34" charset="-122"/>
                <a:ea typeface="微软雅黑" panose="020B0503020204020204" pitchFamily="34" charset="-122"/>
              </a:rPr>
              <a:t>联合</a:t>
            </a:r>
            <a:r>
              <a:rPr lang="zh-CN" altLang="en-US" sz="4800" b="1" dirty="0">
                <a:solidFill>
                  <a:schemeClr val="accent6">
                    <a:lumMod val="50000"/>
                  </a:schemeClr>
                </a:solidFill>
                <a:latin typeface="微软雅黑" panose="020B0503020204020204" pitchFamily="34" charset="-122"/>
                <a:ea typeface="微软雅黑" panose="020B0503020204020204" pitchFamily="34" charset="-122"/>
              </a:rPr>
              <a:t>邻域</a:t>
            </a:r>
            <a:r>
              <a:rPr lang="zh-CN" altLang="en-US" sz="4800" b="1" dirty="0" smtClean="0">
                <a:solidFill>
                  <a:schemeClr val="accent6">
                    <a:lumMod val="50000"/>
                  </a:schemeClr>
                </a:solidFill>
                <a:latin typeface="微软雅黑" panose="020B0503020204020204" pitchFamily="34" charset="-122"/>
                <a:ea typeface="微软雅黑" panose="020B0503020204020204" pitchFamily="34" charset="-122"/>
              </a:rPr>
              <a:t>信息与结构信息的知识表示</a:t>
            </a:r>
            <a:r>
              <a:rPr lang="zh-CN" altLang="en-US" sz="4800" b="1" dirty="0">
                <a:solidFill>
                  <a:schemeClr val="accent6">
                    <a:lumMod val="50000"/>
                  </a:schemeClr>
                </a:solidFill>
                <a:latin typeface="微软雅黑" panose="020B0503020204020204" pitchFamily="34" charset="-122"/>
                <a:ea typeface="微软雅黑" panose="020B0503020204020204" pitchFamily="34" charset="-122"/>
              </a:rPr>
              <a:t>模型</a:t>
            </a:r>
          </a:p>
        </p:txBody>
      </p:sp>
      <p:sp>
        <p:nvSpPr>
          <p:cNvPr id="4" name="文本框 3"/>
          <p:cNvSpPr txBox="1"/>
          <p:nvPr/>
        </p:nvSpPr>
        <p:spPr>
          <a:xfrm>
            <a:off x="2156244" y="3443280"/>
            <a:ext cx="8388676" cy="407804"/>
          </a:xfrm>
          <a:prstGeom prst="rect">
            <a:avLst/>
          </a:prstGeom>
          <a:noFill/>
        </p:spPr>
        <p:txBody>
          <a:bodyPr wrap="square">
            <a:spAutoFit/>
          </a:bodyPr>
          <a:lstStyle/>
          <a:p>
            <a:pPr algn="ctr" fontAlgn="auto">
              <a:spcBef>
                <a:spcPts val="0"/>
              </a:spcBef>
              <a:spcAft>
                <a:spcPts val="0"/>
              </a:spcAft>
              <a:defRPr/>
            </a:pPr>
            <a:r>
              <a:rPr lang="en-US" altLang="zh-CN" sz="2050" dirty="0">
                <a:solidFill>
                  <a:schemeClr val="bg1">
                    <a:lumMod val="50000"/>
                  </a:schemeClr>
                </a:solidFill>
                <a:latin typeface="+mn-lt"/>
                <a:ea typeface="+mn-ea"/>
              </a:rPr>
              <a:t>Neighborhood Aggregation for Knowledge Graph Representation</a:t>
            </a:r>
            <a:endParaRPr lang="zh-CN" altLang="en-US" sz="2050" dirty="0">
              <a:solidFill>
                <a:schemeClr val="bg1">
                  <a:lumMod val="50000"/>
                </a:schemeClr>
              </a:solidFill>
              <a:latin typeface="+mn-lt"/>
              <a:ea typeface="+mn-ea"/>
            </a:endParaRPr>
          </a:p>
        </p:txBody>
      </p:sp>
      <p:cxnSp>
        <p:nvCxnSpPr>
          <p:cNvPr id="13" name="直接连接符 12"/>
          <p:cNvCxnSpPr/>
          <p:nvPr/>
        </p:nvCxnSpPr>
        <p:spPr>
          <a:xfrm rot="10800000">
            <a:off x="1885036" y="2344705"/>
            <a:ext cx="6799262" cy="39687"/>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4447340" y="3996201"/>
            <a:ext cx="5354637" cy="30162"/>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88" y="425199"/>
            <a:ext cx="2333625" cy="742950"/>
          </a:xfrm>
          <a:prstGeom prst="rect">
            <a:avLst/>
          </a:prstGeom>
        </p:spPr>
      </p:pic>
      <p:sp>
        <p:nvSpPr>
          <p:cNvPr id="5" name="文本框 4"/>
          <p:cNvSpPr txBox="1"/>
          <p:nvPr/>
        </p:nvSpPr>
        <p:spPr>
          <a:xfrm>
            <a:off x="2405052" y="4687359"/>
            <a:ext cx="1711335" cy="400110"/>
          </a:xfrm>
          <a:prstGeom prst="rect">
            <a:avLst/>
          </a:prstGeom>
          <a:noFill/>
        </p:spPr>
        <p:txBody>
          <a:bodyPr wrap="square" rtlCol="0">
            <a:spAutoFit/>
          </a:bodyPr>
          <a:lstStyle/>
          <a:p>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答辩人：黄婷</a:t>
            </a:r>
          </a:p>
        </p:txBody>
      </p:sp>
      <p:sp>
        <p:nvSpPr>
          <p:cNvPr id="32" name="文本框 31"/>
          <p:cNvSpPr txBox="1"/>
          <p:nvPr/>
        </p:nvSpPr>
        <p:spPr>
          <a:xfrm>
            <a:off x="8085137" y="4687359"/>
            <a:ext cx="1976947" cy="400110"/>
          </a:xfrm>
          <a:prstGeom prst="rect">
            <a:avLst/>
          </a:prstGeom>
          <a:noFill/>
        </p:spPr>
        <p:txBody>
          <a:bodyPr wrap="square" rtlCol="0">
            <a:spAutoFit/>
          </a:bodyPr>
          <a:lstStyle/>
          <a:p>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指导教授：彭敏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smtClean="0">
                <a:solidFill>
                  <a:schemeClr val="accent6">
                    <a:lumMod val="50000"/>
                  </a:schemeClr>
                </a:solidFill>
                <a:latin typeface="+mj-ea"/>
                <a:ea typeface="+mj-ea"/>
              </a:rPr>
              <a:t>研究内容</a:t>
            </a:r>
            <a:endParaRPr lang="zh-CN" altLang="en-US" sz="4800" b="1" dirty="0">
              <a:solidFill>
                <a:schemeClr val="accent6">
                  <a:lumMod val="50000"/>
                </a:schemeClr>
              </a:solidFill>
              <a:latin typeface="+mj-ea"/>
              <a:ea typeface="+mj-ea"/>
            </a:endParaRPr>
          </a:p>
        </p:txBody>
      </p:sp>
      <p:cxnSp>
        <p:nvCxnSpPr>
          <p:cNvPr id="19" name="PA_直接连接符 18"/>
          <p:cNvCxnSpPr>
            <a:cxnSpLocks/>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11014" y="3471768"/>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7828" y="2416299"/>
            <a:ext cx="864000" cy="864000"/>
            <a:chOff x="2517828" y="1926040"/>
            <a:chExt cx="864000" cy="864000"/>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707886"/>
            </a:xfrm>
            <a:prstGeom prst="rect">
              <a:avLst/>
            </a:prstGeom>
            <a:noFill/>
          </p:spPr>
          <p:txBody>
            <a:bodyPr wrap="square" rtlCol="0">
              <a:spAutoFit/>
            </a:bodyPr>
            <a:lstStyle/>
            <a:p>
              <a:r>
                <a:rPr lang="en-US" altLang="zh-CN" sz="4000" b="1" dirty="0" smtClean="0">
                  <a:solidFill>
                    <a:schemeClr val="accent6">
                      <a:lumMod val="50000"/>
                    </a:schemeClr>
                  </a:solidFill>
                  <a:latin typeface="微软雅黑" panose="020B0503020204020204" pitchFamily="34" charset="-122"/>
                  <a:ea typeface="微软雅黑" panose="020B0503020204020204" pitchFamily="34" charset="-122"/>
                </a:rPr>
                <a:t>03</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452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55381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研究内容</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文本框 1"/>
          <p:cNvSpPr txBox="1"/>
          <p:nvPr/>
        </p:nvSpPr>
        <p:spPr>
          <a:xfrm>
            <a:off x="1089984" y="1067102"/>
            <a:ext cx="10012032"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smtClean="0"/>
              <a:t>主要针对问题</a:t>
            </a:r>
            <a:endParaRPr lang="en-US" altLang="zh-CN" b="1" dirty="0" smtClean="0"/>
          </a:p>
          <a:p>
            <a:pPr lvl="1">
              <a:lnSpc>
                <a:spcPct val="150000"/>
              </a:lnSpc>
            </a:pPr>
            <a:r>
              <a:rPr lang="zh-CN" altLang="en-US" dirty="0" smtClean="0">
                <a:latin typeface="Times New Roman" panose="02020603050405020304" pitchFamily="18" charset="0"/>
                <a:cs typeface="Times New Roman" panose="02020603050405020304" pitchFamily="18" charset="0"/>
              </a:rPr>
              <a:t>已</a:t>
            </a:r>
            <a:r>
              <a:rPr lang="zh-CN" altLang="en-US" dirty="0">
                <a:latin typeface="Times New Roman" panose="02020603050405020304" pitchFamily="18" charset="0"/>
                <a:cs typeface="Times New Roman" panose="02020603050405020304" pitchFamily="18" charset="0"/>
              </a:rPr>
              <a:t>有的模型在建模知识库中三元组时，或是忽略三元组的邻域信息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导致无法处理关联知识较少的罕见实体，或是在引入邻域信息时不能自适应地为每个实体抽取最相关的邻节点属性，导致引入了</a:t>
            </a:r>
            <a:r>
              <a:rPr lang="zh-CN" altLang="en-US" dirty="0" smtClean="0">
                <a:latin typeface="Times New Roman" panose="02020603050405020304" pitchFamily="18" charset="0"/>
                <a:cs typeface="Times New Roman" panose="02020603050405020304" pitchFamily="18" charset="0"/>
              </a:rPr>
              <a:t>冗余信息。</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smtClean="0">
                <a:latin typeface="Times New Roman" panose="02020603050405020304" pitchFamily="18" charset="0"/>
                <a:cs typeface="Times New Roman" panose="02020603050405020304" pitchFamily="18" charset="0"/>
              </a:rPr>
              <a:t>研究目标</a:t>
            </a:r>
            <a:endParaRPr lang="en-US" altLang="zh-CN" b="1" dirty="0" smtClean="0">
              <a:latin typeface="Times New Roman" panose="02020603050405020304" pitchFamily="18" charset="0"/>
              <a:cs typeface="Times New Roman" panose="02020603050405020304" pitchFamily="18" charset="0"/>
            </a:endParaRPr>
          </a:p>
          <a:p>
            <a:pPr lvl="1">
              <a:lnSpc>
                <a:spcPct val="150000"/>
              </a:lnSpc>
            </a:pPr>
            <a:r>
              <a:rPr lang="zh-CN" altLang="en-US" dirty="0" smtClean="0">
                <a:latin typeface="Times New Roman" panose="02020603050405020304" pitchFamily="18" charset="0"/>
                <a:cs typeface="Times New Roman" panose="02020603050405020304" pitchFamily="18" charset="0"/>
              </a:rPr>
              <a:t>本文拟提出</a:t>
            </a:r>
            <a:r>
              <a:rPr lang="zh-CN" altLang="en-US" dirty="0">
                <a:latin typeface="Times New Roman" panose="02020603050405020304" pitchFamily="18" charset="0"/>
                <a:cs typeface="Times New Roman" panose="02020603050405020304" pitchFamily="18" charset="0"/>
              </a:rPr>
              <a:t>新的聚合邻域信息的联合表示模型，解决以往模型在融合邻域信息时存在的不足</a:t>
            </a:r>
          </a:p>
          <a:p>
            <a:pPr marL="285750" indent="-285750">
              <a:lnSpc>
                <a:spcPct val="150000"/>
              </a:lnSpc>
              <a:buFont typeface="Wingdings" panose="05000000000000000000" pitchFamily="2" charset="2"/>
              <a:buChar char="Ø"/>
            </a:pPr>
            <a:r>
              <a:rPr lang="zh-CN" altLang="en-US" b="1" dirty="0" smtClean="0"/>
              <a:t>具体研究内容</a:t>
            </a:r>
            <a:endParaRPr lang="en-US" altLang="zh-CN" b="1" dirty="0" smtClean="0"/>
          </a:p>
          <a:p>
            <a:pPr lvl="1">
              <a:lnSpc>
                <a:spcPct val="150000"/>
              </a:lnSpc>
            </a:pPr>
            <a:r>
              <a:rPr lang="zh-CN" altLang="en-US" dirty="0">
                <a:latin typeface="Times New Roman" panose="02020603050405020304" pitchFamily="18" charset="0"/>
                <a:cs typeface="Times New Roman" panose="02020603050405020304" pitchFamily="18" charset="0"/>
              </a:rPr>
              <a:t>本文在知识表示模型</a:t>
            </a:r>
            <a:r>
              <a:rPr lang="en-US" altLang="zh-CN" dirty="0" err="1">
                <a:latin typeface="Times New Roman" panose="02020603050405020304" pitchFamily="18" charset="0"/>
                <a:cs typeface="Times New Roman" panose="02020603050405020304" pitchFamily="18" charset="0"/>
              </a:rPr>
              <a:t>TransE</a:t>
            </a:r>
            <a:r>
              <a:rPr lang="zh-CN" altLang="en-US" dirty="0">
                <a:latin typeface="Times New Roman" panose="02020603050405020304" pitchFamily="18" charset="0"/>
                <a:cs typeface="Times New Roman" panose="02020603050405020304" pitchFamily="18" charset="0"/>
              </a:rPr>
              <a:t>的基础上提出了聚合邻域信息的联合知识表示模型</a:t>
            </a:r>
            <a:r>
              <a:rPr lang="en-US" altLang="zh-CN" dirty="0" err="1" smtClean="0">
                <a:latin typeface="Times New Roman" panose="02020603050405020304" pitchFamily="18" charset="0"/>
                <a:cs typeface="Times New Roman" panose="02020603050405020304" pitchFamily="18" charset="0"/>
              </a:rPr>
              <a:t>TransE</a:t>
            </a:r>
            <a:r>
              <a:rPr lang="en-US" altLang="zh-CN" dirty="0" smtClean="0">
                <a:latin typeface="Times New Roman" panose="02020603050405020304" pitchFamily="18" charset="0"/>
                <a:cs typeface="Times New Roman" panose="02020603050405020304" pitchFamily="18" charset="0"/>
              </a:rPr>
              <a:t>-NA</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该模型首先根据实体的稀疏度确定其邻节点数量，</a:t>
            </a:r>
            <a:r>
              <a:rPr lang="zh-CN" altLang="en-US" dirty="0" smtClean="0">
                <a:latin typeface="Times New Roman" panose="02020603050405020304" pitchFamily="18" charset="0"/>
                <a:cs typeface="Times New Roman" panose="02020603050405020304" pitchFamily="18" charset="0"/>
              </a:rPr>
              <a:t>然后提出一个邻域信息编码器</a:t>
            </a:r>
            <a:r>
              <a:rPr lang="en-US" altLang="zh-CN" dirty="0" err="1" smtClean="0">
                <a:latin typeface="Times New Roman" panose="02020603050405020304" pitchFamily="18" charset="0"/>
                <a:cs typeface="Times New Roman" panose="02020603050405020304" pitchFamily="18" charset="0"/>
              </a:rPr>
              <a:t>Enc_M</a:t>
            </a:r>
            <a:r>
              <a:rPr lang="zh-CN" altLang="en-US" dirty="0" smtClean="0">
                <a:latin typeface="Times New Roman" panose="02020603050405020304" pitchFamily="18" charset="0"/>
                <a:cs typeface="Times New Roman" panose="02020603050405020304" pitchFamily="18" charset="0"/>
              </a:rPr>
              <a:t>，该编码器根据</a:t>
            </a:r>
            <a:r>
              <a:rPr lang="zh-CN" altLang="en-US" dirty="0">
                <a:latin typeface="Times New Roman" panose="02020603050405020304" pitchFamily="18" charset="0"/>
                <a:cs typeface="Times New Roman" panose="02020603050405020304" pitchFamily="18" charset="0"/>
              </a:rPr>
              <a:t>实体的邻边关系选取对应邻节点上最相关的属性作为实体的邻域</a:t>
            </a:r>
            <a:r>
              <a:rPr lang="zh-CN" altLang="en-US" dirty="0" smtClean="0">
                <a:latin typeface="Times New Roman" panose="02020603050405020304" pitchFamily="18" charset="0"/>
                <a:cs typeface="Times New Roman" panose="02020603050405020304" pitchFamily="18" charset="0"/>
              </a:rPr>
              <a:t>信息。更进一步，本文考虑语义匹配模型与翻译模型的融合，提出更</a:t>
            </a:r>
            <a:r>
              <a:rPr lang="zh-CN" altLang="en-US" dirty="0">
                <a:latin typeface="Times New Roman" panose="02020603050405020304" pitchFamily="18" charset="0"/>
                <a:cs typeface="Times New Roman" panose="02020603050405020304" pitchFamily="18" charset="0"/>
              </a:rPr>
              <a:t>复杂的邻域信息编码器</a:t>
            </a:r>
            <a:r>
              <a:rPr lang="en-US" altLang="zh-CN" dirty="0" err="1" smtClean="0">
                <a:latin typeface="Times New Roman" panose="02020603050405020304" pitchFamily="18" charset="0"/>
                <a:cs typeface="Times New Roman" panose="02020603050405020304" pitchFamily="18" charset="0"/>
              </a:rPr>
              <a:t>Enc_C</a:t>
            </a:r>
            <a:r>
              <a:rPr lang="zh-CN" altLang="en-US" dirty="0" smtClean="0">
                <a:latin typeface="Times New Roman" panose="02020603050405020304" pitchFamily="18" charset="0"/>
                <a:cs typeface="Times New Roman" panose="02020603050405020304" pitchFamily="18" charset="0"/>
              </a:rPr>
              <a:t>，在获取语义匹配模型高性能的同时，保持翻译模型的简单性。</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69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55381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研究内容</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文本框 1"/>
          <p:cNvSpPr txBox="1"/>
          <p:nvPr/>
        </p:nvSpPr>
        <p:spPr>
          <a:xfrm>
            <a:off x="1089984" y="1513090"/>
            <a:ext cx="10012032"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smtClean="0"/>
              <a:t>创新点</a:t>
            </a:r>
            <a:endParaRPr lang="en-US" altLang="zh-CN" b="1" dirty="0" smtClean="0"/>
          </a:p>
          <a:p>
            <a:pPr marL="742950" lvl="1" indent="-285750">
              <a:lnSpc>
                <a:spcPct val="150000"/>
              </a:lnSpc>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本文</a:t>
            </a:r>
            <a:r>
              <a:rPr lang="zh-CN" altLang="en-US" dirty="0">
                <a:latin typeface="Times New Roman" panose="02020603050405020304" pitchFamily="18" charset="0"/>
                <a:cs typeface="Times New Roman" panose="02020603050405020304" pitchFamily="18" charset="0"/>
              </a:rPr>
              <a:t>提出了邻节点选择机制。根据实体稀疏度决定其邻节点数量，有效平衡了三元组结构信息与邻域</a:t>
            </a:r>
            <a:r>
              <a:rPr lang="zh-CN" altLang="en-US" dirty="0" smtClean="0">
                <a:latin typeface="Times New Roman" panose="02020603050405020304" pitchFamily="18" charset="0"/>
                <a:cs typeface="Times New Roman" panose="02020603050405020304" pitchFamily="18" charset="0"/>
              </a:rPr>
              <a:t>信息</a:t>
            </a:r>
            <a:endParaRPr lang="en-US" altLang="zh-CN" dirty="0" smtClean="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提出一个邻域信息编码器</a:t>
            </a:r>
            <a:r>
              <a:rPr lang="en-US" altLang="zh-CN" dirty="0" err="1">
                <a:latin typeface="Times New Roman" panose="02020603050405020304" pitchFamily="18" charset="0"/>
                <a:cs typeface="Times New Roman" panose="02020603050405020304" pitchFamily="18" charset="0"/>
              </a:rPr>
              <a:t>Enc_M</a:t>
            </a:r>
            <a:r>
              <a:rPr lang="zh-CN" altLang="en-US" dirty="0">
                <a:latin typeface="Times New Roman" panose="02020603050405020304" pitchFamily="18" charset="0"/>
                <a:cs typeface="Times New Roman" panose="02020603050405020304" pitchFamily="18" charset="0"/>
              </a:rPr>
              <a:t>，该编码器根据实体的邻边关系选取对应邻节点上最相关的属性作为实体的邻域</a:t>
            </a:r>
            <a:r>
              <a:rPr lang="zh-CN" altLang="en-US" dirty="0" smtClean="0">
                <a:latin typeface="Times New Roman" panose="02020603050405020304" pitchFamily="18" charset="0"/>
                <a:cs typeface="Times New Roman" panose="02020603050405020304" pitchFamily="18" charset="0"/>
              </a:rPr>
              <a:t>信息</a:t>
            </a:r>
            <a:endParaRPr lang="en-US" altLang="zh-CN" dirty="0" smtClean="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考虑语义匹配模型与翻译模型的融合，提出更复杂的邻域信息编码器</a:t>
            </a:r>
            <a:r>
              <a:rPr lang="en-US" altLang="zh-CN" dirty="0" err="1">
                <a:latin typeface="Times New Roman" panose="02020603050405020304" pitchFamily="18" charset="0"/>
                <a:cs typeface="Times New Roman" panose="02020603050405020304" pitchFamily="18" charset="0"/>
              </a:rPr>
              <a:t>Enc_C</a:t>
            </a:r>
            <a:r>
              <a:rPr lang="zh-CN" altLang="en-US" dirty="0">
                <a:latin typeface="Times New Roman" panose="02020603050405020304" pitchFamily="18" charset="0"/>
                <a:cs typeface="Times New Roman" panose="02020603050405020304" pitchFamily="18" charset="0"/>
              </a:rPr>
              <a:t>，在获取语义匹配模型高性能的同时，保持翻译模型的</a:t>
            </a:r>
            <a:r>
              <a:rPr lang="zh-CN" altLang="en-US" dirty="0" smtClean="0">
                <a:latin typeface="Times New Roman" panose="02020603050405020304" pitchFamily="18" charset="0"/>
                <a:cs typeface="Times New Roman" panose="02020603050405020304" pitchFamily="18" charset="0"/>
              </a:rPr>
              <a:t>简单性</a:t>
            </a:r>
            <a:endParaRPr lang="en-US" altLang="zh-CN" dirty="0" smtClean="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考虑</a:t>
            </a:r>
            <a:r>
              <a:rPr lang="en-US" altLang="zh-CN" dirty="0" smtClean="0">
                <a:latin typeface="Times New Roman" panose="02020603050405020304" pitchFamily="18" charset="0"/>
                <a:cs typeface="Times New Roman" panose="02020603050405020304" pitchFamily="18" charset="0"/>
              </a:rPr>
              <a:t>GCN</a:t>
            </a:r>
            <a:r>
              <a:rPr lang="zh-CN" altLang="en-US" dirty="0" smtClean="0">
                <a:latin typeface="Times New Roman" panose="02020603050405020304" pitchFamily="18" charset="0"/>
                <a:cs typeface="Times New Roman" panose="02020603050405020304" pitchFamily="18" charset="0"/>
              </a:rPr>
              <a:t>系列与</a:t>
            </a:r>
            <a:r>
              <a:rPr lang="en-US" altLang="zh-CN" dirty="0" err="1" smtClean="0">
                <a:latin typeface="Times New Roman" panose="02020603050405020304" pitchFamily="18" charset="0"/>
                <a:cs typeface="Times New Roman" panose="02020603050405020304" pitchFamily="18" charset="0"/>
              </a:rPr>
              <a:t>TransE</a:t>
            </a:r>
            <a:r>
              <a:rPr lang="zh-CN" altLang="en-US" dirty="0" smtClean="0">
                <a:latin typeface="Times New Roman" panose="02020603050405020304" pitchFamily="18" charset="0"/>
                <a:cs typeface="Times New Roman" panose="02020603050405020304" pitchFamily="18" charset="0"/>
              </a:rPr>
              <a:t>的融合</a:t>
            </a:r>
            <a:r>
              <a:rPr lang="en-US" altLang="zh-CN" dirty="0" smtClean="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534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smtClean="0">
                <a:solidFill>
                  <a:schemeClr val="accent6">
                    <a:lumMod val="50000"/>
                  </a:schemeClr>
                </a:solidFill>
                <a:latin typeface="+mj-ea"/>
                <a:ea typeface="+mj-ea"/>
              </a:rPr>
              <a:t>实验设计</a:t>
            </a:r>
            <a:endParaRPr lang="zh-CN" altLang="en-US" sz="4800" b="1" dirty="0">
              <a:solidFill>
                <a:schemeClr val="accent6">
                  <a:lumMod val="50000"/>
                </a:schemeClr>
              </a:solidFill>
              <a:latin typeface="+mj-ea"/>
              <a:ea typeface="+mj-ea"/>
            </a:endParaRPr>
          </a:p>
        </p:txBody>
      </p:sp>
      <p:cxnSp>
        <p:nvCxnSpPr>
          <p:cNvPr id="19" name="PA_直接连接符 18"/>
          <p:cNvCxnSpPr>
            <a:cxnSpLocks/>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11014" y="3471768"/>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7828" y="2416299"/>
            <a:ext cx="864000" cy="864000"/>
            <a:chOff x="2517828" y="1926040"/>
            <a:chExt cx="864000" cy="864000"/>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707886"/>
            </a:xfrm>
            <a:prstGeom prst="rect">
              <a:avLst/>
            </a:prstGeom>
            <a:noFill/>
          </p:spPr>
          <p:txBody>
            <a:bodyPr wrap="square" rtlCol="0">
              <a:spAutoFit/>
            </a:bodyPr>
            <a:lstStyle/>
            <a:p>
              <a:r>
                <a:rPr lang="en-US" altLang="zh-CN" sz="4000" b="1" dirty="0" smtClean="0">
                  <a:solidFill>
                    <a:schemeClr val="accent6">
                      <a:lumMod val="50000"/>
                    </a:schemeClr>
                  </a:solidFill>
                  <a:latin typeface="微软雅黑" panose="020B0503020204020204" pitchFamily="34" charset="-122"/>
                  <a:ea typeface="微软雅黑" panose="020B0503020204020204" pitchFamily="34" charset="-122"/>
                </a:rPr>
                <a:t>04</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94928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55381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实验设计</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文本框 1"/>
          <p:cNvSpPr txBox="1"/>
          <p:nvPr/>
        </p:nvSpPr>
        <p:spPr>
          <a:xfrm>
            <a:off x="1326528" y="1745745"/>
            <a:ext cx="9383879"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smtClean="0"/>
              <a:t>实验数据集</a:t>
            </a:r>
            <a:endParaRPr lang="en-US" altLang="zh-CN" b="1" dirty="0" smtClean="0"/>
          </a:p>
          <a:p>
            <a:pPr lvl="1">
              <a:lnSpc>
                <a:spcPct val="150000"/>
              </a:lnSpc>
            </a:pPr>
            <a:r>
              <a:rPr lang="en-US" altLang="zh-CN" dirty="0" smtClean="0">
                <a:latin typeface="Times New Roman" panose="02020603050405020304" pitchFamily="18" charset="0"/>
                <a:cs typeface="Times New Roman" panose="02020603050405020304" pitchFamily="18" charset="0"/>
              </a:rPr>
              <a:t>FB15k</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FB13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WN11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WN18</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smtClean="0"/>
              <a:t>实验内容</a:t>
            </a:r>
            <a:endParaRPr lang="en-US" altLang="zh-CN" b="1" dirty="0" smtClean="0"/>
          </a:p>
          <a:p>
            <a:pPr lvl="1">
              <a:lnSpc>
                <a:spcPct val="150000"/>
              </a:lnSpc>
            </a:pPr>
            <a:r>
              <a:rPr lang="zh-CN" altLang="en-US" dirty="0" smtClean="0"/>
              <a:t>链路预测，三元组分类</a:t>
            </a:r>
            <a:endParaRPr lang="en-US" altLang="zh-CN" dirty="0" smtClean="0"/>
          </a:p>
          <a:p>
            <a:pPr marL="285750" indent="-285750">
              <a:lnSpc>
                <a:spcPct val="150000"/>
              </a:lnSpc>
              <a:buFont typeface="Wingdings" panose="05000000000000000000" pitchFamily="2" charset="2"/>
              <a:buChar char="Ø"/>
            </a:pPr>
            <a:r>
              <a:rPr lang="zh-CN" altLang="en-US" b="1" dirty="0" smtClean="0"/>
              <a:t>对比模型</a:t>
            </a:r>
            <a:endParaRPr lang="en-US" altLang="zh-CN" b="1" dirty="0" smtClean="0"/>
          </a:p>
          <a:p>
            <a:pPr lvl="1">
              <a:lnSpc>
                <a:spcPct val="150000"/>
              </a:lnSpc>
            </a:pPr>
            <a:r>
              <a:rPr lang="zh-CN" altLang="en-US" dirty="0"/>
              <a:t>本实验的对比模型分为三类：（</a:t>
            </a:r>
            <a:r>
              <a:rPr lang="en-US" altLang="zh-CN" dirty="0"/>
              <a:t>1</a:t>
            </a:r>
            <a:r>
              <a:rPr lang="zh-CN" altLang="en-US" dirty="0"/>
              <a:t>）本文提出的</a:t>
            </a:r>
            <a:r>
              <a:rPr lang="en-US" altLang="zh-CN" dirty="0" err="1">
                <a:latin typeface="Times New Roman" panose="02020603050405020304" pitchFamily="18" charset="0"/>
                <a:cs typeface="Times New Roman" panose="02020603050405020304" pitchFamily="18" charset="0"/>
              </a:rPr>
              <a:t>TransE</a:t>
            </a:r>
            <a:r>
              <a:rPr lang="en-US" altLang="zh-CN" dirty="0">
                <a:latin typeface="Times New Roman" panose="02020603050405020304" pitchFamily="18" charset="0"/>
                <a:cs typeface="Times New Roman" panose="02020603050405020304" pitchFamily="18" charset="0"/>
              </a:rPr>
              <a:t>-NA</a:t>
            </a:r>
            <a:r>
              <a:rPr lang="zh-CN" altLang="en-US" dirty="0"/>
              <a:t>模型；（</a:t>
            </a:r>
            <a:r>
              <a:rPr lang="en-US" altLang="zh-CN" dirty="0"/>
              <a:t>2</a:t>
            </a:r>
            <a:r>
              <a:rPr lang="zh-CN" altLang="en-US" dirty="0"/>
              <a:t>）仅利用三元组结构信息的表示模型：</a:t>
            </a:r>
            <a:r>
              <a:rPr lang="en-US" altLang="zh-CN" dirty="0" smtClean="0">
                <a:latin typeface="Times New Roman" panose="02020603050405020304" pitchFamily="18" charset="0"/>
                <a:cs typeface="Times New Roman" panose="02020603050405020304" pitchFamily="18" charset="0"/>
              </a:rPr>
              <a:t>Unstructured</a:t>
            </a:r>
            <a:r>
              <a:rPr lang="zh-CN" altLang="en-US" dirty="0" smtClean="0"/>
              <a:t>、</a:t>
            </a:r>
            <a:r>
              <a:rPr lang="en-US" altLang="zh-CN" dirty="0" smtClean="0">
                <a:latin typeface="Times New Roman" panose="02020603050405020304" pitchFamily="18" charset="0"/>
                <a:cs typeface="Times New Roman" panose="02020603050405020304" pitchFamily="18" charset="0"/>
              </a:rPr>
              <a:t>SE</a:t>
            </a:r>
            <a:r>
              <a:rPr lang="zh-CN" altLang="en-US" dirty="0" smtClean="0"/>
              <a:t>、</a:t>
            </a:r>
            <a:r>
              <a:rPr lang="en-US" altLang="zh-CN" dirty="0">
                <a:latin typeface="Times New Roman" panose="02020603050405020304" pitchFamily="18" charset="0"/>
                <a:cs typeface="Times New Roman" panose="02020603050405020304" pitchFamily="18" charset="0"/>
              </a:rPr>
              <a:t>SME (linear</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SME (bilinear</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TransE</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TransH</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TransR</a:t>
            </a:r>
            <a:r>
              <a:rPr lang="zh-CN" altLang="en-US" dirty="0" smtClean="0"/>
              <a:t>和</a:t>
            </a:r>
            <a:r>
              <a:rPr lang="en-US" altLang="zh-CN" dirty="0" err="1" smtClean="0">
                <a:latin typeface="Times New Roman" panose="02020603050405020304" pitchFamily="18" charset="0"/>
                <a:cs typeface="Times New Roman" panose="02020603050405020304" pitchFamily="18" charset="0"/>
              </a:rPr>
              <a:t>CTransR</a:t>
            </a:r>
            <a:r>
              <a:rPr lang="zh-CN" altLang="en-US" dirty="0" smtClean="0"/>
              <a:t>；</a:t>
            </a:r>
            <a:r>
              <a:rPr lang="zh-CN" altLang="en-US" dirty="0"/>
              <a:t>（</a:t>
            </a:r>
            <a:r>
              <a:rPr lang="en-US" altLang="zh-CN" dirty="0"/>
              <a:t>3</a:t>
            </a:r>
            <a:r>
              <a:rPr lang="zh-CN" altLang="en-US" dirty="0"/>
              <a:t>）引入邻域信息的表示模型：</a:t>
            </a:r>
            <a:r>
              <a:rPr lang="en-US" altLang="zh-CN" dirty="0" smtClean="0">
                <a:latin typeface="Times New Roman" panose="02020603050405020304" pitchFamily="18" charset="0"/>
                <a:cs typeface="Times New Roman" panose="02020603050405020304" pitchFamily="18" charset="0"/>
              </a:rPr>
              <a:t>GAKE</a:t>
            </a:r>
            <a:r>
              <a:rPr lang="zh-CN" altLang="en-US" dirty="0" smtClean="0"/>
              <a:t>、</a:t>
            </a:r>
            <a:r>
              <a:rPr lang="en-US" altLang="zh-CN" dirty="0" err="1" smtClean="0">
                <a:latin typeface="Times New Roman" panose="02020603050405020304" pitchFamily="18" charset="0"/>
                <a:cs typeface="Times New Roman" panose="02020603050405020304" pitchFamily="18" charset="0"/>
              </a:rPr>
              <a:t>TransE</a:t>
            </a:r>
            <a:r>
              <a:rPr lang="en-US" altLang="zh-CN" dirty="0" smtClean="0">
                <a:latin typeface="Times New Roman" panose="02020603050405020304" pitchFamily="18" charset="0"/>
                <a:cs typeface="Times New Roman" panose="02020603050405020304" pitchFamily="18" charset="0"/>
              </a:rPr>
              <a:t>-NMM</a:t>
            </a:r>
            <a:r>
              <a:rPr lang="zh-CN" altLang="en-US" dirty="0" smtClean="0"/>
              <a:t>和</a:t>
            </a:r>
            <a:r>
              <a:rPr lang="en-US" altLang="zh-CN" dirty="0" err="1" smtClean="0">
                <a:latin typeface="Times New Roman" panose="02020603050405020304" pitchFamily="18" charset="0"/>
                <a:cs typeface="Times New Roman" panose="02020603050405020304" pitchFamily="18" charset="0"/>
              </a:rPr>
              <a:t>TransN</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125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smtClean="0">
                <a:solidFill>
                  <a:schemeClr val="accent6">
                    <a:lumMod val="50000"/>
                  </a:schemeClr>
                </a:solidFill>
                <a:latin typeface="+mj-ea"/>
                <a:ea typeface="+mj-ea"/>
              </a:rPr>
              <a:t>研究计划</a:t>
            </a:r>
            <a:endParaRPr lang="zh-CN" altLang="en-US" sz="4800" b="1" dirty="0">
              <a:solidFill>
                <a:schemeClr val="accent6">
                  <a:lumMod val="50000"/>
                </a:schemeClr>
              </a:solidFill>
              <a:latin typeface="+mj-ea"/>
              <a:ea typeface="+mj-ea"/>
            </a:endParaRPr>
          </a:p>
        </p:txBody>
      </p:sp>
      <p:cxnSp>
        <p:nvCxnSpPr>
          <p:cNvPr id="19" name="PA_直接连接符 18"/>
          <p:cNvCxnSpPr>
            <a:cxnSpLocks/>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11014" y="3471768"/>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7828" y="2416299"/>
            <a:ext cx="864000" cy="864000"/>
            <a:chOff x="2517828" y="1926040"/>
            <a:chExt cx="864000" cy="864000"/>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707886"/>
            </a:xfrm>
            <a:prstGeom prst="rect">
              <a:avLst/>
            </a:prstGeom>
            <a:noFill/>
          </p:spPr>
          <p:txBody>
            <a:bodyPr wrap="square" rtlCol="0">
              <a:spAutoFit/>
            </a:bodyPr>
            <a:lstStyle/>
            <a:p>
              <a:r>
                <a:rPr lang="en-US" altLang="zh-CN" sz="4000" b="1" dirty="0" smtClean="0">
                  <a:solidFill>
                    <a:schemeClr val="accent6">
                      <a:lumMod val="50000"/>
                    </a:schemeClr>
                  </a:solidFill>
                  <a:latin typeface="微软雅黑" panose="020B0503020204020204" pitchFamily="34" charset="-122"/>
                  <a:ea typeface="微软雅黑" panose="020B0503020204020204" pitchFamily="34" charset="-122"/>
                </a:rPr>
                <a:t>05</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7453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55381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研究计划</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文本框 1"/>
          <p:cNvSpPr txBox="1"/>
          <p:nvPr/>
        </p:nvSpPr>
        <p:spPr>
          <a:xfrm>
            <a:off x="1326528" y="1745745"/>
            <a:ext cx="6758609"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smtClean="0"/>
              <a:t>2019</a:t>
            </a:r>
            <a:r>
              <a:rPr lang="zh-CN" altLang="en-US" b="1" dirty="0" smtClean="0"/>
              <a:t>年</a:t>
            </a:r>
            <a:r>
              <a:rPr lang="en-US" altLang="zh-CN" b="1" dirty="0" smtClean="0"/>
              <a:t>11</a:t>
            </a:r>
            <a:r>
              <a:rPr lang="zh-CN" altLang="en-US" b="1" dirty="0" smtClean="0"/>
              <a:t>月</a:t>
            </a:r>
            <a:endParaRPr lang="en-US" altLang="zh-CN" b="1" dirty="0" smtClean="0"/>
          </a:p>
          <a:p>
            <a:pPr lvl="1">
              <a:lnSpc>
                <a:spcPct val="150000"/>
              </a:lnSpc>
            </a:pPr>
            <a:r>
              <a:rPr lang="zh-CN" altLang="en-US" dirty="0" smtClean="0"/>
              <a:t>论文选题，查阅相关文献资料，撰写开题报告</a:t>
            </a:r>
            <a:endParaRPr lang="en-US" altLang="zh-CN" dirty="0"/>
          </a:p>
          <a:p>
            <a:pPr marL="285750" indent="-285750">
              <a:lnSpc>
                <a:spcPct val="150000"/>
              </a:lnSpc>
              <a:buFont typeface="Wingdings" panose="05000000000000000000" pitchFamily="2" charset="2"/>
              <a:buChar char="Ø"/>
            </a:pPr>
            <a:r>
              <a:rPr lang="en-US" altLang="zh-CN" b="1" dirty="0" smtClean="0"/>
              <a:t>2019</a:t>
            </a:r>
            <a:r>
              <a:rPr lang="zh-CN" altLang="en-US" b="1" dirty="0" smtClean="0"/>
              <a:t>年</a:t>
            </a:r>
            <a:r>
              <a:rPr lang="en-US" altLang="zh-CN" b="1" dirty="0" smtClean="0"/>
              <a:t>12</a:t>
            </a:r>
            <a:r>
              <a:rPr lang="zh-CN" altLang="en-US" b="1" dirty="0" smtClean="0"/>
              <a:t>月</a:t>
            </a:r>
            <a:r>
              <a:rPr lang="en-US" altLang="zh-CN" b="1" dirty="0" smtClean="0"/>
              <a:t>—2020</a:t>
            </a:r>
            <a:r>
              <a:rPr lang="zh-CN" altLang="en-US" b="1" dirty="0" smtClean="0"/>
              <a:t>年</a:t>
            </a:r>
            <a:r>
              <a:rPr lang="en-US" altLang="zh-CN" b="1" dirty="0" smtClean="0"/>
              <a:t>1</a:t>
            </a:r>
            <a:r>
              <a:rPr lang="zh-CN" altLang="en-US" b="1" dirty="0" smtClean="0"/>
              <a:t>月</a:t>
            </a:r>
            <a:endParaRPr lang="en-US" altLang="zh-CN" b="1" dirty="0" smtClean="0"/>
          </a:p>
          <a:p>
            <a:pPr lvl="1">
              <a:lnSpc>
                <a:spcPct val="150000"/>
              </a:lnSpc>
            </a:pPr>
            <a:r>
              <a:rPr lang="zh-CN" altLang="en-US" dirty="0" smtClean="0"/>
              <a:t>模型设计，代码编写</a:t>
            </a:r>
            <a:endParaRPr lang="en-US" altLang="zh-CN" dirty="0" smtClean="0"/>
          </a:p>
          <a:p>
            <a:pPr marL="285750" indent="-285750">
              <a:lnSpc>
                <a:spcPct val="150000"/>
              </a:lnSpc>
              <a:buFont typeface="Wingdings" panose="05000000000000000000" pitchFamily="2" charset="2"/>
              <a:buChar char="Ø"/>
            </a:pPr>
            <a:r>
              <a:rPr lang="en-US" altLang="zh-CN" b="1" dirty="0" smtClean="0"/>
              <a:t>2020</a:t>
            </a:r>
            <a:r>
              <a:rPr lang="zh-CN" altLang="en-US" b="1" dirty="0" smtClean="0"/>
              <a:t>年</a:t>
            </a:r>
            <a:r>
              <a:rPr lang="en-US" altLang="zh-CN" b="1" dirty="0" smtClean="0"/>
              <a:t>2</a:t>
            </a:r>
            <a:r>
              <a:rPr lang="zh-CN" altLang="en-US" b="1" dirty="0" smtClean="0"/>
              <a:t>月</a:t>
            </a:r>
            <a:r>
              <a:rPr lang="en-US" altLang="zh-CN" b="1" dirty="0" smtClean="0"/>
              <a:t>—2020</a:t>
            </a:r>
            <a:r>
              <a:rPr lang="zh-CN" altLang="en-US" b="1" dirty="0" smtClean="0"/>
              <a:t>年</a:t>
            </a:r>
            <a:r>
              <a:rPr lang="en-US" altLang="zh-CN" b="1" dirty="0" smtClean="0"/>
              <a:t>4</a:t>
            </a:r>
            <a:r>
              <a:rPr lang="zh-CN" altLang="en-US" b="1" dirty="0" smtClean="0"/>
              <a:t>月</a:t>
            </a:r>
            <a:endParaRPr lang="en-US" altLang="zh-CN" b="1" dirty="0" smtClean="0"/>
          </a:p>
          <a:p>
            <a:pPr lvl="1">
              <a:lnSpc>
                <a:spcPct val="150000"/>
              </a:lnSpc>
            </a:pPr>
            <a:r>
              <a:rPr lang="zh-CN" altLang="en-US" dirty="0" smtClean="0"/>
              <a:t>验证模型性能并完善相应算法，论文草稿撰写</a:t>
            </a:r>
            <a:endParaRPr lang="en-US" altLang="zh-CN" dirty="0"/>
          </a:p>
          <a:p>
            <a:pPr marL="285750" indent="-285750">
              <a:lnSpc>
                <a:spcPct val="150000"/>
              </a:lnSpc>
              <a:buFont typeface="Wingdings" panose="05000000000000000000" pitchFamily="2" charset="2"/>
              <a:buChar char="Ø"/>
            </a:pPr>
            <a:r>
              <a:rPr lang="en-US" altLang="zh-CN" b="1" dirty="0" smtClean="0"/>
              <a:t>2020</a:t>
            </a:r>
            <a:r>
              <a:rPr lang="zh-CN" altLang="en-US" b="1" dirty="0" smtClean="0"/>
              <a:t>年</a:t>
            </a:r>
            <a:r>
              <a:rPr lang="en-US" altLang="zh-CN" b="1" dirty="0" smtClean="0"/>
              <a:t>5</a:t>
            </a:r>
            <a:r>
              <a:rPr lang="zh-CN" altLang="en-US" b="1" dirty="0" smtClean="0"/>
              <a:t>月</a:t>
            </a:r>
            <a:endParaRPr lang="en-US" altLang="zh-CN" b="1" dirty="0" smtClean="0"/>
          </a:p>
          <a:p>
            <a:pPr lvl="1">
              <a:lnSpc>
                <a:spcPct val="150000"/>
              </a:lnSpc>
            </a:pPr>
            <a:r>
              <a:rPr lang="zh-CN" altLang="en-US" dirty="0" smtClean="0"/>
              <a:t>论文修改、定稿，参加答辩</a:t>
            </a:r>
            <a:endParaRPr lang="en-US" altLang="zh-CN" dirty="0" smtClean="0"/>
          </a:p>
        </p:txBody>
      </p:sp>
    </p:spTree>
    <p:extLst>
      <p:ext uri="{BB962C8B-B14F-4D97-AF65-F5344CB8AC3E}">
        <p14:creationId xmlns:p14="http://schemas.microsoft.com/office/powerpoint/2010/main" val="2313151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3" name="文本框 2"/>
          <p:cNvSpPr txBox="1"/>
          <p:nvPr/>
        </p:nvSpPr>
        <p:spPr>
          <a:xfrm>
            <a:off x="3746639" y="2467143"/>
            <a:ext cx="4698723" cy="1446550"/>
          </a:xfrm>
          <a:prstGeom prst="rect">
            <a:avLst/>
          </a:prstGeom>
          <a:noFill/>
        </p:spPr>
        <p:txBody>
          <a:bodyPr wrap="none">
            <a:spAutoFit/>
          </a:bodyPr>
          <a:lstStyle/>
          <a:p>
            <a:pPr algn="ctr" fontAlgn="auto">
              <a:spcBef>
                <a:spcPts val="0"/>
              </a:spcBef>
              <a:spcAft>
                <a:spcPts val="0"/>
              </a:spcAft>
              <a:defRPr/>
            </a:pPr>
            <a:r>
              <a:rPr lang="zh-CN" altLang="en-US" sz="8800" b="1" dirty="0">
                <a:solidFill>
                  <a:schemeClr val="accent6">
                    <a:lumMod val="50000"/>
                  </a:schemeClr>
                </a:solidFill>
                <a:latin typeface="微软雅黑" panose="020B0503020204020204" pitchFamily="34" charset="-122"/>
                <a:ea typeface="微软雅黑" panose="020B0503020204020204" pitchFamily="34" charset="-122"/>
              </a:rPr>
              <a:t>感谢聆听</a:t>
            </a:r>
          </a:p>
        </p:txBody>
      </p:sp>
      <p:grpSp>
        <p:nvGrpSpPr>
          <p:cNvPr id="6" name="组合 54"/>
          <p:cNvGrpSpPr/>
          <p:nvPr/>
        </p:nvGrpSpPr>
        <p:grpSpPr>
          <a:xfrm>
            <a:off x="5972713" y="5560493"/>
            <a:ext cx="226800" cy="720000"/>
            <a:chOff x="6205521" y="5132079"/>
            <a:chExt cx="259851" cy="856655"/>
          </a:xfrm>
          <a:solidFill>
            <a:schemeClr val="accent6">
              <a:lumMod val="50000"/>
            </a:schemeClr>
          </a:solidFill>
        </p:grpSpPr>
        <p:sp>
          <p:nvSpPr>
            <p:cNvPr id="7" name="L 形 6"/>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L 形 8"/>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L 形 9"/>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等腰三角形 7"/>
          <p:cNvSpPr/>
          <p:nvPr/>
        </p:nvSpPr>
        <p:spPr>
          <a:xfrm rot="3259845">
            <a:off x="9952811" y="1690174"/>
            <a:ext cx="939800" cy="768350"/>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rot="10800000">
            <a:off x="1885036" y="2344705"/>
            <a:ext cx="6799262" cy="39687"/>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19459845">
            <a:off x="643277" y="2899889"/>
            <a:ext cx="1209600" cy="120939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rot="3259845">
            <a:off x="909251" y="5843198"/>
            <a:ext cx="471487" cy="47160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7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任意多边形 21"/>
          <p:cNvSpPr/>
          <p:nvPr/>
        </p:nvSpPr>
        <p:spPr>
          <a:xfrm rot="3259845">
            <a:off x="10859221" y="2978980"/>
            <a:ext cx="504000" cy="503265"/>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4447340" y="3996201"/>
            <a:ext cx="5354637" cy="30162"/>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组合 11"/>
          <p:cNvGrpSpPr>
            <a:grpSpLocks/>
          </p:cNvGrpSpPr>
          <p:nvPr/>
        </p:nvGrpSpPr>
        <p:grpSpPr bwMode="auto">
          <a:xfrm>
            <a:off x="2944139" y="739417"/>
            <a:ext cx="5650569" cy="4122403"/>
            <a:chOff x="3072990" y="984084"/>
            <a:chExt cx="5651364" cy="4121380"/>
          </a:xfrm>
        </p:grpSpPr>
        <p:sp>
          <p:nvSpPr>
            <p:cNvPr id="180" name="矩形 179"/>
            <p:cNvSpPr/>
            <p:nvPr/>
          </p:nvSpPr>
          <p:spPr>
            <a:xfrm rot="1197552">
              <a:off x="3636008" y="1275143"/>
              <a:ext cx="824516" cy="82370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1" name="矩形 180"/>
            <p:cNvSpPr/>
            <p:nvPr/>
          </p:nvSpPr>
          <p:spPr>
            <a:xfrm rot="8972468">
              <a:off x="3072990" y="984084"/>
              <a:ext cx="403282" cy="4031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2" name="矩形 181"/>
            <p:cNvSpPr/>
            <p:nvPr/>
          </p:nvSpPr>
          <p:spPr>
            <a:xfrm rot="8972468">
              <a:off x="8238286" y="4619810"/>
              <a:ext cx="486068" cy="48565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4" name="组合 13"/>
          <p:cNvGrpSpPr>
            <a:grpSpLocks/>
          </p:cNvGrpSpPr>
          <p:nvPr/>
        </p:nvGrpSpPr>
        <p:grpSpPr bwMode="auto">
          <a:xfrm>
            <a:off x="1269822" y="1268687"/>
            <a:ext cx="8747303" cy="4247261"/>
            <a:chOff x="1597639" y="1406397"/>
            <a:chExt cx="8746801" cy="4246077"/>
          </a:xfrm>
        </p:grpSpPr>
        <p:sp>
          <p:nvSpPr>
            <p:cNvPr id="183" name="任意多边形 182"/>
            <p:cNvSpPr/>
            <p:nvPr/>
          </p:nvSpPr>
          <p:spPr>
            <a:xfrm rot="20711973">
              <a:off x="1597639" y="1406397"/>
              <a:ext cx="381519" cy="39159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4" name="等腰三角形 183"/>
            <p:cNvSpPr/>
            <p:nvPr/>
          </p:nvSpPr>
          <p:spPr>
            <a:xfrm rot="20678025">
              <a:off x="9577722" y="4987496"/>
              <a:ext cx="766718" cy="664978"/>
            </a:xfrm>
            <a:prstGeom prst="triangle">
              <a:avLst/>
            </a:prstGeom>
            <a:solidFill>
              <a:schemeClr val="accent5">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5" name="任意多边形 184"/>
            <p:cNvSpPr/>
            <p:nvPr/>
          </p:nvSpPr>
          <p:spPr>
            <a:xfrm rot="3259845">
              <a:off x="3104775" y="4464012"/>
              <a:ext cx="395177" cy="39597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矩形 59"/>
          <p:cNvSpPr/>
          <p:nvPr/>
        </p:nvSpPr>
        <p:spPr bwMode="auto">
          <a:xfrm rot="9252532">
            <a:off x="10996251" y="5562179"/>
            <a:ext cx="486000" cy="48577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701840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8" y="0"/>
            <a:ext cx="410845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8" y="0"/>
            <a:ext cx="4048126"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1" y="1"/>
            <a:ext cx="4092582" cy="15298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7" cstate="screen">
            <a:extLst>
              <a:ext uri="{28A0092B-C50C-407E-A947-70E740481C1C}">
                <a14:useLocalDpi xmlns:a14="http://schemas.microsoft.com/office/drawing/2010/main"/>
              </a:ext>
            </a:extLst>
          </a:blip>
          <a:srcRect t="2054" b="3954"/>
          <a:stretch/>
        </p:blipFill>
        <p:spPr>
          <a:xfrm>
            <a:off x="-20640" y="154802"/>
            <a:ext cx="12200257" cy="6547622"/>
          </a:xfrm>
          <a:prstGeom prst="rect">
            <a:avLst/>
          </a:prstGeom>
        </p:spPr>
      </p:pic>
      <p:sp>
        <p:nvSpPr>
          <p:cNvPr id="524" name="文本框 523"/>
          <p:cNvSpPr txBox="1">
            <a:spLocks noChangeArrowheads="1"/>
          </p:cNvSpPr>
          <p:nvPr/>
        </p:nvSpPr>
        <p:spPr bwMode="auto">
          <a:xfrm>
            <a:off x="939750" y="2731006"/>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4000" b="1" dirty="0">
                <a:solidFill>
                  <a:schemeClr val="accent6">
                    <a:lumMod val="50000"/>
                  </a:schemeClr>
                </a:solidFill>
              </a:rPr>
              <a:t>目录</a:t>
            </a:r>
          </a:p>
        </p:txBody>
      </p:sp>
      <p:sp>
        <p:nvSpPr>
          <p:cNvPr id="525" name="文本框 524"/>
          <p:cNvSpPr txBox="1"/>
          <p:nvPr/>
        </p:nvSpPr>
        <p:spPr>
          <a:xfrm>
            <a:off x="606326" y="3418567"/>
            <a:ext cx="1877437" cy="461665"/>
          </a:xfrm>
          <a:prstGeom prst="rect">
            <a:avLst/>
          </a:prstGeom>
          <a:noFill/>
        </p:spPr>
        <p:txBody>
          <a:bodyPr wrap="none">
            <a:spAutoFit/>
          </a:bodyPr>
          <a:lstStyle/>
          <a:p>
            <a:pPr fontAlgn="auto">
              <a:spcBef>
                <a:spcPts val="0"/>
              </a:spcBef>
              <a:spcAft>
                <a:spcPts val="0"/>
              </a:spcAft>
              <a:defRPr/>
            </a:pPr>
            <a:r>
              <a:rPr lang="en-US" altLang="zh-CN" sz="2400" dirty="0">
                <a:solidFill>
                  <a:schemeClr val="bg1">
                    <a:lumMod val="50000"/>
                  </a:schemeClr>
                </a:solidFill>
                <a:ea typeface="+mj-ea"/>
                <a:cs typeface="Arial" panose="020B0604020202020204" pitchFamily="34" charset="0"/>
              </a:rPr>
              <a:t>CONTENTS</a:t>
            </a:r>
            <a:endParaRPr lang="zh-CN" altLang="en-US" sz="2400" dirty="0">
              <a:solidFill>
                <a:schemeClr val="bg1">
                  <a:lumMod val="50000"/>
                </a:schemeClr>
              </a:solidFill>
              <a:ea typeface="+mj-ea"/>
              <a:cs typeface="Arial" panose="020B0604020202020204" pitchFamily="34" charset="0"/>
            </a:endParaRPr>
          </a:p>
        </p:txBody>
      </p:sp>
      <p:sp>
        <p:nvSpPr>
          <p:cNvPr id="64" name="矩形 63"/>
          <p:cNvSpPr/>
          <p:nvPr/>
        </p:nvSpPr>
        <p:spPr>
          <a:xfrm>
            <a:off x="-20640" y="6703208"/>
            <a:ext cx="4060827" cy="15479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4686734" y="1186737"/>
            <a:ext cx="768011"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01</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45" name="文本框 44"/>
          <p:cNvSpPr txBox="1"/>
          <p:nvPr/>
        </p:nvSpPr>
        <p:spPr>
          <a:xfrm>
            <a:off x="5710825" y="1186737"/>
            <a:ext cx="4739103" cy="584775"/>
          </a:xfrm>
          <a:prstGeom prst="rect">
            <a:avLst/>
          </a:prstGeom>
          <a:noFill/>
        </p:spPr>
        <p:txBody>
          <a:bodyPr wrap="square" rtlCol="0">
            <a:spAutoFit/>
          </a:bodyPr>
          <a:lstStyle/>
          <a:p>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研究背景</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grpSp>
        <p:nvGrpSpPr>
          <p:cNvPr id="19" name="PA_组合 18"/>
          <p:cNvGrpSpPr/>
          <p:nvPr>
            <p:custDataLst>
              <p:tags r:id="rId2"/>
            </p:custDataLst>
          </p:nvPr>
        </p:nvGrpSpPr>
        <p:grpSpPr>
          <a:xfrm>
            <a:off x="-3784436" y="-408781"/>
            <a:ext cx="7473610" cy="7499010"/>
            <a:chOff x="-3759201" y="-393077"/>
            <a:chExt cx="7473610" cy="7499010"/>
          </a:xfrm>
        </p:grpSpPr>
        <p:sp>
          <p:nvSpPr>
            <p:cNvPr id="15" name="任意多边形: 形状 14"/>
            <p:cNvSpPr/>
            <p:nvPr/>
          </p:nvSpPr>
          <p:spPr>
            <a:xfrm>
              <a:off x="0" y="3340724"/>
              <a:ext cx="3714409" cy="3765209"/>
            </a:xfrm>
            <a:custGeom>
              <a:avLst/>
              <a:gdLst/>
              <a:ahLst/>
              <a:cxnLst/>
              <a:rect l="0" t="0" r="0" b="0"/>
              <a:pathLst>
                <a:path w="3714409" h="3765209">
                  <a:moveTo>
                    <a:pt x="0" y="0"/>
                  </a:moveTo>
                  <a:lnTo>
                    <a:pt x="3714408" y="0"/>
                  </a:lnTo>
                  <a:lnTo>
                    <a:pt x="3714408" y="3765208"/>
                  </a:lnTo>
                  <a:lnTo>
                    <a:pt x="0" y="3765208"/>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任意多边形: 形状 17"/>
            <p:cNvSpPr/>
            <p:nvPr/>
          </p:nvSpPr>
          <p:spPr>
            <a:xfrm>
              <a:off x="-3759201" y="-393077"/>
              <a:ext cx="7473610" cy="7499010"/>
            </a:xfrm>
            <a:custGeom>
              <a:avLst/>
              <a:gdLst/>
              <a:ahLst/>
              <a:cxnLst/>
              <a:rect l="0" t="0" r="0" b="0"/>
              <a:pathLst>
                <a:path w="7473610" h="7499010">
                  <a:moveTo>
                    <a:pt x="0" y="0"/>
                  </a:moveTo>
                  <a:lnTo>
                    <a:pt x="7473609" y="0"/>
                  </a:lnTo>
                  <a:lnTo>
                    <a:pt x="7473609" y="7499009"/>
                  </a:lnTo>
                  <a:lnTo>
                    <a:pt x="0" y="749900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PA_组合 30"/>
          <p:cNvGrpSpPr/>
          <p:nvPr>
            <p:custDataLst>
              <p:tags r:id="rId3"/>
            </p:custDataLst>
          </p:nvPr>
        </p:nvGrpSpPr>
        <p:grpSpPr>
          <a:xfrm>
            <a:off x="-2491734" y="1990794"/>
            <a:ext cx="5363030" cy="2670630"/>
            <a:chOff x="-2491734" y="1990794"/>
            <a:chExt cx="5363030" cy="2670630"/>
          </a:xfrm>
        </p:grpSpPr>
        <p:sp>
          <p:nvSpPr>
            <p:cNvPr id="26" name="任意多边形: 形状 25"/>
            <p:cNvSpPr/>
            <p:nvPr/>
          </p:nvSpPr>
          <p:spPr>
            <a:xfrm>
              <a:off x="-2491734" y="1990794"/>
              <a:ext cx="5363030" cy="2670630"/>
            </a:xfrm>
            <a:custGeom>
              <a:avLst/>
              <a:gdLst/>
              <a:ahLst/>
              <a:cxnLst/>
              <a:rect l="0" t="0" r="0" b="0"/>
              <a:pathLst>
                <a:path w="5363030" h="2670630">
                  <a:moveTo>
                    <a:pt x="0" y="0"/>
                  </a:moveTo>
                  <a:lnTo>
                    <a:pt x="5363029" y="0"/>
                  </a:lnTo>
                  <a:lnTo>
                    <a:pt x="5363029" y="2670629"/>
                  </a:lnTo>
                  <a:lnTo>
                    <a:pt x="0" y="267062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PA_菱形 7"/>
            <p:cNvSpPr/>
            <p:nvPr>
              <p:custDataLst>
                <p:tags r:id="rId4"/>
              </p:custDataLst>
            </p:nvPr>
          </p:nvSpPr>
          <p:spPr>
            <a:xfrm>
              <a:off x="200667" y="1990794"/>
              <a:ext cx="2670629" cy="2670629"/>
            </a:xfrm>
            <a:prstGeom prst="diamond">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2" name="任意多边形: 形状 31"/>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形状 32"/>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形状 33"/>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任意多边形: 形状 43"/>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文本框 61"/>
          <p:cNvSpPr txBox="1"/>
          <p:nvPr/>
        </p:nvSpPr>
        <p:spPr>
          <a:xfrm>
            <a:off x="4686736" y="2217149"/>
            <a:ext cx="768011"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02</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63" name="文本框 62"/>
          <p:cNvSpPr txBox="1"/>
          <p:nvPr/>
        </p:nvSpPr>
        <p:spPr>
          <a:xfrm>
            <a:off x="5710825" y="2217149"/>
            <a:ext cx="4739103" cy="584775"/>
          </a:xfrm>
          <a:prstGeom prst="rect">
            <a:avLst/>
          </a:prstGeom>
          <a:noFill/>
        </p:spPr>
        <p:txBody>
          <a:bodyPr wrap="square" rtlCol="0">
            <a:spAutoFit/>
          </a:bodyPr>
          <a:lstStyle/>
          <a:p>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相关工作</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4686736" y="3247561"/>
            <a:ext cx="768011"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03</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68" name="文本框 67"/>
          <p:cNvSpPr txBox="1"/>
          <p:nvPr/>
        </p:nvSpPr>
        <p:spPr>
          <a:xfrm>
            <a:off x="5710825" y="3247561"/>
            <a:ext cx="4739103" cy="584775"/>
          </a:xfrm>
          <a:prstGeom prst="rect">
            <a:avLst/>
          </a:prstGeom>
          <a:noFill/>
        </p:spPr>
        <p:txBody>
          <a:bodyPr wrap="square" rtlCol="0">
            <a:spAutoFit/>
          </a:bodyPr>
          <a:lstStyle/>
          <a:p>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研究内容</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686736" y="4277973"/>
            <a:ext cx="768011"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04</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70" name="文本框 69"/>
          <p:cNvSpPr txBox="1"/>
          <p:nvPr/>
        </p:nvSpPr>
        <p:spPr>
          <a:xfrm>
            <a:off x="5710825" y="4277973"/>
            <a:ext cx="5307069" cy="584775"/>
          </a:xfrm>
          <a:prstGeom prst="rect">
            <a:avLst/>
          </a:prstGeom>
          <a:noFill/>
        </p:spPr>
        <p:txBody>
          <a:bodyPr wrap="square" rtlCol="0">
            <a:spAutoFit/>
          </a:bodyPr>
          <a:lstStyle/>
          <a:p>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实验设计</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5" name="矩形 64"/>
          <p:cNvSpPr/>
          <p:nvPr/>
        </p:nvSpPr>
        <p:spPr>
          <a:xfrm>
            <a:off x="4040187" y="6703207"/>
            <a:ext cx="4108451" cy="1547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0" name="文本框 39"/>
          <p:cNvSpPr txBox="1"/>
          <p:nvPr/>
        </p:nvSpPr>
        <p:spPr>
          <a:xfrm>
            <a:off x="4686734" y="5308387"/>
            <a:ext cx="768011" cy="646331"/>
          </a:xfrm>
          <a:prstGeom prst="rect">
            <a:avLst/>
          </a:prstGeom>
          <a:noFill/>
        </p:spPr>
        <p:txBody>
          <a:bodyPr wrap="square" rtlCol="0">
            <a:spAutoFit/>
          </a:bodyPr>
          <a:lstStyle/>
          <a:p>
            <a:r>
              <a:rPr lang="en-US" altLang="zh-CN" sz="3600" dirty="0" smtClean="0">
                <a:solidFill>
                  <a:schemeClr val="accent6">
                    <a:lumMod val="50000"/>
                  </a:schemeClr>
                </a:solidFill>
                <a:latin typeface="Impact" panose="020B0806030902050204" pitchFamily="34" charset="0"/>
                <a:ea typeface="微软雅黑" panose="020B0503020204020204" pitchFamily="34" charset="-122"/>
              </a:rPr>
              <a:t>05</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41" name="文本框 40"/>
          <p:cNvSpPr txBox="1"/>
          <p:nvPr/>
        </p:nvSpPr>
        <p:spPr>
          <a:xfrm>
            <a:off x="5710825" y="5308387"/>
            <a:ext cx="4739103" cy="584775"/>
          </a:xfrm>
          <a:prstGeom prst="rect">
            <a:avLst/>
          </a:prstGeom>
          <a:noFill/>
        </p:spPr>
        <p:txBody>
          <a:bodyPr wrap="square" rtlCol="0">
            <a:spAutoFit/>
          </a:bodyPr>
          <a:lstStyle/>
          <a:p>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研究计划</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5" cstate="screen">
            <a:extLst>
              <a:ext uri="{28A0092B-C50C-407E-A947-70E740481C1C}">
                <a14:useLocalDpi xmlns:a14="http://schemas.microsoft.com/office/drawing/2010/main"/>
              </a:ext>
            </a:extLst>
          </a:blip>
          <a:srcRect t="2054" b="3954"/>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smtClean="0">
                <a:solidFill>
                  <a:schemeClr val="accent6">
                    <a:lumMod val="50000"/>
                  </a:schemeClr>
                </a:solidFill>
                <a:latin typeface="+mj-ea"/>
                <a:ea typeface="+mj-ea"/>
              </a:rPr>
              <a:t>研究背景</a:t>
            </a:r>
            <a:endParaRPr lang="zh-CN" altLang="en-US" sz="4800" b="1" dirty="0">
              <a:solidFill>
                <a:schemeClr val="accent6">
                  <a:lumMod val="50000"/>
                </a:schemeClr>
              </a:solidFill>
              <a:latin typeface="+mj-ea"/>
              <a:ea typeface="+mj-ea"/>
            </a:endParaRPr>
          </a:p>
        </p:txBody>
      </p:sp>
      <p:cxnSp>
        <p:nvCxnSpPr>
          <p:cNvPr id="19" name="PA_直接连接符 18"/>
          <p:cNvCxnSpPr>
            <a:cxnSpLocks/>
          </p:cNvCxnSpPr>
          <p:nvPr>
            <p:custDataLst>
              <p:tags r:id="rId2"/>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11014" y="3471768"/>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7828" y="2416299"/>
            <a:ext cx="864000" cy="864000"/>
            <a:chOff x="2517828" y="1926040"/>
            <a:chExt cx="864000" cy="864000"/>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707886"/>
            </a:xfrm>
            <a:prstGeom prst="rect">
              <a:avLst/>
            </a:prstGeom>
            <a:noFill/>
          </p:spPr>
          <p:txBody>
            <a:bodyPr wrap="square" rtlCol="0">
              <a:spAutoFit/>
            </a:bodyPr>
            <a:lstStyle/>
            <a:p>
              <a:r>
                <a:rPr lang="en-US" altLang="zh-CN" sz="4000" b="1" dirty="0">
                  <a:solidFill>
                    <a:schemeClr val="accent6">
                      <a:lumMod val="50000"/>
                    </a:schemeClr>
                  </a:solidFill>
                  <a:latin typeface="微软雅黑" panose="020B0503020204020204" pitchFamily="34" charset="-122"/>
                  <a:ea typeface="微软雅黑" panose="020B0503020204020204" pitchFamily="34" charset="-122"/>
                </a:rPr>
                <a:t>01</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97816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0" y="975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7" y="228600"/>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知识图谱的应用</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687" y="2263321"/>
            <a:ext cx="4238171" cy="2350860"/>
          </a:xfrm>
          <a:prstGeom prst="rect">
            <a:avLst/>
          </a:prstGeom>
        </p:spPr>
      </p:pic>
      <p:sp>
        <p:nvSpPr>
          <p:cNvPr id="4" name="右箭头 3"/>
          <p:cNvSpPr/>
          <p:nvPr/>
        </p:nvSpPr>
        <p:spPr>
          <a:xfrm>
            <a:off x="5841545" y="3314202"/>
            <a:ext cx="1776549" cy="226423"/>
          </a:xfrm>
          <a:prstGeom prst="right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TextBox 9"/>
          <p:cNvSpPr txBox="1"/>
          <p:nvPr/>
        </p:nvSpPr>
        <p:spPr>
          <a:xfrm>
            <a:off x="8085136" y="1967221"/>
            <a:ext cx="1415772" cy="461665"/>
          </a:xfrm>
          <a:prstGeom prst="rect">
            <a:avLst/>
          </a:prstGeom>
          <a:noFill/>
        </p:spPr>
        <p:txBody>
          <a:bodyPr wrap="none">
            <a:spAutoFit/>
          </a:bodyPr>
          <a:lstStyle/>
          <a:p>
            <a:pPr algn="ctr"/>
            <a:r>
              <a:rPr lang="zh-CN" altLang="en-US" sz="2400" b="1" dirty="0" smtClean="0">
                <a:latin typeface="宋体" panose="02010600030101010101" pitchFamily="2" charset="-122"/>
              </a:rPr>
              <a:t>智能问答</a:t>
            </a:r>
            <a:endParaRPr lang="zh-CN" altLang="en-US" sz="2400" b="1" dirty="0">
              <a:latin typeface="宋体" panose="02010600030101010101" pitchFamily="2" charset="-122"/>
            </a:endParaRPr>
          </a:p>
        </p:txBody>
      </p:sp>
      <p:sp>
        <p:nvSpPr>
          <p:cNvPr id="49" name="TextBox 9"/>
          <p:cNvSpPr txBox="1"/>
          <p:nvPr/>
        </p:nvSpPr>
        <p:spPr>
          <a:xfrm>
            <a:off x="8085136" y="2577131"/>
            <a:ext cx="1415773" cy="461665"/>
          </a:xfrm>
          <a:prstGeom prst="rect">
            <a:avLst/>
          </a:prstGeom>
          <a:noFill/>
        </p:spPr>
        <p:txBody>
          <a:bodyPr wrap="none">
            <a:spAutoFit/>
          </a:bodyPr>
          <a:lstStyle/>
          <a:p>
            <a:pPr algn="ctr"/>
            <a:r>
              <a:rPr lang="zh-CN" altLang="en-US" sz="2400" b="1" dirty="0" smtClean="0">
                <a:latin typeface="宋体" panose="02010600030101010101" pitchFamily="2" charset="-122"/>
              </a:rPr>
              <a:t>信息抽取</a:t>
            </a:r>
            <a:endParaRPr lang="zh-CN" altLang="en-US" sz="2400" b="1" dirty="0">
              <a:latin typeface="宋体" panose="02010600030101010101" pitchFamily="2" charset="-122"/>
            </a:endParaRPr>
          </a:p>
        </p:txBody>
      </p:sp>
      <p:sp>
        <p:nvSpPr>
          <p:cNvPr id="50" name="TextBox 9"/>
          <p:cNvSpPr txBox="1"/>
          <p:nvPr/>
        </p:nvSpPr>
        <p:spPr>
          <a:xfrm>
            <a:off x="8085136" y="3187041"/>
            <a:ext cx="1415772" cy="461665"/>
          </a:xfrm>
          <a:prstGeom prst="rect">
            <a:avLst/>
          </a:prstGeom>
          <a:noFill/>
        </p:spPr>
        <p:txBody>
          <a:bodyPr wrap="none">
            <a:spAutoFit/>
          </a:bodyPr>
          <a:lstStyle/>
          <a:p>
            <a:pPr algn="ctr"/>
            <a:r>
              <a:rPr lang="zh-CN" altLang="en-US" sz="2400" b="1" dirty="0" smtClean="0">
                <a:latin typeface="宋体" panose="02010600030101010101" pitchFamily="2" charset="-122"/>
              </a:rPr>
              <a:t>智能搜索</a:t>
            </a:r>
            <a:endParaRPr lang="zh-CN" altLang="en-US" sz="2400" b="1" dirty="0">
              <a:latin typeface="宋体" panose="02010600030101010101" pitchFamily="2" charset="-122"/>
            </a:endParaRPr>
          </a:p>
        </p:txBody>
      </p:sp>
      <p:sp>
        <p:nvSpPr>
          <p:cNvPr id="51" name="TextBox 9"/>
          <p:cNvSpPr txBox="1"/>
          <p:nvPr/>
        </p:nvSpPr>
        <p:spPr>
          <a:xfrm>
            <a:off x="8085136" y="3796951"/>
            <a:ext cx="1723550" cy="461665"/>
          </a:xfrm>
          <a:prstGeom prst="rect">
            <a:avLst/>
          </a:prstGeom>
          <a:noFill/>
        </p:spPr>
        <p:txBody>
          <a:bodyPr wrap="none">
            <a:spAutoFit/>
          </a:bodyPr>
          <a:lstStyle/>
          <a:p>
            <a:pPr algn="ctr"/>
            <a:r>
              <a:rPr lang="zh-CN" altLang="en-US" sz="2400" b="1" dirty="0" smtClean="0">
                <a:latin typeface="宋体" panose="02010600030101010101" pitchFamily="2" charset="-122"/>
              </a:rPr>
              <a:t>个性化推荐</a:t>
            </a:r>
            <a:endParaRPr lang="zh-CN" altLang="en-US" sz="2400" b="1" dirty="0">
              <a:latin typeface="宋体" panose="02010600030101010101" pitchFamily="2" charset="-122"/>
            </a:endParaRPr>
          </a:p>
        </p:txBody>
      </p:sp>
      <p:sp>
        <p:nvSpPr>
          <p:cNvPr id="52" name="TextBox 9"/>
          <p:cNvSpPr txBox="1"/>
          <p:nvPr/>
        </p:nvSpPr>
        <p:spPr>
          <a:xfrm>
            <a:off x="8085136" y="4406861"/>
            <a:ext cx="2031325" cy="461665"/>
          </a:xfrm>
          <a:prstGeom prst="rect">
            <a:avLst/>
          </a:prstGeom>
          <a:noFill/>
        </p:spPr>
        <p:txBody>
          <a:bodyPr wrap="none">
            <a:spAutoFit/>
          </a:bodyPr>
          <a:lstStyle/>
          <a:p>
            <a:pPr algn="ctr"/>
            <a:r>
              <a:rPr lang="zh-CN" altLang="en-US" sz="2400" b="1" dirty="0" smtClean="0">
                <a:latin typeface="宋体" panose="02010600030101010101" pitchFamily="2" charset="-122"/>
              </a:rPr>
              <a:t>命名实体消歧</a:t>
            </a:r>
            <a:endParaRPr lang="zh-CN" altLang="en-US" sz="2400" b="1" dirty="0">
              <a:latin typeface="宋体" panose="02010600030101010101" pitchFamily="2" charset="-122"/>
            </a:endParaRPr>
          </a:p>
        </p:txBody>
      </p:sp>
      <p:sp>
        <p:nvSpPr>
          <p:cNvPr id="55" name="TextBox 20"/>
          <p:cNvSpPr txBox="1"/>
          <p:nvPr/>
        </p:nvSpPr>
        <p:spPr>
          <a:xfrm>
            <a:off x="801687" y="4982139"/>
            <a:ext cx="4158248" cy="1384995"/>
          </a:xfrm>
          <a:prstGeom prst="rect">
            <a:avLst/>
          </a:prstGeom>
          <a:noFill/>
        </p:spPr>
        <p:txBody>
          <a:bodyPr wrap="square">
            <a:spAutoFit/>
          </a:bodyPr>
          <a:lstStyle/>
          <a:p>
            <a:pPr>
              <a:lnSpc>
                <a:spcPct val="150000"/>
              </a:lnSpc>
            </a:pPr>
            <a:r>
              <a:rPr lang="zh-CN" altLang="en-US" sz="1400" dirty="0" smtClean="0">
                <a:latin typeface="宋体" panose="02010600030101010101" pitchFamily="2" charset="-122"/>
              </a:rPr>
              <a:t>知识</a:t>
            </a:r>
            <a:r>
              <a:rPr lang="zh-CN" altLang="en-US" sz="1400" dirty="0">
                <a:latin typeface="宋体" panose="02010600030101010101" pitchFamily="2" charset="-122"/>
              </a:rPr>
              <a:t>图谱是一种揭示实体之间关系的语义网络</a:t>
            </a:r>
            <a:r>
              <a:rPr lang="zh-CN" altLang="en-US" sz="1400" dirty="0" smtClean="0">
                <a:latin typeface="宋体" panose="02010600030101010101" pitchFamily="2" charset="-122"/>
              </a:rPr>
              <a:t>，可以</a:t>
            </a:r>
            <a:r>
              <a:rPr lang="zh-CN" altLang="en-US" sz="1400" dirty="0">
                <a:latin typeface="宋体" panose="02010600030101010101" pitchFamily="2" charset="-122"/>
              </a:rPr>
              <a:t>对现实世界的事物及其相互关系进行形式化地描述，</a:t>
            </a:r>
            <a:r>
              <a:rPr lang="zh-CN" altLang="en-US" sz="1400" dirty="0" smtClean="0">
                <a:latin typeface="宋体" panose="02010600030101010101" pitchFamily="2" charset="-122"/>
              </a:rPr>
              <a:t>通常使用</a:t>
            </a:r>
            <a:r>
              <a:rPr lang="zh-CN" altLang="en-US" sz="1400" dirty="0">
                <a:latin typeface="宋体" panose="02010600030101010101" pitchFamily="2" charset="-122"/>
              </a:rPr>
              <a:t>三元组（头实体，关系，尾实体）表达知识</a:t>
            </a:r>
          </a:p>
        </p:txBody>
      </p:sp>
    </p:spTree>
    <p:extLst>
      <p:ext uri="{BB962C8B-B14F-4D97-AF65-F5344CB8AC3E}">
        <p14:creationId xmlns:p14="http://schemas.microsoft.com/office/powerpoint/2010/main" val="3883533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366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知识表示学习</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圆角 11"/>
          <p:cNvSpPr/>
          <p:nvPr/>
        </p:nvSpPr>
        <p:spPr>
          <a:xfrm>
            <a:off x="990597" y="3360341"/>
            <a:ext cx="10210807" cy="17549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文本框 11"/>
          <p:cNvSpPr txBox="1"/>
          <p:nvPr/>
        </p:nvSpPr>
        <p:spPr>
          <a:xfrm>
            <a:off x="1856063" y="4396519"/>
            <a:ext cx="1692568" cy="1900520"/>
          </a:xfrm>
          <a:prstGeom prst="rect">
            <a:avLst/>
          </a:prstGeom>
          <a:noFill/>
        </p:spPr>
        <p:txBody>
          <a:bodyPr wrap="square" lIns="0" tIns="0" rIns="0" bIns="0" anchor="ctr" anchorCtr="1">
            <a:spAutoFit/>
          </a:bodyPr>
          <a:lstStyle/>
          <a:p>
            <a:pPr>
              <a:lnSpc>
                <a:spcPct val="150000"/>
              </a:lnSpc>
            </a:pPr>
            <a:r>
              <a:rPr lang="zh-CN" altLang="en-US" sz="1400" dirty="0" smtClean="0">
                <a:latin typeface="宋体" panose="02010600030101010101" pitchFamily="2" charset="-122"/>
              </a:rPr>
              <a:t>知识表示</a:t>
            </a:r>
            <a:r>
              <a:rPr lang="zh-CN" altLang="en-US" sz="1400" dirty="0">
                <a:latin typeface="宋体" panose="02010600030101010101" pitchFamily="2" charset="-122"/>
              </a:rPr>
              <a:t>学习</a:t>
            </a:r>
            <a:r>
              <a:rPr lang="zh-CN" altLang="en-US" sz="1400" dirty="0" smtClean="0">
                <a:latin typeface="宋体" panose="02010600030101010101" pitchFamily="2" charset="-122"/>
              </a:rPr>
              <a:t>技术旨在</a:t>
            </a:r>
            <a:r>
              <a:rPr lang="zh-CN" altLang="en-US" sz="1400" dirty="0">
                <a:latin typeface="宋体" panose="02010600030101010101" pitchFamily="2" charset="-122"/>
              </a:rPr>
              <a:t>将知识库中的实体和关系表示成稠密低维实值向量，能够显著提升知识获取、融合和推理的性能</a:t>
            </a:r>
          </a:p>
        </p:txBody>
      </p:sp>
      <p:sp>
        <p:nvSpPr>
          <p:cNvPr id="38" name="矩形 37"/>
          <p:cNvSpPr/>
          <p:nvPr/>
        </p:nvSpPr>
        <p:spPr>
          <a:xfrm>
            <a:off x="2434973" y="4066582"/>
            <a:ext cx="461665" cy="276999"/>
          </a:xfrm>
          <a:prstGeom prst="rect">
            <a:avLst/>
          </a:prstGeom>
        </p:spPr>
        <p:txBody>
          <a:bodyPr wrap="none" lIns="0" tIns="0" rIns="0" bIns="0" anchor="ctr" anchorCtr="1">
            <a:spAutoFit/>
          </a:bodyPr>
          <a:lstStyle/>
          <a:p>
            <a:pPr lvl="0" algn="ctr" defTabSz="914378">
              <a:spcBef>
                <a:spcPct val="0"/>
              </a:spcBef>
              <a:defRPr/>
            </a:pPr>
            <a:r>
              <a:rPr lang="zh-CN" altLang="en-US" b="1" dirty="0" smtClean="0">
                <a:solidFill>
                  <a:schemeClr val="accent2"/>
                </a:solidFill>
                <a:latin typeface="宋体" panose="02010600030101010101" pitchFamily="2" charset="-122"/>
              </a:rPr>
              <a:t>定义</a:t>
            </a:r>
            <a:endParaRPr lang="zh-CN" altLang="en-US" b="1" dirty="0">
              <a:solidFill>
                <a:schemeClr val="accent2"/>
              </a:solidFill>
              <a:latin typeface="宋体" panose="02010600030101010101" pitchFamily="2" charset="-122"/>
            </a:endParaRPr>
          </a:p>
        </p:txBody>
      </p:sp>
      <p:grpSp>
        <p:nvGrpSpPr>
          <p:cNvPr id="2" name="组合 1">
            <a:extLst>
              <a:ext uri="{FF2B5EF4-FFF2-40B4-BE49-F238E27FC236}">
                <a16:creationId xmlns:a16="http://schemas.microsoft.com/office/drawing/2014/main" id="{B31ED396-5291-41DA-9EBD-BDD38B2DBC8D}"/>
              </a:ext>
            </a:extLst>
          </p:cNvPr>
          <p:cNvGrpSpPr/>
          <p:nvPr/>
        </p:nvGrpSpPr>
        <p:grpSpPr>
          <a:xfrm>
            <a:off x="2130740" y="2921000"/>
            <a:ext cx="1070135" cy="1070134"/>
            <a:chOff x="2130740" y="2921000"/>
            <a:chExt cx="1070135" cy="1070134"/>
          </a:xfrm>
        </p:grpSpPr>
        <p:sp>
          <p:nvSpPr>
            <p:cNvPr id="13" name="椭圆 12"/>
            <p:cNvSpPr/>
            <p:nvPr/>
          </p:nvSpPr>
          <p:spPr>
            <a:xfrm>
              <a:off x="2130740" y="2921000"/>
              <a:ext cx="1070135" cy="1070134"/>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任意多边形: 形状 20"/>
            <p:cNvSpPr>
              <a:spLocks/>
            </p:cNvSpPr>
            <p:nvPr/>
          </p:nvSpPr>
          <p:spPr bwMode="auto">
            <a:xfrm>
              <a:off x="2418088" y="3252463"/>
              <a:ext cx="495439" cy="40720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a:extLst/>
          </p:spPr>
          <p:txBody>
            <a:bodyPr anchor="ctr"/>
            <a:lstStyle/>
            <a:p>
              <a:pPr algn="ctr"/>
              <a:endParaRPr dirty="0">
                <a:ea typeface="微软雅黑" panose="020B0503020204020204" pitchFamily="34" charset="-122"/>
              </a:endParaRPr>
            </a:p>
          </p:txBody>
        </p:sp>
      </p:grpSp>
      <p:grpSp>
        <p:nvGrpSpPr>
          <p:cNvPr id="3" name="组合 2">
            <a:extLst>
              <a:ext uri="{FF2B5EF4-FFF2-40B4-BE49-F238E27FC236}">
                <a16:creationId xmlns:a16="http://schemas.microsoft.com/office/drawing/2014/main" id="{C28E6178-CEA5-4E01-BF65-B62CD657A1F2}"/>
              </a:ext>
            </a:extLst>
          </p:cNvPr>
          <p:cNvGrpSpPr/>
          <p:nvPr/>
        </p:nvGrpSpPr>
        <p:grpSpPr>
          <a:xfrm>
            <a:off x="5931886" y="3184842"/>
            <a:ext cx="542449" cy="542449"/>
            <a:chOff x="4734560" y="3184842"/>
            <a:chExt cx="542449" cy="542449"/>
          </a:xfrm>
        </p:grpSpPr>
        <p:sp>
          <p:nvSpPr>
            <p:cNvPr id="15" name="椭圆 14"/>
            <p:cNvSpPr/>
            <p:nvPr/>
          </p:nvSpPr>
          <p:spPr>
            <a:xfrm>
              <a:off x="4734560" y="3184842"/>
              <a:ext cx="542449" cy="542449"/>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任意多边形: 形状 25"/>
            <p:cNvSpPr>
              <a:spLocks noChangeAspect="1"/>
            </p:cNvSpPr>
            <p:nvPr/>
          </p:nvSpPr>
          <p:spPr bwMode="auto">
            <a:xfrm>
              <a:off x="4853178" y="3303621"/>
              <a:ext cx="305212" cy="30489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a:extLst/>
          </p:spPr>
          <p:txBody>
            <a:bodyPr anchor="ctr"/>
            <a:lstStyle/>
            <a:p>
              <a:pPr algn="ctr"/>
              <a:endParaRPr dirty="0">
                <a:ea typeface="微软雅黑" panose="020B0503020204020204" pitchFamily="34" charset="-122"/>
              </a:endParaRPr>
            </a:p>
          </p:txBody>
        </p:sp>
      </p:grpSp>
      <p:grpSp>
        <p:nvGrpSpPr>
          <p:cNvPr id="4" name="组合 3">
            <a:extLst>
              <a:ext uri="{FF2B5EF4-FFF2-40B4-BE49-F238E27FC236}">
                <a16:creationId xmlns:a16="http://schemas.microsoft.com/office/drawing/2014/main" id="{F4B28DF2-D37D-44A9-A1CB-03E43E2761E6}"/>
              </a:ext>
            </a:extLst>
          </p:cNvPr>
          <p:cNvGrpSpPr/>
          <p:nvPr/>
        </p:nvGrpSpPr>
        <p:grpSpPr>
          <a:xfrm>
            <a:off x="9205347" y="2996645"/>
            <a:ext cx="861537" cy="861536"/>
            <a:chOff x="6914992" y="3025299"/>
            <a:chExt cx="861537" cy="861536"/>
          </a:xfrm>
        </p:grpSpPr>
        <p:sp>
          <p:nvSpPr>
            <p:cNvPr id="14" name="椭圆 13"/>
            <p:cNvSpPr/>
            <p:nvPr/>
          </p:nvSpPr>
          <p:spPr>
            <a:xfrm>
              <a:off x="6914992" y="3025299"/>
              <a:ext cx="861537" cy="861536"/>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任意多边形: 形状 26"/>
            <p:cNvSpPr>
              <a:spLocks/>
            </p:cNvSpPr>
            <p:nvPr/>
          </p:nvSpPr>
          <p:spPr bwMode="auto">
            <a:xfrm>
              <a:off x="7122980" y="3233700"/>
              <a:ext cx="445562" cy="444735"/>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a:extLst/>
          </p:spPr>
          <p:txBody>
            <a:bodyPr anchor="ctr"/>
            <a:lstStyle/>
            <a:p>
              <a:pPr algn="ctr"/>
              <a:endParaRPr dirty="0">
                <a:ea typeface="微软雅黑" panose="020B0503020204020204" pitchFamily="34" charset="-122"/>
              </a:endParaRPr>
            </a:p>
          </p:txBody>
        </p:sp>
      </p:grpSp>
      <p:grpSp>
        <p:nvGrpSpPr>
          <p:cNvPr id="39" name="组合 38"/>
          <p:cNvGrpSpPr/>
          <p:nvPr/>
        </p:nvGrpSpPr>
        <p:grpSpPr>
          <a:xfrm>
            <a:off x="5356827" y="768777"/>
            <a:ext cx="1692568" cy="2253453"/>
            <a:chOff x="5122024" y="-75382"/>
            <a:chExt cx="2020975" cy="2690692"/>
          </a:xfrm>
        </p:grpSpPr>
        <p:sp>
          <p:nvSpPr>
            <p:cNvPr id="40" name="文本框 11"/>
            <p:cNvSpPr txBox="1"/>
            <p:nvPr/>
          </p:nvSpPr>
          <p:spPr>
            <a:xfrm>
              <a:off x="5122024" y="300094"/>
              <a:ext cx="2020975" cy="2315216"/>
            </a:xfrm>
            <a:prstGeom prst="rect">
              <a:avLst/>
            </a:prstGeom>
            <a:noFill/>
          </p:spPr>
          <p:txBody>
            <a:bodyPr wrap="square" lIns="0" tIns="0" rIns="0" bIns="0" anchor="ctr" anchorCtr="1">
              <a:spAutoFit/>
            </a:bodyPr>
            <a:lstStyle/>
            <a:p>
              <a:pPr>
                <a:lnSpc>
                  <a:spcPct val="150000"/>
                </a:lnSpc>
              </a:pPr>
              <a:r>
                <a:rPr lang="zh-CN" altLang="en-US" sz="1400" dirty="0" smtClean="0">
                  <a:latin typeface="宋体" panose="02010600030101010101" pitchFamily="2" charset="-122"/>
                </a:rPr>
                <a:t>多数模型假设</a:t>
              </a:r>
              <a:r>
                <a:rPr lang="zh-CN" altLang="en-US" sz="1400" dirty="0">
                  <a:latin typeface="宋体" panose="02010600030101010101" pitchFamily="2" charset="-122"/>
                </a:rPr>
                <a:t>三元组之间是相互独立的，在建模时</a:t>
              </a:r>
              <a:r>
                <a:rPr lang="zh-CN" altLang="en-US" sz="1400" dirty="0" smtClean="0">
                  <a:latin typeface="宋体" panose="02010600030101010101" pitchFamily="2" charset="-122"/>
                </a:rPr>
                <a:t>忽略三元组</a:t>
              </a:r>
              <a:r>
                <a:rPr lang="zh-CN" altLang="en-US" sz="1400" dirty="0">
                  <a:latin typeface="宋体" panose="02010600030101010101" pitchFamily="2" charset="-122"/>
                </a:rPr>
                <a:t>周围的邻域信息，故而无法处理关联知识较少的罕见实体</a:t>
              </a:r>
            </a:p>
          </p:txBody>
        </p:sp>
        <p:sp>
          <p:nvSpPr>
            <p:cNvPr id="41" name="矩形 40"/>
            <p:cNvSpPr/>
            <p:nvPr/>
          </p:nvSpPr>
          <p:spPr>
            <a:xfrm>
              <a:off x="5856890" y="-75382"/>
              <a:ext cx="551241" cy="330745"/>
            </a:xfrm>
            <a:prstGeom prst="rect">
              <a:avLst/>
            </a:prstGeom>
          </p:spPr>
          <p:txBody>
            <a:bodyPr wrap="none" lIns="0" tIns="0" rIns="0" bIns="0" anchor="ctr" anchorCtr="1">
              <a:spAutoFit/>
            </a:bodyPr>
            <a:lstStyle/>
            <a:p>
              <a:pPr lvl="0" algn="ctr" defTabSz="914378">
                <a:spcBef>
                  <a:spcPct val="0"/>
                </a:spcBef>
                <a:defRPr/>
              </a:pPr>
              <a:r>
                <a:rPr lang="zh-CN" altLang="en-US" b="1" dirty="0" smtClean="0">
                  <a:solidFill>
                    <a:schemeClr val="accent2"/>
                  </a:solidFill>
                  <a:latin typeface="宋体" panose="02010600030101010101" pitchFamily="2" charset="-122"/>
                </a:rPr>
                <a:t>不足</a:t>
              </a:r>
              <a:endParaRPr lang="zh-CN" altLang="en-US" b="1" dirty="0">
                <a:solidFill>
                  <a:schemeClr val="accent2"/>
                </a:solidFill>
                <a:latin typeface="宋体" panose="02010600030101010101" pitchFamily="2" charset="-122"/>
              </a:endParaRPr>
            </a:p>
          </p:txBody>
        </p:sp>
      </p:grpSp>
      <p:sp>
        <p:nvSpPr>
          <p:cNvPr id="46" name="文本框 11"/>
          <p:cNvSpPr txBox="1"/>
          <p:nvPr/>
        </p:nvSpPr>
        <p:spPr>
          <a:xfrm>
            <a:off x="8956807" y="4396519"/>
            <a:ext cx="1692568" cy="1242200"/>
          </a:xfrm>
          <a:prstGeom prst="rect">
            <a:avLst/>
          </a:prstGeom>
          <a:noFill/>
        </p:spPr>
        <p:txBody>
          <a:bodyPr wrap="square" lIns="0" tIns="0" rIns="0" bIns="0" anchor="ctr" anchorCtr="1">
            <a:spAutoFit/>
          </a:bodyPr>
          <a:lstStyle/>
          <a:p>
            <a:pPr>
              <a:lnSpc>
                <a:spcPct val="150000"/>
              </a:lnSpc>
            </a:pPr>
            <a:r>
              <a:rPr lang="zh-CN" altLang="en-US" sz="1400" dirty="0">
                <a:latin typeface="宋体" panose="02010600030101010101" pitchFamily="2" charset="-122"/>
              </a:rPr>
              <a:t>提出了聚合邻域信息的联合知识表示</a:t>
            </a:r>
            <a:r>
              <a:rPr lang="zh-CN" altLang="en-US" sz="1400" dirty="0" smtClean="0">
                <a:latin typeface="宋体" panose="02010600030101010101" pitchFamily="2" charset="-122"/>
              </a:rPr>
              <a:t>模型，以缓解</a:t>
            </a:r>
            <a:r>
              <a:rPr lang="zh-CN" altLang="en-US" sz="1400" dirty="0">
                <a:latin typeface="宋体" panose="02010600030101010101" pitchFamily="2" charset="-122"/>
              </a:rPr>
              <a:t>数据稀疏问题，改善知识表示</a:t>
            </a:r>
            <a:r>
              <a:rPr lang="zh-CN" altLang="en-US" sz="1400" dirty="0" smtClean="0">
                <a:latin typeface="宋体" panose="02010600030101010101" pitchFamily="2" charset="-122"/>
              </a:rPr>
              <a:t>性能</a:t>
            </a:r>
            <a:endParaRPr lang="zh-CN" altLang="en-US" sz="1400" dirty="0">
              <a:latin typeface="宋体" panose="02010600030101010101" pitchFamily="2" charset="-122"/>
            </a:endParaRPr>
          </a:p>
        </p:txBody>
      </p:sp>
      <p:sp>
        <p:nvSpPr>
          <p:cNvPr id="47" name="矩形 46"/>
          <p:cNvSpPr/>
          <p:nvPr/>
        </p:nvSpPr>
        <p:spPr>
          <a:xfrm>
            <a:off x="9405282" y="4066582"/>
            <a:ext cx="461665" cy="276999"/>
          </a:xfrm>
          <a:prstGeom prst="rect">
            <a:avLst/>
          </a:prstGeom>
        </p:spPr>
        <p:txBody>
          <a:bodyPr wrap="none" lIns="0" tIns="0" rIns="0" bIns="0" anchor="ctr" anchorCtr="1">
            <a:spAutoFit/>
          </a:bodyPr>
          <a:lstStyle/>
          <a:p>
            <a:pPr lvl="0" algn="ctr" defTabSz="914378">
              <a:spcBef>
                <a:spcPct val="0"/>
              </a:spcBef>
              <a:defRPr/>
            </a:pPr>
            <a:r>
              <a:rPr lang="zh-CN" altLang="en-US" b="1" dirty="0" smtClean="0">
                <a:solidFill>
                  <a:schemeClr val="accent2"/>
                </a:solidFill>
                <a:latin typeface="宋体" panose="02010600030101010101" pitchFamily="2" charset="-122"/>
              </a:rPr>
              <a:t>改进</a:t>
            </a:r>
            <a:endParaRPr lang="zh-CN" altLang="en-US" b="1" dirty="0">
              <a:solidFill>
                <a:schemeClr val="accent2"/>
              </a:solidFill>
              <a:latin typeface="宋体" panose="02010600030101010101" pitchFamily="2" charset="-122"/>
            </a:endParaRPr>
          </a:p>
        </p:txBody>
      </p:sp>
    </p:spTree>
    <p:extLst>
      <p:ext uri="{BB962C8B-B14F-4D97-AF65-F5344CB8AC3E}">
        <p14:creationId xmlns:p14="http://schemas.microsoft.com/office/powerpoint/2010/main" val="991754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smtClean="0">
                <a:solidFill>
                  <a:schemeClr val="accent6">
                    <a:lumMod val="50000"/>
                  </a:schemeClr>
                </a:solidFill>
                <a:latin typeface="+mj-ea"/>
                <a:ea typeface="+mj-ea"/>
              </a:rPr>
              <a:t>相关工作</a:t>
            </a:r>
            <a:endParaRPr lang="zh-CN" altLang="en-US" sz="4800" b="1" dirty="0">
              <a:solidFill>
                <a:schemeClr val="accent6">
                  <a:lumMod val="50000"/>
                </a:schemeClr>
              </a:solidFill>
              <a:latin typeface="+mj-ea"/>
              <a:ea typeface="+mj-ea"/>
            </a:endParaRPr>
          </a:p>
        </p:txBody>
      </p:sp>
      <p:cxnSp>
        <p:nvCxnSpPr>
          <p:cNvPr id="19" name="PA_直接连接符 18"/>
          <p:cNvCxnSpPr>
            <a:cxnSpLocks/>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11014" y="3471768"/>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7828" y="2416299"/>
            <a:ext cx="864000" cy="864000"/>
            <a:chOff x="2517828" y="1926040"/>
            <a:chExt cx="864000" cy="864000"/>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707886"/>
            </a:xfrm>
            <a:prstGeom prst="rect">
              <a:avLst/>
            </a:prstGeom>
            <a:noFill/>
          </p:spPr>
          <p:txBody>
            <a:bodyPr wrap="square" rtlCol="0">
              <a:spAutoFit/>
            </a:bodyPr>
            <a:lstStyle/>
            <a:p>
              <a:r>
                <a:rPr lang="en-US" altLang="zh-CN" sz="4000" b="1" dirty="0" smtClean="0">
                  <a:solidFill>
                    <a:schemeClr val="accent6">
                      <a:lumMod val="50000"/>
                    </a:schemeClr>
                  </a:solidFill>
                  <a:latin typeface="微软雅黑" panose="020B0503020204020204" pitchFamily="34" charset="-122"/>
                  <a:ea typeface="微软雅黑" panose="020B0503020204020204" pitchFamily="34" charset="-122"/>
                </a:rPr>
                <a:t>02</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72046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366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翻译模型</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图片 4"/>
          <p:cNvPicPr>
            <a:picLocks noChangeAspect="1"/>
          </p:cNvPicPr>
          <p:nvPr/>
        </p:nvPicPr>
        <p:blipFill>
          <a:blip r:embed="rId4"/>
          <a:stretch>
            <a:fillRect/>
          </a:stretch>
        </p:blipFill>
        <p:spPr>
          <a:xfrm>
            <a:off x="2080079" y="813375"/>
            <a:ext cx="8031841" cy="5577668"/>
          </a:xfrm>
          <a:prstGeom prst="rect">
            <a:avLst/>
          </a:prstGeom>
        </p:spPr>
      </p:pic>
    </p:spTree>
    <p:extLst>
      <p:ext uri="{BB962C8B-B14F-4D97-AF65-F5344CB8AC3E}">
        <p14:creationId xmlns:p14="http://schemas.microsoft.com/office/powerpoint/2010/main" val="3512811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366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语义匹配模型</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 name="图片 1"/>
          <p:cNvPicPr>
            <a:picLocks noChangeAspect="1"/>
          </p:cNvPicPr>
          <p:nvPr/>
        </p:nvPicPr>
        <p:blipFill>
          <a:blip r:embed="rId4"/>
          <a:stretch>
            <a:fillRect/>
          </a:stretch>
        </p:blipFill>
        <p:spPr>
          <a:xfrm>
            <a:off x="2080800" y="813376"/>
            <a:ext cx="8031600" cy="5386969"/>
          </a:xfrm>
          <a:prstGeom prst="rect">
            <a:avLst/>
          </a:prstGeom>
        </p:spPr>
      </p:pic>
    </p:spTree>
    <p:extLst>
      <p:ext uri="{BB962C8B-B14F-4D97-AF65-F5344CB8AC3E}">
        <p14:creationId xmlns:p14="http://schemas.microsoft.com/office/powerpoint/2010/main" val="1392053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74595"/>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39328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引入邻域信息的模型</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圆角 11"/>
          <p:cNvSpPr/>
          <p:nvPr/>
        </p:nvSpPr>
        <p:spPr>
          <a:xfrm>
            <a:off x="990597" y="3360341"/>
            <a:ext cx="10210807" cy="17549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矩形 37"/>
          <p:cNvSpPr/>
          <p:nvPr/>
        </p:nvSpPr>
        <p:spPr>
          <a:xfrm>
            <a:off x="1594969" y="4220909"/>
            <a:ext cx="2141677" cy="276999"/>
          </a:xfrm>
          <a:prstGeom prst="rect">
            <a:avLst/>
          </a:prstGeom>
        </p:spPr>
        <p:txBody>
          <a:bodyPr wrap="none" lIns="0" tIns="0" rIns="0" bIns="0" anchor="ctr" anchorCtr="1">
            <a:spAutoFit/>
          </a:bodyPr>
          <a:lstStyle/>
          <a:p>
            <a:pPr lvl="0" algn="ctr" defTabSz="914378">
              <a:defRPr/>
            </a:pPr>
            <a:r>
              <a:rPr lang="en-US" altLang="zh-CN" b="1" dirty="0" err="1" smtClean="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TransE</a:t>
            </a:r>
            <a:r>
              <a:rPr lang="en-US" altLang="zh-CN" b="1" dirty="0" smtClean="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-NMM</a:t>
            </a:r>
            <a:r>
              <a:rPr lang="zh-CN" altLang="en-US" b="1" dirty="0" smtClean="0">
                <a:solidFill>
                  <a:schemeClr val="accent2"/>
                </a:solidFill>
                <a:ea typeface="微软雅黑" panose="020B0503020204020204" pitchFamily="34" charset="-122"/>
              </a:rPr>
              <a:t>，</a:t>
            </a:r>
            <a:r>
              <a:rPr lang="en-US" altLang="zh-CN" b="1" dirty="0" smtClean="0">
                <a:solidFill>
                  <a:schemeClr val="accent2"/>
                </a:solidFill>
                <a:ea typeface="微软雅黑" panose="020B0503020204020204" pitchFamily="34" charset="-122"/>
              </a:rPr>
              <a:t>2016</a:t>
            </a:r>
            <a:endParaRPr lang="zh-CN" altLang="en-US" b="1" dirty="0">
              <a:solidFill>
                <a:schemeClr val="accent2"/>
              </a:solidFill>
              <a:ea typeface="微软雅黑" panose="020B0503020204020204" pitchFamily="34" charset="-122"/>
            </a:endParaRPr>
          </a:p>
        </p:txBody>
      </p:sp>
      <p:sp>
        <p:nvSpPr>
          <p:cNvPr id="36" name="矩形 35"/>
          <p:cNvSpPr/>
          <p:nvPr/>
        </p:nvSpPr>
        <p:spPr>
          <a:xfrm>
            <a:off x="6499476" y="4223143"/>
            <a:ext cx="1692569" cy="272531"/>
          </a:xfrm>
          <a:prstGeom prst="rect">
            <a:avLst/>
          </a:prstGeom>
        </p:spPr>
        <p:txBody>
          <a:bodyPr wrap="none" lIns="0" tIns="0" rIns="0" bIns="0" anchor="ctr" anchorCtr="1">
            <a:normAutofit lnSpcReduction="10000"/>
          </a:bodyPr>
          <a:lstStyle/>
          <a:p>
            <a:pPr algn="ctr" defTabSz="914378">
              <a:defRPr/>
            </a:pPr>
            <a:r>
              <a:rPr lang="en-US" altLang="zh-CN"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R-GCN</a:t>
            </a:r>
            <a:r>
              <a:rPr lang="zh-CN" altLang="en-US"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smtClean="0">
                <a:solidFill>
                  <a:schemeClr val="accent1"/>
                </a:solidFill>
                <a:ea typeface="微软雅黑" panose="020B0503020204020204" pitchFamily="34" charset="-122"/>
              </a:rPr>
              <a:t>2018</a:t>
            </a:r>
            <a:endParaRPr lang="zh-CN" altLang="en-US" b="1" dirty="0">
              <a:solidFill>
                <a:schemeClr val="accent1"/>
              </a:solidFill>
              <a:ea typeface="微软雅黑" panose="020B0503020204020204" pitchFamily="34" charset="-122"/>
            </a:endParaRPr>
          </a:p>
        </p:txBody>
      </p:sp>
      <p:sp>
        <p:nvSpPr>
          <p:cNvPr id="33" name="矩形 32"/>
          <p:cNvSpPr/>
          <p:nvPr/>
        </p:nvSpPr>
        <p:spPr>
          <a:xfrm>
            <a:off x="4156841" y="810403"/>
            <a:ext cx="1692569" cy="272531"/>
          </a:xfrm>
          <a:prstGeom prst="rect">
            <a:avLst/>
          </a:prstGeom>
        </p:spPr>
        <p:txBody>
          <a:bodyPr wrap="none" lIns="0" tIns="0" rIns="0" bIns="0" anchor="ctr" anchorCtr="1">
            <a:normAutofit lnSpcReduction="10000"/>
          </a:bodyPr>
          <a:lstStyle/>
          <a:p>
            <a:pPr lvl="0" algn="ctr" defTabSz="914378">
              <a:spcBef>
                <a:spcPct val="0"/>
              </a:spcBef>
              <a:defRPr/>
            </a:pPr>
            <a:r>
              <a:rPr lang="en-US" altLang="zh-CN" b="1" dirty="0" err="1">
                <a:solidFill>
                  <a:schemeClr val="accent2"/>
                </a:solidFill>
                <a:ea typeface="微软雅黑" panose="020B0503020204020204" pitchFamily="34" charset="-122"/>
              </a:rPr>
              <a:t>TransN</a:t>
            </a:r>
            <a:r>
              <a:rPr lang="zh-CN" altLang="en-US" b="1" dirty="0">
                <a:solidFill>
                  <a:schemeClr val="accent2"/>
                </a:solidFill>
                <a:ea typeface="微软雅黑" panose="020B0503020204020204" pitchFamily="34" charset="-122"/>
              </a:rPr>
              <a:t>，</a:t>
            </a:r>
            <a:r>
              <a:rPr lang="en-US" altLang="zh-CN" b="1" dirty="0">
                <a:solidFill>
                  <a:schemeClr val="accent2"/>
                </a:solidFill>
                <a:ea typeface="微软雅黑" panose="020B0503020204020204" pitchFamily="34" charset="-122"/>
              </a:rPr>
              <a:t>2018</a:t>
            </a:r>
            <a:endParaRPr lang="zh-CN" altLang="en-US" b="1" dirty="0">
              <a:solidFill>
                <a:schemeClr val="accent2"/>
              </a:solidFill>
              <a:ea typeface="微软雅黑" panose="020B0503020204020204" pitchFamily="34" charset="-122"/>
            </a:endParaRPr>
          </a:p>
        </p:txBody>
      </p:sp>
      <p:grpSp>
        <p:nvGrpSpPr>
          <p:cNvPr id="2" name="组合 1">
            <a:extLst>
              <a:ext uri="{FF2B5EF4-FFF2-40B4-BE49-F238E27FC236}">
                <a16:creationId xmlns:a16="http://schemas.microsoft.com/office/drawing/2014/main" id="{B31ED396-5291-41DA-9EBD-BDD38B2DBC8D}"/>
              </a:ext>
            </a:extLst>
          </p:cNvPr>
          <p:cNvGrpSpPr/>
          <p:nvPr/>
        </p:nvGrpSpPr>
        <p:grpSpPr>
          <a:xfrm>
            <a:off x="2130740" y="2921000"/>
            <a:ext cx="1070135" cy="1070134"/>
            <a:chOff x="2130740" y="2921000"/>
            <a:chExt cx="1070135" cy="1070134"/>
          </a:xfrm>
        </p:grpSpPr>
        <p:sp>
          <p:nvSpPr>
            <p:cNvPr id="13" name="椭圆 12"/>
            <p:cNvSpPr/>
            <p:nvPr/>
          </p:nvSpPr>
          <p:spPr>
            <a:xfrm>
              <a:off x="2130740" y="2921000"/>
              <a:ext cx="1070135" cy="1070134"/>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任意多边形: 形状 20"/>
            <p:cNvSpPr>
              <a:spLocks/>
            </p:cNvSpPr>
            <p:nvPr/>
          </p:nvSpPr>
          <p:spPr bwMode="auto">
            <a:xfrm>
              <a:off x="2418088" y="3252463"/>
              <a:ext cx="495439" cy="40720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a:extLst/>
          </p:spPr>
          <p:txBody>
            <a:bodyPr anchor="ctr"/>
            <a:lstStyle/>
            <a:p>
              <a:pPr algn="ctr"/>
              <a:endParaRPr dirty="0">
                <a:ea typeface="微软雅黑" panose="020B0503020204020204" pitchFamily="34" charset="-122"/>
              </a:endParaRPr>
            </a:p>
          </p:txBody>
        </p:sp>
      </p:grpSp>
      <p:grpSp>
        <p:nvGrpSpPr>
          <p:cNvPr id="5" name="组合 4">
            <a:extLst>
              <a:ext uri="{FF2B5EF4-FFF2-40B4-BE49-F238E27FC236}">
                <a16:creationId xmlns:a16="http://schemas.microsoft.com/office/drawing/2014/main" id="{311C19F7-43D0-4EF5-BD9C-0AD82194DC2B}"/>
              </a:ext>
            </a:extLst>
          </p:cNvPr>
          <p:cNvGrpSpPr/>
          <p:nvPr/>
        </p:nvGrpSpPr>
        <p:grpSpPr>
          <a:xfrm>
            <a:off x="9683078" y="3197698"/>
            <a:ext cx="542449" cy="542449"/>
            <a:chOff x="9414513" y="3184842"/>
            <a:chExt cx="542449" cy="542449"/>
          </a:xfrm>
        </p:grpSpPr>
        <p:sp>
          <p:nvSpPr>
            <p:cNvPr id="16" name="椭圆 15"/>
            <p:cNvSpPr/>
            <p:nvPr/>
          </p:nvSpPr>
          <p:spPr>
            <a:xfrm>
              <a:off x="9414513" y="3184842"/>
              <a:ext cx="542449" cy="542449"/>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任意多边形: 形状 21"/>
            <p:cNvSpPr>
              <a:spLocks/>
            </p:cNvSpPr>
            <p:nvPr/>
          </p:nvSpPr>
          <p:spPr bwMode="auto">
            <a:xfrm>
              <a:off x="9530200" y="3306186"/>
              <a:ext cx="311075" cy="29976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a:extLst/>
          </p:spPr>
          <p:txBody>
            <a:bodyPr anchor="ctr"/>
            <a:lstStyle/>
            <a:p>
              <a:pPr algn="ctr"/>
              <a:endParaRPr dirty="0">
                <a:ea typeface="微软雅黑" panose="020B0503020204020204" pitchFamily="34" charset="-122"/>
              </a:endParaRPr>
            </a:p>
          </p:txBody>
        </p:sp>
      </p:grpSp>
      <p:grpSp>
        <p:nvGrpSpPr>
          <p:cNvPr id="3" name="组合 2">
            <a:extLst>
              <a:ext uri="{FF2B5EF4-FFF2-40B4-BE49-F238E27FC236}">
                <a16:creationId xmlns:a16="http://schemas.microsoft.com/office/drawing/2014/main" id="{C28E6178-CEA5-4E01-BF65-B62CD657A1F2}"/>
              </a:ext>
            </a:extLst>
          </p:cNvPr>
          <p:cNvGrpSpPr/>
          <p:nvPr/>
        </p:nvGrpSpPr>
        <p:grpSpPr>
          <a:xfrm>
            <a:off x="4734560" y="3184842"/>
            <a:ext cx="542449" cy="542449"/>
            <a:chOff x="4734560" y="3184842"/>
            <a:chExt cx="542449" cy="542449"/>
          </a:xfrm>
        </p:grpSpPr>
        <p:sp>
          <p:nvSpPr>
            <p:cNvPr id="15" name="椭圆 14"/>
            <p:cNvSpPr/>
            <p:nvPr/>
          </p:nvSpPr>
          <p:spPr>
            <a:xfrm>
              <a:off x="4734560" y="3184842"/>
              <a:ext cx="542449" cy="542449"/>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任意多边形: 形状 25"/>
            <p:cNvSpPr>
              <a:spLocks noChangeAspect="1"/>
            </p:cNvSpPr>
            <p:nvPr/>
          </p:nvSpPr>
          <p:spPr bwMode="auto">
            <a:xfrm>
              <a:off x="4853178" y="3303621"/>
              <a:ext cx="305212" cy="30489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a:extLst/>
          </p:spPr>
          <p:txBody>
            <a:bodyPr anchor="ctr"/>
            <a:lstStyle/>
            <a:p>
              <a:pPr algn="ctr"/>
              <a:endParaRPr dirty="0">
                <a:ea typeface="微软雅黑" panose="020B0503020204020204" pitchFamily="34" charset="-122"/>
              </a:endParaRPr>
            </a:p>
          </p:txBody>
        </p:sp>
      </p:grpSp>
      <p:grpSp>
        <p:nvGrpSpPr>
          <p:cNvPr id="4" name="组合 3">
            <a:extLst>
              <a:ext uri="{FF2B5EF4-FFF2-40B4-BE49-F238E27FC236}">
                <a16:creationId xmlns:a16="http://schemas.microsoft.com/office/drawing/2014/main" id="{F4B28DF2-D37D-44A9-A1CB-03E43E2761E6}"/>
              </a:ext>
            </a:extLst>
          </p:cNvPr>
          <p:cNvGrpSpPr/>
          <p:nvPr/>
        </p:nvGrpSpPr>
        <p:grpSpPr>
          <a:xfrm>
            <a:off x="6914992" y="3025299"/>
            <a:ext cx="861537" cy="861536"/>
            <a:chOff x="6914992" y="3025299"/>
            <a:chExt cx="861537" cy="861536"/>
          </a:xfrm>
        </p:grpSpPr>
        <p:sp>
          <p:nvSpPr>
            <p:cNvPr id="14" name="椭圆 13"/>
            <p:cNvSpPr/>
            <p:nvPr/>
          </p:nvSpPr>
          <p:spPr>
            <a:xfrm>
              <a:off x="6914992" y="3025299"/>
              <a:ext cx="861537" cy="861536"/>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任意多边形: 形状 26"/>
            <p:cNvSpPr>
              <a:spLocks/>
            </p:cNvSpPr>
            <p:nvPr/>
          </p:nvSpPr>
          <p:spPr bwMode="auto">
            <a:xfrm>
              <a:off x="7122980" y="3233700"/>
              <a:ext cx="445562" cy="444735"/>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a:extLst/>
          </p:spPr>
          <p:txBody>
            <a:bodyPr anchor="ctr"/>
            <a:lstStyle/>
            <a:p>
              <a:pPr algn="ctr"/>
              <a:endParaRPr dirty="0">
                <a:ea typeface="微软雅黑" panose="020B0503020204020204" pitchFamily="34" charset="-122"/>
              </a:endParaRPr>
            </a:p>
          </p:txBody>
        </p:sp>
      </p:grpSp>
      <p:sp>
        <p:nvSpPr>
          <p:cNvPr id="39" name="矩形 38"/>
          <p:cNvSpPr/>
          <p:nvPr/>
        </p:nvSpPr>
        <p:spPr>
          <a:xfrm>
            <a:off x="9108017" y="810403"/>
            <a:ext cx="1692569" cy="272531"/>
          </a:xfrm>
          <a:prstGeom prst="rect">
            <a:avLst/>
          </a:prstGeom>
        </p:spPr>
        <p:txBody>
          <a:bodyPr wrap="none" lIns="0" tIns="0" rIns="0" bIns="0" anchor="ctr" anchorCtr="1">
            <a:normAutofit lnSpcReduction="10000"/>
          </a:bodyPr>
          <a:lstStyle/>
          <a:p>
            <a:pPr lvl="0" algn="ctr" defTabSz="914378">
              <a:spcBef>
                <a:spcPct val="0"/>
              </a:spcBef>
              <a:defRPr/>
            </a:pPr>
            <a:r>
              <a:rPr lang="en-US" altLang="zh-CN"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ACL</a:t>
            </a:r>
            <a:r>
              <a:rPr lang="zh-CN" altLang="en-US" b="1" dirty="0" smtClean="0">
                <a:solidFill>
                  <a:schemeClr val="accent1"/>
                </a:solidFill>
                <a:ea typeface="微软雅黑" panose="020B0503020204020204" pitchFamily="34" charset="-122"/>
              </a:rPr>
              <a:t>，</a:t>
            </a:r>
            <a:r>
              <a:rPr lang="en-US" altLang="zh-CN" b="1" dirty="0" smtClean="0">
                <a:solidFill>
                  <a:schemeClr val="accent1"/>
                </a:solidFill>
                <a:ea typeface="微软雅黑" panose="020B0503020204020204" pitchFamily="34" charset="-122"/>
              </a:rPr>
              <a:t>2019</a:t>
            </a:r>
            <a:endParaRPr lang="zh-CN" altLang="en-US" b="1" dirty="0">
              <a:solidFill>
                <a:schemeClr val="accent1"/>
              </a:solidFill>
              <a:ea typeface="微软雅黑" panose="020B0503020204020204" pitchFamily="34" charset="-122"/>
            </a:endParaRPr>
          </a:p>
        </p:txBody>
      </p:sp>
      <p:sp>
        <p:nvSpPr>
          <p:cNvPr id="28" name="文本框 11"/>
          <p:cNvSpPr txBox="1"/>
          <p:nvPr/>
        </p:nvSpPr>
        <p:spPr>
          <a:xfrm>
            <a:off x="1819523" y="4587316"/>
            <a:ext cx="1692568" cy="1292662"/>
          </a:xfrm>
          <a:prstGeom prst="rect">
            <a:avLst/>
          </a:prstGeom>
          <a:noFill/>
        </p:spPr>
        <p:txBody>
          <a:bodyPr wrap="square" lIns="0" tIns="0" rIns="0" bIns="0" anchor="ctr" anchorCtr="1">
            <a:spAutoFit/>
          </a:bodyPr>
          <a:lstStyle/>
          <a:p>
            <a:pPr>
              <a:lnSpc>
                <a:spcPct val="150000"/>
              </a:lnSpc>
            </a:pPr>
            <a:r>
              <a:rPr lang="zh-CN" altLang="en-US" sz="1400" dirty="0">
                <a:ea typeface="微软雅黑" panose="020B0503020204020204" pitchFamily="34" charset="-122"/>
              </a:rPr>
              <a:t>在</a:t>
            </a:r>
            <a:r>
              <a:rPr lang="en-US" altLang="zh-CN" sz="1400" dirty="0" err="1">
                <a:latin typeface="Times New Roman" panose="02020603050405020304" pitchFamily="18" charset="0"/>
                <a:ea typeface="微软雅黑" panose="020B0503020204020204" pitchFamily="34" charset="-122"/>
                <a:cs typeface="Times New Roman" panose="02020603050405020304" pitchFamily="18" charset="0"/>
              </a:rPr>
              <a:t>TransE</a:t>
            </a:r>
            <a:r>
              <a:rPr lang="zh-CN" altLang="en-US" sz="1400" dirty="0">
                <a:ea typeface="微软雅黑" panose="020B0503020204020204" pitchFamily="34" charset="-122"/>
              </a:rPr>
              <a:t>的基础上引入邻域信息，将实体建模为其邻节点向量的混合加权表示</a:t>
            </a:r>
          </a:p>
        </p:txBody>
      </p:sp>
      <p:sp>
        <p:nvSpPr>
          <p:cNvPr id="31" name="文本框 11"/>
          <p:cNvSpPr txBox="1"/>
          <p:nvPr/>
        </p:nvSpPr>
        <p:spPr>
          <a:xfrm>
            <a:off x="4196647" y="1134472"/>
            <a:ext cx="1692568" cy="2262158"/>
          </a:xfrm>
          <a:prstGeom prst="rect">
            <a:avLst/>
          </a:prstGeom>
          <a:noFill/>
        </p:spPr>
        <p:txBody>
          <a:bodyPr wrap="square" lIns="0" tIns="0" rIns="0" bIns="0" anchor="ctr" anchorCtr="1">
            <a:spAutoFit/>
          </a:bodyPr>
          <a:lstStyle/>
          <a:p>
            <a:pPr>
              <a:lnSpc>
                <a:spcPct val="150000"/>
              </a:lnSpc>
            </a:pPr>
            <a:r>
              <a:rPr lang="zh-CN" altLang="en-US" sz="1400" dirty="0" smtClean="0">
                <a:ea typeface="微软雅黑" panose="020B0503020204020204" pitchFamily="34" charset="-122"/>
              </a:rPr>
              <a:t>为</a:t>
            </a:r>
            <a:r>
              <a:rPr lang="zh-CN" altLang="en-US" sz="1400" dirty="0">
                <a:ea typeface="微软雅黑" panose="020B0503020204020204" pitchFamily="34" charset="-122"/>
              </a:rPr>
              <a:t>每个实体与关系设置两种向量：一种为对象</a:t>
            </a:r>
            <a:r>
              <a:rPr lang="zh-CN" altLang="en-US" sz="1400" dirty="0" smtClean="0">
                <a:ea typeface="微软雅黑" panose="020B0503020204020204" pitchFamily="34" charset="-122"/>
              </a:rPr>
              <a:t>向量，用于</a:t>
            </a:r>
            <a:r>
              <a:rPr lang="zh-CN" altLang="en-US" sz="1400" dirty="0">
                <a:ea typeface="微软雅黑" panose="020B0503020204020204" pitchFamily="34" charset="-122"/>
              </a:rPr>
              <a:t>表示对象的语义信息；一种为上下文</a:t>
            </a:r>
            <a:r>
              <a:rPr lang="zh-CN" altLang="en-US" sz="1400" dirty="0" smtClean="0">
                <a:ea typeface="微软雅黑" panose="020B0503020204020204" pitchFamily="34" charset="-122"/>
              </a:rPr>
              <a:t>向量，</a:t>
            </a:r>
            <a:r>
              <a:rPr lang="zh-CN" altLang="en-US" sz="1400" dirty="0">
                <a:ea typeface="微软雅黑" panose="020B0503020204020204" pitchFamily="34" charset="-122"/>
              </a:rPr>
              <a:t>用于捕获对象之间的关联信息</a:t>
            </a:r>
          </a:p>
        </p:txBody>
      </p:sp>
      <p:sp>
        <p:nvSpPr>
          <p:cNvPr id="32" name="文本框 11"/>
          <p:cNvSpPr txBox="1"/>
          <p:nvPr/>
        </p:nvSpPr>
        <p:spPr>
          <a:xfrm>
            <a:off x="6650551" y="4611086"/>
            <a:ext cx="1692568" cy="1292662"/>
          </a:xfrm>
          <a:prstGeom prst="rect">
            <a:avLst/>
          </a:prstGeom>
          <a:noFill/>
        </p:spPr>
        <p:txBody>
          <a:bodyPr wrap="square" lIns="0" tIns="0" rIns="0" bIns="0" anchor="ctr" anchorCtr="1">
            <a:spAutoFit/>
          </a:bodyPr>
          <a:lstStyle/>
          <a:p>
            <a:pPr>
              <a:lnSpc>
                <a:spcPct val="150000"/>
              </a:lnSpc>
            </a:pP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R-GCN</a:t>
            </a:r>
            <a:r>
              <a:rPr lang="zh-CN" altLang="en-US" sz="1400" dirty="0" smtClean="0">
                <a:ea typeface="微软雅黑" panose="020B0503020204020204" pitchFamily="34" charset="-122"/>
              </a:rPr>
              <a:t>的</a:t>
            </a: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GCN</a:t>
            </a:r>
            <a:r>
              <a:rPr lang="zh-CN" altLang="en-US" sz="1400" dirty="0" smtClean="0">
                <a:ea typeface="微软雅黑" panose="020B0503020204020204" pitchFamily="34" charset="-122"/>
              </a:rPr>
              <a:t>的扩展，它对每个实体的邻域应用卷积计算，并分配相等的权重</a:t>
            </a:r>
            <a:endParaRPr lang="zh-CN" altLang="en-US" sz="1400" dirty="0">
              <a:ea typeface="微软雅黑" panose="020B0503020204020204" pitchFamily="34" charset="-122"/>
            </a:endParaRPr>
          </a:p>
        </p:txBody>
      </p:sp>
      <p:sp>
        <p:nvSpPr>
          <p:cNvPr id="35" name="文本框 11"/>
          <p:cNvSpPr txBox="1"/>
          <p:nvPr/>
        </p:nvSpPr>
        <p:spPr>
          <a:xfrm>
            <a:off x="9263556" y="1134472"/>
            <a:ext cx="1692568" cy="1938992"/>
          </a:xfrm>
          <a:prstGeom prst="rect">
            <a:avLst/>
          </a:prstGeom>
          <a:noFill/>
        </p:spPr>
        <p:txBody>
          <a:bodyPr wrap="square" lIns="0" tIns="0" rIns="0" bIns="0" anchor="ctr" anchorCtr="1">
            <a:spAutoFit/>
          </a:bodyPr>
          <a:lstStyle/>
          <a:p>
            <a:pPr>
              <a:lnSpc>
                <a:spcPct val="150000"/>
              </a:lnSpc>
            </a:pPr>
            <a:r>
              <a:rPr lang="zh-CN" altLang="en-US" sz="1400" dirty="0" smtClean="0">
                <a:ea typeface="微软雅黑" panose="020B0503020204020204" pitchFamily="34" charset="-122"/>
              </a:rPr>
              <a:t>提出基于注意力机制的特征嵌入方法，可以捕获实体邻域中实体和关系特征。此外，模型还封装了关系簇和多跳关系</a:t>
            </a:r>
            <a:endParaRPr lang="zh-CN" altLang="en-US" sz="1400" dirty="0">
              <a:ea typeface="微软雅黑" panose="020B0503020204020204" pitchFamily="34" charset="-122"/>
            </a:endParaRPr>
          </a:p>
        </p:txBody>
      </p:sp>
    </p:spTree>
    <p:extLst>
      <p:ext uri="{BB962C8B-B14F-4D97-AF65-F5344CB8AC3E}">
        <p14:creationId xmlns:p14="http://schemas.microsoft.com/office/powerpoint/2010/main" val="3435032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扁平风动画模板"/>
  <p:tag name="ISPRING_PRESENTATION_TITLE" val="极简线条汇报PPT模板"/>
</p:tagLst>
</file>

<file path=ppt/tags/tag2.xml><?xml version="1.0" encoding="utf-8"?>
<p:tagLst xmlns:a="http://schemas.openxmlformats.org/drawingml/2006/main" xmlns:r="http://schemas.openxmlformats.org/officeDocument/2006/relationships" xmlns:p="http://schemas.openxmlformats.org/presentationml/2006/main">
  <p:tag name="PA" val="v3.1.0"/>
</p:tagLst>
</file>

<file path=ppt/tags/tag3.xml><?xml version="1.0" encoding="utf-8"?>
<p:tagLst xmlns:a="http://schemas.openxmlformats.org/drawingml/2006/main" xmlns:r="http://schemas.openxmlformats.org/officeDocument/2006/relationships" xmlns:p="http://schemas.openxmlformats.org/presentationml/2006/main">
  <p:tag name="PA" val="v3.1.0"/>
</p:tagLst>
</file>

<file path=ppt/tags/tag4.xml><?xml version="1.0" encoding="utf-8"?>
<p:tagLst xmlns:a="http://schemas.openxmlformats.org/drawingml/2006/main" xmlns:r="http://schemas.openxmlformats.org/officeDocument/2006/relationships" xmlns:p="http://schemas.openxmlformats.org/presentationml/2006/main">
  <p:tag name="PA" val="v3.1.0"/>
</p:tagLst>
</file>

<file path=ppt/tags/tag5.xml><?xml version="1.0" encoding="utf-8"?>
<p:tagLst xmlns:a="http://schemas.openxmlformats.org/drawingml/2006/main" xmlns:r="http://schemas.openxmlformats.org/officeDocument/2006/relationships" xmlns:p="http://schemas.openxmlformats.org/presentationml/2006/main">
  <p:tag name="PA" val="v3.1.0"/>
</p:tagLst>
</file>

<file path=ppt/tags/tag6.xml><?xml version="1.0" encoding="utf-8"?>
<p:tagLst xmlns:a="http://schemas.openxmlformats.org/drawingml/2006/main" xmlns:r="http://schemas.openxmlformats.org/officeDocument/2006/relationships" xmlns:p="http://schemas.openxmlformats.org/presentationml/2006/main">
  <p:tag name="PA" val="v3.1.0"/>
</p:tagLst>
</file>

<file path=ppt/tags/tag7.xml><?xml version="1.0" encoding="utf-8"?>
<p:tagLst xmlns:a="http://schemas.openxmlformats.org/drawingml/2006/main" xmlns:r="http://schemas.openxmlformats.org/officeDocument/2006/relationships" xmlns:p="http://schemas.openxmlformats.org/presentationml/2006/main">
  <p:tag name="PA" val="v3.1.0"/>
</p:tagLst>
</file>

<file path=ppt/tags/tag8.xml><?xml version="1.0" encoding="utf-8"?>
<p:tagLst xmlns:a="http://schemas.openxmlformats.org/drawingml/2006/main" xmlns:r="http://schemas.openxmlformats.org/officeDocument/2006/relationships" xmlns:p="http://schemas.openxmlformats.org/presentationml/2006/main">
  <p:tag name="PA" val="v3.1.0"/>
</p:tagLst>
</file>

<file path=ppt/tags/tag9.xml><?xml version="1.0" encoding="utf-8"?>
<p:tagLst xmlns:a="http://schemas.openxmlformats.org/drawingml/2006/main" xmlns:r="http://schemas.openxmlformats.org/officeDocument/2006/relationships" xmlns:p="http://schemas.openxmlformats.org/presentationml/2006/main">
  <p:tag name="PA" val="v3.1.0"/>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3249</TotalTime>
  <Words>777</Words>
  <Application>Microsoft Office PowerPoint</Application>
  <PresentationFormat>宽屏</PresentationFormat>
  <Paragraphs>98</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宋体</vt:lpstr>
      <vt:lpstr>微软雅黑</vt:lpstr>
      <vt:lpstr>Arial</vt:lpstr>
      <vt:lpstr>Calibri</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灰色多边形</dc:title>
  <dc:creator>第一PPT</dc:creator>
  <cp:keywords>www.1ppt.com</cp:keywords>
  <dc:description>www.1ppt.com</dc:description>
  <cp:lastModifiedBy>jieyu</cp:lastModifiedBy>
  <cp:revision>690</cp:revision>
  <dcterms:created xsi:type="dcterms:W3CDTF">2014-08-06T02:23:26Z</dcterms:created>
  <dcterms:modified xsi:type="dcterms:W3CDTF">2019-11-26T13:36:05Z</dcterms:modified>
</cp:coreProperties>
</file>