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notesSlides/notesSlide18.xml" ContentType="application/vnd.openxmlformats-officedocument.presentationml.notesSlide+xml"/>
  <Override PartName="/ppt/tags/tag47.xml" ContentType="application/vnd.openxmlformats-officedocument.presentationml.tags+xml"/>
  <Override PartName="/ppt/notesSlides/notesSlide19.xml" ContentType="application/vnd.openxmlformats-officedocument.presentationml.notesSlide+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notesSlides/notesSlide21.xml" ContentType="application/vnd.openxmlformats-officedocument.presentationml.notesSlide+xml"/>
  <Override PartName="/ppt/tags/tag50.xml" ContentType="application/vnd.openxmlformats-officedocument.presentationml.tags+xml"/>
  <Override PartName="/ppt/notesSlides/notesSlide22.xml" ContentType="application/vnd.openxmlformats-officedocument.presentationml.notesSlide+xml"/>
  <Override PartName="/ppt/tags/tag51.xml" ContentType="application/vnd.openxmlformats-officedocument.presentationml.tags+xml"/>
  <Override PartName="/ppt/notesSlides/notesSlide2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4.xml" ContentType="application/vnd.openxmlformats-officedocument.presentationml.notesSlide+xml"/>
  <Override PartName="/ppt/tags/tag60.xml" ContentType="application/vnd.openxmlformats-officedocument.presentationml.tags+xml"/>
  <Override PartName="/ppt/notesSlides/notesSlide25.xml" ContentType="application/vnd.openxmlformats-officedocument.presentationml.notesSlide+xml"/>
  <Override PartName="/ppt/tags/tag61.xml" ContentType="application/vnd.openxmlformats-officedocument.presentationml.tags+xml"/>
  <Override PartName="/ppt/notesSlides/notesSlide26.xml" ContentType="application/vnd.openxmlformats-officedocument.presentationml.notesSlide+xml"/>
  <Override PartName="/ppt/tags/tag62.xml" ContentType="application/vnd.openxmlformats-officedocument.presentationml.tags+xml"/>
  <Override PartName="/ppt/notesSlides/notesSlide27.xml" ContentType="application/vnd.openxmlformats-officedocument.presentationml.notesSlide+xml"/>
  <Override PartName="/ppt/tags/tag63.xml" ContentType="application/vnd.openxmlformats-officedocument.presentationml.tags+xml"/>
  <Override PartName="/ppt/notesSlides/notesSlide28.xml" ContentType="application/vnd.openxmlformats-officedocument.presentationml.notesSlide+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notesSlides/notesSlide30.xml" ContentType="application/vnd.openxmlformats-officedocument.presentationml.notesSlide+xml"/>
  <Override PartName="/ppt/tags/tag66.xml" ContentType="application/vnd.openxmlformats-officedocument.presentationml.tags+xml"/>
  <Override PartName="/ppt/notesSlides/notesSlide31.xml" ContentType="application/vnd.openxmlformats-officedocument.presentationml.notesSlide+xml"/>
  <Override PartName="/ppt/tags/tag6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320" r:id="rId4"/>
    <p:sldId id="326" r:id="rId5"/>
    <p:sldId id="324" r:id="rId6"/>
    <p:sldId id="323" r:id="rId7"/>
    <p:sldId id="287" r:id="rId8"/>
    <p:sldId id="325" r:id="rId9"/>
    <p:sldId id="343" r:id="rId10"/>
    <p:sldId id="321" r:id="rId11"/>
    <p:sldId id="340" r:id="rId12"/>
    <p:sldId id="322" r:id="rId13"/>
    <p:sldId id="339" r:id="rId14"/>
    <p:sldId id="338" r:id="rId15"/>
    <p:sldId id="349" r:id="rId16"/>
    <p:sldId id="327" r:id="rId17"/>
    <p:sldId id="344" r:id="rId18"/>
    <p:sldId id="342" r:id="rId19"/>
    <p:sldId id="347" r:id="rId20"/>
    <p:sldId id="328" r:id="rId21"/>
    <p:sldId id="352" r:id="rId22"/>
    <p:sldId id="346" r:id="rId23"/>
    <p:sldId id="348" r:id="rId24"/>
    <p:sldId id="345" r:id="rId25"/>
    <p:sldId id="333" r:id="rId26"/>
    <p:sldId id="350" r:id="rId27"/>
    <p:sldId id="351" r:id="rId28"/>
    <p:sldId id="341" r:id="rId29"/>
    <p:sldId id="354" r:id="rId30"/>
    <p:sldId id="353" r:id="rId31"/>
    <p:sldId id="355" r:id="rId32"/>
    <p:sldId id="356" r:id="rId33"/>
    <p:sldId id="319"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688" userDrawn="1">
          <p15:clr>
            <a:srgbClr val="A4A3A4"/>
          </p15:clr>
        </p15:guide>
        <p15:guide id="4" pos="70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69D"/>
    <a:srgbClr val="F2F2F2"/>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79401" autoAdjust="0"/>
  </p:normalViewPr>
  <p:slideViewPr>
    <p:cSldViewPr snapToGrid="0">
      <p:cViewPr>
        <p:scale>
          <a:sx n="85" d="100"/>
          <a:sy n="85" d="100"/>
        </p:scale>
        <p:origin x="821" y="-758"/>
      </p:cViewPr>
      <p:guideLst>
        <p:guide orient="horz" pos="2183"/>
        <p:guide pos="3840"/>
        <p:guide pos="688"/>
        <p:guide pos="701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2021/5/18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a:t>
            </a:fld>
            <a:endParaRPr lang="zh-CN" altLang="en-US"/>
          </a:p>
        </p:txBody>
      </p:sp>
    </p:spTree>
    <p:extLst>
      <p:ext uri="{BB962C8B-B14F-4D97-AF65-F5344CB8AC3E}">
        <p14:creationId xmlns:p14="http://schemas.microsoft.com/office/powerpoint/2010/main" val="290635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java.lang.Class</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在程序运行期间，</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运行时系统始终为所有对象维护一个运行时类型标识。这个信息会跟踪每个对象所属的类。虚拟机运用运行时类型信息选择要执行的正确的方法。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可以使用一个特殊的</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类访问这些信息。保存这些信息的类名为</a:t>
            </a:r>
            <a:r>
              <a:rPr lang="en-US" altLang="zh-CN"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10</a:t>
            </a:fld>
            <a:endParaRPr lang="zh-CN" altLang="en-US"/>
          </a:p>
        </p:txBody>
      </p:sp>
    </p:spTree>
    <p:extLst>
      <p:ext uri="{BB962C8B-B14F-4D97-AF65-F5344CB8AC3E}">
        <p14:creationId xmlns:p14="http://schemas.microsoft.com/office/powerpoint/2010/main" val="91051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11</a:t>
            </a:fld>
            <a:endParaRPr lang="zh-CN" altLang="en-US"/>
          </a:p>
        </p:txBody>
      </p:sp>
    </p:spTree>
    <p:extLst>
      <p:ext uri="{BB962C8B-B14F-4D97-AF65-F5344CB8AC3E}">
        <p14:creationId xmlns:p14="http://schemas.microsoft.com/office/powerpoint/2010/main" val="868822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在程序运行期间，</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运行时系统始终为所有对象维护一个运行时类型标识。这个信息会跟踪每个对象所属的类。虚拟机运用运行时类型信息选择要执行的正确的方法。</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可以使用一个特殊的</a:t>
            </a:r>
            <a:r>
              <a:rPr lang="en-US" altLang="zh-CN" sz="1200" kern="1200" dirty="0">
                <a:solidFill>
                  <a:schemeClr val="tx1"/>
                </a:solidFill>
                <a:effectLst/>
                <a:latin typeface="+mn-lt"/>
                <a:ea typeface="+mn-ea"/>
                <a:cs typeface="+mn-cs"/>
              </a:rPr>
              <a:t>Java</a:t>
            </a:r>
            <a:r>
              <a:rPr lang="zh-CN" altLang="en-US" sz="1200" kern="1200" dirty="0">
                <a:solidFill>
                  <a:schemeClr val="tx1"/>
                </a:solidFill>
                <a:effectLst/>
                <a:latin typeface="+mn-lt"/>
                <a:ea typeface="+mn-ea"/>
                <a:cs typeface="+mn-cs"/>
              </a:rPr>
              <a:t>类访问这些信息。保存这些信息的类名为</a:t>
            </a:r>
            <a:r>
              <a:rPr lang="en-US" altLang="zh-CN"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对象实际上表示的是一个类型，可能是类，也可能不是类。</a:t>
            </a:r>
            <a:r>
              <a:rPr lang="en-US" altLang="zh-CN" sz="1200" kern="1200" dirty="0">
                <a:solidFill>
                  <a:schemeClr val="tx1"/>
                </a:solidFill>
                <a:effectLst/>
                <a:latin typeface="+mn-lt"/>
                <a:ea typeface="+mn-ea"/>
                <a:cs typeface="+mn-cs"/>
              </a:rPr>
              <a:t>Int</a:t>
            </a:r>
            <a:r>
              <a:rPr lang="zh-CN" altLang="en-US" sz="1200" kern="1200" dirty="0">
                <a:solidFill>
                  <a:schemeClr val="tx1"/>
                </a:solidFill>
                <a:effectLst/>
                <a:latin typeface="+mn-lt"/>
                <a:ea typeface="+mn-ea"/>
                <a:cs typeface="+mn-cs"/>
              </a:rPr>
              <a:t>不是类，但</a:t>
            </a:r>
            <a:r>
              <a:rPr lang="en-US" altLang="zh-CN" sz="1200" kern="1200" dirty="0" err="1">
                <a:solidFill>
                  <a:schemeClr val="tx1"/>
                </a:solidFill>
                <a:effectLst/>
                <a:latin typeface="+mn-lt"/>
                <a:ea typeface="+mn-ea"/>
                <a:cs typeface="+mn-cs"/>
              </a:rPr>
              <a:t>int.class</a:t>
            </a:r>
            <a:r>
              <a:rPr lang="zh-CN" altLang="en-US" sz="1200" kern="1200" dirty="0">
                <a:solidFill>
                  <a:schemeClr val="tx1"/>
                </a:solidFill>
                <a:effectLst/>
                <a:latin typeface="+mn-lt"/>
                <a:ea typeface="+mn-ea"/>
                <a:cs typeface="+mn-cs"/>
              </a:rPr>
              <a:t>是一个</a:t>
            </a:r>
            <a:r>
              <a:rPr lang="en-US" altLang="zh-CN" sz="1200" kern="1200" dirty="0">
                <a:solidFill>
                  <a:schemeClr val="tx1"/>
                </a:solidFill>
                <a:effectLst/>
                <a:latin typeface="+mn-lt"/>
                <a:ea typeface="+mn-ea"/>
                <a:cs typeface="+mn-cs"/>
              </a:rPr>
              <a:t>Class</a:t>
            </a:r>
            <a:r>
              <a:rPr lang="zh-CN" altLang="en-US" sz="1200" kern="1200" dirty="0">
                <a:solidFill>
                  <a:schemeClr val="tx1"/>
                </a:solidFill>
                <a:effectLst/>
                <a:latin typeface="+mn-lt"/>
                <a:ea typeface="+mn-ea"/>
                <a:cs typeface="+mn-cs"/>
              </a:rPr>
              <a:t>类型的对象。</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12</a:t>
            </a:fld>
            <a:endParaRPr lang="zh-CN" altLang="en-US"/>
          </a:p>
        </p:txBody>
      </p:sp>
    </p:spTree>
    <p:extLst>
      <p:ext uri="{BB962C8B-B14F-4D97-AF65-F5344CB8AC3E}">
        <p14:creationId xmlns:p14="http://schemas.microsoft.com/office/powerpoint/2010/main" val="2408620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加载：将</a:t>
            </a:r>
            <a:r>
              <a:rPr lang="en-US" altLang="zh-CN" dirty="0"/>
              <a:t>class</a:t>
            </a:r>
            <a:r>
              <a:rPr lang="zh-CN" altLang="en-US" dirty="0"/>
              <a:t>文件字节码内容加载到内存中，并将这些静态数据转换成方法区的运行时数据结构，然后生成一个代表这个类的</a:t>
            </a:r>
            <a:r>
              <a:rPr lang="en-US" altLang="zh-CN" dirty="0" err="1"/>
              <a:t>java.lang.Class</a:t>
            </a:r>
            <a:r>
              <a:rPr lang="zh-CN" altLang="en-US" dirty="0"/>
              <a:t>对象，作为方法区中类数据的访问入口（即引用地址）。所有需要访问和使用类数据只能通过这个</a:t>
            </a:r>
            <a:r>
              <a:rPr lang="en-US" altLang="zh-CN" dirty="0"/>
              <a:t>Class</a:t>
            </a:r>
            <a:r>
              <a:rPr lang="zh-CN" altLang="en-US" dirty="0"/>
              <a:t>对象。这个加载的过程需要类加载器参与。</a:t>
            </a:r>
          </a:p>
          <a:p>
            <a:r>
              <a:rPr lang="zh-CN" altLang="en-US" dirty="0"/>
              <a:t>链接：将</a:t>
            </a:r>
            <a:r>
              <a:rPr lang="en-US" altLang="zh-CN" dirty="0"/>
              <a:t>Java</a:t>
            </a:r>
            <a:r>
              <a:rPr lang="zh-CN" altLang="en-US" dirty="0"/>
              <a:t>类的二进制代码合并到</a:t>
            </a:r>
            <a:r>
              <a:rPr lang="en-US" altLang="zh-CN" dirty="0"/>
              <a:t>JVM</a:t>
            </a:r>
            <a:r>
              <a:rPr lang="zh-CN" altLang="en-US" dirty="0"/>
              <a:t>的运行状态之中的过程。</a:t>
            </a:r>
          </a:p>
          <a:p>
            <a:r>
              <a:rPr lang="zh-CN" altLang="en-US" dirty="0"/>
              <a:t>验证：确保加载的类信息符合</a:t>
            </a:r>
            <a:r>
              <a:rPr lang="en-US" altLang="zh-CN" dirty="0"/>
              <a:t>JVM</a:t>
            </a:r>
            <a:r>
              <a:rPr lang="zh-CN" altLang="en-US" dirty="0"/>
              <a:t>规范，例如：以</a:t>
            </a:r>
            <a:r>
              <a:rPr lang="en-US" altLang="zh-CN" dirty="0"/>
              <a:t>cafe</a:t>
            </a:r>
            <a:r>
              <a:rPr lang="zh-CN" altLang="en-US" dirty="0"/>
              <a:t>开头，没有安全方面的问题</a:t>
            </a:r>
          </a:p>
          <a:p>
            <a:r>
              <a:rPr lang="zh-CN" altLang="en-US" dirty="0"/>
              <a:t>准备：正式为类变量（</a:t>
            </a:r>
            <a:r>
              <a:rPr lang="en-US" altLang="zh-CN" dirty="0"/>
              <a:t>static</a:t>
            </a:r>
            <a:r>
              <a:rPr lang="zh-CN" altLang="en-US" dirty="0"/>
              <a:t>）分配内存并设置类变量默认初始值的阶段，这些内存都将在方法区中进行分配。</a:t>
            </a:r>
          </a:p>
          <a:p>
            <a:r>
              <a:rPr lang="zh-CN" altLang="en-US" dirty="0"/>
              <a:t>解析：虚拟机常量池内的符号引用（常量名）替换为直接引用（地址）的过程。</a:t>
            </a:r>
          </a:p>
          <a:p>
            <a:r>
              <a:rPr lang="zh-CN" altLang="en-US" dirty="0"/>
              <a:t>初始化：</a:t>
            </a:r>
          </a:p>
          <a:p>
            <a:r>
              <a:rPr lang="zh-CN" altLang="en-US" dirty="0"/>
              <a:t>执行类构造器</a:t>
            </a:r>
            <a:r>
              <a:rPr lang="en-US" altLang="zh-CN" dirty="0"/>
              <a:t>&lt;</a:t>
            </a:r>
            <a:r>
              <a:rPr lang="en-US" altLang="zh-CN" dirty="0" err="1"/>
              <a:t>clinit</a:t>
            </a:r>
            <a:r>
              <a:rPr lang="en-US" altLang="zh-CN" dirty="0"/>
              <a:t>&gt;()</a:t>
            </a:r>
            <a:r>
              <a:rPr lang="zh-CN" altLang="en-US" dirty="0"/>
              <a:t>方法的过程。类构造器</a:t>
            </a:r>
            <a:r>
              <a:rPr lang="en-US" altLang="zh-CN" dirty="0"/>
              <a:t>&lt;</a:t>
            </a:r>
            <a:r>
              <a:rPr lang="en-US" altLang="zh-CN" dirty="0" err="1"/>
              <a:t>clinit</a:t>
            </a:r>
            <a:r>
              <a:rPr lang="en-US" altLang="zh-CN" dirty="0"/>
              <a:t>&gt;()</a:t>
            </a:r>
            <a:r>
              <a:rPr lang="zh-CN" altLang="en-US" dirty="0"/>
              <a:t>方法是由编译期自动收集类中所有类变量的赋值动作和静态代码块中的语句合并产生的。（类构造器是构造类信息的，不是构造该类对象的构造器）。</a:t>
            </a:r>
          </a:p>
          <a:p>
            <a:r>
              <a:rPr lang="zh-CN" altLang="en-US" dirty="0"/>
              <a:t>当初始化一个类的时候，如果发现其父类还没有进行初始化，则需要先触发其父类的初始化。</a:t>
            </a:r>
          </a:p>
          <a:p>
            <a:r>
              <a:rPr lang="zh-CN" altLang="en-US" dirty="0"/>
              <a:t>虚拟机会保证一个类的</a:t>
            </a:r>
            <a:r>
              <a:rPr lang="en-US" altLang="zh-CN" dirty="0"/>
              <a:t>&lt;</a:t>
            </a:r>
            <a:r>
              <a:rPr lang="en-US" altLang="zh-CN" dirty="0" err="1"/>
              <a:t>clinit</a:t>
            </a:r>
            <a:r>
              <a:rPr lang="en-US" altLang="zh-CN" dirty="0"/>
              <a:t>&gt;()</a:t>
            </a:r>
            <a:r>
              <a:rPr lang="zh-CN" altLang="en-US" dirty="0"/>
              <a:t>方法在多线程环境中被正确加锁和同步。</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13</a:t>
            </a:fld>
            <a:endParaRPr lang="zh-CN" altLang="en-US"/>
          </a:p>
        </p:txBody>
      </p:sp>
    </p:spTree>
    <p:extLst>
      <p:ext uri="{BB962C8B-B14F-4D97-AF65-F5344CB8AC3E}">
        <p14:creationId xmlns:p14="http://schemas.microsoft.com/office/powerpoint/2010/main" val="1822210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14</a:t>
            </a:fld>
            <a:endParaRPr lang="zh-CN" altLang="en-US"/>
          </a:p>
        </p:txBody>
      </p:sp>
    </p:spTree>
    <p:extLst>
      <p:ext uri="{BB962C8B-B14F-4D97-AF65-F5344CB8AC3E}">
        <p14:creationId xmlns:p14="http://schemas.microsoft.com/office/powerpoint/2010/main" val="1279085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15</a:t>
            </a:fld>
            <a:endParaRPr lang="zh-CN" altLang="en-US"/>
          </a:p>
        </p:txBody>
      </p:sp>
    </p:spTree>
    <p:extLst>
      <p:ext uri="{BB962C8B-B14F-4D97-AF65-F5344CB8AC3E}">
        <p14:creationId xmlns:p14="http://schemas.microsoft.com/office/powerpoint/2010/main" val="1101037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16</a:t>
            </a:fld>
            <a:endParaRPr lang="zh-CN" altLang="en-US"/>
          </a:p>
        </p:txBody>
      </p:sp>
    </p:spTree>
    <p:extLst>
      <p:ext uri="{BB962C8B-B14F-4D97-AF65-F5344CB8AC3E}">
        <p14:creationId xmlns:p14="http://schemas.microsoft.com/office/powerpoint/2010/main" val="2822860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概述</a:t>
            </a:r>
            <a:endParaRPr lang="en-US" altLang="zh-CN" dirty="0"/>
          </a:p>
          <a:p>
            <a:r>
              <a:rPr lang="en-US" altLang="zh-CN" dirty="0"/>
              <a:t>Class</a:t>
            </a:r>
          </a:p>
          <a:p>
            <a:r>
              <a:rPr lang="zh-CN" altLang="en-US" dirty="0"/>
              <a:t>作用</a:t>
            </a:r>
            <a:endParaRPr lang="en-US" altLang="zh-CN" dirty="0"/>
          </a:p>
          <a:p>
            <a:r>
              <a:rPr lang="zh-CN" altLang="en-US" dirty="0"/>
              <a:t>动态代理</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17</a:t>
            </a:fld>
            <a:endParaRPr lang="zh-CN" altLang="en-US"/>
          </a:p>
        </p:txBody>
      </p:sp>
    </p:spTree>
    <p:extLst>
      <p:ext uri="{BB962C8B-B14F-4D97-AF65-F5344CB8AC3E}">
        <p14:creationId xmlns:p14="http://schemas.microsoft.com/office/powerpoint/2010/main" val="2813497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难道没有无参的构造器就不能创建对象了吗？</a:t>
            </a:r>
          </a:p>
          <a:p>
            <a:r>
              <a:rPr lang="zh-CN" altLang="en-US" dirty="0"/>
              <a:t>不是！只要在操作的时候明确的调用类中的构造器，并将参数传递进去之后，才可以实例化操作。</a:t>
            </a:r>
          </a:p>
          <a:p>
            <a:r>
              <a:rPr lang="zh-CN" altLang="en-US" dirty="0"/>
              <a:t>步骤如下：</a:t>
            </a:r>
          </a:p>
          <a:p>
            <a:r>
              <a:rPr lang="en-US" altLang="zh-CN" dirty="0"/>
              <a:t>1</a:t>
            </a:r>
            <a:r>
              <a:rPr lang="zh-CN" altLang="en-US" dirty="0"/>
              <a:t>）通过</a:t>
            </a:r>
            <a:r>
              <a:rPr lang="en-US" altLang="zh-CN" dirty="0"/>
              <a:t>Class</a:t>
            </a:r>
            <a:r>
              <a:rPr lang="zh-CN" altLang="en-US" dirty="0"/>
              <a:t>类的</a:t>
            </a:r>
            <a:r>
              <a:rPr lang="en-US" altLang="zh-CN" dirty="0" err="1"/>
              <a:t>getDeclaredConstructor</a:t>
            </a:r>
            <a:r>
              <a:rPr lang="en-US" altLang="zh-CN" dirty="0"/>
              <a:t>(Class … </a:t>
            </a:r>
            <a:r>
              <a:rPr lang="en-US" altLang="zh-CN" dirty="0" err="1"/>
              <a:t>parameterTypes</a:t>
            </a:r>
            <a:r>
              <a:rPr lang="en-US" altLang="zh-CN" dirty="0"/>
              <a:t>)</a:t>
            </a:r>
            <a:r>
              <a:rPr lang="zh-CN" altLang="en-US" dirty="0"/>
              <a:t>取得本类的指定形参类</a:t>
            </a:r>
          </a:p>
          <a:p>
            <a:r>
              <a:rPr lang="zh-CN" altLang="en-US" dirty="0"/>
              <a:t>型的构造器</a:t>
            </a:r>
          </a:p>
          <a:p>
            <a:r>
              <a:rPr lang="en-US" altLang="zh-CN" dirty="0"/>
              <a:t>2</a:t>
            </a:r>
            <a:r>
              <a:rPr lang="zh-CN" altLang="en-US" dirty="0"/>
              <a:t>）向构造器的形参中传递一个对象数组进去，里面包含了构造器中所需的各个参数。</a:t>
            </a:r>
          </a:p>
          <a:p>
            <a:r>
              <a:rPr lang="en-US" altLang="zh-CN" dirty="0"/>
              <a:t>3</a:t>
            </a:r>
            <a:r>
              <a:rPr lang="zh-CN" altLang="en-US" dirty="0"/>
              <a:t>）通过</a:t>
            </a:r>
            <a:r>
              <a:rPr lang="en-US" altLang="zh-CN" dirty="0"/>
              <a:t>Constructor</a:t>
            </a:r>
            <a:r>
              <a:rPr lang="zh-CN" altLang="en-US" dirty="0"/>
              <a:t>实例化对象。</a:t>
            </a: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18</a:t>
            </a:fld>
            <a:endParaRPr lang="zh-CN" altLang="en-US"/>
          </a:p>
        </p:txBody>
      </p:sp>
    </p:spTree>
    <p:extLst>
      <p:ext uri="{BB962C8B-B14F-4D97-AF65-F5344CB8AC3E}">
        <p14:creationId xmlns:p14="http://schemas.microsoft.com/office/powerpoint/2010/main" val="176751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19</a:t>
            </a:fld>
            <a:endParaRPr lang="zh-CN" altLang="en-US"/>
          </a:p>
        </p:txBody>
      </p:sp>
    </p:spTree>
    <p:extLst>
      <p:ext uri="{BB962C8B-B14F-4D97-AF65-F5344CB8AC3E}">
        <p14:creationId xmlns:p14="http://schemas.microsoft.com/office/powerpoint/2010/main" val="171954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概述</a:t>
            </a:r>
            <a:endParaRPr lang="en-US" altLang="zh-CN" dirty="0"/>
          </a:p>
          <a:p>
            <a:r>
              <a:rPr lang="en-US" altLang="zh-CN" dirty="0"/>
              <a:t>Class</a:t>
            </a:r>
          </a:p>
          <a:p>
            <a:r>
              <a:rPr lang="zh-CN" altLang="en-US" dirty="0"/>
              <a:t>作用</a:t>
            </a:r>
            <a:endParaRPr lang="en-US" altLang="zh-CN" dirty="0"/>
          </a:p>
          <a:p>
            <a:r>
              <a:rPr lang="zh-CN" altLang="en-US" dirty="0"/>
              <a:t>动态代理</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a:t>
            </a:fld>
            <a:endParaRPr lang="zh-CN" altLang="en-US"/>
          </a:p>
        </p:txBody>
      </p:sp>
    </p:spTree>
    <p:extLst>
      <p:ext uri="{BB962C8B-B14F-4D97-AF65-F5344CB8AC3E}">
        <p14:creationId xmlns:p14="http://schemas.microsoft.com/office/powerpoint/2010/main" val="2291725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20</a:t>
            </a:fld>
            <a:endParaRPr lang="zh-CN" altLang="en-US"/>
          </a:p>
        </p:txBody>
      </p:sp>
    </p:spTree>
    <p:extLst>
      <p:ext uri="{BB962C8B-B14F-4D97-AF65-F5344CB8AC3E}">
        <p14:creationId xmlns:p14="http://schemas.microsoft.com/office/powerpoint/2010/main" val="3623851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21</a:t>
            </a:fld>
            <a:endParaRPr lang="zh-CN" altLang="en-US"/>
          </a:p>
        </p:txBody>
      </p:sp>
    </p:spTree>
    <p:extLst>
      <p:ext uri="{BB962C8B-B14F-4D97-AF65-F5344CB8AC3E}">
        <p14:creationId xmlns:p14="http://schemas.microsoft.com/office/powerpoint/2010/main" val="2203948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Method</a:t>
            </a:r>
            <a:r>
              <a:rPr lang="zh-CN" altLang="en-US" dirty="0"/>
              <a:t>和</a:t>
            </a:r>
            <a:r>
              <a:rPr lang="en-US" altLang="zh-CN" dirty="0"/>
              <a:t>Field</a:t>
            </a:r>
            <a:r>
              <a:rPr lang="zh-CN" altLang="en-US" dirty="0"/>
              <a:t>、</a:t>
            </a:r>
            <a:r>
              <a:rPr lang="en-US" altLang="zh-CN" dirty="0"/>
              <a:t>Constructor</a:t>
            </a:r>
            <a:r>
              <a:rPr lang="zh-CN" altLang="en-US" dirty="0"/>
              <a:t>对象都有</a:t>
            </a:r>
            <a:r>
              <a:rPr lang="en-US" altLang="zh-CN" dirty="0" err="1"/>
              <a:t>setAccessible</a:t>
            </a:r>
            <a:r>
              <a:rPr lang="en-US" altLang="zh-CN" dirty="0"/>
              <a:t>()</a:t>
            </a:r>
            <a:r>
              <a:rPr lang="zh-CN" altLang="en-US" dirty="0"/>
              <a:t>方法。</a:t>
            </a:r>
          </a:p>
          <a:p>
            <a:r>
              <a:rPr lang="en-US" altLang="zh-CN" dirty="0" err="1"/>
              <a:t>setAccessible</a:t>
            </a:r>
            <a:r>
              <a:rPr lang="zh-CN" altLang="en-US" dirty="0"/>
              <a:t>启动和禁用访问安全检查的开关。</a:t>
            </a:r>
          </a:p>
          <a:p>
            <a:r>
              <a:rPr lang="zh-CN" altLang="en-US" dirty="0"/>
              <a:t> 参数值为</a:t>
            </a:r>
            <a:r>
              <a:rPr lang="en-US" altLang="zh-CN" dirty="0"/>
              <a:t>true</a:t>
            </a:r>
            <a:r>
              <a:rPr lang="zh-CN" altLang="en-US" dirty="0"/>
              <a:t>则指示反射的对象在使用时应该取消</a:t>
            </a:r>
            <a:r>
              <a:rPr lang="en-US" altLang="zh-CN" dirty="0"/>
              <a:t>Java</a:t>
            </a:r>
            <a:r>
              <a:rPr lang="zh-CN" altLang="en-US" dirty="0"/>
              <a:t>语言访问检查。</a:t>
            </a:r>
          </a:p>
          <a:p>
            <a:r>
              <a:rPr lang="zh-CN" altLang="en-US" dirty="0"/>
              <a:t>提高反射的效率。如果代码中必须用反射，而该句代码需要频繁的被调用，那么请设置为</a:t>
            </a:r>
            <a:r>
              <a:rPr lang="en-US" altLang="zh-CN" dirty="0"/>
              <a:t>true</a:t>
            </a:r>
            <a:r>
              <a:rPr lang="zh-CN" altLang="en-US" dirty="0"/>
              <a:t>。</a:t>
            </a:r>
          </a:p>
          <a:p>
            <a:r>
              <a:rPr lang="zh-CN" altLang="en-US" dirty="0"/>
              <a:t>使得原本无法访问的私有成员也可以访问</a:t>
            </a:r>
          </a:p>
          <a:p>
            <a:r>
              <a:rPr lang="zh-CN" altLang="en-US" dirty="0"/>
              <a:t> 参数值为</a:t>
            </a:r>
            <a:r>
              <a:rPr lang="en-US" altLang="zh-CN" dirty="0"/>
              <a:t>false</a:t>
            </a:r>
            <a:r>
              <a:rPr lang="zh-CN" altLang="en-US" dirty="0"/>
              <a:t>则指示反射的对象应该实施</a:t>
            </a:r>
            <a:r>
              <a:rPr lang="en-US" altLang="zh-CN" dirty="0"/>
              <a:t>Java</a:t>
            </a:r>
            <a:r>
              <a:rPr lang="zh-CN" altLang="en-US" dirty="0"/>
              <a:t>语言访问检查。</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22</a:t>
            </a:fld>
            <a:endParaRPr lang="zh-CN" altLang="en-US"/>
          </a:p>
        </p:txBody>
      </p:sp>
    </p:spTree>
    <p:extLst>
      <p:ext uri="{BB962C8B-B14F-4D97-AF65-F5344CB8AC3E}">
        <p14:creationId xmlns:p14="http://schemas.microsoft.com/office/powerpoint/2010/main" val="1218187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23</a:t>
            </a:fld>
            <a:endParaRPr lang="zh-CN" altLang="en-US"/>
          </a:p>
        </p:txBody>
      </p:sp>
    </p:spTree>
    <p:extLst>
      <p:ext uri="{BB962C8B-B14F-4D97-AF65-F5344CB8AC3E}">
        <p14:creationId xmlns:p14="http://schemas.microsoft.com/office/powerpoint/2010/main" val="144625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概述</a:t>
            </a:r>
            <a:endParaRPr lang="en-US" altLang="zh-CN" dirty="0"/>
          </a:p>
          <a:p>
            <a:r>
              <a:rPr lang="en-US" altLang="zh-CN" dirty="0"/>
              <a:t>Class</a:t>
            </a:r>
          </a:p>
          <a:p>
            <a:r>
              <a:rPr lang="zh-CN" altLang="en-US" dirty="0"/>
              <a:t>作用</a:t>
            </a:r>
            <a:endParaRPr lang="en-US" altLang="zh-CN" dirty="0"/>
          </a:p>
          <a:p>
            <a:r>
              <a:rPr lang="zh-CN" altLang="en-US" dirty="0"/>
              <a:t>动态代理</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24</a:t>
            </a:fld>
            <a:endParaRPr lang="zh-CN" altLang="en-US"/>
          </a:p>
        </p:txBody>
      </p:sp>
    </p:spTree>
    <p:extLst>
      <p:ext uri="{BB962C8B-B14F-4D97-AF65-F5344CB8AC3E}">
        <p14:creationId xmlns:p14="http://schemas.microsoft.com/office/powerpoint/2010/main" val="3520538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不改动被代理类的代码，实现对原方法的一些改变</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25</a:t>
            </a:fld>
            <a:endParaRPr lang="zh-CN" altLang="en-US"/>
          </a:p>
        </p:txBody>
      </p:sp>
    </p:spTree>
    <p:extLst>
      <p:ext uri="{BB962C8B-B14F-4D97-AF65-F5344CB8AC3E}">
        <p14:creationId xmlns:p14="http://schemas.microsoft.com/office/powerpoint/2010/main" val="1700380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静态代理，特征是代理类和目标 对象的类都是在编译期间确定下来，不利于程序的扩展。</a:t>
            </a:r>
          </a:p>
          <a:p>
            <a:r>
              <a:rPr lang="zh-CN" altLang="en-US" dirty="0"/>
              <a:t>同时，每一个代 理类只能为一个接口服务，这样一来程序开发中必然产生过多的代理。</a:t>
            </a:r>
          </a:p>
          <a:p>
            <a:r>
              <a:rPr lang="zh-CN" altLang="en-US" dirty="0"/>
              <a:t>最好可以通过一个代理类完成全部的代理功能。</a:t>
            </a:r>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26</a:t>
            </a:fld>
            <a:endParaRPr lang="zh-CN" altLang="en-US"/>
          </a:p>
        </p:txBody>
      </p:sp>
    </p:spTree>
    <p:extLst>
      <p:ext uri="{BB962C8B-B14F-4D97-AF65-F5344CB8AC3E}">
        <p14:creationId xmlns:p14="http://schemas.microsoft.com/office/powerpoint/2010/main" val="2904608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AOP</a:t>
            </a:r>
            <a:r>
              <a:rPr lang="zh-CN" altLang="en-US" sz="1200" b="0" i="0" kern="1200" dirty="0">
                <a:solidFill>
                  <a:schemeClr val="tx1"/>
                </a:solidFill>
                <a:effectLst/>
                <a:latin typeface="+mn-lt"/>
                <a:ea typeface="+mn-ea"/>
                <a:cs typeface="+mn-cs"/>
              </a:rPr>
              <a:t>是一种设计思想，是软件设计领域中的面向切面编程，它是面向对象编程</a:t>
            </a:r>
            <a:r>
              <a:rPr lang="en-US" altLang="zh-CN" sz="1200" b="0" i="0" kern="1200" dirty="0">
                <a:solidFill>
                  <a:schemeClr val="tx1"/>
                </a:solidFill>
                <a:effectLst/>
                <a:latin typeface="+mn-lt"/>
                <a:ea typeface="+mn-ea"/>
                <a:cs typeface="+mn-cs"/>
              </a:rPr>
              <a:t>(OOP)</a:t>
            </a:r>
            <a:r>
              <a:rPr lang="zh-CN" altLang="en-US" sz="1200" b="0" i="0" kern="1200" dirty="0">
                <a:solidFill>
                  <a:schemeClr val="tx1"/>
                </a:solidFill>
                <a:effectLst/>
                <a:latin typeface="+mn-lt"/>
                <a:ea typeface="+mn-ea"/>
                <a:cs typeface="+mn-cs"/>
              </a:rPr>
              <a:t>的一种补充和完善。</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AOP</a:t>
            </a:r>
            <a:r>
              <a:rPr lang="zh-CN" altLang="en-US" sz="1200" b="0" i="0" kern="1200" dirty="0">
                <a:solidFill>
                  <a:schemeClr val="tx1"/>
                </a:solidFill>
                <a:effectLst/>
                <a:latin typeface="+mn-lt"/>
                <a:ea typeface="+mn-ea"/>
                <a:cs typeface="+mn-cs"/>
              </a:rPr>
              <a:t>是一个动态过程，为设计好的对象在动态编译或运行时做服务增益。</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dirty="0"/>
              <a:t>动态代理</a:t>
            </a:r>
            <a:r>
              <a:rPr lang="en-US" altLang="zh-CN" dirty="0"/>
              <a:t>——</a:t>
            </a:r>
            <a:r>
              <a:rPr lang="zh-CN" altLang="en-US" dirty="0"/>
              <a:t>抽象角色中（接口）声明的所有方法都被转移到调用处理器一个集中的方法中处理，这样，我们可以更加灵活和统一的处理众多的方法。</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27</a:t>
            </a:fld>
            <a:endParaRPr lang="zh-CN" altLang="en-US"/>
          </a:p>
        </p:txBody>
      </p:sp>
    </p:spTree>
    <p:extLst>
      <p:ext uri="{BB962C8B-B14F-4D97-AF65-F5344CB8AC3E}">
        <p14:creationId xmlns:p14="http://schemas.microsoft.com/office/powerpoint/2010/main" val="656817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accent6">
                    <a:lumMod val="75000"/>
                  </a:schemeClr>
                </a:solidFill>
              </a:rPr>
              <a:t>Proxy</a:t>
            </a:r>
            <a:r>
              <a:rPr lang="zh-CN" altLang="en-US" sz="1200" dirty="0">
                <a:solidFill>
                  <a:schemeClr val="accent6">
                    <a:lumMod val="75000"/>
                  </a:schemeClr>
                </a:solidFill>
              </a:rPr>
              <a:t>类和</a:t>
            </a:r>
            <a:r>
              <a:rPr lang="en-US" altLang="zh-CN" sz="1200" dirty="0" err="1">
                <a:solidFill>
                  <a:schemeClr val="accent6">
                    <a:lumMod val="75000"/>
                  </a:schemeClr>
                </a:solidFill>
              </a:rPr>
              <a:t>InvocationHandler</a:t>
            </a:r>
            <a:r>
              <a:rPr lang="zh-CN" altLang="en-US" sz="1200" dirty="0">
                <a:solidFill>
                  <a:schemeClr val="accent6">
                    <a:lumMod val="75000"/>
                  </a:schemeClr>
                </a:solidFill>
              </a:rPr>
              <a:t>接口</a:t>
            </a:r>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28</a:t>
            </a:fld>
            <a:endParaRPr lang="zh-CN" altLang="en-US"/>
          </a:p>
        </p:txBody>
      </p:sp>
    </p:spTree>
    <p:extLst>
      <p:ext uri="{BB962C8B-B14F-4D97-AF65-F5344CB8AC3E}">
        <p14:creationId xmlns:p14="http://schemas.microsoft.com/office/powerpoint/2010/main" val="66827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29</a:t>
            </a:fld>
            <a:endParaRPr lang="zh-CN" altLang="en-US"/>
          </a:p>
        </p:txBody>
      </p:sp>
    </p:spTree>
    <p:extLst>
      <p:ext uri="{BB962C8B-B14F-4D97-AF65-F5344CB8AC3E}">
        <p14:creationId xmlns:p14="http://schemas.microsoft.com/office/powerpoint/2010/main" val="224647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编译时的类型由声明对象时实用的类型来决定，运行时的类型由实际赋值给对象的类型决定。</a:t>
            </a:r>
            <a:endParaRPr lang="en-US" altLang="zh-CN" dirty="0"/>
          </a:p>
          <a:p>
            <a:r>
              <a:rPr lang="zh-CN" altLang="en-US" dirty="0"/>
              <a:t>其中编译时类型为 </a:t>
            </a:r>
            <a:r>
              <a:rPr lang="en-US" altLang="zh-CN" dirty="0"/>
              <a:t>Person</a:t>
            </a:r>
            <a:r>
              <a:rPr lang="zh-CN" altLang="en-US" dirty="0"/>
              <a:t>，运行时类型为 </a:t>
            </a:r>
            <a:r>
              <a:rPr lang="en-US" altLang="zh-CN" dirty="0"/>
              <a:t>Student</a:t>
            </a:r>
            <a:r>
              <a:rPr lang="zh-CN" altLang="en-US" dirty="0"/>
              <a:t>。</a:t>
            </a:r>
          </a:p>
          <a:p>
            <a:r>
              <a:rPr lang="zh-CN" altLang="en-US" b="1" dirty="0"/>
              <a:t>开发场景：编译时无法预知该对象和类属于哪些类，程序只能依靠运行时信息来发现该对象和类的真实信息，此时就必须使用到反射了。</a:t>
            </a:r>
          </a:p>
          <a:p>
            <a:endParaRPr lang="en-US" altLang="zh-CN" dirty="0"/>
          </a:p>
          <a:p>
            <a:r>
              <a:rPr lang="en-US" altLang="zh-CN" dirty="0"/>
              <a:t>Java</a:t>
            </a:r>
            <a:r>
              <a:rPr lang="zh-CN" altLang="en-US" dirty="0"/>
              <a:t>有一定的动态性，我们可以利用反射机制、字节码操作获得类似动态语言的特性。</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3</a:t>
            </a:fld>
            <a:endParaRPr lang="zh-CN" altLang="en-US"/>
          </a:p>
        </p:txBody>
      </p:sp>
    </p:spTree>
    <p:extLst>
      <p:ext uri="{BB962C8B-B14F-4D97-AF65-F5344CB8AC3E}">
        <p14:creationId xmlns:p14="http://schemas.microsoft.com/office/powerpoint/2010/main" val="2688888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30</a:t>
            </a:fld>
            <a:endParaRPr lang="zh-CN" altLang="en-US"/>
          </a:p>
        </p:txBody>
      </p:sp>
    </p:spTree>
    <p:extLst>
      <p:ext uri="{BB962C8B-B14F-4D97-AF65-F5344CB8AC3E}">
        <p14:creationId xmlns:p14="http://schemas.microsoft.com/office/powerpoint/2010/main" val="2312747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31</a:t>
            </a:fld>
            <a:endParaRPr lang="zh-CN" altLang="en-US"/>
          </a:p>
        </p:txBody>
      </p:sp>
    </p:spTree>
    <p:extLst>
      <p:ext uri="{BB962C8B-B14F-4D97-AF65-F5344CB8AC3E}">
        <p14:creationId xmlns:p14="http://schemas.microsoft.com/office/powerpoint/2010/main" val="3523914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AOP</a:t>
            </a:r>
            <a:r>
              <a:rPr lang="zh-CN" altLang="en-US" dirty="0"/>
              <a:t>代理可代替目标对象，</a:t>
            </a:r>
            <a:r>
              <a:rPr lang="en-US" altLang="zh-CN" dirty="0"/>
              <a:t>AOP</a:t>
            </a:r>
            <a:r>
              <a:rPr lang="zh-CN" altLang="en-US" dirty="0"/>
              <a:t>代理</a:t>
            </a:r>
          </a:p>
          <a:p>
            <a:r>
              <a:rPr lang="zh-CN" altLang="en-US" dirty="0"/>
              <a:t>包含了目标对象的全部方法。但</a:t>
            </a:r>
            <a:r>
              <a:rPr lang="en-US" altLang="zh-CN" dirty="0"/>
              <a:t>AOP</a:t>
            </a:r>
            <a:r>
              <a:rPr lang="zh-CN" altLang="en-US" dirty="0"/>
              <a:t>代理中的方法与目标对象的方法存在差异：</a:t>
            </a:r>
          </a:p>
          <a:p>
            <a:r>
              <a:rPr lang="en-US" altLang="zh-CN" dirty="0"/>
              <a:t>AOP</a:t>
            </a:r>
            <a:r>
              <a:rPr lang="zh-CN" altLang="en-US" dirty="0"/>
              <a:t>代理里的方法可以在执行目标方法之前、之后插入一些通用处理</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32</a:t>
            </a:fld>
            <a:endParaRPr lang="zh-CN" altLang="en-US"/>
          </a:p>
        </p:txBody>
      </p:sp>
    </p:spTree>
    <p:extLst>
      <p:ext uri="{BB962C8B-B14F-4D97-AF65-F5344CB8AC3E}">
        <p14:creationId xmlns:p14="http://schemas.microsoft.com/office/powerpoint/2010/main" val="113566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根据类的全类名，创建一个指定类的</a:t>
            </a:r>
            <a:r>
              <a:rPr lang="en-US" altLang="zh-CN" dirty="0"/>
              <a:t>Class</a:t>
            </a:r>
            <a:r>
              <a:rPr lang="zh-CN" altLang="en-US" dirty="0"/>
              <a:t>类型对象。</a:t>
            </a:r>
            <a:endParaRPr lang="en-US" altLang="zh-CN" dirty="0"/>
          </a:p>
          <a:p>
            <a:r>
              <a:rPr lang="zh-CN" altLang="en-US" dirty="0"/>
              <a:t>通过</a:t>
            </a:r>
            <a:r>
              <a:rPr lang="en-US" altLang="zh-CN" dirty="0" err="1"/>
              <a:t>newInstance</a:t>
            </a:r>
            <a:r>
              <a:rPr lang="zh-CN" altLang="en-US" dirty="0"/>
              <a:t>（）方法，构造一个指定类的实例对象</a:t>
            </a:r>
            <a:endParaRPr lang="en-US" altLang="zh-CN" dirty="0"/>
          </a:p>
          <a:p>
            <a:r>
              <a:rPr lang="zh-CN" altLang="en-US" dirty="0"/>
              <a:t>代码所示，调用的是无参数的构造器。</a:t>
            </a:r>
            <a:endParaRPr lang="en-US" altLang="zh-CN" dirty="0"/>
          </a:p>
          <a:p>
            <a:endParaRPr lang="en-US" altLang="zh-CN" dirty="0"/>
          </a:p>
          <a:p>
            <a:r>
              <a:rPr lang="zh-CN" altLang="en-US" dirty="0"/>
              <a:t>编译时，并不知道会创建哪个类的实例，只有在运行时才能确定。</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4</a:t>
            </a:fld>
            <a:endParaRPr lang="zh-CN" altLang="en-US"/>
          </a:p>
        </p:txBody>
      </p:sp>
    </p:spTree>
    <p:extLst>
      <p:ext uri="{BB962C8B-B14F-4D97-AF65-F5344CB8AC3E}">
        <p14:creationId xmlns:p14="http://schemas.microsoft.com/office/powerpoint/2010/main" val="371121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5</a:t>
            </a:fld>
            <a:endParaRPr lang="zh-CN" altLang="en-US"/>
          </a:p>
        </p:txBody>
      </p:sp>
    </p:spTree>
    <p:extLst>
      <p:ext uri="{BB962C8B-B14F-4D97-AF65-F5344CB8AC3E}">
        <p14:creationId xmlns:p14="http://schemas.microsoft.com/office/powerpoint/2010/main" val="389725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反射机制作用</a:t>
            </a:r>
            <a:endParaRPr lang="en-US" altLang="zh-CN" dirty="0"/>
          </a:p>
          <a:p>
            <a:r>
              <a:rPr lang="en-US" altLang="zh-CN" dirty="0"/>
              <a:t>Spring</a:t>
            </a:r>
            <a:r>
              <a:rPr lang="zh-CN" altLang="en-US" dirty="0"/>
              <a:t>的一个核心就是控制反转（</a:t>
            </a:r>
            <a:r>
              <a:rPr lang="en-US" altLang="zh-CN" dirty="0"/>
              <a:t>Inversion of Control</a:t>
            </a:r>
            <a:r>
              <a:rPr lang="zh-CN" altLang="en-US" dirty="0"/>
              <a:t>，</a:t>
            </a:r>
            <a:r>
              <a:rPr lang="en-US" altLang="zh-CN" dirty="0" err="1"/>
              <a:t>IoC</a:t>
            </a:r>
            <a:r>
              <a:rPr lang="zh-CN" altLang="en-US" dirty="0"/>
              <a:t>），其基本原理就是反射机制。</a:t>
            </a:r>
            <a:endParaRPr lang="en-US" altLang="zh-CN" dirty="0"/>
          </a:p>
          <a:p>
            <a:r>
              <a:rPr lang="zh-CN" altLang="en-US" dirty="0"/>
              <a:t>如何管理</a:t>
            </a:r>
            <a:r>
              <a:rPr lang="en-US" altLang="zh-CN" dirty="0"/>
              <a:t>bean</a:t>
            </a:r>
            <a:r>
              <a:rPr lang="zh-CN" altLang="en-US" dirty="0"/>
              <a:t>，如何由全限定名创建对象</a:t>
            </a:r>
            <a:r>
              <a:rPr lang="en-US" altLang="zh-CN" dirty="0"/>
              <a:t>······</a:t>
            </a:r>
          </a:p>
          <a:p>
            <a:r>
              <a:rPr lang="zh-CN" altLang="en-US" dirty="0"/>
              <a:t>使用反射机制的一个重要目的就是要抵达程度的增强</a:t>
            </a:r>
            <a:r>
              <a:rPr lang="en-US" altLang="zh-CN" dirty="0"/>
              <a:t>Java</a:t>
            </a:r>
            <a:r>
              <a:rPr lang="zh-CN" altLang="en-US" dirty="0"/>
              <a:t>的可配置性和可扩展性。</a:t>
            </a:r>
            <a:endParaRPr lang="en-US" altLang="zh-CN" dirty="0"/>
          </a:p>
          <a:p>
            <a:r>
              <a:rPr lang="zh-CN" altLang="en-US" dirty="0"/>
              <a:t>使用反射还可以用来破坏单例模式。</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extLst>
      <p:ext uri="{BB962C8B-B14F-4D97-AF65-F5344CB8AC3E}">
        <p14:creationId xmlns:p14="http://schemas.microsoft.com/office/powerpoint/2010/main" val="64443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Class </a:t>
            </a:r>
            <a:r>
              <a:rPr lang="zh-CN" altLang="en-US" dirty="0"/>
              <a:t>类：反射的核心类，可以获取类的属性，方法等信息。 </a:t>
            </a:r>
            <a:endParaRPr lang="en-US" altLang="zh-CN" dirty="0"/>
          </a:p>
          <a:p>
            <a:pPr marL="228600" indent="-228600">
              <a:buAutoNum type="arabicPeriod"/>
            </a:pPr>
            <a:r>
              <a:rPr lang="en-US" altLang="zh-CN" dirty="0"/>
              <a:t>Field </a:t>
            </a:r>
            <a:r>
              <a:rPr lang="zh-CN" altLang="en-US" dirty="0"/>
              <a:t>类：</a:t>
            </a:r>
            <a:r>
              <a:rPr lang="en-US" altLang="zh-CN" dirty="0" err="1"/>
              <a:t>Java.lang.reflec</a:t>
            </a:r>
            <a:r>
              <a:rPr lang="en-US" altLang="zh-CN" dirty="0"/>
              <a:t> </a:t>
            </a:r>
            <a:r>
              <a:rPr lang="zh-CN" altLang="en-US" dirty="0"/>
              <a:t>包中的类，表示类的成员变量，可以用来获取和设置类之中的属性值。 </a:t>
            </a:r>
            <a:endParaRPr lang="en-US" altLang="zh-CN" dirty="0"/>
          </a:p>
          <a:p>
            <a:pPr marL="228600" indent="-228600">
              <a:buAutoNum type="arabicPeriod"/>
            </a:pPr>
            <a:r>
              <a:rPr lang="en-US" altLang="zh-CN" dirty="0"/>
              <a:t> Method </a:t>
            </a:r>
            <a:r>
              <a:rPr lang="zh-CN" altLang="en-US" dirty="0"/>
              <a:t>类： </a:t>
            </a:r>
            <a:r>
              <a:rPr lang="en-US" altLang="zh-CN" dirty="0" err="1"/>
              <a:t>Java.lang.reflec</a:t>
            </a:r>
            <a:r>
              <a:rPr lang="en-US" altLang="zh-CN" dirty="0"/>
              <a:t> </a:t>
            </a:r>
            <a:r>
              <a:rPr lang="zh-CN" altLang="en-US" dirty="0"/>
              <a:t>包中的类，表示类的方法，它可以用来获取类中的方法信息或者执行方法。 </a:t>
            </a:r>
            <a:endParaRPr lang="en-US" altLang="zh-CN" dirty="0"/>
          </a:p>
          <a:p>
            <a:pPr marL="228600" indent="-228600">
              <a:buAutoNum type="arabicPeriod"/>
            </a:pPr>
            <a:r>
              <a:rPr lang="en-US" altLang="zh-CN" dirty="0"/>
              <a:t>Constructor </a:t>
            </a:r>
            <a:r>
              <a:rPr lang="zh-CN" altLang="en-US" dirty="0"/>
              <a:t>类： </a:t>
            </a:r>
            <a:r>
              <a:rPr lang="en-US" altLang="zh-CN" dirty="0" err="1"/>
              <a:t>Java.lang.reflec</a:t>
            </a:r>
            <a:r>
              <a:rPr lang="en-US" altLang="zh-CN" dirty="0"/>
              <a:t> </a:t>
            </a:r>
            <a:r>
              <a:rPr lang="zh-CN" altLang="en-US" dirty="0"/>
              <a:t>包中的类，表示类的构造方法。</a:t>
            </a:r>
            <a:endParaRPr lang="en-US" altLang="zh-CN" dirty="0"/>
          </a:p>
          <a:p>
            <a:endParaRPr lang="en-US" altLang="zh-CN" dirty="0"/>
          </a:p>
          <a:p>
            <a:r>
              <a:rPr lang="zh-CN" altLang="en-US" dirty="0"/>
              <a:t>反射机制提供的功能</a:t>
            </a:r>
            <a:endParaRPr lang="en-US" altLang="zh-CN" dirty="0"/>
          </a:p>
          <a:p>
            <a:r>
              <a:rPr lang="zh-CN" altLang="en-US" dirty="0"/>
              <a:t> 在运行时判断任意一个对象所属的类 </a:t>
            </a:r>
            <a:endParaRPr lang="en-US" altLang="zh-CN" dirty="0"/>
          </a:p>
          <a:p>
            <a:r>
              <a:rPr lang="zh-CN" altLang="en-US" dirty="0"/>
              <a:t>在运行时构造任意一个类的对象 </a:t>
            </a:r>
            <a:endParaRPr lang="en-US" altLang="zh-CN" dirty="0"/>
          </a:p>
          <a:p>
            <a:r>
              <a:rPr lang="zh-CN" altLang="en-US" dirty="0"/>
              <a:t>在运行时判断任意一个类所具有的成员变量和方法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在运行时调用任意一个对象的成员变量和方法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7</a:t>
            </a:fld>
            <a:endParaRPr lang="zh-CN" altLang="en-US"/>
          </a:p>
        </p:txBody>
      </p:sp>
    </p:spTree>
    <p:extLst>
      <p:ext uri="{BB962C8B-B14F-4D97-AF65-F5344CB8AC3E}">
        <p14:creationId xmlns:p14="http://schemas.microsoft.com/office/powerpoint/2010/main" val="253041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8</a:t>
            </a:fld>
            <a:endParaRPr lang="zh-CN" altLang="en-US"/>
          </a:p>
        </p:txBody>
      </p:sp>
    </p:spTree>
    <p:extLst>
      <p:ext uri="{BB962C8B-B14F-4D97-AF65-F5344CB8AC3E}">
        <p14:creationId xmlns:p14="http://schemas.microsoft.com/office/powerpoint/2010/main" val="2363334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概述</a:t>
            </a:r>
            <a:endParaRPr lang="en-US" altLang="zh-CN" dirty="0"/>
          </a:p>
          <a:p>
            <a:r>
              <a:rPr lang="en-US" altLang="zh-CN" dirty="0"/>
              <a:t>Class</a:t>
            </a:r>
          </a:p>
          <a:p>
            <a:r>
              <a:rPr lang="zh-CN" altLang="en-US" dirty="0"/>
              <a:t>作用</a:t>
            </a:r>
            <a:endParaRPr lang="en-US" altLang="zh-CN" dirty="0"/>
          </a:p>
          <a:p>
            <a:r>
              <a:rPr lang="zh-CN" altLang="en-US" dirty="0"/>
              <a:t>动态代理</a:t>
            </a:r>
          </a:p>
        </p:txBody>
      </p:sp>
      <p:sp>
        <p:nvSpPr>
          <p:cNvPr id="4" name="灯片编号占位符 3"/>
          <p:cNvSpPr>
            <a:spLocks noGrp="1"/>
          </p:cNvSpPr>
          <p:nvPr>
            <p:ph type="sldNum" sz="quarter" idx="5"/>
          </p:nvPr>
        </p:nvSpPr>
        <p:spPr/>
        <p:txBody>
          <a:bodyPr/>
          <a:lstStyle/>
          <a:p>
            <a:fld id="{8F247975-04F3-4B68-9A22-B7FCD9BDA768}" type="slidenum">
              <a:rPr lang="zh-CN" altLang="en-US" smtClean="0"/>
              <a:t>9</a:t>
            </a:fld>
            <a:endParaRPr lang="zh-CN" altLang="en-US"/>
          </a:p>
        </p:txBody>
      </p:sp>
    </p:spTree>
    <p:extLst>
      <p:ext uri="{BB962C8B-B14F-4D97-AF65-F5344CB8AC3E}">
        <p14:creationId xmlns:p14="http://schemas.microsoft.com/office/powerpoint/2010/main" val="32757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17.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notesSlide" Target="../notesSlides/notesSlide17.xml"/><Relationship Id="rId4" Type="http://schemas.openxmlformats.org/officeDocument/2006/relationships/tags" Target="../tags/tag41.xml"/><Relationship Id="rId9"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notesSlide" Target="../notesSlides/notesSlide2.xml"/><Relationship Id="rId4" Type="http://schemas.openxmlformats.org/officeDocument/2006/relationships/tags" Target="../tags/tag12.xml"/><Relationship Id="rId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48.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50.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10" Type="http://schemas.openxmlformats.org/officeDocument/2006/relationships/notesSlide" Target="../notesSlides/notesSlide24.xml"/><Relationship Id="rId4" Type="http://schemas.openxmlformats.org/officeDocument/2006/relationships/tags" Target="../tags/tag55.xml"/><Relationship Id="rId9"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60.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6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65.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66.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67.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notesSlide" Target="../notesSlides/notesSlide9.xml"/><Relationship Id="rId4" Type="http://schemas.openxmlformats.org/officeDocument/2006/relationships/tags" Target="../tags/tag26.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776788" cy="679450"/>
            <a:chOff x="3791744" y="4321176"/>
            <a:chExt cx="4776788" cy="679450"/>
          </a:xfrm>
        </p:grpSpPr>
        <p:sp>
          <p:nvSpPr>
            <p:cNvPr id="7" name="PA_圆角矩形 6"/>
            <p:cNvSpPr/>
            <p:nvPr>
              <p:custDataLst>
                <p:tags r:id="rId7"/>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8"/>
              </p:custDataLst>
            </p:nvPr>
          </p:nvSpPr>
          <p:spPr bwMode="auto">
            <a:xfrm>
              <a:off x="3960019" y="4474821"/>
              <a:ext cx="4608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dirty="0">
                  <a:solidFill>
                    <a:srgbClr val="F2F2F2"/>
                  </a:solidFill>
                  <a:latin typeface="微软雅黑" panose="020B0503020204020204" pitchFamily="34" charset="-122"/>
                  <a:ea typeface="微软雅黑" panose="020B0503020204020204" pitchFamily="34" charset="-122"/>
                </a:rPr>
                <a:t>2019</a:t>
              </a:r>
              <a:r>
                <a:rPr lang="zh-CN" altLang="en-US" sz="1800" dirty="0">
                  <a:solidFill>
                    <a:srgbClr val="F2F2F2"/>
                  </a:solidFill>
                  <a:latin typeface="微软雅黑" panose="020B0503020204020204" pitchFamily="34" charset="-122"/>
                  <a:ea typeface="微软雅黑" panose="020B0503020204020204" pitchFamily="34" charset="-122"/>
                </a:rPr>
                <a:t>级学硕</a:t>
              </a:r>
              <a:r>
                <a:rPr lang="en-US" altLang="zh-CN" sz="1800" dirty="0">
                  <a:solidFill>
                    <a:srgbClr val="F2F2F2"/>
                  </a:solidFill>
                  <a:latin typeface="微软雅黑" panose="020B0503020204020204" pitchFamily="34" charset="-122"/>
                  <a:ea typeface="微软雅黑" panose="020B0503020204020204" pitchFamily="34" charset="-122"/>
                </a:rPr>
                <a:t> </a:t>
              </a:r>
              <a:r>
                <a:rPr lang="zh-CN" altLang="en-US" sz="1800" dirty="0">
                  <a:solidFill>
                    <a:srgbClr val="F2F2F2"/>
                  </a:solidFill>
                  <a:latin typeface="微软雅黑" panose="020B0503020204020204" pitchFamily="34" charset="-122"/>
                  <a:ea typeface="微软雅黑" panose="020B0503020204020204" pitchFamily="34" charset="-122"/>
                </a:rPr>
                <a:t>罗娟    日期：</a:t>
              </a:r>
              <a:r>
                <a:rPr lang="en-US" altLang="zh-CN" sz="1800" dirty="0">
                  <a:solidFill>
                    <a:srgbClr val="F2F2F2"/>
                  </a:solidFill>
                  <a:latin typeface="微软雅黑" panose="020B0503020204020204" pitchFamily="34" charset="-122"/>
                  <a:ea typeface="微软雅黑" panose="020B0503020204020204" pitchFamily="34" charset="-122"/>
                </a:rPr>
                <a:t>2021-05-19</a:t>
              </a:r>
            </a:p>
          </p:txBody>
        </p:sp>
      </p:grpSp>
      <p:grpSp>
        <p:nvGrpSpPr>
          <p:cNvPr id="10" name="PA_组合 14"/>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
        <p:nvSpPr>
          <p:cNvPr id="2" name="PA_文本框 1"/>
          <p:cNvSpPr txBox="1"/>
          <p:nvPr>
            <p:custDataLst>
              <p:tags r:id="rId6"/>
            </p:custDataLst>
          </p:nvPr>
        </p:nvSpPr>
        <p:spPr>
          <a:xfrm>
            <a:off x="4493598" y="3140823"/>
            <a:ext cx="3541354" cy="707886"/>
          </a:xfrm>
          <a:prstGeom prst="rect">
            <a:avLst/>
          </a:prstGeom>
          <a:noFill/>
        </p:spPr>
        <p:txBody>
          <a:bodyPr wrap="none" rtlCol="0">
            <a:spAutoFit/>
          </a:bodyPr>
          <a:lstStyle/>
          <a:p>
            <a:r>
              <a:rPr lang="en-US" altLang="zh-CN" sz="4000" b="1" dirty="0"/>
              <a:t>Java</a:t>
            </a:r>
            <a:r>
              <a:rPr lang="zh-CN" altLang="en-US" sz="4000" b="1" dirty="0"/>
              <a:t>反射机制</a:t>
            </a:r>
          </a:p>
        </p:txBody>
      </p:sp>
      <p:sp>
        <p:nvSpPr>
          <p:cNvPr id="5" name="灯片编号占位符 4">
            <a:extLst>
              <a:ext uri="{FF2B5EF4-FFF2-40B4-BE49-F238E27FC236}">
                <a16:creationId xmlns:a16="http://schemas.microsoft.com/office/drawing/2014/main" id="{9C22F7BF-ED65-4DD5-AF2C-31DD2E9B8DCB}"/>
              </a:ext>
            </a:extLst>
          </p:cNvPr>
          <p:cNvSpPr>
            <a:spLocks noGrp="1"/>
          </p:cNvSpPr>
          <p:nvPr>
            <p:ph type="sldNum" sz="quarter" idx="12"/>
          </p:nvPr>
        </p:nvSpPr>
        <p:spPr/>
        <p:txBody>
          <a:bodyPr/>
          <a:lstStyle/>
          <a:p>
            <a:fld id="{B37D35F1-C8A2-4A57-8FB7-EAFE3FD7B391}" type="slidenum">
              <a:rPr lang="zh-CN" altLang="en-US" smtClean="0"/>
              <a:t>1</a:t>
            </a:fld>
            <a:endParaRPr lang="zh-CN" altLang="en-US"/>
          </a:p>
        </p:txBody>
      </p:sp>
      <p:sp>
        <p:nvSpPr>
          <p:cNvPr id="8" name="页脚占位符 7">
            <a:extLst>
              <a:ext uri="{FF2B5EF4-FFF2-40B4-BE49-F238E27FC236}">
                <a16:creationId xmlns:a16="http://schemas.microsoft.com/office/drawing/2014/main" id="{13561937-4D81-4060-9AC1-DEFC3D420233}"/>
              </a:ext>
            </a:extLst>
          </p:cNvPr>
          <p:cNvSpPr>
            <a:spLocks noGrp="1"/>
          </p:cNvSpPr>
          <p:nvPr>
            <p:ph type="ftr" sz="quarter" idx="1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2" name="矩形 1">
            <a:extLst>
              <a:ext uri="{FF2B5EF4-FFF2-40B4-BE49-F238E27FC236}">
                <a16:creationId xmlns:a16="http://schemas.microsoft.com/office/drawing/2014/main" id="{04815C39-F940-4B68-8BC2-8ECE50E90210}"/>
              </a:ext>
            </a:extLst>
          </p:cNvPr>
          <p:cNvSpPr/>
          <p:nvPr/>
        </p:nvSpPr>
        <p:spPr>
          <a:xfrm>
            <a:off x="2975782" y="280990"/>
            <a:ext cx="2148345"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1</a:t>
            </a:r>
            <a:r>
              <a:rPr lang="zh-CN" altLang="en-US" dirty="0">
                <a:ea typeface="Microsoft YaHei" panose="020B0503020204020204" pitchFamily="34" charset="-122"/>
              </a:rPr>
              <a:t>、理解</a:t>
            </a:r>
            <a:r>
              <a:rPr lang="en-US" altLang="zh-CN" dirty="0">
                <a:ea typeface="Microsoft YaHei" panose="020B0503020204020204" pitchFamily="34" charset="-122"/>
              </a:rPr>
              <a:t>Class</a:t>
            </a:r>
            <a:r>
              <a:rPr lang="zh-CN" altLang="en-US" dirty="0">
                <a:ea typeface="Microsoft YaHei" panose="020B0503020204020204" pitchFamily="34" charset="-122"/>
              </a:rPr>
              <a:t>类</a:t>
            </a:r>
            <a:endParaRPr lang="en-US" altLang="zh-CN" dirty="0">
              <a:ea typeface="Microsoft YaHei" panose="020B0503020204020204" pitchFamily="34" charset="-122"/>
            </a:endParaRPr>
          </a:p>
        </p:txBody>
      </p:sp>
      <p:sp>
        <p:nvSpPr>
          <p:cNvPr id="4" name="矩形 3">
            <a:extLst>
              <a:ext uri="{FF2B5EF4-FFF2-40B4-BE49-F238E27FC236}">
                <a16:creationId xmlns:a16="http://schemas.microsoft.com/office/drawing/2014/main" id="{01EBBFA9-E591-4A39-8622-935D95D51AA3}"/>
              </a:ext>
            </a:extLst>
          </p:cNvPr>
          <p:cNvSpPr/>
          <p:nvPr/>
        </p:nvSpPr>
        <p:spPr>
          <a:xfrm>
            <a:off x="563526" y="1276379"/>
            <a:ext cx="4394944" cy="351570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zh-CN" altLang="en-US" dirty="0"/>
              <a:t>在</a:t>
            </a:r>
            <a:r>
              <a:rPr lang="en-US" altLang="zh-CN" dirty="0"/>
              <a:t>Object</a:t>
            </a:r>
            <a:r>
              <a:rPr lang="zh-CN" altLang="en-US" dirty="0"/>
              <a:t>类中定义了以下的方法，此方法将被所有子类继承：</a:t>
            </a:r>
          </a:p>
          <a:p>
            <a:pPr>
              <a:lnSpc>
                <a:spcPct val="150000"/>
              </a:lnSpc>
            </a:pPr>
            <a:r>
              <a:rPr lang="zh-CN" altLang="en-US" dirty="0">
                <a:solidFill>
                  <a:schemeClr val="accent6">
                    <a:lumMod val="75000"/>
                  </a:schemeClr>
                </a:solidFill>
              </a:rPr>
              <a:t>● </a:t>
            </a:r>
            <a:r>
              <a:rPr lang="en-US" altLang="zh-CN" dirty="0">
                <a:solidFill>
                  <a:schemeClr val="accent6">
                    <a:lumMod val="75000"/>
                  </a:schemeClr>
                </a:solidFill>
              </a:rPr>
              <a:t>public final Class </a:t>
            </a:r>
            <a:r>
              <a:rPr lang="en-US" altLang="zh-CN" dirty="0" err="1">
                <a:solidFill>
                  <a:schemeClr val="accent6">
                    <a:lumMod val="75000"/>
                  </a:schemeClr>
                </a:solidFill>
              </a:rPr>
              <a:t>getClass</a:t>
            </a:r>
            <a:r>
              <a:rPr lang="en-US" altLang="zh-CN" dirty="0">
                <a:solidFill>
                  <a:schemeClr val="accent6">
                    <a:lumMod val="75000"/>
                  </a:schemeClr>
                </a:solidFill>
              </a:rPr>
              <a:t>()</a:t>
            </a:r>
          </a:p>
          <a:p>
            <a:pPr>
              <a:lnSpc>
                <a:spcPct val="150000"/>
              </a:lnSpc>
            </a:pPr>
            <a:r>
              <a:rPr lang="zh-CN" altLang="en-US" dirty="0"/>
              <a:t>以上的方法返回值的类型是一个</a:t>
            </a:r>
            <a:r>
              <a:rPr lang="en-US" altLang="zh-CN" dirty="0"/>
              <a:t>Class</a:t>
            </a:r>
            <a:r>
              <a:rPr lang="zh-CN" altLang="en-US" dirty="0"/>
              <a:t>类， 此类是</a:t>
            </a:r>
            <a:r>
              <a:rPr lang="en-US" altLang="zh-CN" dirty="0"/>
              <a:t>Java</a:t>
            </a:r>
            <a:r>
              <a:rPr lang="zh-CN" altLang="en-US" dirty="0"/>
              <a:t>反射的源头。</a:t>
            </a:r>
            <a:endParaRPr lang="en-US" altLang="zh-CN" dirty="0"/>
          </a:p>
          <a:p>
            <a:pPr>
              <a:lnSpc>
                <a:spcPct val="150000"/>
              </a:lnSpc>
            </a:pPr>
            <a:endParaRPr lang="en-US" altLang="zh-CN" dirty="0">
              <a:solidFill>
                <a:schemeClr val="accent6">
                  <a:lumMod val="75000"/>
                </a:schemeClr>
              </a:solidFill>
            </a:endParaRPr>
          </a:p>
          <a:p>
            <a:pPr>
              <a:lnSpc>
                <a:spcPct val="150000"/>
              </a:lnSpc>
            </a:pPr>
            <a:r>
              <a:rPr lang="zh-CN" altLang="en-US" sz="1400" dirty="0">
                <a:solidFill>
                  <a:srgbClr val="24569D"/>
                </a:solidFill>
              </a:rPr>
              <a:t>通过</a:t>
            </a:r>
            <a:r>
              <a:rPr lang="en-US" altLang="zh-CN" sz="1400" dirty="0">
                <a:solidFill>
                  <a:srgbClr val="24569D"/>
                </a:solidFill>
              </a:rPr>
              <a:t>Class</a:t>
            </a:r>
            <a:r>
              <a:rPr lang="zh-CN" altLang="en-US" sz="1400" dirty="0">
                <a:solidFill>
                  <a:srgbClr val="24569D"/>
                </a:solidFill>
              </a:rPr>
              <a:t>类对象，可以得到的信息：某个类的属性、方法和构造器、某个类实现的接口。对于每个类而言，</a:t>
            </a:r>
            <a:r>
              <a:rPr lang="en-US" altLang="zh-CN" sz="1400" dirty="0">
                <a:solidFill>
                  <a:srgbClr val="24569D"/>
                </a:solidFill>
              </a:rPr>
              <a:t>JRE </a:t>
            </a:r>
            <a:r>
              <a:rPr lang="zh-CN" altLang="en-US" sz="1400" dirty="0">
                <a:solidFill>
                  <a:srgbClr val="24569D"/>
                </a:solidFill>
              </a:rPr>
              <a:t>都为其保留一个不变的 </a:t>
            </a:r>
            <a:r>
              <a:rPr lang="en-US" altLang="zh-CN" sz="1400" dirty="0">
                <a:solidFill>
                  <a:srgbClr val="24569D"/>
                </a:solidFill>
              </a:rPr>
              <a:t>Class </a:t>
            </a:r>
            <a:r>
              <a:rPr lang="zh-CN" altLang="en-US" sz="1400" dirty="0">
                <a:solidFill>
                  <a:srgbClr val="24569D"/>
                </a:solidFill>
              </a:rPr>
              <a:t>类型的对象</a:t>
            </a:r>
            <a:endParaRPr lang="en-US" altLang="zh-CN" sz="1400" dirty="0">
              <a:solidFill>
                <a:srgbClr val="24569D"/>
              </a:solidFill>
            </a:endParaRPr>
          </a:p>
        </p:txBody>
      </p:sp>
      <p:sp>
        <p:nvSpPr>
          <p:cNvPr id="5" name="矩形 4">
            <a:extLst>
              <a:ext uri="{FF2B5EF4-FFF2-40B4-BE49-F238E27FC236}">
                <a16:creationId xmlns:a16="http://schemas.microsoft.com/office/drawing/2014/main" id="{153ED158-84C8-4232-AB2A-07F855F2477F}"/>
              </a:ext>
            </a:extLst>
          </p:cNvPr>
          <p:cNvSpPr/>
          <p:nvPr/>
        </p:nvSpPr>
        <p:spPr>
          <a:xfrm>
            <a:off x="6096000" y="1276379"/>
            <a:ext cx="5270533" cy="347338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nSpc>
                <a:spcPct val="200000"/>
              </a:lnSpc>
              <a:buFont typeface="Wingdings" panose="05000000000000000000" pitchFamily="2" charset="2"/>
              <a:buChar char="u"/>
            </a:pPr>
            <a:r>
              <a:rPr lang="en-US" altLang="zh-CN" sz="1400" dirty="0">
                <a:solidFill>
                  <a:schemeClr val="bg1">
                    <a:lumMod val="50000"/>
                  </a:schemeClr>
                </a:solidFill>
              </a:rPr>
              <a:t>Class</a:t>
            </a:r>
            <a:r>
              <a:rPr lang="zh-CN" altLang="en-US" sz="1400" dirty="0">
                <a:solidFill>
                  <a:schemeClr val="bg1">
                    <a:lumMod val="50000"/>
                  </a:schemeClr>
                </a:solidFill>
              </a:rPr>
              <a:t>本身也是一个类</a:t>
            </a:r>
          </a:p>
          <a:p>
            <a:pPr marL="285750" indent="-285750">
              <a:lnSpc>
                <a:spcPct val="200000"/>
              </a:lnSpc>
              <a:buFont typeface="Wingdings" panose="05000000000000000000" pitchFamily="2" charset="2"/>
              <a:buChar char="u"/>
            </a:pPr>
            <a:r>
              <a:rPr lang="en-US" altLang="zh-CN" sz="1400" dirty="0">
                <a:solidFill>
                  <a:schemeClr val="bg1">
                    <a:lumMod val="50000"/>
                  </a:schemeClr>
                </a:solidFill>
              </a:rPr>
              <a:t>Class </a:t>
            </a:r>
            <a:r>
              <a:rPr lang="zh-CN" altLang="en-US" sz="1400" dirty="0">
                <a:solidFill>
                  <a:schemeClr val="bg1">
                    <a:lumMod val="50000"/>
                  </a:schemeClr>
                </a:solidFill>
              </a:rPr>
              <a:t>对象只能由系统建立对象</a:t>
            </a:r>
          </a:p>
          <a:p>
            <a:pPr marL="285750" indent="-285750">
              <a:lnSpc>
                <a:spcPct val="200000"/>
              </a:lnSpc>
              <a:buFont typeface="Wingdings" panose="05000000000000000000" pitchFamily="2" charset="2"/>
              <a:buChar char="u"/>
            </a:pPr>
            <a:r>
              <a:rPr lang="zh-CN" altLang="en-US" sz="1400" dirty="0">
                <a:solidFill>
                  <a:schemeClr val="bg1">
                    <a:lumMod val="50000"/>
                  </a:schemeClr>
                </a:solidFill>
              </a:rPr>
              <a:t>一个加载的类在 </a:t>
            </a:r>
            <a:r>
              <a:rPr lang="en-US" altLang="zh-CN" sz="1400" dirty="0">
                <a:solidFill>
                  <a:schemeClr val="bg1">
                    <a:lumMod val="50000"/>
                  </a:schemeClr>
                </a:solidFill>
              </a:rPr>
              <a:t>JVM </a:t>
            </a:r>
            <a:r>
              <a:rPr lang="zh-CN" altLang="en-US" sz="1400" dirty="0">
                <a:solidFill>
                  <a:schemeClr val="bg1">
                    <a:lumMod val="50000"/>
                  </a:schemeClr>
                </a:solidFill>
              </a:rPr>
              <a:t>中只会有一个</a:t>
            </a:r>
            <a:r>
              <a:rPr lang="en-US" altLang="zh-CN" sz="1400" dirty="0">
                <a:solidFill>
                  <a:schemeClr val="bg1">
                    <a:lumMod val="50000"/>
                  </a:schemeClr>
                </a:solidFill>
              </a:rPr>
              <a:t>Class</a:t>
            </a:r>
            <a:r>
              <a:rPr lang="zh-CN" altLang="en-US" sz="1400" dirty="0">
                <a:solidFill>
                  <a:schemeClr val="bg1">
                    <a:lumMod val="50000"/>
                  </a:schemeClr>
                </a:solidFill>
              </a:rPr>
              <a:t>实例</a:t>
            </a:r>
          </a:p>
          <a:p>
            <a:pPr marL="285750" indent="-285750">
              <a:lnSpc>
                <a:spcPct val="200000"/>
              </a:lnSpc>
              <a:buFont typeface="Wingdings" panose="05000000000000000000" pitchFamily="2" charset="2"/>
              <a:buChar char="u"/>
            </a:pPr>
            <a:r>
              <a:rPr lang="zh-CN" altLang="en-US" sz="1400" dirty="0">
                <a:solidFill>
                  <a:schemeClr val="bg1">
                    <a:lumMod val="50000"/>
                  </a:schemeClr>
                </a:solidFill>
              </a:rPr>
              <a:t>一个</a:t>
            </a:r>
            <a:r>
              <a:rPr lang="en-US" altLang="zh-CN" sz="1400" dirty="0">
                <a:solidFill>
                  <a:schemeClr val="bg1">
                    <a:lumMod val="50000"/>
                  </a:schemeClr>
                </a:solidFill>
              </a:rPr>
              <a:t>Class</a:t>
            </a:r>
            <a:r>
              <a:rPr lang="zh-CN" altLang="en-US" sz="1400" dirty="0">
                <a:solidFill>
                  <a:schemeClr val="bg1">
                    <a:lumMod val="50000"/>
                  </a:schemeClr>
                </a:solidFill>
              </a:rPr>
              <a:t>对象对应的是一个加载到</a:t>
            </a:r>
            <a:r>
              <a:rPr lang="en-US" altLang="zh-CN" sz="1400" dirty="0">
                <a:solidFill>
                  <a:schemeClr val="bg1">
                    <a:lumMod val="50000"/>
                  </a:schemeClr>
                </a:solidFill>
              </a:rPr>
              <a:t>JVM</a:t>
            </a:r>
            <a:r>
              <a:rPr lang="zh-CN" altLang="en-US" sz="1400" dirty="0">
                <a:solidFill>
                  <a:schemeClr val="bg1">
                    <a:lumMod val="50000"/>
                  </a:schemeClr>
                </a:solidFill>
              </a:rPr>
              <a:t>中的一个</a:t>
            </a:r>
            <a:r>
              <a:rPr lang="en-US" altLang="zh-CN" sz="1400" dirty="0">
                <a:solidFill>
                  <a:schemeClr val="bg1">
                    <a:lumMod val="50000"/>
                  </a:schemeClr>
                </a:solidFill>
              </a:rPr>
              <a:t>.class</a:t>
            </a:r>
            <a:r>
              <a:rPr lang="zh-CN" altLang="en-US" sz="1400" dirty="0">
                <a:solidFill>
                  <a:schemeClr val="bg1">
                    <a:lumMod val="50000"/>
                  </a:schemeClr>
                </a:solidFill>
              </a:rPr>
              <a:t>文件</a:t>
            </a:r>
          </a:p>
          <a:p>
            <a:pPr marL="285750" indent="-285750">
              <a:lnSpc>
                <a:spcPct val="200000"/>
              </a:lnSpc>
              <a:buFont typeface="Wingdings" panose="05000000000000000000" pitchFamily="2" charset="2"/>
              <a:buChar char="u"/>
            </a:pPr>
            <a:r>
              <a:rPr lang="zh-CN" altLang="en-US" sz="1400" dirty="0">
                <a:solidFill>
                  <a:schemeClr val="bg1">
                    <a:lumMod val="50000"/>
                  </a:schemeClr>
                </a:solidFill>
              </a:rPr>
              <a:t>每个类的实例都会记得自己是由哪个 </a:t>
            </a:r>
            <a:r>
              <a:rPr lang="en-US" altLang="zh-CN" sz="1400" dirty="0">
                <a:solidFill>
                  <a:schemeClr val="bg1">
                    <a:lumMod val="50000"/>
                  </a:schemeClr>
                </a:solidFill>
              </a:rPr>
              <a:t>Class </a:t>
            </a:r>
            <a:r>
              <a:rPr lang="zh-CN" altLang="en-US" sz="1400" dirty="0">
                <a:solidFill>
                  <a:schemeClr val="bg1">
                    <a:lumMod val="50000"/>
                  </a:schemeClr>
                </a:solidFill>
              </a:rPr>
              <a:t>实例所生成</a:t>
            </a:r>
          </a:p>
          <a:p>
            <a:pPr marL="285750" indent="-285750">
              <a:lnSpc>
                <a:spcPct val="200000"/>
              </a:lnSpc>
              <a:buFont typeface="Wingdings" panose="05000000000000000000" pitchFamily="2" charset="2"/>
              <a:buChar char="u"/>
            </a:pPr>
            <a:r>
              <a:rPr lang="zh-CN" altLang="en-US" sz="1400" dirty="0">
                <a:solidFill>
                  <a:schemeClr val="bg1">
                    <a:lumMod val="50000"/>
                  </a:schemeClr>
                </a:solidFill>
              </a:rPr>
              <a:t>通过</a:t>
            </a:r>
            <a:r>
              <a:rPr lang="en-US" altLang="zh-CN" sz="1400" dirty="0">
                <a:solidFill>
                  <a:schemeClr val="bg1">
                    <a:lumMod val="50000"/>
                  </a:schemeClr>
                </a:solidFill>
              </a:rPr>
              <a:t>Class</a:t>
            </a:r>
            <a:r>
              <a:rPr lang="zh-CN" altLang="en-US" sz="1400" dirty="0">
                <a:solidFill>
                  <a:schemeClr val="bg1">
                    <a:lumMod val="50000"/>
                  </a:schemeClr>
                </a:solidFill>
              </a:rPr>
              <a:t>可以完整地得到一个类中的所有被加载的结构</a:t>
            </a:r>
          </a:p>
          <a:p>
            <a:pPr marL="285750" indent="-285750">
              <a:lnSpc>
                <a:spcPct val="200000"/>
              </a:lnSpc>
              <a:buFont typeface="Wingdings" panose="05000000000000000000" pitchFamily="2" charset="2"/>
              <a:buChar char="u"/>
            </a:pPr>
            <a:r>
              <a:rPr lang="en-US" altLang="zh-CN" sz="1400" dirty="0">
                <a:solidFill>
                  <a:schemeClr val="bg1">
                    <a:lumMod val="50000"/>
                  </a:schemeClr>
                </a:solidFill>
              </a:rPr>
              <a:t>Class</a:t>
            </a:r>
            <a:r>
              <a:rPr lang="zh-CN" altLang="en-US" sz="1400" dirty="0">
                <a:solidFill>
                  <a:schemeClr val="bg1">
                    <a:lumMod val="50000"/>
                  </a:schemeClr>
                </a:solidFill>
              </a:rPr>
              <a:t>类是</a:t>
            </a:r>
            <a:r>
              <a:rPr lang="en-US" altLang="zh-CN" sz="1400" dirty="0">
                <a:solidFill>
                  <a:schemeClr val="bg1">
                    <a:lumMod val="50000"/>
                  </a:schemeClr>
                </a:solidFill>
              </a:rPr>
              <a:t>Reflection</a:t>
            </a:r>
            <a:r>
              <a:rPr lang="zh-CN" altLang="en-US" sz="1400" dirty="0">
                <a:solidFill>
                  <a:schemeClr val="bg1">
                    <a:lumMod val="50000"/>
                  </a:schemeClr>
                </a:solidFill>
              </a:rPr>
              <a:t>的根源，针对任何你想动态加载、运行的类，唯有先获得相应的</a:t>
            </a:r>
            <a:r>
              <a:rPr lang="en-US" altLang="zh-CN" sz="1400" dirty="0">
                <a:solidFill>
                  <a:schemeClr val="bg1">
                    <a:lumMod val="50000"/>
                  </a:schemeClr>
                </a:solidFill>
              </a:rPr>
              <a:t>Class</a:t>
            </a:r>
            <a:r>
              <a:rPr lang="zh-CN" altLang="en-US" sz="1400" dirty="0">
                <a:solidFill>
                  <a:schemeClr val="bg1">
                    <a:lumMod val="50000"/>
                  </a:schemeClr>
                </a:solidFill>
              </a:rPr>
              <a:t>对象</a:t>
            </a:r>
            <a:endParaRPr lang="en-US" altLang="zh-CN" sz="1400" dirty="0">
              <a:solidFill>
                <a:schemeClr val="bg1">
                  <a:lumMod val="50000"/>
                </a:schemeClr>
              </a:solidFill>
            </a:endParaRPr>
          </a:p>
        </p:txBody>
      </p:sp>
    </p:spTree>
    <p:extLst>
      <p:ext uri="{BB962C8B-B14F-4D97-AF65-F5344CB8AC3E}">
        <p14:creationId xmlns:p14="http://schemas.microsoft.com/office/powerpoint/2010/main" val="15193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23">
            <a:extLst>
              <a:ext uri="{FF2B5EF4-FFF2-40B4-BE49-F238E27FC236}">
                <a16:creationId xmlns:a16="http://schemas.microsoft.com/office/drawing/2014/main" id="{BDAF09F8-13DF-40E1-BACF-10D146F3A3C1}"/>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5" name="矩形 4">
            <a:extLst>
              <a:ext uri="{FF2B5EF4-FFF2-40B4-BE49-F238E27FC236}">
                <a16:creationId xmlns:a16="http://schemas.microsoft.com/office/drawing/2014/main" id="{4229B33A-7800-4A9A-8DF3-A48ED43A887F}"/>
              </a:ext>
            </a:extLst>
          </p:cNvPr>
          <p:cNvSpPr/>
          <p:nvPr/>
        </p:nvSpPr>
        <p:spPr>
          <a:xfrm>
            <a:off x="2843490" y="186604"/>
            <a:ext cx="2379177"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2</a:t>
            </a:r>
            <a:r>
              <a:rPr lang="zh-CN" altLang="en-US" dirty="0">
                <a:ea typeface="Microsoft YaHei" panose="020B0503020204020204" pitchFamily="34" charset="-122"/>
              </a:rPr>
              <a:t>、获取</a:t>
            </a:r>
            <a:r>
              <a:rPr lang="en-US" altLang="zh-CN" dirty="0">
                <a:ea typeface="Microsoft YaHei" panose="020B0503020204020204" pitchFamily="34" charset="-122"/>
              </a:rPr>
              <a:t>Class</a:t>
            </a:r>
            <a:r>
              <a:rPr lang="zh-CN" altLang="en-US" dirty="0">
                <a:ea typeface="Microsoft YaHei" panose="020B0503020204020204" pitchFamily="34" charset="-122"/>
              </a:rPr>
              <a:t>实例</a:t>
            </a:r>
            <a:endParaRPr lang="en-US" altLang="zh-CN" dirty="0">
              <a:ea typeface="Microsoft YaHei" panose="020B0503020204020204" pitchFamily="34" charset="-122"/>
            </a:endParaRPr>
          </a:p>
        </p:txBody>
      </p:sp>
      <p:pic>
        <p:nvPicPr>
          <p:cNvPr id="2" name="图片 1">
            <a:extLst>
              <a:ext uri="{FF2B5EF4-FFF2-40B4-BE49-F238E27FC236}">
                <a16:creationId xmlns:a16="http://schemas.microsoft.com/office/drawing/2014/main" id="{630C36E7-A465-4E73-A9E5-B10AA1DFFEAE}"/>
              </a:ext>
            </a:extLst>
          </p:cNvPr>
          <p:cNvPicPr>
            <a:picLocks noChangeAspect="1"/>
          </p:cNvPicPr>
          <p:nvPr/>
        </p:nvPicPr>
        <p:blipFill rotWithShape="1">
          <a:blip r:embed="rId4"/>
          <a:srcRect l="3869"/>
          <a:stretch/>
        </p:blipFill>
        <p:spPr>
          <a:xfrm>
            <a:off x="2307264" y="1043733"/>
            <a:ext cx="6339593" cy="2385267"/>
          </a:xfrm>
          <a:prstGeom prst="rect">
            <a:avLst/>
          </a:prstGeom>
        </p:spPr>
      </p:pic>
      <p:sp>
        <p:nvSpPr>
          <p:cNvPr id="7" name="矩形 6">
            <a:extLst>
              <a:ext uri="{FF2B5EF4-FFF2-40B4-BE49-F238E27FC236}">
                <a16:creationId xmlns:a16="http://schemas.microsoft.com/office/drawing/2014/main" id="{52FE5B4B-12D7-41BD-94E4-3EBDA4711D4A}"/>
              </a:ext>
            </a:extLst>
          </p:cNvPr>
          <p:cNvSpPr/>
          <p:nvPr/>
        </p:nvSpPr>
        <p:spPr>
          <a:xfrm>
            <a:off x="2022137" y="4039340"/>
            <a:ext cx="8839199" cy="2113784"/>
          </a:xfrm>
          <a:prstGeom prst="rect">
            <a:avLst/>
          </a:prstGeom>
        </p:spPr>
        <p:txBody>
          <a:bodyPr wrap="square">
            <a:spAutoFit/>
          </a:bodyPr>
          <a:lstStyle/>
          <a:p>
            <a:pPr>
              <a:lnSpc>
                <a:spcPct val="150000"/>
              </a:lnSpc>
            </a:pPr>
            <a:r>
              <a:rPr lang="en-US" altLang="zh-CN" dirty="0"/>
              <a:t>1</a:t>
            </a:r>
            <a:r>
              <a:rPr lang="zh-CN" altLang="en-US" dirty="0"/>
              <a:t>）已知一个类的全类名，且该类在类路径下，可通过</a:t>
            </a:r>
            <a:r>
              <a:rPr lang="en-US" altLang="zh-CN" dirty="0"/>
              <a:t>Class</a:t>
            </a:r>
            <a:r>
              <a:rPr lang="zh-CN" altLang="en-US" dirty="0"/>
              <a:t>类的静态方法</a:t>
            </a:r>
            <a:r>
              <a:rPr lang="en-US" altLang="zh-CN" dirty="0" err="1"/>
              <a:t>forName</a:t>
            </a:r>
            <a:r>
              <a:rPr lang="en-US" altLang="zh-CN" dirty="0"/>
              <a:t>()</a:t>
            </a:r>
            <a:r>
              <a:rPr lang="zh-CN" altLang="en-US" dirty="0"/>
              <a:t>获取，可能抛出</a:t>
            </a:r>
            <a:r>
              <a:rPr lang="en-US" altLang="zh-CN" dirty="0" err="1"/>
              <a:t>ClassNotFoundException</a:t>
            </a:r>
            <a:r>
              <a:rPr lang="zh-CN" altLang="en-US" dirty="0"/>
              <a:t>；</a:t>
            </a:r>
            <a:endParaRPr lang="en-US" altLang="zh-CN" dirty="0"/>
          </a:p>
          <a:p>
            <a:pPr>
              <a:lnSpc>
                <a:spcPct val="150000"/>
              </a:lnSpc>
            </a:pPr>
            <a:r>
              <a:rPr lang="en-US" altLang="zh-CN" dirty="0"/>
              <a:t>2</a:t>
            </a:r>
            <a:r>
              <a:rPr lang="zh-CN" altLang="en-US" dirty="0"/>
              <a:t>）已知具体的类，通过类的</a:t>
            </a:r>
            <a:r>
              <a:rPr lang="en-US" altLang="zh-CN" dirty="0"/>
              <a:t>class</a:t>
            </a:r>
            <a:r>
              <a:rPr lang="zh-CN" altLang="en-US" dirty="0"/>
              <a:t>属性获取，该方法最为安全可靠，程序性能最高</a:t>
            </a:r>
            <a:endParaRPr lang="en-US" altLang="zh-CN" dirty="0"/>
          </a:p>
          <a:p>
            <a:pPr>
              <a:lnSpc>
                <a:spcPct val="150000"/>
              </a:lnSpc>
            </a:pPr>
            <a:r>
              <a:rPr lang="en-US" altLang="zh-CN" dirty="0"/>
              <a:t>3</a:t>
            </a:r>
            <a:r>
              <a:rPr lang="zh-CN" altLang="en-US" dirty="0"/>
              <a:t>）已知某个类的实例，调用该实例的</a:t>
            </a:r>
            <a:r>
              <a:rPr lang="en-US" altLang="zh-CN" dirty="0" err="1"/>
              <a:t>getClass</a:t>
            </a:r>
            <a:r>
              <a:rPr lang="en-US" altLang="zh-CN" dirty="0"/>
              <a:t>()</a:t>
            </a:r>
            <a:r>
              <a:rPr lang="zh-CN" altLang="en-US" dirty="0"/>
              <a:t>方法获取</a:t>
            </a:r>
            <a:r>
              <a:rPr lang="en-US" altLang="zh-CN" dirty="0"/>
              <a:t>Class</a:t>
            </a:r>
            <a:r>
              <a:rPr lang="zh-CN" altLang="en-US" dirty="0"/>
              <a:t>对象</a:t>
            </a:r>
          </a:p>
          <a:p>
            <a:pPr>
              <a:lnSpc>
                <a:spcPct val="150000"/>
              </a:lnSpc>
            </a:pPr>
            <a:endParaRPr lang="zh-CN" altLang="en-US" dirty="0"/>
          </a:p>
        </p:txBody>
      </p:sp>
      <p:sp>
        <p:nvSpPr>
          <p:cNvPr id="8" name="文本框 7">
            <a:extLst>
              <a:ext uri="{FF2B5EF4-FFF2-40B4-BE49-F238E27FC236}">
                <a16:creationId xmlns:a16="http://schemas.microsoft.com/office/drawing/2014/main" id="{260DE561-30DA-4BD9-A9B8-E4C64B179AFE}"/>
              </a:ext>
            </a:extLst>
          </p:cNvPr>
          <p:cNvSpPr txBox="1"/>
          <p:nvPr/>
        </p:nvSpPr>
        <p:spPr>
          <a:xfrm>
            <a:off x="7136130" y="1471553"/>
            <a:ext cx="877163" cy="369332"/>
          </a:xfrm>
          <a:prstGeom prst="rect">
            <a:avLst/>
          </a:prstGeom>
          <a:noFill/>
        </p:spPr>
        <p:txBody>
          <a:bodyPr wrap="none" rtlCol="0">
            <a:spAutoFit/>
          </a:bodyPr>
          <a:lstStyle/>
          <a:p>
            <a:r>
              <a:rPr lang="zh-CN" altLang="en-US" dirty="0">
                <a:solidFill>
                  <a:srgbClr val="FF0000"/>
                </a:solidFill>
              </a:rPr>
              <a:t>更常用</a:t>
            </a:r>
          </a:p>
        </p:txBody>
      </p:sp>
    </p:spTree>
    <p:extLst>
      <p:ext uri="{BB962C8B-B14F-4D97-AF65-F5344CB8AC3E}">
        <p14:creationId xmlns:p14="http://schemas.microsoft.com/office/powerpoint/2010/main" val="304495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23">
            <a:extLst>
              <a:ext uri="{FF2B5EF4-FFF2-40B4-BE49-F238E27FC236}">
                <a16:creationId xmlns:a16="http://schemas.microsoft.com/office/drawing/2014/main" id="{BDAF09F8-13DF-40E1-BACF-10D146F3A3C1}"/>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5" name="矩形 4">
            <a:extLst>
              <a:ext uri="{FF2B5EF4-FFF2-40B4-BE49-F238E27FC236}">
                <a16:creationId xmlns:a16="http://schemas.microsoft.com/office/drawing/2014/main" id="{4229B33A-7800-4A9A-8DF3-A48ED43A887F}"/>
              </a:ext>
            </a:extLst>
          </p:cNvPr>
          <p:cNvSpPr/>
          <p:nvPr/>
        </p:nvSpPr>
        <p:spPr>
          <a:xfrm>
            <a:off x="2843490" y="186604"/>
            <a:ext cx="2379177"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2</a:t>
            </a:r>
            <a:r>
              <a:rPr lang="zh-CN" altLang="en-US" dirty="0">
                <a:ea typeface="Microsoft YaHei" panose="020B0503020204020204" pitchFamily="34" charset="-122"/>
              </a:rPr>
              <a:t>、获取</a:t>
            </a:r>
            <a:r>
              <a:rPr lang="en-US" altLang="zh-CN" dirty="0">
                <a:ea typeface="Microsoft YaHei" panose="020B0503020204020204" pitchFamily="34" charset="-122"/>
              </a:rPr>
              <a:t>Class</a:t>
            </a:r>
            <a:r>
              <a:rPr lang="zh-CN" altLang="en-US" dirty="0">
                <a:ea typeface="Microsoft YaHei" panose="020B0503020204020204" pitchFamily="34" charset="-122"/>
              </a:rPr>
              <a:t>实例</a:t>
            </a:r>
            <a:endParaRPr lang="en-US" altLang="zh-CN" dirty="0">
              <a:ea typeface="Microsoft YaHei" panose="020B0503020204020204" pitchFamily="34" charset="-122"/>
            </a:endParaRPr>
          </a:p>
        </p:txBody>
      </p:sp>
      <p:sp>
        <p:nvSpPr>
          <p:cNvPr id="6" name="矩形 5">
            <a:extLst>
              <a:ext uri="{FF2B5EF4-FFF2-40B4-BE49-F238E27FC236}">
                <a16:creationId xmlns:a16="http://schemas.microsoft.com/office/drawing/2014/main" id="{75523DB4-D9E4-4074-8E63-941ABA4D1DAB}"/>
              </a:ext>
            </a:extLst>
          </p:cNvPr>
          <p:cNvSpPr/>
          <p:nvPr/>
        </p:nvSpPr>
        <p:spPr>
          <a:xfrm>
            <a:off x="6318347" y="2073876"/>
            <a:ext cx="3309206" cy="2961708"/>
          </a:xfrm>
          <a:prstGeom prst="rect">
            <a:avLst/>
          </a:prstGeom>
        </p:spPr>
        <p:txBody>
          <a:bodyPr wrap="square">
            <a:spAutoFit/>
          </a:bodyPr>
          <a:lstStyle/>
          <a:p>
            <a:pPr>
              <a:lnSpc>
                <a:spcPct val="150000"/>
              </a:lnSpc>
            </a:pPr>
            <a:r>
              <a:rPr lang="zh-CN" altLang="en-US" sz="1400" dirty="0"/>
              <a:t>（</a:t>
            </a:r>
            <a:r>
              <a:rPr lang="en-US" altLang="zh-CN" sz="1400" dirty="0"/>
              <a:t>1</a:t>
            </a:r>
            <a:r>
              <a:rPr lang="zh-CN" altLang="en-US" sz="1400" dirty="0"/>
              <a:t>）</a:t>
            </a:r>
            <a:r>
              <a:rPr lang="en-US" altLang="zh-CN" sz="1400" dirty="0"/>
              <a:t>class</a:t>
            </a:r>
            <a:r>
              <a:rPr lang="zh-CN" altLang="en-US" sz="1400" dirty="0"/>
              <a:t>：</a:t>
            </a:r>
          </a:p>
          <a:p>
            <a:pPr>
              <a:lnSpc>
                <a:spcPct val="150000"/>
              </a:lnSpc>
            </a:pPr>
            <a:r>
              <a:rPr lang="zh-CN" altLang="en-US" sz="1400" dirty="0"/>
              <a:t>外部类，成员</a:t>
            </a:r>
            <a:r>
              <a:rPr lang="en-US" altLang="zh-CN" sz="1400" dirty="0"/>
              <a:t>(</a:t>
            </a:r>
            <a:r>
              <a:rPr lang="zh-CN" altLang="en-US" sz="1400" dirty="0"/>
              <a:t>成员内部类，静态内部类</a:t>
            </a:r>
            <a:r>
              <a:rPr lang="en-US" altLang="zh-CN" sz="1400" dirty="0"/>
              <a:t>)</a:t>
            </a:r>
            <a:r>
              <a:rPr lang="zh-CN" altLang="en-US" sz="1400" dirty="0"/>
              <a:t>，局部内部类，匿名内部类</a:t>
            </a:r>
          </a:p>
          <a:p>
            <a:pPr>
              <a:lnSpc>
                <a:spcPct val="150000"/>
              </a:lnSpc>
            </a:pPr>
            <a:r>
              <a:rPr lang="zh-CN" altLang="en-US" sz="1400" dirty="0"/>
              <a:t>（</a:t>
            </a:r>
            <a:r>
              <a:rPr lang="en-US" altLang="zh-CN" sz="1400" dirty="0"/>
              <a:t>2</a:t>
            </a:r>
            <a:r>
              <a:rPr lang="zh-CN" altLang="en-US" sz="1400" dirty="0"/>
              <a:t>）</a:t>
            </a:r>
            <a:r>
              <a:rPr lang="en-US" altLang="zh-CN" sz="1400" dirty="0"/>
              <a:t>interface</a:t>
            </a:r>
            <a:r>
              <a:rPr lang="zh-CN" altLang="en-US" sz="1400" dirty="0"/>
              <a:t>：接口</a:t>
            </a:r>
          </a:p>
          <a:p>
            <a:pPr>
              <a:lnSpc>
                <a:spcPct val="150000"/>
              </a:lnSpc>
            </a:pPr>
            <a:r>
              <a:rPr lang="zh-CN" altLang="en-US" sz="1400" dirty="0"/>
              <a:t>（</a:t>
            </a:r>
            <a:r>
              <a:rPr lang="en-US" altLang="zh-CN" sz="1400" dirty="0"/>
              <a:t>3</a:t>
            </a:r>
            <a:r>
              <a:rPr lang="zh-CN" altLang="en-US" sz="1400" dirty="0"/>
              <a:t>）</a:t>
            </a:r>
            <a:r>
              <a:rPr lang="en-US" altLang="zh-CN" sz="1400" dirty="0"/>
              <a:t>[]</a:t>
            </a:r>
            <a:r>
              <a:rPr lang="zh-CN" altLang="en-US" sz="1400" dirty="0"/>
              <a:t>：数组</a:t>
            </a:r>
          </a:p>
          <a:p>
            <a:pPr>
              <a:lnSpc>
                <a:spcPct val="150000"/>
              </a:lnSpc>
            </a:pPr>
            <a:r>
              <a:rPr lang="zh-CN" altLang="en-US" sz="1400" dirty="0"/>
              <a:t>（</a:t>
            </a:r>
            <a:r>
              <a:rPr lang="en-US" altLang="zh-CN" sz="1400" dirty="0"/>
              <a:t>4</a:t>
            </a:r>
            <a:r>
              <a:rPr lang="zh-CN" altLang="en-US" sz="1400" dirty="0"/>
              <a:t>）</a:t>
            </a:r>
            <a:r>
              <a:rPr lang="en-US" altLang="zh-CN" sz="1400" dirty="0" err="1"/>
              <a:t>enum</a:t>
            </a:r>
            <a:r>
              <a:rPr lang="zh-CN" altLang="en-US" sz="1400" dirty="0"/>
              <a:t>：枚举</a:t>
            </a:r>
          </a:p>
          <a:p>
            <a:pPr>
              <a:lnSpc>
                <a:spcPct val="150000"/>
              </a:lnSpc>
            </a:pPr>
            <a:r>
              <a:rPr lang="zh-CN" altLang="en-US" sz="1400" dirty="0"/>
              <a:t>（</a:t>
            </a:r>
            <a:r>
              <a:rPr lang="en-US" altLang="zh-CN" sz="1400" dirty="0"/>
              <a:t>5</a:t>
            </a:r>
            <a:r>
              <a:rPr lang="zh-CN" altLang="en-US" sz="1400" dirty="0"/>
              <a:t>）</a:t>
            </a:r>
            <a:r>
              <a:rPr lang="en-US" altLang="zh-CN" sz="1400" dirty="0"/>
              <a:t>annotation</a:t>
            </a:r>
            <a:r>
              <a:rPr lang="zh-CN" altLang="en-US" sz="1400" dirty="0"/>
              <a:t>：注解</a:t>
            </a:r>
            <a:r>
              <a:rPr lang="en-US" altLang="zh-CN" sz="1400" dirty="0"/>
              <a:t>@interface</a:t>
            </a:r>
          </a:p>
          <a:p>
            <a:pPr>
              <a:lnSpc>
                <a:spcPct val="150000"/>
              </a:lnSpc>
            </a:pPr>
            <a:r>
              <a:rPr lang="zh-CN" altLang="en-US" sz="1400" dirty="0"/>
              <a:t>（</a:t>
            </a:r>
            <a:r>
              <a:rPr lang="en-US" altLang="zh-CN" sz="1400" dirty="0"/>
              <a:t>6</a:t>
            </a:r>
            <a:r>
              <a:rPr lang="zh-CN" altLang="en-US" sz="1400" dirty="0"/>
              <a:t>）</a:t>
            </a:r>
            <a:r>
              <a:rPr lang="en-US" altLang="zh-CN" sz="1400" dirty="0"/>
              <a:t>primitive type</a:t>
            </a:r>
            <a:r>
              <a:rPr lang="zh-CN" altLang="en-US" sz="1400" dirty="0"/>
              <a:t>：基本数据类型</a:t>
            </a:r>
          </a:p>
          <a:p>
            <a:pPr>
              <a:lnSpc>
                <a:spcPct val="150000"/>
              </a:lnSpc>
            </a:pPr>
            <a:r>
              <a:rPr lang="zh-CN" altLang="en-US" sz="1400" dirty="0"/>
              <a:t>（</a:t>
            </a:r>
            <a:r>
              <a:rPr lang="en-US" altLang="zh-CN" sz="1400" dirty="0"/>
              <a:t>7</a:t>
            </a:r>
            <a:r>
              <a:rPr lang="zh-CN" altLang="en-US" sz="1400" dirty="0"/>
              <a:t>）</a:t>
            </a:r>
            <a:r>
              <a:rPr lang="en-US" altLang="zh-CN" sz="1400" dirty="0"/>
              <a:t>void</a:t>
            </a:r>
          </a:p>
        </p:txBody>
      </p:sp>
      <p:sp>
        <p:nvSpPr>
          <p:cNvPr id="2" name="矩形 1">
            <a:extLst>
              <a:ext uri="{FF2B5EF4-FFF2-40B4-BE49-F238E27FC236}">
                <a16:creationId xmlns:a16="http://schemas.microsoft.com/office/drawing/2014/main" id="{167B47C0-D584-4B60-BCE4-484369EC72EA}"/>
              </a:ext>
            </a:extLst>
          </p:cNvPr>
          <p:cNvSpPr/>
          <p:nvPr/>
        </p:nvSpPr>
        <p:spPr>
          <a:xfrm>
            <a:off x="4447954" y="1005330"/>
            <a:ext cx="4161717" cy="461665"/>
          </a:xfrm>
          <a:prstGeom prst="rect">
            <a:avLst/>
          </a:prstGeom>
        </p:spPr>
        <p:txBody>
          <a:bodyPr wrap="none">
            <a:spAutoFit/>
          </a:bodyPr>
          <a:lstStyle/>
          <a:p>
            <a:r>
              <a:rPr lang="zh-CN" altLang="en-US" sz="2400" b="1" dirty="0"/>
              <a:t>哪些类型可以有</a:t>
            </a:r>
            <a:r>
              <a:rPr lang="en-US" altLang="zh-CN" sz="2400" b="1" dirty="0"/>
              <a:t>Class</a:t>
            </a:r>
            <a:r>
              <a:rPr lang="zh-CN" altLang="en-US" sz="2400" b="1" dirty="0"/>
              <a:t>对象？</a:t>
            </a:r>
          </a:p>
        </p:txBody>
      </p:sp>
      <p:sp>
        <p:nvSpPr>
          <p:cNvPr id="3" name="矩形 2">
            <a:extLst>
              <a:ext uri="{FF2B5EF4-FFF2-40B4-BE49-F238E27FC236}">
                <a16:creationId xmlns:a16="http://schemas.microsoft.com/office/drawing/2014/main" id="{1C0F994C-4475-418E-8CE4-C4D8F43F74F1}"/>
              </a:ext>
            </a:extLst>
          </p:cNvPr>
          <p:cNvSpPr/>
          <p:nvPr/>
        </p:nvSpPr>
        <p:spPr>
          <a:xfrm>
            <a:off x="1055688" y="1775119"/>
            <a:ext cx="4443988" cy="4896277"/>
          </a:xfrm>
          <a:prstGeom prst="rect">
            <a:avLst/>
          </a:prstGeom>
          <a:solidFill>
            <a:schemeClr val="tx2">
              <a:lumMod val="20000"/>
              <a:lumOff val="80000"/>
            </a:schemeClr>
          </a:solidFill>
        </p:spPr>
        <p:txBody>
          <a:bodyPr wrap="square">
            <a:spAutoFit/>
          </a:bodyPr>
          <a:lstStyle/>
          <a:p>
            <a:pPr>
              <a:lnSpc>
                <a:spcPct val="150000"/>
              </a:lnSpc>
            </a:pPr>
            <a:r>
              <a:rPr lang="en-US" altLang="zh-CN" sz="1400" dirty="0"/>
              <a:t>Class c1 = </a:t>
            </a:r>
            <a:r>
              <a:rPr lang="en-US" altLang="zh-CN" sz="1400" dirty="0" err="1"/>
              <a:t>Object.class</a:t>
            </a:r>
            <a:r>
              <a:rPr lang="en-US" altLang="zh-CN" sz="1400" dirty="0"/>
              <a:t>;</a:t>
            </a:r>
          </a:p>
          <a:p>
            <a:pPr>
              <a:lnSpc>
                <a:spcPct val="150000"/>
              </a:lnSpc>
            </a:pPr>
            <a:r>
              <a:rPr lang="en-US" altLang="zh-CN" sz="1400" dirty="0"/>
              <a:t>Class c2 = </a:t>
            </a:r>
            <a:r>
              <a:rPr lang="en-US" altLang="zh-CN" sz="1400" dirty="0" err="1"/>
              <a:t>Comparable.class</a:t>
            </a:r>
            <a:r>
              <a:rPr lang="en-US" altLang="zh-CN" sz="1400" dirty="0"/>
              <a:t>;</a:t>
            </a:r>
          </a:p>
          <a:p>
            <a:pPr>
              <a:lnSpc>
                <a:spcPct val="150000"/>
              </a:lnSpc>
            </a:pPr>
            <a:r>
              <a:rPr lang="en-US" altLang="zh-CN" sz="1400" dirty="0"/>
              <a:t>Class c3 = String[].class;</a:t>
            </a:r>
          </a:p>
          <a:p>
            <a:pPr>
              <a:lnSpc>
                <a:spcPct val="150000"/>
              </a:lnSpc>
            </a:pPr>
            <a:r>
              <a:rPr lang="en-US" altLang="zh-CN" sz="1400" dirty="0"/>
              <a:t>Class c4 = int[][].class;</a:t>
            </a:r>
          </a:p>
          <a:p>
            <a:pPr>
              <a:lnSpc>
                <a:spcPct val="150000"/>
              </a:lnSpc>
            </a:pPr>
            <a:r>
              <a:rPr lang="en-US" altLang="zh-CN" sz="1400" dirty="0"/>
              <a:t>Class c5 = </a:t>
            </a:r>
            <a:r>
              <a:rPr lang="en-US" altLang="zh-CN" sz="1400" dirty="0" err="1"/>
              <a:t>ElementType.class</a:t>
            </a:r>
            <a:r>
              <a:rPr lang="en-US" altLang="zh-CN" sz="1400" dirty="0"/>
              <a:t>;</a:t>
            </a:r>
          </a:p>
          <a:p>
            <a:pPr>
              <a:lnSpc>
                <a:spcPct val="150000"/>
              </a:lnSpc>
            </a:pPr>
            <a:r>
              <a:rPr lang="en-US" altLang="zh-CN" sz="1400" dirty="0"/>
              <a:t>Class c6 = </a:t>
            </a:r>
            <a:r>
              <a:rPr lang="en-US" altLang="zh-CN" sz="1400" dirty="0" err="1"/>
              <a:t>Override.class</a:t>
            </a:r>
            <a:r>
              <a:rPr lang="en-US" altLang="zh-CN" sz="1400" dirty="0"/>
              <a:t>;</a:t>
            </a:r>
          </a:p>
          <a:p>
            <a:pPr>
              <a:lnSpc>
                <a:spcPct val="150000"/>
              </a:lnSpc>
            </a:pPr>
            <a:r>
              <a:rPr lang="en-US" altLang="zh-CN" sz="1400" dirty="0"/>
              <a:t>Class c7 = </a:t>
            </a:r>
            <a:r>
              <a:rPr lang="en-US" altLang="zh-CN" sz="1400" dirty="0" err="1"/>
              <a:t>int.class</a:t>
            </a:r>
            <a:r>
              <a:rPr lang="en-US" altLang="zh-CN" sz="1400" dirty="0"/>
              <a:t>;</a:t>
            </a:r>
          </a:p>
          <a:p>
            <a:pPr>
              <a:lnSpc>
                <a:spcPct val="150000"/>
              </a:lnSpc>
            </a:pPr>
            <a:r>
              <a:rPr lang="en-US" altLang="zh-CN" sz="1400" dirty="0"/>
              <a:t>Class c8 = </a:t>
            </a:r>
            <a:r>
              <a:rPr lang="en-US" altLang="zh-CN" sz="1400" dirty="0" err="1"/>
              <a:t>void.class</a:t>
            </a:r>
            <a:r>
              <a:rPr lang="en-US" altLang="zh-CN" sz="1400" dirty="0"/>
              <a:t>;</a:t>
            </a:r>
          </a:p>
          <a:p>
            <a:pPr>
              <a:lnSpc>
                <a:spcPct val="150000"/>
              </a:lnSpc>
            </a:pPr>
            <a:r>
              <a:rPr lang="en-US" altLang="zh-CN" sz="1400" dirty="0"/>
              <a:t>Class c9 = </a:t>
            </a:r>
            <a:r>
              <a:rPr lang="en-US" altLang="zh-CN" sz="1400" dirty="0" err="1"/>
              <a:t>Class.class</a:t>
            </a:r>
            <a:r>
              <a:rPr lang="en-US" altLang="zh-CN" sz="1400" dirty="0"/>
              <a:t>;</a:t>
            </a:r>
          </a:p>
          <a:p>
            <a:pPr>
              <a:lnSpc>
                <a:spcPct val="150000"/>
              </a:lnSpc>
            </a:pPr>
            <a:r>
              <a:rPr lang="en-US" altLang="zh-CN" sz="1400" dirty="0"/>
              <a:t>int[] a = new int[10];</a:t>
            </a:r>
          </a:p>
          <a:p>
            <a:pPr>
              <a:lnSpc>
                <a:spcPct val="150000"/>
              </a:lnSpc>
            </a:pPr>
            <a:r>
              <a:rPr lang="en-US" altLang="zh-CN" sz="1400" dirty="0"/>
              <a:t>int[] b = new int[100];</a:t>
            </a:r>
          </a:p>
          <a:p>
            <a:pPr>
              <a:lnSpc>
                <a:spcPct val="150000"/>
              </a:lnSpc>
            </a:pPr>
            <a:r>
              <a:rPr lang="en-US" altLang="zh-CN" sz="1400" dirty="0"/>
              <a:t>Class c10 = </a:t>
            </a:r>
            <a:r>
              <a:rPr lang="en-US" altLang="zh-CN" sz="1400" dirty="0" err="1"/>
              <a:t>a.getClass</a:t>
            </a:r>
            <a:r>
              <a:rPr lang="en-US" altLang="zh-CN" sz="1400" dirty="0"/>
              <a:t>();</a:t>
            </a:r>
          </a:p>
          <a:p>
            <a:pPr>
              <a:lnSpc>
                <a:spcPct val="150000"/>
              </a:lnSpc>
            </a:pPr>
            <a:r>
              <a:rPr lang="en-US" altLang="zh-CN" sz="1400" dirty="0"/>
              <a:t>Class c11 = </a:t>
            </a:r>
            <a:r>
              <a:rPr lang="en-US" altLang="zh-CN" sz="1400" dirty="0" err="1"/>
              <a:t>b.getClass</a:t>
            </a:r>
            <a:r>
              <a:rPr lang="en-US" altLang="zh-CN" sz="1400" dirty="0"/>
              <a:t>();</a:t>
            </a:r>
          </a:p>
          <a:p>
            <a:pPr>
              <a:lnSpc>
                <a:spcPct val="150000"/>
              </a:lnSpc>
            </a:pPr>
            <a:r>
              <a:rPr lang="en-US" altLang="zh-CN" sz="1400" b="1" dirty="0"/>
              <a:t>// </a:t>
            </a:r>
            <a:r>
              <a:rPr lang="zh-CN" altLang="en-US" sz="1400" b="1" dirty="0"/>
              <a:t>只要元素类型与维度一样，就是同一个</a:t>
            </a:r>
            <a:r>
              <a:rPr lang="en-US" altLang="zh-CN" sz="1400" b="1" dirty="0"/>
              <a:t>Class</a:t>
            </a:r>
          </a:p>
          <a:p>
            <a:pPr>
              <a:lnSpc>
                <a:spcPct val="150000"/>
              </a:lnSpc>
            </a:pPr>
            <a:r>
              <a:rPr lang="en-US" altLang="zh-CN" sz="1400" dirty="0" err="1"/>
              <a:t>System.out.println</a:t>
            </a:r>
            <a:r>
              <a:rPr lang="en-US" altLang="zh-CN" sz="1400" dirty="0"/>
              <a:t>(c10 == c11);</a:t>
            </a:r>
            <a:endParaRPr lang="zh-CN" altLang="en-US" sz="1400" dirty="0"/>
          </a:p>
        </p:txBody>
      </p:sp>
      <p:sp>
        <p:nvSpPr>
          <p:cNvPr id="7" name="椭圆 6">
            <a:extLst>
              <a:ext uri="{FF2B5EF4-FFF2-40B4-BE49-F238E27FC236}">
                <a16:creationId xmlns:a16="http://schemas.microsoft.com/office/drawing/2014/main" id="{1CB40915-4F5F-4446-AB49-E5175E35C56A}"/>
              </a:ext>
            </a:extLst>
          </p:cNvPr>
          <p:cNvSpPr/>
          <p:nvPr/>
        </p:nvSpPr>
        <p:spPr>
          <a:xfrm>
            <a:off x="10137422" y="3894154"/>
            <a:ext cx="1136226" cy="587198"/>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Class</a:t>
            </a:r>
            <a:endParaRPr lang="zh-CN" altLang="en-US" dirty="0"/>
          </a:p>
        </p:txBody>
      </p:sp>
      <p:sp>
        <p:nvSpPr>
          <p:cNvPr id="8" name="椭圆 7">
            <a:extLst>
              <a:ext uri="{FF2B5EF4-FFF2-40B4-BE49-F238E27FC236}">
                <a16:creationId xmlns:a16="http://schemas.microsoft.com/office/drawing/2014/main" id="{0ACA05EC-F15A-478C-8F21-BFB1529D5DB0}"/>
              </a:ext>
            </a:extLst>
          </p:cNvPr>
          <p:cNvSpPr/>
          <p:nvPr/>
        </p:nvSpPr>
        <p:spPr>
          <a:xfrm>
            <a:off x="9713911" y="5040803"/>
            <a:ext cx="991623" cy="4986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a:t>Person</a:t>
            </a:r>
            <a:r>
              <a:rPr lang="zh-CN" altLang="en-US" sz="1000" dirty="0"/>
              <a:t>类</a:t>
            </a:r>
          </a:p>
        </p:txBody>
      </p:sp>
      <p:sp>
        <p:nvSpPr>
          <p:cNvPr id="9" name="椭圆 8">
            <a:extLst>
              <a:ext uri="{FF2B5EF4-FFF2-40B4-BE49-F238E27FC236}">
                <a16:creationId xmlns:a16="http://schemas.microsoft.com/office/drawing/2014/main" id="{0F8C967E-A8F8-4625-A011-FEB656844DA6}"/>
              </a:ext>
            </a:extLst>
          </p:cNvPr>
          <p:cNvSpPr/>
          <p:nvPr/>
        </p:nvSpPr>
        <p:spPr>
          <a:xfrm>
            <a:off x="10777835" y="5061402"/>
            <a:ext cx="991623" cy="4986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a:t>Animal</a:t>
            </a:r>
            <a:r>
              <a:rPr lang="zh-CN" altLang="en-US" sz="1000" dirty="0"/>
              <a:t>类</a:t>
            </a:r>
          </a:p>
        </p:txBody>
      </p:sp>
      <p:sp>
        <p:nvSpPr>
          <p:cNvPr id="10" name="椭圆 9">
            <a:extLst>
              <a:ext uri="{FF2B5EF4-FFF2-40B4-BE49-F238E27FC236}">
                <a16:creationId xmlns:a16="http://schemas.microsoft.com/office/drawing/2014/main" id="{0CDA9153-9B8F-4529-B6EC-E7E5E60B4E5A}"/>
              </a:ext>
            </a:extLst>
          </p:cNvPr>
          <p:cNvSpPr/>
          <p:nvPr/>
        </p:nvSpPr>
        <p:spPr>
          <a:xfrm>
            <a:off x="9539110" y="6172705"/>
            <a:ext cx="991623" cy="4986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a:t>张三</a:t>
            </a:r>
          </a:p>
        </p:txBody>
      </p:sp>
      <p:sp>
        <p:nvSpPr>
          <p:cNvPr id="11" name="椭圆 10">
            <a:extLst>
              <a:ext uri="{FF2B5EF4-FFF2-40B4-BE49-F238E27FC236}">
                <a16:creationId xmlns:a16="http://schemas.microsoft.com/office/drawing/2014/main" id="{AFEF5B6C-300C-43C4-8C2E-5BC025A26C0E}"/>
              </a:ext>
            </a:extLst>
          </p:cNvPr>
          <p:cNvSpPr/>
          <p:nvPr/>
        </p:nvSpPr>
        <p:spPr>
          <a:xfrm>
            <a:off x="10850137" y="6172705"/>
            <a:ext cx="991623" cy="498691"/>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000" dirty="0"/>
              <a:t>狗狗</a:t>
            </a:r>
          </a:p>
        </p:txBody>
      </p:sp>
      <p:cxnSp>
        <p:nvCxnSpPr>
          <p:cNvPr id="13" name="直接箭头连接符 12">
            <a:extLst>
              <a:ext uri="{FF2B5EF4-FFF2-40B4-BE49-F238E27FC236}">
                <a16:creationId xmlns:a16="http://schemas.microsoft.com/office/drawing/2014/main" id="{84F3A046-DE16-4B4A-A4F9-01F6E05FC633}"/>
              </a:ext>
            </a:extLst>
          </p:cNvPr>
          <p:cNvCxnSpPr>
            <a:stCxn id="10" idx="0"/>
            <a:endCxn id="8" idx="4"/>
          </p:cNvCxnSpPr>
          <p:nvPr/>
        </p:nvCxnSpPr>
        <p:spPr>
          <a:xfrm flipV="1">
            <a:off x="10034922" y="5539494"/>
            <a:ext cx="174801" cy="633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17640B9-BEC6-4546-B835-807E18DD04FD}"/>
              </a:ext>
            </a:extLst>
          </p:cNvPr>
          <p:cNvCxnSpPr>
            <a:stCxn id="11" idx="0"/>
            <a:endCxn id="9" idx="4"/>
          </p:cNvCxnSpPr>
          <p:nvPr/>
        </p:nvCxnSpPr>
        <p:spPr>
          <a:xfrm flipH="1" flipV="1">
            <a:off x="11273647" y="5560093"/>
            <a:ext cx="72302" cy="612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2C3E4B6-5DD7-4FD4-B900-0FDB84602C73}"/>
              </a:ext>
            </a:extLst>
          </p:cNvPr>
          <p:cNvCxnSpPr>
            <a:cxnSpLocks/>
            <a:stCxn id="8" idx="0"/>
            <a:endCxn id="7" idx="4"/>
          </p:cNvCxnSpPr>
          <p:nvPr/>
        </p:nvCxnSpPr>
        <p:spPr>
          <a:xfrm flipV="1">
            <a:off x="10209723" y="4481352"/>
            <a:ext cx="495812" cy="55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9844AEF-71CD-4402-9C50-62669DEC90DA}"/>
              </a:ext>
            </a:extLst>
          </p:cNvPr>
          <p:cNvCxnSpPr>
            <a:cxnSpLocks/>
            <a:stCxn id="9" idx="0"/>
            <a:endCxn id="7" idx="4"/>
          </p:cNvCxnSpPr>
          <p:nvPr/>
        </p:nvCxnSpPr>
        <p:spPr>
          <a:xfrm flipH="1" flipV="1">
            <a:off x="10705535" y="4481352"/>
            <a:ext cx="568112" cy="58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B4230DD1-9DE7-42BB-B9F7-93F365186DC9}"/>
              </a:ext>
            </a:extLst>
          </p:cNvPr>
          <p:cNvSpPr/>
          <p:nvPr/>
        </p:nvSpPr>
        <p:spPr>
          <a:xfrm>
            <a:off x="10209722" y="3571142"/>
            <a:ext cx="954107" cy="276999"/>
          </a:xfrm>
          <a:prstGeom prst="rect">
            <a:avLst/>
          </a:prstGeom>
        </p:spPr>
        <p:txBody>
          <a:bodyPr wrap="none">
            <a:spAutoFit/>
          </a:bodyPr>
          <a:lstStyle/>
          <a:p>
            <a:r>
              <a:rPr lang="zh-CN" altLang="en-US" sz="1200" dirty="0"/>
              <a:t>描述类的类</a:t>
            </a:r>
          </a:p>
        </p:txBody>
      </p:sp>
    </p:spTree>
    <p:extLst>
      <p:ext uri="{BB962C8B-B14F-4D97-AF65-F5344CB8AC3E}">
        <p14:creationId xmlns:p14="http://schemas.microsoft.com/office/powerpoint/2010/main" val="27349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2" name="矩形 1">
            <a:extLst>
              <a:ext uri="{FF2B5EF4-FFF2-40B4-BE49-F238E27FC236}">
                <a16:creationId xmlns:a16="http://schemas.microsoft.com/office/drawing/2014/main" id="{9EDB0637-0CD3-4F9C-829B-D6620BE412C9}"/>
              </a:ext>
            </a:extLst>
          </p:cNvPr>
          <p:cNvSpPr/>
          <p:nvPr/>
        </p:nvSpPr>
        <p:spPr>
          <a:xfrm>
            <a:off x="3035532" y="186604"/>
            <a:ext cx="1774845"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3</a:t>
            </a:r>
            <a:r>
              <a:rPr lang="zh-CN" altLang="en-US" dirty="0">
                <a:ea typeface="Microsoft YaHei" panose="020B0503020204020204" pitchFamily="34" charset="-122"/>
              </a:rPr>
              <a:t>、类的加载</a:t>
            </a:r>
            <a:endParaRPr lang="en-US" altLang="zh-CN" dirty="0">
              <a:ea typeface="Microsoft YaHei" panose="020B0503020204020204" pitchFamily="34" charset="-122"/>
            </a:endParaRPr>
          </a:p>
        </p:txBody>
      </p:sp>
      <p:pic>
        <p:nvPicPr>
          <p:cNvPr id="4" name="图片 3">
            <a:extLst>
              <a:ext uri="{FF2B5EF4-FFF2-40B4-BE49-F238E27FC236}">
                <a16:creationId xmlns:a16="http://schemas.microsoft.com/office/drawing/2014/main" id="{A3BA670D-77F8-4EB8-BD2D-382D99CE75C8}"/>
              </a:ext>
            </a:extLst>
          </p:cNvPr>
          <p:cNvPicPr>
            <a:picLocks noChangeAspect="1"/>
          </p:cNvPicPr>
          <p:nvPr/>
        </p:nvPicPr>
        <p:blipFill>
          <a:blip r:embed="rId4"/>
          <a:stretch>
            <a:fillRect/>
          </a:stretch>
        </p:blipFill>
        <p:spPr>
          <a:xfrm>
            <a:off x="2703319" y="2042039"/>
            <a:ext cx="7249430" cy="3183103"/>
          </a:xfrm>
          <a:prstGeom prst="rect">
            <a:avLst/>
          </a:prstGeom>
        </p:spPr>
      </p:pic>
      <p:sp>
        <p:nvSpPr>
          <p:cNvPr id="5" name="矩形 4">
            <a:extLst>
              <a:ext uri="{FF2B5EF4-FFF2-40B4-BE49-F238E27FC236}">
                <a16:creationId xmlns:a16="http://schemas.microsoft.com/office/drawing/2014/main" id="{7A4F6A80-8D4E-4B2F-A64A-251C35111544}"/>
              </a:ext>
            </a:extLst>
          </p:cNvPr>
          <p:cNvSpPr/>
          <p:nvPr/>
        </p:nvSpPr>
        <p:spPr>
          <a:xfrm>
            <a:off x="5077253" y="1319841"/>
            <a:ext cx="1569660" cy="369332"/>
          </a:xfrm>
          <a:prstGeom prst="rect">
            <a:avLst/>
          </a:prstGeom>
        </p:spPr>
        <p:txBody>
          <a:bodyPr wrap="none">
            <a:spAutoFit/>
          </a:bodyPr>
          <a:lstStyle/>
          <a:p>
            <a:r>
              <a:rPr lang="zh-CN" altLang="en-US" dirty="0"/>
              <a:t>类进行初始化</a:t>
            </a:r>
          </a:p>
        </p:txBody>
      </p:sp>
      <p:sp>
        <p:nvSpPr>
          <p:cNvPr id="6" name="矩形 5">
            <a:extLst>
              <a:ext uri="{FF2B5EF4-FFF2-40B4-BE49-F238E27FC236}">
                <a16:creationId xmlns:a16="http://schemas.microsoft.com/office/drawing/2014/main" id="{BE4AA016-7925-49A4-A37A-5F97C5DF25EC}"/>
              </a:ext>
            </a:extLst>
          </p:cNvPr>
          <p:cNvSpPr/>
          <p:nvPr/>
        </p:nvSpPr>
        <p:spPr>
          <a:xfrm>
            <a:off x="2303929" y="1819835"/>
            <a:ext cx="2671483" cy="381896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035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2" name="矩形 1">
            <a:extLst>
              <a:ext uri="{FF2B5EF4-FFF2-40B4-BE49-F238E27FC236}">
                <a16:creationId xmlns:a16="http://schemas.microsoft.com/office/drawing/2014/main" id="{9EDB0637-0CD3-4F9C-829B-D6620BE412C9}"/>
              </a:ext>
            </a:extLst>
          </p:cNvPr>
          <p:cNvSpPr/>
          <p:nvPr/>
        </p:nvSpPr>
        <p:spPr>
          <a:xfrm>
            <a:off x="3035532" y="186604"/>
            <a:ext cx="1774845"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3</a:t>
            </a:r>
            <a:r>
              <a:rPr lang="zh-CN" altLang="en-US" dirty="0">
                <a:ea typeface="Microsoft YaHei" panose="020B0503020204020204" pitchFamily="34" charset="-122"/>
              </a:rPr>
              <a:t>、类的加载</a:t>
            </a:r>
            <a:endParaRPr lang="en-US" altLang="zh-CN" dirty="0">
              <a:ea typeface="Microsoft YaHei" panose="020B0503020204020204" pitchFamily="34" charset="-122"/>
            </a:endParaRPr>
          </a:p>
        </p:txBody>
      </p:sp>
      <p:sp>
        <p:nvSpPr>
          <p:cNvPr id="4" name="流程图: 多文档 3">
            <a:extLst>
              <a:ext uri="{FF2B5EF4-FFF2-40B4-BE49-F238E27FC236}">
                <a16:creationId xmlns:a16="http://schemas.microsoft.com/office/drawing/2014/main" id="{F26DDB71-E418-4344-8670-DC0A6A658244}"/>
              </a:ext>
            </a:extLst>
          </p:cNvPr>
          <p:cNvSpPr/>
          <p:nvPr/>
        </p:nvSpPr>
        <p:spPr>
          <a:xfrm>
            <a:off x="2768463" y="2876029"/>
            <a:ext cx="1584796" cy="1200655"/>
          </a:xfrm>
          <a:prstGeom prst="flowChartMultidocumen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1200" dirty="0"/>
              <a:t>字节码（*</a:t>
            </a:r>
            <a:r>
              <a:rPr lang="en-US" altLang="zh-CN" sz="1200" dirty="0"/>
              <a:t>.class</a:t>
            </a:r>
            <a:r>
              <a:rPr lang="zh-CN" altLang="en-US" sz="1200" dirty="0"/>
              <a:t>文件）</a:t>
            </a:r>
          </a:p>
        </p:txBody>
      </p:sp>
      <p:sp>
        <p:nvSpPr>
          <p:cNvPr id="5" name="立方体 4">
            <a:extLst>
              <a:ext uri="{FF2B5EF4-FFF2-40B4-BE49-F238E27FC236}">
                <a16:creationId xmlns:a16="http://schemas.microsoft.com/office/drawing/2014/main" id="{38081E8B-3ECC-468B-90EB-33DE54C4D993}"/>
              </a:ext>
            </a:extLst>
          </p:cNvPr>
          <p:cNvSpPr/>
          <p:nvPr/>
        </p:nvSpPr>
        <p:spPr>
          <a:xfrm>
            <a:off x="2217502" y="2024527"/>
            <a:ext cx="3022600" cy="497988"/>
          </a:xfrm>
          <a:prstGeom prst="cub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200" dirty="0"/>
              <a:t>Java</a:t>
            </a:r>
            <a:r>
              <a:rPr lang="zh-CN" altLang="en-US" sz="1200" dirty="0"/>
              <a:t>编译器</a:t>
            </a:r>
          </a:p>
        </p:txBody>
      </p:sp>
      <p:sp>
        <p:nvSpPr>
          <p:cNvPr id="6" name="流程图: 卡片 5">
            <a:extLst>
              <a:ext uri="{FF2B5EF4-FFF2-40B4-BE49-F238E27FC236}">
                <a16:creationId xmlns:a16="http://schemas.microsoft.com/office/drawing/2014/main" id="{B8274F60-7469-4D73-9E8E-DE8A5B213C3E}"/>
              </a:ext>
            </a:extLst>
          </p:cNvPr>
          <p:cNvSpPr/>
          <p:nvPr/>
        </p:nvSpPr>
        <p:spPr>
          <a:xfrm>
            <a:off x="2601259" y="1079141"/>
            <a:ext cx="2379583" cy="567539"/>
          </a:xfrm>
          <a:prstGeom prst="flowChartPunchedCard">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a:t>源程序（*</a:t>
            </a:r>
            <a:r>
              <a:rPr lang="en-US" altLang="zh-CN" sz="1200" dirty="0"/>
              <a:t>.java</a:t>
            </a:r>
            <a:r>
              <a:rPr lang="zh-CN" altLang="en-US" sz="1200" dirty="0"/>
              <a:t>文件）</a:t>
            </a:r>
          </a:p>
        </p:txBody>
      </p:sp>
      <p:sp>
        <p:nvSpPr>
          <p:cNvPr id="7" name="立方体 6">
            <a:extLst>
              <a:ext uri="{FF2B5EF4-FFF2-40B4-BE49-F238E27FC236}">
                <a16:creationId xmlns:a16="http://schemas.microsoft.com/office/drawing/2014/main" id="{BE6CE49B-8CE3-40ED-8A69-F8A06A678E16}"/>
              </a:ext>
            </a:extLst>
          </p:cNvPr>
          <p:cNvSpPr/>
          <p:nvPr/>
        </p:nvSpPr>
        <p:spPr>
          <a:xfrm>
            <a:off x="7543800" y="1079141"/>
            <a:ext cx="2286000" cy="497988"/>
          </a:xfrm>
          <a:prstGeom prst="cub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a:t>类加载器</a:t>
            </a:r>
            <a:endParaRPr lang="en-US" altLang="zh-CN" sz="1200" dirty="0"/>
          </a:p>
        </p:txBody>
      </p:sp>
      <p:sp>
        <p:nvSpPr>
          <p:cNvPr id="8" name="立方体 7">
            <a:extLst>
              <a:ext uri="{FF2B5EF4-FFF2-40B4-BE49-F238E27FC236}">
                <a16:creationId xmlns:a16="http://schemas.microsoft.com/office/drawing/2014/main" id="{2448B9B2-6A86-4133-9B5D-8739A91B6A38}"/>
              </a:ext>
            </a:extLst>
          </p:cNvPr>
          <p:cNvSpPr/>
          <p:nvPr/>
        </p:nvSpPr>
        <p:spPr>
          <a:xfrm>
            <a:off x="7415219" y="1798853"/>
            <a:ext cx="2286000" cy="497988"/>
          </a:xfrm>
          <a:prstGeom prst="cub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a:t>字节码校验器</a:t>
            </a:r>
            <a:endParaRPr lang="en-US" altLang="zh-CN" sz="1200" dirty="0"/>
          </a:p>
        </p:txBody>
      </p:sp>
      <p:sp>
        <p:nvSpPr>
          <p:cNvPr id="9" name="立方体 8">
            <a:extLst>
              <a:ext uri="{FF2B5EF4-FFF2-40B4-BE49-F238E27FC236}">
                <a16:creationId xmlns:a16="http://schemas.microsoft.com/office/drawing/2014/main" id="{11286AEC-AD12-46B1-A59C-25DF6BE3805D}"/>
              </a:ext>
            </a:extLst>
          </p:cNvPr>
          <p:cNvSpPr/>
          <p:nvPr/>
        </p:nvSpPr>
        <p:spPr>
          <a:xfrm>
            <a:off x="7367392" y="2579097"/>
            <a:ext cx="2133600" cy="497988"/>
          </a:xfrm>
          <a:prstGeom prst="cube">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200" dirty="0"/>
              <a:t>解释器</a:t>
            </a:r>
            <a:endParaRPr lang="en-US" altLang="zh-CN" sz="1200" dirty="0"/>
          </a:p>
        </p:txBody>
      </p:sp>
      <p:sp>
        <p:nvSpPr>
          <p:cNvPr id="10" name="立方体 9">
            <a:extLst>
              <a:ext uri="{FF2B5EF4-FFF2-40B4-BE49-F238E27FC236}">
                <a16:creationId xmlns:a16="http://schemas.microsoft.com/office/drawing/2014/main" id="{27C0D9B1-5A44-4313-8F46-DFC322771D96}"/>
              </a:ext>
            </a:extLst>
          </p:cNvPr>
          <p:cNvSpPr/>
          <p:nvPr/>
        </p:nvSpPr>
        <p:spPr>
          <a:xfrm>
            <a:off x="6800622" y="3426064"/>
            <a:ext cx="3022600" cy="497988"/>
          </a:xfrm>
          <a:prstGeom prst="cub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dirty="0"/>
              <a:t>操作系统平台</a:t>
            </a:r>
            <a:endParaRPr lang="en-US" altLang="zh-CN" sz="1200" dirty="0"/>
          </a:p>
        </p:txBody>
      </p:sp>
      <p:cxnSp>
        <p:nvCxnSpPr>
          <p:cNvPr id="12" name="直接箭头连接符 11">
            <a:extLst>
              <a:ext uri="{FF2B5EF4-FFF2-40B4-BE49-F238E27FC236}">
                <a16:creationId xmlns:a16="http://schemas.microsoft.com/office/drawing/2014/main" id="{2018190D-21BE-4326-8B50-A64BA4AC41AD}"/>
              </a:ext>
            </a:extLst>
          </p:cNvPr>
          <p:cNvCxnSpPr>
            <a:stCxn id="6" idx="2"/>
            <a:endCxn id="5" idx="0"/>
          </p:cNvCxnSpPr>
          <p:nvPr/>
        </p:nvCxnSpPr>
        <p:spPr>
          <a:xfrm>
            <a:off x="3791051" y="1646680"/>
            <a:ext cx="0" cy="377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DC13007-9503-48C9-B189-59087CD74FE5}"/>
              </a:ext>
            </a:extLst>
          </p:cNvPr>
          <p:cNvCxnSpPr>
            <a:stCxn id="5" idx="3"/>
            <a:endCxn id="4" idx="0"/>
          </p:cNvCxnSpPr>
          <p:nvPr/>
        </p:nvCxnSpPr>
        <p:spPr>
          <a:xfrm>
            <a:off x="3666554" y="2522515"/>
            <a:ext cx="3335" cy="35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42D45BE4-2849-471B-A847-276E3C1BD74C}"/>
              </a:ext>
            </a:extLst>
          </p:cNvPr>
          <p:cNvCxnSpPr>
            <a:stCxn id="4" idx="3"/>
            <a:endCxn id="7" idx="2"/>
          </p:cNvCxnSpPr>
          <p:nvPr/>
        </p:nvCxnSpPr>
        <p:spPr>
          <a:xfrm flipV="1">
            <a:off x="4353259" y="1390384"/>
            <a:ext cx="3190541" cy="20859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AA63A184-67EB-402D-B232-9589086545B4}"/>
              </a:ext>
            </a:extLst>
          </p:cNvPr>
          <p:cNvCxnSpPr>
            <a:stCxn id="7" idx="3"/>
            <a:endCxn id="8" idx="0"/>
          </p:cNvCxnSpPr>
          <p:nvPr/>
        </p:nvCxnSpPr>
        <p:spPr>
          <a:xfrm flipH="1">
            <a:off x="8620468" y="1577129"/>
            <a:ext cx="4084" cy="22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0D2145D-1D4E-488E-BA79-ACCCEC2288AF}"/>
              </a:ext>
            </a:extLst>
          </p:cNvPr>
          <p:cNvCxnSpPr>
            <a:cxnSpLocks/>
            <a:stCxn id="8" idx="3"/>
            <a:endCxn id="9" idx="0"/>
          </p:cNvCxnSpPr>
          <p:nvPr/>
        </p:nvCxnSpPr>
        <p:spPr>
          <a:xfrm>
            <a:off x="8495971" y="2296841"/>
            <a:ext cx="470" cy="28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4F225C3-8421-4FC6-A451-EF18BA28E225}"/>
              </a:ext>
            </a:extLst>
          </p:cNvPr>
          <p:cNvCxnSpPr>
            <a:cxnSpLocks/>
            <a:stCxn id="9" idx="3"/>
            <a:endCxn id="10" idx="0"/>
          </p:cNvCxnSpPr>
          <p:nvPr/>
        </p:nvCxnSpPr>
        <p:spPr>
          <a:xfrm>
            <a:off x="8371944" y="3077085"/>
            <a:ext cx="2227" cy="348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8C267650-B2BE-4252-9B20-12F00FF530E3}"/>
              </a:ext>
            </a:extLst>
          </p:cNvPr>
          <p:cNvSpPr/>
          <p:nvPr/>
        </p:nvSpPr>
        <p:spPr>
          <a:xfrm>
            <a:off x="844016" y="4555287"/>
            <a:ext cx="10590212" cy="176138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zh-CN" altLang="en-US" b="1" dirty="0"/>
              <a:t>类加载器的作用：</a:t>
            </a:r>
          </a:p>
          <a:p>
            <a:pPr>
              <a:lnSpc>
                <a:spcPct val="150000"/>
              </a:lnSpc>
            </a:pPr>
            <a:r>
              <a:rPr lang="zh-CN" altLang="en-US" sz="1400" dirty="0"/>
              <a:t> 类加载的作用：将</a:t>
            </a:r>
            <a:r>
              <a:rPr lang="en-US" altLang="zh-CN" sz="1400" dirty="0"/>
              <a:t>class</a:t>
            </a:r>
            <a:r>
              <a:rPr lang="zh-CN" altLang="en-US" sz="1400" dirty="0"/>
              <a:t>文件字节码内容加载到内存中，并将这些静态数据转换成方法区的运行时数据结构，</a:t>
            </a:r>
            <a:r>
              <a:rPr lang="zh-CN" altLang="en-US" sz="1400" b="1" dirty="0">
                <a:solidFill>
                  <a:schemeClr val="accent1">
                    <a:lumMod val="75000"/>
                  </a:schemeClr>
                </a:solidFill>
              </a:rPr>
              <a:t>然后在堆中生成一个代表这个类的</a:t>
            </a:r>
            <a:r>
              <a:rPr lang="en-US" altLang="zh-CN" sz="1400" b="1" dirty="0" err="1">
                <a:solidFill>
                  <a:schemeClr val="accent1">
                    <a:lumMod val="75000"/>
                  </a:schemeClr>
                </a:solidFill>
              </a:rPr>
              <a:t>java.lang.Class</a:t>
            </a:r>
            <a:r>
              <a:rPr lang="zh-CN" altLang="en-US" sz="1400" b="1" dirty="0">
                <a:solidFill>
                  <a:schemeClr val="accent1">
                    <a:lumMod val="75000"/>
                  </a:schemeClr>
                </a:solidFill>
              </a:rPr>
              <a:t>对象</a:t>
            </a:r>
            <a:r>
              <a:rPr lang="zh-CN" altLang="en-US" sz="1400" dirty="0"/>
              <a:t>，作为方法区中类数据的访问入口。</a:t>
            </a:r>
          </a:p>
          <a:p>
            <a:pPr>
              <a:lnSpc>
                <a:spcPct val="150000"/>
              </a:lnSpc>
            </a:pPr>
            <a:r>
              <a:rPr lang="zh-CN" altLang="en-US" sz="1400" dirty="0"/>
              <a:t> 类缓存：标准的</a:t>
            </a:r>
            <a:r>
              <a:rPr lang="en-US" altLang="zh-CN" sz="1400" dirty="0" err="1"/>
              <a:t>JavaSE</a:t>
            </a:r>
            <a:r>
              <a:rPr lang="zh-CN" altLang="en-US" sz="1400" dirty="0"/>
              <a:t>类加载器可以按要求查找类，但一旦某个类被加载到类加载器中，它将</a:t>
            </a:r>
            <a:r>
              <a:rPr lang="zh-CN" altLang="en-US" sz="1400" dirty="0">
                <a:solidFill>
                  <a:srgbClr val="C00000"/>
                </a:solidFill>
              </a:rPr>
              <a:t>维持加载（缓存）</a:t>
            </a:r>
            <a:r>
              <a:rPr lang="zh-CN" altLang="en-US" sz="1400" dirty="0"/>
              <a:t>一段时间。不过</a:t>
            </a:r>
            <a:r>
              <a:rPr lang="en-US" altLang="zh-CN" sz="1400" dirty="0"/>
              <a:t>JVM</a:t>
            </a:r>
            <a:r>
              <a:rPr lang="zh-CN" altLang="en-US" sz="1400" dirty="0"/>
              <a:t>垃圾回收机制可以回收这些</a:t>
            </a:r>
            <a:r>
              <a:rPr lang="en-US" altLang="zh-CN" sz="1400" dirty="0"/>
              <a:t>Class</a:t>
            </a:r>
            <a:r>
              <a:rPr lang="zh-CN" altLang="en-US" sz="1400" dirty="0"/>
              <a:t>对象。</a:t>
            </a:r>
          </a:p>
        </p:txBody>
      </p:sp>
    </p:spTree>
    <p:extLst>
      <p:ext uri="{BB962C8B-B14F-4D97-AF65-F5344CB8AC3E}">
        <p14:creationId xmlns:p14="http://schemas.microsoft.com/office/powerpoint/2010/main" val="201821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2" name="矩形 1">
            <a:extLst>
              <a:ext uri="{FF2B5EF4-FFF2-40B4-BE49-F238E27FC236}">
                <a16:creationId xmlns:a16="http://schemas.microsoft.com/office/drawing/2014/main" id="{F1E2A9A5-F8BF-4D3C-879E-97488355765E}"/>
              </a:ext>
            </a:extLst>
          </p:cNvPr>
          <p:cNvSpPr/>
          <p:nvPr/>
        </p:nvSpPr>
        <p:spPr>
          <a:xfrm>
            <a:off x="2843490" y="189490"/>
            <a:ext cx="2241319"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4</a:t>
            </a:r>
            <a:r>
              <a:rPr lang="zh-CN" altLang="en-US" dirty="0">
                <a:ea typeface="Microsoft YaHei" panose="020B0503020204020204" pitchFamily="34" charset="-122"/>
              </a:rPr>
              <a:t>、</a:t>
            </a:r>
            <a:r>
              <a:rPr lang="en-US" altLang="zh-CN" dirty="0" err="1">
                <a:ea typeface="Microsoft YaHei" panose="020B0503020204020204" pitchFamily="34" charset="-122"/>
              </a:rPr>
              <a:t>ClassLoader</a:t>
            </a:r>
            <a:endParaRPr lang="zh-CN" altLang="en-US" dirty="0"/>
          </a:p>
        </p:txBody>
      </p:sp>
      <p:sp>
        <p:nvSpPr>
          <p:cNvPr id="6" name="矩形 5">
            <a:extLst>
              <a:ext uri="{FF2B5EF4-FFF2-40B4-BE49-F238E27FC236}">
                <a16:creationId xmlns:a16="http://schemas.microsoft.com/office/drawing/2014/main" id="{BF21372B-3206-427F-B9CD-36BB9DB95B37}"/>
              </a:ext>
            </a:extLst>
          </p:cNvPr>
          <p:cNvSpPr/>
          <p:nvPr/>
        </p:nvSpPr>
        <p:spPr>
          <a:xfrm>
            <a:off x="4661393" y="5153891"/>
            <a:ext cx="2880000" cy="540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dirty="0"/>
              <a:t>自定义类加载器</a:t>
            </a:r>
            <a:endParaRPr lang="en-US" altLang="zh-CN" sz="1400" dirty="0"/>
          </a:p>
        </p:txBody>
      </p:sp>
      <p:sp>
        <p:nvSpPr>
          <p:cNvPr id="7" name="矩形 6">
            <a:extLst>
              <a:ext uri="{FF2B5EF4-FFF2-40B4-BE49-F238E27FC236}">
                <a16:creationId xmlns:a16="http://schemas.microsoft.com/office/drawing/2014/main" id="{0B571E4A-85CF-464C-9B25-7EDEE8B8557A}"/>
              </a:ext>
            </a:extLst>
          </p:cNvPr>
          <p:cNvSpPr/>
          <p:nvPr/>
        </p:nvSpPr>
        <p:spPr>
          <a:xfrm>
            <a:off x="4661393" y="4031673"/>
            <a:ext cx="2880000" cy="540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System </a:t>
            </a:r>
            <a:r>
              <a:rPr lang="en-US" altLang="zh-CN" sz="1400" dirty="0" err="1"/>
              <a:t>ClassLoader</a:t>
            </a:r>
            <a:endParaRPr lang="en-US" altLang="zh-CN" sz="1400" dirty="0"/>
          </a:p>
        </p:txBody>
      </p:sp>
      <p:sp>
        <p:nvSpPr>
          <p:cNvPr id="8" name="矩形 7">
            <a:extLst>
              <a:ext uri="{FF2B5EF4-FFF2-40B4-BE49-F238E27FC236}">
                <a16:creationId xmlns:a16="http://schemas.microsoft.com/office/drawing/2014/main" id="{08E1FA27-8690-4290-83F0-A755D4971DEE}"/>
              </a:ext>
            </a:extLst>
          </p:cNvPr>
          <p:cNvSpPr/>
          <p:nvPr/>
        </p:nvSpPr>
        <p:spPr>
          <a:xfrm>
            <a:off x="4661393" y="2939473"/>
            <a:ext cx="2880000" cy="540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Extension </a:t>
            </a:r>
            <a:r>
              <a:rPr lang="en-US" altLang="zh-CN" sz="1400" dirty="0" err="1"/>
              <a:t>ClassLoader</a:t>
            </a:r>
            <a:endParaRPr lang="en-US" altLang="zh-CN" sz="1400" dirty="0"/>
          </a:p>
        </p:txBody>
      </p:sp>
      <p:sp>
        <p:nvSpPr>
          <p:cNvPr id="9" name="矩形 8">
            <a:extLst>
              <a:ext uri="{FF2B5EF4-FFF2-40B4-BE49-F238E27FC236}">
                <a16:creationId xmlns:a16="http://schemas.microsoft.com/office/drawing/2014/main" id="{9176E3E5-14AB-4DA4-AE54-9B6015DFF416}"/>
              </a:ext>
            </a:extLst>
          </p:cNvPr>
          <p:cNvSpPr/>
          <p:nvPr/>
        </p:nvSpPr>
        <p:spPr>
          <a:xfrm>
            <a:off x="4661393" y="1817255"/>
            <a:ext cx="2880000" cy="540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t>Bootstrap </a:t>
            </a:r>
            <a:r>
              <a:rPr lang="en-US" altLang="zh-CN" sz="1400" dirty="0" err="1"/>
              <a:t>ClassLoader</a:t>
            </a:r>
            <a:endParaRPr lang="en-US" altLang="zh-CN" sz="1400" dirty="0"/>
          </a:p>
        </p:txBody>
      </p:sp>
      <p:cxnSp>
        <p:nvCxnSpPr>
          <p:cNvPr id="11" name="直接箭头连接符 10">
            <a:extLst>
              <a:ext uri="{FF2B5EF4-FFF2-40B4-BE49-F238E27FC236}">
                <a16:creationId xmlns:a16="http://schemas.microsoft.com/office/drawing/2014/main" id="{53744F1C-0CC2-42A1-A201-BC39C43B4BDE}"/>
              </a:ext>
            </a:extLst>
          </p:cNvPr>
          <p:cNvCxnSpPr>
            <a:stCxn id="6" idx="0"/>
            <a:endCxn id="7" idx="2"/>
          </p:cNvCxnSpPr>
          <p:nvPr/>
        </p:nvCxnSpPr>
        <p:spPr>
          <a:xfrm flipV="1">
            <a:off x="6101393" y="4571673"/>
            <a:ext cx="0" cy="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171A770C-0A89-4FD1-A88A-2C52428E5436}"/>
              </a:ext>
            </a:extLst>
          </p:cNvPr>
          <p:cNvCxnSpPr>
            <a:stCxn id="7" idx="0"/>
            <a:endCxn id="8" idx="2"/>
          </p:cNvCxnSpPr>
          <p:nvPr/>
        </p:nvCxnSpPr>
        <p:spPr>
          <a:xfrm flipV="1">
            <a:off x="6101393" y="3479473"/>
            <a:ext cx="0" cy="55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DD7F3FB-2FD1-4CD8-94D1-ABA706F7BA26}"/>
              </a:ext>
            </a:extLst>
          </p:cNvPr>
          <p:cNvCxnSpPr>
            <a:stCxn id="8" idx="0"/>
            <a:endCxn id="9" idx="2"/>
          </p:cNvCxnSpPr>
          <p:nvPr/>
        </p:nvCxnSpPr>
        <p:spPr>
          <a:xfrm flipV="1">
            <a:off x="6101393" y="2357255"/>
            <a:ext cx="0" cy="5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箭头: 上 15">
            <a:extLst>
              <a:ext uri="{FF2B5EF4-FFF2-40B4-BE49-F238E27FC236}">
                <a16:creationId xmlns:a16="http://schemas.microsoft.com/office/drawing/2014/main" id="{271F2929-F72F-4573-9011-5B8B3924EB16}"/>
              </a:ext>
            </a:extLst>
          </p:cNvPr>
          <p:cNvSpPr/>
          <p:nvPr/>
        </p:nvSpPr>
        <p:spPr>
          <a:xfrm>
            <a:off x="7862784" y="1480457"/>
            <a:ext cx="1349826" cy="4213434"/>
          </a:xfrm>
          <a:prstGeom prst="upArrow">
            <a:avLst>
              <a:gd name="adj1" fmla="val 40762"/>
              <a:gd name="adj2" fmla="val 39223"/>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自底向上检查类是否已装载</a:t>
            </a:r>
          </a:p>
        </p:txBody>
      </p:sp>
      <p:sp>
        <p:nvSpPr>
          <p:cNvPr id="18" name="箭头: 下 17">
            <a:extLst>
              <a:ext uri="{FF2B5EF4-FFF2-40B4-BE49-F238E27FC236}">
                <a16:creationId xmlns:a16="http://schemas.microsoft.com/office/drawing/2014/main" id="{56ABD51C-47A7-4873-862D-67C20B886CFF}"/>
              </a:ext>
            </a:extLst>
          </p:cNvPr>
          <p:cNvSpPr/>
          <p:nvPr/>
        </p:nvSpPr>
        <p:spPr>
          <a:xfrm>
            <a:off x="2979390" y="1649573"/>
            <a:ext cx="1350000" cy="4212000"/>
          </a:xfrm>
          <a:prstGeom prst="downArrow">
            <a:avLst>
              <a:gd name="adj1" fmla="val 37685"/>
              <a:gd name="adj2" fmla="val 39224"/>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自顶向下尝试加载类</a:t>
            </a:r>
          </a:p>
        </p:txBody>
      </p:sp>
      <p:sp>
        <p:nvSpPr>
          <p:cNvPr id="4" name="矩形 3">
            <a:extLst>
              <a:ext uri="{FF2B5EF4-FFF2-40B4-BE49-F238E27FC236}">
                <a16:creationId xmlns:a16="http://schemas.microsoft.com/office/drawing/2014/main" id="{CC42EC51-450B-4A18-98D5-D18C4C633A9F}"/>
              </a:ext>
            </a:extLst>
          </p:cNvPr>
          <p:cNvSpPr/>
          <p:nvPr/>
        </p:nvSpPr>
        <p:spPr>
          <a:xfrm>
            <a:off x="5138045" y="1347494"/>
            <a:ext cx="1915909" cy="45756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b="1" dirty="0">
                <a:solidFill>
                  <a:srgbClr val="24569D"/>
                </a:solidFill>
              </a:rPr>
              <a:t>引导类加载器</a:t>
            </a:r>
            <a:endParaRPr lang="en-US" altLang="zh-CN" b="1" dirty="0">
              <a:solidFill>
                <a:srgbClr val="24569D"/>
              </a:solidFill>
            </a:endParaRPr>
          </a:p>
        </p:txBody>
      </p:sp>
      <p:sp>
        <p:nvSpPr>
          <p:cNvPr id="5" name="矩形 4">
            <a:extLst>
              <a:ext uri="{FF2B5EF4-FFF2-40B4-BE49-F238E27FC236}">
                <a16:creationId xmlns:a16="http://schemas.microsoft.com/office/drawing/2014/main" id="{751E00A0-3DF5-4506-AC1D-EED82691A5FA}"/>
              </a:ext>
            </a:extLst>
          </p:cNvPr>
          <p:cNvSpPr/>
          <p:nvPr/>
        </p:nvSpPr>
        <p:spPr>
          <a:xfrm>
            <a:off x="5132653" y="2502023"/>
            <a:ext cx="1915909" cy="45756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b="1" dirty="0">
                <a:solidFill>
                  <a:srgbClr val="24569D"/>
                </a:solidFill>
              </a:rPr>
              <a:t>扩展类加载器</a:t>
            </a:r>
            <a:endParaRPr lang="en-US" altLang="zh-CN" b="1" dirty="0">
              <a:solidFill>
                <a:srgbClr val="24569D"/>
              </a:solidFill>
            </a:endParaRPr>
          </a:p>
        </p:txBody>
      </p:sp>
      <p:sp>
        <p:nvSpPr>
          <p:cNvPr id="17" name="矩形 16">
            <a:extLst>
              <a:ext uri="{FF2B5EF4-FFF2-40B4-BE49-F238E27FC236}">
                <a16:creationId xmlns:a16="http://schemas.microsoft.com/office/drawing/2014/main" id="{B1FF756F-4001-4F91-AEED-3387AA565BEF}"/>
              </a:ext>
            </a:extLst>
          </p:cNvPr>
          <p:cNvSpPr/>
          <p:nvPr/>
        </p:nvSpPr>
        <p:spPr>
          <a:xfrm>
            <a:off x="5084809" y="3566080"/>
            <a:ext cx="1915909" cy="45756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b="1" dirty="0">
                <a:solidFill>
                  <a:srgbClr val="24569D"/>
                </a:solidFill>
              </a:rPr>
              <a:t>系统类加载器</a:t>
            </a:r>
            <a:endParaRPr lang="en-US" altLang="zh-CN" b="1" dirty="0">
              <a:solidFill>
                <a:srgbClr val="24569D"/>
              </a:solidFill>
            </a:endParaRPr>
          </a:p>
        </p:txBody>
      </p:sp>
    </p:spTree>
    <p:extLst>
      <p:ext uri="{BB962C8B-B14F-4D97-AF65-F5344CB8AC3E}">
        <p14:creationId xmlns:p14="http://schemas.microsoft.com/office/powerpoint/2010/main" val="2441894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二、详解</a:t>
            </a:r>
          </a:p>
        </p:txBody>
      </p:sp>
      <p:sp>
        <p:nvSpPr>
          <p:cNvPr id="2" name="矩形 1">
            <a:extLst>
              <a:ext uri="{FF2B5EF4-FFF2-40B4-BE49-F238E27FC236}">
                <a16:creationId xmlns:a16="http://schemas.microsoft.com/office/drawing/2014/main" id="{F1E2A9A5-F8BF-4D3C-879E-97488355765E}"/>
              </a:ext>
            </a:extLst>
          </p:cNvPr>
          <p:cNvSpPr/>
          <p:nvPr/>
        </p:nvSpPr>
        <p:spPr>
          <a:xfrm>
            <a:off x="2843490" y="189490"/>
            <a:ext cx="2241319" cy="457561"/>
          </a:xfrm>
          <a:prstGeom prst="rect">
            <a:avLst/>
          </a:prstGeom>
        </p:spPr>
        <p:txBody>
          <a:bodyPr wrap="none">
            <a:spAutoFit/>
          </a:bodyPr>
          <a:lstStyle/>
          <a:p>
            <a:pPr marL="285750" indent="-285750">
              <a:lnSpc>
                <a:spcPct val="150000"/>
              </a:lnSpc>
              <a:buFont typeface="Arial" panose="020B0604020202020204" pitchFamily="34" charset="0"/>
              <a:buChar char="•"/>
            </a:pPr>
            <a:r>
              <a:rPr lang="en-US" altLang="zh-CN" dirty="0">
                <a:ea typeface="Microsoft YaHei" panose="020B0503020204020204" pitchFamily="34" charset="-122"/>
              </a:rPr>
              <a:t>4</a:t>
            </a:r>
            <a:r>
              <a:rPr lang="zh-CN" altLang="en-US" dirty="0">
                <a:ea typeface="Microsoft YaHei" panose="020B0503020204020204" pitchFamily="34" charset="-122"/>
              </a:rPr>
              <a:t>、</a:t>
            </a:r>
            <a:r>
              <a:rPr lang="en-US" altLang="zh-CN" dirty="0" err="1">
                <a:ea typeface="Microsoft YaHei" panose="020B0503020204020204" pitchFamily="34" charset="-122"/>
              </a:rPr>
              <a:t>ClassLoader</a:t>
            </a:r>
            <a:endParaRPr lang="zh-CN" altLang="en-US" dirty="0"/>
          </a:p>
        </p:txBody>
      </p:sp>
      <p:sp>
        <p:nvSpPr>
          <p:cNvPr id="4" name="矩形 3">
            <a:extLst>
              <a:ext uri="{FF2B5EF4-FFF2-40B4-BE49-F238E27FC236}">
                <a16:creationId xmlns:a16="http://schemas.microsoft.com/office/drawing/2014/main" id="{616324F6-8871-405D-8898-5ED029201818}"/>
              </a:ext>
            </a:extLst>
          </p:cNvPr>
          <p:cNvSpPr/>
          <p:nvPr/>
        </p:nvSpPr>
        <p:spPr>
          <a:xfrm>
            <a:off x="1155896" y="1740396"/>
            <a:ext cx="5040312" cy="337720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nSpc>
                <a:spcPct val="150000"/>
              </a:lnSpc>
              <a:buFont typeface="Arial" panose="020B0604020202020204" pitchFamily="34" charset="0"/>
              <a:buChar char="•"/>
            </a:pPr>
            <a:r>
              <a:rPr lang="zh-CN" altLang="en-US" sz="2000" b="1" dirty="0">
                <a:solidFill>
                  <a:srgbClr val="24569D"/>
                </a:solidFill>
              </a:rPr>
              <a:t>引导类加载器</a:t>
            </a:r>
            <a:endParaRPr lang="en-US" altLang="zh-CN" sz="2000" b="1" dirty="0">
              <a:solidFill>
                <a:srgbClr val="24569D"/>
              </a:solidFill>
            </a:endParaRPr>
          </a:p>
          <a:p>
            <a:pPr lvl="1">
              <a:lnSpc>
                <a:spcPct val="150000"/>
              </a:lnSpc>
            </a:pPr>
            <a:r>
              <a:rPr lang="zh-CN" altLang="en-US" sz="1400" dirty="0"/>
              <a:t>用</a:t>
            </a:r>
            <a:r>
              <a:rPr lang="en-US" altLang="zh-CN" sz="1400" dirty="0"/>
              <a:t>C++</a:t>
            </a:r>
            <a:r>
              <a:rPr lang="zh-CN" altLang="en-US" sz="1400" dirty="0"/>
              <a:t>编写的，是</a:t>
            </a:r>
            <a:r>
              <a:rPr lang="en-US" altLang="zh-CN" sz="1400" dirty="0"/>
              <a:t>JVM</a:t>
            </a:r>
            <a:r>
              <a:rPr lang="zh-CN" altLang="en-US" sz="1400" dirty="0"/>
              <a:t>自带的类加载器，负责</a:t>
            </a:r>
            <a:r>
              <a:rPr lang="en-US" altLang="zh-CN" sz="1400" dirty="0"/>
              <a:t>Java</a:t>
            </a:r>
            <a:r>
              <a:rPr lang="zh-CN" altLang="en-US" sz="1400" dirty="0"/>
              <a:t>平台核心库，用来装载核心类库。该加载器无法直接获取</a:t>
            </a:r>
          </a:p>
          <a:p>
            <a:pPr marL="342900" indent="-342900">
              <a:lnSpc>
                <a:spcPct val="150000"/>
              </a:lnSpc>
              <a:buFont typeface="Arial" panose="020B0604020202020204" pitchFamily="34" charset="0"/>
              <a:buChar char="•"/>
            </a:pPr>
            <a:r>
              <a:rPr lang="zh-CN" altLang="en-US" sz="2000" b="1" dirty="0">
                <a:solidFill>
                  <a:srgbClr val="24569D"/>
                </a:solidFill>
              </a:rPr>
              <a:t>扩展类加载器</a:t>
            </a:r>
            <a:endParaRPr lang="en-US" altLang="zh-CN" sz="2000" b="1" dirty="0">
              <a:solidFill>
                <a:srgbClr val="24569D"/>
              </a:solidFill>
            </a:endParaRPr>
          </a:p>
          <a:p>
            <a:pPr lvl="1">
              <a:lnSpc>
                <a:spcPct val="150000"/>
              </a:lnSpc>
            </a:pPr>
            <a:r>
              <a:rPr lang="zh-CN" altLang="en-US" sz="1400" dirty="0"/>
              <a:t>负责</a:t>
            </a:r>
            <a:r>
              <a:rPr lang="en-US" altLang="zh-CN" sz="1400" dirty="0" err="1"/>
              <a:t>jre</a:t>
            </a:r>
            <a:r>
              <a:rPr lang="en-US" altLang="zh-CN" sz="1400" dirty="0"/>
              <a:t>/lib/</a:t>
            </a:r>
            <a:r>
              <a:rPr lang="en-US" altLang="zh-CN" sz="1400" dirty="0" err="1"/>
              <a:t>ext</a:t>
            </a:r>
            <a:r>
              <a:rPr lang="zh-CN" altLang="en-US" sz="1400" dirty="0"/>
              <a:t>目录下的</a:t>
            </a:r>
            <a:r>
              <a:rPr lang="en-US" altLang="zh-CN" sz="1400" dirty="0"/>
              <a:t>jar</a:t>
            </a:r>
            <a:r>
              <a:rPr lang="zh-CN" altLang="en-US" sz="1400" dirty="0"/>
              <a:t>包或 </a:t>
            </a:r>
            <a:r>
              <a:rPr lang="en-US" altLang="zh-CN" sz="1400" dirty="0"/>
              <a:t>–D </a:t>
            </a:r>
            <a:r>
              <a:rPr lang="en-US" altLang="zh-CN" sz="1400" dirty="0" err="1"/>
              <a:t>java.ext.dirs</a:t>
            </a:r>
            <a:r>
              <a:rPr lang="en-US" altLang="zh-CN" sz="1400" dirty="0"/>
              <a:t> </a:t>
            </a:r>
            <a:r>
              <a:rPr lang="zh-CN" altLang="en-US" sz="1400" dirty="0"/>
              <a:t>指定目录下的</a:t>
            </a:r>
            <a:r>
              <a:rPr lang="en-US" altLang="zh-CN" sz="1400" dirty="0"/>
              <a:t>jar</a:t>
            </a:r>
            <a:r>
              <a:rPr lang="zh-CN" altLang="en-US" sz="1400" dirty="0"/>
              <a:t>包装入工作库</a:t>
            </a:r>
          </a:p>
          <a:p>
            <a:pPr marL="342900" indent="-342900">
              <a:lnSpc>
                <a:spcPct val="150000"/>
              </a:lnSpc>
              <a:buFont typeface="Arial" panose="020B0604020202020204" pitchFamily="34" charset="0"/>
              <a:buChar char="•"/>
            </a:pPr>
            <a:r>
              <a:rPr lang="zh-CN" altLang="en-US" sz="2000" b="1" dirty="0">
                <a:solidFill>
                  <a:srgbClr val="24569D"/>
                </a:solidFill>
              </a:rPr>
              <a:t>系统类加载器</a:t>
            </a:r>
            <a:endParaRPr lang="en-US" altLang="zh-CN" sz="2000" b="1" dirty="0">
              <a:solidFill>
                <a:srgbClr val="24569D"/>
              </a:solidFill>
            </a:endParaRPr>
          </a:p>
          <a:p>
            <a:pPr lvl="1">
              <a:lnSpc>
                <a:spcPct val="150000"/>
              </a:lnSpc>
            </a:pPr>
            <a:r>
              <a:rPr lang="zh-CN" altLang="en-US" sz="1400" dirty="0"/>
              <a:t>负责</a:t>
            </a:r>
            <a:r>
              <a:rPr lang="en-US" altLang="zh-CN" sz="1400" dirty="0"/>
              <a:t>java –</a:t>
            </a:r>
            <a:r>
              <a:rPr lang="en-US" altLang="zh-CN" sz="1400" dirty="0" err="1"/>
              <a:t>classpath</a:t>
            </a:r>
            <a:r>
              <a:rPr lang="en-US" altLang="zh-CN" sz="1400" dirty="0"/>
              <a:t> </a:t>
            </a:r>
            <a:r>
              <a:rPr lang="zh-CN" altLang="en-US" sz="1400" dirty="0"/>
              <a:t>或 </a:t>
            </a:r>
            <a:r>
              <a:rPr lang="en-US" altLang="zh-CN" sz="1400" dirty="0"/>
              <a:t>–D </a:t>
            </a:r>
            <a:r>
              <a:rPr lang="en-US" altLang="zh-CN" sz="1400" dirty="0" err="1"/>
              <a:t>java.class.path</a:t>
            </a:r>
            <a:r>
              <a:rPr lang="zh-CN" altLang="en-US" sz="1400" dirty="0"/>
              <a:t>所指的目录下的类与</a:t>
            </a:r>
            <a:r>
              <a:rPr lang="en-US" altLang="zh-CN" sz="1400" dirty="0"/>
              <a:t>jar</a:t>
            </a:r>
            <a:r>
              <a:rPr lang="zh-CN" altLang="en-US" sz="1400" dirty="0"/>
              <a:t>包装入工作 ，是最常用的加载器</a:t>
            </a:r>
          </a:p>
        </p:txBody>
      </p:sp>
      <p:sp>
        <p:nvSpPr>
          <p:cNvPr id="5" name="矩形 4">
            <a:extLst>
              <a:ext uri="{FF2B5EF4-FFF2-40B4-BE49-F238E27FC236}">
                <a16:creationId xmlns:a16="http://schemas.microsoft.com/office/drawing/2014/main" id="{E4BE2F56-4113-4283-8180-212494CD2249}"/>
              </a:ext>
            </a:extLst>
          </p:cNvPr>
          <p:cNvSpPr/>
          <p:nvPr/>
        </p:nvSpPr>
        <p:spPr>
          <a:xfrm>
            <a:off x="6580981" y="1788775"/>
            <a:ext cx="5222712" cy="3603615"/>
          </a:xfrm>
          <a:prstGeom prst="rect">
            <a:avLst/>
          </a:prstGeom>
          <a:solidFill>
            <a:schemeClr val="accent3">
              <a:lumMod val="40000"/>
              <a:lumOff val="60000"/>
            </a:schemeClr>
          </a:solid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CN" sz="1400" dirty="0"/>
              <a:t>//1.</a:t>
            </a:r>
            <a:r>
              <a:rPr lang="zh-CN" altLang="en-US" sz="1400" dirty="0"/>
              <a:t>获取一个系统类加载器</a:t>
            </a:r>
          </a:p>
          <a:p>
            <a:pPr>
              <a:lnSpc>
                <a:spcPct val="150000"/>
              </a:lnSpc>
            </a:pPr>
            <a:r>
              <a:rPr lang="en-US" altLang="zh-CN" sz="1400" dirty="0" err="1"/>
              <a:t>ClassLoader</a:t>
            </a:r>
            <a:r>
              <a:rPr lang="en-US" altLang="zh-CN" sz="1400" dirty="0"/>
              <a:t> </a:t>
            </a:r>
            <a:r>
              <a:rPr lang="en-US" altLang="zh-CN" sz="1400" dirty="0" err="1"/>
              <a:t>classloader</a:t>
            </a:r>
            <a:r>
              <a:rPr lang="en-US" altLang="zh-CN" sz="1400" dirty="0"/>
              <a:t> = </a:t>
            </a:r>
            <a:r>
              <a:rPr lang="en-US" altLang="zh-CN" sz="1400" dirty="0" err="1"/>
              <a:t>ClassLoader.getSystemClassLoader</a:t>
            </a:r>
            <a:r>
              <a:rPr lang="en-US" altLang="zh-CN" sz="1400" dirty="0"/>
              <a:t>();</a:t>
            </a:r>
          </a:p>
          <a:p>
            <a:pPr>
              <a:lnSpc>
                <a:spcPct val="150000"/>
              </a:lnSpc>
            </a:pPr>
            <a:r>
              <a:rPr lang="en-US" altLang="zh-CN" sz="1400" dirty="0" err="1"/>
              <a:t>System.out.println</a:t>
            </a:r>
            <a:r>
              <a:rPr lang="en-US" altLang="zh-CN" sz="1400" dirty="0"/>
              <a:t>(</a:t>
            </a:r>
            <a:r>
              <a:rPr lang="en-US" altLang="zh-CN" sz="1400" dirty="0" err="1"/>
              <a:t>classloader</a:t>
            </a:r>
            <a:r>
              <a:rPr lang="en-US" altLang="zh-CN" sz="1400" dirty="0"/>
              <a:t>);</a:t>
            </a:r>
          </a:p>
          <a:p>
            <a:pPr>
              <a:lnSpc>
                <a:spcPct val="150000"/>
              </a:lnSpc>
            </a:pPr>
            <a:r>
              <a:rPr lang="en-US" altLang="zh-CN" sz="1400" dirty="0"/>
              <a:t>//2.</a:t>
            </a:r>
            <a:r>
              <a:rPr lang="zh-CN" altLang="en-US" sz="1400" dirty="0"/>
              <a:t>获取系统类加载器的父类加载器，即扩展类加载器</a:t>
            </a:r>
          </a:p>
          <a:p>
            <a:pPr>
              <a:lnSpc>
                <a:spcPct val="150000"/>
              </a:lnSpc>
            </a:pPr>
            <a:r>
              <a:rPr lang="en-US" altLang="zh-CN" sz="1400" dirty="0" err="1"/>
              <a:t>classloader</a:t>
            </a:r>
            <a:r>
              <a:rPr lang="en-US" altLang="zh-CN" sz="1400" dirty="0"/>
              <a:t> = </a:t>
            </a:r>
            <a:r>
              <a:rPr lang="en-US" altLang="zh-CN" sz="1400" dirty="0" err="1"/>
              <a:t>classloader.getParent</a:t>
            </a:r>
            <a:r>
              <a:rPr lang="en-US" altLang="zh-CN" sz="1400" dirty="0"/>
              <a:t>();</a:t>
            </a:r>
          </a:p>
          <a:p>
            <a:pPr>
              <a:lnSpc>
                <a:spcPct val="150000"/>
              </a:lnSpc>
            </a:pPr>
            <a:r>
              <a:rPr lang="en-US" altLang="zh-CN" sz="1400" dirty="0" err="1"/>
              <a:t>System.out.println</a:t>
            </a:r>
            <a:r>
              <a:rPr lang="en-US" altLang="zh-CN" sz="1400" dirty="0"/>
              <a:t>(</a:t>
            </a:r>
            <a:r>
              <a:rPr lang="en-US" altLang="zh-CN" sz="1400" dirty="0" err="1"/>
              <a:t>classloader</a:t>
            </a:r>
            <a:r>
              <a:rPr lang="en-US" altLang="zh-CN" sz="1400" dirty="0"/>
              <a:t>);</a:t>
            </a:r>
          </a:p>
          <a:p>
            <a:pPr>
              <a:lnSpc>
                <a:spcPct val="150000"/>
              </a:lnSpc>
            </a:pPr>
            <a:r>
              <a:rPr lang="en-US" altLang="zh-CN" sz="1400" dirty="0"/>
              <a:t>//3.</a:t>
            </a:r>
            <a:r>
              <a:rPr lang="zh-CN" altLang="en-US" sz="1400" dirty="0"/>
              <a:t>获取扩展类加载器的父类加载器，即引导类加载器（无法直接获取）</a:t>
            </a:r>
          </a:p>
          <a:p>
            <a:pPr>
              <a:lnSpc>
                <a:spcPct val="150000"/>
              </a:lnSpc>
            </a:pPr>
            <a:r>
              <a:rPr lang="en-US" altLang="zh-CN" sz="1400" dirty="0" err="1"/>
              <a:t>classloader</a:t>
            </a:r>
            <a:r>
              <a:rPr lang="en-US" altLang="zh-CN" sz="1400" dirty="0"/>
              <a:t> = </a:t>
            </a:r>
            <a:r>
              <a:rPr lang="en-US" altLang="zh-CN" sz="1400" dirty="0" err="1"/>
              <a:t>classloader.getParent</a:t>
            </a:r>
            <a:r>
              <a:rPr lang="en-US" altLang="zh-CN" sz="1400" dirty="0"/>
              <a:t>();</a:t>
            </a:r>
          </a:p>
          <a:p>
            <a:pPr>
              <a:lnSpc>
                <a:spcPct val="150000"/>
              </a:lnSpc>
            </a:pPr>
            <a:r>
              <a:rPr lang="en-US" altLang="zh-CN" sz="1400" dirty="0" err="1"/>
              <a:t>System.out.println</a:t>
            </a:r>
            <a:r>
              <a:rPr lang="en-US" altLang="zh-CN" sz="1400" dirty="0"/>
              <a:t>(</a:t>
            </a:r>
            <a:r>
              <a:rPr lang="en-US" altLang="zh-CN" sz="1400" dirty="0" err="1"/>
              <a:t>classloader</a:t>
            </a:r>
            <a:r>
              <a:rPr lang="en-US" altLang="zh-CN" sz="1400" dirty="0"/>
              <a:t>);</a:t>
            </a:r>
          </a:p>
        </p:txBody>
      </p:sp>
    </p:spTree>
    <p:extLst>
      <p:ext uri="{BB962C8B-B14F-4D97-AF65-F5344CB8AC3E}">
        <p14:creationId xmlns:p14="http://schemas.microsoft.com/office/powerpoint/2010/main" val="3828128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V="1">
            <a:off x="1244329" y="153072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913219" y="153072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582109" y="153072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521166" y="3316379"/>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01</a:t>
            </a:r>
            <a:endParaRPr lang="zh-CN" altLang="en-US" sz="4800" dirty="0">
              <a:solidFill>
                <a:schemeClr val="bg1">
                  <a:lumMod val="85000"/>
                </a:schemeClr>
              </a:solidFill>
              <a:latin typeface="+mj-ea"/>
              <a:ea typeface="+mj-ea"/>
            </a:endParaRPr>
          </a:p>
        </p:txBody>
      </p:sp>
      <p:sp>
        <p:nvSpPr>
          <p:cNvPr id="17" name="PA_椭圆 16"/>
          <p:cNvSpPr/>
          <p:nvPr>
            <p:custDataLst>
              <p:tags r:id="rId2"/>
            </p:custDataLst>
          </p:nvPr>
        </p:nvSpPr>
        <p:spPr>
          <a:xfrm>
            <a:off x="3190056" y="807561"/>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02</a:t>
            </a:r>
            <a:endParaRPr lang="zh-CN" altLang="en-US" sz="4800" dirty="0">
              <a:solidFill>
                <a:schemeClr val="bg1">
                  <a:lumMod val="85000"/>
                </a:schemeClr>
              </a:solidFill>
              <a:latin typeface="+mj-ea"/>
              <a:ea typeface="+mj-ea"/>
            </a:endParaRPr>
          </a:p>
        </p:txBody>
      </p:sp>
      <p:sp>
        <p:nvSpPr>
          <p:cNvPr id="18" name="PA_椭圆 17"/>
          <p:cNvSpPr/>
          <p:nvPr>
            <p:custDataLst>
              <p:tags r:id="rId3"/>
            </p:custDataLst>
          </p:nvPr>
        </p:nvSpPr>
        <p:spPr>
          <a:xfrm>
            <a:off x="5858946" y="3316379"/>
            <a:ext cx="1446326" cy="1446326"/>
          </a:xfrm>
          <a:prstGeom prst="ellipse">
            <a:avLst/>
          </a:prstGeom>
          <a:solidFill>
            <a:schemeClr val="accent2">
              <a:lumMod val="40000"/>
              <a:lumOff val="60000"/>
            </a:schemeClr>
          </a:solidFill>
          <a:ln w="285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03</a:t>
            </a:r>
            <a:endParaRPr lang="zh-CN" altLang="en-US" sz="4800" dirty="0">
              <a:solidFill>
                <a:schemeClr val="tx1">
                  <a:lumMod val="65000"/>
                  <a:lumOff val="35000"/>
                </a:schemeClr>
              </a:solidFill>
              <a:latin typeface="+mj-ea"/>
              <a:ea typeface="+mj-ea"/>
            </a:endParaRPr>
          </a:p>
        </p:txBody>
      </p:sp>
      <p:sp>
        <p:nvSpPr>
          <p:cNvPr id="19" name="PA_椭圆 18"/>
          <p:cNvSpPr/>
          <p:nvPr>
            <p:custDataLst>
              <p:tags r:id="rId4"/>
            </p:custDataLst>
          </p:nvPr>
        </p:nvSpPr>
        <p:spPr>
          <a:xfrm>
            <a:off x="8527836" y="807561"/>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04</a:t>
            </a:r>
            <a:endParaRPr lang="zh-CN" altLang="en-US" sz="4800" dirty="0">
              <a:solidFill>
                <a:schemeClr val="bg1">
                  <a:lumMod val="85000"/>
                </a:schemeClr>
              </a:solidFill>
              <a:latin typeface="+mj-ea"/>
              <a:ea typeface="+mj-ea"/>
            </a:endParaRPr>
          </a:p>
        </p:txBody>
      </p:sp>
      <p:sp>
        <p:nvSpPr>
          <p:cNvPr id="24" name="PA_文本框 23"/>
          <p:cNvSpPr txBox="1"/>
          <p:nvPr>
            <p:custDataLst>
              <p:tags r:id="rId5"/>
            </p:custDataLst>
          </p:nvPr>
        </p:nvSpPr>
        <p:spPr>
          <a:xfrm>
            <a:off x="844219" y="4965902"/>
            <a:ext cx="800219" cy="461665"/>
          </a:xfrm>
          <a:prstGeom prst="rect">
            <a:avLst/>
          </a:prstGeom>
          <a:noFill/>
        </p:spPr>
        <p:txBody>
          <a:bodyPr wrap="none" rtlCol="0">
            <a:spAutoFit/>
          </a:bodyPr>
          <a:lstStyle/>
          <a:p>
            <a:r>
              <a:rPr lang="zh-CN" altLang="en-US" sz="2400" b="1" dirty="0">
                <a:solidFill>
                  <a:schemeClr val="bg1">
                    <a:lumMod val="85000"/>
                  </a:schemeClr>
                </a:solidFill>
              </a:rPr>
              <a:t>概述</a:t>
            </a:r>
          </a:p>
        </p:txBody>
      </p:sp>
      <p:sp>
        <p:nvSpPr>
          <p:cNvPr id="28" name="PA_文本框 27"/>
          <p:cNvSpPr txBox="1"/>
          <p:nvPr>
            <p:custDataLst>
              <p:tags r:id="rId6"/>
            </p:custDataLst>
          </p:nvPr>
        </p:nvSpPr>
        <p:spPr>
          <a:xfrm>
            <a:off x="6181999" y="4965902"/>
            <a:ext cx="800219" cy="461665"/>
          </a:xfrm>
          <a:prstGeom prst="rect">
            <a:avLst/>
          </a:prstGeom>
          <a:noFill/>
        </p:spPr>
        <p:txBody>
          <a:bodyPr wrap="none" rtlCol="0">
            <a:spAutoFit/>
          </a:bodyPr>
          <a:lstStyle/>
          <a:p>
            <a:r>
              <a:rPr lang="zh-CN" altLang="en-US" sz="2400" b="1" dirty="0">
                <a:solidFill>
                  <a:srgbClr val="24569D"/>
                </a:solidFill>
              </a:rPr>
              <a:t>应用</a:t>
            </a:r>
          </a:p>
        </p:txBody>
      </p:sp>
      <p:sp>
        <p:nvSpPr>
          <p:cNvPr id="29" name="PA_文本框 28"/>
          <p:cNvSpPr txBox="1"/>
          <p:nvPr>
            <p:custDataLst>
              <p:tags r:id="rId7"/>
            </p:custDataLst>
          </p:nvPr>
        </p:nvSpPr>
        <p:spPr>
          <a:xfrm>
            <a:off x="3430619" y="2371437"/>
            <a:ext cx="800219" cy="461665"/>
          </a:xfrm>
          <a:prstGeom prst="rect">
            <a:avLst/>
          </a:prstGeom>
          <a:noFill/>
        </p:spPr>
        <p:txBody>
          <a:bodyPr wrap="none" rtlCol="0">
            <a:spAutoFit/>
          </a:bodyPr>
          <a:lstStyle/>
          <a:p>
            <a:r>
              <a:rPr lang="zh-CN" altLang="en-US" sz="2400" b="1" dirty="0">
                <a:solidFill>
                  <a:schemeClr val="bg1">
                    <a:lumMod val="85000"/>
                  </a:schemeClr>
                </a:solidFill>
              </a:rPr>
              <a:t>详解</a:t>
            </a:r>
          </a:p>
        </p:txBody>
      </p:sp>
      <p:sp>
        <p:nvSpPr>
          <p:cNvPr id="30" name="PA_文本框 29"/>
          <p:cNvSpPr txBox="1"/>
          <p:nvPr>
            <p:custDataLst>
              <p:tags r:id="rId8"/>
            </p:custDataLst>
          </p:nvPr>
        </p:nvSpPr>
        <p:spPr>
          <a:xfrm>
            <a:off x="8543113" y="2449331"/>
            <a:ext cx="1415772" cy="461665"/>
          </a:xfrm>
          <a:prstGeom prst="rect">
            <a:avLst/>
          </a:prstGeom>
          <a:noFill/>
        </p:spPr>
        <p:txBody>
          <a:bodyPr wrap="none" rtlCol="0">
            <a:spAutoFit/>
          </a:bodyPr>
          <a:lstStyle/>
          <a:p>
            <a:r>
              <a:rPr lang="zh-CN" altLang="en-US" sz="2400" b="1" dirty="0">
                <a:solidFill>
                  <a:schemeClr val="bg1">
                    <a:lumMod val="85000"/>
                  </a:schemeClr>
                </a:solidFill>
              </a:rPr>
              <a:t>动态代理</a:t>
            </a:r>
          </a:p>
        </p:txBody>
      </p:sp>
      <p:sp>
        <p:nvSpPr>
          <p:cNvPr id="2" name="灯片编号占位符 1">
            <a:extLst>
              <a:ext uri="{FF2B5EF4-FFF2-40B4-BE49-F238E27FC236}">
                <a16:creationId xmlns:a16="http://schemas.microsoft.com/office/drawing/2014/main" id="{FF74CB84-9807-485D-B4E9-B5BE9C703C75}"/>
              </a:ext>
            </a:extLst>
          </p:cNvPr>
          <p:cNvSpPr>
            <a:spLocks noGrp="1"/>
          </p:cNvSpPr>
          <p:nvPr>
            <p:ph type="sldNum" sz="quarter" idx="12"/>
          </p:nvPr>
        </p:nvSpPr>
        <p:spPr/>
        <p:txBody>
          <a:bodyPr/>
          <a:lstStyle/>
          <a:p>
            <a:fld id="{B37D35F1-C8A2-4A57-8FB7-EAFE3FD7B391}" type="slidenum">
              <a:rPr lang="zh-CN" altLang="en-US" smtClean="0"/>
              <a:t>17</a:t>
            </a:fld>
            <a:endParaRPr lang="zh-CN" altLang="en-US"/>
          </a:p>
        </p:txBody>
      </p:sp>
      <p:sp>
        <p:nvSpPr>
          <p:cNvPr id="3" name="页脚占位符 2">
            <a:extLst>
              <a:ext uri="{FF2B5EF4-FFF2-40B4-BE49-F238E27FC236}">
                <a16:creationId xmlns:a16="http://schemas.microsoft.com/office/drawing/2014/main" id="{CD8509AF-13F9-4E59-B442-1FA92BE421C9}"/>
              </a:ext>
            </a:extLst>
          </p:cNvPr>
          <p:cNvSpPr>
            <a:spLocks noGrp="1"/>
          </p:cNvSpPr>
          <p:nvPr>
            <p:ph type="ftr" sz="quarter" idx="11"/>
          </p:nvPr>
        </p:nvSpPr>
        <p:spPr/>
        <p:txBody>
          <a:bodyPr/>
          <a:lstStyle/>
          <a:p>
            <a:endParaRPr lang="zh-CN" altLang="en-US"/>
          </a:p>
        </p:txBody>
      </p:sp>
      <p:sp>
        <p:nvSpPr>
          <p:cNvPr id="25" name="矩形 24">
            <a:extLst>
              <a:ext uri="{FF2B5EF4-FFF2-40B4-BE49-F238E27FC236}">
                <a16:creationId xmlns:a16="http://schemas.microsoft.com/office/drawing/2014/main" id="{A8A7FFC3-633A-4EA0-93D6-17E34DEE81BA}"/>
              </a:ext>
            </a:extLst>
          </p:cNvPr>
          <p:cNvSpPr/>
          <p:nvPr/>
        </p:nvSpPr>
        <p:spPr>
          <a:xfrm>
            <a:off x="5291296" y="1437157"/>
            <a:ext cx="3196424" cy="1704056"/>
          </a:xfrm>
          <a:prstGeom prst="rect">
            <a:avLst/>
          </a:prstGeom>
          <a:ln/>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nSpc>
                <a:spcPct val="150000"/>
              </a:lnSpc>
              <a:buFont typeface="+mj-lt"/>
              <a:buAutoNum type="arabicPeriod"/>
            </a:pPr>
            <a:r>
              <a:rPr lang="zh-CN" altLang="en-US" b="1" dirty="0">
                <a:solidFill>
                  <a:schemeClr val="accent2">
                    <a:lumMod val="75000"/>
                  </a:schemeClr>
                </a:solidFill>
                <a:ea typeface="Microsoft YaHei" panose="020B0503020204020204" pitchFamily="34" charset="-122"/>
              </a:rPr>
              <a:t>创建运行时类的对象</a:t>
            </a:r>
            <a:endParaRPr lang="en-US" altLang="zh-CN" b="1" dirty="0">
              <a:solidFill>
                <a:schemeClr val="accent2">
                  <a:lumMod val="75000"/>
                </a:schemeClr>
              </a:solidFill>
              <a:ea typeface="Microsoft YaHei" panose="020B0503020204020204" pitchFamily="34" charset="-122"/>
            </a:endParaRPr>
          </a:p>
          <a:p>
            <a:pPr marL="342900" indent="-342900">
              <a:lnSpc>
                <a:spcPct val="150000"/>
              </a:lnSpc>
              <a:buFont typeface="+mj-lt"/>
              <a:buAutoNum type="arabicPeriod"/>
            </a:pPr>
            <a:r>
              <a:rPr lang="zh-CN" altLang="en-US" b="1" dirty="0">
                <a:solidFill>
                  <a:schemeClr val="accent2">
                    <a:lumMod val="75000"/>
                  </a:schemeClr>
                </a:solidFill>
                <a:ea typeface="Microsoft YaHei" panose="020B0503020204020204" pitchFamily="34" charset="-122"/>
              </a:rPr>
              <a:t>获取运行时类的完整结构</a:t>
            </a:r>
            <a:endParaRPr lang="en-US" altLang="zh-CN" b="1" dirty="0">
              <a:solidFill>
                <a:schemeClr val="accent2">
                  <a:lumMod val="75000"/>
                </a:schemeClr>
              </a:solidFill>
              <a:ea typeface="Microsoft YaHei" panose="020B0503020204020204" pitchFamily="34" charset="-122"/>
            </a:endParaRPr>
          </a:p>
          <a:p>
            <a:pPr marL="342900" indent="-342900">
              <a:lnSpc>
                <a:spcPct val="150000"/>
              </a:lnSpc>
              <a:buFont typeface="+mj-lt"/>
              <a:buAutoNum type="arabicPeriod"/>
            </a:pPr>
            <a:r>
              <a:rPr lang="zh-CN" altLang="en-US" b="1" dirty="0">
                <a:solidFill>
                  <a:schemeClr val="accent2">
                    <a:lumMod val="75000"/>
                  </a:schemeClr>
                </a:solidFill>
                <a:ea typeface="Microsoft YaHei" panose="020B0503020204020204" pitchFamily="34" charset="-122"/>
              </a:rPr>
              <a:t>调用运行时类的指定结构</a:t>
            </a:r>
            <a:endParaRPr lang="en-US" altLang="zh-CN" b="1" dirty="0">
              <a:solidFill>
                <a:schemeClr val="accent2">
                  <a:lumMod val="75000"/>
                </a:schemeClr>
              </a:solidFill>
              <a:ea typeface="Microsoft YaHei" panose="020B0503020204020204" pitchFamily="34" charset="-122"/>
            </a:endParaRPr>
          </a:p>
          <a:p>
            <a:pPr marL="342900" indent="-342900">
              <a:lnSpc>
                <a:spcPct val="150000"/>
              </a:lnSpc>
              <a:buFont typeface="+mj-lt"/>
              <a:buAutoNum type="arabicPeriod"/>
            </a:pPr>
            <a:r>
              <a:rPr lang="zh-CN" altLang="en-US" b="1" dirty="0">
                <a:solidFill>
                  <a:schemeClr val="accent2">
                    <a:lumMod val="75000"/>
                  </a:schemeClr>
                </a:solidFill>
              </a:rPr>
              <a:t>编写泛型数组代码</a:t>
            </a:r>
          </a:p>
        </p:txBody>
      </p:sp>
    </p:spTree>
    <p:extLst>
      <p:ext uri="{BB962C8B-B14F-4D97-AF65-F5344CB8AC3E}">
        <p14:creationId xmlns:p14="http://schemas.microsoft.com/office/powerpoint/2010/main" val="2822039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三、应用</a:t>
            </a:r>
            <a:endParaRPr lang="zh-CN" altLang="en-US" sz="2400" b="1" dirty="0">
              <a:solidFill>
                <a:srgbClr val="24569D"/>
              </a:solidFill>
            </a:endParaRPr>
          </a:p>
        </p:txBody>
      </p:sp>
      <p:sp>
        <p:nvSpPr>
          <p:cNvPr id="4" name="矩形 3">
            <a:extLst>
              <a:ext uri="{FF2B5EF4-FFF2-40B4-BE49-F238E27FC236}">
                <a16:creationId xmlns:a16="http://schemas.microsoft.com/office/drawing/2014/main" id="{D06C4CF2-7D4A-44AE-930F-BEE89DD8CC58}"/>
              </a:ext>
            </a:extLst>
          </p:cNvPr>
          <p:cNvSpPr/>
          <p:nvPr/>
        </p:nvSpPr>
        <p:spPr>
          <a:xfrm>
            <a:off x="3013710" y="265009"/>
            <a:ext cx="4027170" cy="369332"/>
          </a:xfrm>
          <a:prstGeom prst="rect">
            <a:avLst/>
          </a:prstGeom>
        </p:spPr>
        <p:txBody>
          <a:bodyPr wrap="square">
            <a:spAutoFit/>
          </a:bodyPr>
          <a:lstStyle/>
          <a:p>
            <a:r>
              <a:rPr lang="en-US" altLang="zh-CN" dirty="0"/>
              <a:t>1</a:t>
            </a:r>
            <a:r>
              <a:rPr lang="zh-CN" altLang="en-US" dirty="0"/>
              <a:t>、创建运行时类的对象</a:t>
            </a:r>
          </a:p>
        </p:txBody>
      </p:sp>
      <p:sp>
        <p:nvSpPr>
          <p:cNvPr id="5" name="矩形 4">
            <a:extLst>
              <a:ext uri="{FF2B5EF4-FFF2-40B4-BE49-F238E27FC236}">
                <a16:creationId xmlns:a16="http://schemas.microsoft.com/office/drawing/2014/main" id="{5608D885-B771-47F1-A21E-886B9BCE2891}"/>
              </a:ext>
            </a:extLst>
          </p:cNvPr>
          <p:cNvSpPr/>
          <p:nvPr/>
        </p:nvSpPr>
        <p:spPr>
          <a:xfrm>
            <a:off x="744071" y="3562872"/>
            <a:ext cx="10392241" cy="263854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50000"/>
              </a:lnSpc>
            </a:pPr>
            <a:r>
              <a:rPr lang="en-US" altLang="zh-CN" sz="1400" dirty="0"/>
              <a:t>//</a:t>
            </a:r>
            <a:r>
              <a:rPr lang="zh-CN" altLang="en-US" sz="1400" dirty="0"/>
              <a:t>获取 </a:t>
            </a:r>
            <a:r>
              <a:rPr lang="en-US" altLang="zh-CN" sz="1400" dirty="0"/>
              <a:t>Person </a:t>
            </a:r>
            <a:r>
              <a:rPr lang="zh-CN" altLang="en-US" sz="1400" dirty="0"/>
              <a:t>类的 </a:t>
            </a:r>
            <a:r>
              <a:rPr lang="en-US" altLang="zh-CN" sz="1400" dirty="0"/>
              <a:t>Class </a:t>
            </a:r>
            <a:r>
              <a:rPr lang="zh-CN" altLang="en-US" sz="1400" dirty="0"/>
              <a:t>对象</a:t>
            </a:r>
          </a:p>
          <a:p>
            <a:pPr>
              <a:lnSpc>
                <a:spcPct val="150000"/>
              </a:lnSpc>
            </a:pPr>
            <a:r>
              <a:rPr lang="zh-CN" altLang="en-US" sz="1400" dirty="0"/>
              <a:t> </a:t>
            </a:r>
            <a:r>
              <a:rPr lang="en-US" altLang="zh-CN" sz="1400" dirty="0"/>
              <a:t>Class </a:t>
            </a:r>
            <a:r>
              <a:rPr lang="en-US" altLang="zh-CN" sz="1400" dirty="0" err="1"/>
              <a:t>clazz</a:t>
            </a:r>
            <a:r>
              <a:rPr lang="en-US" altLang="zh-CN" sz="1400" dirty="0"/>
              <a:t>=</a:t>
            </a:r>
            <a:r>
              <a:rPr lang="en-US" altLang="zh-CN" sz="1400" dirty="0" err="1"/>
              <a:t>Class.forName</a:t>
            </a:r>
            <a:r>
              <a:rPr lang="en-US" altLang="zh-CN" sz="1400" dirty="0"/>
              <a:t>("</a:t>
            </a:r>
            <a:r>
              <a:rPr lang="en-US" altLang="zh-CN" sz="1400" dirty="0" err="1"/>
              <a:t>reflection.Person</a:t>
            </a:r>
            <a:r>
              <a:rPr lang="en-US" altLang="zh-CN" sz="1400" dirty="0"/>
              <a:t>"); </a:t>
            </a:r>
          </a:p>
          <a:p>
            <a:pPr>
              <a:lnSpc>
                <a:spcPct val="150000"/>
              </a:lnSpc>
            </a:pPr>
            <a:r>
              <a:rPr lang="en-US" altLang="zh-CN" sz="1400" dirty="0">
                <a:solidFill>
                  <a:srgbClr val="C00000"/>
                </a:solidFill>
              </a:rPr>
              <a:t> // 1</a:t>
            </a:r>
            <a:r>
              <a:rPr lang="zh-CN" altLang="en-US" sz="1400" dirty="0">
                <a:solidFill>
                  <a:srgbClr val="C00000"/>
                </a:solidFill>
              </a:rPr>
              <a:t>）使用</a:t>
            </a:r>
            <a:r>
              <a:rPr lang="en-US" altLang="zh-CN" sz="1400" dirty="0">
                <a:solidFill>
                  <a:srgbClr val="C00000"/>
                </a:solidFill>
              </a:rPr>
              <a:t>.</a:t>
            </a:r>
            <a:r>
              <a:rPr lang="en-US" altLang="zh-CN" sz="1400" dirty="0" err="1">
                <a:solidFill>
                  <a:srgbClr val="C00000"/>
                </a:solidFill>
              </a:rPr>
              <a:t>newInstance</a:t>
            </a:r>
            <a:r>
              <a:rPr lang="en-US" altLang="zh-CN" sz="1400" dirty="0">
                <a:solidFill>
                  <a:srgbClr val="C00000"/>
                </a:solidFill>
              </a:rPr>
              <a:t>() </a:t>
            </a:r>
            <a:r>
              <a:rPr lang="zh-CN" altLang="en-US" sz="1400" dirty="0">
                <a:solidFill>
                  <a:srgbClr val="C00000"/>
                </a:solidFill>
              </a:rPr>
              <a:t>方法创建对象，无参数构造器</a:t>
            </a:r>
          </a:p>
          <a:p>
            <a:pPr>
              <a:lnSpc>
                <a:spcPct val="150000"/>
              </a:lnSpc>
            </a:pPr>
            <a:r>
              <a:rPr lang="zh-CN" altLang="en-US" sz="1400" dirty="0"/>
              <a:t> </a:t>
            </a:r>
            <a:r>
              <a:rPr lang="en-US" altLang="zh-CN" sz="1400" dirty="0"/>
              <a:t>Person p=(Person) </a:t>
            </a:r>
            <a:r>
              <a:rPr lang="en-US" altLang="zh-CN" sz="1400" dirty="0" err="1"/>
              <a:t>clazz.newInstance</a:t>
            </a:r>
            <a:r>
              <a:rPr lang="en-US" altLang="zh-CN" sz="1400" dirty="0"/>
              <a:t>();</a:t>
            </a:r>
          </a:p>
          <a:p>
            <a:pPr>
              <a:lnSpc>
                <a:spcPct val="150000"/>
              </a:lnSpc>
            </a:pPr>
            <a:r>
              <a:rPr lang="en-US" altLang="zh-CN" sz="1400" dirty="0">
                <a:solidFill>
                  <a:srgbClr val="C00000"/>
                </a:solidFill>
              </a:rPr>
              <a:t>// 2</a:t>
            </a:r>
            <a:r>
              <a:rPr lang="zh-CN" altLang="en-US" sz="1400" dirty="0">
                <a:solidFill>
                  <a:srgbClr val="C00000"/>
                </a:solidFill>
              </a:rPr>
              <a:t>）获取指定参数类型的构造方法，再创建对象</a:t>
            </a:r>
          </a:p>
          <a:p>
            <a:pPr>
              <a:lnSpc>
                <a:spcPct val="150000"/>
              </a:lnSpc>
            </a:pPr>
            <a:r>
              <a:rPr lang="zh-CN" altLang="en-US" sz="1400" dirty="0"/>
              <a:t> </a:t>
            </a:r>
            <a:r>
              <a:rPr lang="en-US" altLang="zh-CN" sz="1400" dirty="0"/>
              <a:t>Constructor c=</a:t>
            </a:r>
            <a:r>
              <a:rPr lang="en-US" altLang="zh-CN" sz="1400" dirty="0" err="1"/>
              <a:t>clazz.getDeclaredConstructor</a:t>
            </a:r>
            <a:r>
              <a:rPr lang="en-US" altLang="zh-CN" sz="1400" dirty="0"/>
              <a:t>(</a:t>
            </a:r>
            <a:r>
              <a:rPr lang="en-US" altLang="zh-CN" sz="1400" dirty="0" err="1"/>
              <a:t>String.class,String.class,int.class</a:t>
            </a:r>
            <a:r>
              <a:rPr lang="en-US" altLang="zh-CN" sz="1400" dirty="0"/>
              <a:t>);</a:t>
            </a:r>
          </a:p>
          <a:p>
            <a:pPr>
              <a:lnSpc>
                <a:spcPct val="150000"/>
              </a:lnSpc>
            </a:pPr>
            <a:r>
              <a:rPr lang="en-US" altLang="zh-CN" sz="1400" dirty="0"/>
              <a:t> //</a:t>
            </a:r>
            <a:r>
              <a:rPr lang="zh-CN" altLang="en-US" sz="1400" dirty="0"/>
              <a:t>创建对象并设置属性</a:t>
            </a:r>
            <a:r>
              <a:rPr lang="en-US" altLang="zh-CN" sz="1400" dirty="0"/>
              <a:t>13/04/2018 Page 106 of 283</a:t>
            </a:r>
          </a:p>
          <a:p>
            <a:pPr>
              <a:lnSpc>
                <a:spcPct val="150000"/>
              </a:lnSpc>
            </a:pPr>
            <a:r>
              <a:rPr lang="en-US" altLang="zh-CN" sz="1400" dirty="0"/>
              <a:t> Person p1=(Person) </a:t>
            </a:r>
            <a:r>
              <a:rPr lang="en-US" altLang="zh-CN" sz="1400" dirty="0" err="1"/>
              <a:t>c.newInstance</a:t>
            </a:r>
            <a:r>
              <a:rPr lang="en-US" altLang="zh-CN" sz="1400" dirty="0"/>
              <a:t>("</a:t>
            </a:r>
            <a:r>
              <a:rPr lang="zh-CN" altLang="en-US" sz="1400" dirty="0"/>
              <a:t>李四</a:t>
            </a:r>
            <a:r>
              <a:rPr lang="en-US" altLang="zh-CN" sz="1400" dirty="0"/>
              <a:t>","</a:t>
            </a:r>
            <a:r>
              <a:rPr lang="zh-CN" altLang="en-US" sz="1400" dirty="0"/>
              <a:t>男</a:t>
            </a:r>
            <a:r>
              <a:rPr lang="en-US" altLang="zh-CN" sz="1400" dirty="0"/>
              <a:t>",20)</a:t>
            </a:r>
            <a:endParaRPr lang="zh-CN" altLang="en-US" sz="1400" dirty="0"/>
          </a:p>
        </p:txBody>
      </p:sp>
      <p:sp>
        <p:nvSpPr>
          <p:cNvPr id="6" name="矩形 5">
            <a:extLst>
              <a:ext uri="{FF2B5EF4-FFF2-40B4-BE49-F238E27FC236}">
                <a16:creationId xmlns:a16="http://schemas.microsoft.com/office/drawing/2014/main" id="{CE12F2BD-BB94-4605-9429-4C9DAF3060CD}"/>
              </a:ext>
            </a:extLst>
          </p:cNvPr>
          <p:cNvSpPr/>
          <p:nvPr/>
        </p:nvSpPr>
        <p:spPr>
          <a:xfrm>
            <a:off x="6022996" y="1271600"/>
            <a:ext cx="5113317" cy="15249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1600" dirty="0"/>
              <a:t>创建类的对象：调用</a:t>
            </a:r>
            <a:r>
              <a:rPr lang="en-US" altLang="zh-CN" sz="1600" dirty="0"/>
              <a:t>Class</a:t>
            </a:r>
            <a:r>
              <a:rPr lang="zh-CN" altLang="en-US" sz="1600" dirty="0"/>
              <a:t>对象的</a:t>
            </a:r>
            <a:r>
              <a:rPr lang="en-US" altLang="zh-CN" sz="1600" dirty="0" err="1"/>
              <a:t>newInstance</a:t>
            </a:r>
            <a:r>
              <a:rPr lang="en-US" altLang="zh-CN" sz="1600" dirty="0"/>
              <a:t>()</a:t>
            </a:r>
            <a:r>
              <a:rPr lang="zh-CN" altLang="en-US" sz="1600" dirty="0"/>
              <a:t>方法</a:t>
            </a:r>
          </a:p>
          <a:p>
            <a:pPr>
              <a:lnSpc>
                <a:spcPct val="150000"/>
              </a:lnSpc>
            </a:pPr>
            <a:r>
              <a:rPr lang="zh-CN" altLang="en-US" sz="1600" dirty="0"/>
              <a:t>要 求： </a:t>
            </a:r>
            <a:endParaRPr lang="en-US" altLang="zh-CN" sz="1600" dirty="0"/>
          </a:p>
          <a:p>
            <a:pPr>
              <a:lnSpc>
                <a:spcPct val="150000"/>
              </a:lnSpc>
            </a:pPr>
            <a:r>
              <a:rPr lang="en-US" altLang="zh-CN" sz="1600" dirty="0"/>
              <a:t>1</a:t>
            </a:r>
            <a:r>
              <a:rPr lang="zh-CN" altLang="en-US" sz="1600" dirty="0"/>
              <a:t>）类必须有一个无参数的构造器。</a:t>
            </a:r>
          </a:p>
          <a:p>
            <a:pPr>
              <a:lnSpc>
                <a:spcPct val="150000"/>
              </a:lnSpc>
            </a:pPr>
            <a:r>
              <a:rPr lang="en-US" altLang="zh-CN" sz="1600" dirty="0"/>
              <a:t>2</a:t>
            </a:r>
            <a:r>
              <a:rPr lang="zh-CN" altLang="en-US" sz="1600" dirty="0"/>
              <a:t>）类的构造器的访问权限需要足够。</a:t>
            </a:r>
          </a:p>
        </p:txBody>
      </p:sp>
      <p:sp>
        <p:nvSpPr>
          <p:cNvPr id="8" name="矩形 7">
            <a:extLst>
              <a:ext uri="{FF2B5EF4-FFF2-40B4-BE49-F238E27FC236}">
                <a16:creationId xmlns:a16="http://schemas.microsoft.com/office/drawing/2014/main" id="{88660DF3-D99B-4545-BAB6-95CEF6A28404}"/>
              </a:ext>
            </a:extLst>
          </p:cNvPr>
          <p:cNvSpPr/>
          <p:nvPr/>
        </p:nvSpPr>
        <p:spPr>
          <a:xfrm>
            <a:off x="812165" y="1232525"/>
            <a:ext cx="1348887" cy="47735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1000" dirty="0"/>
              <a:t>引入“包类”名称</a:t>
            </a:r>
          </a:p>
        </p:txBody>
      </p:sp>
      <p:sp>
        <p:nvSpPr>
          <p:cNvPr id="9" name="矩形 8">
            <a:extLst>
              <a:ext uri="{FF2B5EF4-FFF2-40B4-BE49-F238E27FC236}">
                <a16:creationId xmlns:a16="http://schemas.microsoft.com/office/drawing/2014/main" id="{6EE17359-710A-4AD3-B54A-6D903CB33C1F}"/>
              </a:ext>
            </a:extLst>
          </p:cNvPr>
          <p:cNvSpPr/>
          <p:nvPr/>
        </p:nvSpPr>
        <p:spPr>
          <a:xfrm>
            <a:off x="2430699" y="1227868"/>
            <a:ext cx="1348887" cy="47735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1000" dirty="0"/>
              <a:t>通过</a:t>
            </a:r>
            <a:r>
              <a:rPr lang="en-US" altLang="zh-CN" sz="1000" dirty="0"/>
              <a:t>new</a:t>
            </a:r>
            <a:r>
              <a:rPr lang="zh-CN" altLang="en-US" sz="1000" dirty="0"/>
              <a:t>实例化</a:t>
            </a:r>
          </a:p>
        </p:txBody>
      </p:sp>
      <p:sp>
        <p:nvSpPr>
          <p:cNvPr id="10" name="矩形 9">
            <a:extLst>
              <a:ext uri="{FF2B5EF4-FFF2-40B4-BE49-F238E27FC236}">
                <a16:creationId xmlns:a16="http://schemas.microsoft.com/office/drawing/2014/main" id="{6BEBFCE9-F227-4C86-A44F-B0FB4A7E8ADB}"/>
              </a:ext>
            </a:extLst>
          </p:cNvPr>
          <p:cNvSpPr/>
          <p:nvPr/>
        </p:nvSpPr>
        <p:spPr>
          <a:xfrm>
            <a:off x="4013101" y="1227855"/>
            <a:ext cx="1348887" cy="47735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1000" dirty="0"/>
              <a:t>取得实例化对象</a:t>
            </a:r>
          </a:p>
        </p:txBody>
      </p:sp>
      <p:sp>
        <p:nvSpPr>
          <p:cNvPr id="14" name="矩形 13">
            <a:extLst>
              <a:ext uri="{FF2B5EF4-FFF2-40B4-BE49-F238E27FC236}">
                <a16:creationId xmlns:a16="http://schemas.microsoft.com/office/drawing/2014/main" id="{A9E874FD-BAFA-423C-BCDD-9221AE1B3D74}"/>
              </a:ext>
            </a:extLst>
          </p:cNvPr>
          <p:cNvSpPr/>
          <p:nvPr/>
        </p:nvSpPr>
        <p:spPr>
          <a:xfrm>
            <a:off x="812165" y="2260157"/>
            <a:ext cx="1348887" cy="4773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00" dirty="0"/>
              <a:t>获取对应名称的某“包类” 的</a:t>
            </a:r>
            <a:r>
              <a:rPr lang="en-US" altLang="zh-CN" sz="1000" dirty="0"/>
              <a:t>class</a:t>
            </a:r>
            <a:r>
              <a:rPr lang="zh-CN" altLang="en-US" sz="1000" dirty="0"/>
              <a:t>对象</a:t>
            </a:r>
          </a:p>
        </p:txBody>
      </p:sp>
      <p:sp>
        <p:nvSpPr>
          <p:cNvPr id="15" name="矩形 14">
            <a:extLst>
              <a:ext uri="{FF2B5EF4-FFF2-40B4-BE49-F238E27FC236}">
                <a16:creationId xmlns:a16="http://schemas.microsoft.com/office/drawing/2014/main" id="{D48FB2B5-7157-4BFA-8EE9-B6F3951273F2}"/>
              </a:ext>
            </a:extLst>
          </p:cNvPr>
          <p:cNvSpPr/>
          <p:nvPr/>
        </p:nvSpPr>
        <p:spPr>
          <a:xfrm>
            <a:off x="2430699" y="2258720"/>
            <a:ext cx="1348887" cy="4773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00" dirty="0"/>
              <a:t>通过</a:t>
            </a:r>
            <a:r>
              <a:rPr lang="en-US" altLang="zh-CN" sz="1000" dirty="0" err="1"/>
              <a:t>newInstance</a:t>
            </a:r>
            <a:r>
              <a:rPr lang="zh-CN" altLang="en-US" sz="1000" dirty="0"/>
              <a:t>（）方法</a:t>
            </a:r>
          </a:p>
        </p:txBody>
      </p:sp>
      <p:sp>
        <p:nvSpPr>
          <p:cNvPr id="16" name="矩形 15">
            <a:extLst>
              <a:ext uri="{FF2B5EF4-FFF2-40B4-BE49-F238E27FC236}">
                <a16:creationId xmlns:a16="http://schemas.microsoft.com/office/drawing/2014/main" id="{03B7CA33-6C38-40EA-A211-A1427981E5A1}"/>
              </a:ext>
            </a:extLst>
          </p:cNvPr>
          <p:cNvSpPr/>
          <p:nvPr/>
        </p:nvSpPr>
        <p:spPr>
          <a:xfrm>
            <a:off x="4021844" y="2258720"/>
            <a:ext cx="1348887" cy="477356"/>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000" dirty="0"/>
              <a:t>调用类的无参构造方法，创建对象</a:t>
            </a:r>
          </a:p>
        </p:txBody>
      </p:sp>
      <p:cxnSp>
        <p:nvCxnSpPr>
          <p:cNvPr id="18" name="直接箭头连接符 17">
            <a:extLst>
              <a:ext uri="{FF2B5EF4-FFF2-40B4-BE49-F238E27FC236}">
                <a16:creationId xmlns:a16="http://schemas.microsoft.com/office/drawing/2014/main" id="{5CD58AB4-F44D-4D7A-8F9E-46DCC5D26B8B}"/>
              </a:ext>
            </a:extLst>
          </p:cNvPr>
          <p:cNvCxnSpPr>
            <a:stCxn id="8" idx="3"/>
            <a:endCxn id="9" idx="1"/>
          </p:cNvCxnSpPr>
          <p:nvPr/>
        </p:nvCxnSpPr>
        <p:spPr>
          <a:xfrm flipV="1">
            <a:off x="2161052" y="1466546"/>
            <a:ext cx="269647" cy="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A453B80-FC8C-4B5A-9130-462B9120346C}"/>
              </a:ext>
            </a:extLst>
          </p:cNvPr>
          <p:cNvCxnSpPr>
            <a:stCxn id="9" idx="3"/>
            <a:endCxn id="10" idx="1"/>
          </p:cNvCxnSpPr>
          <p:nvPr/>
        </p:nvCxnSpPr>
        <p:spPr>
          <a:xfrm flipV="1">
            <a:off x="3779586" y="1466533"/>
            <a:ext cx="233515" cy="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C03F847-021E-490C-A670-2BBD7C8FE8B2}"/>
              </a:ext>
            </a:extLst>
          </p:cNvPr>
          <p:cNvCxnSpPr>
            <a:stCxn id="14" idx="3"/>
            <a:endCxn id="15" idx="1"/>
          </p:cNvCxnSpPr>
          <p:nvPr/>
        </p:nvCxnSpPr>
        <p:spPr>
          <a:xfrm flipV="1">
            <a:off x="2161052" y="2497398"/>
            <a:ext cx="269647" cy="1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9605437-8C2B-4AF4-979D-9382E9A16237}"/>
              </a:ext>
            </a:extLst>
          </p:cNvPr>
          <p:cNvCxnSpPr>
            <a:stCxn id="15" idx="3"/>
            <a:endCxn id="16" idx="1"/>
          </p:cNvCxnSpPr>
          <p:nvPr/>
        </p:nvCxnSpPr>
        <p:spPr>
          <a:xfrm>
            <a:off x="3779586" y="2497398"/>
            <a:ext cx="242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DE6ACC3-C529-4A90-8002-AB31209256F7}"/>
              </a:ext>
            </a:extLst>
          </p:cNvPr>
          <p:cNvSpPr/>
          <p:nvPr/>
        </p:nvSpPr>
        <p:spPr>
          <a:xfrm>
            <a:off x="2326683" y="2900779"/>
            <a:ext cx="2339102" cy="276999"/>
          </a:xfrm>
          <a:prstGeom prst="rect">
            <a:avLst/>
          </a:prstGeom>
        </p:spPr>
        <p:txBody>
          <a:bodyPr wrap="none">
            <a:spAutoFit/>
          </a:bodyPr>
          <a:lstStyle/>
          <a:p>
            <a:r>
              <a:rPr lang="zh-CN" altLang="en-US" sz="1200" dirty="0"/>
              <a:t>反射方式：创建运行时类的对象</a:t>
            </a:r>
          </a:p>
        </p:txBody>
      </p:sp>
      <p:sp>
        <p:nvSpPr>
          <p:cNvPr id="27" name="矩形 26">
            <a:extLst>
              <a:ext uri="{FF2B5EF4-FFF2-40B4-BE49-F238E27FC236}">
                <a16:creationId xmlns:a16="http://schemas.microsoft.com/office/drawing/2014/main" id="{EB48414B-9A90-4F45-946C-83FBBD019957}"/>
              </a:ext>
            </a:extLst>
          </p:cNvPr>
          <p:cNvSpPr/>
          <p:nvPr/>
        </p:nvSpPr>
        <p:spPr>
          <a:xfrm>
            <a:off x="2320312" y="1830803"/>
            <a:ext cx="1877437" cy="276999"/>
          </a:xfrm>
          <a:prstGeom prst="rect">
            <a:avLst/>
          </a:prstGeom>
        </p:spPr>
        <p:txBody>
          <a:bodyPr wrap="none">
            <a:spAutoFit/>
          </a:bodyPr>
          <a:lstStyle/>
          <a:p>
            <a:r>
              <a:rPr lang="zh-CN" altLang="en-US" sz="1200" dirty="0"/>
              <a:t>一般方式：创建类的对象</a:t>
            </a:r>
          </a:p>
        </p:txBody>
      </p:sp>
    </p:spTree>
    <p:extLst>
      <p:ext uri="{BB962C8B-B14F-4D97-AF65-F5344CB8AC3E}">
        <p14:creationId xmlns:p14="http://schemas.microsoft.com/office/powerpoint/2010/main" val="821116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三、应用</a:t>
            </a:r>
            <a:endParaRPr lang="zh-CN" altLang="en-US" sz="2400" b="1" dirty="0">
              <a:solidFill>
                <a:srgbClr val="24569D"/>
              </a:solidFill>
            </a:endParaRPr>
          </a:p>
        </p:txBody>
      </p:sp>
      <p:sp>
        <p:nvSpPr>
          <p:cNvPr id="2" name="矩形 1">
            <a:extLst>
              <a:ext uri="{FF2B5EF4-FFF2-40B4-BE49-F238E27FC236}">
                <a16:creationId xmlns:a16="http://schemas.microsoft.com/office/drawing/2014/main" id="{D850E711-D36E-43B9-84A4-6B0A15B55330}"/>
              </a:ext>
            </a:extLst>
          </p:cNvPr>
          <p:cNvSpPr/>
          <p:nvPr/>
        </p:nvSpPr>
        <p:spPr>
          <a:xfrm>
            <a:off x="4701155" y="1903998"/>
            <a:ext cx="3319916" cy="211955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Wingdings" panose="05000000000000000000" pitchFamily="2" charset="2"/>
              <a:buChar char="p"/>
            </a:pPr>
            <a:r>
              <a:rPr lang="zh-CN" altLang="en-US" dirty="0"/>
              <a:t>实现的全部接口</a:t>
            </a:r>
          </a:p>
          <a:p>
            <a:pPr marL="285750" indent="-285750">
              <a:lnSpc>
                <a:spcPct val="150000"/>
              </a:lnSpc>
              <a:buFont typeface="Wingdings" panose="05000000000000000000" pitchFamily="2" charset="2"/>
              <a:buChar char="p"/>
            </a:pPr>
            <a:r>
              <a:rPr lang="zh-CN" altLang="en-US" dirty="0"/>
              <a:t>所继承的父类</a:t>
            </a:r>
          </a:p>
          <a:p>
            <a:pPr marL="285750" indent="-285750">
              <a:lnSpc>
                <a:spcPct val="150000"/>
              </a:lnSpc>
              <a:buFont typeface="Wingdings" panose="05000000000000000000" pitchFamily="2" charset="2"/>
              <a:buChar char="p"/>
            </a:pPr>
            <a:r>
              <a:rPr lang="zh-CN" altLang="en-US" dirty="0"/>
              <a:t>全部的构造器</a:t>
            </a:r>
          </a:p>
          <a:p>
            <a:pPr marL="285750" indent="-285750">
              <a:lnSpc>
                <a:spcPct val="150000"/>
              </a:lnSpc>
              <a:buFont typeface="Wingdings" panose="05000000000000000000" pitchFamily="2" charset="2"/>
              <a:buChar char="p"/>
            </a:pPr>
            <a:r>
              <a:rPr lang="zh-CN" altLang="en-US" dirty="0"/>
              <a:t>全部的方法</a:t>
            </a:r>
          </a:p>
          <a:p>
            <a:pPr marL="285750" indent="-285750">
              <a:lnSpc>
                <a:spcPct val="150000"/>
              </a:lnSpc>
              <a:buFont typeface="Wingdings" panose="05000000000000000000" pitchFamily="2" charset="2"/>
              <a:buChar char="p"/>
            </a:pPr>
            <a:r>
              <a:rPr lang="zh-CN" altLang="en-US" dirty="0"/>
              <a:t>全部的</a:t>
            </a:r>
            <a:r>
              <a:rPr lang="en-US" altLang="zh-CN" dirty="0"/>
              <a:t>Field</a:t>
            </a:r>
          </a:p>
        </p:txBody>
      </p:sp>
      <p:sp>
        <p:nvSpPr>
          <p:cNvPr id="4" name="矩形 3">
            <a:extLst>
              <a:ext uri="{FF2B5EF4-FFF2-40B4-BE49-F238E27FC236}">
                <a16:creationId xmlns:a16="http://schemas.microsoft.com/office/drawing/2014/main" id="{4AE1D715-87AA-4E65-A0F0-808FEDB05F2A}"/>
              </a:ext>
            </a:extLst>
          </p:cNvPr>
          <p:cNvSpPr/>
          <p:nvPr/>
        </p:nvSpPr>
        <p:spPr>
          <a:xfrm>
            <a:off x="2843490" y="280990"/>
            <a:ext cx="3102131" cy="369332"/>
          </a:xfrm>
          <a:prstGeom prst="rect">
            <a:avLst/>
          </a:prstGeom>
        </p:spPr>
        <p:txBody>
          <a:bodyPr wrap="none">
            <a:spAutoFit/>
          </a:bodyPr>
          <a:lstStyle/>
          <a:p>
            <a:r>
              <a:rPr lang="en-US" altLang="zh-CN" dirty="0"/>
              <a:t>2</a:t>
            </a:r>
            <a:r>
              <a:rPr lang="zh-CN" altLang="en-US" dirty="0"/>
              <a:t>、获取运行时类的完整结构</a:t>
            </a:r>
          </a:p>
        </p:txBody>
      </p:sp>
      <p:sp>
        <p:nvSpPr>
          <p:cNvPr id="5" name="矩形 4">
            <a:extLst>
              <a:ext uri="{FF2B5EF4-FFF2-40B4-BE49-F238E27FC236}">
                <a16:creationId xmlns:a16="http://schemas.microsoft.com/office/drawing/2014/main" id="{0C86EE0C-A5F8-4B7A-AE41-F818B7688CF5}"/>
              </a:ext>
            </a:extLst>
          </p:cNvPr>
          <p:cNvSpPr/>
          <p:nvPr/>
        </p:nvSpPr>
        <p:spPr>
          <a:xfrm>
            <a:off x="1585913" y="1077105"/>
            <a:ext cx="9550400" cy="400110"/>
          </a:xfrm>
          <a:prstGeom prst="rect">
            <a:avLst/>
          </a:prstGeom>
        </p:spPr>
        <p:txBody>
          <a:bodyPr wrap="square">
            <a:spAutoFit/>
          </a:bodyPr>
          <a:lstStyle/>
          <a:p>
            <a:r>
              <a:rPr lang="en-US" altLang="zh-CN" sz="2000" b="1" dirty="0"/>
              <a:t>Field</a:t>
            </a:r>
            <a:r>
              <a:rPr lang="zh-CN" altLang="en-US" sz="2000" b="1" dirty="0"/>
              <a:t>、</a:t>
            </a:r>
            <a:r>
              <a:rPr lang="en-US" altLang="zh-CN" sz="2000" b="1" dirty="0"/>
              <a:t>Method</a:t>
            </a:r>
            <a:r>
              <a:rPr lang="zh-CN" altLang="en-US" sz="2000" b="1" dirty="0"/>
              <a:t>、</a:t>
            </a:r>
            <a:r>
              <a:rPr lang="en-US" altLang="zh-CN" sz="2000" b="1" dirty="0"/>
              <a:t>Constructor</a:t>
            </a:r>
            <a:r>
              <a:rPr lang="zh-CN" altLang="en-US" sz="2000" b="1" dirty="0"/>
              <a:t>、</a:t>
            </a:r>
            <a:r>
              <a:rPr lang="en-US" altLang="zh-CN" sz="2000" b="1" dirty="0"/>
              <a:t>Superclass</a:t>
            </a:r>
            <a:r>
              <a:rPr lang="zh-CN" altLang="en-US" sz="2000" b="1" dirty="0"/>
              <a:t>、</a:t>
            </a:r>
            <a:r>
              <a:rPr lang="en-US" altLang="zh-CN" sz="2000" b="1" dirty="0"/>
              <a:t>Interface</a:t>
            </a:r>
            <a:r>
              <a:rPr lang="zh-CN" altLang="en-US" sz="2000" b="1" dirty="0"/>
              <a:t>、</a:t>
            </a:r>
            <a:r>
              <a:rPr lang="en-US" altLang="zh-CN" sz="2000" b="1" dirty="0"/>
              <a:t>Annotation</a:t>
            </a:r>
            <a:endParaRPr lang="zh-CN" altLang="en-US" sz="2000" b="1" dirty="0"/>
          </a:p>
        </p:txBody>
      </p:sp>
      <p:sp>
        <p:nvSpPr>
          <p:cNvPr id="7" name="矩形 6">
            <a:extLst>
              <a:ext uri="{FF2B5EF4-FFF2-40B4-BE49-F238E27FC236}">
                <a16:creationId xmlns:a16="http://schemas.microsoft.com/office/drawing/2014/main" id="{8167A9B7-4ADC-45C2-81A2-59D5F4DFEFD6}"/>
              </a:ext>
            </a:extLst>
          </p:cNvPr>
          <p:cNvSpPr/>
          <p:nvPr/>
        </p:nvSpPr>
        <p:spPr>
          <a:xfrm>
            <a:off x="4394555" y="4564744"/>
            <a:ext cx="3784187" cy="646331"/>
          </a:xfrm>
          <a:prstGeom prst="rect">
            <a:avLst/>
          </a:prstGeom>
        </p:spPr>
        <p:txBody>
          <a:bodyPr wrap="square">
            <a:spAutoFit/>
          </a:bodyPr>
          <a:lstStyle/>
          <a:p>
            <a:r>
              <a:rPr lang="zh-CN" altLang="en-US" dirty="0"/>
              <a:t>在实际的操作中，取得类的信息的操作代码，并不会经常使用。</a:t>
            </a:r>
          </a:p>
        </p:txBody>
      </p:sp>
    </p:spTree>
    <p:extLst>
      <p:ext uri="{BB962C8B-B14F-4D97-AF65-F5344CB8AC3E}">
        <p14:creationId xmlns:p14="http://schemas.microsoft.com/office/powerpoint/2010/main" val="117848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
          <p:cNvSpPr txBox="1">
            <a:spLocks noChangeArrowheads="1"/>
          </p:cNvSpPr>
          <p:nvPr/>
        </p:nvSpPr>
        <p:spPr bwMode="auto">
          <a:xfrm>
            <a:off x="5542002" y="4669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dirty="0">
                <a:solidFill>
                  <a:srgbClr val="545454"/>
                </a:solidFill>
                <a:latin typeface="汉仪中黑简" panose="02010609000101010101" pitchFamily="49" charset="-122"/>
                <a:ea typeface="汉仪中黑简" panose="02010609000101010101" pitchFamily="49" charset="-122"/>
              </a:rPr>
              <a:t>目录</a:t>
            </a:r>
          </a:p>
        </p:txBody>
      </p:sp>
      <p:cxnSp>
        <p:nvCxnSpPr>
          <p:cNvPr id="6" name="直接连接符 5"/>
          <p:cNvCxnSpPr/>
          <p:nvPr/>
        </p:nvCxnSpPr>
        <p:spPr>
          <a:xfrm>
            <a:off x="4196555" y="1113264"/>
            <a:ext cx="3798891" cy="0"/>
          </a:xfrm>
          <a:prstGeom prst="line">
            <a:avLst/>
          </a:prstGeom>
          <a:ln w="44450">
            <a:solidFill>
              <a:srgbClr val="24569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3295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0184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270732" y="2433694"/>
            <a:ext cx="2668890" cy="2508818"/>
          </a:xfrm>
          <a:prstGeom prst="line">
            <a:avLst/>
          </a:prstGeom>
          <a:ln w="28575">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1209789" y="4219349"/>
            <a:ext cx="1446326" cy="1446326"/>
          </a:xfrm>
          <a:prstGeom prst="ellipse">
            <a:avLst/>
          </a:prstGeom>
          <a:solidFill>
            <a:schemeClr val="accent1">
              <a:lumMod val="20000"/>
              <a:lumOff val="80000"/>
            </a:schemeClr>
          </a:solidFill>
          <a:ln w="285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01</a:t>
            </a:r>
            <a:endParaRPr lang="zh-CN" altLang="en-US" sz="4800" dirty="0">
              <a:solidFill>
                <a:schemeClr val="tx1">
                  <a:lumMod val="65000"/>
                  <a:lumOff val="35000"/>
                </a:schemeClr>
              </a:solidFill>
              <a:latin typeface="+mj-ea"/>
              <a:ea typeface="+mj-ea"/>
            </a:endParaRPr>
          </a:p>
        </p:txBody>
      </p:sp>
      <p:sp>
        <p:nvSpPr>
          <p:cNvPr id="17" name="PA_椭圆 16"/>
          <p:cNvSpPr/>
          <p:nvPr>
            <p:custDataLst>
              <p:tags r:id="rId2"/>
            </p:custDataLst>
          </p:nvPr>
        </p:nvSpPr>
        <p:spPr>
          <a:xfrm>
            <a:off x="387867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50000"/>
                  </a:schemeClr>
                </a:solidFill>
                <a:latin typeface="+mj-ea"/>
                <a:ea typeface="+mj-ea"/>
              </a:rPr>
              <a:t>02</a:t>
            </a:r>
            <a:endParaRPr lang="zh-CN" altLang="en-US" sz="4800" dirty="0">
              <a:solidFill>
                <a:schemeClr val="bg1">
                  <a:lumMod val="50000"/>
                </a:schemeClr>
              </a:solidFill>
              <a:latin typeface="+mj-ea"/>
              <a:ea typeface="+mj-ea"/>
            </a:endParaRPr>
          </a:p>
        </p:txBody>
      </p:sp>
      <p:sp>
        <p:nvSpPr>
          <p:cNvPr id="18" name="PA_椭圆 17"/>
          <p:cNvSpPr/>
          <p:nvPr>
            <p:custDataLst>
              <p:tags r:id="rId3"/>
            </p:custDataLst>
          </p:nvPr>
        </p:nvSpPr>
        <p:spPr>
          <a:xfrm>
            <a:off x="6547569" y="4219349"/>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50000"/>
                  </a:schemeClr>
                </a:solidFill>
                <a:latin typeface="+mj-ea"/>
                <a:ea typeface="+mj-ea"/>
              </a:rPr>
              <a:t>03</a:t>
            </a:r>
            <a:endParaRPr lang="zh-CN" altLang="en-US" sz="4800" dirty="0">
              <a:solidFill>
                <a:schemeClr val="bg1">
                  <a:lumMod val="50000"/>
                </a:schemeClr>
              </a:solidFill>
              <a:latin typeface="+mj-ea"/>
              <a:ea typeface="+mj-ea"/>
            </a:endParaRPr>
          </a:p>
        </p:txBody>
      </p:sp>
      <p:sp>
        <p:nvSpPr>
          <p:cNvPr id="19" name="PA_椭圆 18"/>
          <p:cNvSpPr/>
          <p:nvPr>
            <p:custDataLst>
              <p:tags r:id="rId4"/>
            </p:custDataLst>
          </p:nvPr>
        </p:nvSpPr>
        <p:spPr>
          <a:xfrm>
            <a:off x="9216459" y="1710531"/>
            <a:ext cx="1446326" cy="1446326"/>
          </a:xfrm>
          <a:prstGeom prst="ellipse">
            <a:avLst/>
          </a:prstGeom>
          <a:solidFill>
            <a:srgbClr val="F2F2F2"/>
          </a:solidFill>
          <a:ln w="28575">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50000"/>
                  </a:schemeClr>
                </a:solidFill>
                <a:latin typeface="+mj-ea"/>
                <a:ea typeface="+mj-ea"/>
              </a:rPr>
              <a:t>04</a:t>
            </a:r>
            <a:endParaRPr lang="zh-CN" altLang="en-US" sz="4800" dirty="0">
              <a:solidFill>
                <a:schemeClr val="bg1">
                  <a:lumMod val="50000"/>
                </a:schemeClr>
              </a:solidFill>
              <a:latin typeface="+mj-ea"/>
              <a:ea typeface="+mj-ea"/>
            </a:endParaRPr>
          </a:p>
        </p:txBody>
      </p:sp>
      <p:sp>
        <p:nvSpPr>
          <p:cNvPr id="24" name="PA_文本框 23"/>
          <p:cNvSpPr txBox="1"/>
          <p:nvPr>
            <p:custDataLst>
              <p:tags r:id="rId5"/>
            </p:custDataLst>
          </p:nvPr>
        </p:nvSpPr>
        <p:spPr>
          <a:xfrm>
            <a:off x="1532842" y="5868872"/>
            <a:ext cx="800219" cy="461665"/>
          </a:xfrm>
          <a:prstGeom prst="rect">
            <a:avLst/>
          </a:prstGeom>
          <a:noFill/>
        </p:spPr>
        <p:txBody>
          <a:bodyPr wrap="none" rtlCol="0">
            <a:spAutoFit/>
          </a:bodyPr>
          <a:lstStyle/>
          <a:p>
            <a:r>
              <a:rPr lang="zh-CN" altLang="en-US" sz="2400" b="1" dirty="0">
                <a:solidFill>
                  <a:srgbClr val="24569D"/>
                </a:solidFill>
              </a:rPr>
              <a:t>概述</a:t>
            </a:r>
          </a:p>
        </p:txBody>
      </p:sp>
      <p:sp>
        <p:nvSpPr>
          <p:cNvPr id="28" name="PA_文本框 27"/>
          <p:cNvSpPr txBox="1"/>
          <p:nvPr>
            <p:custDataLst>
              <p:tags r:id="rId6"/>
            </p:custDataLst>
          </p:nvPr>
        </p:nvSpPr>
        <p:spPr>
          <a:xfrm>
            <a:off x="6870622" y="5868872"/>
            <a:ext cx="800219" cy="461665"/>
          </a:xfrm>
          <a:prstGeom prst="rect">
            <a:avLst/>
          </a:prstGeom>
          <a:noFill/>
        </p:spPr>
        <p:txBody>
          <a:bodyPr wrap="none" rtlCol="0">
            <a:spAutoFit/>
          </a:bodyPr>
          <a:lstStyle/>
          <a:p>
            <a:r>
              <a:rPr lang="zh-CN" altLang="en-US" sz="2400" b="1" dirty="0">
                <a:solidFill>
                  <a:schemeClr val="bg1">
                    <a:lumMod val="50000"/>
                  </a:schemeClr>
                </a:solidFill>
              </a:rPr>
              <a:t>应用</a:t>
            </a:r>
          </a:p>
        </p:txBody>
      </p:sp>
      <p:sp>
        <p:nvSpPr>
          <p:cNvPr id="29" name="PA_文本框 28"/>
          <p:cNvSpPr txBox="1"/>
          <p:nvPr>
            <p:custDataLst>
              <p:tags r:id="rId7"/>
            </p:custDataLst>
          </p:nvPr>
        </p:nvSpPr>
        <p:spPr>
          <a:xfrm>
            <a:off x="4119242" y="3274407"/>
            <a:ext cx="800219" cy="461665"/>
          </a:xfrm>
          <a:prstGeom prst="rect">
            <a:avLst/>
          </a:prstGeom>
          <a:noFill/>
        </p:spPr>
        <p:txBody>
          <a:bodyPr wrap="none" rtlCol="0">
            <a:spAutoFit/>
          </a:bodyPr>
          <a:lstStyle/>
          <a:p>
            <a:r>
              <a:rPr lang="zh-CN" altLang="en-US" sz="2400" b="1" dirty="0">
                <a:solidFill>
                  <a:schemeClr val="bg1">
                    <a:lumMod val="50000"/>
                  </a:schemeClr>
                </a:solidFill>
              </a:rPr>
              <a:t>详解</a:t>
            </a:r>
          </a:p>
        </p:txBody>
      </p:sp>
      <p:sp>
        <p:nvSpPr>
          <p:cNvPr id="30" name="PA_文本框 29"/>
          <p:cNvSpPr txBox="1"/>
          <p:nvPr>
            <p:custDataLst>
              <p:tags r:id="rId8"/>
            </p:custDataLst>
          </p:nvPr>
        </p:nvSpPr>
        <p:spPr>
          <a:xfrm>
            <a:off x="9231736" y="3352301"/>
            <a:ext cx="1415772" cy="461665"/>
          </a:xfrm>
          <a:prstGeom prst="rect">
            <a:avLst/>
          </a:prstGeom>
          <a:noFill/>
        </p:spPr>
        <p:txBody>
          <a:bodyPr wrap="none" rtlCol="0">
            <a:spAutoFit/>
          </a:bodyPr>
          <a:lstStyle/>
          <a:p>
            <a:r>
              <a:rPr lang="zh-CN" altLang="en-US" sz="2400" b="1" dirty="0">
                <a:solidFill>
                  <a:schemeClr val="bg1">
                    <a:lumMod val="50000"/>
                  </a:schemeClr>
                </a:solidFill>
              </a:rPr>
              <a:t>动态代理</a:t>
            </a:r>
          </a:p>
        </p:txBody>
      </p:sp>
      <p:sp>
        <p:nvSpPr>
          <p:cNvPr id="2" name="灯片编号占位符 1">
            <a:extLst>
              <a:ext uri="{FF2B5EF4-FFF2-40B4-BE49-F238E27FC236}">
                <a16:creationId xmlns:a16="http://schemas.microsoft.com/office/drawing/2014/main" id="{FF74CB84-9807-485D-B4E9-B5BE9C703C75}"/>
              </a:ext>
            </a:extLst>
          </p:cNvPr>
          <p:cNvSpPr>
            <a:spLocks noGrp="1"/>
          </p:cNvSpPr>
          <p:nvPr>
            <p:ph type="sldNum" sz="quarter" idx="12"/>
          </p:nvPr>
        </p:nvSpPr>
        <p:spPr/>
        <p:txBody>
          <a:bodyPr/>
          <a:lstStyle/>
          <a:p>
            <a:fld id="{B37D35F1-C8A2-4A57-8FB7-EAFE3FD7B391}" type="slidenum">
              <a:rPr lang="zh-CN" altLang="en-US" smtClean="0"/>
              <a:t>2</a:t>
            </a:fld>
            <a:endParaRPr lang="zh-CN" altLang="en-US"/>
          </a:p>
        </p:txBody>
      </p:sp>
      <p:sp>
        <p:nvSpPr>
          <p:cNvPr id="3" name="页脚占位符 2">
            <a:extLst>
              <a:ext uri="{FF2B5EF4-FFF2-40B4-BE49-F238E27FC236}">
                <a16:creationId xmlns:a16="http://schemas.microsoft.com/office/drawing/2014/main" id="{CD8509AF-13F9-4E59-B442-1FA92BE421C9}"/>
              </a:ext>
            </a:extLst>
          </p:cNvPr>
          <p:cNvSpPr>
            <a:spLocks noGrp="1"/>
          </p:cNvSpPr>
          <p:nvPr>
            <p:ph type="ftr" sz="quarter" idx="11"/>
          </p:nvPr>
        </p:nvSpPr>
        <p:spPr/>
        <p:txBody>
          <a:bodyPr/>
          <a:lstStyle/>
          <a:p>
            <a:endParaRPr lang="zh-CN" altLang="en-US"/>
          </a:p>
        </p:txBody>
      </p:sp>
      <p:sp>
        <p:nvSpPr>
          <p:cNvPr id="23" name="矩形 22">
            <a:extLst>
              <a:ext uri="{FF2B5EF4-FFF2-40B4-BE49-F238E27FC236}">
                <a16:creationId xmlns:a16="http://schemas.microsoft.com/office/drawing/2014/main" id="{34F39E02-1203-48DE-9AEC-F66A5B9DE12C}"/>
              </a:ext>
            </a:extLst>
          </p:cNvPr>
          <p:cNvSpPr/>
          <p:nvPr/>
        </p:nvSpPr>
        <p:spPr>
          <a:xfrm>
            <a:off x="3692358" y="3705522"/>
            <a:ext cx="2000869" cy="1698285"/>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a:spAutoFit/>
          </a:bodyPr>
          <a:lstStyle/>
          <a:p>
            <a:pPr marL="285750" indent="-285750">
              <a:lnSpc>
                <a:spcPct val="150000"/>
              </a:lnSpc>
              <a:buFont typeface="Arial" panose="020B0604020202020204" pitchFamily="34" charset="0"/>
              <a:buChar char="•"/>
            </a:pPr>
            <a:r>
              <a:rPr lang="zh-CN" altLang="en-US" dirty="0">
                <a:solidFill>
                  <a:schemeClr val="bg1">
                    <a:lumMod val="50000"/>
                  </a:schemeClr>
                </a:solidFill>
                <a:ea typeface="Microsoft YaHei" panose="020B0503020204020204" pitchFamily="34" charset="-122"/>
              </a:rPr>
              <a:t>理解</a:t>
            </a:r>
            <a:r>
              <a:rPr lang="en-US" altLang="zh-CN" dirty="0">
                <a:solidFill>
                  <a:schemeClr val="bg1">
                    <a:lumMod val="50000"/>
                  </a:schemeClr>
                </a:solidFill>
                <a:ea typeface="Microsoft YaHei" panose="020B0503020204020204" pitchFamily="34" charset="-122"/>
              </a:rPr>
              <a:t>Class</a:t>
            </a:r>
            <a:r>
              <a:rPr lang="zh-CN" altLang="en-US" dirty="0">
                <a:solidFill>
                  <a:schemeClr val="bg1">
                    <a:lumMod val="50000"/>
                  </a:schemeClr>
                </a:solidFill>
                <a:ea typeface="Microsoft YaHei" panose="020B0503020204020204" pitchFamily="34" charset="-122"/>
              </a:rPr>
              <a:t>类</a:t>
            </a:r>
            <a:endParaRPr lang="en-US" altLang="zh-CN" dirty="0">
              <a:solidFill>
                <a:schemeClr val="bg1">
                  <a:lumMod val="50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50000"/>
                  </a:schemeClr>
                </a:solidFill>
                <a:ea typeface="Microsoft YaHei" panose="020B0503020204020204" pitchFamily="34" charset="-122"/>
              </a:rPr>
              <a:t>获取</a:t>
            </a:r>
            <a:r>
              <a:rPr lang="en-US" altLang="zh-CN" dirty="0">
                <a:solidFill>
                  <a:schemeClr val="bg1">
                    <a:lumMod val="50000"/>
                  </a:schemeClr>
                </a:solidFill>
                <a:ea typeface="Microsoft YaHei" panose="020B0503020204020204" pitchFamily="34" charset="-122"/>
              </a:rPr>
              <a:t>Class</a:t>
            </a:r>
            <a:r>
              <a:rPr lang="zh-CN" altLang="en-US" dirty="0">
                <a:solidFill>
                  <a:schemeClr val="bg1">
                    <a:lumMod val="50000"/>
                  </a:schemeClr>
                </a:solidFill>
                <a:ea typeface="Microsoft YaHei" panose="020B0503020204020204" pitchFamily="34" charset="-122"/>
              </a:rPr>
              <a:t>实例</a:t>
            </a:r>
            <a:endParaRPr lang="en-US" altLang="zh-CN" dirty="0">
              <a:solidFill>
                <a:schemeClr val="bg1">
                  <a:lumMod val="50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50000"/>
                  </a:schemeClr>
                </a:solidFill>
                <a:ea typeface="Microsoft YaHei" panose="020B0503020204020204" pitchFamily="34" charset="-122"/>
              </a:rPr>
              <a:t>类的加载</a:t>
            </a:r>
            <a:endParaRPr lang="en-US" altLang="zh-CN" dirty="0">
              <a:solidFill>
                <a:schemeClr val="bg1">
                  <a:lumMod val="50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en-US" altLang="zh-CN" dirty="0" err="1">
                <a:solidFill>
                  <a:schemeClr val="bg1">
                    <a:lumMod val="50000"/>
                  </a:schemeClr>
                </a:solidFill>
                <a:ea typeface="Microsoft YaHei" panose="020B0503020204020204" pitchFamily="34" charset="-122"/>
              </a:rPr>
              <a:t>ClassLoader</a:t>
            </a:r>
            <a:endParaRPr lang="zh-CN" altLang="en-US" dirty="0">
              <a:solidFill>
                <a:schemeClr val="bg1">
                  <a:lumMod val="50000"/>
                </a:schemeClr>
              </a:solidFill>
            </a:endParaRPr>
          </a:p>
        </p:txBody>
      </p:sp>
      <p:sp>
        <p:nvSpPr>
          <p:cNvPr id="25" name="矩形 24">
            <a:extLst>
              <a:ext uri="{FF2B5EF4-FFF2-40B4-BE49-F238E27FC236}">
                <a16:creationId xmlns:a16="http://schemas.microsoft.com/office/drawing/2014/main" id="{A8A7FFC3-633A-4EA0-93D6-17E34DEE81BA}"/>
              </a:ext>
            </a:extLst>
          </p:cNvPr>
          <p:cNvSpPr/>
          <p:nvPr/>
        </p:nvSpPr>
        <p:spPr>
          <a:xfrm>
            <a:off x="5770015" y="1772901"/>
            <a:ext cx="3100139" cy="170405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dirty="0">
                <a:solidFill>
                  <a:schemeClr val="bg1">
                    <a:lumMod val="50000"/>
                  </a:schemeClr>
                </a:solidFill>
                <a:ea typeface="Microsoft YaHei" panose="020B0503020204020204" pitchFamily="34" charset="-122"/>
              </a:rPr>
              <a:t>创建运行时类的对象；</a:t>
            </a:r>
            <a:endParaRPr lang="en-US" altLang="zh-CN" dirty="0">
              <a:solidFill>
                <a:schemeClr val="bg1">
                  <a:lumMod val="50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50000"/>
                  </a:schemeClr>
                </a:solidFill>
                <a:ea typeface="Microsoft YaHei" panose="020B0503020204020204" pitchFamily="34" charset="-122"/>
              </a:rPr>
              <a:t>获取运行时类的完整结构</a:t>
            </a:r>
            <a:endParaRPr lang="en-US" altLang="zh-CN" dirty="0">
              <a:solidFill>
                <a:schemeClr val="bg1">
                  <a:lumMod val="50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50000"/>
                  </a:schemeClr>
                </a:solidFill>
                <a:ea typeface="Microsoft YaHei" panose="020B0503020204020204" pitchFamily="34" charset="-122"/>
              </a:rPr>
              <a:t>调用运行时类的指定结构</a:t>
            </a:r>
            <a:endParaRPr lang="en-US" altLang="zh-CN" dirty="0">
              <a:solidFill>
                <a:schemeClr val="bg1">
                  <a:lumMod val="50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50000"/>
                  </a:schemeClr>
                </a:solidFill>
              </a:rPr>
              <a:t>编写泛型数组代码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三、应用</a:t>
            </a:r>
            <a:endParaRPr lang="zh-CN" altLang="en-US" sz="2400" b="1" dirty="0">
              <a:solidFill>
                <a:srgbClr val="24569D"/>
              </a:solidFill>
            </a:endParaRPr>
          </a:p>
        </p:txBody>
      </p:sp>
      <p:sp>
        <p:nvSpPr>
          <p:cNvPr id="4" name="矩形 3">
            <a:extLst>
              <a:ext uri="{FF2B5EF4-FFF2-40B4-BE49-F238E27FC236}">
                <a16:creationId xmlns:a16="http://schemas.microsoft.com/office/drawing/2014/main" id="{6C054C54-362B-49D0-8902-1AE823B1FD51}"/>
              </a:ext>
            </a:extLst>
          </p:cNvPr>
          <p:cNvSpPr/>
          <p:nvPr/>
        </p:nvSpPr>
        <p:spPr>
          <a:xfrm>
            <a:off x="3013710" y="265009"/>
            <a:ext cx="4027170" cy="369332"/>
          </a:xfrm>
          <a:prstGeom prst="rect">
            <a:avLst/>
          </a:prstGeom>
        </p:spPr>
        <p:txBody>
          <a:bodyPr wrap="square">
            <a:spAutoFit/>
          </a:bodyPr>
          <a:lstStyle/>
          <a:p>
            <a:r>
              <a:rPr lang="en-US" altLang="zh-CN" dirty="0"/>
              <a:t>2</a:t>
            </a:r>
            <a:r>
              <a:rPr lang="zh-CN" altLang="en-US" dirty="0"/>
              <a:t>、获取运行时类的完整结构</a:t>
            </a:r>
          </a:p>
        </p:txBody>
      </p:sp>
      <p:sp>
        <p:nvSpPr>
          <p:cNvPr id="6" name="矩形 5">
            <a:extLst>
              <a:ext uri="{FF2B5EF4-FFF2-40B4-BE49-F238E27FC236}">
                <a16:creationId xmlns:a16="http://schemas.microsoft.com/office/drawing/2014/main" id="{5E6C38B1-86E3-4A6C-BF57-3187647FFFF0}"/>
              </a:ext>
            </a:extLst>
          </p:cNvPr>
          <p:cNvSpPr/>
          <p:nvPr/>
        </p:nvSpPr>
        <p:spPr>
          <a:xfrm>
            <a:off x="812165" y="4281462"/>
            <a:ext cx="5064516" cy="1717008"/>
          </a:xfrm>
          <a:prstGeom prst="rect">
            <a:avLst/>
          </a:prstGeom>
          <a:solidFill>
            <a:schemeClr val="bg1">
              <a:lumMod val="7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50000"/>
              </a:lnSpc>
            </a:pPr>
            <a:r>
              <a:rPr lang="en-US" altLang="zh-CN" sz="1200" dirty="0">
                <a:solidFill>
                  <a:schemeClr val="tx1">
                    <a:lumMod val="95000"/>
                    <a:lumOff val="5000"/>
                  </a:schemeClr>
                </a:solidFill>
              </a:rPr>
              <a:t>//</a:t>
            </a:r>
            <a:r>
              <a:rPr lang="zh-CN" altLang="en-US" sz="1200" dirty="0">
                <a:solidFill>
                  <a:schemeClr val="tx1">
                    <a:lumMod val="95000"/>
                    <a:lumOff val="5000"/>
                  </a:schemeClr>
                </a:solidFill>
              </a:rPr>
              <a:t>获取 </a:t>
            </a:r>
            <a:r>
              <a:rPr lang="en-US" altLang="zh-CN" sz="1200" dirty="0">
                <a:solidFill>
                  <a:schemeClr val="tx1">
                    <a:lumMod val="95000"/>
                    <a:lumOff val="5000"/>
                  </a:schemeClr>
                </a:solidFill>
              </a:rPr>
              <a:t>Person </a:t>
            </a:r>
            <a:r>
              <a:rPr lang="zh-CN" altLang="en-US" sz="1200" dirty="0">
                <a:solidFill>
                  <a:schemeClr val="tx1">
                    <a:lumMod val="95000"/>
                    <a:lumOff val="5000"/>
                  </a:schemeClr>
                </a:solidFill>
              </a:rPr>
              <a:t>类的 </a:t>
            </a:r>
            <a:r>
              <a:rPr lang="en-US" altLang="zh-CN" sz="1200" dirty="0">
                <a:solidFill>
                  <a:schemeClr val="tx1">
                    <a:lumMod val="95000"/>
                    <a:lumOff val="5000"/>
                  </a:schemeClr>
                </a:solidFill>
              </a:rPr>
              <a:t>Class </a:t>
            </a:r>
            <a:r>
              <a:rPr lang="zh-CN" altLang="en-US" sz="1200" dirty="0">
                <a:solidFill>
                  <a:schemeClr val="tx1">
                    <a:lumMod val="95000"/>
                    <a:lumOff val="5000"/>
                  </a:schemeClr>
                </a:solidFill>
              </a:rPr>
              <a:t>对象 </a:t>
            </a:r>
            <a:endParaRPr lang="en-US" altLang="zh-CN" sz="1200" dirty="0">
              <a:solidFill>
                <a:schemeClr val="tx1">
                  <a:lumMod val="95000"/>
                  <a:lumOff val="5000"/>
                </a:schemeClr>
              </a:solidFill>
            </a:endParaRPr>
          </a:p>
          <a:p>
            <a:pPr>
              <a:lnSpc>
                <a:spcPct val="150000"/>
              </a:lnSpc>
            </a:pPr>
            <a:r>
              <a:rPr lang="en-US" altLang="zh-CN" sz="1200" dirty="0">
                <a:solidFill>
                  <a:schemeClr val="tx1">
                    <a:lumMod val="95000"/>
                    <a:lumOff val="5000"/>
                  </a:schemeClr>
                </a:solidFill>
              </a:rPr>
              <a:t>Class </a:t>
            </a:r>
            <a:r>
              <a:rPr lang="en-US" altLang="zh-CN" sz="1200" dirty="0" err="1">
                <a:solidFill>
                  <a:schemeClr val="tx1">
                    <a:lumMod val="95000"/>
                    <a:lumOff val="5000"/>
                  </a:schemeClr>
                </a:solidFill>
              </a:rPr>
              <a:t>clazz</a:t>
            </a:r>
            <a:r>
              <a:rPr lang="en-US" altLang="zh-CN" sz="1200" dirty="0">
                <a:solidFill>
                  <a:schemeClr val="tx1">
                    <a:lumMod val="95000"/>
                    <a:lumOff val="5000"/>
                  </a:schemeClr>
                </a:solidFill>
              </a:rPr>
              <a:t>=</a:t>
            </a:r>
            <a:r>
              <a:rPr lang="en-US" altLang="zh-CN" sz="1200" dirty="0" err="1">
                <a:solidFill>
                  <a:schemeClr val="tx1">
                    <a:lumMod val="95000"/>
                    <a:lumOff val="5000"/>
                  </a:schemeClr>
                </a:solidFill>
              </a:rPr>
              <a:t>Class.forName</a:t>
            </a:r>
            <a:r>
              <a:rPr lang="en-US" altLang="zh-CN" sz="1200" dirty="0">
                <a:solidFill>
                  <a:schemeClr val="tx1">
                    <a:lumMod val="95000"/>
                    <a:lumOff val="5000"/>
                  </a:schemeClr>
                </a:solidFill>
              </a:rPr>
              <a:t>("</a:t>
            </a:r>
            <a:r>
              <a:rPr lang="en-US" altLang="zh-CN" sz="1200" dirty="0" err="1">
                <a:solidFill>
                  <a:schemeClr val="tx1">
                    <a:lumMod val="95000"/>
                    <a:lumOff val="5000"/>
                  </a:schemeClr>
                </a:solidFill>
              </a:rPr>
              <a:t>reflection.Person</a:t>
            </a:r>
            <a:r>
              <a:rPr lang="en-US" altLang="zh-CN" sz="1200" dirty="0">
                <a:solidFill>
                  <a:schemeClr val="tx1">
                    <a:lumMod val="95000"/>
                    <a:lumOff val="5000"/>
                  </a:schemeClr>
                </a:solidFill>
              </a:rPr>
              <a:t>");</a:t>
            </a:r>
          </a:p>
          <a:p>
            <a:pPr>
              <a:lnSpc>
                <a:spcPct val="150000"/>
              </a:lnSpc>
            </a:pPr>
            <a:r>
              <a:rPr lang="en-US" altLang="zh-CN" sz="1200" dirty="0">
                <a:solidFill>
                  <a:schemeClr val="tx1">
                    <a:lumMod val="95000"/>
                    <a:lumOff val="5000"/>
                  </a:schemeClr>
                </a:solidFill>
              </a:rPr>
              <a:t>//</a:t>
            </a:r>
            <a:r>
              <a:rPr lang="zh-CN" altLang="en-US" sz="1200" dirty="0">
                <a:solidFill>
                  <a:schemeClr val="tx1">
                    <a:lumMod val="95000"/>
                    <a:lumOff val="5000"/>
                  </a:schemeClr>
                </a:solidFill>
              </a:rPr>
              <a:t>获取 </a:t>
            </a:r>
            <a:r>
              <a:rPr lang="en-US" altLang="zh-CN" sz="1200" dirty="0">
                <a:solidFill>
                  <a:schemeClr val="tx1">
                    <a:lumMod val="95000"/>
                    <a:lumOff val="5000"/>
                  </a:schemeClr>
                </a:solidFill>
              </a:rPr>
              <a:t>Person </a:t>
            </a:r>
            <a:r>
              <a:rPr lang="zh-CN" altLang="en-US" sz="1200" dirty="0">
                <a:solidFill>
                  <a:schemeClr val="tx1">
                    <a:lumMod val="95000"/>
                    <a:lumOff val="5000"/>
                  </a:schemeClr>
                </a:solidFill>
              </a:rPr>
              <a:t>类的所有方法信息 </a:t>
            </a:r>
            <a:endParaRPr lang="en-US" altLang="zh-CN" sz="1200" dirty="0">
              <a:solidFill>
                <a:schemeClr val="tx1">
                  <a:lumMod val="95000"/>
                  <a:lumOff val="5000"/>
                </a:schemeClr>
              </a:solidFill>
            </a:endParaRPr>
          </a:p>
          <a:p>
            <a:pPr>
              <a:lnSpc>
                <a:spcPct val="150000"/>
              </a:lnSpc>
            </a:pPr>
            <a:r>
              <a:rPr lang="en-US" altLang="zh-CN" sz="1200" dirty="0">
                <a:solidFill>
                  <a:schemeClr val="tx1">
                    <a:lumMod val="95000"/>
                    <a:lumOff val="5000"/>
                  </a:schemeClr>
                </a:solidFill>
              </a:rPr>
              <a:t>Method[] method=</a:t>
            </a:r>
            <a:r>
              <a:rPr lang="en-US" altLang="zh-CN" sz="1200" dirty="0" err="1">
                <a:solidFill>
                  <a:schemeClr val="tx1">
                    <a:lumMod val="95000"/>
                    <a:lumOff val="5000"/>
                  </a:schemeClr>
                </a:solidFill>
              </a:rPr>
              <a:t>clazz.getDeclaredMethods</a:t>
            </a:r>
            <a:r>
              <a:rPr lang="en-US" altLang="zh-CN" sz="1200" dirty="0">
                <a:solidFill>
                  <a:schemeClr val="tx1">
                    <a:lumMod val="95000"/>
                    <a:lumOff val="5000"/>
                  </a:schemeClr>
                </a:solidFill>
              </a:rPr>
              <a:t>(); </a:t>
            </a:r>
          </a:p>
          <a:p>
            <a:pPr>
              <a:lnSpc>
                <a:spcPct val="150000"/>
              </a:lnSpc>
            </a:pPr>
            <a:r>
              <a:rPr lang="en-US" altLang="zh-CN" sz="1200" dirty="0">
                <a:solidFill>
                  <a:schemeClr val="tx1">
                    <a:lumMod val="95000"/>
                    <a:lumOff val="5000"/>
                  </a:schemeClr>
                </a:solidFill>
              </a:rPr>
              <a:t>for(Method m:method){ </a:t>
            </a:r>
            <a:r>
              <a:rPr lang="en-US" altLang="zh-CN" sz="1200" dirty="0" err="1">
                <a:solidFill>
                  <a:schemeClr val="tx1">
                    <a:lumMod val="95000"/>
                    <a:lumOff val="5000"/>
                  </a:schemeClr>
                </a:solidFill>
              </a:rPr>
              <a:t>System.out.println</a:t>
            </a:r>
            <a:r>
              <a:rPr lang="en-US" altLang="zh-CN" sz="1200" dirty="0">
                <a:solidFill>
                  <a:schemeClr val="tx1">
                    <a:lumMod val="95000"/>
                    <a:lumOff val="5000"/>
                  </a:schemeClr>
                </a:solidFill>
              </a:rPr>
              <a:t>(</a:t>
            </a:r>
            <a:r>
              <a:rPr lang="en-US" altLang="zh-CN" sz="1200" dirty="0" err="1">
                <a:solidFill>
                  <a:schemeClr val="tx1">
                    <a:lumMod val="95000"/>
                    <a:lumOff val="5000"/>
                  </a:schemeClr>
                </a:solidFill>
              </a:rPr>
              <a:t>m.toString</a:t>
            </a:r>
            <a:r>
              <a:rPr lang="en-US" altLang="zh-CN" sz="1200" dirty="0">
                <a:solidFill>
                  <a:schemeClr val="tx1">
                    <a:lumMod val="95000"/>
                    <a:lumOff val="5000"/>
                  </a:schemeClr>
                </a:solidFill>
              </a:rPr>
              <a:t>()); } </a:t>
            </a:r>
          </a:p>
          <a:p>
            <a:pPr>
              <a:lnSpc>
                <a:spcPct val="150000"/>
              </a:lnSpc>
            </a:pPr>
            <a:endParaRPr lang="zh-CN" altLang="en-US" sz="1200" dirty="0">
              <a:solidFill>
                <a:schemeClr val="tx1">
                  <a:lumMod val="95000"/>
                  <a:lumOff val="5000"/>
                </a:schemeClr>
              </a:solidFill>
            </a:endParaRPr>
          </a:p>
        </p:txBody>
      </p:sp>
      <p:pic>
        <p:nvPicPr>
          <p:cNvPr id="7" name="图片 6">
            <a:extLst>
              <a:ext uri="{FF2B5EF4-FFF2-40B4-BE49-F238E27FC236}">
                <a16:creationId xmlns:a16="http://schemas.microsoft.com/office/drawing/2014/main" id="{EE74BBA2-9102-49AD-AE3B-C73B2AACFCC2}"/>
              </a:ext>
            </a:extLst>
          </p:cNvPr>
          <p:cNvPicPr>
            <a:picLocks noChangeAspect="1"/>
          </p:cNvPicPr>
          <p:nvPr/>
        </p:nvPicPr>
        <p:blipFill rotWithShape="1">
          <a:blip r:embed="rId4"/>
          <a:srcRect t="4069"/>
          <a:stretch/>
        </p:blipFill>
        <p:spPr>
          <a:xfrm>
            <a:off x="2182816" y="1207911"/>
            <a:ext cx="7387729" cy="2610724"/>
          </a:xfrm>
          <a:prstGeom prst="rect">
            <a:avLst/>
          </a:prstGeom>
        </p:spPr>
      </p:pic>
      <p:sp>
        <p:nvSpPr>
          <p:cNvPr id="8" name="矩形 7">
            <a:extLst>
              <a:ext uri="{FF2B5EF4-FFF2-40B4-BE49-F238E27FC236}">
                <a16:creationId xmlns:a16="http://schemas.microsoft.com/office/drawing/2014/main" id="{F7FFCDC5-5F05-47CC-B27C-DB89A1BAF203}"/>
              </a:ext>
            </a:extLst>
          </p:cNvPr>
          <p:cNvSpPr/>
          <p:nvPr/>
        </p:nvSpPr>
        <p:spPr>
          <a:xfrm>
            <a:off x="6091137" y="4281462"/>
            <a:ext cx="5400284" cy="1717008"/>
          </a:xfrm>
          <a:prstGeom prst="rect">
            <a:avLst/>
          </a:prstGeom>
          <a:solidFill>
            <a:schemeClr val="bg1">
              <a:lumMod val="7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pPr>
              <a:lnSpc>
                <a:spcPct val="150000"/>
              </a:lnSpc>
            </a:pPr>
            <a:r>
              <a:rPr lang="en-US" altLang="zh-CN" sz="1200" dirty="0">
                <a:solidFill>
                  <a:schemeClr val="tx1">
                    <a:lumMod val="95000"/>
                    <a:lumOff val="5000"/>
                  </a:schemeClr>
                </a:solidFill>
              </a:rPr>
              <a:t>//</a:t>
            </a:r>
            <a:r>
              <a:rPr lang="zh-CN" altLang="en-US" sz="1200" dirty="0">
                <a:solidFill>
                  <a:schemeClr val="tx1">
                    <a:lumMod val="95000"/>
                    <a:lumOff val="5000"/>
                  </a:schemeClr>
                </a:solidFill>
              </a:rPr>
              <a:t>获取 </a:t>
            </a:r>
            <a:r>
              <a:rPr lang="en-US" altLang="zh-CN" sz="1200" dirty="0">
                <a:solidFill>
                  <a:schemeClr val="tx1">
                    <a:lumMod val="95000"/>
                    <a:lumOff val="5000"/>
                  </a:schemeClr>
                </a:solidFill>
              </a:rPr>
              <a:t>Person </a:t>
            </a:r>
            <a:r>
              <a:rPr lang="zh-CN" altLang="en-US" sz="1200" dirty="0">
                <a:solidFill>
                  <a:schemeClr val="tx1">
                    <a:lumMod val="95000"/>
                    <a:lumOff val="5000"/>
                  </a:schemeClr>
                </a:solidFill>
              </a:rPr>
              <a:t>类的所有成员属性信息 </a:t>
            </a:r>
            <a:endParaRPr lang="en-US" altLang="zh-CN" sz="1200" dirty="0">
              <a:solidFill>
                <a:schemeClr val="tx1">
                  <a:lumMod val="95000"/>
                  <a:lumOff val="5000"/>
                </a:schemeClr>
              </a:solidFill>
            </a:endParaRPr>
          </a:p>
          <a:p>
            <a:pPr>
              <a:lnSpc>
                <a:spcPct val="150000"/>
              </a:lnSpc>
            </a:pPr>
            <a:r>
              <a:rPr lang="en-US" altLang="zh-CN" sz="1200" dirty="0">
                <a:solidFill>
                  <a:schemeClr val="tx1">
                    <a:lumMod val="95000"/>
                    <a:lumOff val="5000"/>
                  </a:schemeClr>
                </a:solidFill>
              </a:rPr>
              <a:t>Field[] field=</a:t>
            </a:r>
            <a:r>
              <a:rPr lang="en-US" altLang="zh-CN" sz="1200" dirty="0" err="1">
                <a:solidFill>
                  <a:schemeClr val="tx1">
                    <a:lumMod val="95000"/>
                    <a:lumOff val="5000"/>
                  </a:schemeClr>
                </a:solidFill>
              </a:rPr>
              <a:t>clazz.getDeclaredFields</a:t>
            </a:r>
            <a:r>
              <a:rPr lang="en-US" altLang="zh-CN" sz="1200" dirty="0">
                <a:solidFill>
                  <a:schemeClr val="tx1">
                    <a:lumMod val="95000"/>
                    <a:lumOff val="5000"/>
                  </a:schemeClr>
                </a:solidFill>
              </a:rPr>
              <a:t>(); </a:t>
            </a:r>
          </a:p>
          <a:p>
            <a:pPr>
              <a:lnSpc>
                <a:spcPct val="150000"/>
              </a:lnSpc>
            </a:pPr>
            <a:r>
              <a:rPr lang="en-US" altLang="zh-CN" sz="1200" dirty="0">
                <a:solidFill>
                  <a:schemeClr val="tx1">
                    <a:lumMod val="95000"/>
                    <a:lumOff val="5000"/>
                  </a:schemeClr>
                </a:solidFill>
              </a:rPr>
              <a:t>for(Field f:field){ </a:t>
            </a:r>
            <a:r>
              <a:rPr lang="en-US" altLang="zh-CN" sz="1200" dirty="0" err="1">
                <a:solidFill>
                  <a:schemeClr val="tx1">
                    <a:lumMod val="95000"/>
                    <a:lumOff val="5000"/>
                  </a:schemeClr>
                </a:solidFill>
              </a:rPr>
              <a:t>System.out.println</a:t>
            </a:r>
            <a:r>
              <a:rPr lang="en-US" altLang="zh-CN" sz="1200" dirty="0">
                <a:solidFill>
                  <a:schemeClr val="tx1">
                    <a:lumMod val="95000"/>
                    <a:lumOff val="5000"/>
                  </a:schemeClr>
                </a:solidFill>
              </a:rPr>
              <a:t>(</a:t>
            </a:r>
            <a:r>
              <a:rPr lang="en-US" altLang="zh-CN" sz="1200" dirty="0" err="1">
                <a:solidFill>
                  <a:schemeClr val="tx1">
                    <a:lumMod val="95000"/>
                    <a:lumOff val="5000"/>
                  </a:schemeClr>
                </a:solidFill>
              </a:rPr>
              <a:t>f.toString</a:t>
            </a:r>
            <a:r>
              <a:rPr lang="en-US" altLang="zh-CN" sz="1200" dirty="0">
                <a:solidFill>
                  <a:schemeClr val="tx1">
                    <a:lumMod val="95000"/>
                    <a:lumOff val="5000"/>
                  </a:schemeClr>
                </a:solidFill>
              </a:rPr>
              <a:t>()); } </a:t>
            </a:r>
          </a:p>
          <a:p>
            <a:pPr>
              <a:lnSpc>
                <a:spcPct val="150000"/>
              </a:lnSpc>
            </a:pPr>
            <a:r>
              <a:rPr lang="en-US" altLang="zh-CN" sz="1200" dirty="0">
                <a:solidFill>
                  <a:schemeClr val="tx1">
                    <a:lumMod val="95000"/>
                    <a:lumOff val="5000"/>
                  </a:schemeClr>
                </a:solidFill>
              </a:rPr>
              <a:t>//</a:t>
            </a:r>
            <a:r>
              <a:rPr lang="zh-CN" altLang="en-US" sz="1200" dirty="0">
                <a:solidFill>
                  <a:schemeClr val="tx1">
                    <a:lumMod val="95000"/>
                    <a:lumOff val="5000"/>
                  </a:schemeClr>
                </a:solidFill>
              </a:rPr>
              <a:t>获取 </a:t>
            </a:r>
            <a:r>
              <a:rPr lang="en-US" altLang="zh-CN" sz="1200" dirty="0">
                <a:solidFill>
                  <a:schemeClr val="tx1">
                    <a:lumMod val="95000"/>
                    <a:lumOff val="5000"/>
                  </a:schemeClr>
                </a:solidFill>
              </a:rPr>
              <a:t>Person </a:t>
            </a:r>
            <a:r>
              <a:rPr lang="zh-CN" altLang="en-US" sz="1200" dirty="0">
                <a:solidFill>
                  <a:schemeClr val="tx1">
                    <a:lumMod val="95000"/>
                    <a:lumOff val="5000"/>
                  </a:schemeClr>
                </a:solidFill>
              </a:rPr>
              <a:t>类的所有构造方法信息</a:t>
            </a:r>
            <a:endParaRPr lang="en-US" altLang="zh-CN" sz="1200" dirty="0">
              <a:solidFill>
                <a:schemeClr val="tx1">
                  <a:lumMod val="95000"/>
                  <a:lumOff val="5000"/>
                </a:schemeClr>
              </a:solidFill>
            </a:endParaRPr>
          </a:p>
          <a:p>
            <a:pPr>
              <a:lnSpc>
                <a:spcPct val="150000"/>
              </a:lnSpc>
            </a:pPr>
            <a:r>
              <a:rPr lang="zh-CN" altLang="en-US" sz="1200" dirty="0">
                <a:solidFill>
                  <a:schemeClr val="tx1">
                    <a:lumMod val="95000"/>
                    <a:lumOff val="5000"/>
                  </a:schemeClr>
                </a:solidFill>
              </a:rPr>
              <a:t> </a:t>
            </a:r>
            <a:r>
              <a:rPr lang="en-US" altLang="zh-CN" sz="1200" dirty="0">
                <a:solidFill>
                  <a:schemeClr val="tx1">
                    <a:lumMod val="95000"/>
                    <a:lumOff val="5000"/>
                  </a:schemeClr>
                </a:solidFill>
              </a:rPr>
              <a:t>Constructor[] constructor=</a:t>
            </a:r>
            <a:r>
              <a:rPr lang="en-US" altLang="zh-CN" sz="1200" dirty="0" err="1">
                <a:solidFill>
                  <a:schemeClr val="tx1">
                    <a:lumMod val="95000"/>
                    <a:lumOff val="5000"/>
                  </a:schemeClr>
                </a:solidFill>
              </a:rPr>
              <a:t>clazz.getDeclaredConstructors</a:t>
            </a:r>
            <a:r>
              <a:rPr lang="en-US" altLang="zh-CN" sz="1200" dirty="0">
                <a:solidFill>
                  <a:schemeClr val="tx1">
                    <a:lumMod val="95000"/>
                    <a:lumOff val="5000"/>
                  </a:schemeClr>
                </a:solidFill>
              </a:rPr>
              <a:t>(); </a:t>
            </a:r>
          </a:p>
          <a:p>
            <a:pPr>
              <a:lnSpc>
                <a:spcPct val="150000"/>
              </a:lnSpc>
            </a:pPr>
            <a:r>
              <a:rPr lang="en-US" altLang="zh-CN" sz="1200" dirty="0">
                <a:solidFill>
                  <a:schemeClr val="tx1">
                    <a:lumMod val="95000"/>
                    <a:lumOff val="5000"/>
                  </a:schemeClr>
                </a:solidFill>
              </a:rPr>
              <a:t>for(Constructor c:constructor){ </a:t>
            </a:r>
            <a:r>
              <a:rPr lang="en-US" altLang="zh-CN" sz="1200" dirty="0" err="1">
                <a:solidFill>
                  <a:schemeClr val="tx1">
                    <a:lumMod val="95000"/>
                    <a:lumOff val="5000"/>
                  </a:schemeClr>
                </a:solidFill>
              </a:rPr>
              <a:t>System.out.println</a:t>
            </a:r>
            <a:r>
              <a:rPr lang="en-US" altLang="zh-CN" sz="1200" dirty="0">
                <a:solidFill>
                  <a:schemeClr val="tx1">
                    <a:lumMod val="95000"/>
                    <a:lumOff val="5000"/>
                  </a:schemeClr>
                </a:solidFill>
              </a:rPr>
              <a:t>(</a:t>
            </a:r>
            <a:r>
              <a:rPr lang="en-US" altLang="zh-CN" sz="1200" dirty="0" err="1">
                <a:solidFill>
                  <a:schemeClr val="tx1">
                    <a:lumMod val="95000"/>
                    <a:lumOff val="5000"/>
                  </a:schemeClr>
                </a:solidFill>
              </a:rPr>
              <a:t>c.toString</a:t>
            </a:r>
            <a:r>
              <a:rPr lang="en-US" altLang="zh-CN" sz="1200" dirty="0">
                <a:solidFill>
                  <a:schemeClr val="tx1">
                    <a:lumMod val="95000"/>
                    <a:lumOff val="5000"/>
                  </a:schemeClr>
                </a:solidFill>
              </a:rPr>
              <a:t>()); }</a:t>
            </a:r>
            <a:endParaRPr lang="zh-CN" altLang="en-US" sz="1200" dirty="0">
              <a:solidFill>
                <a:schemeClr val="tx1">
                  <a:lumMod val="95000"/>
                  <a:lumOff val="5000"/>
                </a:schemeClr>
              </a:solidFill>
            </a:endParaRPr>
          </a:p>
        </p:txBody>
      </p:sp>
    </p:spTree>
    <p:extLst>
      <p:ext uri="{BB962C8B-B14F-4D97-AF65-F5344CB8AC3E}">
        <p14:creationId xmlns:p14="http://schemas.microsoft.com/office/powerpoint/2010/main" val="1164429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三、应用</a:t>
            </a:r>
            <a:endParaRPr lang="zh-CN" altLang="en-US" sz="2400" b="1" dirty="0">
              <a:solidFill>
                <a:srgbClr val="24569D"/>
              </a:solidFill>
            </a:endParaRPr>
          </a:p>
        </p:txBody>
      </p:sp>
      <p:sp>
        <p:nvSpPr>
          <p:cNvPr id="4" name="矩形 3">
            <a:extLst>
              <a:ext uri="{FF2B5EF4-FFF2-40B4-BE49-F238E27FC236}">
                <a16:creationId xmlns:a16="http://schemas.microsoft.com/office/drawing/2014/main" id="{6C054C54-362B-49D0-8902-1AE823B1FD51}"/>
              </a:ext>
            </a:extLst>
          </p:cNvPr>
          <p:cNvSpPr/>
          <p:nvPr/>
        </p:nvSpPr>
        <p:spPr>
          <a:xfrm>
            <a:off x="3013710" y="265009"/>
            <a:ext cx="4027170" cy="369332"/>
          </a:xfrm>
          <a:prstGeom prst="rect">
            <a:avLst/>
          </a:prstGeom>
        </p:spPr>
        <p:txBody>
          <a:bodyPr wrap="square">
            <a:spAutoFit/>
          </a:bodyPr>
          <a:lstStyle/>
          <a:p>
            <a:r>
              <a:rPr lang="en-US" altLang="zh-CN" dirty="0"/>
              <a:t>2</a:t>
            </a:r>
            <a:r>
              <a:rPr lang="zh-CN" altLang="en-US" dirty="0"/>
              <a:t>、获取运行时类的完整结构</a:t>
            </a:r>
          </a:p>
        </p:txBody>
      </p:sp>
      <p:sp>
        <p:nvSpPr>
          <p:cNvPr id="2" name="矩形 1">
            <a:extLst>
              <a:ext uri="{FF2B5EF4-FFF2-40B4-BE49-F238E27FC236}">
                <a16:creationId xmlns:a16="http://schemas.microsoft.com/office/drawing/2014/main" id="{39F99569-D4F7-4045-8C80-85B73764F47D}"/>
              </a:ext>
            </a:extLst>
          </p:cNvPr>
          <p:cNvSpPr/>
          <p:nvPr/>
        </p:nvSpPr>
        <p:spPr>
          <a:xfrm>
            <a:off x="585020" y="1195112"/>
            <a:ext cx="5255342" cy="16646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400" b="1" dirty="0">
                <a:solidFill>
                  <a:schemeClr val="accent6">
                    <a:lumMod val="75000"/>
                  </a:schemeClr>
                </a:solidFill>
              </a:rPr>
              <a:t>Constructor</a:t>
            </a:r>
            <a:r>
              <a:rPr lang="zh-CN" altLang="en-US" sz="1400" b="1" dirty="0">
                <a:solidFill>
                  <a:schemeClr val="accent6">
                    <a:lumMod val="75000"/>
                  </a:schemeClr>
                </a:solidFill>
              </a:rPr>
              <a:t>类中：</a:t>
            </a:r>
          </a:p>
          <a:p>
            <a:pPr>
              <a:lnSpc>
                <a:spcPct val="150000"/>
              </a:lnSpc>
            </a:pPr>
            <a:r>
              <a:rPr lang="zh-CN" altLang="en-US" sz="1400" dirty="0"/>
              <a:t> 取得修饰符</a:t>
            </a:r>
            <a:r>
              <a:rPr lang="en-US" altLang="zh-CN" sz="1400" dirty="0"/>
              <a:t>: public int </a:t>
            </a:r>
            <a:r>
              <a:rPr lang="en-US" altLang="zh-CN" sz="1400" dirty="0" err="1"/>
              <a:t>getModifiers</a:t>
            </a:r>
            <a:r>
              <a:rPr lang="en-US" altLang="zh-CN" sz="1400" dirty="0"/>
              <a:t>();</a:t>
            </a:r>
          </a:p>
          <a:p>
            <a:pPr>
              <a:lnSpc>
                <a:spcPct val="150000"/>
              </a:lnSpc>
            </a:pPr>
            <a:r>
              <a:rPr lang="en-US" altLang="zh-CN" sz="1400" dirty="0"/>
              <a:t> </a:t>
            </a:r>
            <a:r>
              <a:rPr lang="zh-CN" altLang="en-US" sz="1400" dirty="0"/>
              <a:t>取得方法名称</a:t>
            </a:r>
            <a:r>
              <a:rPr lang="en-US" altLang="zh-CN" sz="1400" dirty="0"/>
              <a:t>: public String </a:t>
            </a:r>
            <a:r>
              <a:rPr lang="en-US" altLang="zh-CN" sz="1400" dirty="0" err="1"/>
              <a:t>getName</a:t>
            </a:r>
            <a:r>
              <a:rPr lang="en-US" altLang="zh-CN" sz="1400" dirty="0"/>
              <a:t>();</a:t>
            </a:r>
          </a:p>
          <a:p>
            <a:pPr>
              <a:lnSpc>
                <a:spcPct val="150000"/>
              </a:lnSpc>
            </a:pPr>
            <a:r>
              <a:rPr lang="en-US" altLang="zh-CN" sz="1400" dirty="0"/>
              <a:t> </a:t>
            </a:r>
            <a:r>
              <a:rPr lang="zh-CN" altLang="en-US" sz="1400" dirty="0"/>
              <a:t>取得参数的类型：</a:t>
            </a:r>
            <a:r>
              <a:rPr lang="en-US" altLang="zh-CN" sz="1400" dirty="0"/>
              <a:t>public Class&lt;?&gt;[] </a:t>
            </a:r>
            <a:r>
              <a:rPr lang="en-US" altLang="zh-CN" sz="1400" dirty="0" err="1"/>
              <a:t>getParameterTypes</a:t>
            </a:r>
            <a:r>
              <a:rPr lang="en-US" altLang="zh-CN" sz="1400" dirty="0"/>
              <a:t>();</a:t>
            </a:r>
            <a:endParaRPr lang="zh-CN" altLang="en-US" sz="1400" dirty="0"/>
          </a:p>
        </p:txBody>
      </p:sp>
      <p:sp>
        <p:nvSpPr>
          <p:cNvPr id="5" name="矩形 4">
            <a:extLst>
              <a:ext uri="{FF2B5EF4-FFF2-40B4-BE49-F238E27FC236}">
                <a16:creationId xmlns:a16="http://schemas.microsoft.com/office/drawing/2014/main" id="{5C5CE78B-8AA7-47B4-AFE8-B52C715B7BEB}"/>
              </a:ext>
            </a:extLst>
          </p:cNvPr>
          <p:cNvSpPr/>
          <p:nvPr/>
        </p:nvSpPr>
        <p:spPr>
          <a:xfrm>
            <a:off x="585020" y="3908962"/>
            <a:ext cx="5255342" cy="166904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400" b="1" dirty="0">
                <a:solidFill>
                  <a:schemeClr val="accent6">
                    <a:lumMod val="75000"/>
                  </a:schemeClr>
                </a:solidFill>
              </a:rPr>
              <a:t>Method</a:t>
            </a:r>
            <a:r>
              <a:rPr lang="zh-CN" altLang="en-US" sz="1400" b="1" dirty="0">
                <a:solidFill>
                  <a:schemeClr val="accent6">
                    <a:lumMod val="75000"/>
                  </a:schemeClr>
                </a:solidFill>
              </a:rPr>
              <a:t>类中：</a:t>
            </a:r>
          </a:p>
          <a:p>
            <a:pPr>
              <a:lnSpc>
                <a:spcPct val="150000"/>
              </a:lnSpc>
            </a:pPr>
            <a:r>
              <a:rPr lang="zh-CN" altLang="en-US" sz="1400" dirty="0"/>
              <a:t> </a:t>
            </a:r>
            <a:r>
              <a:rPr lang="en-US" altLang="zh-CN" sz="1400" dirty="0"/>
              <a:t>public Class&lt;?&gt; </a:t>
            </a:r>
            <a:r>
              <a:rPr lang="en-US" altLang="zh-CN" sz="1400" dirty="0" err="1"/>
              <a:t>getReturnType</a:t>
            </a:r>
            <a:r>
              <a:rPr lang="en-US" altLang="zh-CN" sz="1400" dirty="0"/>
              <a:t>()</a:t>
            </a:r>
            <a:r>
              <a:rPr lang="zh-CN" altLang="en-US" sz="1400" dirty="0"/>
              <a:t>取得全部的返回值</a:t>
            </a:r>
          </a:p>
          <a:p>
            <a:pPr>
              <a:lnSpc>
                <a:spcPct val="150000"/>
              </a:lnSpc>
            </a:pPr>
            <a:r>
              <a:rPr lang="zh-CN" altLang="en-US" sz="1400" dirty="0"/>
              <a:t> </a:t>
            </a:r>
            <a:r>
              <a:rPr lang="en-US" altLang="zh-CN" sz="1400" dirty="0"/>
              <a:t>public Class&lt;?&gt;[] </a:t>
            </a:r>
            <a:r>
              <a:rPr lang="en-US" altLang="zh-CN" sz="1400" dirty="0" err="1"/>
              <a:t>getParameterTypes</a:t>
            </a:r>
            <a:r>
              <a:rPr lang="en-US" altLang="zh-CN" sz="1400" dirty="0"/>
              <a:t>()</a:t>
            </a:r>
            <a:r>
              <a:rPr lang="zh-CN" altLang="en-US" sz="1400" dirty="0"/>
              <a:t>取得全部的参数</a:t>
            </a:r>
          </a:p>
          <a:p>
            <a:pPr>
              <a:lnSpc>
                <a:spcPct val="150000"/>
              </a:lnSpc>
            </a:pPr>
            <a:r>
              <a:rPr lang="zh-CN" altLang="en-US" sz="1400" dirty="0"/>
              <a:t> </a:t>
            </a:r>
            <a:r>
              <a:rPr lang="en-US" altLang="zh-CN" sz="1400" dirty="0"/>
              <a:t>public int </a:t>
            </a:r>
            <a:r>
              <a:rPr lang="en-US" altLang="zh-CN" sz="1400" dirty="0" err="1"/>
              <a:t>getModifiers</a:t>
            </a:r>
            <a:r>
              <a:rPr lang="en-US" altLang="zh-CN" sz="1400" dirty="0"/>
              <a:t>()</a:t>
            </a:r>
            <a:r>
              <a:rPr lang="zh-CN" altLang="en-US" sz="1400" dirty="0"/>
              <a:t>取得修饰符</a:t>
            </a:r>
          </a:p>
          <a:p>
            <a:pPr>
              <a:lnSpc>
                <a:spcPct val="150000"/>
              </a:lnSpc>
            </a:pPr>
            <a:r>
              <a:rPr lang="zh-CN" altLang="en-US" sz="1400" dirty="0"/>
              <a:t> </a:t>
            </a:r>
            <a:r>
              <a:rPr lang="en-US" altLang="zh-CN" sz="1400" dirty="0"/>
              <a:t>public Class&lt;?&gt;[] </a:t>
            </a:r>
            <a:r>
              <a:rPr lang="en-US" altLang="zh-CN" sz="1400" dirty="0" err="1"/>
              <a:t>getExceptionTypes</a:t>
            </a:r>
            <a:r>
              <a:rPr lang="en-US" altLang="zh-CN" sz="1400" dirty="0"/>
              <a:t>()</a:t>
            </a:r>
            <a:r>
              <a:rPr lang="zh-CN" altLang="en-US" sz="1400" dirty="0"/>
              <a:t>取得异常信息</a:t>
            </a:r>
          </a:p>
        </p:txBody>
      </p:sp>
      <p:sp>
        <p:nvSpPr>
          <p:cNvPr id="9" name="矩形 8">
            <a:extLst>
              <a:ext uri="{FF2B5EF4-FFF2-40B4-BE49-F238E27FC236}">
                <a16:creationId xmlns:a16="http://schemas.microsoft.com/office/drawing/2014/main" id="{B0A8730E-652A-4312-B90D-B555905F0A2A}"/>
              </a:ext>
            </a:extLst>
          </p:cNvPr>
          <p:cNvSpPr/>
          <p:nvPr/>
        </p:nvSpPr>
        <p:spPr>
          <a:xfrm>
            <a:off x="6351639" y="1195112"/>
            <a:ext cx="5255342" cy="16646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400" b="1" dirty="0">
                <a:solidFill>
                  <a:schemeClr val="accent6">
                    <a:lumMod val="75000"/>
                  </a:schemeClr>
                </a:solidFill>
              </a:rPr>
              <a:t>Field</a:t>
            </a:r>
            <a:r>
              <a:rPr lang="zh-CN" altLang="en-US" sz="1400" b="1" dirty="0">
                <a:solidFill>
                  <a:schemeClr val="accent6">
                    <a:lumMod val="75000"/>
                  </a:schemeClr>
                </a:solidFill>
              </a:rPr>
              <a:t>方法中：</a:t>
            </a:r>
          </a:p>
          <a:p>
            <a:pPr>
              <a:lnSpc>
                <a:spcPct val="150000"/>
              </a:lnSpc>
            </a:pPr>
            <a:r>
              <a:rPr lang="zh-CN" altLang="en-US" sz="1400" dirty="0"/>
              <a:t> </a:t>
            </a:r>
            <a:r>
              <a:rPr lang="en-US" altLang="zh-CN" sz="1400" dirty="0"/>
              <a:t>public int </a:t>
            </a:r>
            <a:r>
              <a:rPr lang="en-US" altLang="zh-CN" sz="1400" dirty="0" err="1"/>
              <a:t>getModifiers</a:t>
            </a:r>
            <a:r>
              <a:rPr lang="en-US" altLang="zh-CN" sz="1400" dirty="0"/>
              <a:t>() </a:t>
            </a:r>
            <a:r>
              <a:rPr lang="zh-CN" altLang="en-US" sz="1400" dirty="0"/>
              <a:t>以整数形式返回此</a:t>
            </a:r>
            <a:r>
              <a:rPr lang="en-US" altLang="zh-CN" sz="1400" dirty="0"/>
              <a:t>Field</a:t>
            </a:r>
            <a:r>
              <a:rPr lang="zh-CN" altLang="en-US" sz="1400" dirty="0"/>
              <a:t>的修饰符</a:t>
            </a:r>
          </a:p>
          <a:p>
            <a:pPr>
              <a:lnSpc>
                <a:spcPct val="150000"/>
              </a:lnSpc>
            </a:pPr>
            <a:r>
              <a:rPr lang="zh-CN" altLang="en-US" sz="1400" dirty="0"/>
              <a:t> </a:t>
            </a:r>
            <a:r>
              <a:rPr lang="en-US" altLang="zh-CN" sz="1400" dirty="0"/>
              <a:t>public Class&lt;?&gt; </a:t>
            </a:r>
            <a:r>
              <a:rPr lang="en-US" altLang="zh-CN" sz="1400" dirty="0" err="1"/>
              <a:t>getType</a:t>
            </a:r>
            <a:r>
              <a:rPr lang="en-US" altLang="zh-CN" sz="1400" dirty="0"/>
              <a:t>() </a:t>
            </a:r>
            <a:r>
              <a:rPr lang="zh-CN" altLang="en-US" sz="1400" dirty="0"/>
              <a:t>得到</a:t>
            </a:r>
            <a:r>
              <a:rPr lang="en-US" altLang="zh-CN" sz="1400" dirty="0"/>
              <a:t>Field</a:t>
            </a:r>
            <a:r>
              <a:rPr lang="zh-CN" altLang="en-US" sz="1400" dirty="0"/>
              <a:t>的属性类型</a:t>
            </a:r>
          </a:p>
          <a:p>
            <a:pPr>
              <a:lnSpc>
                <a:spcPct val="150000"/>
              </a:lnSpc>
            </a:pPr>
            <a:r>
              <a:rPr lang="zh-CN" altLang="en-US" sz="1400" dirty="0"/>
              <a:t> </a:t>
            </a:r>
            <a:r>
              <a:rPr lang="en-US" altLang="zh-CN" sz="1400" dirty="0"/>
              <a:t>public String </a:t>
            </a:r>
            <a:r>
              <a:rPr lang="en-US" altLang="zh-CN" sz="1400" dirty="0" err="1"/>
              <a:t>getName</a:t>
            </a:r>
            <a:r>
              <a:rPr lang="en-US" altLang="zh-CN" sz="1400" dirty="0"/>
              <a:t>() </a:t>
            </a:r>
            <a:r>
              <a:rPr lang="zh-CN" altLang="en-US" sz="1400" dirty="0"/>
              <a:t>返回</a:t>
            </a:r>
            <a:r>
              <a:rPr lang="en-US" altLang="zh-CN" sz="1400" dirty="0"/>
              <a:t>Field</a:t>
            </a:r>
            <a:r>
              <a:rPr lang="zh-CN" altLang="en-US" sz="1400" dirty="0"/>
              <a:t>的名称。</a:t>
            </a:r>
            <a:endParaRPr lang="en-US" altLang="zh-CN" sz="1400" dirty="0"/>
          </a:p>
          <a:p>
            <a:pPr>
              <a:lnSpc>
                <a:spcPct val="150000"/>
              </a:lnSpc>
            </a:pPr>
            <a:endParaRPr lang="zh-CN" altLang="en-US" sz="1400" dirty="0"/>
          </a:p>
        </p:txBody>
      </p:sp>
      <p:sp>
        <p:nvSpPr>
          <p:cNvPr id="10" name="矩形 9">
            <a:extLst>
              <a:ext uri="{FF2B5EF4-FFF2-40B4-BE49-F238E27FC236}">
                <a16:creationId xmlns:a16="http://schemas.microsoft.com/office/drawing/2014/main" id="{22B10AA6-FD3B-44EE-A6E1-5C2A8FD70A90}"/>
              </a:ext>
            </a:extLst>
          </p:cNvPr>
          <p:cNvSpPr/>
          <p:nvPr/>
        </p:nvSpPr>
        <p:spPr>
          <a:xfrm>
            <a:off x="6351639" y="3763181"/>
            <a:ext cx="5255342" cy="263854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400" b="1" dirty="0">
                <a:solidFill>
                  <a:schemeClr val="accent6">
                    <a:lumMod val="75000"/>
                  </a:schemeClr>
                </a:solidFill>
              </a:rPr>
              <a:t>Annotation</a:t>
            </a:r>
            <a:r>
              <a:rPr lang="zh-CN" altLang="en-US" sz="1400" b="1" dirty="0">
                <a:solidFill>
                  <a:schemeClr val="accent6">
                    <a:lumMod val="75000"/>
                  </a:schemeClr>
                </a:solidFill>
              </a:rPr>
              <a:t>相关</a:t>
            </a:r>
          </a:p>
          <a:p>
            <a:pPr>
              <a:lnSpc>
                <a:spcPct val="150000"/>
              </a:lnSpc>
            </a:pPr>
            <a:r>
              <a:rPr lang="zh-CN" altLang="en-US" sz="1400" dirty="0"/>
              <a:t> </a:t>
            </a:r>
            <a:r>
              <a:rPr lang="en-US" altLang="zh-CN" sz="1400" dirty="0"/>
              <a:t>get Annotation(Class&lt;T&gt; </a:t>
            </a:r>
            <a:r>
              <a:rPr lang="en-US" altLang="zh-CN" sz="1400" dirty="0" err="1"/>
              <a:t>annotationClass</a:t>
            </a:r>
            <a:r>
              <a:rPr lang="en-US" altLang="zh-CN" sz="1400" dirty="0"/>
              <a:t>) </a:t>
            </a:r>
          </a:p>
          <a:p>
            <a:pPr>
              <a:lnSpc>
                <a:spcPct val="150000"/>
              </a:lnSpc>
            </a:pPr>
            <a:r>
              <a:rPr lang="en-US" altLang="zh-CN" sz="1400" dirty="0"/>
              <a:t> </a:t>
            </a:r>
            <a:r>
              <a:rPr lang="en-US" altLang="zh-CN" sz="1400" dirty="0" err="1"/>
              <a:t>getDeclaredAnnotations</a:t>
            </a:r>
            <a:r>
              <a:rPr lang="en-US" altLang="zh-CN" sz="1400" dirty="0"/>
              <a:t>() </a:t>
            </a:r>
          </a:p>
          <a:p>
            <a:pPr>
              <a:lnSpc>
                <a:spcPct val="150000"/>
              </a:lnSpc>
            </a:pPr>
            <a:r>
              <a:rPr lang="zh-CN" altLang="en-US" sz="1400" b="1" dirty="0">
                <a:solidFill>
                  <a:schemeClr val="accent6">
                    <a:lumMod val="75000"/>
                  </a:schemeClr>
                </a:solidFill>
              </a:rPr>
              <a:t>泛型相关</a:t>
            </a:r>
          </a:p>
          <a:p>
            <a:pPr>
              <a:lnSpc>
                <a:spcPct val="150000"/>
              </a:lnSpc>
            </a:pPr>
            <a:r>
              <a:rPr lang="zh-CN" altLang="en-US" sz="1400" dirty="0"/>
              <a:t>获取父类泛型类型：</a:t>
            </a:r>
            <a:r>
              <a:rPr lang="en-US" altLang="zh-CN" sz="1400" dirty="0"/>
              <a:t>Type </a:t>
            </a:r>
            <a:r>
              <a:rPr lang="en-US" altLang="zh-CN" sz="1400" dirty="0" err="1"/>
              <a:t>getGenericSuperclass</a:t>
            </a:r>
            <a:r>
              <a:rPr lang="en-US" altLang="zh-CN" sz="1400" dirty="0"/>
              <a:t>()</a:t>
            </a:r>
          </a:p>
          <a:p>
            <a:pPr>
              <a:lnSpc>
                <a:spcPct val="150000"/>
              </a:lnSpc>
            </a:pPr>
            <a:r>
              <a:rPr lang="zh-CN" altLang="en-US" sz="1400" dirty="0"/>
              <a:t>泛型类型：</a:t>
            </a:r>
            <a:r>
              <a:rPr lang="en-US" altLang="zh-CN" sz="1400" dirty="0" err="1"/>
              <a:t>ParameterizedType</a:t>
            </a:r>
            <a:endParaRPr lang="en-US" altLang="zh-CN" sz="1400" dirty="0"/>
          </a:p>
          <a:p>
            <a:pPr>
              <a:lnSpc>
                <a:spcPct val="150000"/>
              </a:lnSpc>
            </a:pPr>
            <a:r>
              <a:rPr lang="zh-CN" altLang="en-US" sz="1400" dirty="0"/>
              <a:t>获取实际的泛型类型参数数组：</a:t>
            </a:r>
            <a:r>
              <a:rPr lang="en-US" altLang="zh-CN" sz="1400" dirty="0" err="1"/>
              <a:t>getActualTypeArguments</a:t>
            </a:r>
            <a:r>
              <a:rPr lang="en-US" altLang="zh-CN" sz="1400" dirty="0"/>
              <a:t>()</a:t>
            </a:r>
          </a:p>
          <a:p>
            <a:pPr>
              <a:lnSpc>
                <a:spcPct val="150000"/>
              </a:lnSpc>
            </a:pPr>
            <a:r>
              <a:rPr lang="zh-CN" altLang="en-US" sz="1400" b="1" dirty="0">
                <a:solidFill>
                  <a:schemeClr val="accent6">
                    <a:lumMod val="75000"/>
                  </a:schemeClr>
                </a:solidFill>
              </a:rPr>
              <a:t>类所在的包 </a:t>
            </a:r>
            <a:r>
              <a:rPr lang="en-US" altLang="zh-CN" sz="1400" dirty="0"/>
              <a:t>Package </a:t>
            </a:r>
            <a:r>
              <a:rPr lang="en-US" altLang="zh-CN" sz="1400" dirty="0" err="1"/>
              <a:t>getPackage</a:t>
            </a:r>
            <a:r>
              <a:rPr lang="en-US" altLang="zh-CN" sz="1400" dirty="0"/>
              <a:t>()</a:t>
            </a:r>
            <a:endParaRPr lang="zh-CN" altLang="en-US" sz="1400" dirty="0"/>
          </a:p>
        </p:txBody>
      </p:sp>
    </p:spTree>
    <p:extLst>
      <p:ext uri="{BB962C8B-B14F-4D97-AF65-F5344CB8AC3E}">
        <p14:creationId xmlns:p14="http://schemas.microsoft.com/office/powerpoint/2010/main" val="273794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三、应用</a:t>
            </a:r>
            <a:endParaRPr lang="zh-CN" altLang="en-US" sz="2400" b="1" dirty="0">
              <a:solidFill>
                <a:srgbClr val="24569D"/>
              </a:solidFill>
            </a:endParaRPr>
          </a:p>
        </p:txBody>
      </p:sp>
      <p:sp>
        <p:nvSpPr>
          <p:cNvPr id="2" name="矩形 1">
            <a:extLst>
              <a:ext uri="{FF2B5EF4-FFF2-40B4-BE49-F238E27FC236}">
                <a16:creationId xmlns:a16="http://schemas.microsoft.com/office/drawing/2014/main" id="{E3E13F08-EEE4-4ADF-B1C7-C8F622220FA5}"/>
              </a:ext>
            </a:extLst>
          </p:cNvPr>
          <p:cNvSpPr/>
          <p:nvPr/>
        </p:nvSpPr>
        <p:spPr>
          <a:xfrm>
            <a:off x="2843490" y="280990"/>
            <a:ext cx="3118161" cy="457561"/>
          </a:xfrm>
          <a:prstGeom prst="rect">
            <a:avLst/>
          </a:prstGeom>
        </p:spPr>
        <p:txBody>
          <a:bodyPr wrap="none">
            <a:spAutoFit/>
          </a:bodyPr>
          <a:lstStyle/>
          <a:p>
            <a:pPr>
              <a:lnSpc>
                <a:spcPct val="150000"/>
              </a:lnSpc>
            </a:pPr>
            <a:r>
              <a:rPr lang="en-US" altLang="zh-CN" dirty="0">
                <a:solidFill>
                  <a:schemeClr val="tx1">
                    <a:lumMod val="95000"/>
                    <a:lumOff val="5000"/>
                  </a:schemeClr>
                </a:solidFill>
                <a:ea typeface="Microsoft YaHei" panose="020B0503020204020204" pitchFamily="34" charset="-122"/>
              </a:rPr>
              <a:t>3</a:t>
            </a:r>
            <a:r>
              <a:rPr lang="zh-CN" altLang="en-US" dirty="0">
                <a:solidFill>
                  <a:schemeClr val="tx1">
                    <a:lumMod val="95000"/>
                    <a:lumOff val="5000"/>
                  </a:schemeClr>
                </a:solidFill>
                <a:ea typeface="Microsoft YaHei" panose="020B0503020204020204" pitchFamily="34" charset="-122"/>
              </a:rPr>
              <a:t>、调用运行时类的指定结构</a:t>
            </a:r>
            <a:endParaRPr lang="en-US" altLang="zh-CN" dirty="0">
              <a:solidFill>
                <a:schemeClr val="tx1">
                  <a:lumMod val="95000"/>
                  <a:lumOff val="5000"/>
                </a:schemeClr>
              </a:solidFill>
              <a:ea typeface="Microsoft YaHei" panose="020B0503020204020204" pitchFamily="34" charset="-122"/>
            </a:endParaRPr>
          </a:p>
        </p:txBody>
      </p:sp>
      <p:pic>
        <p:nvPicPr>
          <p:cNvPr id="4" name="图片 3">
            <a:extLst>
              <a:ext uri="{FF2B5EF4-FFF2-40B4-BE49-F238E27FC236}">
                <a16:creationId xmlns:a16="http://schemas.microsoft.com/office/drawing/2014/main" id="{D20CBC97-59C2-4A07-9159-E1904E7B6784}"/>
              </a:ext>
            </a:extLst>
          </p:cNvPr>
          <p:cNvPicPr>
            <a:picLocks noChangeAspect="1"/>
          </p:cNvPicPr>
          <p:nvPr/>
        </p:nvPicPr>
        <p:blipFill rotWithShape="1">
          <a:blip r:embed="rId4"/>
          <a:srcRect t="4027" r="1999"/>
          <a:stretch/>
        </p:blipFill>
        <p:spPr>
          <a:xfrm>
            <a:off x="1676579" y="1227109"/>
            <a:ext cx="9021902" cy="3010271"/>
          </a:xfrm>
          <a:prstGeom prst="rect">
            <a:avLst/>
          </a:prstGeom>
        </p:spPr>
      </p:pic>
      <p:pic>
        <p:nvPicPr>
          <p:cNvPr id="5" name="图片 4">
            <a:extLst>
              <a:ext uri="{FF2B5EF4-FFF2-40B4-BE49-F238E27FC236}">
                <a16:creationId xmlns:a16="http://schemas.microsoft.com/office/drawing/2014/main" id="{6711C362-80C8-4F47-83A0-5EC04D25A321}"/>
              </a:ext>
            </a:extLst>
          </p:cNvPr>
          <p:cNvPicPr>
            <a:picLocks noChangeAspect="1"/>
          </p:cNvPicPr>
          <p:nvPr/>
        </p:nvPicPr>
        <p:blipFill>
          <a:blip r:embed="rId5"/>
          <a:stretch>
            <a:fillRect/>
          </a:stretch>
        </p:blipFill>
        <p:spPr>
          <a:xfrm>
            <a:off x="3059929" y="4725939"/>
            <a:ext cx="6072142" cy="1670449"/>
          </a:xfrm>
          <a:prstGeom prst="rect">
            <a:avLst/>
          </a:prstGeom>
        </p:spPr>
      </p:pic>
    </p:spTree>
    <p:extLst>
      <p:ext uri="{BB962C8B-B14F-4D97-AF65-F5344CB8AC3E}">
        <p14:creationId xmlns:p14="http://schemas.microsoft.com/office/powerpoint/2010/main" val="133417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031325" cy="646331"/>
          </a:xfrm>
          <a:prstGeom prst="rect">
            <a:avLst/>
          </a:prstGeom>
          <a:noFill/>
        </p:spPr>
        <p:txBody>
          <a:bodyPr wrap="none" rtlCol="0">
            <a:spAutoFit/>
          </a:bodyPr>
          <a:lstStyle/>
          <a:p>
            <a:r>
              <a:rPr lang="zh-CN" altLang="en-US" sz="3600" b="1" dirty="0">
                <a:solidFill>
                  <a:srgbClr val="24569D"/>
                </a:solidFill>
              </a:rPr>
              <a:t>三、应用</a:t>
            </a:r>
            <a:endParaRPr lang="zh-CN" altLang="en-US" sz="2400" b="1" dirty="0">
              <a:solidFill>
                <a:srgbClr val="24569D"/>
              </a:solidFill>
            </a:endParaRPr>
          </a:p>
        </p:txBody>
      </p:sp>
      <p:sp>
        <p:nvSpPr>
          <p:cNvPr id="4" name="矩形 3">
            <a:extLst>
              <a:ext uri="{FF2B5EF4-FFF2-40B4-BE49-F238E27FC236}">
                <a16:creationId xmlns:a16="http://schemas.microsoft.com/office/drawing/2014/main" id="{1BB153A1-B2E4-4BE5-AA5E-1C3C5A3429D8}"/>
              </a:ext>
            </a:extLst>
          </p:cNvPr>
          <p:cNvSpPr/>
          <p:nvPr/>
        </p:nvSpPr>
        <p:spPr>
          <a:xfrm>
            <a:off x="2843490" y="280990"/>
            <a:ext cx="2409634" cy="457561"/>
          </a:xfrm>
          <a:prstGeom prst="rect">
            <a:avLst/>
          </a:prstGeom>
        </p:spPr>
        <p:txBody>
          <a:bodyPr wrap="none">
            <a:spAutoFit/>
          </a:bodyPr>
          <a:lstStyle/>
          <a:p>
            <a:pPr>
              <a:lnSpc>
                <a:spcPct val="150000"/>
              </a:lnSpc>
            </a:pPr>
            <a:r>
              <a:rPr lang="en-US" altLang="zh-CN" dirty="0">
                <a:solidFill>
                  <a:schemeClr val="tx1">
                    <a:lumMod val="95000"/>
                    <a:lumOff val="5000"/>
                  </a:schemeClr>
                </a:solidFill>
                <a:ea typeface="Microsoft YaHei" panose="020B0503020204020204" pitchFamily="34" charset="-122"/>
              </a:rPr>
              <a:t>4</a:t>
            </a:r>
            <a:r>
              <a:rPr lang="zh-CN" altLang="en-US" dirty="0">
                <a:solidFill>
                  <a:schemeClr val="tx1">
                    <a:lumMod val="95000"/>
                    <a:lumOff val="5000"/>
                  </a:schemeClr>
                </a:solidFill>
                <a:ea typeface="Microsoft YaHei" panose="020B0503020204020204" pitchFamily="34" charset="-122"/>
              </a:rPr>
              <a:t>、编写泛型数组代码</a:t>
            </a:r>
            <a:endParaRPr lang="en-US" altLang="zh-CN" dirty="0">
              <a:solidFill>
                <a:schemeClr val="tx1">
                  <a:lumMod val="95000"/>
                  <a:lumOff val="5000"/>
                </a:schemeClr>
              </a:solidFill>
              <a:ea typeface="Microsoft YaHei" panose="020B0503020204020204" pitchFamily="34" charset="-122"/>
            </a:endParaRPr>
          </a:p>
        </p:txBody>
      </p:sp>
      <p:sp>
        <p:nvSpPr>
          <p:cNvPr id="2" name="Rectangle 1">
            <a:extLst>
              <a:ext uri="{FF2B5EF4-FFF2-40B4-BE49-F238E27FC236}">
                <a16:creationId xmlns:a16="http://schemas.microsoft.com/office/drawing/2014/main" id="{5F411281-D4AF-440D-BDF4-49371BE93279}"/>
              </a:ext>
            </a:extLst>
          </p:cNvPr>
          <p:cNvSpPr>
            <a:spLocks noChangeArrowheads="1"/>
          </p:cNvSpPr>
          <p:nvPr/>
        </p:nvSpPr>
        <p:spPr bwMode="auto">
          <a:xfrm>
            <a:off x="1519596" y="3570873"/>
            <a:ext cx="5057422" cy="2559611"/>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a:ea typeface="JetBrains Mono"/>
              </a:rPr>
              <a:t>public static </a:t>
            </a:r>
            <a:r>
              <a:rPr kumimoji="0" lang="zh-CN" altLang="zh-CN" sz="900" b="0" i="0" u="none" strike="noStrike" cap="none" normalizeH="0" baseline="0" dirty="0">
                <a:ln>
                  <a:noFill/>
                </a:ln>
                <a:solidFill>
                  <a:srgbClr val="000000"/>
                </a:solidFill>
                <a:effectLst/>
                <a:latin typeface="Arial Unicode MS"/>
                <a:ea typeface="JetBrains Mono"/>
              </a:rPr>
              <a:t>Object </a:t>
            </a:r>
            <a:r>
              <a:rPr kumimoji="0" lang="zh-CN" altLang="zh-CN" sz="900" b="0" i="0" u="none" strike="noStrike" cap="none" normalizeH="0" baseline="0" dirty="0">
                <a:ln>
                  <a:noFill/>
                </a:ln>
                <a:solidFill>
                  <a:srgbClr val="00627A"/>
                </a:solidFill>
                <a:effectLst/>
                <a:latin typeface="Arial Unicode MS"/>
                <a:ea typeface="JetBrains Mono"/>
              </a:rPr>
              <a:t>goodCopyOf</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Object </a:t>
            </a:r>
            <a:r>
              <a:rPr kumimoji="0" lang="zh-CN" altLang="zh-CN" sz="900" b="0" i="0" u="none" strike="noStrike" cap="none" normalizeH="0" baseline="0" dirty="0">
                <a:ln>
                  <a:noFill/>
                </a:ln>
                <a:solidFill>
                  <a:srgbClr val="080808"/>
                </a:solidFill>
                <a:effectLst/>
                <a:latin typeface="Arial Unicode MS"/>
                <a:ea typeface="JetBrains Mono"/>
              </a:rPr>
              <a:t>a, </a:t>
            </a:r>
            <a:r>
              <a:rPr kumimoji="0" lang="zh-CN" altLang="zh-CN" sz="900" b="0" i="0" u="none" strike="noStrike" cap="none" normalizeH="0" baseline="0" dirty="0">
                <a:ln>
                  <a:noFill/>
                </a:ln>
                <a:solidFill>
                  <a:srgbClr val="0033B3"/>
                </a:solidFill>
                <a:effectLst/>
                <a:latin typeface="Arial Unicode MS"/>
                <a:ea typeface="JetBrains Mono"/>
              </a:rPr>
              <a:t>int </a:t>
            </a:r>
            <a:r>
              <a:rPr kumimoji="0" lang="zh-CN" altLang="zh-CN" sz="900" b="0" i="0" u="none" strike="noStrike" cap="none" normalizeH="0" baseline="0" dirty="0">
                <a:ln>
                  <a:noFill/>
                </a:ln>
                <a:solidFill>
                  <a:srgbClr val="080808"/>
                </a:solidFill>
                <a:effectLst/>
                <a:latin typeface="Arial Unicode MS"/>
                <a:ea typeface="JetBrains Mono"/>
              </a:rPr>
              <a:t>newLength)</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Class cl </a:t>
            </a:r>
            <a:r>
              <a:rPr kumimoji="0" lang="zh-CN" altLang="zh-CN" sz="900" b="0" i="0" u="none" strike="noStrike" cap="none" normalizeH="0" baseline="0" dirty="0">
                <a:ln>
                  <a:noFill/>
                </a:ln>
                <a:solidFill>
                  <a:srgbClr val="080808"/>
                </a:solidFill>
                <a:effectLst/>
                <a:latin typeface="Arial Unicode MS"/>
                <a:ea typeface="JetBrains Mono"/>
              </a:rPr>
              <a:t>= a.getClass();</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33B3"/>
                </a:solidFill>
                <a:effectLst/>
                <a:latin typeface="Arial Unicode MS"/>
                <a:ea typeface="JetBrains Mono"/>
              </a:rPr>
              <a:t>if</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cl</a:t>
            </a:r>
            <a:r>
              <a:rPr kumimoji="0" lang="zh-CN" altLang="zh-CN" sz="900" b="0" i="0" u="none" strike="noStrike" cap="none" normalizeH="0" baseline="0" dirty="0">
                <a:ln>
                  <a:noFill/>
                </a:ln>
                <a:solidFill>
                  <a:srgbClr val="080808"/>
                </a:solidFill>
                <a:effectLst/>
                <a:latin typeface="Arial Unicode MS"/>
                <a:ea typeface="JetBrains Mono"/>
              </a:rPr>
              <a:t>.isArray())) </a:t>
            </a:r>
            <a:r>
              <a:rPr kumimoji="0" lang="zh-CN" altLang="zh-CN" sz="900" b="0" i="0" u="none" strike="noStrike" cap="none" normalizeH="0" baseline="0" dirty="0">
                <a:ln>
                  <a:noFill/>
                </a:ln>
                <a:solidFill>
                  <a:srgbClr val="0033B3"/>
                </a:solidFill>
                <a:effectLst/>
                <a:latin typeface="Arial Unicode MS"/>
                <a:ea typeface="JetBrains Mono"/>
              </a:rPr>
              <a:t>return  null</a:t>
            </a:r>
            <a:r>
              <a:rPr kumimoji="0" lang="zh-CN" altLang="zh-CN" sz="900" b="0" i="0" u="none" strike="noStrike" cap="none" normalizeH="0" baseline="0" dirty="0">
                <a:ln>
                  <a:noFill/>
                </a:ln>
                <a:solidFill>
                  <a:srgbClr val="080808"/>
                </a:solidFill>
                <a:effectLst/>
                <a:latin typeface="Arial Unicode MS"/>
                <a:ea typeface="JetBrains Mono"/>
              </a:rPr>
              <a:t>;</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Class componentType </a:t>
            </a: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cl</a:t>
            </a:r>
            <a:r>
              <a:rPr kumimoji="0" lang="zh-CN" altLang="zh-CN" sz="900" b="0" i="0" u="none" strike="noStrike" cap="none" normalizeH="0" baseline="0" dirty="0">
                <a:ln>
                  <a:noFill/>
                </a:ln>
                <a:solidFill>
                  <a:srgbClr val="080808"/>
                </a:solidFill>
                <a:effectLst/>
                <a:latin typeface="Arial Unicode MS"/>
                <a:ea typeface="JetBrains Mono"/>
              </a:rPr>
              <a:t>.getComponentType();</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33B3"/>
                </a:solidFill>
                <a:effectLst/>
                <a:latin typeface="Arial Unicode MS"/>
                <a:ea typeface="JetBrains Mono"/>
              </a:rPr>
              <a:t>int </a:t>
            </a:r>
            <a:r>
              <a:rPr kumimoji="0" lang="zh-CN" altLang="zh-CN" sz="900" b="0" i="0" u="none" strike="noStrike" cap="none" normalizeH="0" baseline="0" dirty="0">
                <a:ln>
                  <a:noFill/>
                </a:ln>
                <a:solidFill>
                  <a:srgbClr val="000000"/>
                </a:solidFill>
                <a:effectLst/>
                <a:latin typeface="Arial Unicode MS"/>
                <a:ea typeface="JetBrains Mono"/>
              </a:rPr>
              <a:t>length </a:t>
            </a: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Array</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1" u="none" strike="noStrike" cap="none" normalizeH="0" baseline="0" dirty="0">
                <a:ln>
                  <a:noFill/>
                </a:ln>
                <a:solidFill>
                  <a:srgbClr val="080808"/>
                </a:solidFill>
                <a:effectLst/>
                <a:latin typeface="Arial Unicode MS"/>
                <a:ea typeface="JetBrains Mono"/>
              </a:rPr>
              <a:t>getLength</a:t>
            </a:r>
            <a:r>
              <a:rPr kumimoji="0" lang="zh-CN" altLang="zh-CN" sz="900" b="0" i="0" u="none" strike="noStrike" cap="none" normalizeH="0" baseline="0" dirty="0">
                <a:ln>
                  <a:noFill/>
                </a:ln>
                <a:solidFill>
                  <a:srgbClr val="080808"/>
                </a:solidFill>
                <a:effectLst/>
                <a:latin typeface="Arial Unicode MS"/>
                <a:ea typeface="JetBrains Mono"/>
              </a:rPr>
              <a:t>(a);</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Object newArray </a:t>
            </a: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Array</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1" u="none" strike="noStrike" cap="none" normalizeH="0" baseline="0" dirty="0">
                <a:ln>
                  <a:noFill/>
                </a:ln>
                <a:solidFill>
                  <a:srgbClr val="080808"/>
                </a:solidFill>
                <a:effectLst/>
                <a:latin typeface="Arial Unicode MS"/>
                <a:ea typeface="JetBrains Mono"/>
              </a:rPr>
              <a:t>newInstance</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componentType</a:t>
            </a:r>
            <a:r>
              <a:rPr kumimoji="0" lang="zh-CN" altLang="zh-CN" sz="900" b="0" i="0" u="none" strike="noStrike" cap="none" normalizeH="0" baseline="0" dirty="0">
                <a:ln>
                  <a:noFill/>
                </a:ln>
                <a:solidFill>
                  <a:srgbClr val="080808"/>
                </a:solidFill>
                <a:effectLst/>
                <a:latin typeface="Arial Unicode MS"/>
                <a:ea typeface="JetBrains Mono"/>
              </a:rPr>
              <a:t>, newLength);</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System</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1" u="none" strike="noStrike" cap="none" normalizeH="0" baseline="0" dirty="0">
                <a:ln>
                  <a:noFill/>
                </a:ln>
                <a:solidFill>
                  <a:srgbClr val="080808"/>
                </a:solidFill>
                <a:effectLst/>
                <a:latin typeface="Arial Unicode MS"/>
                <a:ea typeface="JetBrains Mono"/>
              </a:rPr>
              <a:t>arraycopy</a:t>
            </a:r>
            <a:r>
              <a:rPr kumimoji="0" lang="zh-CN" altLang="zh-CN" sz="900" b="0" i="0" u="none" strike="noStrike" cap="none" normalizeH="0" baseline="0" dirty="0">
                <a:ln>
                  <a:noFill/>
                </a:ln>
                <a:solidFill>
                  <a:srgbClr val="080808"/>
                </a:solidFill>
                <a:effectLst/>
                <a:latin typeface="Arial Unicode MS"/>
                <a:ea typeface="JetBrains Mono"/>
              </a:rPr>
              <a:t>(a,</a:t>
            </a:r>
            <a:r>
              <a:rPr kumimoji="0" lang="zh-CN" altLang="zh-CN" sz="900" b="0" i="0" u="none" strike="noStrike" cap="none" normalizeH="0" baseline="0" dirty="0">
                <a:ln>
                  <a:noFill/>
                </a:ln>
                <a:solidFill>
                  <a:srgbClr val="1750EB"/>
                </a:solidFill>
                <a:effectLst/>
                <a:latin typeface="Arial Unicode MS"/>
                <a:ea typeface="JetBrains Mono"/>
              </a:rPr>
              <a:t>0</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newArray</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1750EB"/>
                </a:solidFill>
                <a:effectLst/>
                <a:latin typeface="Arial Unicode MS"/>
                <a:ea typeface="JetBrains Mono"/>
              </a:rPr>
              <a:t>0</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Math</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1" u="none" strike="noStrike" cap="none" normalizeH="0" baseline="0" dirty="0">
                <a:ln>
                  <a:noFill/>
                </a:ln>
                <a:solidFill>
                  <a:srgbClr val="080808"/>
                </a:solidFill>
                <a:effectLst/>
                <a:latin typeface="Arial Unicode MS"/>
                <a:ea typeface="JetBrains Mono"/>
              </a:rPr>
              <a:t>min</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length</a:t>
            </a:r>
            <a:r>
              <a:rPr kumimoji="0" lang="zh-CN" altLang="zh-CN" sz="900" b="0" i="0" u="none" strike="noStrike" cap="none" normalizeH="0" baseline="0" dirty="0">
                <a:ln>
                  <a:noFill/>
                </a:ln>
                <a:solidFill>
                  <a:srgbClr val="080808"/>
                </a:solidFill>
                <a:effectLst/>
                <a:latin typeface="Arial Unicode MS"/>
                <a:ea typeface="JetBrains Mono"/>
              </a:rPr>
              <a:t>,newLength));</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33B3"/>
                </a:solidFill>
                <a:effectLst/>
                <a:latin typeface="Arial Unicode MS"/>
                <a:ea typeface="JetBrains Mono"/>
              </a:rPr>
              <a:t>return </a:t>
            </a:r>
            <a:r>
              <a:rPr kumimoji="0" lang="zh-CN" altLang="zh-CN" sz="900" b="0" i="0" u="none" strike="noStrike" cap="none" normalizeH="0" baseline="0" dirty="0">
                <a:ln>
                  <a:noFill/>
                </a:ln>
                <a:solidFill>
                  <a:srgbClr val="000000"/>
                </a:solidFill>
                <a:effectLst/>
                <a:latin typeface="Arial Unicode MS"/>
                <a:ea typeface="JetBrains Mono"/>
              </a:rPr>
              <a:t>newArray</a:t>
            </a:r>
            <a:r>
              <a:rPr kumimoji="0" lang="zh-CN" altLang="zh-CN" sz="900" b="0" i="0" u="none" strike="noStrike" cap="none" normalizeH="0" baseline="0" dirty="0">
                <a:ln>
                  <a:noFill/>
                </a:ln>
                <a:solidFill>
                  <a:srgbClr val="080808"/>
                </a:solidFill>
                <a:effectLst/>
                <a:latin typeface="Arial Unicode MS"/>
                <a:ea typeface="JetBrains Mono"/>
              </a:rPr>
              <a:t>;</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a:t>
            </a:r>
            <a:endParaRPr kumimoji="0" lang="en-US" altLang="zh-CN" sz="900" b="0" i="0" u="none" strike="noStrike" cap="none" normalizeH="0" baseline="0" dirty="0">
              <a:ln>
                <a:noFill/>
              </a:ln>
              <a:solidFill>
                <a:srgbClr val="080808"/>
              </a:solidFill>
              <a:effectLst/>
              <a:latin typeface="Arial Unicode MS"/>
              <a:ea typeface="JetBrains Mono"/>
            </a:endParaRPr>
          </a:p>
          <a:p>
            <a:pPr eaLnBrk="0" fontAlgn="base" hangingPunct="0">
              <a:lnSpc>
                <a:spcPct val="150000"/>
              </a:lnSpc>
              <a:spcBef>
                <a:spcPct val="0"/>
              </a:spcBef>
              <a:spcAft>
                <a:spcPct val="0"/>
              </a:spcAft>
            </a:pPr>
            <a:r>
              <a:rPr lang="en-US" altLang="zh-CN" sz="900" dirty="0">
                <a:solidFill>
                  <a:srgbClr val="000000"/>
                </a:solidFill>
                <a:latin typeface="Arial Unicode MS"/>
              </a:rPr>
              <a:t>Int[] a={1,2,3}</a:t>
            </a:r>
          </a:p>
          <a:p>
            <a:pPr eaLnBrk="0" fontAlgn="base" hangingPunct="0">
              <a:lnSpc>
                <a:spcPct val="150000"/>
              </a:lnSpc>
              <a:spcBef>
                <a:spcPct val="0"/>
              </a:spcBef>
              <a:spcAft>
                <a:spcPct val="0"/>
              </a:spcAft>
            </a:pPr>
            <a:r>
              <a:rPr lang="en-US" altLang="zh-CN" sz="900" dirty="0">
                <a:solidFill>
                  <a:srgbClr val="000000"/>
                </a:solidFill>
                <a:latin typeface="Arial Unicode MS"/>
              </a:rPr>
              <a:t>a = (int[]) </a:t>
            </a:r>
            <a:r>
              <a:rPr lang="en-US" altLang="zh-CN" sz="900" dirty="0" err="1">
                <a:solidFill>
                  <a:srgbClr val="000000"/>
                </a:solidFill>
                <a:latin typeface="Arial Unicode MS"/>
              </a:rPr>
              <a:t>goodCopyOf</a:t>
            </a:r>
            <a:r>
              <a:rPr lang="en-US" altLang="zh-CN" sz="900" dirty="0">
                <a:solidFill>
                  <a:srgbClr val="000000"/>
                </a:solidFill>
                <a:latin typeface="Arial Unicode MS"/>
              </a:rPr>
              <a:t>(a,10)</a:t>
            </a:r>
          </a:p>
        </p:txBody>
      </p:sp>
      <p:sp>
        <p:nvSpPr>
          <p:cNvPr id="5" name="Rectangle 1">
            <a:extLst>
              <a:ext uri="{FF2B5EF4-FFF2-40B4-BE49-F238E27FC236}">
                <a16:creationId xmlns:a16="http://schemas.microsoft.com/office/drawing/2014/main" id="{EDB6A486-BD5B-4DA3-87E6-9A30F583A7E3}"/>
              </a:ext>
            </a:extLst>
          </p:cNvPr>
          <p:cNvSpPr>
            <a:spLocks noChangeArrowheads="1"/>
          </p:cNvSpPr>
          <p:nvPr/>
        </p:nvSpPr>
        <p:spPr bwMode="auto">
          <a:xfrm>
            <a:off x="1519596" y="1766263"/>
            <a:ext cx="5057422" cy="1313116"/>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Arial Unicode MS"/>
                <a:ea typeface="JetBrains Mono"/>
              </a:rPr>
              <a:t>public static </a:t>
            </a:r>
            <a:r>
              <a:rPr kumimoji="0" lang="zh-CN" altLang="zh-CN" sz="900" b="0" i="0" u="none" strike="noStrike" cap="none" normalizeH="0" baseline="0" dirty="0">
                <a:ln>
                  <a:noFill/>
                </a:ln>
                <a:solidFill>
                  <a:srgbClr val="000000"/>
                </a:solidFill>
                <a:effectLst/>
                <a:latin typeface="Arial Unicode MS"/>
                <a:ea typeface="JetBrains Mono"/>
              </a:rPr>
              <a:t>Object </a:t>
            </a:r>
            <a:r>
              <a:rPr kumimoji="0" lang="en-US" altLang="zh-CN" sz="900" b="0" i="0" u="none" strike="noStrike" cap="none" normalizeH="0" baseline="0" dirty="0">
                <a:ln>
                  <a:noFill/>
                </a:ln>
                <a:solidFill>
                  <a:srgbClr val="00627A"/>
                </a:solidFill>
                <a:effectLst/>
                <a:latin typeface="Arial Unicode MS"/>
                <a:ea typeface="JetBrains Mono"/>
              </a:rPr>
              <a:t>bad</a:t>
            </a:r>
            <a:r>
              <a:rPr kumimoji="0" lang="zh-CN" altLang="zh-CN" sz="900" b="0" i="0" u="none" strike="noStrike" cap="none" normalizeH="0" baseline="0" dirty="0">
                <a:ln>
                  <a:noFill/>
                </a:ln>
                <a:solidFill>
                  <a:srgbClr val="00627A"/>
                </a:solidFill>
                <a:effectLst/>
                <a:latin typeface="Arial Unicode MS"/>
                <a:ea typeface="JetBrains Mono"/>
              </a:rPr>
              <a:t>CopyOf</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Object</a:t>
            </a:r>
            <a:r>
              <a:rPr lang="en-US" altLang="zh-CN" sz="900" dirty="0">
                <a:solidFill>
                  <a:srgbClr val="000000"/>
                </a:solidFill>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 </a:t>
            </a:r>
            <a:r>
              <a:rPr kumimoji="0" lang="zh-CN" altLang="zh-CN" sz="900" b="0" i="0" u="none" strike="noStrike" cap="none" normalizeH="0" baseline="0" dirty="0">
                <a:ln>
                  <a:noFill/>
                </a:ln>
                <a:solidFill>
                  <a:srgbClr val="080808"/>
                </a:solidFill>
                <a:effectLst/>
                <a:latin typeface="Arial Unicode MS"/>
                <a:ea typeface="JetBrains Mono"/>
              </a:rPr>
              <a:t>a, </a:t>
            </a:r>
            <a:r>
              <a:rPr kumimoji="0" lang="zh-CN" altLang="zh-CN" sz="900" b="0" i="0" u="none" strike="noStrike" cap="none" normalizeH="0" baseline="0" dirty="0">
                <a:ln>
                  <a:noFill/>
                </a:ln>
                <a:solidFill>
                  <a:srgbClr val="0033B3"/>
                </a:solidFill>
                <a:effectLst/>
                <a:latin typeface="Arial Unicode MS"/>
                <a:ea typeface="JetBrains Mono"/>
              </a:rPr>
              <a:t>int </a:t>
            </a:r>
            <a:r>
              <a:rPr kumimoji="0" lang="zh-CN" altLang="zh-CN" sz="900" b="0" i="0" u="none" strike="noStrike" cap="none" normalizeH="0" baseline="0" dirty="0">
                <a:ln>
                  <a:noFill/>
                </a:ln>
                <a:solidFill>
                  <a:srgbClr val="080808"/>
                </a:solidFill>
                <a:effectLst/>
                <a:latin typeface="Arial Unicode MS"/>
                <a:ea typeface="JetBrains Mono"/>
              </a:rPr>
              <a:t>newLength)</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a:t>
            </a:r>
            <a:br>
              <a:rPr kumimoji="0" lang="zh-CN" altLang="zh-CN" sz="900" b="0" i="0" u="none" strike="noStrike" cap="none" normalizeH="0" baseline="0" dirty="0">
                <a:ln>
                  <a:noFill/>
                </a:ln>
                <a:solidFill>
                  <a:srgbClr val="080808"/>
                </a:solidFill>
                <a:effectLst/>
                <a:latin typeface="Arial Unicode MS"/>
                <a:ea typeface="JetBrains Mono"/>
              </a:rPr>
            </a:br>
            <a:r>
              <a:rPr kumimoji="0" lang="en-US" altLang="zh-CN" sz="900" b="0" i="0" u="none" strike="noStrike" cap="none" normalizeH="0" baseline="0" dirty="0">
                <a:ln>
                  <a:noFill/>
                </a:ln>
                <a:solidFill>
                  <a:srgbClr val="080808"/>
                </a:solidFill>
                <a:effectLst/>
                <a:latin typeface="Arial Unicode MS"/>
                <a:ea typeface="JetBrains Mono"/>
              </a:rPr>
              <a:t>    </a:t>
            </a:r>
            <a:r>
              <a:rPr lang="en-US" altLang="zh-CN" sz="900" dirty="0">
                <a:solidFill>
                  <a:srgbClr val="000000"/>
                </a:solidFill>
                <a:latin typeface="Arial Unicode MS"/>
                <a:ea typeface="JetBrains Mono"/>
              </a:rPr>
              <a:t>var</a:t>
            </a:r>
            <a:r>
              <a:rPr kumimoji="0" lang="zh-CN" altLang="zh-CN" sz="900" b="0" i="0" u="none" strike="noStrike" cap="none" normalizeH="0" baseline="0" dirty="0">
                <a:ln>
                  <a:noFill/>
                </a:ln>
                <a:solidFill>
                  <a:srgbClr val="000000"/>
                </a:solidFill>
                <a:effectLst/>
                <a:latin typeface="Arial Unicode MS"/>
                <a:ea typeface="JetBrains Mono"/>
              </a:rPr>
              <a:t> newArray </a:t>
            </a:r>
            <a:r>
              <a:rPr kumimoji="0" lang="zh-CN" altLang="zh-CN" sz="900" b="0" i="0" u="none" strike="noStrike" cap="none" normalizeH="0" baseline="0" dirty="0">
                <a:ln>
                  <a:noFill/>
                </a:ln>
                <a:solidFill>
                  <a:srgbClr val="080808"/>
                </a:solidFill>
                <a:effectLst/>
                <a:latin typeface="Arial Unicode MS"/>
                <a:ea typeface="JetBrains Mono"/>
              </a:rPr>
              <a:t>= </a:t>
            </a:r>
            <a:r>
              <a:rPr kumimoji="0" lang="en-US" altLang="zh-CN" sz="900" b="0" i="0" u="none" strike="noStrike" cap="none" normalizeH="0" baseline="0" dirty="0">
                <a:ln>
                  <a:noFill/>
                </a:ln>
                <a:solidFill>
                  <a:srgbClr val="000000"/>
                </a:solidFill>
                <a:effectLst/>
                <a:latin typeface="Arial Unicode MS"/>
                <a:ea typeface="JetBrains Mono"/>
              </a:rPr>
              <a:t>new Object[</a:t>
            </a:r>
            <a:r>
              <a:rPr kumimoji="0" lang="en-US" altLang="zh-CN" sz="900" b="0" i="0" u="none" strike="noStrike" cap="none" normalizeH="0" baseline="0" dirty="0" err="1">
                <a:ln>
                  <a:noFill/>
                </a:ln>
                <a:solidFill>
                  <a:srgbClr val="000000"/>
                </a:solidFill>
                <a:effectLst/>
                <a:latin typeface="Arial Unicode MS"/>
                <a:ea typeface="JetBrains Mono"/>
              </a:rPr>
              <a:t>newLength</a:t>
            </a:r>
            <a:r>
              <a:rPr kumimoji="0" lang="en-US" altLang="zh-CN" sz="900" b="0" i="0" u="none" strike="noStrike" cap="none" normalizeH="0" baseline="0" dirty="0">
                <a:ln>
                  <a:noFill/>
                </a:ln>
                <a:solidFill>
                  <a:srgbClr val="000000"/>
                </a:solidFill>
                <a:effectLst/>
                <a:latin typeface="Arial Unicode MS"/>
                <a:ea typeface="JetBrains Mono"/>
              </a:rPr>
              <a:t>];</a:t>
            </a:r>
            <a:r>
              <a:rPr kumimoji="0" lang="zh-CN" altLang="zh-CN" sz="900" b="0" i="0" u="none" strike="noStrike" cap="none" normalizeH="0" baseline="0" dirty="0">
                <a:ln>
                  <a:noFill/>
                </a:ln>
                <a:solidFill>
                  <a:srgbClr val="080808"/>
                </a:solidFill>
                <a:effectLst/>
                <a:latin typeface="Arial Unicode MS"/>
                <a:ea typeface="JetBrains Mono"/>
              </a:rPr>
              <a:t>    </a:t>
            </a:r>
            <a:r>
              <a:rPr kumimoji="0" lang="en-US"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0000"/>
                </a:solidFill>
                <a:effectLst/>
                <a:latin typeface="Arial Unicode MS"/>
                <a:ea typeface="JetBrains Mono"/>
              </a:rPr>
              <a:t>System</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1" u="none" strike="noStrike" cap="none" normalizeH="0" baseline="0" dirty="0">
                <a:ln>
                  <a:noFill/>
                </a:ln>
                <a:solidFill>
                  <a:srgbClr val="080808"/>
                </a:solidFill>
                <a:effectLst/>
                <a:latin typeface="Arial Unicode MS"/>
                <a:ea typeface="JetBrains Mono"/>
              </a:rPr>
              <a:t>arraycopy</a:t>
            </a:r>
            <a:r>
              <a:rPr kumimoji="0" lang="zh-CN" altLang="zh-CN" sz="900" b="0" i="0" u="none" strike="noStrike" cap="none" normalizeH="0" baseline="0" dirty="0">
                <a:ln>
                  <a:noFill/>
                </a:ln>
                <a:solidFill>
                  <a:srgbClr val="080808"/>
                </a:solidFill>
                <a:effectLst/>
                <a:latin typeface="Arial Unicode MS"/>
                <a:ea typeface="JetBrains Mono"/>
              </a:rPr>
              <a:t>(a,</a:t>
            </a:r>
            <a:r>
              <a:rPr kumimoji="0" lang="zh-CN" altLang="zh-CN" sz="900" b="0" i="0" u="none" strike="noStrike" cap="none" normalizeH="0" baseline="0" dirty="0">
                <a:ln>
                  <a:noFill/>
                </a:ln>
                <a:solidFill>
                  <a:srgbClr val="1750EB"/>
                </a:solidFill>
                <a:effectLst/>
                <a:latin typeface="Arial Unicode MS"/>
                <a:ea typeface="JetBrains Mono"/>
              </a:rPr>
              <a:t>0</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newArray</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1750EB"/>
                </a:solidFill>
                <a:effectLst/>
                <a:latin typeface="Arial Unicode MS"/>
                <a:ea typeface="JetBrains Mono"/>
              </a:rPr>
              <a:t>0</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Math</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1" u="none" strike="noStrike" cap="none" normalizeH="0" baseline="0" dirty="0">
                <a:ln>
                  <a:noFill/>
                </a:ln>
                <a:solidFill>
                  <a:srgbClr val="080808"/>
                </a:solidFill>
                <a:effectLst/>
                <a:latin typeface="Arial Unicode MS"/>
                <a:ea typeface="JetBrains Mono"/>
              </a:rPr>
              <a:t>min</a:t>
            </a:r>
            <a:r>
              <a:rPr kumimoji="0" lang="zh-CN" altLang="zh-CN" sz="900" b="0" i="0" u="none" strike="noStrike" cap="none" normalizeH="0" baseline="0" dirty="0">
                <a:ln>
                  <a:noFill/>
                </a:ln>
                <a:solidFill>
                  <a:srgbClr val="080808"/>
                </a:solidFill>
                <a:effectLst/>
                <a:latin typeface="Arial Unicode MS"/>
                <a:ea typeface="JetBrains Mono"/>
              </a:rPr>
              <a:t>(</a:t>
            </a:r>
            <a:r>
              <a:rPr kumimoji="0" lang="zh-CN" altLang="zh-CN" sz="900" b="0" i="0" u="none" strike="noStrike" cap="none" normalizeH="0" baseline="0" dirty="0">
                <a:ln>
                  <a:noFill/>
                </a:ln>
                <a:solidFill>
                  <a:srgbClr val="000000"/>
                </a:solidFill>
                <a:effectLst/>
                <a:latin typeface="Arial Unicode MS"/>
                <a:ea typeface="JetBrains Mono"/>
              </a:rPr>
              <a:t>length</a:t>
            </a:r>
            <a:r>
              <a:rPr kumimoji="0" lang="zh-CN" altLang="zh-CN" sz="900" b="0" i="0" u="none" strike="noStrike" cap="none" normalizeH="0" baseline="0" dirty="0">
                <a:ln>
                  <a:noFill/>
                </a:ln>
                <a:solidFill>
                  <a:srgbClr val="080808"/>
                </a:solidFill>
                <a:effectLst/>
                <a:latin typeface="Arial Unicode MS"/>
                <a:ea typeface="JetBrains Mono"/>
              </a:rPr>
              <a:t>,newLength));</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    </a:t>
            </a:r>
            <a:r>
              <a:rPr kumimoji="0" lang="zh-CN" altLang="zh-CN" sz="900" b="0" i="0" u="none" strike="noStrike" cap="none" normalizeH="0" baseline="0" dirty="0">
                <a:ln>
                  <a:noFill/>
                </a:ln>
                <a:solidFill>
                  <a:srgbClr val="0033B3"/>
                </a:solidFill>
                <a:effectLst/>
                <a:latin typeface="Arial Unicode MS"/>
                <a:ea typeface="JetBrains Mono"/>
              </a:rPr>
              <a:t>return </a:t>
            </a:r>
            <a:r>
              <a:rPr kumimoji="0" lang="zh-CN" altLang="zh-CN" sz="900" b="0" i="0" u="none" strike="noStrike" cap="none" normalizeH="0" baseline="0" dirty="0">
                <a:ln>
                  <a:noFill/>
                </a:ln>
                <a:solidFill>
                  <a:srgbClr val="000000"/>
                </a:solidFill>
                <a:effectLst/>
                <a:latin typeface="Arial Unicode MS"/>
                <a:ea typeface="JetBrains Mono"/>
              </a:rPr>
              <a:t>newArray</a:t>
            </a:r>
            <a:r>
              <a:rPr kumimoji="0" lang="zh-CN" altLang="zh-CN" sz="900" b="0" i="0" u="none" strike="noStrike" cap="none" normalizeH="0" baseline="0" dirty="0">
                <a:ln>
                  <a:noFill/>
                </a:ln>
                <a:solidFill>
                  <a:srgbClr val="080808"/>
                </a:solidFill>
                <a:effectLst/>
                <a:latin typeface="Arial Unicode MS"/>
                <a:ea typeface="JetBrains Mono"/>
              </a:rPr>
              <a:t>;</a:t>
            </a:r>
            <a:br>
              <a:rPr kumimoji="0" lang="zh-CN" altLang="zh-CN" sz="900" b="0" i="0" u="none" strike="noStrike" cap="none" normalizeH="0" baseline="0" dirty="0">
                <a:ln>
                  <a:noFill/>
                </a:ln>
                <a:solidFill>
                  <a:srgbClr val="080808"/>
                </a:solidFill>
                <a:effectLst/>
                <a:latin typeface="Arial Unicode MS"/>
                <a:ea typeface="JetBrains Mono"/>
              </a:rPr>
            </a:br>
            <a:r>
              <a:rPr kumimoji="0" lang="zh-CN" altLang="zh-CN" sz="900" b="0" i="0" u="none" strike="noStrike" cap="none" normalizeH="0" baseline="0" dirty="0">
                <a:ln>
                  <a:noFill/>
                </a:ln>
                <a:solidFill>
                  <a:srgbClr val="080808"/>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CC2F56B3-35EC-4CEA-B356-FA94E54FB0AF}"/>
              </a:ext>
            </a:extLst>
          </p:cNvPr>
          <p:cNvSpPr/>
          <p:nvPr/>
        </p:nvSpPr>
        <p:spPr>
          <a:xfrm>
            <a:off x="7249902" y="1766263"/>
            <a:ext cx="3886412" cy="1433790"/>
          </a:xfrm>
          <a:prstGeom prst="rect">
            <a:avLst/>
          </a:prstGeom>
        </p:spPr>
        <p:txBody>
          <a:bodyPr wrap="square">
            <a:spAutoFit/>
          </a:bodyPr>
          <a:lstStyle/>
          <a:p>
            <a:pPr>
              <a:lnSpc>
                <a:spcPct val="150000"/>
              </a:lnSpc>
            </a:pPr>
            <a:r>
              <a:rPr lang="zh-CN" altLang="en-US" b="1" dirty="0"/>
              <a:t>报</a:t>
            </a:r>
            <a:r>
              <a:rPr lang="en-US" altLang="zh-CN" b="1" dirty="0" err="1"/>
              <a:t>ClassCastException</a:t>
            </a:r>
            <a:r>
              <a:rPr lang="zh-CN" altLang="en-US" b="1" dirty="0"/>
              <a:t>异常</a:t>
            </a:r>
            <a:endParaRPr lang="en-US" altLang="zh-CN" b="1" dirty="0"/>
          </a:p>
          <a:p>
            <a:pPr>
              <a:lnSpc>
                <a:spcPct val="150000"/>
              </a:lnSpc>
            </a:pPr>
            <a:r>
              <a:rPr lang="zh-CN" altLang="en-US" sz="1400" dirty="0">
                <a:solidFill>
                  <a:schemeClr val="bg1">
                    <a:lumMod val="50000"/>
                  </a:schemeClr>
                </a:solidFill>
              </a:rPr>
              <a:t>原因：一开始就是</a:t>
            </a:r>
            <a:r>
              <a:rPr lang="en-US" altLang="zh-CN" sz="1400" dirty="0">
                <a:solidFill>
                  <a:schemeClr val="bg1">
                    <a:lumMod val="50000"/>
                  </a:schemeClr>
                </a:solidFill>
              </a:rPr>
              <a:t>Object[]</a:t>
            </a:r>
            <a:r>
              <a:rPr lang="zh-CN" altLang="en-US" sz="1400" dirty="0">
                <a:solidFill>
                  <a:schemeClr val="bg1">
                    <a:lumMod val="50000"/>
                  </a:schemeClr>
                </a:solidFill>
              </a:rPr>
              <a:t>的数组不能转换成其他类的数组。</a:t>
            </a:r>
            <a:endParaRPr lang="en-US" altLang="zh-CN" sz="1400" dirty="0">
              <a:solidFill>
                <a:schemeClr val="bg1">
                  <a:lumMod val="50000"/>
                </a:schemeClr>
              </a:solidFill>
            </a:endParaRPr>
          </a:p>
          <a:p>
            <a:pPr>
              <a:lnSpc>
                <a:spcPct val="150000"/>
              </a:lnSpc>
            </a:pPr>
            <a:r>
              <a:rPr lang="zh-CN" altLang="en-US" sz="1400" dirty="0">
                <a:solidFill>
                  <a:schemeClr val="bg1">
                    <a:lumMod val="50000"/>
                  </a:schemeClr>
                </a:solidFill>
              </a:rPr>
              <a:t>创建时，必须与原数组类型相同</a:t>
            </a:r>
          </a:p>
        </p:txBody>
      </p:sp>
      <p:sp>
        <p:nvSpPr>
          <p:cNvPr id="7" name="矩形 6">
            <a:extLst>
              <a:ext uri="{FF2B5EF4-FFF2-40B4-BE49-F238E27FC236}">
                <a16:creationId xmlns:a16="http://schemas.microsoft.com/office/drawing/2014/main" id="{67D71080-704F-427B-966A-A12D978EC63A}"/>
              </a:ext>
            </a:extLst>
          </p:cNvPr>
          <p:cNvSpPr/>
          <p:nvPr/>
        </p:nvSpPr>
        <p:spPr>
          <a:xfrm>
            <a:off x="1519596" y="1067020"/>
            <a:ext cx="8161867" cy="338554"/>
          </a:xfrm>
          <a:prstGeom prst="rect">
            <a:avLst/>
          </a:prstGeom>
        </p:spPr>
        <p:txBody>
          <a:bodyPr wrap="square">
            <a:spAutoFit/>
          </a:bodyPr>
          <a:lstStyle/>
          <a:p>
            <a:r>
              <a:rPr lang="zh-CN" altLang="en-US" sz="1600" b="1" dirty="0">
                <a:solidFill>
                  <a:srgbClr val="24569D"/>
                </a:solidFill>
              </a:rPr>
              <a:t>示例：扩展一个已经填满的数组 </a:t>
            </a:r>
            <a:r>
              <a:rPr lang="en-US" altLang="zh-CN" sz="1600" b="1" dirty="0">
                <a:solidFill>
                  <a:srgbClr val="24569D"/>
                </a:solidFill>
              </a:rPr>
              <a:t>var a=new Employee[100];//…//a is full</a:t>
            </a:r>
          </a:p>
        </p:txBody>
      </p:sp>
      <p:sp>
        <p:nvSpPr>
          <p:cNvPr id="8" name="文本框 7">
            <a:extLst>
              <a:ext uri="{FF2B5EF4-FFF2-40B4-BE49-F238E27FC236}">
                <a16:creationId xmlns:a16="http://schemas.microsoft.com/office/drawing/2014/main" id="{51DE0574-909B-4636-9B90-00F03AF88EF0}"/>
              </a:ext>
            </a:extLst>
          </p:cNvPr>
          <p:cNvSpPr txBox="1"/>
          <p:nvPr/>
        </p:nvSpPr>
        <p:spPr>
          <a:xfrm>
            <a:off x="7249902" y="3932244"/>
            <a:ext cx="3610009" cy="1345881"/>
          </a:xfrm>
          <a:prstGeom prst="rect">
            <a:avLst/>
          </a:prstGeom>
          <a:noFill/>
        </p:spPr>
        <p:txBody>
          <a:bodyPr wrap="square" rtlCol="0">
            <a:spAutoFit/>
          </a:bodyPr>
          <a:lstStyle/>
          <a:p>
            <a:pPr marL="342900" indent="-342900">
              <a:lnSpc>
                <a:spcPct val="150000"/>
              </a:lnSpc>
              <a:buFont typeface="+mj-ea"/>
              <a:buAutoNum type="circleNumDbPlain"/>
            </a:pPr>
            <a:r>
              <a:rPr lang="zh-CN" altLang="en-US" sz="1400" dirty="0">
                <a:solidFill>
                  <a:schemeClr val="bg1">
                    <a:lumMod val="50000"/>
                  </a:schemeClr>
                </a:solidFill>
              </a:rPr>
              <a:t>获得</a:t>
            </a:r>
            <a:r>
              <a:rPr lang="en-US" altLang="zh-CN" sz="1400" dirty="0">
                <a:solidFill>
                  <a:schemeClr val="bg1">
                    <a:lumMod val="50000"/>
                  </a:schemeClr>
                </a:solidFill>
              </a:rPr>
              <a:t>a</a:t>
            </a:r>
            <a:r>
              <a:rPr lang="zh-CN" altLang="en-US" sz="1400" dirty="0">
                <a:solidFill>
                  <a:schemeClr val="bg1">
                    <a:lumMod val="50000"/>
                  </a:schemeClr>
                </a:solidFill>
              </a:rPr>
              <a:t>数组的</a:t>
            </a:r>
            <a:r>
              <a:rPr lang="en-US" altLang="zh-CN" sz="1400" dirty="0">
                <a:solidFill>
                  <a:schemeClr val="bg1">
                    <a:lumMod val="50000"/>
                  </a:schemeClr>
                </a:solidFill>
              </a:rPr>
              <a:t>Class</a:t>
            </a:r>
            <a:r>
              <a:rPr lang="zh-CN" altLang="en-US" sz="1400" dirty="0">
                <a:solidFill>
                  <a:schemeClr val="bg1">
                    <a:lumMod val="50000"/>
                  </a:schemeClr>
                </a:solidFill>
              </a:rPr>
              <a:t>对象；</a:t>
            </a:r>
            <a:endParaRPr lang="en-US" altLang="zh-CN" sz="1400" dirty="0">
              <a:solidFill>
                <a:schemeClr val="bg1">
                  <a:lumMod val="50000"/>
                </a:schemeClr>
              </a:solidFill>
            </a:endParaRPr>
          </a:p>
          <a:p>
            <a:pPr marL="342900" indent="-342900">
              <a:lnSpc>
                <a:spcPct val="150000"/>
              </a:lnSpc>
              <a:buFont typeface="+mj-ea"/>
              <a:buAutoNum type="circleNumDbPlain"/>
            </a:pPr>
            <a:r>
              <a:rPr lang="zh-CN" altLang="en-US" sz="1400" dirty="0">
                <a:solidFill>
                  <a:schemeClr val="bg1">
                    <a:lumMod val="50000"/>
                  </a:schemeClr>
                </a:solidFill>
              </a:rPr>
              <a:t>确认它是一个数组；</a:t>
            </a:r>
            <a:endParaRPr lang="en-US" altLang="zh-CN" sz="1400" dirty="0">
              <a:solidFill>
                <a:schemeClr val="bg1">
                  <a:lumMod val="50000"/>
                </a:schemeClr>
              </a:solidFill>
            </a:endParaRPr>
          </a:p>
          <a:p>
            <a:pPr marL="342900" indent="-342900">
              <a:lnSpc>
                <a:spcPct val="150000"/>
              </a:lnSpc>
              <a:buFont typeface="+mj-ea"/>
              <a:buAutoNum type="circleNumDbPlain"/>
            </a:pPr>
            <a:r>
              <a:rPr lang="zh-CN" altLang="en-US" sz="1400" dirty="0">
                <a:solidFill>
                  <a:schemeClr val="bg1">
                    <a:lumMod val="50000"/>
                  </a:schemeClr>
                </a:solidFill>
              </a:rPr>
              <a:t>使用</a:t>
            </a:r>
            <a:r>
              <a:rPr lang="en-US" altLang="zh-CN" sz="1400" dirty="0">
                <a:solidFill>
                  <a:schemeClr val="bg1">
                    <a:lumMod val="50000"/>
                  </a:schemeClr>
                </a:solidFill>
              </a:rPr>
              <a:t>Class</a:t>
            </a:r>
            <a:r>
              <a:rPr lang="zh-CN" altLang="en-US" sz="1400" dirty="0">
                <a:solidFill>
                  <a:schemeClr val="bg1">
                    <a:lumMod val="50000"/>
                  </a:schemeClr>
                </a:solidFill>
              </a:rPr>
              <a:t>类的</a:t>
            </a:r>
            <a:r>
              <a:rPr lang="en-US" altLang="zh-CN" sz="1400" dirty="0" err="1">
                <a:solidFill>
                  <a:schemeClr val="bg1">
                    <a:lumMod val="50000"/>
                  </a:schemeClr>
                </a:solidFill>
              </a:rPr>
              <a:t>getComponetType</a:t>
            </a:r>
            <a:r>
              <a:rPr lang="zh-CN" altLang="en-US" sz="1400" dirty="0">
                <a:solidFill>
                  <a:schemeClr val="bg1">
                    <a:lumMod val="50000"/>
                  </a:schemeClr>
                </a:solidFill>
              </a:rPr>
              <a:t>（方法）确定数组类型</a:t>
            </a:r>
          </a:p>
        </p:txBody>
      </p:sp>
    </p:spTree>
    <p:extLst>
      <p:ext uri="{BB962C8B-B14F-4D97-AF65-F5344CB8AC3E}">
        <p14:creationId xmlns:p14="http://schemas.microsoft.com/office/powerpoint/2010/main" val="1178257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a:cxnSpLocks/>
          </p:cNvCxnSpPr>
          <p:nvPr/>
        </p:nvCxnSpPr>
        <p:spPr>
          <a:xfrm flipV="1">
            <a:off x="1932952" y="243369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a:off x="4601842" y="243369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270732" y="243369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1209789" y="4219349"/>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01</a:t>
            </a:r>
            <a:endParaRPr lang="zh-CN" altLang="en-US" sz="4800" dirty="0">
              <a:solidFill>
                <a:schemeClr val="bg1">
                  <a:lumMod val="85000"/>
                </a:schemeClr>
              </a:solidFill>
              <a:latin typeface="+mj-ea"/>
              <a:ea typeface="+mj-ea"/>
            </a:endParaRPr>
          </a:p>
        </p:txBody>
      </p:sp>
      <p:sp>
        <p:nvSpPr>
          <p:cNvPr id="17" name="PA_椭圆 16"/>
          <p:cNvSpPr/>
          <p:nvPr>
            <p:custDataLst>
              <p:tags r:id="rId2"/>
            </p:custDataLst>
          </p:nvPr>
        </p:nvSpPr>
        <p:spPr>
          <a:xfrm>
            <a:off x="3878679" y="1710531"/>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02</a:t>
            </a:r>
            <a:endParaRPr lang="zh-CN" altLang="en-US" sz="4800" dirty="0">
              <a:solidFill>
                <a:schemeClr val="bg1">
                  <a:lumMod val="85000"/>
                </a:schemeClr>
              </a:solidFill>
              <a:latin typeface="+mj-ea"/>
              <a:ea typeface="+mj-ea"/>
            </a:endParaRPr>
          </a:p>
        </p:txBody>
      </p:sp>
      <p:sp>
        <p:nvSpPr>
          <p:cNvPr id="18" name="PA_椭圆 17"/>
          <p:cNvSpPr/>
          <p:nvPr>
            <p:custDataLst>
              <p:tags r:id="rId3"/>
            </p:custDataLst>
          </p:nvPr>
        </p:nvSpPr>
        <p:spPr>
          <a:xfrm>
            <a:off x="6547569" y="4219349"/>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03</a:t>
            </a:r>
            <a:endParaRPr lang="zh-CN" altLang="en-US" sz="4800" dirty="0">
              <a:solidFill>
                <a:schemeClr val="bg1">
                  <a:lumMod val="85000"/>
                </a:schemeClr>
              </a:solidFill>
              <a:latin typeface="+mj-ea"/>
              <a:ea typeface="+mj-ea"/>
            </a:endParaRPr>
          </a:p>
        </p:txBody>
      </p:sp>
      <p:sp>
        <p:nvSpPr>
          <p:cNvPr id="19" name="PA_椭圆 18"/>
          <p:cNvSpPr/>
          <p:nvPr>
            <p:custDataLst>
              <p:tags r:id="rId4"/>
            </p:custDataLst>
          </p:nvPr>
        </p:nvSpPr>
        <p:spPr>
          <a:xfrm>
            <a:off x="9216459" y="1710531"/>
            <a:ext cx="1446326" cy="1446326"/>
          </a:xfrm>
          <a:prstGeom prst="ellipse">
            <a:avLst/>
          </a:prstGeom>
          <a:solidFill>
            <a:schemeClr val="accent1">
              <a:lumMod val="20000"/>
              <a:lumOff val="80000"/>
            </a:schemeClr>
          </a:solidFill>
          <a:ln w="285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04</a:t>
            </a:r>
            <a:endParaRPr lang="zh-CN" altLang="en-US" sz="4800" dirty="0">
              <a:solidFill>
                <a:schemeClr val="tx1">
                  <a:lumMod val="65000"/>
                  <a:lumOff val="35000"/>
                </a:schemeClr>
              </a:solidFill>
              <a:latin typeface="+mj-ea"/>
              <a:ea typeface="+mj-ea"/>
            </a:endParaRPr>
          </a:p>
        </p:txBody>
      </p:sp>
      <p:sp>
        <p:nvSpPr>
          <p:cNvPr id="24" name="PA_文本框 23"/>
          <p:cNvSpPr txBox="1"/>
          <p:nvPr>
            <p:custDataLst>
              <p:tags r:id="rId5"/>
            </p:custDataLst>
          </p:nvPr>
        </p:nvSpPr>
        <p:spPr>
          <a:xfrm>
            <a:off x="1532842" y="5868872"/>
            <a:ext cx="800219" cy="461665"/>
          </a:xfrm>
          <a:prstGeom prst="rect">
            <a:avLst/>
          </a:prstGeom>
          <a:noFill/>
        </p:spPr>
        <p:txBody>
          <a:bodyPr wrap="none" rtlCol="0">
            <a:spAutoFit/>
          </a:bodyPr>
          <a:lstStyle/>
          <a:p>
            <a:r>
              <a:rPr lang="zh-CN" altLang="en-US" sz="2400" b="1" dirty="0">
                <a:solidFill>
                  <a:schemeClr val="bg1">
                    <a:lumMod val="85000"/>
                  </a:schemeClr>
                </a:solidFill>
              </a:rPr>
              <a:t>概述</a:t>
            </a:r>
          </a:p>
        </p:txBody>
      </p:sp>
      <p:sp>
        <p:nvSpPr>
          <p:cNvPr id="28" name="PA_文本框 27"/>
          <p:cNvSpPr txBox="1"/>
          <p:nvPr>
            <p:custDataLst>
              <p:tags r:id="rId6"/>
            </p:custDataLst>
          </p:nvPr>
        </p:nvSpPr>
        <p:spPr>
          <a:xfrm>
            <a:off x="6870622" y="5868872"/>
            <a:ext cx="800219" cy="461665"/>
          </a:xfrm>
          <a:prstGeom prst="rect">
            <a:avLst/>
          </a:prstGeom>
          <a:noFill/>
        </p:spPr>
        <p:txBody>
          <a:bodyPr wrap="none" rtlCol="0">
            <a:spAutoFit/>
          </a:bodyPr>
          <a:lstStyle/>
          <a:p>
            <a:r>
              <a:rPr lang="zh-CN" altLang="en-US" sz="2400" b="1" dirty="0">
                <a:solidFill>
                  <a:schemeClr val="bg1">
                    <a:lumMod val="85000"/>
                  </a:schemeClr>
                </a:solidFill>
              </a:rPr>
              <a:t>应用</a:t>
            </a:r>
          </a:p>
        </p:txBody>
      </p:sp>
      <p:sp>
        <p:nvSpPr>
          <p:cNvPr id="29" name="PA_文本框 28"/>
          <p:cNvSpPr txBox="1"/>
          <p:nvPr>
            <p:custDataLst>
              <p:tags r:id="rId7"/>
            </p:custDataLst>
          </p:nvPr>
        </p:nvSpPr>
        <p:spPr>
          <a:xfrm>
            <a:off x="4119242" y="3274407"/>
            <a:ext cx="800219" cy="461665"/>
          </a:xfrm>
          <a:prstGeom prst="rect">
            <a:avLst/>
          </a:prstGeom>
          <a:noFill/>
        </p:spPr>
        <p:txBody>
          <a:bodyPr wrap="none" rtlCol="0">
            <a:spAutoFit/>
          </a:bodyPr>
          <a:lstStyle/>
          <a:p>
            <a:r>
              <a:rPr lang="zh-CN" altLang="en-US" sz="2400" b="1" dirty="0">
                <a:solidFill>
                  <a:schemeClr val="bg1">
                    <a:lumMod val="85000"/>
                  </a:schemeClr>
                </a:solidFill>
              </a:rPr>
              <a:t>详解</a:t>
            </a:r>
          </a:p>
        </p:txBody>
      </p:sp>
      <p:sp>
        <p:nvSpPr>
          <p:cNvPr id="30" name="PA_文本框 29"/>
          <p:cNvSpPr txBox="1"/>
          <p:nvPr>
            <p:custDataLst>
              <p:tags r:id="rId8"/>
            </p:custDataLst>
          </p:nvPr>
        </p:nvSpPr>
        <p:spPr>
          <a:xfrm>
            <a:off x="9231736" y="3352301"/>
            <a:ext cx="1415772" cy="461665"/>
          </a:xfrm>
          <a:prstGeom prst="rect">
            <a:avLst/>
          </a:prstGeom>
          <a:noFill/>
        </p:spPr>
        <p:txBody>
          <a:bodyPr wrap="none" rtlCol="0">
            <a:spAutoFit/>
          </a:bodyPr>
          <a:lstStyle/>
          <a:p>
            <a:r>
              <a:rPr lang="zh-CN" altLang="en-US" sz="2400" b="1" dirty="0">
                <a:solidFill>
                  <a:srgbClr val="24569D"/>
                </a:solidFill>
              </a:rPr>
              <a:t>动态代理</a:t>
            </a:r>
          </a:p>
        </p:txBody>
      </p:sp>
      <p:sp>
        <p:nvSpPr>
          <p:cNvPr id="2" name="灯片编号占位符 1">
            <a:extLst>
              <a:ext uri="{FF2B5EF4-FFF2-40B4-BE49-F238E27FC236}">
                <a16:creationId xmlns:a16="http://schemas.microsoft.com/office/drawing/2014/main" id="{FF74CB84-9807-485D-B4E9-B5BE9C703C75}"/>
              </a:ext>
            </a:extLst>
          </p:cNvPr>
          <p:cNvSpPr>
            <a:spLocks noGrp="1"/>
          </p:cNvSpPr>
          <p:nvPr>
            <p:ph type="sldNum" sz="quarter" idx="12"/>
          </p:nvPr>
        </p:nvSpPr>
        <p:spPr/>
        <p:txBody>
          <a:bodyPr/>
          <a:lstStyle/>
          <a:p>
            <a:fld id="{B37D35F1-C8A2-4A57-8FB7-EAFE3FD7B391}" type="slidenum">
              <a:rPr lang="zh-CN" altLang="en-US" smtClean="0"/>
              <a:t>24</a:t>
            </a:fld>
            <a:endParaRPr lang="zh-CN" altLang="en-US"/>
          </a:p>
        </p:txBody>
      </p:sp>
      <p:sp>
        <p:nvSpPr>
          <p:cNvPr id="3" name="页脚占位符 2">
            <a:extLst>
              <a:ext uri="{FF2B5EF4-FFF2-40B4-BE49-F238E27FC236}">
                <a16:creationId xmlns:a16="http://schemas.microsoft.com/office/drawing/2014/main" id="{CD8509AF-13F9-4E59-B442-1FA92BE421C9}"/>
              </a:ext>
            </a:extLst>
          </p:cNvPr>
          <p:cNvSpPr>
            <a:spLocks noGrp="1"/>
          </p:cNvSpPr>
          <p:nvPr>
            <p:ph type="ftr" sz="quarter" idx="11"/>
          </p:nvPr>
        </p:nvSpPr>
        <p:spPr/>
        <p:txBody>
          <a:bodyPr/>
          <a:lstStyle/>
          <a:p>
            <a:endParaRPr lang="zh-CN" altLang="en-US"/>
          </a:p>
        </p:txBody>
      </p:sp>
      <p:sp>
        <p:nvSpPr>
          <p:cNvPr id="23" name="矩形 22">
            <a:extLst>
              <a:ext uri="{FF2B5EF4-FFF2-40B4-BE49-F238E27FC236}">
                <a16:creationId xmlns:a16="http://schemas.microsoft.com/office/drawing/2014/main" id="{34F39E02-1203-48DE-9AEC-F66A5B9DE12C}"/>
              </a:ext>
            </a:extLst>
          </p:cNvPr>
          <p:cNvSpPr/>
          <p:nvPr/>
        </p:nvSpPr>
        <p:spPr>
          <a:xfrm>
            <a:off x="3692358" y="3705522"/>
            <a:ext cx="2000869" cy="1698285"/>
          </a:xfrm>
          <a:prstGeom prst="rect">
            <a:avLst/>
          </a:prstGeom>
          <a:ln>
            <a:solidFill>
              <a:schemeClr val="bg1">
                <a:lumMod val="8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285750" indent="-285750">
              <a:lnSpc>
                <a:spcPct val="150000"/>
              </a:lnSpc>
              <a:buFont typeface="Arial" panose="020B0604020202020204" pitchFamily="34" charset="0"/>
              <a:buChar char="•"/>
            </a:pPr>
            <a:r>
              <a:rPr lang="zh-CN" altLang="en-US" dirty="0">
                <a:solidFill>
                  <a:schemeClr val="bg1">
                    <a:lumMod val="85000"/>
                  </a:schemeClr>
                </a:solidFill>
                <a:ea typeface="Microsoft YaHei" panose="020B0503020204020204" pitchFamily="34" charset="-122"/>
              </a:rPr>
              <a:t>理解</a:t>
            </a:r>
            <a:r>
              <a:rPr lang="en-US" altLang="zh-CN" dirty="0">
                <a:solidFill>
                  <a:schemeClr val="bg1">
                    <a:lumMod val="85000"/>
                  </a:schemeClr>
                </a:solidFill>
                <a:ea typeface="Microsoft YaHei" panose="020B0503020204020204" pitchFamily="34" charset="-122"/>
              </a:rPr>
              <a:t>Class</a:t>
            </a:r>
            <a:r>
              <a:rPr lang="zh-CN" altLang="en-US" dirty="0">
                <a:solidFill>
                  <a:schemeClr val="bg1">
                    <a:lumMod val="85000"/>
                  </a:schemeClr>
                </a:solidFill>
                <a:ea typeface="Microsoft YaHei" panose="020B0503020204020204" pitchFamily="34" charset="-122"/>
              </a:rPr>
              <a:t>类</a:t>
            </a:r>
            <a:endParaRPr lang="en-US" altLang="zh-CN" dirty="0">
              <a:solidFill>
                <a:schemeClr val="bg1">
                  <a:lumMod val="85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85000"/>
                  </a:schemeClr>
                </a:solidFill>
                <a:ea typeface="Microsoft YaHei" panose="020B0503020204020204" pitchFamily="34" charset="-122"/>
              </a:rPr>
              <a:t>获取</a:t>
            </a:r>
            <a:r>
              <a:rPr lang="en-US" altLang="zh-CN" dirty="0">
                <a:solidFill>
                  <a:schemeClr val="bg1">
                    <a:lumMod val="85000"/>
                  </a:schemeClr>
                </a:solidFill>
                <a:ea typeface="Microsoft YaHei" panose="020B0503020204020204" pitchFamily="34" charset="-122"/>
              </a:rPr>
              <a:t>Class</a:t>
            </a:r>
            <a:r>
              <a:rPr lang="zh-CN" altLang="en-US" dirty="0">
                <a:solidFill>
                  <a:schemeClr val="bg1">
                    <a:lumMod val="85000"/>
                  </a:schemeClr>
                </a:solidFill>
                <a:ea typeface="Microsoft YaHei" panose="020B0503020204020204" pitchFamily="34" charset="-122"/>
              </a:rPr>
              <a:t>实例</a:t>
            </a:r>
            <a:endParaRPr lang="en-US" altLang="zh-CN" dirty="0">
              <a:solidFill>
                <a:schemeClr val="bg1">
                  <a:lumMod val="85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85000"/>
                  </a:schemeClr>
                </a:solidFill>
                <a:ea typeface="Microsoft YaHei" panose="020B0503020204020204" pitchFamily="34" charset="-122"/>
              </a:rPr>
              <a:t>类的加载</a:t>
            </a:r>
            <a:endParaRPr lang="en-US" altLang="zh-CN" dirty="0">
              <a:solidFill>
                <a:schemeClr val="bg1">
                  <a:lumMod val="85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en-US" altLang="zh-CN" dirty="0" err="1">
                <a:solidFill>
                  <a:schemeClr val="bg1">
                    <a:lumMod val="85000"/>
                  </a:schemeClr>
                </a:solidFill>
                <a:ea typeface="Microsoft YaHei" panose="020B0503020204020204" pitchFamily="34" charset="-122"/>
              </a:rPr>
              <a:t>ClassLoader</a:t>
            </a:r>
            <a:endParaRPr lang="zh-CN" altLang="en-US" dirty="0">
              <a:solidFill>
                <a:schemeClr val="bg1">
                  <a:lumMod val="85000"/>
                </a:schemeClr>
              </a:solidFill>
            </a:endParaRPr>
          </a:p>
        </p:txBody>
      </p:sp>
      <p:sp>
        <p:nvSpPr>
          <p:cNvPr id="25" name="矩形 24">
            <a:extLst>
              <a:ext uri="{FF2B5EF4-FFF2-40B4-BE49-F238E27FC236}">
                <a16:creationId xmlns:a16="http://schemas.microsoft.com/office/drawing/2014/main" id="{A8A7FFC3-633A-4EA0-93D6-17E34DEE81BA}"/>
              </a:ext>
            </a:extLst>
          </p:cNvPr>
          <p:cNvSpPr/>
          <p:nvPr/>
        </p:nvSpPr>
        <p:spPr>
          <a:xfrm>
            <a:off x="5936287" y="1481099"/>
            <a:ext cx="2800069" cy="2535053"/>
          </a:xfrm>
          <a:prstGeom prst="rect">
            <a:avLst/>
          </a:prstGeom>
          <a:ln>
            <a:solidFill>
              <a:schemeClr val="bg1">
                <a:lumMod val="8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dirty="0">
                <a:solidFill>
                  <a:schemeClr val="bg1">
                    <a:lumMod val="85000"/>
                  </a:schemeClr>
                </a:solidFill>
                <a:ea typeface="Microsoft YaHei" panose="020B0503020204020204" pitchFamily="34" charset="-122"/>
              </a:rPr>
              <a:t>创建运行时类的对象</a:t>
            </a:r>
            <a:endParaRPr lang="en-US" altLang="zh-CN" dirty="0">
              <a:solidFill>
                <a:schemeClr val="bg1">
                  <a:lumMod val="85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85000"/>
                  </a:schemeClr>
                </a:solidFill>
                <a:ea typeface="Microsoft YaHei" panose="020B0503020204020204" pitchFamily="34" charset="-122"/>
              </a:rPr>
              <a:t>获取运行时类的完整结构</a:t>
            </a:r>
            <a:endParaRPr lang="en-US" altLang="zh-CN" dirty="0">
              <a:solidFill>
                <a:schemeClr val="bg1">
                  <a:lumMod val="85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85000"/>
                  </a:schemeClr>
                </a:solidFill>
                <a:ea typeface="Microsoft YaHei" panose="020B0503020204020204" pitchFamily="34" charset="-122"/>
              </a:rPr>
              <a:t>调用运行时类的指定结构</a:t>
            </a:r>
            <a:endParaRPr lang="en-US" altLang="zh-CN" dirty="0">
              <a:solidFill>
                <a:schemeClr val="bg1">
                  <a:lumMod val="85000"/>
                </a:schemeClr>
              </a:solidFill>
              <a:ea typeface="Microsoft YaHei" panose="020B0503020204020204" pitchFamily="34" charset="-122"/>
            </a:endParaRPr>
          </a:p>
          <a:p>
            <a:pPr marL="285750" indent="-285750">
              <a:lnSpc>
                <a:spcPct val="150000"/>
              </a:lnSpc>
              <a:buFont typeface="Arial" panose="020B0604020202020204" pitchFamily="34" charset="0"/>
              <a:buChar char="•"/>
            </a:pPr>
            <a:r>
              <a:rPr lang="zh-CN" altLang="en-US" dirty="0">
                <a:solidFill>
                  <a:schemeClr val="bg1">
                    <a:lumMod val="85000"/>
                  </a:schemeClr>
                </a:solidFill>
              </a:rPr>
              <a:t>编写泛型数组代码</a:t>
            </a:r>
          </a:p>
        </p:txBody>
      </p:sp>
    </p:spTree>
    <p:extLst>
      <p:ext uri="{BB962C8B-B14F-4D97-AF65-F5344CB8AC3E}">
        <p14:creationId xmlns:p14="http://schemas.microsoft.com/office/powerpoint/2010/main" val="288303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pic>
        <p:nvPicPr>
          <p:cNvPr id="2" name="图片 1">
            <a:extLst>
              <a:ext uri="{FF2B5EF4-FFF2-40B4-BE49-F238E27FC236}">
                <a16:creationId xmlns:a16="http://schemas.microsoft.com/office/drawing/2014/main" id="{8BDDCB26-A563-4943-ABCD-F56DF8A99E46}"/>
              </a:ext>
            </a:extLst>
          </p:cNvPr>
          <p:cNvPicPr>
            <a:picLocks noChangeAspect="1"/>
          </p:cNvPicPr>
          <p:nvPr/>
        </p:nvPicPr>
        <p:blipFill>
          <a:blip r:embed="rId4"/>
          <a:stretch>
            <a:fillRect/>
          </a:stretch>
        </p:blipFill>
        <p:spPr>
          <a:xfrm>
            <a:off x="2289492" y="1202390"/>
            <a:ext cx="6572250" cy="3752850"/>
          </a:xfrm>
          <a:prstGeom prst="rect">
            <a:avLst/>
          </a:prstGeom>
        </p:spPr>
      </p:pic>
      <p:sp>
        <p:nvSpPr>
          <p:cNvPr id="4" name="矩形 3">
            <a:extLst>
              <a:ext uri="{FF2B5EF4-FFF2-40B4-BE49-F238E27FC236}">
                <a16:creationId xmlns:a16="http://schemas.microsoft.com/office/drawing/2014/main" id="{16A27EB6-2A89-473B-A976-4DE66F9CC7B5}"/>
              </a:ext>
            </a:extLst>
          </p:cNvPr>
          <p:cNvSpPr/>
          <p:nvPr/>
        </p:nvSpPr>
        <p:spPr>
          <a:xfrm>
            <a:off x="812165" y="5419080"/>
            <a:ext cx="10342291" cy="873060"/>
          </a:xfrm>
          <a:prstGeom prst="rect">
            <a:avLst/>
          </a:prstGeom>
        </p:spPr>
        <p:txBody>
          <a:bodyPr wrap="square">
            <a:spAutoFit/>
          </a:bodyPr>
          <a:lstStyle/>
          <a:p>
            <a:pPr>
              <a:lnSpc>
                <a:spcPct val="150000"/>
              </a:lnSpc>
            </a:pPr>
            <a:r>
              <a:rPr lang="zh-CN" altLang="en-US" dirty="0"/>
              <a:t>使用一个代理将对象包装起来</a:t>
            </a:r>
            <a:r>
              <a:rPr lang="en-US" altLang="zh-CN" dirty="0"/>
              <a:t>, </a:t>
            </a:r>
            <a:r>
              <a:rPr lang="zh-CN" altLang="en-US" dirty="0"/>
              <a:t>然后用该代理对象取代原始对象。任何对原始对象的调用都要通过代理。代理对象决定是否以及何时将方法调用转到原始对象上。</a:t>
            </a:r>
          </a:p>
        </p:txBody>
      </p:sp>
      <p:sp>
        <p:nvSpPr>
          <p:cNvPr id="5" name="矩形 4">
            <a:extLst>
              <a:ext uri="{FF2B5EF4-FFF2-40B4-BE49-F238E27FC236}">
                <a16:creationId xmlns:a16="http://schemas.microsoft.com/office/drawing/2014/main" id="{594BF339-7950-44A6-A5AE-C7E8D86CAABB}"/>
              </a:ext>
            </a:extLst>
          </p:cNvPr>
          <p:cNvSpPr/>
          <p:nvPr/>
        </p:nvSpPr>
        <p:spPr>
          <a:xfrm>
            <a:off x="3955322" y="369218"/>
            <a:ext cx="1107996" cy="369332"/>
          </a:xfrm>
          <a:prstGeom prst="rect">
            <a:avLst/>
          </a:prstGeom>
        </p:spPr>
        <p:txBody>
          <a:bodyPr wrap="none">
            <a:spAutoFit/>
          </a:bodyPr>
          <a:lstStyle/>
          <a:p>
            <a:r>
              <a:rPr lang="zh-CN" altLang="en-US" dirty="0"/>
              <a:t>静态代理</a:t>
            </a:r>
          </a:p>
        </p:txBody>
      </p:sp>
    </p:spTree>
    <p:extLst>
      <p:ext uri="{BB962C8B-B14F-4D97-AF65-F5344CB8AC3E}">
        <p14:creationId xmlns:p14="http://schemas.microsoft.com/office/powerpoint/2010/main" val="1641365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sp>
        <p:nvSpPr>
          <p:cNvPr id="2" name="矩形 1">
            <a:extLst>
              <a:ext uri="{FF2B5EF4-FFF2-40B4-BE49-F238E27FC236}">
                <a16:creationId xmlns:a16="http://schemas.microsoft.com/office/drawing/2014/main" id="{14280037-E1F7-401B-B249-0A7C463CB0B0}"/>
              </a:ext>
            </a:extLst>
          </p:cNvPr>
          <p:cNvSpPr/>
          <p:nvPr/>
        </p:nvSpPr>
        <p:spPr>
          <a:xfrm>
            <a:off x="364127" y="738551"/>
            <a:ext cx="6805386" cy="6186309"/>
          </a:xfrm>
          <a:prstGeom prst="rect">
            <a:avLst/>
          </a:prstGeom>
          <a:solidFill>
            <a:schemeClr val="tx1">
              <a:lumMod val="65000"/>
              <a:lumOff val="35000"/>
            </a:schemeClr>
          </a:solidFill>
        </p:spPr>
        <p:txBody>
          <a:bodyPr wrap="square">
            <a:spAutoFit/>
          </a:bodyPr>
          <a:lstStyle/>
          <a:p>
            <a:r>
              <a:rPr lang="en-US" altLang="zh-CN" sz="1200" dirty="0">
                <a:solidFill>
                  <a:srgbClr val="569CD6"/>
                </a:solidFill>
                <a:latin typeface="Consolas" panose="020B0609020204030204" pitchFamily="49" charset="0"/>
              </a:rPr>
              <a:t>interface</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void</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produceCloth</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a:t>
            </a:r>
            <a:br>
              <a:rPr lang="en-US" altLang="zh-CN" sz="1200" dirty="0">
                <a:solidFill>
                  <a:srgbClr val="D4D4D4"/>
                </a:solidFill>
                <a:latin typeface="Consolas" panose="020B0609020204030204" pitchFamily="49" charset="0"/>
              </a:rPr>
            </a:b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代理类</a:t>
            </a:r>
            <a:endParaRPr lang="zh-CN" altLang="en-US" sz="1200" dirty="0">
              <a:solidFill>
                <a:srgbClr val="D4D4D4"/>
              </a:solidFill>
              <a:latin typeface="Consolas" panose="020B0609020204030204" pitchFamily="49" charset="0"/>
            </a:endParaRPr>
          </a:p>
          <a:p>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ProxyClothFactory</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implements</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a:t>
            </a:r>
            <a:br>
              <a:rPr lang="en-US" altLang="zh-CN" sz="1200" dirty="0">
                <a:solidFill>
                  <a:srgbClr val="D4D4D4"/>
                </a:solidFill>
                <a:latin typeface="Consolas" panose="020B0609020204030204" pitchFamily="49" charset="0"/>
              </a:rPr>
            </a:b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private</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factory</a:t>
            </a:r>
            <a:r>
              <a:rPr lang="en-US" altLang="zh-CN" sz="1200" dirty="0">
                <a:solidFill>
                  <a:srgbClr val="D4D4D4"/>
                </a:solidFill>
                <a:latin typeface="Consolas" panose="020B0609020204030204" pitchFamily="49" charset="0"/>
              </a:rPr>
              <a:t>;</a:t>
            </a:r>
            <a:r>
              <a:rPr lang="en-US" altLang="zh-CN" sz="1200" dirty="0">
                <a:solidFill>
                  <a:srgbClr val="6A9955"/>
                </a:solidFill>
                <a:highlight>
                  <a:srgbClr val="FFFF00"/>
                </a:highlight>
                <a:latin typeface="Consolas" panose="020B0609020204030204" pitchFamily="49" charset="0"/>
              </a:rPr>
              <a:t>//</a:t>
            </a:r>
            <a:r>
              <a:rPr lang="zh-CN" altLang="en-US" sz="1200" dirty="0">
                <a:solidFill>
                  <a:srgbClr val="6A9955"/>
                </a:solidFill>
                <a:highlight>
                  <a:srgbClr val="FFFF00"/>
                </a:highlight>
                <a:latin typeface="Consolas" panose="020B0609020204030204" pitchFamily="49" charset="0"/>
              </a:rPr>
              <a:t>用被代理类对象进行实例化</a:t>
            </a:r>
            <a:endParaRPr lang="zh-CN" altLang="en-US" sz="1200" dirty="0">
              <a:solidFill>
                <a:srgbClr val="D4D4D4"/>
              </a:solidFill>
              <a:highlight>
                <a:srgbClr val="FFFF00"/>
              </a:highlight>
              <a:latin typeface="Consolas" panose="020B0609020204030204" pitchFamily="49" charset="0"/>
            </a:endParaRPr>
          </a:p>
          <a:p>
            <a:r>
              <a:rPr lang="zh-CN" altLang="en-US"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public</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ProxyClothFactory</a:t>
            </a:r>
            <a:r>
              <a:rPr lang="en-US" altLang="zh-CN" sz="1200" dirty="0">
                <a:solidFill>
                  <a:srgbClr val="D4D4D4"/>
                </a:solidFill>
                <a:latin typeface="Consolas" panose="020B0609020204030204" pitchFamily="49" charset="0"/>
              </a:rPr>
              <a:t>(</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 </a:t>
            </a:r>
            <a:r>
              <a:rPr lang="en-US" altLang="zh-CN" sz="1200" dirty="0">
                <a:solidFill>
                  <a:srgbClr val="9CDCFE"/>
                </a:solidFill>
                <a:latin typeface="Consolas" panose="020B0609020204030204" pitchFamily="49" charset="0"/>
              </a:rPr>
              <a:t>factory</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err="1">
                <a:solidFill>
                  <a:srgbClr val="569CD6"/>
                </a:solidFill>
                <a:latin typeface="Consolas" panose="020B0609020204030204" pitchFamily="49" charset="0"/>
              </a:rPr>
              <a:t>this</a:t>
            </a:r>
            <a:r>
              <a:rPr lang="en-US" altLang="zh-CN" sz="1200" dirty="0" err="1">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factory</a:t>
            </a:r>
            <a:r>
              <a:rPr lang="en-US" altLang="zh-CN" sz="1200" dirty="0">
                <a:solidFill>
                  <a:srgbClr val="D4D4D4"/>
                </a:solidFill>
                <a:latin typeface="Consolas" panose="020B0609020204030204" pitchFamily="49" charset="0"/>
              </a:rPr>
              <a:t> = factory;</a:t>
            </a:r>
          </a:p>
          <a:p>
            <a:r>
              <a:rPr lang="en-US" altLang="zh-CN" sz="1200" dirty="0">
                <a:solidFill>
                  <a:srgbClr val="D4D4D4"/>
                </a:solidFill>
                <a:latin typeface="Consolas" panose="020B0609020204030204" pitchFamily="49" charset="0"/>
              </a:rPr>
              <a:t>    }</a:t>
            </a:r>
            <a:br>
              <a:rPr lang="en-US" altLang="zh-CN" sz="1200" dirty="0">
                <a:solidFill>
                  <a:srgbClr val="D4D4D4"/>
                </a:solidFill>
                <a:latin typeface="Consolas" panose="020B0609020204030204" pitchFamily="49" charset="0"/>
              </a:rPr>
            </a:b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Override</a:t>
            </a:r>
            <a:endParaRPr lang="en-US" altLang="zh-CN" sz="1200" dirty="0">
              <a:solidFill>
                <a:srgbClr val="D4D4D4"/>
              </a:solidFill>
              <a:latin typeface="Consolas" panose="020B0609020204030204" pitchFamily="49" charset="0"/>
            </a:endParaRP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public</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void</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produceCloth</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System</a:t>
            </a:r>
            <a:r>
              <a:rPr lang="en-US" altLang="zh-CN" sz="1200" dirty="0" err="1">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out</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println</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代理工厂做一些准备工作</a:t>
            </a:r>
            <a:r>
              <a:rPr lang="en-US" altLang="zh-CN" sz="1200" dirty="0">
                <a:solidFill>
                  <a:srgbClr val="CE9178"/>
                </a:solidFill>
                <a:latin typeface="Consolas" panose="020B0609020204030204" pitchFamily="49" charset="0"/>
              </a:rPr>
              <a: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D4D4D4"/>
                </a:solidFill>
                <a:highlight>
                  <a:srgbClr val="FFFF00"/>
                </a:highlight>
                <a:latin typeface="Consolas" panose="020B0609020204030204" pitchFamily="49" charset="0"/>
              </a:rPr>
              <a:t> </a:t>
            </a:r>
            <a:r>
              <a:rPr lang="en-US" altLang="zh-CN" sz="1200" dirty="0" err="1">
                <a:solidFill>
                  <a:srgbClr val="9CDCFE"/>
                </a:solidFill>
                <a:highlight>
                  <a:srgbClr val="FFFF00"/>
                </a:highlight>
                <a:latin typeface="Consolas" panose="020B0609020204030204" pitchFamily="49" charset="0"/>
              </a:rPr>
              <a:t>factory</a:t>
            </a:r>
            <a:r>
              <a:rPr lang="en-US" altLang="zh-CN" sz="1200" dirty="0" err="1">
                <a:solidFill>
                  <a:srgbClr val="D4D4D4"/>
                </a:solidFill>
                <a:highlight>
                  <a:srgbClr val="FFFF00"/>
                </a:highlight>
                <a:latin typeface="Consolas" panose="020B0609020204030204" pitchFamily="49" charset="0"/>
              </a:rPr>
              <a:t>.</a:t>
            </a:r>
            <a:r>
              <a:rPr lang="en-US" altLang="zh-CN" sz="1200" dirty="0" err="1">
                <a:solidFill>
                  <a:srgbClr val="DCDCAA"/>
                </a:solidFill>
                <a:highlight>
                  <a:srgbClr val="FFFF00"/>
                </a:highlight>
                <a:latin typeface="Consolas" panose="020B0609020204030204" pitchFamily="49" charset="0"/>
              </a:rPr>
              <a:t>produceCloth</a:t>
            </a:r>
            <a:r>
              <a:rPr lang="en-US" altLang="zh-CN" sz="1200" dirty="0">
                <a:solidFill>
                  <a:srgbClr val="D4D4D4"/>
                </a:solidFill>
                <a:highlight>
                  <a:srgbClr val="FFFF00"/>
                </a:highlight>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System</a:t>
            </a:r>
            <a:r>
              <a:rPr lang="en-US" altLang="zh-CN" sz="1200" dirty="0" err="1">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out</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println</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a:t>
            </a:r>
            <a:r>
              <a:rPr lang="zh-CN" altLang="en-US" sz="1200" dirty="0">
                <a:solidFill>
                  <a:srgbClr val="CE9178"/>
                </a:solidFill>
                <a:latin typeface="Consolas" panose="020B0609020204030204" pitchFamily="49" charset="0"/>
              </a:rPr>
              <a:t>代理工厂做一些后续的收尾工作</a:t>
            </a:r>
            <a:r>
              <a:rPr lang="en-US" altLang="zh-CN" sz="1200" dirty="0">
                <a:solidFill>
                  <a:srgbClr val="CE9178"/>
                </a:solidFill>
                <a:latin typeface="Consolas" panose="020B0609020204030204" pitchFamily="49" charset="0"/>
              </a:rPr>
              <a:t>"</a:t>
            </a:r>
            <a:r>
              <a:rPr lang="en-US" altLang="zh-CN" sz="1200" dirty="0">
                <a:solidFill>
                  <a:srgbClr val="D4D4D4"/>
                </a:solidFill>
                <a:latin typeface="Consolas" panose="020B0609020204030204" pitchFamily="49" charset="0"/>
              </a:rPr>
              <a:t>);</a:t>
            </a:r>
            <a:br>
              <a:rPr lang="en-US" altLang="zh-CN" sz="1200" dirty="0">
                <a:solidFill>
                  <a:srgbClr val="D4D4D4"/>
                </a:solidFill>
                <a:latin typeface="Consolas" panose="020B0609020204030204" pitchFamily="49" charset="0"/>
              </a:rPr>
            </a:b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a:p>
            <a:br>
              <a:rPr lang="en-US" altLang="zh-CN" sz="1200" dirty="0">
                <a:solidFill>
                  <a:srgbClr val="D4D4D4"/>
                </a:solidFill>
                <a:latin typeface="Consolas" panose="020B0609020204030204" pitchFamily="49" charset="0"/>
              </a:rPr>
            </a:b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被代理类</a:t>
            </a:r>
            <a:endParaRPr lang="zh-CN" altLang="en-US" sz="1200" dirty="0">
              <a:solidFill>
                <a:srgbClr val="D4D4D4"/>
              </a:solidFill>
              <a:latin typeface="Consolas" panose="020B0609020204030204" pitchFamily="49" charset="0"/>
            </a:endParaRPr>
          </a:p>
          <a:p>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NikeClothFactory</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implements</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Override</a:t>
            </a:r>
            <a:endParaRPr lang="en-US" altLang="zh-CN" sz="1200" dirty="0">
              <a:solidFill>
                <a:srgbClr val="D4D4D4"/>
              </a:solidFill>
              <a:latin typeface="Consolas" panose="020B0609020204030204" pitchFamily="49" charset="0"/>
            </a:endParaRP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public</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void</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produceCloth</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System</a:t>
            </a:r>
            <a:r>
              <a:rPr lang="en-US" altLang="zh-CN" sz="1200" dirty="0" err="1">
                <a:solidFill>
                  <a:srgbClr val="D4D4D4"/>
                </a:solidFill>
                <a:latin typeface="Consolas" panose="020B0609020204030204" pitchFamily="49" charset="0"/>
              </a:rPr>
              <a:t>.</a:t>
            </a:r>
            <a:r>
              <a:rPr lang="en-US" altLang="zh-CN" sz="1200" dirty="0" err="1">
                <a:solidFill>
                  <a:srgbClr val="9CDCFE"/>
                </a:solidFill>
                <a:latin typeface="Consolas" panose="020B0609020204030204" pitchFamily="49" charset="0"/>
              </a:rPr>
              <a:t>out</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println</a:t>
            </a:r>
            <a:r>
              <a:rPr lang="en-US" altLang="zh-CN" sz="1200" dirty="0">
                <a:solidFill>
                  <a:srgbClr val="D4D4D4"/>
                </a:solidFill>
                <a:latin typeface="Consolas" panose="020B0609020204030204" pitchFamily="49" charset="0"/>
              </a:rPr>
              <a:t>(</a:t>
            </a:r>
            <a:r>
              <a:rPr lang="en-US" altLang="zh-CN" sz="1200" dirty="0">
                <a:solidFill>
                  <a:srgbClr val="CE9178"/>
                </a:solidFill>
                <a:latin typeface="Consolas" panose="020B0609020204030204" pitchFamily="49" charset="0"/>
              </a:rPr>
              <a:t>"Nike</a:t>
            </a:r>
            <a:r>
              <a:rPr lang="zh-CN" altLang="en-US" sz="1200" dirty="0">
                <a:solidFill>
                  <a:srgbClr val="CE9178"/>
                </a:solidFill>
                <a:latin typeface="Consolas" panose="020B0609020204030204" pitchFamily="49" charset="0"/>
              </a:rPr>
              <a:t>工厂生产一批运动服</a:t>
            </a:r>
            <a:r>
              <a:rPr lang="en-US" altLang="zh-CN" sz="1200" dirty="0">
                <a:solidFill>
                  <a:srgbClr val="CE9178"/>
                </a:solidFill>
                <a:latin typeface="Consolas" panose="020B0609020204030204" pitchFamily="49" charset="0"/>
              </a:rPr>
              <a:t>"</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br>
              <a:rPr lang="en-US" altLang="zh-CN" sz="1200" dirty="0">
                <a:solidFill>
                  <a:srgbClr val="D4D4D4"/>
                </a:solidFill>
                <a:latin typeface="Consolas" panose="020B0609020204030204" pitchFamily="49" charset="0"/>
              </a:rPr>
            </a:br>
            <a:r>
              <a:rPr lang="en-US" altLang="zh-CN" sz="1200" dirty="0">
                <a:solidFill>
                  <a:srgbClr val="569CD6"/>
                </a:solidFill>
                <a:latin typeface="Consolas" panose="020B0609020204030204" pitchFamily="49" charset="0"/>
              </a:rPr>
              <a:t>public</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class</a:t>
            </a:r>
            <a:r>
              <a:rPr lang="en-US" altLang="zh-CN"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StaticProxyTest</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public</a:t>
            </a:r>
            <a:r>
              <a:rPr lang="en-US" altLang="zh-CN" sz="1200" dirty="0">
                <a:solidFill>
                  <a:srgbClr val="D4D4D4"/>
                </a:solidFill>
                <a:latin typeface="Consolas" panose="020B0609020204030204" pitchFamily="49" charset="0"/>
              </a:rPr>
              <a:t> </a:t>
            </a:r>
            <a:r>
              <a:rPr lang="en-US" altLang="zh-CN" sz="1200" dirty="0">
                <a:solidFill>
                  <a:srgbClr val="569CD6"/>
                </a:solidFill>
                <a:latin typeface="Consolas" panose="020B0609020204030204" pitchFamily="49" charset="0"/>
              </a:rPr>
              <a:t>static</a:t>
            </a:r>
            <a:r>
              <a:rPr lang="en-US" altLang="zh-CN" sz="1200" dirty="0">
                <a:solidFill>
                  <a:srgbClr val="D4D4D4"/>
                </a:solidFill>
                <a:latin typeface="Consolas" panose="020B0609020204030204" pitchFamily="49" charset="0"/>
              </a:rPr>
              <a:t> </a:t>
            </a:r>
            <a:r>
              <a:rPr lang="en-US" altLang="zh-CN" sz="1200" dirty="0">
                <a:solidFill>
                  <a:srgbClr val="4EC9B0"/>
                </a:solidFill>
                <a:latin typeface="Consolas" panose="020B0609020204030204" pitchFamily="49" charset="0"/>
              </a:rPr>
              <a:t>void</a:t>
            </a:r>
            <a:r>
              <a:rPr lang="en-US" altLang="zh-CN" sz="1200" dirty="0">
                <a:solidFill>
                  <a:srgbClr val="D4D4D4"/>
                </a:solidFill>
                <a:latin typeface="Consolas" panose="020B0609020204030204" pitchFamily="49" charset="0"/>
              </a:rPr>
              <a:t> </a:t>
            </a:r>
            <a:r>
              <a:rPr lang="en-US" altLang="zh-CN" sz="1200" dirty="0">
                <a:solidFill>
                  <a:srgbClr val="DCDCAA"/>
                </a:solidFill>
                <a:latin typeface="Consolas" panose="020B0609020204030204" pitchFamily="49" charset="0"/>
              </a:rPr>
              <a:t>main</a:t>
            </a:r>
            <a:r>
              <a:rPr lang="en-US" altLang="zh-CN" sz="1200" dirty="0">
                <a:solidFill>
                  <a:srgbClr val="D4D4D4"/>
                </a:solidFill>
                <a:latin typeface="Consolas" panose="020B0609020204030204" pitchFamily="49" charset="0"/>
              </a:rPr>
              <a:t>(</a:t>
            </a:r>
            <a:r>
              <a:rPr lang="en-US" altLang="zh-CN" sz="1200" dirty="0">
                <a:solidFill>
                  <a:srgbClr val="4EC9B0"/>
                </a:solidFill>
                <a:latin typeface="Consolas" panose="020B0609020204030204" pitchFamily="49" charset="0"/>
              </a:rPr>
              <a:t>String</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args</a:t>
            </a: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创建被代理类的对象</a:t>
            </a:r>
            <a:endParaRPr lang="zh-CN" altLang="en-US" sz="1200" dirty="0">
              <a:solidFill>
                <a:srgbClr val="D4D4D4"/>
              </a:solidFill>
              <a:latin typeface="Consolas" panose="020B0609020204030204" pitchFamily="49" charset="0"/>
            </a:endParaRPr>
          </a:p>
          <a:p>
            <a:r>
              <a:rPr lang="zh-CN" altLang="en-US"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nike</a:t>
            </a:r>
            <a:r>
              <a:rPr lang="en-US" altLang="zh-CN" sz="1200" dirty="0">
                <a:solidFill>
                  <a:srgbClr val="D4D4D4"/>
                </a:solidFill>
                <a:latin typeface="Consolas" panose="020B0609020204030204" pitchFamily="49" charset="0"/>
              </a:rPr>
              <a:t> = </a:t>
            </a:r>
            <a:r>
              <a:rPr lang="en-US" altLang="zh-CN" sz="1200" dirty="0">
                <a:solidFill>
                  <a:srgbClr val="C586C0"/>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NikeClothFactory</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a:solidFill>
                  <a:srgbClr val="6A9955"/>
                </a:solidFill>
                <a:latin typeface="Consolas" panose="020B0609020204030204" pitchFamily="49" charset="0"/>
              </a:rPr>
              <a:t>//</a:t>
            </a:r>
            <a:r>
              <a:rPr lang="zh-CN" altLang="en-US" sz="1200" dirty="0">
                <a:solidFill>
                  <a:srgbClr val="6A9955"/>
                </a:solidFill>
                <a:latin typeface="Consolas" panose="020B0609020204030204" pitchFamily="49" charset="0"/>
              </a:rPr>
              <a:t>创建代理类的对象</a:t>
            </a:r>
            <a:endParaRPr lang="zh-CN" altLang="en-US" sz="1200" dirty="0">
              <a:solidFill>
                <a:srgbClr val="D4D4D4"/>
              </a:solidFill>
              <a:latin typeface="Consolas" panose="020B0609020204030204" pitchFamily="49" charset="0"/>
            </a:endParaRPr>
          </a:p>
          <a:p>
            <a:r>
              <a:rPr lang="zh-CN" altLang="en-US" sz="1200" dirty="0">
                <a:solidFill>
                  <a:srgbClr val="D4D4D4"/>
                </a:solidFill>
                <a:latin typeface="Consolas" panose="020B0609020204030204" pitchFamily="49" charset="0"/>
              </a:rPr>
              <a:t>        </a:t>
            </a:r>
            <a:r>
              <a:rPr lang="en-US" altLang="zh-CN" sz="1200" dirty="0" err="1">
                <a:solidFill>
                  <a:srgbClr val="4EC9B0"/>
                </a:solidFill>
                <a:latin typeface="Consolas" panose="020B0609020204030204" pitchFamily="49" charset="0"/>
              </a:rPr>
              <a:t>ClothFactory</a:t>
            </a:r>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proxyClothFactory</a:t>
            </a:r>
            <a:r>
              <a:rPr lang="en-US" altLang="zh-CN" sz="1200" dirty="0">
                <a:solidFill>
                  <a:srgbClr val="D4D4D4"/>
                </a:solidFill>
                <a:latin typeface="Consolas" panose="020B0609020204030204" pitchFamily="49" charset="0"/>
              </a:rPr>
              <a:t> = </a:t>
            </a:r>
            <a:r>
              <a:rPr lang="en-US" altLang="zh-CN" sz="1200" dirty="0">
                <a:solidFill>
                  <a:srgbClr val="C586C0"/>
                </a:solidFill>
                <a:latin typeface="Consolas" panose="020B0609020204030204" pitchFamily="49" charset="0"/>
              </a:rPr>
              <a:t>new</a:t>
            </a:r>
            <a:r>
              <a:rPr lang="en-US" altLang="zh-CN" sz="1200" dirty="0">
                <a:solidFill>
                  <a:srgbClr val="D4D4D4"/>
                </a:solidFill>
                <a:latin typeface="Consolas" panose="020B0609020204030204" pitchFamily="49" charset="0"/>
              </a:rPr>
              <a:t> </a:t>
            </a:r>
            <a:r>
              <a:rPr lang="en-US" altLang="zh-CN" sz="1200" dirty="0" err="1">
                <a:solidFill>
                  <a:srgbClr val="DCDCAA"/>
                </a:solidFill>
                <a:latin typeface="Consolas" panose="020B0609020204030204" pitchFamily="49" charset="0"/>
              </a:rPr>
              <a:t>ProxyClothFactory</a:t>
            </a:r>
            <a:r>
              <a:rPr lang="en-US" altLang="zh-CN" sz="1200" dirty="0">
                <a:solidFill>
                  <a:srgbClr val="D4D4D4"/>
                </a:solidFill>
                <a:latin typeface="Consolas" panose="020B0609020204030204" pitchFamily="49" charset="0"/>
              </a:rPr>
              <a:t>(</a:t>
            </a:r>
            <a:r>
              <a:rPr lang="en-US" altLang="zh-CN" sz="1200" dirty="0" err="1">
                <a:solidFill>
                  <a:srgbClr val="D4D4D4"/>
                </a:solidFill>
                <a:latin typeface="Consolas" panose="020B0609020204030204" pitchFamily="49" charset="0"/>
              </a:rPr>
              <a:t>nike</a:t>
            </a:r>
            <a:r>
              <a:rPr lang="en-US" altLang="zh-CN" sz="1200" dirty="0">
                <a:solidFill>
                  <a:srgbClr val="D4D4D4"/>
                </a:solidFill>
                <a:latin typeface="Consolas" panose="020B0609020204030204" pitchFamily="49" charset="0"/>
              </a:rPr>
              <a:t>);</a:t>
            </a:r>
          </a:p>
          <a:p>
            <a:r>
              <a:rPr lang="en-US" altLang="zh-CN" sz="1200" dirty="0">
                <a:solidFill>
                  <a:srgbClr val="D4D4D4"/>
                </a:solidFill>
                <a:latin typeface="Consolas" panose="020B0609020204030204" pitchFamily="49" charset="0"/>
              </a:rPr>
              <a:t>        </a:t>
            </a:r>
            <a:r>
              <a:rPr lang="en-US" altLang="zh-CN" sz="1200" dirty="0" err="1">
                <a:solidFill>
                  <a:srgbClr val="9CDCFE"/>
                </a:solidFill>
                <a:latin typeface="Consolas" panose="020B0609020204030204" pitchFamily="49" charset="0"/>
              </a:rPr>
              <a:t>proxyClothFactory</a:t>
            </a:r>
            <a:r>
              <a:rPr lang="en-US" altLang="zh-CN" sz="1200" dirty="0" err="1">
                <a:solidFill>
                  <a:srgbClr val="D4D4D4"/>
                </a:solidFill>
                <a:latin typeface="Consolas" panose="020B0609020204030204" pitchFamily="49" charset="0"/>
              </a:rPr>
              <a:t>.</a:t>
            </a:r>
            <a:r>
              <a:rPr lang="en-US" altLang="zh-CN" sz="1200" dirty="0" err="1">
                <a:solidFill>
                  <a:srgbClr val="DCDCAA"/>
                </a:solidFill>
                <a:latin typeface="Consolas" panose="020B0609020204030204" pitchFamily="49" charset="0"/>
              </a:rPr>
              <a:t>produceCloth</a:t>
            </a:r>
            <a:r>
              <a:rPr lang="en-US" altLang="zh-CN" sz="1200" dirty="0">
                <a:solidFill>
                  <a:srgbClr val="D4D4D4"/>
                </a:solidFill>
                <a:latin typeface="Consolas" panose="020B0609020204030204" pitchFamily="49" charset="0"/>
              </a:rPr>
              <a:t>();</a:t>
            </a:r>
            <a:br>
              <a:rPr lang="en-US" altLang="zh-CN" sz="1200" dirty="0">
                <a:solidFill>
                  <a:srgbClr val="D4D4D4"/>
                </a:solidFill>
                <a:latin typeface="Consolas" panose="020B0609020204030204" pitchFamily="49" charset="0"/>
              </a:rPr>
            </a:br>
            <a:r>
              <a:rPr lang="en-US" altLang="zh-CN" sz="1200" dirty="0">
                <a:solidFill>
                  <a:srgbClr val="D4D4D4"/>
                </a:solidFill>
                <a:latin typeface="Consolas" panose="020B0609020204030204" pitchFamily="49" charset="0"/>
              </a:rPr>
              <a:t>    }</a:t>
            </a:r>
          </a:p>
          <a:p>
            <a:r>
              <a:rPr lang="en-US" altLang="zh-CN" sz="1200" dirty="0">
                <a:solidFill>
                  <a:srgbClr val="D4D4D4"/>
                </a:solidFill>
                <a:latin typeface="Consolas" panose="020B0609020204030204" pitchFamily="49" charset="0"/>
              </a:rPr>
              <a:t>}</a:t>
            </a:r>
          </a:p>
        </p:txBody>
      </p:sp>
      <p:pic>
        <p:nvPicPr>
          <p:cNvPr id="4" name="图片 3">
            <a:extLst>
              <a:ext uri="{FF2B5EF4-FFF2-40B4-BE49-F238E27FC236}">
                <a16:creationId xmlns:a16="http://schemas.microsoft.com/office/drawing/2014/main" id="{F32BD6A8-B5D8-4283-B3EE-5C549A7308F2}"/>
              </a:ext>
            </a:extLst>
          </p:cNvPr>
          <p:cNvPicPr>
            <a:picLocks noChangeAspect="1"/>
          </p:cNvPicPr>
          <p:nvPr/>
        </p:nvPicPr>
        <p:blipFill rotWithShape="1">
          <a:blip r:embed="rId4"/>
          <a:srcRect r="14988"/>
          <a:stretch/>
        </p:blipFill>
        <p:spPr>
          <a:xfrm>
            <a:off x="7925026" y="2242667"/>
            <a:ext cx="3546521" cy="958958"/>
          </a:xfrm>
          <a:prstGeom prst="rect">
            <a:avLst/>
          </a:prstGeom>
        </p:spPr>
      </p:pic>
      <p:sp>
        <p:nvSpPr>
          <p:cNvPr id="5" name="矩形 4">
            <a:extLst>
              <a:ext uri="{FF2B5EF4-FFF2-40B4-BE49-F238E27FC236}">
                <a16:creationId xmlns:a16="http://schemas.microsoft.com/office/drawing/2014/main" id="{AFAE7382-EE1B-420A-B1E3-5E4B430A563B}"/>
              </a:ext>
            </a:extLst>
          </p:cNvPr>
          <p:cNvSpPr/>
          <p:nvPr/>
        </p:nvSpPr>
        <p:spPr>
          <a:xfrm>
            <a:off x="8036015" y="3746592"/>
            <a:ext cx="3435532" cy="102271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Font typeface="Wingdings" panose="05000000000000000000" pitchFamily="2" charset="2"/>
              <a:buChar char="u"/>
            </a:pPr>
            <a:r>
              <a:rPr lang="zh-CN" altLang="en-US" sz="1400" dirty="0"/>
              <a:t>编译期间确定代理类和目标对象的类，不利于程序的扩展；</a:t>
            </a:r>
            <a:endParaRPr lang="en-US" altLang="zh-CN" sz="1400" dirty="0"/>
          </a:p>
          <a:p>
            <a:pPr marL="285750" indent="-285750">
              <a:lnSpc>
                <a:spcPct val="150000"/>
              </a:lnSpc>
              <a:buFont typeface="Wingdings" panose="05000000000000000000" pitchFamily="2" charset="2"/>
              <a:buChar char="u"/>
            </a:pPr>
            <a:r>
              <a:rPr lang="zh-CN" altLang="en-US" sz="1400" dirty="0"/>
              <a:t>一个代理类只能为一个接口服务</a:t>
            </a:r>
          </a:p>
        </p:txBody>
      </p:sp>
      <p:sp>
        <p:nvSpPr>
          <p:cNvPr id="6" name="矩形 5">
            <a:extLst>
              <a:ext uri="{FF2B5EF4-FFF2-40B4-BE49-F238E27FC236}">
                <a16:creationId xmlns:a16="http://schemas.microsoft.com/office/drawing/2014/main" id="{75CA5E9C-B52B-40C4-BFC5-152CBF4065B0}"/>
              </a:ext>
            </a:extLst>
          </p:cNvPr>
          <p:cNvSpPr/>
          <p:nvPr/>
        </p:nvSpPr>
        <p:spPr>
          <a:xfrm>
            <a:off x="3955322" y="369218"/>
            <a:ext cx="1569660" cy="369332"/>
          </a:xfrm>
          <a:prstGeom prst="rect">
            <a:avLst/>
          </a:prstGeom>
        </p:spPr>
        <p:txBody>
          <a:bodyPr wrap="none">
            <a:spAutoFit/>
          </a:bodyPr>
          <a:lstStyle/>
          <a:p>
            <a:r>
              <a:rPr lang="zh-CN" altLang="en-US" dirty="0"/>
              <a:t>静态代理示例</a:t>
            </a:r>
          </a:p>
        </p:txBody>
      </p:sp>
    </p:spTree>
    <p:extLst>
      <p:ext uri="{BB962C8B-B14F-4D97-AF65-F5344CB8AC3E}">
        <p14:creationId xmlns:p14="http://schemas.microsoft.com/office/powerpoint/2010/main" val="400514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sp>
        <p:nvSpPr>
          <p:cNvPr id="5" name="矩形 4">
            <a:extLst>
              <a:ext uri="{FF2B5EF4-FFF2-40B4-BE49-F238E27FC236}">
                <a16:creationId xmlns:a16="http://schemas.microsoft.com/office/drawing/2014/main" id="{2574851D-F12E-412B-86AA-EBD53DE405CD}"/>
              </a:ext>
            </a:extLst>
          </p:cNvPr>
          <p:cNvSpPr/>
          <p:nvPr/>
        </p:nvSpPr>
        <p:spPr>
          <a:xfrm>
            <a:off x="1710006" y="4448933"/>
            <a:ext cx="9602428" cy="369332"/>
          </a:xfrm>
          <a:prstGeom prst="rect">
            <a:avLst/>
          </a:prstGeom>
        </p:spPr>
        <p:txBody>
          <a:bodyPr wrap="square">
            <a:spAutoFit/>
          </a:bodyPr>
          <a:lstStyle/>
          <a:p>
            <a:r>
              <a:rPr lang="zh-CN" altLang="en-US" dirty="0"/>
              <a:t>应用：</a:t>
            </a:r>
            <a:r>
              <a:rPr lang="en-US" altLang="zh-CN" dirty="0"/>
              <a:t>Spring</a:t>
            </a:r>
            <a:r>
              <a:rPr lang="zh-CN" altLang="en-US" dirty="0"/>
              <a:t>中的</a:t>
            </a:r>
            <a:r>
              <a:rPr lang="en-US" altLang="zh-CN" dirty="0"/>
              <a:t>AOP</a:t>
            </a:r>
            <a:r>
              <a:rPr lang="zh-CN" altLang="en-US" dirty="0"/>
              <a:t>（</a:t>
            </a:r>
            <a:r>
              <a:rPr lang="en-US" altLang="zh-CN" b="1" dirty="0"/>
              <a:t>Aspect Orient Programming</a:t>
            </a:r>
            <a:r>
              <a:rPr lang="zh-CN" altLang="en-US" dirty="0"/>
              <a:t>），</a:t>
            </a:r>
            <a:r>
              <a:rPr lang="en-US" altLang="zh-CN" dirty="0"/>
              <a:t>Struts2</a:t>
            </a:r>
            <a:r>
              <a:rPr lang="zh-CN" altLang="en-US" dirty="0"/>
              <a:t>中的拦截器</a:t>
            </a:r>
          </a:p>
        </p:txBody>
      </p:sp>
      <p:sp>
        <p:nvSpPr>
          <p:cNvPr id="6" name="矩形: 剪去对角 5">
            <a:extLst>
              <a:ext uri="{FF2B5EF4-FFF2-40B4-BE49-F238E27FC236}">
                <a16:creationId xmlns:a16="http://schemas.microsoft.com/office/drawing/2014/main" id="{45885E15-9B06-4A2A-81CA-EAD620E3ADF8}"/>
              </a:ext>
            </a:extLst>
          </p:cNvPr>
          <p:cNvSpPr/>
          <p:nvPr/>
        </p:nvSpPr>
        <p:spPr>
          <a:xfrm>
            <a:off x="1530711" y="1382391"/>
            <a:ext cx="8779468" cy="2400969"/>
          </a:xfrm>
          <a:prstGeom prst="snip2Diag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sz="2000" b="1" dirty="0">
                <a:solidFill>
                  <a:srgbClr val="24569D"/>
                </a:solidFill>
              </a:rPr>
              <a:t>动态代理的作用是什么？</a:t>
            </a:r>
          </a:p>
          <a:p>
            <a:pPr marL="285750" indent="-285750">
              <a:lnSpc>
                <a:spcPct val="150000"/>
              </a:lnSpc>
              <a:buFont typeface="Arial" panose="020B0604020202020204" pitchFamily="34" charset="0"/>
              <a:buChar char="•"/>
            </a:pPr>
            <a:r>
              <a:rPr lang="en-US" altLang="zh-CN" dirty="0"/>
              <a:t>Proxy</a:t>
            </a:r>
            <a:r>
              <a:rPr lang="zh-CN" altLang="en-US" dirty="0"/>
              <a:t>类的代码量被固定下来，不会因为业务的逐渐庞大而庞大；</a:t>
            </a:r>
          </a:p>
          <a:p>
            <a:pPr marL="285750" indent="-285750">
              <a:lnSpc>
                <a:spcPct val="150000"/>
              </a:lnSpc>
              <a:buFont typeface="Arial" panose="020B0604020202020204" pitchFamily="34" charset="0"/>
              <a:buChar char="•"/>
            </a:pPr>
            <a:r>
              <a:rPr lang="zh-CN" altLang="en-US" dirty="0"/>
              <a:t>解耦，通过参数就可以判断真实类，不需要事先实例化，更加灵活多变；</a:t>
            </a:r>
            <a:endParaRPr lang="en-US" altLang="zh-CN" dirty="0"/>
          </a:p>
          <a:p>
            <a:pPr marL="285750" indent="-285750">
              <a:lnSpc>
                <a:spcPct val="150000"/>
              </a:lnSpc>
              <a:buFont typeface="Arial" panose="020B0604020202020204" pitchFamily="34" charset="0"/>
              <a:buChar char="•"/>
            </a:pPr>
            <a:r>
              <a:rPr lang="zh-CN" altLang="en-US" dirty="0"/>
              <a:t>可以实现</a:t>
            </a:r>
            <a:r>
              <a:rPr lang="en-US" altLang="zh-CN" dirty="0"/>
              <a:t>AOP</a:t>
            </a:r>
            <a:r>
              <a:rPr lang="zh-CN" altLang="en-US" dirty="0"/>
              <a:t>编程，实际上静态代理也可以实现，总的来说，</a:t>
            </a:r>
            <a:r>
              <a:rPr lang="en-US" altLang="zh-CN" dirty="0"/>
              <a:t>AOP</a:t>
            </a:r>
            <a:r>
              <a:rPr lang="zh-CN" altLang="en-US" dirty="0"/>
              <a:t>可以算作是代理模式的一个典型应用。</a:t>
            </a:r>
          </a:p>
        </p:txBody>
      </p:sp>
      <p:sp>
        <p:nvSpPr>
          <p:cNvPr id="7" name="对话气泡: 圆角矩形 6">
            <a:extLst>
              <a:ext uri="{FF2B5EF4-FFF2-40B4-BE49-F238E27FC236}">
                <a16:creationId xmlns:a16="http://schemas.microsoft.com/office/drawing/2014/main" id="{7B7F5BA2-05A3-4E5B-A65A-5BD49173B962}"/>
              </a:ext>
            </a:extLst>
          </p:cNvPr>
          <p:cNvSpPr/>
          <p:nvPr/>
        </p:nvSpPr>
        <p:spPr>
          <a:xfrm>
            <a:off x="3646311" y="4955581"/>
            <a:ext cx="3883378" cy="1195724"/>
          </a:xfrm>
          <a:prstGeom prst="wedgeRoundRectCallout">
            <a:avLst>
              <a:gd name="adj1" fmla="val 31809"/>
              <a:gd name="adj2" fmla="val -65898"/>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pPr algn="ctr">
              <a:lnSpc>
                <a:spcPct val="150000"/>
              </a:lnSpc>
            </a:pPr>
            <a:endParaRPr lang="en-US" altLang="zh-CN" sz="1200" dirty="0"/>
          </a:p>
          <a:p>
            <a:pPr>
              <a:lnSpc>
                <a:spcPct val="150000"/>
              </a:lnSpc>
            </a:pPr>
            <a:r>
              <a:rPr lang="zh-CN" altLang="en-US" sz="1200" dirty="0"/>
              <a:t>通过预编译方式和运行期动态代理方式，是现在不修改源代码的情况下给程序</a:t>
            </a:r>
            <a:r>
              <a:rPr lang="zh-CN" altLang="en-US" sz="1200" b="1" dirty="0">
                <a:solidFill>
                  <a:srgbClr val="C00000"/>
                </a:solidFill>
              </a:rPr>
              <a:t>动态统一添加额外功能</a:t>
            </a:r>
            <a:r>
              <a:rPr lang="zh-CN" altLang="en-US" sz="1200" dirty="0"/>
              <a:t>的一种技术。</a:t>
            </a:r>
            <a:br>
              <a:rPr lang="zh-CN" altLang="en-US" sz="1200" dirty="0"/>
            </a:br>
            <a:endParaRPr lang="zh-CN" altLang="en-US" sz="1200" dirty="0"/>
          </a:p>
        </p:txBody>
      </p:sp>
      <p:sp>
        <p:nvSpPr>
          <p:cNvPr id="8" name="矩形 7">
            <a:extLst>
              <a:ext uri="{FF2B5EF4-FFF2-40B4-BE49-F238E27FC236}">
                <a16:creationId xmlns:a16="http://schemas.microsoft.com/office/drawing/2014/main" id="{23E71B78-DD9D-4532-A67A-E1200B42EDA9}"/>
              </a:ext>
            </a:extLst>
          </p:cNvPr>
          <p:cNvSpPr/>
          <p:nvPr/>
        </p:nvSpPr>
        <p:spPr>
          <a:xfrm>
            <a:off x="3955322" y="369218"/>
            <a:ext cx="2492990" cy="369332"/>
          </a:xfrm>
          <a:prstGeom prst="rect">
            <a:avLst/>
          </a:prstGeom>
        </p:spPr>
        <p:txBody>
          <a:bodyPr wrap="none">
            <a:spAutoFit/>
          </a:bodyPr>
          <a:lstStyle/>
          <a:p>
            <a:r>
              <a:rPr lang="zh-CN" altLang="en-US" dirty="0"/>
              <a:t>动态代理的优点和应用</a:t>
            </a:r>
          </a:p>
        </p:txBody>
      </p:sp>
    </p:spTree>
    <p:extLst>
      <p:ext uri="{BB962C8B-B14F-4D97-AF65-F5344CB8AC3E}">
        <p14:creationId xmlns:p14="http://schemas.microsoft.com/office/powerpoint/2010/main" val="147778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pic>
        <p:nvPicPr>
          <p:cNvPr id="2" name="图片 1">
            <a:extLst>
              <a:ext uri="{FF2B5EF4-FFF2-40B4-BE49-F238E27FC236}">
                <a16:creationId xmlns:a16="http://schemas.microsoft.com/office/drawing/2014/main" id="{781FDB59-6856-4674-8FB7-4D33ECA5DA81}"/>
              </a:ext>
            </a:extLst>
          </p:cNvPr>
          <p:cNvPicPr>
            <a:picLocks noChangeAspect="1"/>
          </p:cNvPicPr>
          <p:nvPr/>
        </p:nvPicPr>
        <p:blipFill>
          <a:blip r:embed="rId4"/>
          <a:stretch>
            <a:fillRect/>
          </a:stretch>
        </p:blipFill>
        <p:spPr>
          <a:xfrm>
            <a:off x="2784940" y="1530758"/>
            <a:ext cx="5877053" cy="2938527"/>
          </a:xfrm>
          <a:prstGeom prst="rect">
            <a:avLst/>
          </a:prstGeom>
        </p:spPr>
      </p:pic>
      <p:sp>
        <p:nvSpPr>
          <p:cNvPr id="4" name="矩形 3">
            <a:extLst>
              <a:ext uri="{FF2B5EF4-FFF2-40B4-BE49-F238E27FC236}">
                <a16:creationId xmlns:a16="http://schemas.microsoft.com/office/drawing/2014/main" id="{E925A872-AF15-4BF1-A33B-E35CE39C2355}"/>
              </a:ext>
            </a:extLst>
          </p:cNvPr>
          <p:cNvSpPr/>
          <p:nvPr/>
        </p:nvSpPr>
        <p:spPr>
          <a:xfrm>
            <a:off x="2009422" y="5261492"/>
            <a:ext cx="7213600" cy="646331"/>
          </a:xfrm>
          <a:prstGeom prst="rect">
            <a:avLst/>
          </a:prstGeom>
        </p:spPr>
        <p:txBody>
          <a:bodyPr wrap="square">
            <a:spAutoFit/>
          </a:bodyPr>
          <a:lstStyle/>
          <a:p>
            <a:r>
              <a:rPr lang="en-US" altLang="zh-CN" dirty="0"/>
              <a:t>Proxy </a:t>
            </a:r>
            <a:r>
              <a:rPr lang="zh-CN" altLang="en-US" dirty="0"/>
              <a:t>是专门完成代理的操作类，是所有动态代理类的父类。通过此类为一个或多个接口动态地生成实现类。</a:t>
            </a:r>
          </a:p>
        </p:txBody>
      </p:sp>
    </p:spTree>
    <p:extLst>
      <p:ext uri="{BB962C8B-B14F-4D97-AF65-F5344CB8AC3E}">
        <p14:creationId xmlns:p14="http://schemas.microsoft.com/office/powerpoint/2010/main" val="420008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sp>
        <p:nvSpPr>
          <p:cNvPr id="2" name="矩形 1">
            <a:extLst>
              <a:ext uri="{FF2B5EF4-FFF2-40B4-BE49-F238E27FC236}">
                <a16:creationId xmlns:a16="http://schemas.microsoft.com/office/drawing/2014/main" id="{1D43659D-DD5B-4063-8211-0682CB146B04}"/>
              </a:ext>
            </a:extLst>
          </p:cNvPr>
          <p:cNvSpPr/>
          <p:nvPr/>
        </p:nvSpPr>
        <p:spPr>
          <a:xfrm>
            <a:off x="1162755" y="1177740"/>
            <a:ext cx="10267246" cy="175695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a:solidFill>
                  <a:srgbClr val="24569D"/>
                </a:solidFill>
              </a:rPr>
              <a:t>提供用于创建动态代理类和动态代理对象的静态方法</a:t>
            </a:r>
          </a:p>
          <a:p>
            <a:pPr>
              <a:lnSpc>
                <a:spcPct val="150000"/>
              </a:lnSpc>
            </a:pPr>
            <a:r>
              <a:rPr lang="zh-CN" altLang="en-US" sz="1400" dirty="0"/>
              <a:t>创建一个动态代理类所对应的</a:t>
            </a:r>
            <a:r>
              <a:rPr lang="en-US" altLang="zh-CN" sz="1400" dirty="0"/>
              <a:t>Class</a:t>
            </a:r>
            <a:r>
              <a:rPr lang="zh-CN" altLang="en-US" sz="1400" dirty="0"/>
              <a:t>对象</a:t>
            </a:r>
            <a:endParaRPr lang="en-US" altLang="zh-CN" sz="1400" dirty="0"/>
          </a:p>
          <a:p>
            <a:pPr>
              <a:lnSpc>
                <a:spcPct val="150000"/>
              </a:lnSpc>
            </a:pPr>
            <a:r>
              <a:rPr lang="en-US" altLang="zh-CN" sz="1400" dirty="0"/>
              <a:t>	</a:t>
            </a:r>
            <a:r>
              <a:rPr lang="en-US" altLang="zh-CN" sz="1400" dirty="0">
                <a:solidFill>
                  <a:srgbClr val="C00000"/>
                </a:solidFill>
              </a:rPr>
              <a:t>static Class&lt;?&gt; </a:t>
            </a:r>
            <a:r>
              <a:rPr lang="en-US" altLang="zh-CN" sz="1400" dirty="0" err="1">
                <a:solidFill>
                  <a:srgbClr val="C00000"/>
                </a:solidFill>
              </a:rPr>
              <a:t>getProxyClass</a:t>
            </a:r>
            <a:r>
              <a:rPr lang="en-US" altLang="zh-CN" sz="1400" dirty="0">
                <a:solidFill>
                  <a:srgbClr val="C00000"/>
                </a:solidFill>
              </a:rPr>
              <a:t>(</a:t>
            </a:r>
            <a:r>
              <a:rPr lang="en-US" altLang="zh-CN" sz="1400" dirty="0" err="1">
                <a:solidFill>
                  <a:srgbClr val="C00000"/>
                </a:solidFill>
              </a:rPr>
              <a:t>ClassLoader</a:t>
            </a:r>
            <a:r>
              <a:rPr lang="en-US" altLang="zh-CN" sz="1400" dirty="0">
                <a:solidFill>
                  <a:srgbClr val="C00000"/>
                </a:solidFill>
              </a:rPr>
              <a:t> loader, Class&lt;?&gt;... interfaces) </a:t>
            </a:r>
            <a:endParaRPr lang="zh-CN" altLang="en-US" sz="1400" dirty="0">
              <a:solidFill>
                <a:srgbClr val="C00000"/>
              </a:solidFill>
            </a:endParaRPr>
          </a:p>
          <a:p>
            <a:pPr>
              <a:lnSpc>
                <a:spcPct val="150000"/>
              </a:lnSpc>
            </a:pPr>
            <a:r>
              <a:rPr lang="zh-CN" altLang="en-US" sz="1400" dirty="0"/>
              <a:t>直接创建一个动态代理对</a:t>
            </a:r>
            <a:endParaRPr lang="en-US" altLang="zh-CN" sz="1400" dirty="0"/>
          </a:p>
          <a:p>
            <a:pPr>
              <a:lnSpc>
                <a:spcPct val="150000"/>
              </a:lnSpc>
            </a:pPr>
            <a:r>
              <a:rPr lang="en-US" altLang="zh-CN" sz="1400" dirty="0"/>
              <a:t>	</a:t>
            </a:r>
            <a:r>
              <a:rPr lang="en-US" altLang="zh-CN" sz="1400" dirty="0">
                <a:solidFill>
                  <a:srgbClr val="C00000"/>
                </a:solidFill>
              </a:rPr>
              <a:t>static Object </a:t>
            </a:r>
            <a:r>
              <a:rPr lang="en-US" altLang="zh-CN" sz="1400" dirty="0" err="1">
                <a:solidFill>
                  <a:srgbClr val="C00000"/>
                </a:solidFill>
              </a:rPr>
              <a:t>newProxyInstance</a:t>
            </a:r>
            <a:r>
              <a:rPr lang="en-US" altLang="zh-CN" sz="1400" dirty="0">
                <a:solidFill>
                  <a:srgbClr val="C00000"/>
                </a:solidFill>
              </a:rPr>
              <a:t>(</a:t>
            </a:r>
            <a:r>
              <a:rPr lang="en-US" altLang="zh-CN" sz="1400" dirty="0" err="1">
                <a:solidFill>
                  <a:srgbClr val="C00000"/>
                </a:solidFill>
              </a:rPr>
              <a:t>ClassLoader</a:t>
            </a:r>
            <a:r>
              <a:rPr lang="en-US" altLang="zh-CN" sz="1400" dirty="0">
                <a:solidFill>
                  <a:srgbClr val="C00000"/>
                </a:solidFill>
              </a:rPr>
              <a:t> loader, Class&lt;?&gt;[] interfaces, </a:t>
            </a:r>
            <a:r>
              <a:rPr lang="en-US" altLang="zh-CN" sz="1400" dirty="0" err="1">
                <a:solidFill>
                  <a:srgbClr val="C00000"/>
                </a:solidFill>
              </a:rPr>
              <a:t>InvocationHandler</a:t>
            </a:r>
            <a:r>
              <a:rPr lang="en-US" altLang="zh-CN" sz="1400" dirty="0">
                <a:solidFill>
                  <a:srgbClr val="C00000"/>
                </a:solidFill>
              </a:rPr>
              <a:t> h)</a:t>
            </a:r>
            <a:endParaRPr lang="zh-CN" altLang="en-US" sz="1400" dirty="0">
              <a:solidFill>
                <a:srgbClr val="C00000"/>
              </a:solidFill>
            </a:endParaRPr>
          </a:p>
        </p:txBody>
      </p:sp>
      <p:sp>
        <p:nvSpPr>
          <p:cNvPr id="4" name="矩形 3">
            <a:extLst>
              <a:ext uri="{FF2B5EF4-FFF2-40B4-BE49-F238E27FC236}">
                <a16:creationId xmlns:a16="http://schemas.microsoft.com/office/drawing/2014/main" id="{258DBAD9-B92E-480E-AED2-D8CAC2D3FC48}"/>
              </a:ext>
            </a:extLst>
          </p:cNvPr>
          <p:cNvSpPr/>
          <p:nvPr/>
        </p:nvSpPr>
        <p:spPr>
          <a:xfrm>
            <a:off x="1162755" y="4256020"/>
            <a:ext cx="9866490" cy="226215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Font typeface="Wingdings" panose="05000000000000000000" pitchFamily="2" charset="2"/>
              <a:buChar char="u"/>
            </a:pPr>
            <a:r>
              <a:rPr lang="zh-CN" altLang="en-US" b="1" dirty="0">
                <a:solidFill>
                  <a:srgbClr val="24569D"/>
                </a:solidFill>
              </a:rPr>
              <a:t>动态代理步骤</a:t>
            </a:r>
            <a:endParaRPr lang="en-US" altLang="zh-CN" b="1" dirty="0">
              <a:solidFill>
                <a:srgbClr val="24569D"/>
              </a:solidFill>
            </a:endParaRPr>
          </a:p>
          <a:p>
            <a:pPr marL="342900" indent="-342900">
              <a:lnSpc>
                <a:spcPct val="150000"/>
              </a:lnSpc>
              <a:buFont typeface="+mj-ea"/>
              <a:buAutoNum type="circleNumDbPlain"/>
            </a:pPr>
            <a:r>
              <a:rPr lang="zh-CN" altLang="en-US" sz="1600" dirty="0"/>
              <a:t>创建一个实现接口</a:t>
            </a:r>
            <a:r>
              <a:rPr lang="en-US" altLang="zh-CN" sz="1600" dirty="0" err="1"/>
              <a:t>InvocationHandler</a:t>
            </a:r>
            <a:r>
              <a:rPr lang="zh-CN" altLang="en-US" sz="1600" dirty="0"/>
              <a:t>的类，它必须实现</a:t>
            </a:r>
            <a:r>
              <a:rPr lang="en-US" altLang="zh-CN" sz="1600" dirty="0"/>
              <a:t>invoke</a:t>
            </a:r>
            <a:r>
              <a:rPr lang="zh-CN" altLang="en-US" sz="1600" dirty="0"/>
              <a:t>方法，以完成代理的具体操作。</a:t>
            </a:r>
            <a:endParaRPr lang="en-US" altLang="zh-CN" sz="1600" dirty="0"/>
          </a:p>
          <a:p>
            <a:pPr marL="342900" indent="-342900">
              <a:lnSpc>
                <a:spcPct val="150000"/>
              </a:lnSpc>
              <a:buFont typeface="+mj-ea"/>
              <a:buAutoNum type="circleNumDbPlain"/>
            </a:pPr>
            <a:r>
              <a:rPr lang="zh-CN" altLang="en-US" sz="1600" dirty="0"/>
              <a:t>创建被代理的类以及接口</a:t>
            </a:r>
            <a:endParaRPr lang="en-US" altLang="zh-CN" sz="1600" dirty="0"/>
          </a:p>
          <a:p>
            <a:pPr marL="342900" indent="-342900">
              <a:lnSpc>
                <a:spcPct val="150000"/>
              </a:lnSpc>
              <a:buFont typeface="+mj-ea"/>
              <a:buAutoNum type="circleNumDbPlain"/>
            </a:pPr>
            <a:r>
              <a:rPr lang="zh-CN" altLang="en-US" sz="1600" dirty="0"/>
              <a:t>通过</a:t>
            </a:r>
            <a:r>
              <a:rPr lang="en-US" altLang="zh-CN" sz="1600" dirty="0"/>
              <a:t>Proxy</a:t>
            </a:r>
            <a:r>
              <a:rPr lang="zh-CN" altLang="en-US" sz="1600" dirty="0"/>
              <a:t>的静态方法</a:t>
            </a:r>
            <a:endParaRPr lang="en-US" altLang="zh-CN" sz="1600" dirty="0"/>
          </a:p>
          <a:p>
            <a:pPr marL="342900" indent="-342900">
              <a:lnSpc>
                <a:spcPct val="150000"/>
              </a:lnSpc>
              <a:buFont typeface="+mj-ea"/>
              <a:buAutoNum type="circleNumDbPlain"/>
            </a:pPr>
            <a:r>
              <a:rPr lang="zh-CN" altLang="en-US" sz="1600" dirty="0"/>
              <a:t>通过代理类调用被代理类所实现的类方法</a:t>
            </a:r>
            <a:endParaRPr lang="en-US" altLang="zh-CN" sz="1600" dirty="0"/>
          </a:p>
          <a:p>
            <a:endParaRPr lang="zh-CN" altLang="en-US" dirty="0"/>
          </a:p>
        </p:txBody>
      </p:sp>
      <p:sp>
        <p:nvSpPr>
          <p:cNvPr id="5" name="矩形 4">
            <a:extLst>
              <a:ext uri="{FF2B5EF4-FFF2-40B4-BE49-F238E27FC236}">
                <a16:creationId xmlns:a16="http://schemas.microsoft.com/office/drawing/2014/main" id="{23164E77-767C-4B0A-92AA-37A1A1E25364}"/>
              </a:ext>
            </a:extLst>
          </p:cNvPr>
          <p:cNvSpPr/>
          <p:nvPr/>
        </p:nvSpPr>
        <p:spPr>
          <a:xfrm>
            <a:off x="3766820" y="321523"/>
            <a:ext cx="1800493" cy="369332"/>
          </a:xfrm>
          <a:prstGeom prst="rect">
            <a:avLst/>
          </a:prstGeom>
        </p:spPr>
        <p:txBody>
          <a:bodyPr wrap="none">
            <a:spAutoFit/>
          </a:bodyPr>
          <a:lstStyle/>
          <a:p>
            <a:r>
              <a:rPr lang="zh-CN" altLang="en-US" dirty="0"/>
              <a:t>动态代理的实现</a:t>
            </a:r>
          </a:p>
        </p:txBody>
      </p:sp>
      <p:sp>
        <p:nvSpPr>
          <p:cNvPr id="6" name="文本框 5">
            <a:extLst>
              <a:ext uri="{FF2B5EF4-FFF2-40B4-BE49-F238E27FC236}">
                <a16:creationId xmlns:a16="http://schemas.microsoft.com/office/drawing/2014/main" id="{3BDEED3B-E087-438C-9DE8-46D78A6DFAEF}"/>
              </a:ext>
            </a:extLst>
          </p:cNvPr>
          <p:cNvSpPr txBox="1"/>
          <p:nvPr/>
        </p:nvSpPr>
        <p:spPr>
          <a:xfrm>
            <a:off x="6096000" y="3083826"/>
            <a:ext cx="800219" cy="276999"/>
          </a:xfrm>
          <a:prstGeom prst="rect">
            <a:avLst/>
          </a:prstGeom>
          <a:noFill/>
        </p:spPr>
        <p:txBody>
          <a:bodyPr wrap="none" rtlCol="0">
            <a:spAutoFit/>
          </a:bodyPr>
          <a:lstStyle/>
          <a:p>
            <a:r>
              <a:rPr lang="zh-CN" altLang="en-US" sz="1200" dirty="0">
                <a:solidFill>
                  <a:schemeClr val="accent6">
                    <a:lumMod val="75000"/>
                  </a:schemeClr>
                </a:solidFill>
              </a:rPr>
              <a:t>类加载器</a:t>
            </a:r>
          </a:p>
        </p:txBody>
      </p:sp>
      <p:sp>
        <p:nvSpPr>
          <p:cNvPr id="7" name="文本框 6">
            <a:extLst>
              <a:ext uri="{FF2B5EF4-FFF2-40B4-BE49-F238E27FC236}">
                <a16:creationId xmlns:a16="http://schemas.microsoft.com/office/drawing/2014/main" id="{F1BFD08A-40BF-40DC-831F-05DDA954FDFE}"/>
              </a:ext>
            </a:extLst>
          </p:cNvPr>
          <p:cNvSpPr txBox="1"/>
          <p:nvPr/>
        </p:nvSpPr>
        <p:spPr>
          <a:xfrm>
            <a:off x="7072184" y="3224126"/>
            <a:ext cx="2185214" cy="276999"/>
          </a:xfrm>
          <a:prstGeom prst="rect">
            <a:avLst/>
          </a:prstGeom>
          <a:noFill/>
        </p:spPr>
        <p:txBody>
          <a:bodyPr wrap="none" rtlCol="0">
            <a:spAutoFit/>
          </a:bodyPr>
          <a:lstStyle/>
          <a:p>
            <a:r>
              <a:rPr lang="zh-CN" altLang="en-US" sz="1200" dirty="0">
                <a:solidFill>
                  <a:schemeClr val="accent6">
                    <a:lumMod val="75000"/>
                  </a:schemeClr>
                </a:solidFill>
              </a:rPr>
              <a:t>得到被代理类实现的全部接口</a:t>
            </a:r>
          </a:p>
        </p:txBody>
      </p:sp>
      <p:sp>
        <p:nvSpPr>
          <p:cNvPr id="8" name="文本框 7">
            <a:extLst>
              <a:ext uri="{FF2B5EF4-FFF2-40B4-BE49-F238E27FC236}">
                <a16:creationId xmlns:a16="http://schemas.microsoft.com/office/drawing/2014/main" id="{88922AFC-2C34-4255-9658-D4C61B7DB798}"/>
              </a:ext>
            </a:extLst>
          </p:cNvPr>
          <p:cNvSpPr txBox="1"/>
          <p:nvPr/>
        </p:nvSpPr>
        <p:spPr>
          <a:xfrm>
            <a:off x="8435546" y="3507805"/>
            <a:ext cx="3189078" cy="276999"/>
          </a:xfrm>
          <a:prstGeom prst="rect">
            <a:avLst/>
          </a:prstGeom>
          <a:noFill/>
        </p:spPr>
        <p:txBody>
          <a:bodyPr wrap="none" rtlCol="0">
            <a:spAutoFit/>
          </a:bodyPr>
          <a:lstStyle/>
          <a:p>
            <a:r>
              <a:rPr lang="zh-CN" altLang="en-US" sz="1200" dirty="0">
                <a:solidFill>
                  <a:schemeClr val="accent6">
                    <a:lumMod val="75000"/>
                  </a:schemeClr>
                </a:solidFill>
              </a:rPr>
              <a:t>得到</a:t>
            </a:r>
            <a:r>
              <a:rPr lang="en-US" altLang="zh-CN" sz="1200" dirty="0" err="1">
                <a:solidFill>
                  <a:schemeClr val="accent6">
                    <a:lumMod val="75000"/>
                  </a:schemeClr>
                </a:solidFill>
              </a:rPr>
              <a:t>InvocationHandler</a:t>
            </a:r>
            <a:r>
              <a:rPr lang="zh-CN" altLang="en-US" sz="1200" dirty="0">
                <a:solidFill>
                  <a:schemeClr val="accent6">
                    <a:lumMod val="75000"/>
                  </a:schemeClr>
                </a:solidFill>
              </a:rPr>
              <a:t>接口的实现类实例</a:t>
            </a:r>
          </a:p>
        </p:txBody>
      </p:sp>
      <p:cxnSp>
        <p:nvCxnSpPr>
          <p:cNvPr id="12" name="直接箭头连接符 11">
            <a:extLst>
              <a:ext uri="{FF2B5EF4-FFF2-40B4-BE49-F238E27FC236}">
                <a16:creationId xmlns:a16="http://schemas.microsoft.com/office/drawing/2014/main" id="{82FD2E71-F25E-48DF-986A-5F9A7EED5620}"/>
              </a:ext>
            </a:extLst>
          </p:cNvPr>
          <p:cNvCxnSpPr>
            <a:stCxn id="2" idx="2"/>
            <a:endCxn id="6" idx="0"/>
          </p:cNvCxnSpPr>
          <p:nvPr/>
        </p:nvCxnSpPr>
        <p:spPr>
          <a:xfrm>
            <a:off x="6296378" y="2934696"/>
            <a:ext cx="199732" cy="14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9DBF0A9-7354-4C3E-AD3A-8F2538B1CCD3}"/>
              </a:ext>
            </a:extLst>
          </p:cNvPr>
          <p:cNvCxnSpPr/>
          <p:nvPr/>
        </p:nvCxnSpPr>
        <p:spPr>
          <a:xfrm>
            <a:off x="8251288" y="2842054"/>
            <a:ext cx="0" cy="448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57F52EF-8AC1-44D0-9567-FA50D4BD0A2F}"/>
              </a:ext>
            </a:extLst>
          </p:cNvPr>
          <p:cNvCxnSpPr>
            <a:endCxn id="8" idx="0"/>
          </p:cNvCxnSpPr>
          <p:nvPr/>
        </p:nvCxnSpPr>
        <p:spPr>
          <a:xfrm>
            <a:off x="10030085" y="2934696"/>
            <a:ext cx="0" cy="573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29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一、反射概述</a:t>
            </a:r>
            <a:endParaRPr lang="zh-CN" altLang="en-US" sz="2400" b="1" dirty="0">
              <a:solidFill>
                <a:srgbClr val="24569D"/>
              </a:solidFill>
            </a:endParaRPr>
          </a:p>
        </p:txBody>
      </p:sp>
      <p:sp>
        <p:nvSpPr>
          <p:cNvPr id="2" name="矩形 1">
            <a:extLst>
              <a:ext uri="{FF2B5EF4-FFF2-40B4-BE49-F238E27FC236}">
                <a16:creationId xmlns:a16="http://schemas.microsoft.com/office/drawing/2014/main" id="{A231BAE6-E055-4B40-9EF4-C94951C687DC}"/>
              </a:ext>
            </a:extLst>
          </p:cNvPr>
          <p:cNvSpPr/>
          <p:nvPr/>
        </p:nvSpPr>
        <p:spPr>
          <a:xfrm>
            <a:off x="1163638" y="1854538"/>
            <a:ext cx="9809162" cy="382194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2800" b="1" dirty="0">
                <a:solidFill>
                  <a:srgbClr val="3399EA"/>
                </a:solidFill>
                <a:latin typeface="Microsoft YaHei" panose="020B0503020204020204" pitchFamily="34" charset="-122"/>
                <a:ea typeface="Microsoft YaHei" panose="020B0503020204020204" pitchFamily="34" charset="-122"/>
              </a:rPr>
              <a:t>动态语言</a:t>
            </a:r>
            <a:endParaRPr lang="en-US" altLang="zh-CN" sz="2800" dirty="0"/>
          </a:p>
          <a:p>
            <a:pPr>
              <a:lnSpc>
                <a:spcPct val="150000"/>
              </a:lnSpc>
            </a:pPr>
            <a:r>
              <a:rPr lang="zh-CN" altLang="en-US" dirty="0"/>
              <a:t>程序在</a:t>
            </a:r>
            <a:r>
              <a:rPr lang="zh-CN" altLang="en-US" b="1" dirty="0">
                <a:solidFill>
                  <a:srgbClr val="FF0000"/>
                </a:solidFill>
              </a:rPr>
              <a:t>运行时</a:t>
            </a:r>
            <a:r>
              <a:rPr lang="zh-CN" altLang="en-US" dirty="0"/>
              <a:t>可以根据某些条件</a:t>
            </a:r>
            <a:r>
              <a:rPr lang="zh-CN" altLang="en-US" b="1" dirty="0">
                <a:solidFill>
                  <a:srgbClr val="FF0000"/>
                </a:solidFill>
              </a:rPr>
              <a:t>改变其结构</a:t>
            </a:r>
            <a:r>
              <a:rPr lang="zh-CN" altLang="en-US" dirty="0"/>
              <a:t>。例如：新的函数可以引进，已有的函数可以被删除等结构上的变化。</a:t>
            </a:r>
            <a:endParaRPr lang="en-US" altLang="zh-CN" dirty="0"/>
          </a:p>
          <a:p>
            <a:pPr>
              <a:lnSpc>
                <a:spcPct val="150000"/>
              </a:lnSpc>
            </a:pPr>
            <a:r>
              <a:rPr lang="zh-CN" altLang="en-US" dirty="0"/>
              <a:t>主要动态语言：</a:t>
            </a:r>
            <a:r>
              <a:rPr lang="en-US" altLang="zh-CN" dirty="0"/>
              <a:t>JavaScript </a:t>
            </a:r>
            <a:r>
              <a:rPr lang="zh-CN" altLang="en-US" dirty="0"/>
              <a:t>、</a:t>
            </a:r>
            <a:r>
              <a:rPr lang="en-US" altLang="zh-CN" dirty="0"/>
              <a:t>Ruby</a:t>
            </a:r>
            <a:r>
              <a:rPr lang="zh-CN" altLang="en-US" dirty="0"/>
              <a:t>、</a:t>
            </a:r>
            <a:r>
              <a:rPr lang="en-US" altLang="zh-CN" dirty="0"/>
              <a:t>Python</a:t>
            </a:r>
            <a:r>
              <a:rPr lang="zh-CN" altLang="en-US" dirty="0"/>
              <a:t>、</a:t>
            </a:r>
            <a:r>
              <a:rPr lang="en-US" altLang="zh-CN" dirty="0"/>
              <a:t>Object-C</a:t>
            </a:r>
            <a:r>
              <a:rPr lang="zh-CN" altLang="en-US" dirty="0"/>
              <a:t>、</a:t>
            </a:r>
            <a:r>
              <a:rPr lang="en-US" altLang="zh-CN" dirty="0"/>
              <a:t>C#</a:t>
            </a:r>
            <a:r>
              <a:rPr lang="zh-CN" altLang="en-US" dirty="0"/>
              <a:t>、</a:t>
            </a:r>
            <a:r>
              <a:rPr lang="en-US" altLang="zh-CN" dirty="0"/>
              <a:t>PHP</a:t>
            </a:r>
            <a:r>
              <a:rPr lang="zh-CN" altLang="en-US" dirty="0"/>
              <a:t>等。</a:t>
            </a:r>
            <a:endParaRPr lang="en-US" altLang="zh-CN" dirty="0"/>
          </a:p>
          <a:p>
            <a:pPr marL="457200" indent="-457200">
              <a:lnSpc>
                <a:spcPct val="150000"/>
              </a:lnSpc>
              <a:buFont typeface="Arial" panose="020B0604020202020204" pitchFamily="34" charset="0"/>
              <a:buChar char="•"/>
            </a:pPr>
            <a:r>
              <a:rPr lang="zh-CN" altLang="en-US" sz="2800" b="1" dirty="0">
                <a:solidFill>
                  <a:srgbClr val="3399EA"/>
                </a:solidFill>
                <a:latin typeface="Microsoft YaHei" panose="020B0503020204020204" pitchFamily="34" charset="-122"/>
                <a:ea typeface="Microsoft YaHei" panose="020B0503020204020204" pitchFamily="34" charset="-122"/>
              </a:rPr>
              <a:t>静态语言</a:t>
            </a:r>
            <a:endParaRPr lang="en-US" altLang="zh-CN" sz="2800" b="1" dirty="0">
              <a:solidFill>
                <a:srgbClr val="3399EA"/>
              </a:solidFill>
              <a:latin typeface="Microsoft YaHei" panose="020B0503020204020204" pitchFamily="34" charset="-122"/>
              <a:ea typeface="Microsoft YaHei" panose="020B0503020204020204" pitchFamily="34" charset="-122"/>
            </a:endParaRPr>
          </a:p>
          <a:p>
            <a:pPr>
              <a:lnSpc>
                <a:spcPct val="150000"/>
              </a:lnSpc>
            </a:pPr>
            <a:r>
              <a:rPr lang="zh-CN" altLang="en-US" dirty="0"/>
              <a:t>与动态语言相对应的，运行时结构不可变的语言就是静态语言。如</a:t>
            </a:r>
            <a:r>
              <a:rPr lang="en-US" altLang="zh-CN" dirty="0"/>
              <a:t>Java</a:t>
            </a:r>
            <a:r>
              <a:rPr lang="zh-CN" altLang="en-US" dirty="0"/>
              <a:t>、</a:t>
            </a:r>
            <a:r>
              <a:rPr lang="en-US" altLang="zh-CN" dirty="0"/>
              <a:t>C</a:t>
            </a:r>
            <a:r>
              <a:rPr lang="zh-CN" altLang="en-US" dirty="0"/>
              <a:t>、</a:t>
            </a:r>
            <a:r>
              <a:rPr lang="en-US" altLang="zh-CN" dirty="0"/>
              <a:t>C++</a:t>
            </a:r>
            <a:r>
              <a:rPr lang="zh-CN" altLang="en-US" dirty="0"/>
              <a:t>。</a:t>
            </a:r>
            <a:endParaRPr lang="en-US" altLang="zh-CN" dirty="0"/>
          </a:p>
          <a:p>
            <a:pPr>
              <a:lnSpc>
                <a:spcPct val="150000"/>
              </a:lnSpc>
            </a:pPr>
            <a:r>
              <a:rPr lang="zh-CN" altLang="en-US" dirty="0"/>
              <a:t>但利用反射机制， </a:t>
            </a:r>
            <a:r>
              <a:rPr lang="en-US" altLang="zh-CN" dirty="0"/>
              <a:t>JAVA </a:t>
            </a:r>
            <a:r>
              <a:rPr lang="zh-CN" altLang="en-US" dirty="0"/>
              <a:t>有一定的动态性，可以说</a:t>
            </a:r>
            <a:r>
              <a:rPr lang="en-US" altLang="zh-CN" dirty="0"/>
              <a:t>JAVA</a:t>
            </a:r>
            <a:r>
              <a:rPr lang="zh-CN" altLang="en-US" dirty="0"/>
              <a:t>属于</a:t>
            </a:r>
            <a:r>
              <a:rPr lang="zh-CN" altLang="en-US" b="1" dirty="0"/>
              <a:t>半动态语言</a:t>
            </a:r>
            <a:r>
              <a:rPr lang="zh-CN" altLang="en-US" dirty="0"/>
              <a:t>。</a:t>
            </a:r>
            <a:endParaRPr lang="en-US" altLang="zh-CN" dirty="0"/>
          </a:p>
          <a:p>
            <a:pPr>
              <a:lnSpc>
                <a:spcPct val="150000"/>
              </a:lnSpc>
            </a:pPr>
            <a:endParaRPr lang="zh-CN" altLang="en-US" dirty="0"/>
          </a:p>
        </p:txBody>
      </p:sp>
      <p:sp>
        <p:nvSpPr>
          <p:cNvPr id="4" name="矩形 3">
            <a:extLst>
              <a:ext uri="{FF2B5EF4-FFF2-40B4-BE49-F238E27FC236}">
                <a16:creationId xmlns:a16="http://schemas.microsoft.com/office/drawing/2014/main" id="{31D2EC20-F92E-4615-B760-D656FB0FE6E2}"/>
              </a:ext>
            </a:extLst>
          </p:cNvPr>
          <p:cNvSpPr/>
          <p:nvPr/>
        </p:nvSpPr>
        <p:spPr>
          <a:xfrm>
            <a:off x="3961712" y="1004157"/>
            <a:ext cx="4213013" cy="584775"/>
          </a:xfrm>
          <a:prstGeom prst="rect">
            <a:avLst/>
          </a:prstGeom>
        </p:spPr>
        <p:txBody>
          <a:bodyPr wrap="none">
            <a:spAutoFit/>
          </a:bodyPr>
          <a:lstStyle/>
          <a:p>
            <a:r>
              <a:rPr lang="zh-CN" altLang="en-US" sz="3200" dirty="0"/>
              <a:t>动态语言 </a:t>
            </a:r>
            <a:r>
              <a:rPr lang="en-US" altLang="zh-CN" sz="3200" dirty="0"/>
              <a:t>vs </a:t>
            </a:r>
            <a:r>
              <a:rPr lang="zh-CN" altLang="en-US" sz="3200" dirty="0"/>
              <a:t>静态语言</a:t>
            </a:r>
          </a:p>
        </p:txBody>
      </p:sp>
      <p:sp>
        <p:nvSpPr>
          <p:cNvPr id="5" name="矩形 4">
            <a:extLst>
              <a:ext uri="{FF2B5EF4-FFF2-40B4-BE49-F238E27FC236}">
                <a16:creationId xmlns:a16="http://schemas.microsoft.com/office/drawing/2014/main" id="{50591665-9B6F-4703-9F95-51414E47630C}"/>
              </a:ext>
            </a:extLst>
          </p:cNvPr>
          <p:cNvSpPr/>
          <p:nvPr/>
        </p:nvSpPr>
        <p:spPr>
          <a:xfrm>
            <a:off x="4258608" y="5853843"/>
            <a:ext cx="3155800" cy="369332"/>
          </a:xfrm>
          <a:prstGeom prst="rect">
            <a:avLst/>
          </a:prstGeom>
        </p:spPr>
        <p:txBody>
          <a:bodyPr wrap="none">
            <a:spAutoFit/>
          </a:bodyPr>
          <a:lstStyle/>
          <a:p>
            <a:r>
              <a:rPr lang="en-US" altLang="zh-CN" dirty="0"/>
              <a:t>Person p=new Student();</a:t>
            </a:r>
            <a:endParaRPr lang="zh-CN" altLang="en-US" dirty="0"/>
          </a:p>
        </p:txBody>
      </p:sp>
    </p:spTree>
    <p:extLst>
      <p:ext uri="{BB962C8B-B14F-4D97-AF65-F5344CB8AC3E}">
        <p14:creationId xmlns:p14="http://schemas.microsoft.com/office/powerpoint/2010/main" val="1766263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pic>
        <p:nvPicPr>
          <p:cNvPr id="2" name="图片 1">
            <a:extLst>
              <a:ext uri="{FF2B5EF4-FFF2-40B4-BE49-F238E27FC236}">
                <a16:creationId xmlns:a16="http://schemas.microsoft.com/office/drawing/2014/main" id="{DF679388-F95B-47D8-BD08-F5C085D5E635}"/>
              </a:ext>
            </a:extLst>
          </p:cNvPr>
          <p:cNvPicPr>
            <a:picLocks noChangeAspect="1"/>
          </p:cNvPicPr>
          <p:nvPr/>
        </p:nvPicPr>
        <p:blipFill>
          <a:blip r:embed="rId4"/>
          <a:stretch>
            <a:fillRect/>
          </a:stretch>
        </p:blipFill>
        <p:spPr>
          <a:xfrm>
            <a:off x="812165" y="2114436"/>
            <a:ext cx="3330229" cy="2629128"/>
          </a:xfrm>
          <a:prstGeom prst="rect">
            <a:avLst/>
          </a:prstGeom>
        </p:spPr>
      </p:pic>
      <p:sp>
        <p:nvSpPr>
          <p:cNvPr id="8" name="矩形 7">
            <a:extLst>
              <a:ext uri="{FF2B5EF4-FFF2-40B4-BE49-F238E27FC236}">
                <a16:creationId xmlns:a16="http://schemas.microsoft.com/office/drawing/2014/main" id="{C58BCFED-143E-4F2B-A399-EDD743C106A2}"/>
              </a:ext>
            </a:extLst>
          </p:cNvPr>
          <p:cNvSpPr/>
          <p:nvPr/>
        </p:nvSpPr>
        <p:spPr>
          <a:xfrm>
            <a:off x="4626145" y="914107"/>
            <a:ext cx="646331" cy="369332"/>
          </a:xfrm>
          <a:prstGeom prst="rect">
            <a:avLst/>
          </a:prstGeom>
        </p:spPr>
        <p:txBody>
          <a:bodyPr wrap="none">
            <a:spAutoFit/>
          </a:bodyPr>
          <a:lstStyle/>
          <a:p>
            <a:r>
              <a:rPr lang="zh-CN" altLang="en-US" b="1" dirty="0">
                <a:solidFill>
                  <a:schemeClr val="accent2">
                    <a:lumMod val="75000"/>
                  </a:schemeClr>
                </a:solidFill>
              </a:rPr>
              <a:t>接口</a:t>
            </a:r>
          </a:p>
        </p:txBody>
      </p:sp>
      <p:sp>
        <p:nvSpPr>
          <p:cNvPr id="9" name="矩形 8">
            <a:extLst>
              <a:ext uri="{FF2B5EF4-FFF2-40B4-BE49-F238E27FC236}">
                <a16:creationId xmlns:a16="http://schemas.microsoft.com/office/drawing/2014/main" id="{FF7401A9-351B-4DF2-9A79-543637B2AD3B}"/>
              </a:ext>
            </a:extLst>
          </p:cNvPr>
          <p:cNvSpPr/>
          <p:nvPr/>
        </p:nvSpPr>
        <p:spPr>
          <a:xfrm>
            <a:off x="4578361" y="2315286"/>
            <a:ext cx="1107996" cy="369332"/>
          </a:xfrm>
          <a:prstGeom prst="rect">
            <a:avLst/>
          </a:prstGeom>
        </p:spPr>
        <p:txBody>
          <a:bodyPr wrap="none">
            <a:spAutoFit/>
          </a:bodyPr>
          <a:lstStyle/>
          <a:p>
            <a:r>
              <a:rPr lang="zh-CN" altLang="en-US" b="1" dirty="0">
                <a:solidFill>
                  <a:schemeClr val="accent2">
                    <a:lumMod val="75000"/>
                  </a:schemeClr>
                </a:solidFill>
              </a:rPr>
              <a:t>被代理类</a:t>
            </a:r>
          </a:p>
        </p:txBody>
      </p:sp>
      <p:sp>
        <p:nvSpPr>
          <p:cNvPr id="10" name="矩形 9">
            <a:extLst>
              <a:ext uri="{FF2B5EF4-FFF2-40B4-BE49-F238E27FC236}">
                <a16:creationId xmlns:a16="http://schemas.microsoft.com/office/drawing/2014/main" id="{E92D0616-A92B-4986-A4D9-BF21EF735EDC}"/>
              </a:ext>
            </a:extLst>
          </p:cNvPr>
          <p:cNvSpPr/>
          <p:nvPr/>
        </p:nvSpPr>
        <p:spPr>
          <a:xfrm>
            <a:off x="4601444" y="4512731"/>
            <a:ext cx="5493812" cy="369332"/>
          </a:xfrm>
          <a:prstGeom prst="rect">
            <a:avLst/>
          </a:prstGeom>
        </p:spPr>
        <p:txBody>
          <a:bodyPr wrap="none">
            <a:spAutoFit/>
          </a:bodyPr>
          <a:lstStyle/>
          <a:p>
            <a:r>
              <a:rPr lang="zh-CN" altLang="en-US" b="1" dirty="0">
                <a:solidFill>
                  <a:schemeClr val="accent2">
                    <a:lumMod val="75000"/>
                  </a:schemeClr>
                </a:solidFill>
              </a:rPr>
              <a:t>通用方法（后续会通过动态代理增加到被代理类中）</a:t>
            </a:r>
          </a:p>
        </p:txBody>
      </p:sp>
      <p:sp>
        <p:nvSpPr>
          <p:cNvPr id="11" name="Rectangle 1">
            <a:extLst>
              <a:ext uri="{FF2B5EF4-FFF2-40B4-BE49-F238E27FC236}">
                <a16:creationId xmlns:a16="http://schemas.microsoft.com/office/drawing/2014/main" id="{3CE6288C-FA31-44ED-89A0-EF046CC595AC}"/>
              </a:ext>
            </a:extLst>
          </p:cNvPr>
          <p:cNvSpPr>
            <a:spLocks noChangeArrowheads="1"/>
          </p:cNvSpPr>
          <p:nvPr/>
        </p:nvSpPr>
        <p:spPr bwMode="auto">
          <a:xfrm>
            <a:off x="4674016" y="1345393"/>
            <a:ext cx="2070847"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Arial Unicode MS"/>
                <a:ea typeface="JetBrains Mono"/>
              </a:rPr>
              <a:t>interface </a:t>
            </a:r>
            <a:r>
              <a:rPr kumimoji="0" lang="zh-CN" altLang="zh-CN" sz="1100" b="0" i="0" u="none" strike="noStrike" cap="none" normalizeH="0" baseline="0" dirty="0">
                <a:ln>
                  <a:noFill/>
                </a:ln>
                <a:solidFill>
                  <a:srgbClr val="000000"/>
                </a:solidFill>
                <a:effectLst/>
                <a:latin typeface="Arial Unicode MS"/>
                <a:ea typeface="JetBrains Mono"/>
              </a:rPr>
              <a:t>Human</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String </a:t>
            </a:r>
            <a:r>
              <a:rPr kumimoji="0" lang="zh-CN" altLang="zh-CN" sz="1100" b="0" i="0" u="none" strike="noStrike" cap="none" normalizeH="0" baseline="0" dirty="0">
                <a:ln>
                  <a:noFill/>
                </a:ln>
                <a:solidFill>
                  <a:srgbClr val="00627A"/>
                </a:solidFill>
                <a:effectLst/>
                <a:latin typeface="Arial Unicode MS"/>
                <a:ea typeface="JetBrains Mono"/>
              </a:rPr>
              <a:t>getBelief</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void </a:t>
            </a:r>
            <a:r>
              <a:rPr kumimoji="0" lang="zh-CN" altLang="zh-CN" sz="1100" b="0" i="0" u="none" strike="noStrike" cap="none" normalizeH="0" baseline="0" dirty="0">
                <a:ln>
                  <a:noFill/>
                </a:ln>
                <a:solidFill>
                  <a:srgbClr val="00627A"/>
                </a:solidFill>
                <a:effectLst/>
                <a:latin typeface="Arial Unicode MS"/>
                <a:ea typeface="JetBrains Mono"/>
              </a:rPr>
              <a:t>eat</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 </a:t>
            </a:r>
            <a:r>
              <a:rPr kumimoji="0" lang="zh-CN" altLang="zh-CN" sz="1100" b="0" i="0" u="none" strike="noStrike" cap="none" normalizeH="0" baseline="0" dirty="0">
                <a:ln>
                  <a:noFill/>
                </a:ln>
                <a:solidFill>
                  <a:srgbClr val="080808"/>
                </a:solidFill>
                <a:effectLst/>
                <a:latin typeface="Arial Unicode MS"/>
                <a:ea typeface="JetBrains Mono"/>
              </a:rPr>
              <a:t>food);</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C9298A72-DB39-4C91-B45D-5C628B842BF3}"/>
              </a:ext>
            </a:extLst>
          </p:cNvPr>
          <p:cNvSpPr>
            <a:spLocks noChangeArrowheads="1"/>
          </p:cNvSpPr>
          <p:nvPr/>
        </p:nvSpPr>
        <p:spPr bwMode="auto">
          <a:xfrm>
            <a:off x="4645862" y="2684617"/>
            <a:ext cx="3673386"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被代理类</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0" u="none" strike="noStrike" cap="none" normalizeH="0" baseline="0" dirty="0">
                <a:ln>
                  <a:noFill/>
                </a:ln>
                <a:solidFill>
                  <a:srgbClr val="0033B3"/>
                </a:solidFill>
                <a:effectLst/>
                <a:latin typeface="Arial Unicode MS"/>
                <a:ea typeface="JetBrains Mono"/>
              </a:rPr>
              <a:t>class </a:t>
            </a:r>
            <a:r>
              <a:rPr kumimoji="0" lang="zh-CN" altLang="zh-CN" sz="1100" b="0" i="0" u="none" strike="noStrike" cap="none" normalizeH="0" baseline="0" dirty="0">
                <a:ln>
                  <a:noFill/>
                </a:ln>
                <a:solidFill>
                  <a:srgbClr val="000000"/>
                </a:solidFill>
                <a:effectLst/>
                <a:latin typeface="Arial Unicode MS"/>
                <a:ea typeface="JetBrains Mono"/>
              </a:rPr>
              <a:t>SuperMan </a:t>
            </a:r>
            <a:r>
              <a:rPr kumimoji="0" lang="zh-CN" altLang="zh-CN" sz="1100" b="0" i="0" u="none" strike="noStrike" cap="none" normalizeH="0" baseline="0" dirty="0">
                <a:ln>
                  <a:noFill/>
                </a:ln>
                <a:solidFill>
                  <a:srgbClr val="0033B3"/>
                </a:solidFill>
                <a:effectLst/>
                <a:latin typeface="Arial Unicode MS"/>
                <a:ea typeface="JetBrains Mono"/>
              </a:rPr>
              <a:t>implements </a:t>
            </a:r>
            <a:r>
              <a:rPr kumimoji="0" lang="zh-CN" altLang="zh-CN" sz="1100" b="0" i="0" u="none" strike="noStrike" cap="none" normalizeH="0" baseline="0" dirty="0">
                <a:ln>
                  <a:noFill/>
                </a:ln>
                <a:solidFill>
                  <a:srgbClr val="000000"/>
                </a:solidFill>
                <a:effectLst/>
                <a:latin typeface="Arial Unicode MS"/>
                <a:ea typeface="JetBrains Mono"/>
              </a:rPr>
              <a:t>Human</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9E880D"/>
                </a:solidFill>
                <a:effectLst/>
                <a:latin typeface="Arial Unicode MS"/>
                <a:ea typeface="JetBrains Mono"/>
              </a:rPr>
            </a:br>
            <a:r>
              <a:rPr kumimoji="0" lang="zh-CN" altLang="zh-CN" sz="1100" b="0" i="0" u="none" strike="noStrike" cap="none" normalizeH="0" baseline="0" dirty="0">
                <a:ln>
                  <a:noFill/>
                </a:ln>
                <a:solidFill>
                  <a:srgbClr val="9E880D"/>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public </a:t>
            </a:r>
            <a:r>
              <a:rPr kumimoji="0" lang="zh-CN" altLang="zh-CN" sz="1100" b="0" i="0" u="none" strike="noStrike" cap="none" normalizeH="0" baseline="0" dirty="0">
                <a:ln>
                  <a:noFill/>
                </a:ln>
                <a:solidFill>
                  <a:srgbClr val="000000"/>
                </a:solidFill>
                <a:effectLst/>
                <a:latin typeface="Arial Unicode MS"/>
                <a:ea typeface="JetBrains Mono"/>
              </a:rPr>
              <a:t>String </a:t>
            </a:r>
            <a:r>
              <a:rPr kumimoji="0" lang="zh-CN" altLang="zh-CN" sz="1100" b="0" i="0" u="none" strike="noStrike" cap="none" normalizeH="0" baseline="0" dirty="0">
                <a:ln>
                  <a:noFill/>
                </a:ln>
                <a:solidFill>
                  <a:srgbClr val="00627A"/>
                </a:solidFill>
                <a:effectLst/>
                <a:latin typeface="Arial Unicode MS"/>
                <a:ea typeface="JetBrains Mono"/>
              </a:rPr>
              <a:t>getBelief</a:t>
            </a: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return </a:t>
            </a:r>
            <a:r>
              <a:rPr kumimoji="0" lang="zh-CN" altLang="zh-CN" sz="1100" b="0" i="0" u="none" strike="noStrike" cap="none" normalizeH="0" baseline="0" dirty="0">
                <a:ln>
                  <a:noFill/>
                </a:ln>
                <a:solidFill>
                  <a:srgbClr val="067D17"/>
                </a:solidFill>
                <a:effectLst/>
                <a:latin typeface="Arial Unicode MS"/>
                <a:ea typeface="JetBrains Mono"/>
              </a:rPr>
              <a:t>"I believe I can fly!"</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9E880D"/>
                </a:solidFill>
                <a:effectLst/>
                <a:latin typeface="Arial Unicode MS"/>
                <a:ea typeface="JetBrains Mono"/>
              </a:rPr>
            </a:br>
            <a:r>
              <a:rPr kumimoji="0" lang="zh-CN" altLang="zh-CN" sz="1100" b="0" i="0" u="none" strike="noStrike" cap="none" normalizeH="0" baseline="0" dirty="0">
                <a:ln>
                  <a:noFill/>
                </a:ln>
                <a:solidFill>
                  <a:srgbClr val="9E880D"/>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public void </a:t>
            </a:r>
            <a:r>
              <a:rPr kumimoji="0" lang="zh-CN" altLang="zh-CN" sz="1100" b="0" i="0" u="none" strike="noStrike" cap="none" normalizeH="0" baseline="0" dirty="0">
                <a:ln>
                  <a:noFill/>
                </a:ln>
                <a:solidFill>
                  <a:srgbClr val="00627A"/>
                </a:solidFill>
                <a:effectLst/>
                <a:latin typeface="Arial Unicode MS"/>
                <a:ea typeface="JetBrains Mono"/>
              </a:rPr>
              <a:t>eat</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 </a:t>
            </a:r>
            <a:r>
              <a:rPr kumimoji="0" lang="zh-CN" altLang="zh-CN" sz="1100" b="0" i="0" u="none" strike="noStrike" cap="none" normalizeH="0" baseline="0" dirty="0">
                <a:ln>
                  <a:noFill/>
                </a:ln>
                <a:solidFill>
                  <a:srgbClr val="080808"/>
                </a:solidFill>
                <a:effectLst/>
                <a:latin typeface="Arial Unicode MS"/>
                <a:ea typeface="JetBrains Mono"/>
              </a:rPr>
              <a:t>food)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我喜欢吃</a:t>
            </a:r>
            <a:r>
              <a:rPr kumimoji="0" lang="zh-CN" altLang="zh-CN" sz="1100" b="0" i="0" u="none" strike="noStrike" cap="none" normalizeH="0" baseline="0" dirty="0">
                <a:ln>
                  <a:noFill/>
                </a:ln>
                <a:solidFill>
                  <a:srgbClr val="067D17"/>
                </a:solidFill>
                <a:effectLst/>
                <a:latin typeface="Arial Unicode MS"/>
                <a:ea typeface="JetBrains Mono"/>
              </a:rPr>
              <a:t>" </a:t>
            </a:r>
            <a:r>
              <a:rPr kumimoji="0" lang="zh-CN" altLang="zh-CN" sz="1100" b="0" i="0" u="none" strike="noStrike" cap="none" normalizeH="0" baseline="0" dirty="0">
                <a:ln>
                  <a:noFill/>
                </a:ln>
                <a:solidFill>
                  <a:srgbClr val="080808"/>
                </a:solidFill>
                <a:effectLst/>
                <a:latin typeface="Arial Unicode MS"/>
                <a:ea typeface="JetBrains Mono"/>
              </a:rPr>
              <a:t>+ food);</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69F9BFF5-6193-48E6-B98B-880BA2ECA131}"/>
              </a:ext>
            </a:extLst>
          </p:cNvPr>
          <p:cNvSpPr>
            <a:spLocks noChangeArrowheads="1"/>
          </p:cNvSpPr>
          <p:nvPr/>
        </p:nvSpPr>
        <p:spPr bwMode="auto">
          <a:xfrm>
            <a:off x="4626145" y="4943144"/>
            <a:ext cx="6203577"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rgbClr val="0033B3"/>
                </a:solidFill>
                <a:effectLst/>
                <a:latin typeface="Arial Unicode MS"/>
                <a:ea typeface="JetBrains Mono"/>
              </a:rPr>
              <a:t>class </a:t>
            </a:r>
            <a:r>
              <a:rPr kumimoji="0" lang="zh-CN" altLang="zh-CN" sz="1100" b="0" i="0" u="none" strike="noStrike" cap="none" normalizeH="0" baseline="0">
                <a:ln>
                  <a:noFill/>
                </a:ln>
                <a:solidFill>
                  <a:srgbClr val="000000"/>
                </a:solidFill>
                <a:effectLst/>
                <a:latin typeface="Arial Unicode MS"/>
                <a:ea typeface="JetBrains Mono"/>
              </a:rPr>
              <a:t>HumanUtil</a:t>
            </a:r>
            <a:r>
              <a:rPr kumimoji="0" lang="zh-CN" altLang="zh-CN" sz="1100" b="0" i="0" u="none" strike="noStrike" cap="none" normalizeH="0" baseline="0">
                <a:ln>
                  <a:noFill/>
                </a:ln>
                <a:solidFill>
                  <a:srgbClr val="080808"/>
                </a:solidFill>
                <a:effectLst/>
                <a:latin typeface="Arial Unicode MS"/>
                <a:ea typeface="JetBrains Mono"/>
              </a:rPr>
              <a:t>{</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    </a:t>
            </a:r>
            <a:r>
              <a:rPr kumimoji="0" lang="zh-CN" altLang="zh-CN" sz="1100" b="0" i="0" u="none" strike="noStrike" cap="none" normalizeH="0" baseline="0">
                <a:ln>
                  <a:noFill/>
                </a:ln>
                <a:solidFill>
                  <a:srgbClr val="0033B3"/>
                </a:solidFill>
                <a:effectLst/>
                <a:latin typeface="Arial Unicode MS"/>
                <a:ea typeface="JetBrains Mono"/>
              </a:rPr>
              <a:t>public void </a:t>
            </a:r>
            <a:r>
              <a:rPr kumimoji="0" lang="zh-CN" altLang="zh-CN" sz="1100" b="0" i="0" u="none" strike="noStrike" cap="none" normalizeH="0" baseline="0">
                <a:ln>
                  <a:noFill/>
                </a:ln>
                <a:solidFill>
                  <a:srgbClr val="00627A"/>
                </a:solidFill>
                <a:effectLst/>
                <a:latin typeface="Arial Unicode MS"/>
                <a:ea typeface="JetBrains Mono"/>
              </a:rPr>
              <a:t>method1</a:t>
            </a:r>
            <a:r>
              <a:rPr kumimoji="0" lang="zh-CN" altLang="zh-CN" sz="1100" b="0" i="0" u="none" strike="noStrike" cap="none" normalizeH="0" baseline="0">
                <a:ln>
                  <a:noFill/>
                </a:ln>
                <a:solidFill>
                  <a:srgbClr val="080808"/>
                </a:solidFill>
                <a:effectLst/>
                <a:latin typeface="Arial Unicode MS"/>
                <a:ea typeface="JetBrains Mono"/>
              </a:rPr>
              <a:t>(){</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        </a:t>
            </a:r>
            <a:r>
              <a:rPr kumimoji="0" lang="zh-CN" altLang="zh-CN" sz="1100" b="0" i="0" u="none" strike="noStrike" cap="none" normalizeH="0" baseline="0">
                <a:ln>
                  <a:noFill/>
                </a:ln>
                <a:solidFill>
                  <a:srgbClr val="000000"/>
                </a:solidFill>
                <a:effectLst/>
                <a:latin typeface="Arial Unicode MS"/>
                <a:ea typeface="JetBrains Mono"/>
              </a:rPr>
              <a:t>System</a:t>
            </a:r>
            <a:r>
              <a:rPr kumimoji="0" lang="zh-CN" altLang="zh-CN" sz="1100" b="0" i="0" u="none" strike="noStrike" cap="none" normalizeH="0" baseline="0">
                <a:ln>
                  <a:noFill/>
                </a:ln>
                <a:solidFill>
                  <a:srgbClr val="080808"/>
                </a:solidFill>
                <a:effectLst/>
                <a:latin typeface="Arial Unicode MS"/>
                <a:ea typeface="JetBrains Mono"/>
              </a:rPr>
              <a:t>.</a:t>
            </a:r>
            <a:r>
              <a:rPr kumimoji="0" lang="zh-CN" altLang="zh-CN" sz="1100" b="0" i="1" u="none" strike="noStrike" cap="none" normalizeH="0" baseline="0">
                <a:ln>
                  <a:noFill/>
                </a:ln>
                <a:solidFill>
                  <a:srgbClr val="871094"/>
                </a:solidFill>
                <a:effectLst/>
                <a:latin typeface="Arial Unicode MS"/>
                <a:ea typeface="JetBrains Mono"/>
              </a:rPr>
              <a:t>out</a:t>
            </a:r>
            <a:r>
              <a:rPr kumimoji="0" lang="zh-CN" altLang="zh-CN" sz="1100" b="0" i="0" u="none" strike="noStrike" cap="none" normalizeH="0" baseline="0">
                <a:ln>
                  <a:noFill/>
                </a:ln>
                <a:solidFill>
                  <a:srgbClr val="080808"/>
                </a:solidFill>
                <a:effectLst/>
                <a:latin typeface="Arial Unicode MS"/>
                <a:ea typeface="JetBrains Mono"/>
              </a:rPr>
              <a:t>.println(</a:t>
            </a:r>
            <a:r>
              <a:rPr kumimoji="0" lang="zh-CN" altLang="zh-CN" sz="1100" b="0" i="0" u="none" strike="noStrike" cap="none" normalizeH="0" baseline="0">
                <a:ln>
                  <a:noFill/>
                </a:ln>
                <a:solidFill>
                  <a:srgbClr val="067D17"/>
                </a:solidFill>
                <a:effectLst/>
                <a:latin typeface="Arial Unicode MS"/>
                <a:ea typeface="JetBrains Mono"/>
              </a:rPr>
              <a:t>"====================</a:t>
            </a:r>
            <a:r>
              <a:rPr kumimoji="0" lang="zh-CN" altLang="zh-CN" sz="1100" b="0" i="0" u="none" strike="noStrike" cap="none" normalizeH="0" baseline="0">
                <a:ln>
                  <a:noFill/>
                </a:ln>
                <a:solidFill>
                  <a:srgbClr val="067D17"/>
                </a:solidFill>
                <a:effectLst/>
                <a:latin typeface="宋体" panose="02010600030101010101" pitchFamily="2" charset="-122"/>
                <a:ea typeface="宋体" panose="02010600030101010101" pitchFamily="2" charset="-122"/>
              </a:rPr>
              <a:t>通用方法一</a:t>
            </a:r>
            <a:r>
              <a:rPr kumimoji="0" lang="zh-CN" altLang="zh-CN" sz="1100" b="0" i="0" u="none" strike="noStrike" cap="none" normalizeH="0" baseline="0">
                <a:ln>
                  <a:noFill/>
                </a:ln>
                <a:solidFill>
                  <a:srgbClr val="067D17"/>
                </a:solidFill>
                <a:effectLst/>
                <a:latin typeface="Arial Unicode MS"/>
                <a:ea typeface="JetBrains Mono"/>
              </a:rPr>
              <a:t>===================="</a:t>
            </a:r>
            <a:r>
              <a:rPr kumimoji="0" lang="zh-CN" altLang="zh-CN" sz="1100" b="0" i="0" u="none" strike="noStrike" cap="none" normalizeH="0" baseline="0">
                <a:ln>
                  <a:noFill/>
                </a:ln>
                <a:solidFill>
                  <a:srgbClr val="080808"/>
                </a:solidFill>
                <a:effectLst/>
                <a:latin typeface="Arial Unicode MS"/>
                <a:ea typeface="JetBrains Mono"/>
              </a:rPr>
              <a:t>);</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    }</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    </a:t>
            </a:r>
            <a:r>
              <a:rPr kumimoji="0" lang="zh-CN" altLang="zh-CN" sz="1100" b="0" i="0" u="none" strike="noStrike" cap="none" normalizeH="0" baseline="0">
                <a:ln>
                  <a:noFill/>
                </a:ln>
                <a:solidFill>
                  <a:srgbClr val="0033B3"/>
                </a:solidFill>
                <a:effectLst/>
                <a:latin typeface="Arial Unicode MS"/>
                <a:ea typeface="JetBrains Mono"/>
              </a:rPr>
              <a:t>public void </a:t>
            </a:r>
            <a:r>
              <a:rPr kumimoji="0" lang="zh-CN" altLang="zh-CN" sz="1100" b="0" i="0" u="none" strike="noStrike" cap="none" normalizeH="0" baseline="0">
                <a:ln>
                  <a:noFill/>
                </a:ln>
                <a:solidFill>
                  <a:srgbClr val="00627A"/>
                </a:solidFill>
                <a:effectLst/>
                <a:latin typeface="Arial Unicode MS"/>
                <a:ea typeface="JetBrains Mono"/>
              </a:rPr>
              <a:t>method2</a:t>
            </a:r>
            <a:r>
              <a:rPr kumimoji="0" lang="zh-CN" altLang="zh-CN" sz="1100" b="0" i="0" u="none" strike="noStrike" cap="none" normalizeH="0" baseline="0">
                <a:ln>
                  <a:noFill/>
                </a:ln>
                <a:solidFill>
                  <a:srgbClr val="080808"/>
                </a:solidFill>
                <a:effectLst/>
                <a:latin typeface="Arial Unicode MS"/>
                <a:ea typeface="JetBrains Mono"/>
              </a:rPr>
              <a:t>(){</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        </a:t>
            </a:r>
            <a:r>
              <a:rPr kumimoji="0" lang="zh-CN" altLang="zh-CN" sz="1100" b="0" i="0" u="none" strike="noStrike" cap="none" normalizeH="0" baseline="0">
                <a:ln>
                  <a:noFill/>
                </a:ln>
                <a:solidFill>
                  <a:srgbClr val="000000"/>
                </a:solidFill>
                <a:effectLst/>
                <a:latin typeface="Arial Unicode MS"/>
                <a:ea typeface="JetBrains Mono"/>
              </a:rPr>
              <a:t>System</a:t>
            </a:r>
            <a:r>
              <a:rPr kumimoji="0" lang="zh-CN" altLang="zh-CN" sz="1100" b="0" i="0" u="none" strike="noStrike" cap="none" normalizeH="0" baseline="0">
                <a:ln>
                  <a:noFill/>
                </a:ln>
                <a:solidFill>
                  <a:srgbClr val="080808"/>
                </a:solidFill>
                <a:effectLst/>
                <a:latin typeface="Arial Unicode MS"/>
                <a:ea typeface="JetBrains Mono"/>
              </a:rPr>
              <a:t>.</a:t>
            </a:r>
            <a:r>
              <a:rPr kumimoji="0" lang="zh-CN" altLang="zh-CN" sz="1100" b="0" i="1" u="none" strike="noStrike" cap="none" normalizeH="0" baseline="0">
                <a:ln>
                  <a:noFill/>
                </a:ln>
                <a:solidFill>
                  <a:srgbClr val="871094"/>
                </a:solidFill>
                <a:effectLst/>
                <a:latin typeface="Arial Unicode MS"/>
                <a:ea typeface="JetBrains Mono"/>
              </a:rPr>
              <a:t>out</a:t>
            </a:r>
            <a:r>
              <a:rPr kumimoji="0" lang="zh-CN" altLang="zh-CN" sz="1100" b="0" i="0" u="none" strike="noStrike" cap="none" normalizeH="0" baseline="0">
                <a:ln>
                  <a:noFill/>
                </a:ln>
                <a:solidFill>
                  <a:srgbClr val="080808"/>
                </a:solidFill>
                <a:effectLst/>
                <a:latin typeface="Arial Unicode MS"/>
                <a:ea typeface="JetBrains Mono"/>
              </a:rPr>
              <a:t>.println(</a:t>
            </a:r>
            <a:r>
              <a:rPr kumimoji="0" lang="zh-CN" altLang="zh-CN" sz="1100" b="0" i="0" u="none" strike="noStrike" cap="none" normalizeH="0" baseline="0">
                <a:ln>
                  <a:noFill/>
                </a:ln>
                <a:solidFill>
                  <a:srgbClr val="067D17"/>
                </a:solidFill>
                <a:effectLst/>
                <a:latin typeface="Arial Unicode MS"/>
                <a:ea typeface="JetBrains Mono"/>
              </a:rPr>
              <a:t>"====================</a:t>
            </a:r>
            <a:r>
              <a:rPr kumimoji="0" lang="zh-CN" altLang="zh-CN" sz="1100" b="0" i="0" u="none" strike="noStrike" cap="none" normalizeH="0" baseline="0">
                <a:ln>
                  <a:noFill/>
                </a:ln>
                <a:solidFill>
                  <a:srgbClr val="067D17"/>
                </a:solidFill>
                <a:effectLst/>
                <a:latin typeface="宋体" panose="02010600030101010101" pitchFamily="2" charset="-122"/>
                <a:ea typeface="宋体" panose="02010600030101010101" pitchFamily="2" charset="-122"/>
              </a:rPr>
              <a:t>通用方法二</a:t>
            </a:r>
            <a:r>
              <a:rPr kumimoji="0" lang="zh-CN" altLang="zh-CN" sz="1100" b="0" i="0" u="none" strike="noStrike" cap="none" normalizeH="0" baseline="0">
                <a:ln>
                  <a:noFill/>
                </a:ln>
                <a:solidFill>
                  <a:srgbClr val="067D17"/>
                </a:solidFill>
                <a:effectLst/>
                <a:latin typeface="Arial Unicode MS"/>
                <a:ea typeface="JetBrains Mono"/>
              </a:rPr>
              <a:t>===================="</a:t>
            </a:r>
            <a:r>
              <a:rPr kumimoji="0" lang="zh-CN" altLang="zh-CN" sz="1100" b="0" i="0" u="none" strike="noStrike" cap="none" normalizeH="0" baseline="0">
                <a:ln>
                  <a:noFill/>
                </a:ln>
                <a:solidFill>
                  <a:srgbClr val="080808"/>
                </a:solidFill>
                <a:effectLst/>
                <a:latin typeface="Arial Unicode MS"/>
                <a:ea typeface="JetBrains Mono"/>
              </a:rPr>
              <a:t>);</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    }</a:t>
            </a:r>
            <a:br>
              <a:rPr kumimoji="0" lang="zh-CN" altLang="zh-CN" sz="1100" b="0" i="0" u="none" strike="noStrike" cap="none" normalizeH="0" baseline="0">
                <a:ln>
                  <a:noFill/>
                </a:ln>
                <a:solidFill>
                  <a:srgbClr val="080808"/>
                </a:solidFill>
                <a:effectLst/>
                <a:latin typeface="Arial Unicode MS"/>
                <a:ea typeface="JetBrains Mono"/>
              </a:rPr>
            </a:br>
            <a:r>
              <a:rPr kumimoji="0" lang="zh-CN" altLang="zh-CN" sz="1100" b="0" i="0" u="none" strike="noStrike" cap="none" normalizeH="0" baseline="0">
                <a:ln>
                  <a:noFill/>
                </a:ln>
                <a:solidFill>
                  <a:srgbClr val="080808"/>
                </a:solidFill>
                <a:effectLst/>
                <a:latin typeface="Arial Unicode MS"/>
                <a:ea typeface="JetBrains Mono"/>
              </a:rPr>
              <a:t>}</a:t>
            </a:r>
            <a:endParaRPr kumimoji="0" lang="zh-CN" altLang="zh-CN" sz="11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774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sp>
        <p:nvSpPr>
          <p:cNvPr id="4" name="Rectangle 1">
            <a:extLst>
              <a:ext uri="{FF2B5EF4-FFF2-40B4-BE49-F238E27FC236}">
                <a16:creationId xmlns:a16="http://schemas.microsoft.com/office/drawing/2014/main" id="{49978060-726D-4A4F-8232-62BD2C4BC13C}"/>
              </a:ext>
            </a:extLst>
          </p:cNvPr>
          <p:cNvSpPr>
            <a:spLocks noChangeArrowheads="1"/>
          </p:cNvSpPr>
          <p:nvPr/>
        </p:nvSpPr>
        <p:spPr bwMode="auto">
          <a:xfrm>
            <a:off x="491565" y="1131659"/>
            <a:ext cx="4127157" cy="4324261"/>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100" b="0" i="0" u="none" strike="noStrike" cap="none" normalizeH="0" baseline="0" dirty="0">
              <a:ln>
                <a:noFill/>
              </a:ln>
              <a:solidFill>
                <a:srgbClr val="0033B3"/>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Arial Unicode MS"/>
                <a:ea typeface="JetBrains Mono"/>
              </a:rPr>
              <a:t>class </a:t>
            </a:r>
            <a:r>
              <a:rPr kumimoji="0" lang="zh-CN" altLang="zh-CN" sz="1100" b="0" i="0" u="none" strike="noStrike" cap="none" normalizeH="0" baseline="0" dirty="0">
                <a:ln>
                  <a:noFill/>
                </a:ln>
                <a:solidFill>
                  <a:srgbClr val="000000"/>
                </a:solidFill>
                <a:effectLst/>
                <a:latin typeface="Arial Unicode MS"/>
                <a:ea typeface="JetBrains Mono"/>
              </a:rPr>
              <a:t>MyInvocationHandler </a:t>
            </a:r>
            <a:r>
              <a:rPr kumimoji="0" lang="zh-CN" altLang="zh-CN" sz="1100" b="0" i="0" u="none" strike="noStrike" cap="none" normalizeH="0" baseline="0" dirty="0">
                <a:ln>
                  <a:noFill/>
                </a:ln>
                <a:solidFill>
                  <a:srgbClr val="0033B3"/>
                </a:solidFill>
                <a:effectLst/>
                <a:latin typeface="Arial Unicode MS"/>
                <a:ea typeface="JetBrains Mono"/>
              </a:rPr>
              <a:t>implements </a:t>
            </a:r>
            <a:r>
              <a:rPr kumimoji="0" lang="zh-CN" altLang="zh-CN" sz="1100" b="0" i="0" u="none" strike="noStrike" cap="none" normalizeH="0" baseline="0" dirty="0">
                <a:ln>
                  <a:noFill/>
                </a:ln>
                <a:solidFill>
                  <a:srgbClr val="000000"/>
                </a:solidFill>
                <a:effectLst/>
                <a:latin typeface="Arial Unicode MS"/>
                <a:ea typeface="JetBrains Mono"/>
              </a:rPr>
              <a:t>InvocationHandler</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private </a:t>
            </a:r>
            <a:r>
              <a:rPr kumimoji="0" lang="zh-CN" altLang="zh-CN" sz="1100" b="0" i="0" u="none" strike="noStrike" cap="none" normalizeH="0" baseline="0" dirty="0">
                <a:ln>
                  <a:noFill/>
                </a:ln>
                <a:solidFill>
                  <a:srgbClr val="000000"/>
                </a:solidFill>
                <a:effectLst/>
                <a:latin typeface="Arial Unicode MS"/>
                <a:ea typeface="JetBrains Mono"/>
              </a:rPr>
              <a:t>Object </a:t>
            </a:r>
            <a:r>
              <a:rPr kumimoji="0" lang="zh-CN" altLang="zh-CN" sz="1100" b="0" i="0" u="none" strike="noStrike" cap="none" normalizeH="0" baseline="0" dirty="0">
                <a:ln>
                  <a:noFill/>
                </a:ln>
                <a:solidFill>
                  <a:srgbClr val="871094"/>
                </a:solidFill>
                <a:effectLst/>
                <a:latin typeface="Arial Unicode MS"/>
                <a:ea typeface="JetBrains Mono"/>
              </a:rPr>
              <a:t>obj</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需要使用被代理类的对象进行赋值</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0033B3"/>
                </a:solidFill>
                <a:effectLst/>
                <a:latin typeface="Arial Unicode MS"/>
                <a:ea typeface="JetBrains Mono"/>
              </a:rPr>
              <a:t>public void </a:t>
            </a:r>
            <a:r>
              <a:rPr kumimoji="0" lang="zh-CN" altLang="zh-CN" sz="1100" b="0" i="0" u="none" strike="noStrike" cap="none" normalizeH="0" baseline="0" dirty="0">
                <a:ln>
                  <a:noFill/>
                </a:ln>
                <a:solidFill>
                  <a:srgbClr val="00627A"/>
                </a:solidFill>
                <a:effectLst/>
                <a:latin typeface="Arial Unicode MS"/>
                <a:ea typeface="JetBrains Mono"/>
              </a:rPr>
              <a:t>bind</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Object </a:t>
            </a:r>
            <a:r>
              <a:rPr kumimoji="0" lang="zh-CN" altLang="zh-CN" sz="1100" b="0" i="0" u="none" strike="noStrike" cap="none" normalizeH="0" baseline="0" dirty="0">
                <a:ln>
                  <a:noFill/>
                </a:ln>
                <a:solidFill>
                  <a:srgbClr val="080808"/>
                </a:solidFill>
                <a:effectLst/>
                <a:latin typeface="Arial Unicode MS"/>
                <a:ea typeface="JetBrains Mono"/>
              </a:rPr>
              <a:t>obj){</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this</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871094"/>
                </a:solidFill>
                <a:effectLst/>
                <a:latin typeface="Arial Unicode MS"/>
                <a:ea typeface="JetBrains Mono"/>
              </a:rPr>
              <a:t>obj </a:t>
            </a:r>
            <a:r>
              <a:rPr kumimoji="0" lang="zh-CN" altLang="zh-CN" sz="1100" b="0" i="0" u="none" strike="noStrike" cap="none" normalizeH="0" baseline="0" dirty="0">
                <a:ln>
                  <a:noFill/>
                </a:ln>
                <a:solidFill>
                  <a:srgbClr val="080808"/>
                </a:solidFill>
                <a:effectLst/>
                <a:latin typeface="Arial Unicode MS"/>
                <a:ea typeface="JetBrains Mono"/>
              </a:rPr>
              <a:t>= obj;</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当我们通过代理类的对象，调用方法</a:t>
            </a:r>
            <a:r>
              <a:rPr kumimoji="0" lang="zh-CN" altLang="zh-CN" sz="1100" b="0" i="1" u="none" strike="noStrike" cap="none" normalizeH="0" baseline="0" dirty="0">
                <a:ln>
                  <a:noFill/>
                </a:ln>
                <a:solidFill>
                  <a:srgbClr val="8C8C8C"/>
                </a:solidFill>
                <a:effectLst/>
                <a:latin typeface="Arial Unicode MS"/>
                <a:ea typeface="JetBrains Mono"/>
              </a:rPr>
              <a:t>a</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时，就会自动的调用如下的方法：</a:t>
            </a:r>
            <a:r>
              <a:rPr kumimoji="0" lang="zh-CN" altLang="zh-CN" sz="1100" b="0" i="1" u="none" strike="noStrike" cap="none" normalizeH="0" baseline="0" dirty="0">
                <a:ln>
                  <a:noFill/>
                </a:ln>
                <a:solidFill>
                  <a:srgbClr val="8C8C8C"/>
                </a:solidFill>
                <a:effectLst/>
                <a:latin typeface="Arial Unicode MS"/>
                <a:ea typeface="JetBrains Mono"/>
              </a:rPr>
              <a:t>invoke()</a:t>
            </a:r>
            <a:br>
              <a:rPr kumimoji="0" lang="zh-CN" altLang="zh-CN" sz="1100" b="0" i="1" u="none" strike="noStrike" cap="none" normalizeH="0" baseline="0" dirty="0">
                <a:ln>
                  <a:noFill/>
                </a:ln>
                <a:solidFill>
                  <a:srgbClr val="8C8C8C"/>
                </a:solidFill>
                <a:effectLst/>
                <a:latin typeface="Arial Unicode MS"/>
                <a:ea typeface="JetBrains Mono"/>
              </a:rPr>
            </a:br>
            <a:r>
              <a:rPr kumimoji="0" lang="zh-CN" altLang="zh-CN" sz="1100" b="0" i="1" u="none" strike="noStrike" cap="none" normalizeH="0" baseline="0" dirty="0">
                <a:ln>
                  <a:noFill/>
                </a:ln>
                <a:solidFill>
                  <a:srgbClr val="8C8C8C"/>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将被代理类要执行的方法</a:t>
            </a:r>
            <a:r>
              <a:rPr kumimoji="0" lang="zh-CN" altLang="zh-CN" sz="1100" b="0" i="1" u="none" strike="noStrike" cap="none" normalizeH="0" baseline="0" dirty="0">
                <a:ln>
                  <a:noFill/>
                </a:ln>
                <a:solidFill>
                  <a:srgbClr val="8C8C8C"/>
                </a:solidFill>
                <a:effectLst/>
                <a:latin typeface="Arial Unicode MS"/>
                <a:ea typeface="JetBrains Mono"/>
              </a:rPr>
              <a:t>a</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的功能就声明在</a:t>
            </a:r>
            <a:r>
              <a:rPr kumimoji="0" lang="zh-CN" altLang="zh-CN" sz="1100" b="0" i="1" u="none" strike="noStrike" cap="none" normalizeH="0" baseline="0" dirty="0">
                <a:ln>
                  <a:noFill/>
                </a:ln>
                <a:solidFill>
                  <a:srgbClr val="8C8C8C"/>
                </a:solidFill>
                <a:effectLst/>
                <a:latin typeface="Arial Unicode MS"/>
                <a:ea typeface="JetBrains Mono"/>
              </a:rPr>
              <a:t>invoke()</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中</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9E880D"/>
                </a:solidFill>
                <a:effectLst/>
                <a:latin typeface="Arial Unicode MS"/>
                <a:ea typeface="JetBrains Mono"/>
              </a:rPr>
              <a:t>@Override</a:t>
            </a:r>
            <a:br>
              <a:rPr kumimoji="0" lang="zh-CN" altLang="zh-CN" sz="1100" b="0" i="0" u="none" strike="noStrike" cap="none" normalizeH="0" baseline="0" dirty="0">
                <a:ln>
                  <a:noFill/>
                </a:ln>
                <a:solidFill>
                  <a:srgbClr val="9E880D"/>
                </a:solidFill>
                <a:effectLst/>
                <a:latin typeface="Arial Unicode MS"/>
                <a:ea typeface="JetBrains Mono"/>
              </a:rPr>
            </a:br>
            <a:r>
              <a:rPr kumimoji="0" lang="zh-CN" altLang="zh-CN" sz="1100" b="0" i="0" u="none" strike="noStrike" cap="none" normalizeH="0" baseline="0" dirty="0">
                <a:ln>
                  <a:noFill/>
                </a:ln>
                <a:solidFill>
                  <a:srgbClr val="9E880D"/>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public </a:t>
            </a:r>
            <a:r>
              <a:rPr kumimoji="0" lang="zh-CN" altLang="zh-CN" sz="1100" b="0" i="0" u="none" strike="noStrike" cap="none" normalizeH="0" baseline="0" dirty="0">
                <a:ln>
                  <a:noFill/>
                </a:ln>
                <a:solidFill>
                  <a:srgbClr val="000000"/>
                </a:solidFill>
                <a:effectLst/>
                <a:latin typeface="Arial Unicode MS"/>
                <a:ea typeface="JetBrains Mono"/>
              </a:rPr>
              <a:t>Object </a:t>
            </a:r>
            <a:r>
              <a:rPr kumimoji="0" lang="zh-CN" altLang="zh-CN" sz="1100" b="0" i="0" u="none" strike="noStrike" cap="none" normalizeH="0" baseline="0" dirty="0">
                <a:ln>
                  <a:noFill/>
                </a:ln>
                <a:solidFill>
                  <a:srgbClr val="00627A"/>
                </a:solidFill>
                <a:effectLst/>
                <a:latin typeface="Arial Unicode MS"/>
                <a:ea typeface="JetBrains Mono"/>
              </a:rPr>
              <a:t>invoke</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Object </a:t>
            </a:r>
            <a:r>
              <a:rPr kumimoji="0" lang="zh-CN" altLang="zh-CN" sz="1100" b="0" i="0" u="none" strike="noStrike" cap="none" normalizeH="0" baseline="0" dirty="0">
                <a:ln>
                  <a:noFill/>
                </a:ln>
                <a:solidFill>
                  <a:srgbClr val="080808"/>
                </a:solidFill>
                <a:effectLst/>
                <a:latin typeface="Arial Unicode MS"/>
                <a:ea typeface="JetBrains Mono"/>
              </a:rPr>
              <a:t>proxy, </a:t>
            </a:r>
            <a:r>
              <a:rPr kumimoji="0" lang="zh-CN" altLang="zh-CN" sz="1100" b="0" i="0" u="none" strike="noStrike" cap="none" normalizeH="0" baseline="0" dirty="0">
                <a:ln>
                  <a:noFill/>
                </a:ln>
                <a:solidFill>
                  <a:srgbClr val="000000"/>
                </a:solidFill>
                <a:effectLst/>
                <a:latin typeface="Arial Unicode MS"/>
                <a:ea typeface="JetBrains Mono"/>
              </a:rPr>
              <a:t>Method </a:t>
            </a:r>
            <a:r>
              <a:rPr kumimoji="0" lang="zh-CN" altLang="zh-CN" sz="1100" b="0" i="0" u="none" strike="noStrike" cap="none" normalizeH="0" baseline="0" dirty="0">
                <a:ln>
                  <a:noFill/>
                </a:ln>
                <a:solidFill>
                  <a:srgbClr val="080808"/>
                </a:solidFill>
                <a:effectLst/>
                <a:latin typeface="Arial Unicode MS"/>
                <a:ea typeface="JetBrains Mono"/>
              </a:rPr>
              <a:t>method, </a:t>
            </a:r>
            <a:r>
              <a:rPr kumimoji="0" lang="zh-CN" altLang="zh-CN" sz="1100" b="0" i="0" u="none" strike="noStrike" cap="none" normalizeH="0" baseline="0" dirty="0">
                <a:ln>
                  <a:noFill/>
                </a:ln>
                <a:solidFill>
                  <a:srgbClr val="000000"/>
                </a:solidFill>
                <a:effectLst/>
                <a:latin typeface="Arial Unicode MS"/>
                <a:ea typeface="JetBrains Mono"/>
              </a:rPr>
              <a:t>Object</a:t>
            </a:r>
            <a:r>
              <a:rPr kumimoji="0" lang="zh-CN" altLang="zh-CN" sz="1100" b="0" i="0" u="none" strike="noStrike" cap="none" normalizeH="0" baseline="0" dirty="0">
                <a:ln>
                  <a:noFill/>
                </a:ln>
                <a:solidFill>
                  <a:srgbClr val="080808"/>
                </a:solidFill>
                <a:effectLst/>
                <a:latin typeface="Arial Unicode MS"/>
                <a:ea typeface="JetBrains Mono"/>
              </a:rPr>
              <a:t>[] args) </a:t>
            </a:r>
            <a:r>
              <a:rPr kumimoji="0" lang="zh-CN" altLang="zh-CN" sz="1100" b="0" i="0" u="none" strike="noStrike" cap="none" normalizeH="0" baseline="0" dirty="0">
                <a:ln>
                  <a:noFill/>
                </a:ln>
                <a:solidFill>
                  <a:srgbClr val="0033B3"/>
                </a:solidFill>
                <a:effectLst/>
                <a:latin typeface="Arial Unicode MS"/>
                <a:ea typeface="JetBrains Mono"/>
              </a:rPr>
              <a:t>throws </a:t>
            </a:r>
            <a:r>
              <a:rPr kumimoji="0" lang="zh-CN" altLang="zh-CN" sz="1100" b="0" i="0" u="none" strike="noStrike" cap="none" normalizeH="0" baseline="0" dirty="0">
                <a:ln>
                  <a:noFill/>
                </a:ln>
                <a:solidFill>
                  <a:srgbClr val="000000"/>
                </a:solidFill>
                <a:effectLst/>
                <a:latin typeface="Arial Unicode MS"/>
                <a:ea typeface="JetBrains Mono"/>
              </a:rPr>
              <a:t>Throwable </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HumanUtil util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HumanUtil();</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C00000"/>
                </a:solidFill>
                <a:effectLst/>
                <a:latin typeface="Arial Unicode MS"/>
                <a:ea typeface="JetBrains Mono"/>
              </a:rPr>
              <a:t>        util.method1();</a:t>
            </a:r>
            <a:br>
              <a:rPr kumimoji="0" lang="zh-CN" altLang="zh-CN" sz="1100" b="0" i="0" u="none" strike="noStrike" cap="none" normalizeH="0" baseline="0" dirty="0">
                <a:ln>
                  <a:noFill/>
                </a:ln>
                <a:solidFill>
                  <a:srgbClr val="C00000"/>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Arial Unicode MS"/>
                <a:ea typeface="JetBrains Mono"/>
              </a:rPr>
              <a:t>//method:</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即为代理类对象调用的方法，此方法也就作为了被代理类对象要调用的方法</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1" u="none" strike="noStrike" cap="none" normalizeH="0" baseline="0" dirty="0">
                <a:ln>
                  <a:noFill/>
                </a:ln>
                <a:solidFill>
                  <a:srgbClr val="8C8C8C"/>
                </a:solidFill>
                <a:effectLst/>
                <a:latin typeface="Arial Unicode MS"/>
                <a:ea typeface="JetBrains Mono"/>
              </a:rPr>
              <a:t>//obj:</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被代理类的对象</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C00000"/>
                </a:solidFill>
                <a:effectLst/>
                <a:latin typeface="Arial Unicode MS"/>
                <a:ea typeface="JetBrains Mono"/>
              </a:rPr>
              <a:t>Object returnValue = method.invoke(obj,args);</a:t>
            </a:r>
            <a:br>
              <a:rPr kumimoji="0" lang="zh-CN" altLang="zh-CN" sz="1100" b="0" i="0" u="none" strike="noStrike" cap="none" normalizeH="0" baseline="0" dirty="0">
                <a:ln>
                  <a:noFill/>
                </a:ln>
                <a:solidFill>
                  <a:srgbClr val="C00000"/>
                </a:solidFill>
                <a:effectLst/>
                <a:latin typeface="Arial Unicode MS"/>
                <a:ea typeface="JetBrains Mono"/>
              </a:rPr>
            </a:br>
            <a:r>
              <a:rPr kumimoji="0" lang="zh-CN" altLang="zh-CN" sz="1100" b="0" i="0" u="none" strike="noStrike" cap="none" normalizeH="0" baseline="0" dirty="0">
                <a:ln>
                  <a:noFill/>
                </a:ln>
                <a:solidFill>
                  <a:srgbClr val="C00000"/>
                </a:solidFill>
                <a:effectLst/>
                <a:latin typeface="Arial Unicode MS"/>
                <a:ea typeface="JetBrains Mono"/>
              </a:rPr>
              <a:t>        util.method2();</a:t>
            </a:r>
            <a:br>
              <a:rPr kumimoji="0" lang="zh-CN" altLang="zh-CN" sz="1100" b="0" i="0" u="none" strike="noStrike" cap="none" normalizeH="0" baseline="0" dirty="0">
                <a:ln>
                  <a:noFill/>
                </a:ln>
                <a:solidFill>
                  <a:srgbClr val="C00000"/>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上述方法的返回值就作为当前类中的</a:t>
            </a:r>
            <a:r>
              <a:rPr kumimoji="0" lang="zh-CN" altLang="zh-CN" sz="1100" b="0" i="1" u="none" strike="noStrike" cap="none" normalizeH="0" baseline="0" dirty="0">
                <a:ln>
                  <a:noFill/>
                </a:ln>
                <a:solidFill>
                  <a:srgbClr val="8C8C8C"/>
                </a:solidFill>
                <a:effectLst/>
                <a:latin typeface="Arial Unicode MS"/>
                <a:ea typeface="JetBrains Mono"/>
              </a:rPr>
              <a:t>invoke()</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的返回值。</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0033B3"/>
                </a:solidFill>
                <a:effectLst/>
                <a:latin typeface="Arial Unicode MS"/>
                <a:ea typeface="JetBrains Mono"/>
              </a:rPr>
              <a:t>return </a:t>
            </a:r>
            <a:r>
              <a:rPr kumimoji="0" lang="zh-CN" altLang="zh-CN" sz="1100" b="0" i="0" u="none" strike="noStrike" cap="none" normalizeH="0" baseline="0" dirty="0">
                <a:ln>
                  <a:noFill/>
                </a:ln>
                <a:solidFill>
                  <a:srgbClr val="000000"/>
                </a:solidFill>
                <a:effectLst/>
                <a:latin typeface="Arial Unicode MS"/>
                <a:ea typeface="JetBrains Mono"/>
              </a:rPr>
              <a:t>returnValue</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en-US" altLang="zh-CN" sz="1100" b="0" i="0" u="none" strike="noStrike" cap="none" normalizeH="0" baseline="0" dirty="0">
              <a:ln>
                <a:noFill/>
              </a:ln>
              <a:solidFill>
                <a:srgbClr val="080808"/>
              </a:solidFill>
              <a:effectLst/>
              <a:latin typeface="Arial Unicode MS"/>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100" dirty="0">
              <a:solidFill>
                <a:srgbClr val="080808"/>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9D1A1830-68E7-4998-AD8D-92CA76525E77}"/>
              </a:ext>
            </a:extLst>
          </p:cNvPr>
          <p:cNvSpPr>
            <a:spLocks noChangeArrowheads="1"/>
          </p:cNvSpPr>
          <p:nvPr/>
        </p:nvSpPr>
        <p:spPr bwMode="auto">
          <a:xfrm>
            <a:off x="4798017" y="1127850"/>
            <a:ext cx="7438808" cy="16158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Arial Unicode MS"/>
                <a:ea typeface="JetBrains Mono"/>
              </a:rPr>
              <a:t>class </a:t>
            </a:r>
            <a:r>
              <a:rPr kumimoji="0" lang="zh-CN" altLang="zh-CN" sz="1100" b="0" i="0" u="none" strike="noStrike" cap="none" normalizeH="0" baseline="0" dirty="0">
                <a:ln>
                  <a:noFill/>
                </a:ln>
                <a:solidFill>
                  <a:srgbClr val="000000"/>
                </a:solidFill>
                <a:effectLst/>
                <a:latin typeface="Arial Unicode MS"/>
                <a:ea typeface="JetBrains Mono"/>
              </a:rPr>
              <a:t>ProxyFactory</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调用此方法，返回一个代理类的对象。解决问题一</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0033B3"/>
                </a:solidFill>
                <a:effectLst/>
                <a:latin typeface="Arial Unicode MS"/>
                <a:ea typeface="JetBrains Mono"/>
              </a:rPr>
              <a:t>public static </a:t>
            </a:r>
            <a:r>
              <a:rPr kumimoji="0" lang="zh-CN" altLang="zh-CN" sz="1100" b="0" i="0" u="none" strike="noStrike" cap="none" normalizeH="0" baseline="0" dirty="0">
                <a:ln>
                  <a:noFill/>
                </a:ln>
                <a:solidFill>
                  <a:srgbClr val="000000"/>
                </a:solidFill>
                <a:effectLst/>
                <a:latin typeface="Arial Unicode MS"/>
                <a:ea typeface="JetBrains Mono"/>
              </a:rPr>
              <a:t>Object </a:t>
            </a:r>
            <a:r>
              <a:rPr kumimoji="0" lang="zh-CN" altLang="zh-CN" sz="1100" b="0" i="0" u="none" strike="noStrike" cap="none" normalizeH="0" baseline="0" dirty="0">
                <a:ln>
                  <a:noFill/>
                </a:ln>
                <a:solidFill>
                  <a:srgbClr val="00627A"/>
                </a:solidFill>
                <a:effectLst/>
                <a:latin typeface="Arial Unicode MS"/>
                <a:ea typeface="JetBrains Mono"/>
              </a:rPr>
              <a:t>getProxyInstance</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Object </a:t>
            </a:r>
            <a:r>
              <a:rPr kumimoji="0" lang="zh-CN" altLang="zh-CN" sz="1100" b="0" i="0" u="none" strike="noStrike" cap="none" normalizeH="0" baseline="0" dirty="0">
                <a:ln>
                  <a:noFill/>
                </a:ln>
                <a:solidFill>
                  <a:srgbClr val="080808"/>
                </a:solidFill>
                <a:effectLst/>
                <a:latin typeface="Arial Unicode MS"/>
                <a:ea typeface="JetBrains Mono"/>
              </a:rPr>
              <a:t>obj){</a:t>
            </a:r>
            <a:r>
              <a:rPr kumimoji="0" lang="zh-CN" altLang="zh-CN" sz="1100" b="0" i="1" u="none" strike="noStrike" cap="none" normalizeH="0" baseline="0" dirty="0">
                <a:ln>
                  <a:noFill/>
                </a:ln>
                <a:solidFill>
                  <a:srgbClr val="8C8C8C"/>
                </a:solidFill>
                <a:effectLst/>
                <a:latin typeface="Arial Unicode MS"/>
                <a:ea typeface="JetBrains Mono"/>
              </a:rPr>
              <a:t>//obj:</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被代理类的对象</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000000"/>
                </a:solidFill>
                <a:effectLst/>
                <a:latin typeface="Arial Unicode MS"/>
                <a:ea typeface="JetBrains Mono"/>
              </a:rPr>
              <a:t>MyInvocationHandler handler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MyInvocationHandler();</a:t>
            </a:r>
            <a:endParaRPr lang="en-US" altLang="zh-CN" sz="1100" dirty="0">
              <a:solidFill>
                <a:srgbClr val="080808"/>
              </a:solidFill>
              <a:latin typeface="Arial Unicode MS"/>
              <a:ea typeface="JetBrains Mono"/>
            </a:endParaRPr>
          </a:p>
          <a:p>
            <a:pPr lvl="0" eaLnBrk="0" fontAlgn="base" hangingPunct="0">
              <a:spcBef>
                <a:spcPct val="0"/>
              </a:spcBef>
              <a:spcAft>
                <a:spcPct val="0"/>
              </a:spcAft>
            </a:pPr>
            <a:r>
              <a:rPr kumimoji="0" lang="en-US"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handler</a:t>
            </a:r>
            <a:r>
              <a:rPr kumimoji="0" lang="zh-CN" altLang="zh-CN" sz="1100" b="0" i="0" u="none" strike="noStrike" cap="none" normalizeH="0" baseline="0" dirty="0">
                <a:ln>
                  <a:noFill/>
                </a:ln>
                <a:solidFill>
                  <a:srgbClr val="080808"/>
                </a:solidFill>
                <a:effectLst/>
                <a:latin typeface="Arial Unicode MS"/>
                <a:ea typeface="JetBrains Mono"/>
              </a:rPr>
              <a:t>.bind(obj);</a:t>
            </a:r>
            <a:br>
              <a:rPr kumimoji="0" lang="zh-CN" altLang="zh-CN" sz="1100" b="0" i="0" u="none" strike="noStrike" cap="none" normalizeH="0" baseline="0" dirty="0">
                <a:ln>
                  <a:noFill/>
                </a:ln>
                <a:solidFill>
                  <a:srgbClr val="080808"/>
                </a:solidFill>
                <a:effectLst/>
                <a:latin typeface="Arial Unicode MS"/>
                <a:ea typeface="JetBrains Mono"/>
              </a:rPr>
            </a:br>
            <a:r>
              <a:rPr lang="en-US" altLang="zh-CN" sz="1100" dirty="0">
                <a:solidFill>
                  <a:srgbClr val="080808"/>
                </a:solidFill>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return</a:t>
            </a:r>
            <a:r>
              <a:rPr kumimoji="0" lang="en-US" altLang="zh-CN" sz="1100" b="0" i="0" u="none" strike="noStrike" cap="none" normalizeH="0" baseline="0" dirty="0">
                <a:ln>
                  <a:noFill/>
                </a:ln>
                <a:solidFill>
                  <a:srgbClr val="0033B3"/>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Proxy</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newProxyInstance</a:t>
            </a:r>
            <a:r>
              <a:rPr kumimoji="0" lang="zh-CN" altLang="zh-CN" sz="1100" b="0" i="0" u="none" strike="noStrike" cap="none" normalizeH="0" baseline="0" dirty="0">
                <a:ln>
                  <a:noFill/>
                </a:ln>
                <a:solidFill>
                  <a:srgbClr val="080808"/>
                </a:solidFill>
                <a:effectLst/>
                <a:latin typeface="Arial Unicode MS"/>
                <a:ea typeface="JetBrains Mono"/>
              </a:rPr>
              <a:t>(obj.getClass().getClassLoader(),obj.getClass().getInterfaces(),</a:t>
            </a:r>
            <a:r>
              <a:rPr kumimoji="0" lang="zh-CN" altLang="zh-CN" sz="1100" b="0" i="0" u="none" strike="noStrike" cap="none" normalizeH="0" baseline="0" dirty="0">
                <a:ln>
                  <a:noFill/>
                </a:ln>
                <a:solidFill>
                  <a:srgbClr val="000000"/>
                </a:solidFill>
                <a:effectLst/>
                <a:latin typeface="Arial Unicode MS"/>
                <a:ea typeface="JetBrains Mono"/>
              </a:rPr>
              <a:t>handler</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DF476BEF-4C36-4879-947B-6364CED003B5}"/>
              </a:ext>
            </a:extLst>
          </p:cNvPr>
          <p:cNvPicPr>
            <a:picLocks noChangeAspect="1"/>
          </p:cNvPicPr>
          <p:nvPr/>
        </p:nvPicPr>
        <p:blipFill>
          <a:blip r:embed="rId4"/>
          <a:stretch>
            <a:fillRect/>
          </a:stretch>
        </p:blipFill>
        <p:spPr>
          <a:xfrm>
            <a:off x="4798017" y="2828316"/>
            <a:ext cx="3334801" cy="2627604"/>
          </a:xfrm>
          <a:prstGeom prst="rect">
            <a:avLst/>
          </a:prstGeom>
        </p:spPr>
      </p:pic>
    </p:spTree>
    <p:extLst>
      <p:ext uri="{BB962C8B-B14F-4D97-AF65-F5344CB8AC3E}">
        <p14:creationId xmlns:p14="http://schemas.microsoft.com/office/powerpoint/2010/main" val="1597272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四、动态代理</a:t>
            </a:r>
            <a:endParaRPr lang="zh-CN" altLang="en-US" sz="2400" b="1" dirty="0">
              <a:solidFill>
                <a:srgbClr val="24569D"/>
              </a:solidFill>
            </a:endParaRPr>
          </a:p>
        </p:txBody>
      </p:sp>
      <p:sp>
        <p:nvSpPr>
          <p:cNvPr id="2" name="Rectangle 1">
            <a:extLst>
              <a:ext uri="{FF2B5EF4-FFF2-40B4-BE49-F238E27FC236}">
                <a16:creationId xmlns:a16="http://schemas.microsoft.com/office/drawing/2014/main" id="{189552D5-B3A0-42F8-84A4-74CDAF5EB95C}"/>
              </a:ext>
            </a:extLst>
          </p:cNvPr>
          <p:cNvSpPr>
            <a:spLocks noChangeArrowheads="1"/>
          </p:cNvSpPr>
          <p:nvPr/>
        </p:nvSpPr>
        <p:spPr bwMode="auto">
          <a:xfrm>
            <a:off x="2671479" y="917468"/>
            <a:ext cx="6571129" cy="28540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Arial Unicode MS"/>
                <a:ea typeface="JetBrains Mono"/>
              </a:rPr>
              <a:t>public class </a:t>
            </a:r>
            <a:r>
              <a:rPr kumimoji="0" lang="zh-CN" altLang="zh-CN" sz="1100" b="0" i="0" u="none" strike="noStrike" cap="none" normalizeH="0" baseline="0" dirty="0">
                <a:ln>
                  <a:noFill/>
                </a:ln>
                <a:solidFill>
                  <a:srgbClr val="000000"/>
                </a:solidFill>
                <a:effectLst/>
                <a:latin typeface="Arial Unicode MS"/>
                <a:ea typeface="JetBrains Mono"/>
              </a:rPr>
              <a:t>ProxyTest </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public static void </a:t>
            </a:r>
            <a:r>
              <a:rPr kumimoji="0" lang="zh-CN" altLang="zh-CN" sz="1100" b="0" i="0" u="none" strike="noStrike" cap="none" normalizeH="0" baseline="0" dirty="0">
                <a:ln>
                  <a:noFill/>
                </a:ln>
                <a:solidFill>
                  <a:srgbClr val="00627A"/>
                </a:solidFill>
                <a:effectLst/>
                <a:latin typeface="Arial Unicode MS"/>
                <a:ea typeface="JetBrains Mono"/>
              </a:rPr>
              <a:t>main</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String</a:t>
            </a:r>
            <a:r>
              <a:rPr kumimoji="0" lang="zh-CN" altLang="zh-CN" sz="1100" b="0" i="0" u="none" strike="noStrike" cap="none" normalizeH="0" baseline="0" dirty="0">
                <a:ln>
                  <a:noFill/>
                </a:ln>
                <a:solidFill>
                  <a:srgbClr val="080808"/>
                </a:solidFill>
                <a:effectLst/>
                <a:latin typeface="Arial Unicode MS"/>
                <a:ea typeface="JetBrains Mono"/>
              </a:rPr>
              <a:t>[] args)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SuperMan superMan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33B3"/>
                </a:solidFill>
                <a:effectLst/>
                <a:latin typeface="Arial Unicode MS"/>
                <a:ea typeface="JetBrains Mono"/>
              </a:rPr>
              <a:t>new </a:t>
            </a:r>
            <a:r>
              <a:rPr kumimoji="0" lang="zh-CN" altLang="zh-CN" sz="1100" b="0" i="0" u="none" strike="noStrike" cap="none" normalizeH="0" baseline="0" dirty="0">
                <a:ln>
                  <a:noFill/>
                </a:ln>
                <a:solidFill>
                  <a:srgbClr val="080808"/>
                </a:solidFill>
                <a:effectLst/>
                <a:latin typeface="Arial Unicode MS"/>
                <a:ea typeface="JetBrains Mono"/>
              </a:rPr>
              <a:t>SuperMan();</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Arial Unicode MS"/>
                <a:ea typeface="JetBrains Mono"/>
              </a:rPr>
              <a:t>//proxyInstance:</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代理类的对象</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000000"/>
                </a:solidFill>
                <a:effectLst/>
                <a:latin typeface="Arial Unicode MS"/>
                <a:ea typeface="JetBrains Mono"/>
              </a:rPr>
              <a:t>Human proxyInstance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Human</a:t>
            </a:r>
            <a:r>
              <a:rPr kumimoji="0" lang="zh-CN" altLang="zh-CN" sz="1100" b="0" i="0" u="none" strike="noStrike" cap="none" normalizeH="0" baseline="0" dirty="0">
                <a:ln>
                  <a:noFill/>
                </a:ln>
                <a:solidFill>
                  <a:srgbClr val="080808"/>
                </a:solidFill>
                <a:effectLst/>
                <a:latin typeface="Arial Unicode MS"/>
                <a:ea typeface="JetBrains Mono"/>
              </a:rPr>
              <a:t>)</a:t>
            </a:r>
            <a:r>
              <a:rPr lang="en-US" altLang="zh-CN" sz="1100" dirty="0">
                <a:solidFill>
                  <a:srgbClr val="080808"/>
                </a:solidFill>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ProxyFactory</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080808"/>
                </a:solidFill>
                <a:effectLst/>
                <a:latin typeface="Arial Unicode MS"/>
                <a:ea typeface="JetBrains Mono"/>
              </a:rPr>
              <a:t>getProxyInstance</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0" u="none" strike="noStrike" cap="none" normalizeH="0" baseline="0" dirty="0">
                <a:ln>
                  <a:noFill/>
                </a:ln>
                <a:solidFill>
                  <a:srgbClr val="000000"/>
                </a:solidFill>
                <a:effectLst/>
                <a:latin typeface="Arial Unicode MS"/>
                <a:ea typeface="JetBrains Mono"/>
              </a:rPr>
              <a:t>superMan</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1" u="none" strike="noStrike" cap="none" normalizeH="0" baseline="0" dirty="0">
                <a:ln>
                  <a:noFill/>
                </a:ln>
                <a:solidFill>
                  <a:srgbClr val="8C8C8C"/>
                </a:solidFill>
                <a:effectLst/>
                <a:latin typeface="Arial Unicode MS"/>
                <a:ea typeface="JetBrains Mono"/>
              </a:rPr>
              <a:t>//</a:t>
            </a: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当通过代理类对象调用方法时，会自动的调用被代理类中同名的方法</a:t>
            </a:r>
            <a:b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11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        </a:t>
            </a:r>
            <a:r>
              <a:rPr kumimoji="0" lang="zh-CN" altLang="zh-CN" sz="1100" b="0" i="0" u="none" strike="noStrike" cap="none" normalizeH="0" baseline="0" dirty="0">
                <a:ln>
                  <a:noFill/>
                </a:ln>
                <a:solidFill>
                  <a:srgbClr val="000000"/>
                </a:solidFill>
                <a:effectLst/>
                <a:latin typeface="Arial Unicode MS"/>
                <a:ea typeface="JetBrains Mono"/>
              </a:rPr>
              <a:t>String belief </a:t>
            </a: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proxyInstance</a:t>
            </a:r>
            <a:r>
              <a:rPr kumimoji="0" lang="zh-CN" altLang="zh-CN" sz="1100" b="0" i="0" u="none" strike="noStrike" cap="none" normalizeH="0" baseline="0" dirty="0">
                <a:ln>
                  <a:noFill/>
                </a:ln>
                <a:solidFill>
                  <a:srgbClr val="080808"/>
                </a:solidFill>
                <a:effectLst/>
                <a:latin typeface="Arial Unicode MS"/>
                <a:ea typeface="JetBrains Mono"/>
              </a:rPr>
              <a:t>.getBelief();</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System</a:t>
            </a:r>
            <a:r>
              <a:rPr kumimoji="0" lang="zh-CN" altLang="zh-CN" sz="1100" b="0" i="0" u="none" strike="noStrike" cap="none" normalizeH="0" baseline="0" dirty="0">
                <a:ln>
                  <a:noFill/>
                </a:ln>
                <a:solidFill>
                  <a:srgbClr val="080808"/>
                </a:solidFill>
                <a:effectLst/>
                <a:latin typeface="Arial Unicode MS"/>
                <a:ea typeface="JetBrains Mono"/>
              </a:rPr>
              <a:t>.</a:t>
            </a:r>
            <a:r>
              <a:rPr kumimoji="0" lang="zh-CN" altLang="zh-CN" sz="1100" b="0" i="1" u="none" strike="noStrike" cap="none" normalizeH="0" baseline="0" dirty="0">
                <a:ln>
                  <a:noFill/>
                </a:ln>
                <a:solidFill>
                  <a:srgbClr val="871094"/>
                </a:solidFill>
                <a:effectLst/>
                <a:latin typeface="Arial Unicode MS"/>
                <a:ea typeface="JetBrains Mono"/>
              </a:rPr>
              <a:t>out</a:t>
            </a:r>
            <a:r>
              <a:rPr kumimoji="0" lang="zh-CN" altLang="zh-CN" sz="1100" b="0" i="0" u="none" strike="noStrike" cap="none" normalizeH="0" baseline="0" dirty="0">
                <a:ln>
                  <a:noFill/>
                </a:ln>
                <a:solidFill>
                  <a:srgbClr val="080808"/>
                </a:solidFill>
                <a:effectLst/>
                <a:latin typeface="Arial Unicode MS"/>
                <a:ea typeface="JetBrains Mono"/>
              </a:rPr>
              <a:t>.println(</a:t>
            </a:r>
            <a:r>
              <a:rPr kumimoji="0" lang="zh-CN" altLang="zh-CN" sz="1100" b="0" i="0" u="none" strike="noStrike" cap="none" normalizeH="0" baseline="0" dirty="0">
                <a:ln>
                  <a:noFill/>
                </a:ln>
                <a:solidFill>
                  <a:srgbClr val="000000"/>
                </a:solidFill>
                <a:effectLst/>
                <a:latin typeface="Arial Unicode MS"/>
                <a:ea typeface="JetBrains Mono"/>
              </a:rPr>
              <a:t>belief</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proxyInstance</a:t>
            </a:r>
            <a:r>
              <a:rPr kumimoji="0" lang="zh-CN" altLang="zh-CN" sz="1100" b="0" i="0" u="none" strike="noStrike" cap="none" normalizeH="0" baseline="0" dirty="0">
                <a:ln>
                  <a:noFill/>
                </a:ln>
                <a:solidFill>
                  <a:srgbClr val="080808"/>
                </a:solidFill>
                <a:effectLst/>
                <a:latin typeface="Arial Unicode MS"/>
                <a:ea typeface="JetBrains Mono"/>
              </a:rPr>
              <a:t>.eat(</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四川麻辣烫</a:t>
            </a:r>
            <a:r>
              <a:rPr kumimoji="0" lang="zh-CN" altLang="zh-CN" sz="1100" b="0" i="0" u="none" strike="noStrike" cap="none" normalizeH="0" baseline="0" dirty="0">
                <a:ln>
                  <a:noFill/>
                </a:ln>
                <a:solidFill>
                  <a:srgbClr val="067D17"/>
                </a:solidFill>
                <a:effectLst/>
                <a:latin typeface="Arial Unicode MS"/>
                <a:ea typeface="JetBrains Mono"/>
              </a:rPr>
              <a:t>"</a:t>
            </a:r>
            <a:r>
              <a:rPr kumimoji="0" lang="zh-CN" altLang="zh-CN" sz="1100" b="0" i="0" u="none" strike="noStrike" cap="none" normalizeH="0" baseline="0" dirty="0">
                <a:ln>
                  <a:noFill/>
                </a:ln>
                <a:solidFill>
                  <a:srgbClr val="080808"/>
                </a:solidFill>
                <a:effectLst/>
                <a:latin typeface="Arial Unicode MS"/>
                <a:ea typeface="JetBrains Mono"/>
              </a:rPr>
              <a:t>);</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    }</a:t>
            </a:r>
            <a:br>
              <a:rPr kumimoji="0" lang="zh-CN" altLang="zh-CN" sz="1100" b="0" i="0" u="none" strike="noStrike" cap="none" normalizeH="0" baseline="0" dirty="0">
                <a:ln>
                  <a:noFill/>
                </a:ln>
                <a:solidFill>
                  <a:srgbClr val="080808"/>
                </a:solidFill>
                <a:effectLst/>
                <a:latin typeface="Arial Unicode MS"/>
                <a:ea typeface="JetBrains Mono"/>
              </a:rPr>
            </a:br>
            <a:r>
              <a:rPr kumimoji="0" lang="zh-CN" altLang="zh-CN" sz="1100" b="0" i="0" u="none" strike="noStrike" cap="none" normalizeH="0" baseline="0" dirty="0">
                <a:ln>
                  <a:noFill/>
                </a:ln>
                <a:solidFill>
                  <a:srgbClr val="080808"/>
                </a:solidFill>
                <a:effectLst/>
                <a:latin typeface="Arial Unicode MS"/>
                <a:ea typeface="JetBrains Mono"/>
              </a:rPr>
              <a:t>}</a:t>
            </a:r>
            <a:endParaRPr kumimoji="0" lang="zh-CN" altLang="zh-CN" sz="11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8C917482-D6C0-4B2E-BFC8-D3A40E7B8BBA}"/>
              </a:ext>
            </a:extLst>
          </p:cNvPr>
          <p:cNvPicPr>
            <a:picLocks noChangeAspect="1"/>
          </p:cNvPicPr>
          <p:nvPr/>
        </p:nvPicPr>
        <p:blipFill>
          <a:blip r:embed="rId4"/>
          <a:stretch>
            <a:fillRect/>
          </a:stretch>
        </p:blipFill>
        <p:spPr>
          <a:xfrm>
            <a:off x="2671481" y="4607849"/>
            <a:ext cx="5997410" cy="2074293"/>
          </a:xfrm>
          <a:prstGeom prst="rect">
            <a:avLst/>
          </a:prstGeom>
        </p:spPr>
      </p:pic>
      <p:sp>
        <p:nvSpPr>
          <p:cNvPr id="6" name="矩形 5">
            <a:extLst>
              <a:ext uri="{FF2B5EF4-FFF2-40B4-BE49-F238E27FC236}">
                <a16:creationId xmlns:a16="http://schemas.microsoft.com/office/drawing/2014/main" id="{2E701B69-6EE2-4CE8-8C02-19C9317E0679}"/>
              </a:ext>
            </a:extLst>
          </p:cNvPr>
          <p:cNvSpPr/>
          <p:nvPr/>
        </p:nvSpPr>
        <p:spPr>
          <a:xfrm>
            <a:off x="2671480" y="3950436"/>
            <a:ext cx="6571129" cy="37638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nSpc>
                <a:spcPct val="150000"/>
              </a:lnSpc>
            </a:pPr>
            <a:r>
              <a:rPr lang="en-US" altLang="zh-CN" sz="1400" dirty="0"/>
              <a:t>AOP</a:t>
            </a:r>
            <a:r>
              <a:rPr lang="zh-CN" altLang="en-US" sz="1400" dirty="0"/>
              <a:t>代理里的方法可以在</a:t>
            </a:r>
            <a:r>
              <a:rPr lang="zh-CN" altLang="en-US" sz="1400" b="1" dirty="0">
                <a:solidFill>
                  <a:srgbClr val="C00000"/>
                </a:solidFill>
              </a:rPr>
              <a:t>执行目标方法之前、之后</a:t>
            </a:r>
            <a:r>
              <a:rPr lang="zh-CN" altLang="en-US" sz="1400" dirty="0"/>
              <a:t>插入一些通用处理</a:t>
            </a:r>
          </a:p>
        </p:txBody>
      </p:sp>
    </p:spTree>
    <p:extLst>
      <p:ext uri="{BB962C8B-B14F-4D97-AF65-F5344CB8AC3E}">
        <p14:creationId xmlns:p14="http://schemas.microsoft.com/office/powerpoint/2010/main" val="4246855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984379-37BB-4BE9-8F60-E4CDFCF4551B}"/>
              </a:ext>
            </a:extLst>
          </p:cNvPr>
          <p:cNvSpPr txBox="1"/>
          <p:nvPr/>
        </p:nvSpPr>
        <p:spPr>
          <a:xfrm>
            <a:off x="452546" y="165853"/>
            <a:ext cx="1422184" cy="646331"/>
          </a:xfrm>
          <a:prstGeom prst="rect">
            <a:avLst/>
          </a:prstGeom>
          <a:noFill/>
        </p:spPr>
        <p:txBody>
          <a:bodyPr wrap="none" rtlCol="0">
            <a:spAutoFit/>
          </a:bodyPr>
          <a:lstStyle/>
          <a:p>
            <a:r>
              <a:rPr lang="zh-CN" altLang="en-US" sz="3600" b="1" dirty="0">
                <a:solidFill>
                  <a:srgbClr val="24569D"/>
                </a:solidFill>
              </a:rPr>
              <a:t>总  结</a:t>
            </a:r>
          </a:p>
        </p:txBody>
      </p:sp>
      <p:sp>
        <p:nvSpPr>
          <p:cNvPr id="3" name="文本框 2">
            <a:extLst>
              <a:ext uri="{FF2B5EF4-FFF2-40B4-BE49-F238E27FC236}">
                <a16:creationId xmlns:a16="http://schemas.microsoft.com/office/drawing/2014/main" id="{0FBA94CA-A394-4F72-B9FF-6ABDE4CFC710}"/>
              </a:ext>
            </a:extLst>
          </p:cNvPr>
          <p:cNvSpPr txBox="1"/>
          <p:nvPr/>
        </p:nvSpPr>
        <p:spPr>
          <a:xfrm>
            <a:off x="1163637" y="2200872"/>
            <a:ext cx="9972675" cy="1704056"/>
          </a:xfrm>
          <a:prstGeom prst="rect">
            <a:avLst/>
          </a:prstGeom>
          <a:noFill/>
        </p:spPr>
        <p:txBody>
          <a:bodyPr wrap="square" rtlCol="0">
            <a:spAutoFit/>
          </a:bodyPr>
          <a:lstStyle/>
          <a:p>
            <a:pPr>
              <a:lnSpc>
                <a:spcPct val="150000"/>
              </a:lnSpc>
            </a:pPr>
            <a:r>
              <a:rPr lang="en-US" altLang="zh-CN" b="1" dirty="0">
                <a:solidFill>
                  <a:schemeClr val="tx1">
                    <a:lumMod val="95000"/>
                    <a:lumOff val="5000"/>
                  </a:schemeClr>
                </a:solidFill>
              </a:rPr>
              <a:t>1</a:t>
            </a:r>
            <a:r>
              <a:rPr lang="zh-CN" altLang="en-US" b="1" dirty="0">
                <a:solidFill>
                  <a:schemeClr val="tx1">
                    <a:lumMod val="95000"/>
                    <a:lumOff val="5000"/>
                  </a:schemeClr>
                </a:solidFill>
              </a:rPr>
              <a:t>、反射机制可以使人们可以在运行时查看字段和方法，从而能编写出更具有通用性的程序。这种功能对于编写系统程序极其有用。</a:t>
            </a:r>
            <a:endParaRPr lang="en-US" altLang="zh-CN" b="1" dirty="0">
              <a:solidFill>
                <a:schemeClr val="tx1">
                  <a:lumMod val="95000"/>
                  <a:lumOff val="5000"/>
                </a:schemeClr>
              </a:solidFill>
            </a:endParaRPr>
          </a:p>
          <a:p>
            <a:pPr>
              <a:lnSpc>
                <a:spcPct val="150000"/>
              </a:lnSpc>
            </a:pPr>
            <a:endParaRPr lang="en-US" altLang="zh-CN" dirty="0">
              <a:solidFill>
                <a:schemeClr val="tx1">
                  <a:lumMod val="95000"/>
                  <a:lumOff val="5000"/>
                </a:schemeClr>
              </a:solidFill>
            </a:endParaRPr>
          </a:p>
          <a:p>
            <a:pPr>
              <a:lnSpc>
                <a:spcPct val="150000"/>
              </a:lnSpc>
            </a:pPr>
            <a:r>
              <a:rPr lang="en-US" altLang="zh-CN" b="1" dirty="0">
                <a:solidFill>
                  <a:schemeClr val="tx1">
                    <a:lumMod val="95000"/>
                    <a:lumOff val="5000"/>
                  </a:schemeClr>
                </a:solidFill>
              </a:rPr>
              <a:t>2</a:t>
            </a:r>
            <a:r>
              <a:rPr lang="zh-CN" altLang="en-US" b="1" dirty="0">
                <a:solidFill>
                  <a:schemeClr val="tx1">
                    <a:lumMod val="95000"/>
                    <a:lumOff val="5000"/>
                  </a:schemeClr>
                </a:solidFill>
              </a:rPr>
              <a:t>、比起一般方式，反射回调方法，执行速度更慢，且运行时才报错，不易于维护，需要谨慎使用。</a:t>
            </a:r>
            <a:endParaRPr lang="en-US" altLang="zh-CN" dirty="0">
              <a:solidFill>
                <a:schemeClr val="tx1">
                  <a:lumMod val="95000"/>
                  <a:lumOff val="5000"/>
                </a:schemeClr>
              </a:solidFill>
            </a:endParaRPr>
          </a:p>
        </p:txBody>
      </p:sp>
    </p:spTree>
    <p:extLst>
      <p:ext uri="{BB962C8B-B14F-4D97-AF65-F5344CB8AC3E}">
        <p14:creationId xmlns:p14="http://schemas.microsoft.com/office/powerpoint/2010/main" val="3789362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rot="2378351">
            <a:off x="1906190" y="-1691873"/>
            <a:ext cx="9735986" cy="9248444"/>
            <a:chOff x="2975829" y="739198"/>
            <a:chExt cx="6590868" cy="6260822"/>
          </a:xfrm>
        </p:grpSpPr>
        <p:sp>
          <p:nvSpPr>
            <p:cNvPr id="7" name="等腰三角形 6"/>
            <p:cNvSpPr/>
            <p:nvPr/>
          </p:nvSpPr>
          <p:spPr>
            <a:xfrm>
              <a:off x="2975829" y="73919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3600000">
              <a:off x="3756724" y="1190048"/>
              <a:ext cx="6240341" cy="5379604"/>
            </a:xfrm>
            <a:prstGeom prst="triangle">
              <a:avLst/>
            </a:prstGeom>
            <a:noFill/>
            <a:ln w="25400">
              <a:solidFill>
                <a:schemeClr val="tx1">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3256697" y="2206522"/>
            <a:ext cx="5678606" cy="2215991"/>
          </a:xfrm>
          <a:prstGeom prst="rect">
            <a:avLst/>
          </a:prstGeom>
          <a:noFill/>
        </p:spPr>
        <p:txBody>
          <a:bodyPr wrap="none" rtlCol="0">
            <a:spAutoFit/>
          </a:bodyPr>
          <a:lstStyle/>
          <a:p>
            <a:r>
              <a:rPr lang="en-US" altLang="zh-CN" sz="13800" dirty="0">
                <a:solidFill>
                  <a:srgbClr val="24569D"/>
                </a:solidFill>
                <a:latin typeface="Impact" panose="020B0806030902050204" pitchFamily="34" charset="0"/>
              </a:rPr>
              <a:t>THANKS</a:t>
            </a:r>
            <a:endParaRPr lang="zh-CN" altLang="en-US" sz="13800" dirty="0">
              <a:solidFill>
                <a:srgbClr val="24569D"/>
              </a:solidFill>
              <a:latin typeface="Impact" panose="020B0806030902050204" pitchFamily="34" charset="0"/>
            </a:endParaRPr>
          </a:p>
        </p:txBody>
      </p:sp>
      <p:sp>
        <p:nvSpPr>
          <p:cNvPr id="2" name="灯片编号占位符 1">
            <a:extLst>
              <a:ext uri="{FF2B5EF4-FFF2-40B4-BE49-F238E27FC236}">
                <a16:creationId xmlns:a16="http://schemas.microsoft.com/office/drawing/2014/main" id="{37411BF3-33D4-4651-8A4A-F13F4923C373}"/>
              </a:ext>
            </a:extLst>
          </p:cNvPr>
          <p:cNvSpPr>
            <a:spLocks noGrp="1"/>
          </p:cNvSpPr>
          <p:nvPr>
            <p:ph type="sldNum" sz="quarter" idx="12"/>
          </p:nvPr>
        </p:nvSpPr>
        <p:spPr/>
        <p:txBody>
          <a:bodyPr/>
          <a:lstStyle/>
          <a:p>
            <a:fld id="{B37D35F1-C8A2-4A57-8FB7-EAFE3FD7B391}" type="slidenum">
              <a:rPr lang="zh-CN" altLang="en-US" smtClean="0"/>
              <a:t>34</a:t>
            </a:fld>
            <a:endParaRPr lang="zh-CN" altLang="en-US"/>
          </a:p>
        </p:txBody>
      </p:sp>
      <p:sp>
        <p:nvSpPr>
          <p:cNvPr id="4" name="页脚占位符 3">
            <a:extLst>
              <a:ext uri="{FF2B5EF4-FFF2-40B4-BE49-F238E27FC236}">
                <a16:creationId xmlns:a16="http://schemas.microsoft.com/office/drawing/2014/main" id="{BFB0CD30-8BAD-4A81-9CC5-D4AA457C44FB}"/>
              </a:ext>
            </a:extLst>
          </p:cNvPr>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Scale>
                                      <p:cBhvr>
                                        <p:cTn id="7" dur="375" fill="hold">
                                          <p:stCondLst>
                                            <p:cond delay="0"/>
                                          </p:stCondLst>
                                        </p:cTn>
                                        <p:tgtEl>
                                          <p:spTgt spid="3"/>
                                        </p:tgtEl>
                                      </p:cBhvr>
                                      <p:from x="150000" y="150000"/>
                                      <p:to x="90000" y="90000"/>
                                    </p:animScale>
                                    <p:animScale>
                                      <p:cBhvr>
                                        <p:cTn id="8" dur="375" fill="hold">
                                          <p:stCondLst>
                                            <p:cond delay="375"/>
                                          </p:stCondLst>
                                        </p:cTn>
                                        <p:tgtEl>
                                          <p:spTgt spid="3"/>
                                        </p:tgtEl>
                                      </p:cBhvr>
                                      <p:from x="90000" y="90000"/>
                                      <p:to x="100000" y="100000"/>
                                    </p:animScale>
                                  </p:childTnLst>
                                </p:cTn>
                              </p:par>
                              <p:par>
                                <p:cTn id="9" presetID="1" presetClass="entr" presetSubtype="0" fill="hold" nodeType="with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par>
                                <p:cTn id="11" presetID="8" presetClass="emph" presetSubtype="0" fill="hold" nodeType="withEffect">
                                  <p:stCondLst>
                                    <p:cond delay="500"/>
                                  </p:stCondLst>
                                  <p:childTnLst>
                                    <p:animRot by="5400000">
                                      <p:cBhvr>
                                        <p:cTn id="12" dur="10" fill="hold"/>
                                        <p:tgtEl>
                                          <p:spTgt spid="6"/>
                                        </p:tgtEl>
                                        <p:attrNameLst>
                                          <p:attrName>r</p:attrName>
                                        </p:attrNameLst>
                                      </p:cBhvr>
                                    </p:animRot>
                                  </p:childTnLst>
                                </p:cTn>
                              </p:par>
                              <p:par>
                                <p:cTn id="13" presetID="8" presetClass="emph" presetSubtype="0" decel="100000" fill="hold" nodeType="withEffect">
                                  <p:stCondLst>
                                    <p:cond delay="500"/>
                                  </p:stCondLst>
                                  <p:childTnLst>
                                    <p:animRot by="-5400000">
                                      <p:cBhvr>
                                        <p:cTn id="14" dur="15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AB2BD4-9B43-4BF6-AF4B-37DDC2216117}"/>
              </a:ext>
            </a:extLst>
          </p:cNvPr>
          <p:cNvPicPr>
            <a:picLocks noChangeAspect="1"/>
          </p:cNvPicPr>
          <p:nvPr/>
        </p:nvPicPr>
        <p:blipFill>
          <a:blip r:embed="rId4"/>
          <a:stretch>
            <a:fillRect/>
          </a:stretch>
        </p:blipFill>
        <p:spPr>
          <a:xfrm>
            <a:off x="2401178" y="858478"/>
            <a:ext cx="5797793" cy="5214070"/>
          </a:xfrm>
          <a:prstGeom prst="rect">
            <a:avLst/>
          </a:prstGeom>
        </p:spPr>
      </p:pic>
      <p:sp>
        <p:nvSpPr>
          <p:cNvPr id="3" name="PA_文本框 23">
            <a:extLst>
              <a:ext uri="{FF2B5EF4-FFF2-40B4-BE49-F238E27FC236}">
                <a16:creationId xmlns:a16="http://schemas.microsoft.com/office/drawing/2014/main" id="{C5DB3EA2-CB72-48D9-B68C-577EA372131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一、反射概述</a:t>
            </a:r>
            <a:endParaRPr lang="zh-CN" altLang="en-US" sz="2400" b="1" dirty="0">
              <a:solidFill>
                <a:srgbClr val="24569D"/>
              </a:solidFill>
            </a:endParaRPr>
          </a:p>
        </p:txBody>
      </p:sp>
      <p:pic>
        <p:nvPicPr>
          <p:cNvPr id="4" name="图片 3">
            <a:extLst>
              <a:ext uri="{FF2B5EF4-FFF2-40B4-BE49-F238E27FC236}">
                <a16:creationId xmlns:a16="http://schemas.microsoft.com/office/drawing/2014/main" id="{A1F48674-39F9-4868-B59B-7A06D66C7FF6}"/>
              </a:ext>
            </a:extLst>
          </p:cNvPr>
          <p:cNvPicPr>
            <a:picLocks noChangeAspect="1"/>
          </p:cNvPicPr>
          <p:nvPr/>
        </p:nvPicPr>
        <p:blipFill>
          <a:blip r:embed="rId5"/>
          <a:stretch>
            <a:fillRect/>
          </a:stretch>
        </p:blipFill>
        <p:spPr>
          <a:xfrm>
            <a:off x="8320705" y="2443481"/>
            <a:ext cx="3871295" cy="1684166"/>
          </a:xfrm>
          <a:prstGeom prst="rect">
            <a:avLst/>
          </a:prstGeom>
        </p:spPr>
      </p:pic>
    </p:spTree>
    <p:extLst>
      <p:ext uri="{BB962C8B-B14F-4D97-AF65-F5344CB8AC3E}">
        <p14:creationId xmlns:p14="http://schemas.microsoft.com/office/powerpoint/2010/main" val="133302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一、反射概述</a:t>
            </a:r>
            <a:endParaRPr lang="zh-CN" altLang="en-US" sz="2400" b="1" dirty="0">
              <a:solidFill>
                <a:srgbClr val="24569D"/>
              </a:solidFill>
            </a:endParaRPr>
          </a:p>
        </p:txBody>
      </p:sp>
      <p:sp>
        <p:nvSpPr>
          <p:cNvPr id="5" name="矩形 4">
            <a:extLst>
              <a:ext uri="{FF2B5EF4-FFF2-40B4-BE49-F238E27FC236}">
                <a16:creationId xmlns:a16="http://schemas.microsoft.com/office/drawing/2014/main" id="{CDF43747-DB43-4260-A91E-694F99294B57}"/>
              </a:ext>
            </a:extLst>
          </p:cNvPr>
          <p:cNvSpPr/>
          <p:nvPr/>
        </p:nvSpPr>
        <p:spPr>
          <a:xfrm>
            <a:off x="584200" y="1261227"/>
            <a:ext cx="4826000" cy="46592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sz="2400" b="1" dirty="0">
                <a:solidFill>
                  <a:schemeClr val="accent2">
                    <a:lumMod val="75000"/>
                  </a:schemeClr>
                </a:solidFill>
              </a:rPr>
              <a:t>实现过程</a:t>
            </a:r>
            <a:endParaRPr lang="en-US" altLang="zh-CN" sz="2400" b="1" dirty="0">
              <a:solidFill>
                <a:schemeClr val="accent2">
                  <a:lumMod val="75000"/>
                </a:schemeClr>
              </a:solidFill>
            </a:endParaRPr>
          </a:p>
          <a:p>
            <a:pPr>
              <a:lnSpc>
                <a:spcPct val="150000"/>
              </a:lnSpc>
            </a:pPr>
            <a:r>
              <a:rPr lang="en-US" altLang="zh-CN" sz="1600" dirty="0"/>
              <a:t>Java</a:t>
            </a:r>
            <a:r>
              <a:rPr lang="zh-CN" altLang="zh-CN" sz="1600" dirty="0"/>
              <a:t>语言编译之后会生成一个.class文件，反射就是通过字节码文件找到某一个类、类中的方法以及属性等。</a:t>
            </a: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r>
              <a:rPr lang="zh-CN" altLang="en-US" sz="1600" b="1" dirty="0"/>
              <a:t>更具体地</a:t>
            </a:r>
            <a:r>
              <a:rPr lang="zh-CN" altLang="en-US" sz="1600" dirty="0"/>
              <a:t>，加载完类之后，在堆内存的方法区就产生了一个</a:t>
            </a:r>
            <a:r>
              <a:rPr lang="en-US" altLang="zh-CN" sz="1600" dirty="0"/>
              <a:t>Class</a:t>
            </a:r>
            <a:r>
              <a:rPr lang="zh-CN" altLang="en-US" sz="1600" dirty="0"/>
              <a:t>类型的对象（一个类只有一个</a:t>
            </a:r>
            <a:r>
              <a:rPr lang="en-US" altLang="zh-CN" sz="1600" dirty="0"/>
              <a:t>Class</a:t>
            </a:r>
            <a:r>
              <a:rPr lang="zh-CN" altLang="en-US" sz="1600" dirty="0"/>
              <a:t>对象），这个对象就包含了完整的类的结构信息。我们可以通过这个对象看到类的结构。</a:t>
            </a:r>
            <a:endParaRPr lang="en-US" altLang="zh-CN" sz="1600" dirty="0"/>
          </a:p>
          <a:p>
            <a:pPr>
              <a:lnSpc>
                <a:spcPct val="150000"/>
              </a:lnSpc>
            </a:pPr>
            <a:endParaRPr lang="en-US" altLang="zh-CN" sz="1600" dirty="0"/>
          </a:p>
          <a:p>
            <a:pPr>
              <a:lnSpc>
                <a:spcPct val="150000"/>
              </a:lnSpc>
            </a:pPr>
            <a:endParaRPr lang="en-US" altLang="zh-CN" sz="1600" dirty="0"/>
          </a:p>
        </p:txBody>
      </p:sp>
      <p:pic>
        <p:nvPicPr>
          <p:cNvPr id="6" name="图片 5">
            <a:extLst>
              <a:ext uri="{FF2B5EF4-FFF2-40B4-BE49-F238E27FC236}">
                <a16:creationId xmlns:a16="http://schemas.microsoft.com/office/drawing/2014/main" id="{504EF917-28A6-4096-A49B-94C00DB78418}"/>
              </a:ext>
            </a:extLst>
          </p:cNvPr>
          <p:cNvPicPr>
            <a:picLocks noChangeAspect="1"/>
          </p:cNvPicPr>
          <p:nvPr/>
        </p:nvPicPr>
        <p:blipFill>
          <a:blip r:embed="rId4"/>
          <a:stretch>
            <a:fillRect/>
          </a:stretch>
        </p:blipFill>
        <p:spPr>
          <a:xfrm>
            <a:off x="5584887" y="1792883"/>
            <a:ext cx="6607113" cy="1165961"/>
          </a:xfrm>
          <a:prstGeom prst="rect">
            <a:avLst/>
          </a:prstGeom>
        </p:spPr>
      </p:pic>
      <p:cxnSp>
        <p:nvCxnSpPr>
          <p:cNvPr id="7" name="直接连接符 6">
            <a:extLst>
              <a:ext uri="{FF2B5EF4-FFF2-40B4-BE49-F238E27FC236}">
                <a16:creationId xmlns:a16="http://schemas.microsoft.com/office/drawing/2014/main" id="{C092DD13-183F-412B-A85C-BC17FD8EAEC0}"/>
              </a:ext>
            </a:extLst>
          </p:cNvPr>
          <p:cNvCxnSpPr>
            <a:cxnSpLocks/>
          </p:cNvCxnSpPr>
          <p:nvPr/>
        </p:nvCxnSpPr>
        <p:spPr>
          <a:xfrm>
            <a:off x="7241179" y="4900726"/>
            <a:ext cx="4013200" cy="12587"/>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直接连接符 7">
            <a:extLst>
              <a:ext uri="{FF2B5EF4-FFF2-40B4-BE49-F238E27FC236}">
                <a16:creationId xmlns:a16="http://schemas.microsoft.com/office/drawing/2014/main" id="{AE7A3511-51F5-40E2-9CDD-618A406EA036}"/>
              </a:ext>
            </a:extLst>
          </p:cNvPr>
          <p:cNvCxnSpPr>
            <a:cxnSpLocks/>
          </p:cNvCxnSpPr>
          <p:nvPr/>
        </p:nvCxnSpPr>
        <p:spPr>
          <a:xfrm>
            <a:off x="7380879" y="3465513"/>
            <a:ext cx="1841500" cy="143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B9EFE53-D878-451B-977B-E5CAD2E905ED}"/>
              </a:ext>
            </a:extLst>
          </p:cNvPr>
          <p:cNvCxnSpPr>
            <a:cxnSpLocks/>
          </p:cNvCxnSpPr>
          <p:nvPr/>
        </p:nvCxnSpPr>
        <p:spPr>
          <a:xfrm flipH="1">
            <a:off x="9222379" y="3467100"/>
            <a:ext cx="1917700" cy="1436400"/>
          </a:xfrm>
          <a:prstGeom prst="line">
            <a:avLst/>
          </a:prstGeom>
        </p:spPr>
        <p:style>
          <a:lnRef idx="1">
            <a:schemeClr val="accent4"/>
          </a:lnRef>
          <a:fillRef idx="0">
            <a:schemeClr val="accent4"/>
          </a:fillRef>
          <a:effectRef idx="0">
            <a:schemeClr val="accent4"/>
          </a:effectRef>
          <a:fontRef idx="minor">
            <a:schemeClr val="tx1"/>
          </a:fontRef>
        </p:style>
      </p:cxnSp>
      <p:sp>
        <p:nvSpPr>
          <p:cNvPr id="10" name="矩形 9">
            <a:extLst>
              <a:ext uri="{FF2B5EF4-FFF2-40B4-BE49-F238E27FC236}">
                <a16:creationId xmlns:a16="http://schemas.microsoft.com/office/drawing/2014/main" id="{A27637F3-1E6C-42EB-A6E5-5E716D6EE5AC}"/>
              </a:ext>
            </a:extLst>
          </p:cNvPr>
          <p:cNvSpPr/>
          <p:nvPr/>
        </p:nvSpPr>
        <p:spPr>
          <a:xfrm>
            <a:off x="7425329" y="3626684"/>
            <a:ext cx="876300" cy="393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包</a:t>
            </a:r>
          </a:p>
        </p:txBody>
      </p:sp>
      <p:sp>
        <p:nvSpPr>
          <p:cNvPr id="11" name="矩形 10">
            <a:extLst>
              <a:ext uri="{FF2B5EF4-FFF2-40B4-BE49-F238E27FC236}">
                <a16:creationId xmlns:a16="http://schemas.microsoft.com/office/drawing/2014/main" id="{3FB30F1F-6010-41E8-8083-1867F59A7AA5}"/>
              </a:ext>
            </a:extLst>
          </p:cNvPr>
          <p:cNvSpPr/>
          <p:nvPr/>
        </p:nvSpPr>
        <p:spPr>
          <a:xfrm>
            <a:off x="7793629" y="4000357"/>
            <a:ext cx="876300" cy="393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类</a:t>
            </a:r>
            <a:endParaRPr lang="en-US" altLang="zh-CN" dirty="0"/>
          </a:p>
        </p:txBody>
      </p:sp>
      <p:sp>
        <p:nvSpPr>
          <p:cNvPr id="12" name="矩形 11">
            <a:extLst>
              <a:ext uri="{FF2B5EF4-FFF2-40B4-BE49-F238E27FC236}">
                <a16:creationId xmlns:a16="http://schemas.microsoft.com/office/drawing/2014/main" id="{086AE296-28A0-41CF-A3EF-D88B096C78AE}"/>
              </a:ext>
            </a:extLst>
          </p:cNvPr>
          <p:cNvSpPr/>
          <p:nvPr/>
        </p:nvSpPr>
        <p:spPr>
          <a:xfrm>
            <a:off x="8294887" y="4324207"/>
            <a:ext cx="876300" cy="393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对象</a:t>
            </a:r>
            <a:endParaRPr lang="en-US" altLang="zh-CN" dirty="0"/>
          </a:p>
        </p:txBody>
      </p:sp>
      <p:sp>
        <p:nvSpPr>
          <p:cNvPr id="13" name="矩形 12">
            <a:extLst>
              <a:ext uri="{FF2B5EF4-FFF2-40B4-BE49-F238E27FC236}">
                <a16:creationId xmlns:a16="http://schemas.microsoft.com/office/drawing/2014/main" id="{4145163D-EF4F-45EF-A351-2B31A65EDB47}"/>
              </a:ext>
            </a:extLst>
          </p:cNvPr>
          <p:cNvSpPr/>
          <p:nvPr/>
        </p:nvSpPr>
        <p:spPr>
          <a:xfrm>
            <a:off x="10409339" y="3564389"/>
            <a:ext cx="876300" cy="393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包</a:t>
            </a:r>
          </a:p>
        </p:txBody>
      </p:sp>
      <p:sp>
        <p:nvSpPr>
          <p:cNvPr id="14" name="矩形 13">
            <a:extLst>
              <a:ext uri="{FF2B5EF4-FFF2-40B4-BE49-F238E27FC236}">
                <a16:creationId xmlns:a16="http://schemas.microsoft.com/office/drawing/2014/main" id="{BB7764F9-94DD-4AB1-856F-893A9C6C5900}"/>
              </a:ext>
            </a:extLst>
          </p:cNvPr>
          <p:cNvSpPr/>
          <p:nvPr/>
        </p:nvSpPr>
        <p:spPr>
          <a:xfrm>
            <a:off x="9971189" y="3942567"/>
            <a:ext cx="876300" cy="393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类</a:t>
            </a:r>
            <a:endParaRPr lang="en-US" altLang="zh-CN" dirty="0"/>
          </a:p>
        </p:txBody>
      </p:sp>
      <p:sp>
        <p:nvSpPr>
          <p:cNvPr id="15" name="矩形 14">
            <a:extLst>
              <a:ext uri="{FF2B5EF4-FFF2-40B4-BE49-F238E27FC236}">
                <a16:creationId xmlns:a16="http://schemas.microsoft.com/office/drawing/2014/main" id="{FF09B243-1B07-4A17-8E75-F6373A35AA6A}"/>
              </a:ext>
            </a:extLst>
          </p:cNvPr>
          <p:cNvSpPr/>
          <p:nvPr/>
        </p:nvSpPr>
        <p:spPr>
          <a:xfrm>
            <a:off x="9481847" y="4298528"/>
            <a:ext cx="876300" cy="3937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对象</a:t>
            </a:r>
            <a:endParaRPr lang="en-US" altLang="zh-CN" dirty="0"/>
          </a:p>
        </p:txBody>
      </p:sp>
      <p:sp>
        <p:nvSpPr>
          <p:cNvPr id="16" name="矩形 15">
            <a:extLst>
              <a:ext uri="{FF2B5EF4-FFF2-40B4-BE49-F238E27FC236}">
                <a16:creationId xmlns:a16="http://schemas.microsoft.com/office/drawing/2014/main" id="{047D4768-0E10-4357-81B9-85A76E5F1181}"/>
              </a:ext>
            </a:extLst>
          </p:cNvPr>
          <p:cNvSpPr/>
          <p:nvPr/>
        </p:nvSpPr>
        <p:spPr>
          <a:xfrm>
            <a:off x="7668211" y="1261227"/>
            <a:ext cx="3005951" cy="400110"/>
          </a:xfrm>
          <a:prstGeom prst="rect">
            <a:avLst/>
          </a:prstGeom>
        </p:spPr>
        <p:txBody>
          <a:bodyPr wrap="none">
            <a:spAutoFit/>
          </a:bodyPr>
          <a:lstStyle/>
          <a:p>
            <a:r>
              <a:rPr lang="zh-CN" altLang="en-US" sz="2000" b="1" dirty="0">
                <a:highlight>
                  <a:srgbClr val="FFFF00"/>
                </a:highlight>
              </a:rPr>
              <a:t>这种机制为什么叫反射？</a:t>
            </a:r>
          </a:p>
        </p:txBody>
      </p:sp>
      <p:sp>
        <p:nvSpPr>
          <p:cNvPr id="17" name="矩形 16">
            <a:extLst>
              <a:ext uri="{FF2B5EF4-FFF2-40B4-BE49-F238E27FC236}">
                <a16:creationId xmlns:a16="http://schemas.microsoft.com/office/drawing/2014/main" id="{EE3FEEF6-07F0-42F0-8B97-321FE929F015}"/>
              </a:ext>
            </a:extLst>
          </p:cNvPr>
          <p:cNvSpPr/>
          <p:nvPr/>
        </p:nvSpPr>
        <p:spPr>
          <a:xfrm>
            <a:off x="7717606" y="4985616"/>
            <a:ext cx="3418707" cy="1155637"/>
          </a:xfrm>
          <a:prstGeom prst="rect">
            <a:avLst/>
          </a:prstGeom>
        </p:spPr>
        <p:txBody>
          <a:bodyPr wrap="square">
            <a:spAutoFit/>
          </a:bodyPr>
          <a:lstStyle/>
          <a:p>
            <a:pPr>
              <a:lnSpc>
                <a:spcPct val="150000"/>
              </a:lnSpc>
            </a:pPr>
            <a:r>
              <a:rPr lang="en-US" altLang="zh-CN" sz="1600" dirty="0">
                <a:solidFill>
                  <a:schemeClr val="bg1">
                    <a:lumMod val="50000"/>
                  </a:schemeClr>
                </a:solidFill>
              </a:rPr>
              <a:t>Class</a:t>
            </a:r>
            <a:r>
              <a:rPr lang="zh-CN" altLang="en-US" sz="1600" dirty="0">
                <a:solidFill>
                  <a:schemeClr val="bg1">
                    <a:lumMod val="50000"/>
                  </a:schemeClr>
                </a:solidFill>
              </a:rPr>
              <a:t>类型的对象就像一面镜子，透过这个镜子看到类的结构，所以，我们形象地称之为：反射。</a:t>
            </a:r>
          </a:p>
        </p:txBody>
      </p:sp>
    </p:spTree>
    <p:extLst>
      <p:ext uri="{BB962C8B-B14F-4D97-AF65-F5344CB8AC3E}">
        <p14:creationId xmlns:p14="http://schemas.microsoft.com/office/powerpoint/2010/main" val="28872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一、反射概述</a:t>
            </a:r>
            <a:endParaRPr lang="zh-CN" altLang="en-US" sz="2400" b="1" dirty="0">
              <a:solidFill>
                <a:srgbClr val="24569D"/>
              </a:solidFill>
            </a:endParaRPr>
          </a:p>
        </p:txBody>
      </p:sp>
      <p:sp>
        <p:nvSpPr>
          <p:cNvPr id="2" name="矩形 1">
            <a:extLst>
              <a:ext uri="{FF2B5EF4-FFF2-40B4-BE49-F238E27FC236}">
                <a16:creationId xmlns:a16="http://schemas.microsoft.com/office/drawing/2014/main" id="{4FAD2AF2-AB56-4BEA-A34C-4628A135BA93}"/>
              </a:ext>
            </a:extLst>
          </p:cNvPr>
          <p:cNvSpPr/>
          <p:nvPr/>
        </p:nvSpPr>
        <p:spPr>
          <a:xfrm>
            <a:off x="2947414" y="1040825"/>
            <a:ext cx="6540697" cy="873060"/>
          </a:xfrm>
          <a:prstGeom prst="rect">
            <a:avLst/>
          </a:prstGeom>
        </p:spPr>
        <p:txBody>
          <a:bodyPr wrap="square">
            <a:spAutoFit/>
          </a:bodyPr>
          <a:lstStyle/>
          <a:p>
            <a:pPr>
              <a:lnSpc>
                <a:spcPct val="150000"/>
              </a:lnSpc>
            </a:pPr>
            <a:r>
              <a:rPr lang="zh-CN" altLang="en-US" dirty="0"/>
              <a:t>反射机制允许程序在</a:t>
            </a:r>
            <a:r>
              <a:rPr lang="zh-CN" altLang="en-US" dirty="0">
                <a:solidFill>
                  <a:srgbClr val="FF0000"/>
                </a:solidFill>
                <a:highlight>
                  <a:srgbClr val="FFFF00"/>
                </a:highlight>
              </a:rPr>
              <a:t>运行时</a:t>
            </a:r>
            <a:r>
              <a:rPr lang="zh-CN" altLang="en-US" dirty="0"/>
              <a:t>借助于</a:t>
            </a:r>
            <a:r>
              <a:rPr lang="en-US" altLang="zh-CN" dirty="0"/>
              <a:t>Reflection API</a:t>
            </a:r>
            <a:r>
              <a:rPr lang="zh-CN" altLang="en-US" dirty="0"/>
              <a:t>取得任何类的内部信息，并能直接操作任意对象的内部属性及方法。</a:t>
            </a:r>
          </a:p>
        </p:txBody>
      </p:sp>
      <p:sp>
        <p:nvSpPr>
          <p:cNvPr id="40" name="矩形 39">
            <a:extLst>
              <a:ext uri="{FF2B5EF4-FFF2-40B4-BE49-F238E27FC236}">
                <a16:creationId xmlns:a16="http://schemas.microsoft.com/office/drawing/2014/main" id="{3C1E2B5F-1774-4523-94EC-44F9BE046A63}"/>
              </a:ext>
            </a:extLst>
          </p:cNvPr>
          <p:cNvSpPr/>
          <p:nvPr/>
        </p:nvSpPr>
        <p:spPr>
          <a:xfrm>
            <a:off x="2947414" y="4698998"/>
            <a:ext cx="6540697" cy="161845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ltLang="zh-CN" b="1" dirty="0">
                <a:solidFill>
                  <a:srgbClr val="24569D"/>
                </a:solidFill>
                <a:ea typeface="Microsoft YaHei" panose="020B0503020204020204" pitchFamily="34" charset="-122"/>
              </a:rPr>
              <a:t>Java</a:t>
            </a:r>
            <a:r>
              <a:rPr lang="zh-CN" altLang="zh-CN" b="1" dirty="0">
                <a:solidFill>
                  <a:srgbClr val="24569D"/>
                </a:solidFill>
                <a:ea typeface="Microsoft YaHei" panose="020B0503020204020204" pitchFamily="34" charset="-122"/>
              </a:rPr>
              <a:t>框架</a:t>
            </a:r>
            <a:r>
              <a:rPr lang="en-US" altLang="zh-CN" b="1" dirty="0">
                <a:solidFill>
                  <a:srgbClr val="24569D"/>
                </a:solidFill>
                <a:ea typeface="Microsoft YaHei" panose="020B0503020204020204" pitchFamily="34" charset="-122"/>
              </a:rPr>
              <a:t>=</a:t>
            </a:r>
            <a:r>
              <a:rPr lang="zh-CN" altLang="zh-CN" b="1" dirty="0">
                <a:solidFill>
                  <a:srgbClr val="24569D"/>
                </a:solidFill>
                <a:ea typeface="Microsoft YaHei" panose="020B0503020204020204" pitchFamily="34" charset="-122"/>
              </a:rPr>
              <a:t>反射</a:t>
            </a:r>
            <a:r>
              <a:rPr lang="en-US" altLang="zh-CN" b="1" dirty="0">
                <a:solidFill>
                  <a:srgbClr val="24569D"/>
                </a:solidFill>
                <a:ea typeface="Microsoft YaHei" panose="020B0503020204020204" pitchFamily="34" charset="-122"/>
              </a:rPr>
              <a:t>+</a:t>
            </a:r>
            <a:r>
              <a:rPr lang="zh-CN" altLang="zh-CN" b="1" dirty="0">
                <a:solidFill>
                  <a:srgbClr val="24569D"/>
                </a:solidFill>
                <a:ea typeface="Microsoft YaHei" panose="020B0503020204020204" pitchFamily="34" charset="-122"/>
              </a:rPr>
              <a:t>注解</a:t>
            </a:r>
            <a:r>
              <a:rPr lang="en-US" altLang="zh-CN" b="1" dirty="0">
                <a:solidFill>
                  <a:srgbClr val="24569D"/>
                </a:solidFill>
                <a:ea typeface="Microsoft YaHei" panose="020B0503020204020204" pitchFamily="34" charset="-122"/>
              </a:rPr>
              <a:t>+</a:t>
            </a:r>
            <a:r>
              <a:rPr lang="zh-CN" altLang="zh-CN" b="1" dirty="0">
                <a:solidFill>
                  <a:srgbClr val="24569D"/>
                </a:solidFill>
                <a:ea typeface="Microsoft YaHei" panose="020B0503020204020204" pitchFamily="34" charset="-122"/>
              </a:rPr>
              <a:t>设计模式</a:t>
            </a:r>
            <a:endParaRPr lang="en-US" altLang="zh-CN" b="1" dirty="0">
              <a:solidFill>
                <a:srgbClr val="24569D"/>
              </a:solidFill>
              <a:ea typeface="Microsoft YaHei" panose="020B0503020204020204" pitchFamily="34" charset="-122"/>
            </a:endParaRPr>
          </a:p>
          <a:p>
            <a:pPr marL="285750" indent="-285750">
              <a:lnSpc>
                <a:spcPct val="150000"/>
              </a:lnSpc>
              <a:buFont typeface="Wingdings" panose="05000000000000000000" pitchFamily="2" charset="2"/>
              <a:buChar char="p"/>
            </a:pPr>
            <a:r>
              <a:rPr lang="zh-CN" altLang="en-US" sz="1400" dirty="0"/>
              <a:t>如何管理</a:t>
            </a:r>
            <a:r>
              <a:rPr lang="en-US" altLang="zh-CN" sz="1400" dirty="0"/>
              <a:t>bean</a:t>
            </a:r>
            <a:r>
              <a:rPr lang="zh-CN" altLang="en-US" sz="1400" dirty="0"/>
              <a:t>，如何由全限定名创建对象</a:t>
            </a:r>
            <a:endParaRPr lang="en-US" altLang="zh-CN" sz="1400" dirty="0"/>
          </a:p>
          <a:p>
            <a:pPr marL="285750" indent="-285750">
              <a:lnSpc>
                <a:spcPct val="150000"/>
              </a:lnSpc>
              <a:buFont typeface="Wingdings" panose="05000000000000000000" pitchFamily="2" charset="2"/>
              <a:buChar char="p"/>
            </a:pPr>
            <a:r>
              <a:rPr lang="zh-CN" altLang="en-US" sz="1400" dirty="0"/>
              <a:t>增强</a:t>
            </a:r>
            <a:r>
              <a:rPr lang="en-US" altLang="zh-CN" sz="1400" dirty="0"/>
              <a:t>Java</a:t>
            </a:r>
            <a:r>
              <a:rPr lang="zh-CN" altLang="en-US" sz="1400" dirty="0"/>
              <a:t>的可配置性和可扩展性</a:t>
            </a:r>
          </a:p>
          <a:p>
            <a:pPr marL="285750" indent="-285750">
              <a:lnSpc>
                <a:spcPct val="150000"/>
              </a:lnSpc>
              <a:buFont typeface="Wingdings" panose="05000000000000000000" pitchFamily="2" charset="2"/>
              <a:buChar char="p"/>
            </a:pPr>
            <a:r>
              <a:rPr lang="zh-CN" altLang="en-US" sz="1400" dirty="0"/>
              <a:t>可以用来破坏单例模式</a:t>
            </a:r>
          </a:p>
          <a:p>
            <a:pPr marL="285750" indent="-285750">
              <a:lnSpc>
                <a:spcPct val="150000"/>
              </a:lnSpc>
              <a:buFont typeface="Wingdings" panose="05000000000000000000" pitchFamily="2" charset="2"/>
              <a:buChar char="p"/>
            </a:pPr>
            <a:r>
              <a:rPr lang="en-US" altLang="zh-CN" sz="1400" dirty="0"/>
              <a:t>······</a:t>
            </a:r>
            <a:endParaRPr lang="zh-CN" altLang="en-US" sz="1400" dirty="0"/>
          </a:p>
        </p:txBody>
      </p:sp>
      <p:sp>
        <p:nvSpPr>
          <p:cNvPr id="41" name="矩形 40">
            <a:extLst>
              <a:ext uri="{FF2B5EF4-FFF2-40B4-BE49-F238E27FC236}">
                <a16:creationId xmlns:a16="http://schemas.microsoft.com/office/drawing/2014/main" id="{C83E2F6E-9B3B-4528-8D2F-7C88C3BBFD93}"/>
              </a:ext>
            </a:extLst>
          </p:cNvPr>
          <p:cNvSpPr/>
          <p:nvPr/>
        </p:nvSpPr>
        <p:spPr>
          <a:xfrm>
            <a:off x="3007088" y="2216159"/>
            <a:ext cx="6421348" cy="197528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zh-CN" altLang="en-US" sz="2400" b="1" dirty="0">
                <a:solidFill>
                  <a:srgbClr val="24569D"/>
                </a:solidFill>
              </a:rPr>
              <a:t>对开发者而言，反射机制可以用来：</a:t>
            </a:r>
            <a:endParaRPr lang="en-US" altLang="zh-CN" sz="2400" b="1" dirty="0">
              <a:solidFill>
                <a:srgbClr val="24569D"/>
              </a:solidFill>
            </a:endParaRPr>
          </a:p>
          <a:p>
            <a:pPr marL="285750" indent="-285750">
              <a:lnSpc>
                <a:spcPct val="150000"/>
              </a:lnSpc>
              <a:buFont typeface="Arial" panose="020B0604020202020204" pitchFamily="34" charset="0"/>
              <a:buChar char="•"/>
            </a:pPr>
            <a:r>
              <a:rPr lang="zh-CN" altLang="en-US" sz="1400" dirty="0"/>
              <a:t>用户界面生成器</a:t>
            </a:r>
          </a:p>
          <a:p>
            <a:pPr marL="285750" indent="-285750">
              <a:lnSpc>
                <a:spcPct val="150000"/>
              </a:lnSpc>
              <a:buFont typeface="Arial" panose="020B0604020202020204" pitchFamily="34" charset="0"/>
              <a:buChar char="•"/>
            </a:pPr>
            <a:r>
              <a:rPr lang="zh-CN" altLang="en-US" sz="1400" dirty="0"/>
              <a:t>对象关系映射器</a:t>
            </a:r>
          </a:p>
          <a:p>
            <a:pPr marL="285750" indent="-285750">
              <a:lnSpc>
                <a:spcPct val="150000"/>
              </a:lnSpc>
              <a:buFont typeface="Arial" panose="020B0604020202020204" pitchFamily="34" charset="0"/>
              <a:buChar char="•"/>
            </a:pPr>
            <a:r>
              <a:rPr lang="zh-CN" altLang="en-US" sz="1400" dirty="0"/>
              <a:t>其他动态查询类能力的开发工具</a:t>
            </a:r>
            <a:endParaRPr lang="en-US" altLang="zh-CN" sz="1400" dirty="0"/>
          </a:p>
          <a:p>
            <a:pPr marL="285750" indent="-285750">
              <a:lnSpc>
                <a:spcPct val="150000"/>
              </a:lnSpc>
              <a:buFont typeface="Arial" panose="020B0604020202020204" pitchFamily="34" charset="0"/>
              <a:buChar char="•"/>
            </a:pPr>
            <a:endParaRPr lang="en-US" altLang="zh-CN" dirty="0"/>
          </a:p>
        </p:txBody>
      </p:sp>
      <p:sp>
        <p:nvSpPr>
          <p:cNvPr id="42" name="矩形 41">
            <a:extLst>
              <a:ext uri="{FF2B5EF4-FFF2-40B4-BE49-F238E27FC236}">
                <a16:creationId xmlns:a16="http://schemas.microsoft.com/office/drawing/2014/main" id="{52D8DCE0-BEC6-4D1A-9BD7-7D7A1EAF8E80}"/>
              </a:ext>
            </a:extLst>
          </p:cNvPr>
          <p:cNvSpPr/>
          <p:nvPr/>
        </p:nvSpPr>
        <p:spPr>
          <a:xfrm>
            <a:off x="3766820" y="274132"/>
            <a:ext cx="1569660" cy="369332"/>
          </a:xfrm>
          <a:prstGeom prst="rect">
            <a:avLst/>
          </a:prstGeom>
        </p:spPr>
        <p:txBody>
          <a:bodyPr wrap="none">
            <a:spAutoFit/>
          </a:bodyPr>
          <a:lstStyle/>
          <a:p>
            <a:r>
              <a:rPr lang="zh-CN" altLang="en-US" dirty="0"/>
              <a:t>反射的作用？</a:t>
            </a:r>
          </a:p>
        </p:txBody>
      </p:sp>
    </p:spTree>
    <p:extLst>
      <p:ext uri="{BB962C8B-B14F-4D97-AF65-F5344CB8AC3E}">
        <p14:creationId xmlns:p14="http://schemas.microsoft.com/office/powerpoint/2010/main" val="351101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一、反射概述</a:t>
            </a:r>
            <a:endParaRPr lang="zh-CN" altLang="en-US" sz="2400" b="1" dirty="0">
              <a:solidFill>
                <a:srgbClr val="24569D"/>
              </a:solidFill>
            </a:endParaRPr>
          </a:p>
        </p:txBody>
      </p:sp>
      <p:pic>
        <p:nvPicPr>
          <p:cNvPr id="2" name="图片 1">
            <a:extLst>
              <a:ext uri="{FF2B5EF4-FFF2-40B4-BE49-F238E27FC236}">
                <a16:creationId xmlns:a16="http://schemas.microsoft.com/office/drawing/2014/main" id="{E90C4FC0-F57E-492A-8575-11321D706A67}"/>
              </a:ext>
            </a:extLst>
          </p:cNvPr>
          <p:cNvPicPr>
            <a:picLocks noChangeAspect="1"/>
          </p:cNvPicPr>
          <p:nvPr/>
        </p:nvPicPr>
        <p:blipFill rotWithShape="1">
          <a:blip r:embed="rId4"/>
          <a:srcRect l="8619"/>
          <a:stretch/>
        </p:blipFill>
        <p:spPr>
          <a:xfrm>
            <a:off x="812165" y="888623"/>
            <a:ext cx="8543484" cy="5877157"/>
          </a:xfrm>
          <a:prstGeom prst="rect">
            <a:avLst/>
          </a:prstGeom>
        </p:spPr>
      </p:pic>
      <p:sp>
        <p:nvSpPr>
          <p:cNvPr id="4" name="文本框 3">
            <a:extLst>
              <a:ext uri="{FF2B5EF4-FFF2-40B4-BE49-F238E27FC236}">
                <a16:creationId xmlns:a16="http://schemas.microsoft.com/office/drawing/2014/main" id="{B5AEBBB8-4AB2-47C4-BDE9-BCB038D0E890}"/>
              </a:ext>
            </a:extLst>
          </p:cNvPr>
          <p:cNvSpPr txBox="1"/>
          <p:nvPr/>
        </p:nvSpPr>
        <p:spPr>
          <a:xfrm>
            <a:off x="5867400" y="888623"/>
            <a:ext cx="2262158" cy="369332"/>
          </a:xfrm>
          <a:prstGeom prst="rect">
            <a:avLst/>
          </a:prstGeom>
          <a:noFill/>
        </p:spPr>
        <p:txBody>
          <a:bodyPr wrap="none" rtlCol="0">
            <a:spAutoFit/>
          </a:bodyPr>
          <a:lstStyle/>
          <a:p>
            <a:r>
              <a:rPr lang="zh-CN" altLang="en-US" dirty="0">
                <a:solidFill>
                  <a:srgbClr val="FF0000"/>
                </a:solidFill>
              </a:rPr>
              <a:t>体现动态性，更常用</a:t>
            </a:r>
          </a:p>
        </p:txBody>
      </p:sp>
      <p:sp>
        <p:nvSpPr>
          <p:cNvPr id="5" name="矩形 4">
            <a:extLst>
              <a:ext uri="{FF2B5EF4-FFF2-40B4-BE49-F238E27FC236}">
                <a16:creationId xmlns:a16="http://schemas.microsoft.com/office/drawing/2014/main" id="{A0863A1D-489F-43FE-9057-50FFDFAA7147}"/>
              </a:ext>
            </a:extLst>
          </p:cNvPr>
          <p:cNvSpPr/>
          <p:nvPr/>
        </p:nvSpPr>
        <p:spPr>
          <a:xfrm>
            <a:off x="3672568" y="319889"/>
            <a:ext cx="2299027" cy="369332"/>
          </a:xfrm>
          <a:prstGeom prst="rect">
            <a:avLst/>
          </a:prstGeom>
        </p:spPr>
        <p:txBody>
          <a:bodyPr wrap="none">
            <a:spAutoFit/>
          </a:bodyPr>
          <a:lstStyle/>
          <a:p>
            <a:r>
              <a:rPr lang="zh-CN" altLang="en-US" dirty="0"/>
              <a:t>反射相关的主要</a:t>
            </a:r>
            <a:r>
              <a:rPr lang="en-US" altLang="zh-CN" dirty="0"/>
              <a:t>API:</a:t>
            </a:r>
            <a:endParaRPr lang="zh-CN" altLang="en-US" dirty="0"/>
          </a:p>
        </p:txBody>
      </p:sp>
      <p:sp>
        <p:nvSpPr>
          <p:cNvPr id="6" name="矩形 5">
            <a:extLst>
              <a:ext uri="{FF2B5EF4-FFF2-40B4-BE49-F238E27FC236}">
                <a16:creationId xmlns:a16="http://schemas.microsoft.com/office/drawing/2014/main" id="{16E62CEF-1E84-45F4-8C4A-9E7CD380AAC4}"/>
              </a:ext>
            </a:extLst>
          </p:cNvPr>
          <p:cNvSpPr/>
          <p:nvPr/>
        </p:nvSpPr>
        <p:spPr>
          <a:xfrm>
            <a:off x="9460311" y="2472196"/>
            <a:ext cx="2933515" cy="1986634"/>
          </a:xfrm>
          <a:prstGeom prst="rect">
            <a:avLst/>
          </a:prstGeom>
        </p:spPr>
        <p:txBody>
          <a:bodyPr wrap="square">
            <a:spAutoFit/>
          </a:bodyPr>
          <a:lstStyle/>
          <a:p>
            <a:pPr>
              <a:lnSpc>
                <a:spcPct val="200000"/>
              </a:lnSpc>
            </a:pPr>
            <a:r>
              <a:rPr lang="en-US" altLang="zh-CN" sz="1600" dirty="0"/>
              <a:t>Class</a:t>
            </a:r>
            <a:r>
              <a:rPr lang="zh-CN" altLang="en-US" sz="1600" dirty="0"/>
              <a:t>代表反射的核心类</a:t>
            </a:r>
          </a:p>
          <a:p>
            <a:pPr>
              <a:lnSpc>
                <a:spcPct val="200000"/>
              </a:lnSpc>
            </a:pPr>
            <a:r>
              <a:rPr lang="en-US" altLang="zh-CN" sz="1600" dirty="0"/>
              <a:t>Field </a:t>
            </a:r>
            <a:r>
              <a:rPr lang="zh-CN" altLang="en-US" sz="1600" dirty="0"/>
              <a:t>代表类的成员变量</a:t>
            </a:r>
          </a:p>
          <a:p>
            <a:pPr>
              <a:lnSpc>
                <a:spcPct val="200000"/>
              </a:lnSpc>
            </a:pPr>
            <a:r>
              <a:rPr lang="en-US" altLang="zh-CN" sz="1600" dirty="0"/>
              <a:t>Method</a:t>
            </a:r>
            <a:r>
              <a:rPr lang="zh-CN" altLang="en-US" sz="1600" dirty="0"/>
              <a:t>代表类的成员变量</a:t>
            </a:r>
          </a:p>
          <a:p>
            <a:pPr>
              <a:lnSpc>
                <a:spcPct val="200000"/>
              </a:lnSpc>
            </a:pPr>
            <a:r>
              <a:rPr lang="en-US" altLang="zh-CN" sz="1600" dirty="0"/>
              <a:t>Constructor</a:t>
            </a:r>
            <a:r>
              <a:rPr lang="zh-CN" altLang="en-US" sz="1600" dirty="0"/>
              <a:t>代表类的构造器</a:t>
            </a:r>
          </a:p>
        </p:txBody>
      </p:sp>
      <p:sp>
        <p:nvSpPr>
          <p:cNvPr id="7" name="矩形 6">
            <a:extLst>
              <a:ext uri="{FF2B5EF4-FFF2-40B4-BE49-F238E27FC236}">
                <a16:creationId xmlns:a16="http://schemas.microsoft.com/office/drawing/2014/main" id="{0F81B2D4-3A2B-4890-8494-24681E995BA9}"/>
              </a:ext>
            </a:extLst>
          </p:cNvPr>
          <p:cNvSpPr/>
          <p:nvPr/>
        </p:nvSpPr>
        <p:spPr>
          <a:xfrm>
            <a:off x="1290863" y="2122488"/>
            <a:ext cx="1545488" cy="307777"/>
          </a:xfrm>
          <a:prstGeom prst="rect">
            <a:avLst/>
          </a:prstGeom>
        </p:spPr>
        <p:txBody>
          <a:bodyPr wrap="none">
            <a:spAutoFit/>
          </a:bodyPr>
          <a:lstStyle/>
          <a:p>
            <a:r>
              <a:rPr lang="en-US" altLang="zh-CN" sz="1400" dirty="0" err="1">
                <a:solidFill>
                  <a:schemeClr val="accent6">
                    <a:lumMod val="75000"/>
                  </a:schemeClr>
                </a:solidFill>
              </a:rPr>
              <a:t>java.lang.Class</a:t>
            </a:r>
            <a:endParaRPr lang="en-US" altLang="zh-CN" sz="1400" dirty="0">
              <a:solidFill>
                <a:schemeClr val="accent6">
                  <a:lumMod val="75000"/>
                </a:schemeClr>
              </a:solidFill>
            </a:endParaRPr>
          </a:p>
        </p:txBody>
      </p:sp>
      <p:sp>
        <p:nvSpPr>
          <p:cNvPr id="8" name="矩形 7">
            <a:extLst>
              <a:ext uri="{FF2B5EF4-FFF2-40B4-BE49-F238E27FC236}">
                <a16:creationId xmlns:a16="http://schemas.microsoft.com/office/drawing/2014/main" id="{55FEF3F5-EC64-41EE-813B-38908BFB5739}"/>
              </a:ext>
            </a:extLst>
          </p:cNvPr>
          <p:cNvSpPr/>
          <p:nvPr/>
        </p:nvSpPr>
        <p:spPr>
          <a:xfrm>
            <a:off x="1714161" y="4038140"/>
            <a:ext cx="2194703" cy="307777"/>
          </a:xfrm>
          <a:prstGeom prst="rect">
            <a:avLst/>
          </a:prstGeom>
        </p:spPr>
        <p:txBody>
          <a:bodyPr wrap="none">
            <a:spAutoFit/>
          </a:bodyPr>
          <a:lstStyle/>
          <a:p>
            <a:r>
              <a:rPr lang="en-US" altLang="zh-CN" sz="1400" dirty="0" err="1">
                <a:solidFill>
                  <a:schemeClr val="accent6">
                    <a:lumMod val="75000"/>
                  </a:schemeClr>
                </a:solidFill>
              </a:rPr>
              <a:t>java.lang</a:t>
            </a:r>
            <a:r>
              <a:rPr lang="en-US" altLang="zh-CN" sz="1400" dirty="0">
                <a:solidFill>
                  <a:schemeClr val="accent6">
                    <a:lumMod val="75000"/>
                  </a:schemeClr>
                </a:solidFill>
              </a:rPr>
              <a:t>. </a:t>
            </a:r>
            <a:r>
              <a:rPr lang="en-US" altLang="zh-CN" sz="1400" dirty="0" err="1">
                <a:solidFill>
                  <a:schemeClr val="accent6">
                    <a:lumMod val="75000"/>
                  </a:schemeClr>
                </a:solidFill>
              </a:rPr>
              <a:t>reflect.Field</a:t>
            </a:r>
            <a:endParaRPr lang="en-US" altLang="zh-CN" sz="1400" dirty="0">
              <a:solidFill>
                <a:schemeClr val="accent6">
                  <a:lumMod val="75000"/>
                </a:schemeClr>
              </a:solidFill>
            </a:endParaRPr>
          </a:p>
        </p:txBody>
      </p:sp>
      <p:sp>
        <p:nvSpPr>
          <p:cNvPr id="9" name="矩形 8">
            <a:extLst>
              <a:ext uri="{FF2B5EF4-FFF2-40B4-BE49-F238E27FC236}">
                <a16:creationId xmlns:a16="http://schemas.microsoft.com/office/drawing/2014/main" id="{7909F7FF-49D4-4D03-8C5C-43E6D53B982E}"/>
              </a:ext>
            </a:extLst>
          </p:cNvPr>
          <p:cNvSpPr/>
          <p:nvPr/>
        </p:nvSpPr>
        <p:spPr>
          <a:xfrm>
            <a:off x="1714160" y="4908997"/>
            <a:ext cx="2436757" cy="307777"/>
          </a:xfrm>
          <a:prstGeom prst="rect">
            <a:avLst/>
          </a:prstGeom>
        </p:spPr>
        <p:txBody>
          <a:bodyPr wrap="none">
            <a:spAutoFit/>
          </a:bodyPr>
          <a:lstStyle/>
          <a:p>
            <a:r>
              <a:rPr lang="en-US" altLang="zh-CN" sz="1400" dirty="0" err="1">
                <a:solidFill>
                  <a:schemeClr val="accent6">
                    <a:lumMod val="75000"/>
                  </a:schemeClr>
                </a:solidFill>
              </a:rPr>
              <a:t>java.lang</a:t>
            </a:r>
            <a:r>
              <a:rPr lang="en-US" altLang="zh-CN" sz="1400" dirty="0">
                <a:solidFill>
                  <a:schemeClr val="accent6">
                    <a:lumMod val="75000"/>
                  </a:schemeClr>
                </a:solidFill>
              </a:rPr>
              <a:t>. </a:t>
            </a:r>
            <a:r>
              <a:rPr lang="en-US" altLang="zh-CN" sz="1400" dirty="0" err="1">
                <a:solidFill>
                  <a:schemeClr val="accent6">
                    <a:lumMod val="75000"/>
                  </a:schemeClr>
                </a:solidFill>
              </a:rPr>
              <a:t>reflect.Method</a:t>
            </a:r>
            <a:endParaRPr lang="en-US" altLang="zh-CN" sz="1400" dirty="0">
              <a:solidFill>
                <a:schemeClr val="accent6">
                  <a:lumMod val="75000"/>
                </a:schemeClr>
              </a:solidFill>
            </a:endParaRPr>
          </a:p>
        </p:txBody>
      </p:sp>
      <p:sp>
        <p:nvSpPr>
          <p:cNvPr id="10" name="矩形 9">
            <a:extLst>
              <a:ext uri="{FF2B5EF4-FFF2-40B4-BE49-F238E27FC236}">
                <a16:creationId xmlns:a16="http://schemas.microsoft.com/office/drawing/2014/main" id="{3FCD592E-985A-431F-A1C4-6703F76924E5}"/>
              </a:ext>
            </a:extLst>
          </p:cNvPr>
          <p:cNvSpPr/>
          <p:nvPr/>
        </p:nvSpPr>
        <p:spPr>
          <a:xfrm>
            <a:off x="1714160" y="5743311"/>
            <a:ext cx="2824684" cy="307777"/>
          </a:xfrm>
          <a:prstGeom prst="rect">
            <a:avLst/>
          </a:prstGeom>
        </p:spPr>
        <p:txBody>
          <a:bodyPr wrap="none">
            <a:spAutoFit/>
          </a:bodyPr>
          <a:lstStyle/>
          <a:p>
            <a:r>
              <a:rPr lang="en-US" altLang="zh-CN" sz="1400" dirty="0" err="1">
                <a:solidFill>
                  <a:schemeClr val="accent6">
                    <a:lumMod val="75000"/>
                  </a:schemeClr>
                </a:solidFill>
              </a:rPr>
              <a:t>java.lang</a:t>
            </a:r>
            <a:r>
              <a:rPr lang="en-US" altLang="zh-CN" sz="1400" dirty="0">
                <a:solidFill>
                  <a:schemeClr val="accent6">
                    <a:lumMod val="75000"/>
                  </a:schemeClr>
                </a:solidFill>
              </a:rPr>
              <a:t>. </a:t>
            </a:r>
            <a:r>
              <a:rPr lang="en-US" altLang="zh-CN" sz="1400" dirty="0" err="1">
                <a:solidFill>
                  <a:schemeClr val="accent6">
                    <a:lumMod val="75000"/>
                  </a:schemeClr>
                </a:solidFill>
              </a:rPr>
              <a:t>reflect.Constructor</a:t>
            </a:r>
            <a:endParaRPr lang="en-US" altLang="zh-CN" sz="1400" dirty="0">
              <a:solidFill>
                <a:schemeClr val="accent6">
                  <a:lumMod val="75000"/>
                </a:schemeClr>
              </a:solidFill>
            </a:endParaRPr>
          </a:p>
        </p:txBody>
      </p:sp>
      <p:sp>
        <p:nvSpPr>
          <p:cNvPr id="11" name="矩形 10">
            <a:extLst>
              <a:ext uri="{FF2B5EF4-FFF2-40B4-BE49-F238E27FC236}">
                <a16:creationId xmlns:a16="http://schemas.microsoft.com/office/drawing/2014/main" id="{A12BBB76-42EC-4504-9D2F-78FDB87FB801}"/>
              </a:ext>
            </a:extLst>
          </p:cNvPr>
          <p:cNvSpPr/>
          <p:nvPr/>
        </p:nvSpPr>
        <p:spPr>
          <a:xfrm>
            <a:off x="5867400" y="327257"/>
            <a:ext cx="3358612" cy="307777"/>
          </a:xfrm>
          <a:prstGeom prst="rect">
            <a:avLst/>
          </a:prstGeom>
        </p:spPr>
        <p:txBody>
          <a:bodyPr wrap="none">
            <a:spAutoFit/>
          </a:bodyPr>
          <a:lstStyle/>
          <a:p>
            <a:r>
              <a:rPr lang="zh-CN" altLang="en-US" sz="1400" dirty="0"/>
              <a:t>生成 </a:t>
            </a:r>
            <a:r>
              <a:rPr lang="en-US" altLang="zh-CN" sz="1400" dirty="0"/>
              <a:t>JVM </a:t>
            </a:r>
            <a:r>
              <a:rPr lang="zh-CN" altLang="en-US" sz="1400" dirty="0"/>
              <a:t>中的类、接口或则对象的信息</a:t>
            </a:r>
          </a:p>
        </p:txBody>
      </p:sp>
    </p:spTree>
    <p:extLst>
      <p:ext uri="{BB962C8B-B14F-4D97-AF65-F5344CB8AC3E}">
        <p14:creationId xmlns:p14="http://schemas.microsoft.com/office/powerpoint/2010/main" val="3335278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文本框 23">
            <a:extLst>
              <a:ext uri="{FF2B5EF4-FFF2-40B4-BE49-F238E27FC236}">
                <a16:creationId xmlns:a16="http://schemas.microsoft.com/office/drawing/2014/main" id="{E1BEA8BF-E192-4304-997C-729FAFBF13B2}"/>
              </a:ext>
            </a:extLst>
          </p:cNvPr>
          <p:cNvSpPr txBox="1"/>
          <p:nvPr>
            <p:custDataLst>
              <p:tags r:id="rId1"/>
            </p:custDataLst>
          </p:nvPr>
        </p:nvSpPr>
        <p:spPr>
          <a:xfrm>
            <a:off x="812165" y="92220"/>
            <a:ext cx="2954655" cy="646331"/>
          </a:xfrm>
          <a:prstGeom prst="rect">
            <a:avLst/>
          </a:prstGeom>
          <a:noFill/>
        </p:spPr>
        <p:txBody>
          <a:bodyPr wrap="none" rtlCol="0">
            <a:spAutoFit/>
          </a:bodyPr>
          <a:lstStyle/>
          <a:p>
            <a:r>
              <a:rPr lang="zh-CN" altLang="en-US" sz="3600" b="1" dirty="0">
                <a:solidFill>
                  <a:srgbClr val="24569D"/>
                </a:solidFill>
              </a:rPr>
              <a:t>一、反射概述</a:t>
            </a:r>
            <a:endParaRPr lang="zh-CN" altLang="en-US" sz="2400" b="1" dirty="0">
              <a:solidFill>
                <a:srgbClr val="24569D"/>
              </a:solidFill>
            </a:endParaRPr>
          </a:p>
        </p:txBody>
      </p:sp>
      <p:pic>
        <p:nvPicPr>
          <p:cNvPr id="4" name="图片 3">
            <a:extLst>
              <a:ext uri="{FF2B5EF4-FFF2-40B4-BE49-F238E27FC236}">
                <a16:creationId xmlns:a16="http://schemas.microsoft.com/office/drawing/2014/main" id="{7F78139A-C9A6-4586-8D46-5B995A4602F5}"/>
              </a:ext>
            </a:extLst>
          </p:cNvPr>
          <p:cNvPicPr>
            <a:picLocks noChangeAspect="1"/>
          </p:cNvPicPr>
          <p:nvPr/>
        </p:nvPicPr>
        <p:blipFill rotWithShape="1">
          <a:blip r:embed="rId4"/>
          <a:srcRect t="1646" b="2278"/>
          <a:stretch/>
        </p:blipFill>
        <p:spPr>
          <a:xfrm>
            <a:off x="812165" y="807489"/>
            <a:ext cx="7580658" cy="5927580"/>
          </a:xfrm>
          <a:prstGeom prst="rect">
            <a:avLst/>
          </a:prstGeom>
        </p:spPr>
      </p:pic>
      <p:sp>
        <p:nvSpPr>
          <p:cNvPr id="5" name="矩形 4">
            <a:extLst>
              <a:ext uri="{FF2B5EF4-FFF2-40B4-BE49-F238E27FC236}">
                <a16:creationId xmlns:a16="http://schemas.microsoft.com/office/drawing/2014/main" id="{68D1AA47-9A7B-4E27-ADB7-09CFD49C3FD0}"/>
              </a:ext>
            </a:extLst>
          </p:cNvPr>
          <p:cNvSpPr/>
          <p:nvPr/>
        </p:nvSpPr>
        <p:spPr>
          <a:xfrm>
            <a:off x="8551545" y="1641257"/>
            <a:ext cx="2954655" cy="461665"/>
          </a:xfrm>
          <a:prstGeom prst="rect">
            <a:avLst/>
          </a:prstGeom>
        </p:spPr>
        <p:txBody>
          <a:bodyPr wrap="none">
            <a:spAutoFit/>
          </a:bodyPr>
          <a:lstStyle/>
          <a:p>
            <a:r>
              <a:rPr lang="zh-CN" altLang="en-US" sz="2400" b="1" dirty="0"/>
              <a:t>反射机制提供的功能</a:t>
            </a:r>
            <a:endParaRPr lang="en-US" altLang="zh-CN" sz="2400" b="1" dirty="0"/>
          </a:p>
        </p:txBody>
      </p:sp>
      <p:sp>
        <p:nvSpPr>
          <p:cNvPr id="6" name="矩形 5">
            <a:extLst>
              <a:ext uri="{FF2B5EF4-FFF2-40B4-BE49-F238E27FC236}">
                <a16:creationId xmlns:a16="http://schemas.microsoft.com/office/drawing/2014/main" id="{77436EB7-FDB8-4D06-A825-47537F59A3E7}"/>
              </a:ext>
            </a:extLst>
          </p:cNvPr>
          <p:cNvSpPr/>
          <p:nvPr/>
        </p:nvSpPr>
        <p:spPr>
          <a:xfrm>
            <a:off x="8648700" y="2067223"/>
            <a:ext cx="2857500" cy="170405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在运行时获取泛型信息</a:t>
            </a:r>
            <a:endParaRPr lang="en-US" altLang="zh-CN" dirty="0"/>
          </a:p>
          <a:p>
            <a:pPr marL="285750" indent="-285750">
              <a:lnSpc>
                <a:spcPct val="150000"/>
              </a:lnSpc>
              <a:buFont typeface="Arial" panose="020B0604020202020204" pitchFamily="34" charset="0"/>
              <a:buChar char="•"/>
            </a:pPr>
            <a:r>
              <a:rPr lang="zh-CN" altLang="en-US" dirty="0"/>
              <a:t>实现泛型数组操作代码 </a:t>
            </a:r>
          </a:p>
          <a:p>
            <a:pPr marL="285750" indent="-285750">
              <a:lnSpc>
                <a:spcPct val="150000"/>
              </a:lnSpc>
              <a:buFont typeface="Arial" panose="020B0604020202020204" pitchFamily="34" charset="0"/>
              <a:buChar char="•"/>
            </a:pPr>
            <a:r>
              <a:rPr lang="zh-CN" altLang="en-US" dirty="0"/>
              <a:t>在运行时处理注解 </a:t>
            </a:r>
          </a:p>
          <a:p>
            <a:pPr marL="285750" indent="-285750">
              <a:lnSpc>
                <a:spcPct val="150000"/>
              </a:lnSpc>
              <a:buFont typeface="Arial" panose="020B0604020202020204" pitchFamily="34" charset="0"/>
              <a:buChar char="•"/>
            </a:pPr>
            <a:r>
              <a:rPr lang="zh-CN" altLang="en-US" dirty="0"/>
              <a:t>生成动态代理</a:t>
            </a:r>
          </a:p>
        </p:txBody>
      </p:sp>
    </p:spTree>
    <p:extLst>
      <p:ext uri="{BB962C8B-B14F-4D97-AF65-F5344CB8AC3E}">
        <p14:creationId xmlns:p14="http://schemas.microsoft.com/office/powerpoint/2010/main" val="36981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V="1">
            <a:off x="1932952" y="174789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601842" y="174789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270732" y="1747894"/>
            <a:ext cx="2668890" cy="2508818"/>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PA_椭圆 15"/>
          <p:cNvSpPr/>
          <p:nvPr>
            <p:custDataLst>
              <p:tags r:id="rId1"/>
            </p:custDataLst>
          </p:nvPr>
        </p:nvSpPr>
        <p:spPr>
          <a:xfrm>
            <a:off x="1209789" y="3533549"/>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01</a:t>
            </a:r>
            <a:endParaRPr lang="zh-CN" altLang="en-US" sz="4800" dirty="0">
              <a:solidFill>
                <a:schemeClr val="bg1">
                  <a:lumMod val="85000"/>
                </a:schemeClr>
              </a:solidFill>
              <a:latin typeface="+mj-ea"/>
              <a:ea typeface="+mj-ea"/>
            </a:endParaRPr>
          </a:p>
        </p:txBody>
      </p:sp>
      <p:sp>
        <p:nvSpPr>
          <p:cNvPr id="17" name="PA_椭圆 16"/>
          <p:cNvSpPr/>
          <p:nvPr>
            <p:custDataLst>
              <p:tags r:id="rId2"/>
            </p:custDataLst>
          </p:nvPr>
        </p:nvSpPr>
        <p:spPr>
          <a:xfrm>
            <a:off x="3878679" y="1024731"/>
            <a:ext cx="1446326" cy="1446326"/>
          </a:xfrm>
          <a:prstGeom prst="ellipse">
            <a:avLst/>
          </a:prstGeom>
          <a:solidFill>
            <a:schemeClr val="accent1">
              <a:lumMod val="20000"/>
              <a:lumOff val="80000"/>
            </a:schemeClr>
          </a:solidFill>
          <a:ln w="285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tx1">
                    <a:lumMod val="65000"/>
                    <a:lumOff val="35000"/>
                  </a:schemeClr>
                </a:solidFill>
                <a:latin typeface="+mj-ea"/>
                <a:ea typeface="+mj-ea"/>
              </a:rPr>
              <a:t>02</a:t>
            </a:r>
            <a:endParaRPr lang="zh-CN" altLang="en-US" sz="4800" dirty="0">
              <a:solidFill>
                <a:schemeClr val="tx1">
                  <a:lumMod val="65000"/>
                  <a:lumOff val="35000"/>
                </a:schemeClr>
              </a:solidFill>
              <a:latin typeface="+mj-ea"/>
              <a:ea typeface="+mj-ea"/>
            </a:endParaRPr>
          </a:p>
        </p:txBody>
      </p:sp>
      <p:sp>
        <p:nvSpPr>
          <p:cNvPr id="18" name="PA_椭圆 17"/>
          <p:cNvSpPr/>
          <p:nvPr>
            <p:custDataLst>
              <p:tags r:id="rId3"/>
            </p:custDataLst>
          </p:nvPr>
        </p:nvSpPr>
        <p:spPr>
          <a:xfrm>
            <a:off x="6547569" y="3533549"/>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03</a:t>
            </a:r>
            <a:endParaRPr lang="zh-CN" altLang="en-US" sz="4800" dirty="0">
              <a:solidFill>
                <a:schemeClr val="bg1">
                  <a:lumMod val="85000"/>
                </a:schemeClr>
              </a:solidFill>
              <a:latin typeface="+mj-ea"/>
              <a:ea typeface="+mj-ea"/>
            </a:endParaRPr>
          </a:p>
        </p:txBody>
      </p:sp>
      <p:sp>
        <p:nvSpPr>
          <p:cNvPr id="19" name="PA_椭圆 18"/>
          <p:cNvSpPr/>
          <p:nvPr>
            <p:custDataLst>
              <p:tags r:id="rId4"/>
            </p:custDataLst>
          </p:nvPr>
        </p:nvSpPr>
        <p:spPr>
          <a:xfrm>
            <a:off x="9216459" y="1024731"/>
            <a:ext cx="1446326" cy="1446326"/>
          </a:xfrm>
          <a:prstGeom prst="ellipse">
            <a:avLst/>
          </a:prstGeom>
          <a:solidFill>
            <a:srgbClr val="F2F2F2"/>
          </a:solid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1">
                    <a:lumMod val="85000"/>
                  </a:schemeClr>
                </a:solidFill>
                <a:latin typeface="+mj-ea"/>
                <a:ea typeface="+mj-ea"/>
              </a:rPr>
              <a:t>04</a:t>
            </a:r>
            <a:endParaRPr lang="zh-CN" altLang="en-US" sz="4800" dirty="0">
              <a:solidFill>
                <a:schemeClr val="bg1">
                  <a:lumMod val="85000"/>
                </a:schemeClr>
              </a:solidFill>
              <a:latin typeface="+mj-ea"/>
              <a:ea typeface="+mj-ea"/>
            </a:endParaRPr>
          </a:p>
        </p:txBody>
      </p:sp>
      <p:sp>
        <p:nvSpPr>
          <p:cNvPr id="24" name="PA_文本框 23"/>
          <p:cNvSpPr txBox="1"/>
          <p:nvPr>
            <p:custDataLst>
              <p:tags r:id="rId5"/>
            </p:custDataLst>
          </p:nvPr>
        </p:nvSpPr>
        <p:spPr>
          <a:xfrm>
            <a:off x="1532842" y="5183072"/>
            <a:ext cx="800219" cy="461665"/>
          </a:xfrm>
          <a:prstGeom prst="rect">
            <a:avLst/>
          </a:prstGeom>
          <a:noFill/>
        </p:spPr>
        <p:txBody>
          <a:bodyPr wrap="none" rtlCol="0">
            <a:spAutoFit/>
          </a:bodyPr>
          <a:lstStyle/>
          <a:p>
            <a:r>
              <a:rPr lang="zh-CN" altLang="en-US" sz="2400" b="1" dirty="0">
                <a:solidFill>
                  <a:schemeClr val="bg1">
                    <a:lumMod val="85000"/>
                  </a:schemeClr>
                </a:solidFill>
              </a:rPr>
              <a:t>概述</a:t>
            </a:r>
          </a:p>
        </p:txBody>
      </p:sp>
      <p:sp>
        <p:nvSpPr>
          <p:cNvPr id="28" name="PA_文本框 27"/>
          <p:cNvSpPr txBox="1"/>
          <p:nvPr>
            <p:custDataLst>
              <p:tags r:id="rId6"/>
            </p:custDataLst>
          </p:nvPr>
        </p:nvSpPr>
        <p:spPr>
          <a:xfrm>
            <a:off x="6870622" y="5183072"/>
            <a:ext cx="800219" cy="461665"/>
          </a:xfrm>
          <a:prstGeom prst="rect">
            <a:avLst/>
          </a:prstGeom>
          <a:noFill/>
        </p:spPr>
        <p:txBody>
          <a:bodyPr wrap="none" rtlCol="0">
            <a:spAutoFit/>
          </a:bodyPr>
          <a:lstStyle/>
          <a:p>
            <a:r>
              <a:rPr lang="zh-CN" altLang="en-US" sz="2400" b="1" dirty="0">
                <a:solidFill>
                  <a:schemeClr val="bg1">
                    <a:lumMod val="85000"/>
                  </a:schemeClr>
                </a:solidFill>
              </a:rPr>
              <a:t>应用</a:t>
            </a:r>
          </a:p>
        </p:txBody>
      </p:sp>
      <p:sp>
        <p:nvSpPr>
          <p:cNvPr id="29" name="PA_文本框 28"/>
          <p:cNvSpPr txBox="1"/>
          <p:nvPr>
            <p:custDataLst>
              <p:tags r:id="rId7"/>
            </p:custDataLst>
          </p:nvPr>
        </p:nvSpPr>
        <p:spPr>
          <a:xfrm>
            <a:off x="4119242" y="2588607"/>
            <a:ext cx="800219" cy="461665"/>
          </a:xfrm>
          <a:prstGeom prst="rect">
            <a:avLst/>
          </a:prstGeom>
          <a:noFill/>
        </p:spPr>
        <p:txBody>
          <a:bodyPr wrap="none" rtlCol="0">
            <a:spAutoFit/>
          </a:bodyPr>
          <a:lstStyle/>
          <a:p>
            <a:r>
              <a:rPr lang="zh-CN" altLang="en-US" sz="2400" b="1" dirty="0">
                <a:solidFill>
                  <a:srgbClr val="24569D"/>
                </a:solidFill>
              </a:rPr>
              <a:t>详解</a:t>
            </a:r>
          </a:p>
        </p:txBody>
      </p:sp>
      <p:sp>
        <p:nvSpPr>
          <p:cNvPr id="30" name="PA_文本框 29"/>
          <p:cNvSpPr txBox="1"/>
          <p:nvPr>
            <p:custDataLst>
              <p:tags r:id="rId8"/>
            </p:custDataLst>
          </p:nvPr>
        </p:nvSpPr>
        <p:spPr>
          <a:xfrm>
            <a:off x="9231736" y="2666501"/>
            <a:ext cx="1415772" cy="461665"/>
          </a:xfrm>
          <a:prstGeom prst="rect">
            <a:avLst/>
          </a:prstGeom>
          <a:noFill/>
        </p:spPr>
        <p:txBody>
          <a:bodyPr wrap="none" rtlCol="0">
            <a:spAutoFit/>
          </a:bodyPr>
          <a:lstStyle/>
          <a:p>
            <a:r>
              <a:rPr lang="zh-CN" altLang="en-US" sz="2400" b="1" dirty="0">
                <a:solidFill>
                  <a:schemeClr val="bg1">
                    <a:lumMod val="85000"/>
                  </a:schemeClr>
                </a:solidFill>
              </a:rPr>
              <a:t>动态代理</a:t>
            </a:r>
          </a:p>
        </p:txBody>
      </p:sp>
      <p:sp>
        <p:nvSpPr>
          <p:cNvPr id="2" name="灯片编号占位符 1">
            <a:extLst>
              <a:ext uri="{FF2B5EF4-FFF2-40B4-BE49-F238E27FC236}">
                <a16:creationId xmlns:a16="http://schemas.microsoft.com/office/drawing/2014/main" id="{FF74CB84-9807-485D-B4E9-B5BE9C703C75}"/>
              </a:ext>
            </a:extLst>
          </p:cNvPr>
          <p:cNvSpPr>
            <a:spLocks noGrp="1"/>
          </p:cNvSpPr>
          <p:nvPr>
            <p:ph type="sldNum" sz="quarter" idx="12"/>
          </p:nvPr>
        </p:nvSpPr>
        <p:spPr/>
        <p:txBody>
          <a:bodyPr/>
          <a:lstStyle/>
          <a:p>
            <a:fld id="{B37D35F1-C8A2-4A57-8FB7-EAFE3FD7B391}" type="slidenum">
              <a:rPr lang="zh-CN" altLang="en-US" smtClean="0"/>
              <a:t>9</a:t>
            </a:fld>
            <a:endParaRPr lang="zh-CN" altLang="en-US"/>
          </a:p>
        </p:txBody>
      </p:sp>
      <p:sp>
        <p:nvSpPr>
          <p:cNvPr id="3" name="页脚占位符 2">
            <a:extLst>
              <a:ext uri="{FF2B5EF4-FFF2-40B4-BE49-F238E27FC236}">
                <a16:creationId xmlns:a16="http://schemas.microsoft.com/office/drawing/2014/main" id="{CD8509AF-13F9-4E59-B442-1FA92BE421C9}"/>
              </a:ext>
            </a:extLst>
          </p:cNvPr>
          <p:cNvSpPr>
            <a:spLocks noGrp="1"/>
          </p:cNvSpPr>
          <p:nvPr>
            <p:ph type="ftr" sz="quarter" idx="11"/>
          </p:nvPr>
        </p:nvSpPr>
        <p:spPr/>
        <p:txBody>
          <a:bodyPr/>
          <a:lstStyle/>
          <a:p>
            <a:endParaRPr lang="zh-CN" altLang="en-US"/>
          </a:p>
        </p:txBody>
      </p:sp>
      <p:sp>
        <p:nvSpPr>
          <p:cNvPr id="23" name="矩形 22">
            <a:extLst>
              <a:ext uri="{FF2B5EF4-FFF2-40B4-BE49-F238E27FC236}">
                <a16:creationId xmlns:a16="http://schemas.microsoft.com/office/drawing/2014/main" id="{34F39E02-1203-48DE-9AEC-F66A5B9DE12C}"/>
              </a:ext>
            </a:extLst>
          </p:cNvPr>
          <p:cNvSpPr/>
          <p:nvPr/>
        </p:nvSpPr>
        <p:spPr>
          <a:xfrm>
            <a:off x="3692358" y="3019722"/>
            <a:ext cx="2068195" cy="169828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marL="285750" indent="-285750">
              <a:lnSpc>
                <a:spcPct val="150000"/>
              </a:lnSpc>
              <a:buFont typeface="Arial" panose="020B0604020202020204" pitchFamily="34" charset="0"/>
              <a:buChar char="•"/>
            </a:pPr>
            <a:r>
              <a:rPr lang="zh-CN" altLang="en-US" b="1" dirty="0">
                <a:ea typeface="Microsoft YaHei" panose="020B0503020204020204" pitchFamily="34" charset="-122"/>
              </a:rPr>
              <a:t>理解</a:t>
            </a:r>
            <a:r>
              <a:rPr lang="en-US" altLang="zh-CN" b="1" dirty="0">
                <a:ea typeface="Microsoft YaHei" panose="020B0503020204020204" pitchFamily="34" charset="-122"/>
              </a:rPr>
              <a:t>Class</a:t>
            </a:r>
            <a:r>
              <a:rPr lang="zh-CN" altLang="en-US" b="1" dirty="0">
                <a:ea typeface="Microsoft YaHei" panose="020B0503020204020204" pitchFamily="34" charset="-122"/>
              </a:rPr>
              <a:t>类</a:t>
            </a:r>
            <a:endParaRPr lang="en-US" altLang="zh-CN" b="1" dirty="0">
              <a:ea typeface="Microsoft YaHei" panose="020B0503020204020204" pitchFamily="34" charset="-122"/>
            </a:endParaRPr>
          </a:p>
          <a:p>
            <a:pPr marL="285750" indent="-285750">
              <a:lnSpc>
                <a:spcPct val="150000"/>
              </a:lnSpc>
              <a:buFont typeface="Arial" panose="020B0604020202020204" pitchFamily="34" charset="0"/>
              <a:buChar char="•"/>
            </a:pPr>
            <a:r>
              <a:rPr lang="zh-CN" altLang="en-US" b="1" dirty="0">
                <a:ea typeface="Microsoft YaHei" panose="020B0503020204020204" pitchFamily="34" charset="-122"/>
              </a:rPr>
              <a:t>获取</a:t>
            </a:r>
            <a:r>
              <a:rPr lang="en-US" altLang="zh-CN" b="1" dirty="0">
                <a:ea typeface="Microsoft YaHei" panose="020B0503020204020204" pitchFamily="34" charset="-122"/>
              </a:rPr>
              <a:t>Class</a:t>
            </a:r>
            <a:r>
              <a:rPr lang="zh-CN" altLang="en-US" b="1" dirty="0">
                <a:ea typeface="Microsoft YaHei" panose="020B0503020204020204" pitchFamily="34" charset="-122"/>
              </a:rPr>
              <a:t>实例</a:t>
            </a:r>
            <a:endParaRPr lang="en-US" altLang="zh-CN" b="1" dirty="0">
              <a:ea typeface="Microsoft YaHei" panose="020B0503020204020204" pitchFamily="34" charset="-122"/>
            </a:endParaRPr>
          </a:p>
          <a:p>
            <a:pPr marL="285750" indent="-285750">
              <a:lnSpc>
                <a:spcPct val="150000"/>
              </a:lnSpc>
              <a:buFont typeface="Arial" panose="020B0604020202020204" pitchFamily="34" charset="0"/>
              <a:buChar char="•"/>
            </a:pPr>
            <a:r>
              <a:rPr lang="zh-CN" altLang="en-US" b="1" dirty="0">
                <a:ea typeface="Microsoft YaHei" panose="020B0503020204020204" pitchFamily="34" charset="-122"/>
              </a:rPr>
              <a:t>类的加载</a:t>
            </a:r>
            <a:endParaRPr lang="en-US" altLang="zh-CN" b="1" dirty="0">
              <a:ea typeface="Microsoft YaHei" panose="020B0503020204020204" pitchFamily="34" charset="-122"/>
            </a:endParaRPr>
          </a:p>
          <a:p>
            <a:pPr marL="285750" indent="-285750">
              <a:lnSpc>
                <a:spcPct val="150000"/>
              </a:lnSpc>
              <a:buFont typeface="Arial" panose="020B0604020202020204" pitchFamily="34" charset="0"/>
              <a:buChar char="•"/>
            </a:pPr>
            <a:r>
              <a:rPr lang="en-US" altLang="zh-CN" b="1" dirty="0" err="1">
                <a:ea typeface="Microsoft YaHei" panose="020B0503020204020204" pitchFamily="34" charset="-122"/>
              </a:rPr>
              <a:t>ClassLoader</a:t>
            </a:r>
            <a:endParaRPr lang="zh-CN" altLang="en-US" b="1" dirty="0"/>
          </a:p>
        </p:txBody>
      </p:sp>
    </p:spTree>
    <p:extLst>
      <p:ext uri="{BB962C8B-B14F-4D97-AF65-F5344CB8AC3E}">
        <p14:creationId xmlns:p14="http://schemas.microsoft.com/office/powerpoint/2010/main" val="3753975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PA" val="v4.0.0"/>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PA" val="v4.0.0"/>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59.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60.xml><?xml version="1.0" encoding="utf-8"?>
<p:tagLst xmlns:a="http://schemas.openxmlformats.org/drawingml/2006/main" xmlns:r="http://schemas.openxmlformats.org/officeDocument/2006/relationships" xmlns:p="http://schemas.openxmlformats.org/presentationml/2006/main">
  <p:tag name="PA" val="v4.0.0"/>
</p:tagLst>
</file>

<file path=ppt/tags/tag61.xml><?xml version="1.0" encoding="utf-8"?>
<p:tagLst xmlns:a="http://schemas.openxmlformats.org/drawingml/2006/main" xmlns:r="http://schemas.openxmlformats.org/officeDocument/2006/relationships" xmlns:p="http://schemas.openxmlformats.org/presentationml/2006/main">
  <p:tag name="PA" val="v4.0.0"/>
</p:tagLst>
</file>

<file path=ppt/tags/tag62.xml><?xml version="1.0" encoding="utf-8"?>
<p:tagLst xmlns:a="http://schemas.openxmlformats.org/drawingml/2006/main" xmlns:r="http://schemas.openxmlformats.org/officeDocument/2006/relationships" xmlns:p="http://schemas.openxmlformats.org/presentationml/2006/main">
  <p:tag name="PA" val="v4.0.0"/>
</p:tagLst>
</file>

<file path=ppt/tags/tag63.xml><?xml version="1.0" encoding="utf-8"?>
<p:tagLst xmlns:a="http://schemas.openxmlformats.org/drawingml/2006/main" xmlns:r="http://schemas.openxmlformats.org/officeDocument/2006/relationships" xmlns:p="http://schemas.openxmlformats.org/presentationml/2006/main">
  <p:tag name="PA" val="v4.0.0"/>
</p:tagLst>
</file>

<file path=ppt/tags/tag64.xml><?xml version="1.0" encoding="utf-8"?>
<p:tagLst xmlns:a="http://schemas.openxmlformats.org/drawingml/2006/main" xmlns:r="http://schemas.openxmlformats.org/officeDocument/2006/relationships" xmlns:p="http://schemas.openxmlformats.org/presentationml/2006/main">
  <p:tag name="PA" val="v4.0.0"/>
</p:tagLst>
</file>

<file path=ppt/tags/tag65.xml><?xml version="1.0" encoding="utf-8"?>
<p:tagLst xmlns:a="http://schemas.openxmlformats.org/drawingml/2006/main" xmlns:r="http://schemas.openxmlformats.org/officeDocument/2006/relationships" xmlns:p="http://schemas.openxmlformats.org/presentationml/2006/main">
  <p:tag name="PA" val="v4.0.0"/>
</p:tagLst>
</file>

<file path=ppt/tags/tag66.xml><?xml version="1.0" encoding="utf-8"?>
<p:tagLst xmlns:a="http://schemas.openxmlformats.org/drawingml/2006/main" xmlns:r="http://schemas.openxmlformats.org/officeDocument/2006/relationships" xmlns:p="http://schemas.openxmlformats.org/presentationml/2006/main">
  <p:tag name="PA" val="v4.0.0"/>
</p:tagLst>
</file>

<file path=ppt/tags/tag67.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4855</TotalTime>
  <Words>5065</Words>
  <Application>Microsoft Office PowerPoint</Application>
  <PresentationFormat>宽屏</PresentationFormat>
  <Paragraphs>492</Paragraphs>
  <Slides>34</Slides>
  <Notes>32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 Unicode MS</vt:lpstr>
      <vt:lpstr>JetBrains Mono</vt:lpstr>
      <vt:lpstr>方正兰亭超细黑简体</vt:lpstr>
      <vt:lpstr>汉仪中黑简</vt:lpstr>
      <vt:lpstr>宋体</vt:lpstr>
      <vt:lpstr>微软雅黑</vt:lpstr>
      <vt:lpstr>微软雅黑</vt:lpstr>
      <vt:lpstr>Arial</vt:lpstr>
      <vt:lpstr>Calibri</vt:lpstr>
      <vt:lpstr>Consolas</vt:lpstr>
      <vt:lpstr>Impact</vt:lpstr>
      <vt:lpstr>Segoe UI Light</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superb娟</cp:lastModifiedBy>
  <cp:revision>134</cp:revision>
  <dcterms:created xsi:type="dcterms:W3CDTF">2017-05-25T10:36:00Z</dcterms:created>
  <dcterms:modified xsi:type="dcterms:W3CDTF">2021-05-19T10:44:34Z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