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46"/>
  </p:notesMasterIdLst>
  <p:sldIdLst>
    <p:sldId id="288" r:id="rId3"/>
    <p:sldId id="261" r:id="rId4"/>
    <p:sldId id="287" r:id="rId5"/>
    <p:sldId id="321" r:id="rId6"/>
    <p:sldId id="308" r:id="rId7"/>
    <p:sldId id="322" r:id="rId8"/>
    <p:sldId id="324" r:id="rId9"/>
    <p:sldId id="325" r:id="rId10"/>
    <p:sldId id="326" r:id="rId11"/>
    <p:sldId id="323" r:id="rId12"/>
    <p:sldId id="327" r:id="rId13"/>
    <p:sldId id="329" r:id="rId14"/>
    <p:sldId id="330" r:id="rId15"/>
    <p:sldId id="328" r:id="rId16"/>
    <p:sldId id="309"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9" r:id="rId35"/>
    <p:sldId id="351" r:id="rId36"/>
    <p:sldId id="352" r:id="rId37"/>
    <p:sldId id="353" r:id="rId38"/>
    <p:sldId id="290" r:id="rId39"/>
    <p:sldId id="354" r:id="rId40"/>
    <p:sldId id="355" r:id="rId41"/>
    <p:sldId id="263" r:id="rId42"/>
    <p:sldId id="356" r:id="rId43"/>
    <p:sldId id="357" r:id="rId44"/>
    <p:sldId id="293"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D9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79779" autoAdjust="0"/>
  </p:normalViewPr>
  <p:slideViewPr>
    <p:cSldViewPr snapToGrid="0">
      <p:cViewPr varScale="1">
        <p:scale>
          <a:sx n="43" d="100"/>
          <a:sy n="43" d="100"/>
        </p:scale>
        <p:origin x="1171"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ADBDF8-02FE-4C90-A584-59947C62452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30602FD-D6CE-47CE-9D6D-E9F4C3B19AED}">
      <dgm:prSet phldrT="[文本]"/>
      <dgm:spPr>
        <a:solidFill>
          <a:schemeClr val="accent1">
            <a:hueOff val="0"/>
            <a:satOff val="0"/>
            <a:lumOff val="0"/>
          </a:schemeClr>
        </a:solidFill>
      </dgm:spPr>
      <dgm:t>
        <a:bodyPr/>
        <a:lstStyle/>
        <a:p>
          <a:r>
            <a:rPr lang="zh-CN" altLang="en-US" dirty="0"/>
            <a:t>以上几个论文的</a:t>
          </a:r>
          <a:r>
            <a:rPr lang="en-US" altLang="zh-CN" dirty="0"/>
            <a:t>baseline</a:t>
          </a:r>
          <a:r>
            <a:rPr lang="zh-CN" altLang="en-US" dirty="0"/>
            <a:t>实验进行中</a:t>
          </a:r>
        </a:p>
      </dgm:t>
    </dgm:pt>
    <dgm:pt modelId="{F69A798C-EF17-44D3-AA00-D848A3C5CFC5}" type="parTrans" cxnId="{F67500C9-8E17-44C4-B572-CDC0356A1124}">
      <dgm:prSet/>
      <dgm:spPr/>
      <dgm:t>
        <a:bodyPr/>
        <a:lstStyle/>
        <a:p>
          <a:endParaRPr lang="zh-CN" altLang="en-US"/>
        </a:p>
      </dgm:t>
    </dgm:pt>
    <dgm:pt modelId="{0FA460C2-53CD-4C3E-BAAA-2B17587E18E4}" type="sibTrans" cxnId="{F67500C9-8E17-44C4-B572-CDC0356A1124}">
      <dgm:prSet/>
      <dgm:spPr/>
      <dgm:t>
        <a:bodyPr/>
        <a:lstStyle/>
        <a:p>
          <a:endParaRPr lang="zh-CN" altLang="en-US"/>
        </a:p>
      </dgm:t>
    </dgm:pt>
    <dgm:pt modelId="{2BC1D79A-D852-4298-922E-F6CEFD9DF1F3}">
      <dgm:prSet phldrT="[文本]"/>
      <dgm:spPr>
        <a:solidFill>
          <a:srgbClr val="0070C0"/>
        </a:solidFill>
      </dgm:spPr>
      <dgm:t>
        <a:bodyPr/>
        <a:lstStyle/>
        <a:p>
          <a:r>
            <a:rPr lang="zh-CN" altLang="en-US" dirty="0"/>
            <a:t>写代码</a:t>
          </a:r>
        </a:p>
      </dgm:t>
    </dgm:pt>
    <dgm:pt modelId="{8B6AE91B-EE6F-4C33-80E0-313FEB02ED1F}" type="parTrans" cxnId="{64E45500-41B3-4A76-B8EC-220A0A1D0F10}">
      <dgm:prSet/>
      <dgm:spPr/>
      <dgm:t>
        <a:bodyPr/>
        <a:lstStyle/>
        <a:p>
          <a:endParaRPr lang="zh-CN" altLang="en-US"/>
        </a:p>
      </dgm:t>
    </dgm:pt>
    <dgm:pt modelId="{4B0146A4-6D4C-4E50-AC4E-7EA5CF91FC54}" type="sibTrans" cxnId="{64E45500-41B3-4A76-B8EC-220A0A1D0F10}">
      <dgm:prSet/>
      <dgm:spPr/>
      <dgm:t>
        <a:bodyPr/>
        <a:lstStyle/>
        <a:p>
          <a:endParaRPr lang="zh-CN" altLang="en-US"/>
        </a:p>
      </dgm:t>
    </dgm:pt>
    <dgm:pt modelId="{4153BF98-6CCF-4198-9AF8-289D8F702406}">
      <dgm:prSet phldrT="[文本]"/>
      <dgm:spPr>
        <a:solidFill>
          <a:srgbClr val="00B0F0"/>
        </a:solidFill>
      </dgm:spPr>
      <dgm:t>
        <a:bodyPr/>
        <a:lstStyle/>
        <a:p>
          <a:r>
            <a:rPr lang="zh-CN" altLang="en-US" dirty="0"/>
            <a:t>成文</a:t>
          </a:r>
        </a:p>
      </dgm:t>
    </dgm:pt>
    <dgm:pt modelId="{C69CC47F-C41D-4598-83C8-AEF886425C7E}" type="parTrans" cxnId="{2D30CFD5-E2BD-4499-A13C-611EA24E66D3}">
      <dgm:prSet/>
      <dgm:spPr/>
      <dgm:t>
        <a:bodyPr/>
        <a:lstStyle/>
        <a:p>
          <a:endParaRPr lang="zh-CN" altLang="en-US"/>
        </a:p>
      </dgm:t>
    </dgm:pt>
    <dgm:pt modelId="{54B8849F-4491-484E-A4D3-8A6F390D5100}" type="sibTrans" cxnId="{2D30CFD5-E2BD-4499-A13C-611EA24E66D3}">
      <dgm:prSet/>
      <dgm:spPr/>
      <dgm:t>
        <a:bodyPr/>
        <a:lstStyle/>
        <a:p>
          <a:endParaRPr lang="zh-CN" altLang="en-US"/>
        </a:p>
      </dgm:t>
    </dgm:pt>
    <dgm:pt modelId="{E5FE226B-BF0D-4C72-96DC-0A70E2839D69}" type="pres">
      <dgm:prSet presAssocID="{24ADBDF8-02FE-4C90-A584-59947C62452B}" presName="linear" presStyleCnt="0">
        <dgm:presLayoutVars>
          <dgm:dir/>
          <dgm:animLvl val="lvl"/>
          <dgm:resizeHandles val="exact"/>
        </dgm:presLayoutVars>
      </dgm:prSet>
      <dgm:spPr/>
    </dgm:pt>
    <dgm:pt modelId="{ED893E85-101D-4BD4-992B-A8A94BAF3DB8}" type="pres">
      <dgm:prSet presAssocID="{A30602FD-D6CE-47CE-9D6D-E9F4C3B19AED}" presName="parentLin" presStyleCnt="0"/>
      <dgm:spPr/>
    </dgm:pt>
    <dgm:pt modelId="{019DF364-BC42-462B-87F4-A6CB2CB4B026}" type="pres">
      <dgm:prSet presAssocID="{A30602FD-D6CE-47CE-9D6D-E9F4C3B19AED}" presName="parentLeftMargin" presStyleLbl="node1" presStyleIdx="0" presStyleCnt="3"/>
      <dgm:spPr/>
    </dgm:pt>
    <dgm:pt modelId="{6CBE7269-B450-484A-9EBD-1954DB536314}" type="pres">
      <dgm:prSet presAssocID="{A30602FD-D6CE-47CE-9D6D-E9F4C3B19AED}" presName="parentText" presStyleLbl="node1" presStyleIdx="0" presStyleCnt="3">
        <dgm:presLayoutVars>
          <dgm:chMax val="0"/>
          <dgm:bulletEnabled val="1"/>
        </dgm:presLayoutVars>
      </dgm:prSet>
      <dgm:spPr/>
    </dgm:pt>
    <dgm:pt modelId="{9318C935-728E-4021-A84B-CA57D5D38924}" type="pres">
      <dgm:prSet presAssocID="{A30602FD-D6CE-47CE-9D6D-E9F4C3B19AED}" presName="negativeSpace" presStyleCnt="0"/>
      <dgm:spPr/>
    </dgm:pt>
    <dgm:pt modelId="{38AF213B-5A6A-47AB-BB05-9C7B2E78ABD7}" type="pres">
      <dgm:prSet presAssocID="{A30602FD-D6CE-47CE-9D6D-E9F4C3B19AED}" presName="childText" presStyleLbl="conFgAcc1" presStyleIdx="0" presStyleCnt="3">
        <dgm:presLayoutVars>
          <dgm:bulletEnabled val="1"/>
        </dgm:presLayoutVars>
      </dgm:prSet>
      <dgm:spPr>
        <a:solidFill>
          <a:srgbClr val="00B050">
            <a:alpha val="90000"/>
          </a:srgbClr>
        </a:solidFill>
      </dgm:spPr>
    </dgm:pt>
    <dgm:pt modelId="{96CE29D9-D9BE-4FC7-AA3B-291E6ADD9315}" type="pres">
      <dgm:prSet presAssocID="{0FA460C2-53CD-4C3E-BAAA-2B17587E18E4}" presName="spaceBetweenRectangles" presStyleCnt="0"/>
      <dgm:spPr/>
    </dgm:pt>
    <dgm:pt modelId="{E8344061-DBA2-4EF4-BC8B-2CDE6E74EAC7}" type="pres">
      <dgm:prSet presAssocID="{2BC1D79A-D852-4298-922E-F6CEFD9DF1F3}" presName="parentLin" presStyleCnt="0"/>
      <dgm:spPr/>
    </dgm:pt>
    <dgm:pt modelId="{26603BCA-4361-4C0A-A7B2-8AA3EE889135}" type="pres">
      <dgm:prSet presAssocID="{2BC1D79A-D852-4298-922E-F6CEFD9DF1F3}" presName="parentLeftMargin" presStyleLbl="node1" presStyleIdx="0" presStyleCnt="3"/>
      <dgm:spPr/>
    </dgm:pt>
    <dgm:pt modelId="{1EE718EC-63F0-4ACD-9276-52CD85A9B4CA}" type="pres">
      <dgm:prSet presAssocID="{2BC1D79A-D852-4298-922E-F6CEFD9DF1F3}" presName="parentText" presStyleLbl="node1" presStyleIdx="1" presStyleCnt="3">
        <dgm:presLayoutVars>
          <dgm:chMax val="0"/>
          <dgm:bulletEnabled val="1"/>
        </dgm:presLayoutVars>
      </dgm:prSet>
      <dgm:spPr/>
    </dgm:pt>
    <dgm:pt modelId="{C3DB57D9-1706-41DC-A746-73951B3E465F}" type="pres">
      <dgm:prSet presAssocID="{2BC1D79A-D852-4298-922E-F6CEFD9DF1F3}" presName="negativeSpace" presStyleCnt="0"/>
      <dgm:spPr/>
    </dgm:pt>
    <dgm:pt modelId="{C60E53F6-4AC2-4394-B8DA-809D619A9E38}" type="pres">
      <dgm:prSet presAssocID="{2BC1D79A-D852-4298-922E-F6CEFD9DF1F3}" presName="childText" presStyleLbl="conFgAcc1" presStyleIdx="1" presStyleCnt="3">
        <dgm:presLayoutVars>
          <dgm:bulletEnabled val="1"/>
        </dgm:presLayoutVars>
      </dgm:prSet>
      <dgm:spPr>
        <a:solidFill>
          <a:schemeClr val="accent5">
            <a:lumMod val="60000"/>
            <a:lumOff val="40000"/>
            <a:alpha val="90000"/>
          </a:schemeClr>
        </a:solidFill>
      </dgm:spPr>
    </dgm:pt>
    <dgm:pt modelId="{508C48D8-C8F8-4152-8335-4D0FD2ACB156}" type="pres">
      <dgm:prSet presAssocID="{4B0146A4-6D4C-4E50-AC4E-7EA5CF91FC54}" presName="spaceBetweenRectangles" presStyleCnt="0"/>
      <dgm:spPr/>
    </dgm:pt>
    <dgm:pt modelId="{20994FC4-19EC-402E-9DB6-65C57FEF1687}" type="pres">
      <dgm:prSet presAssocID="{4153BF98-6CCF-4198-9AF8-289D8F702406}" presName="parentLin" presStyleCnt="0"/>
      <dgm:spPr/>
    </dgm:pt>
    <dgm:pt modelId="{72043CC2-5C11-46D5-A643-C05CA4E6A410}" type="pres">
      <dgm:prSet presAssocID="{4153BF98-6CCF-4198-9AF8-289D8F702406}" presName="parentLeftMargin" presStyleLbl="node1" presStyleIdx="1" presStyleCnt="3"/>
      <dgm:spPr/>
    </dgm:pt>
    <dgm:pt modelId="{0D024056-2FDB-4F5E-B437-DB7B2B6D0B4F}" type="pres">
      <dgm:prSet presAssocID="{4153BF98-6CCF-4198-9AF8-289D8F702406}" presName="parentText" presStyleLbl="node1" presStyleIdx="2" presStyleCnt="3">
        <dgm:presLayoutVars>
          <dgm:chMax val="0"/>
          <dgm:bulletEnabled val="1"/>
        </dgm:presLayoutVars>
      </dgm:prSet>
      <dgm:spPr/>
    </dgm:pt>
    <dgm:pt modelId="{F3CD4EAC-6471-4981-8C45-311F4EC90EB0}" type="pres">
      <dgm:prSet presAssocID="{4153BF98-6CCF-4198-9AF8-289D8F702406}" presName="negativeSpace" presStyleCnt="0"/>
      <dgm:spPr/>
    </dgm:pt>
    <dgm:pt modelId="{C9F88179-88A5-4A0E-AF03-E697EDFF9E26}" type="pres">
      <dgm:prSet presAssocID="{4153BF98-6CCF-4198-9AF8-289D8F702406}" presName="childText" presStyleLbl="conFgAcc1" presStyleIdx="2" presStyleCnt="3">
        <dgm:presLayoutVars>
          <dgm:bulletEnabled val="1"/>
        </dgm:presLayoutVars>
      </dgm:prSet>
      <dgm:spPr>
        <a:solidFill>
          <a:schemeClr val="accent3">
            <a:lumMod val="60000"/>
            <a:lumOff val="40000"/>
            <a:alpha val="90000"/>
          </a:schemeClr>
        </a:solidFill>
      </dgm:spPr>
    </dgm:pt>
  </dgm:ptLst>
  <dgm:cxnLst>
    <dgm:cxn modelId="{64E45500-41B3-4A76-B8EC-220A0A1D0F10}" srcId="{24ADBDF8-02FE-4C90-A584-59947C62452B}" destId="{2BC1D79A-D852-4298-922E-F6CEFD9DF1F3}" srcOrd="1" destOrd="0" parTransId="{8B6AE91B-EE6F-4C33-80E0-313FEB02ED1F}" sibTransId="{4B0146A4-6D4C-4E50-AC4E-7EA5CF91FC54}"/>
    <dgm:cxn modelId="{699BDF02-D2F7-429F-96D8-0355C4382FE7}" type="presOf" srcId="{4153BF98-6CCF-4198-9AF8-289D8F702406}" destId="{0D024056-2FDB-4F5E-B437-DB7B2B6D0B4F}" srcOrd="1" destOrd="0" presId="urn:microsoft.com/office/officeart/2005/8/layout/list1"/>
    <dgm:cxn modelId="{3983FF63-52D5-4A78-8EF8-99999EF45627}" type="presOf" srcId="{2BC1D79A-D852-4298-922E-F6CEFD9DF1F3}" destId="{1EE718EC-63F0-4ACD-9276-52CD85A9B4CA}" srcOrd="1" destOrd="0" presId="urn:microsoft.com/office/officeart/2005/8/layout/list1"/>
    <dgm:cxn modelId="{117FF286-3A8F-4511-8BDF-49DF3A455027}" type="presOf" srcId="{A30602FD-D6CE-47CE-9D6D-E9F4C3B19AED}" destId="{6CBE7269-B450-484A-9EBD-1954DB536314}" srcOrd="1" destOrd="0" presId="urn:microsoft.com/office/officeart/2005/8/layout/list1"/>
    <dgm:cxn modelId="{653463C2-16CE-49D1-BBE3-667F3A7393A7}" type="presOf" srcId="{24ADBDF8-02FE-4C90-A584-59947C62452B}" destId="{E5FE226B-BF0D-4C72-96DC-0A70E2839D69}" srcOrd="0" destOrd="0" presId="urn:microsoft.com/office/officeart/2005/8/layout/list1"/>
    <dgm:cxn modelId="{F67500C9-8E17-44C4-B572-CDC0356A1124}" srcId="{24ADBDF8-02FE-4C90-A584-59947C62452B}" destId="{A30602FD-D6CE-47CE-9D6D-E9F4C3B19AED}" srcOrd="0" destOrd="0" parTransId="{F69A798C-EF17-44D3-AA00-D848A3C5CFC5}" sibTransId="{0FA460C2-53CD-4C3E-BAAA-2B17587E18E4}"/>
    <dgm:cxn modelId="{75C304CE-6B0F-44D3-862E-86CFA48E50CD}" type="presOf" srcId="{A30602FD-D6CE-47CE-9D6D-E9F4C3B19AED}" destId="{019DF364-BC42-462B-87F4-A6CB2CB4B026}" srcOrd="0" destOrd="0" presId="urn:microsoft.com/office/officeart/2005/8/layout/list1"/>
    <dgm:cxn modelId="{7BBD45D0-143C-48A3-B441-4BAC8D186D8B}" type="presOf" srcId="{4153BF98-6CCF-4198-9AF8-289D8F702406}" destId="{72043CC2-5C11-46D5-A643-C05CA4E6A410}" srcOrd="0" destOrd="0" presId="urn:microsoft.com/office/officeart/2005/8/layout/list1"/>
    <dgm:cxn modelId="{83123BD1-46B2-4A0F-BCA6-9FD6F3F663F4}" type="presOf" srcId="{2BC1D79A-D852-4298-922E-F6CEFD9DF1F3}" destId="{26603BCA-4361-4C0A-A7B2-8AA3EE889135}" srcOrd="0" destOrd="0" presId="urn:microsoft.com/office/officeart/2005/8/layout/list1"/>
    <dgm:cxn modelId="{2D30CFD5-E2BD-4499-A13C-611EA24E66D3}" srcId="{24ADBDF8-02FE-4C90-A584-59947C62452B}" destId="{4153BF98-6CCF-4198-9AF8-289D8F702406}" srcOrd="2" destOrd="0" parTransId="{C69CC47F-C41D-4598-83C8-AEF886425C7E}" sibTransId="{54B8849F-4491-484E-A4D3-8A6F390D5100}"/>
    <dgm:cxn modelId="{DB463AC9-53CC-4A7E-AB25-504ED28FA3DB}" type="presParOf" srcId="{E5FE226B-BF0D-4C72-96DC-0A70E2839D69}" destId="{ED893E85-101D-4BD4-992B-A8A94BAF3DB8}" srcOrd="0" destOrd="0" presId="urn:microsoft.com/office/officeart/2005/8/layout/list1"/>
    <dgm:cxn modelId="{83E03379-A8BD-4D45-B1FB-7A9C48A073A1}" type="presParOf" srcId="{ED893E85-101D-4BD4-992B-A8A94BAF3DB8}" destId="{019DF364-BC42-462B-87F4-A6CB2CB4B026}" srcOrd="0" destOrd="0" presId="urn:microsoft.com/office/officeart/2005/8/layout/list1"/>
    <dgm:cxn modelId="{CEC9222E-8172-4F43-8B92-F6C95159C2C4}" type="presParOf" srcId="{ED893E85-101D-4BD4-992B-A8A94BAF3DB8}" destId="{6CBE7269-B450-484A-9EBD-1954DB536314}" srcOrd="1" destOrd="0" presId="urn:microsoft.com/office/officeart/2005/8/layout/list1"/>
    <dgm:cxn modelId="{CF266447-4097-4DC5-8624-3527C6F0B84E}" type="presParOf" srcId="{E5FE226B-BF0D-4C72-96DC-0A70E2839D69}" destId="{9318C935-728E-4021-A84B-CA57D5D38924}" srcOrd="1" destOrd="0" presId="urn:microsoft.com/office/officeart/2005/8/layout/list1"/>
    <dgm:cxn modelId="{49E0E990-46EC-47CA-AA9A-9E1CF6E82F0B}" type="presParOf" srcId="{E5FE226B-BF0D-4C72-96DC-0A70E2839D69}" destId="{38AF213B-5A6A-47AB-BB05-9C7B2E78ABD7}" srcOrd="2" destOrd="0" presId="urn:microsoft.com/office/officeart/2005/8/layout/list1"/>
    <dgm:cxn modelId="{5F8673BF-75CB-44FA-9D56-8C4217780AAF}" type="presParOf" srcId="{E5FE226B-BF0D-4C72-96DC-0A70E2839D69}" destId="{96CE29D9-D9BE-4FC7-AA3B-291E6ADD9315}" srcOrd="3" destOrd="0" presId="urn:microsoft.com/office/officeart/2005/8/layout/list1"/>
    <dgm:cxn modelId="{A6EE7B42-7C88-4E07-B874-F3076AD20864}" type="presParOf" srcId="{E5FE226B-BF0D-4C72-96DC-0A70E2839D69}" destId="{E8344061-DBA2-4EF4-BC8B-2CDE6E74EAC7}" srcOrd="4" destOrd="0" presId="urn:microsoft.com/office/officeart/2005/8/layout/list1"/>
    <dgm:cxn modelId="{AAA01006-4C0E-4BE2-A386-B7CA17C4D68B}" type="presParOf" srcId="{E8344061-DBA2-4EF4-BC8B-2CDE6E74EAC7}" destId="{26603BCA-4361-4C0A-A7B2-8AA3EE889135}" srcOrd="0" destOrd="0" presId="urn:microsoft.com/office/officeart/2005/8/layout/list1"/>
    <dgm:cxn modelId="{125BA0D8-4722-42F4-8EA7-B94B95F0347A}" type="presParOf" srcId="{E8344061-DBA2-4EF4-BC8B-2CDE6E74EAC7}" destId="{1EE718EC-63F0-4ACD-9276-52CD85A9B4CA}" srcOrd="1" destOrd="0" presId="urn:microsoft.com/office/officeart/2005/8/layout/list1"/>
    <dgm:cxn modelId="{8E0212CF-E530-4F6E-A2AA-DAD242CB6A83}" type="presParOf" srcId="{E5FE226B-BF0D-4C72-96DC-0A70E2839D69}" destId="{C3DB57D9-1706-41DC-A746-73951B3E465F}" srcOrd="5" destOrd="0" presId="urn:microsoft.com/office/officeart/2005/8/layout/list1"/>
    <dgm:cxn modelId="{052A4AF8-29DB-4641-820C-3CF8D6DB56CB}" type="presParOf" srcId="{E5FE226B-BF0D-4C72-96DC-0A70E2839D69}" destId="{C60E53F6-4AC2-4394-B8DA-809D619A9E38}" srcOrd="6" destOrd="0" presId="urn:microsoft.com/office/officeart/2005/8/layout/list1"/>
    <dgm:cxn modelId="{7D0E34C5-A6DB-4A0B-B4FB-F3A09654A0CE}" type="presParOf" srcId="{E5FE226B-BF0D-4C72-96DC-0A70E2839D69}" destId="{508C48D8-C8F8-4152-8335-4D0FD2ACB156}" srcOrd="7" destOrd="0" presId="urn:microsoft.com/office/officeart/2005/8/layout/list1"/>
    <dgm:cxn modelId="{94515D34-0B44-48F3-BEAC-947D9253E5B3}" type="presParOf" srcId="{E5FE226B-BF0D-4C72-96DC-0A70E2839D69}" destId="{20994FC4-19EC-402E-9DB6-65C57FEF1687}" srcOrd="8" destOrd="0" presId="urn:microsoft.com/office/officeart/2005/8/layout/list1"/>
    <dgm:cxn modelId="{C641DF25-EE8A-4688-A45D-14C83DC81685}" type="presParOf" srcId="{20994FC4-19EC-402E-9DB6-65C57FEF1687}" destId="{72043CC2-5C11-46D5-A643-C05CA4E6A410}" srcOrd="0" destOrd="0" presId="urn:microsoft.com/office/officeart/2005/8/layout/list1"/>
    <dgm:cxn modelId="{C7381D4D-AA1D-4612-A534-1A10DD3C76A4}" type="presParOf" srcId="{20994FC4-19EC-402E-9DB6-65C57FEF1687}" destId="{0D024056-2FDB-4F5E-B437-DB7B2B6D0B4F}" srcOrd="1" destOrd="0" presId="urn:microsoft.com/office/officeart/2005/8/layout/list1"/>
    <dgm:cxn modelId="{9E8E4BD2-C6C5-4C80-AB28-391F0AB77385}" type="presParOf" srcId="{E5FE226B-BF0D-4C72-96DC-0A70E2839D69}" destId="{F3CD4EAC-6471-4981-8C45-311F4EC90EB0}" srcOrd="9" destOrd="0" presId="urn:microsoft.com/office/officeart/2005/8/layout/list1"/>
    <dgm:cxn modelId="{6A9C26CA-4181-40C2-8297-39BB273E4A25}" type="presParOf" srcId="{E5FE226B-BF0D-4C72-96DC-0A70E2839D69}" destId="{C9F88179-88A5-4A0E-AF03-E697EDFF9E2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F213B-5A6A-47AB-BB05-9C7B2E78ABD7}">
      <dsp:nvSpPr>
        <dsp:cNvPr id="0" name=""/>
        <dsp:cNvSpPr/>
      </dsp:nvSpPr>
      <dsp:spPr>
        <a:xfrm>
          <a:off x="0" y="1116093"/>
          <a:ext cx="9843912" cy="781200"/>
        </a:xfrm>
        <a:prstGeom prst="rect">
          <a:avLst/>
        </a:prstGeom>
        <a:solidFill>
          <a:srgbClr val="00B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BE7269-B450-484A-9EBD-1954DB536314}">
      <dsp:nvSpPr>
        <dsp:cNvPr id="0" name=""/>
        <dsp:cNvSpPr/>
      </dsp:nvSpPr>
      <dsp:spPr>
        <a:xfrm>
          <a:off x="492195" y="658533"/>
          <a:ext cx="6890738" cy="915120"/>
        </a:xfrm>
        <a:prstGeom prst="roundRect">
          <a:avLst/>
        </a:prstGeom>
        <a:solidFill>
          <a:schemeClr val="accent1">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454" tIns="0" rIns="260454"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以上几个论文的</a:t>
          </a:r>
          <a:r>
            <a:rPr lang="en-US" altLang="zh-CN" sz="3100" kern="1200" dirty="0"/>
            <a:t>baseline</a:t>
          </a:r>
          <a:r>
            <a:rPr lang="zh-CN" altLang="en-US" sz="3100" kern="1200" dirty="0"/>
            <a:t>实验进行中</a:t>
          </a:r>
        </a:p>
      </dsp:txBody>
      <dsp:txXfrm>
        <a:off x="536867" y="703205"/>
        <a:ext cx="6801394" cy="825776"/>
      </dsp:txXfrm>
    </dsp:sp>
    <dsp:sp modelId="{C60E53F6-4AC2-4394-B8DA-809D619A9E38}">
      <dsp:nvSpPr>
        <dsp:cNvPr id="0" name=""/>
        <dsp:cNvSpPr/>
      </dsp:nvSpPr>
      <dsp:spPr>
        <a:xfrm>
          <a:off x="0" y="2522254"/>
          <a:ext cx="9843912" cy="781200"/>
        </a:xfrm>
        <a:prstGeom prst="rect">
          <a:avLst/>
        </a:prstGeom>
        <a:solidFill>
          <a:schemeClr val="accent5">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E718EC-63F0-4ACD-9276-52CD85A9B4CA}">
      <dsp:nvSpPr>
        <dsp:cNvPr id="0" name=""/>
        <dsp:cNvSpPr/>
      </dsp:nvSpPr>
      <dsp:spPr>
        <a:xfrm>
          <a:off x="492195" y="2064694"/>
          <a:ext cx="6890738" cy="91512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454" tIns="0" rIns="260454"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写代码</a:t>
          </a:r>
        </a:p>
      </dsp:txBody>
      <dsp:txXfrm>
        <a:off x="536867" y="2109366"/>
        <a:ext cx="6801394" cy="825776"/>
      </dsp:txXfrm>
    </dsp:sp>
    <dsp:sp modelId="{C9F88179-88A5-4A0E-AF03-E697EDFF9E26}">
      <dsp:nvSpPr>
        <dsp:cNvPr id="0" name=""/>
        <dsp:cNvSpPr/>
      </dsp:nvSpPr>
      <dsp:spPr>
        <a:xfrm>
          <a:off x="0" y="3928414"/>
          <a:ext cx="9843912" cy="781200"/>
        </a:xfrm>
        <a:prstGeom prst="rect">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024056-2FDB-4F5E-B437-DB7B2B6D0B4F}">
      <dsp:nvSpPr>
        <dsp:cNvPr id="0" name=""/>
        <dsp:cNvSpPr/>
      </dsp:nvSpPr>
      <dsp:spPr>
        <a:xfrm>
          <a:off x="492195" y="3470854"/>
          <a:ext cx="6890738" cy="91512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454" tIns="0" rIns="260454"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成文</a:t>
          </a:r>
        </a:p>
      </dsp:txBody>
      <dsp:txXfrm>
        <a:off x="536867" y="3515526"/>
        <a:ext cx="6801394"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M" panose="00020600040101010101" pitchFamily="18" charset="-122"/>
                <a:ea typeface="阿里巴巴普惠体 M" panose="00020600040101010101" pitchFamily="18" charset="-122"/>
              </a:defRPr>
            </a:lvl1pPr>
          </a:lstStyle>
          <a:p>
            <a:fld id="{18387E6D-879A-4C3F-B90B-CB5B7D8C9D92}" type="datetimeFigureOut">
              <a:rPr lang="zh-CN" altLang="en-US" smtClean="0"/>
              <a:t>2021/12/29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M" panose="00020600040101010101" pitchFamily="18" charset="-122"/>
                <a:ea typeface="阿里巴巴普惠体 M" panose="00020600040101010101" pitchFamily="18" charset="-122"/>
              </a:defRPr>
            </a:lvl1pPr>
          </a:lstStyle>
          <a:p>
            <a:fld id="{4DD70E93-9BC9-4DA2-8CAC-F4FC08D1C8CE}" type="slidenum">
              <a:rPr lang="zh-CN" altLang="en-US" smtClean="0"/>
              <a:t>‹#›</a:t>
            </a:fld>
            <a:endParaRPr lang="zh-CN" altLang="en-US" dirty="0"/>
          </a:p>
        </p:txBody>
      </p:sp>
    </p:spTree>
    <p:extLst>
      <p:ext uri="{BB962C8B-B14F-4D97-AF65-F5344CB8AC3E}">
        <p14:creationId xmlns:p14="http://schemas.microsoft.com/office/powerpoint/2010/main" val="1727502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1pPr>
    <a:lvl2pPr marL="4572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2pPr>
    <a:lvl3pPr marL="9144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3pPr>
    <a:lvl4pPr marL="13716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4pPr>
    <a:lvl5pPr marL="18288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851985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所有六个映射都是基于</a:t>
            </a:r>
            <a:r>
              <a:rPr lang="en-US" altLang="zh-CN" dirty="0"/>
              <a:t>transformer(GPT-2),encoder</a:t>
            </a:r>
            <a:r>
              <a:rPr lang="zh-CN" altLang="en-US" dirty="0"/>
              <a:t>和</a:t>
            </a:r>
            <a:r>
              <a:rPr lang="en-US" altLang="zh-CN" dirty="0"/>
              <a:t>decoder</a:t>
            </a:r>
            <a:r>
              <a:rPr lang="zh-CN" altLang="en-US" dirty="0"/>
              <a:t>层使用的是在</a:t>
            </a:r>
            <a:r>
              <a:rPr lang="en-US" altLang="zh-CN" dirty="0"/>
              <a:t>reddit communication</a:t>
            </a:r>
            <a:r>
              <a:rPr lang="zh-CN" altLang="en-US" dirty="0"/>
              <a:t>上训练的</a:t>
            </a:r>
            <a:r>
              <a:rPr lang="en-US" altLang="zh-CN" dirty="0" err="1"/>
              <a:t>gpt</a:t>
            </a:r>
            <a:r>
              <a:rPr lang="zh-CN" altLang="en-US" dirty="0"/>
              <a:t>的权重，</a:t>
            </a:r>
            <a:endParaRPr lang="en-US" altLang="zh-CN" dirty="0"/>
          </a:p>
          <a:p>
            <a:r>
              <a:rPr lang="zh-CN" altLang="en-US" dirty="0"/>
              <a:t>为了减少内存消耗，所有前向传播和后向传播的模型是分开共享的，同样</a:t>
            </a:r>
            <a:r>
              <a:rPr lang="en-US" altLang="zh-CN" dirty="0"/>
              <a:t>encoder</a:t>
            </a:r>
            <a:r>
              <a:rPr lang="zh-CN" altLang="en-US" dirty="0"/>
              <a:t>和</a:t>
            </a:r>
            <a:r>
              <a:rPr lang="en-US" altLang="zh-CN" dirty="0"/>
              <a:t>decoder</a:t>
            </a:r>
            <a:r>
              <a:rPr lang="zh-CN" altLang="en-US" dirty="0"/>
              <a:t>也是除了</a:t>
            </a:r>
            <a:r>
              <a:rPr lang="en-US" altLang="zh-CN" dirty="0"/>
              <a:t>attention</a:t>
            </a:r>
            <a:r>
              <a:rPr lang="zh-CN" altLang="en-US" dirty="0"/>
              <a:t>模块外共享参数</a:t>
            </a:r>
            <a:endParaRPr lang="en-US" altLang="zh-CN" dirty="0"/>
          </a:p>
          <a:p>
            <a:r>
              <a:rPr lang="zh-CN" altLang="en-US" dirty="0"/>
              <a:t>这是整个框架的结构，其中</a:t>
            </a:r>
            <a:r>
              <a:rPr lang="en-US" altLang="zh-CN" dirty="0"/>
              <a:t>Dx Dy </a:t>
            </a:r>
            <a:r>
              <a:rPr lang="zh-CN" altLang="en-US" dirty="0"/>
              <a:t>是鉴别器，鉴别是合成的还是自然的，它们有三层带有</a:t>
            </a:r>
            <a:r>
              <a:rPr lang="en-US" altLang="zh-CN" dirty="0" err="1"/>
              <a:t>LeakyRelu</a:t>
            </a:r>
            <a:r>
              <a:rPr lang="zh-CN" altLang="en-US" dirty="0"/>
              <a:t>的前馈神经网络实现，它们的损失函数定义为</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10</a:t>
            </a:fld>
            <a:endParaRPr lang="zh-CN" altLang="en-US"/>
          </a:p>
        </p:txBody>
      </p:sp>
    </p:spTree>
    <p:extLst>
      <p:ext uri="{BB962C8B-B14F-4D97-AF65-F5344CB8AC3E}">
        <p14:creationId xmlns:p14="http://schemas.microsoft.com/office/powerpoint/2010/main" val="3650464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a:t>
            </a:r>
            <a:r>
              <a:rPr lang="en-US" altLang="zh-CN" dirty="0"/>
              <a:t>Dx Dy </a:t>
            </a:r>
            <a:r>
              <a:rPr lang="zh-CN" altLang="en-US" dirty="0"/>
              <a:t>是鉴别器，鉴别是合成的还是自然的，它们有三层带有</a:t>
            </a:r>
            <a:r>
              <a:rPr lang="en-US" altLang="zh-CN" dirty="0" err="1"/>
              <a:t>LeakyRelu</a:t>
            </a:r>
            <a:r>
              <a:rPr lang="zh-CN" altLang="en-US" dirty="0"/>
              <a:t>的前馈神经网络实现，它们的损失函数定义为如下，</a:t>
            </a:r>
            <a:endParaRPr lang="en-US" altLang="zh-CN" dirty="0"/>
          </a:p>
          <a:p>
            <a:r>
              <a:rPr lang="en-US" altLang="zh-CN" dirty="0" err="1"/>
              <a:t>Hfx</a:t>
            </a:r>
            <a:r>
              <a:rPr lang="en-US" altLang="zh-CN" dirty="0"/>
              <a:t> </a:t>
            </a:r>
            <a:r>
              <a:rPr lang="zh-CN" altLang="en-US" dirty="0"/>
              <a:t>是</a:t>
            </a:r>
            <a:r>
              <a:rPr lang="en-US" altLang="zh-CN" dirty="0"/>
              <a:t>encoder </a:t>
            </a:r>
            <a:r>
              <a:rPr lang="en-US" altLang="zh-CN" dirty="0" err="1"/>
              <a:t>hbx</a:t>
            </a:r>
            <a:r>
              <a:rPr lang="en-US" altLang="zh-CN" dirty="0"/>
              <a:t> </a:t>
            </a:r>
            <a:r>
              <a:rPr lang="zh-CN" altLang="en-US" dirty="0"/>
              <a:t>是反向传播的</a:t>
            </a:r>
            <a:endParaRPr lang="en-US" altLang="zh-CN" dirty="0"/>
          </a:p>
          <a:p>
            <a:r>
              <a:rPr lang="zh-CN" altLang="en-US" dirty="0"/>
              <a:t>下面是双向学习的损失函数</a:t>
            </a:r>
            <a:endParaRPr lang="en-US" altLang="zh-CN" dirty="0"/>
          </a:p>
          <a:p>
            <a:r>
              <a:rPr lang="zh-CN" altLang="en-US" dirty="0"/>
              <a:t>最下面的是整个训练过程的损失函数</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11</a:t>
            </a:fld>
            <a:endParaRPr lang="zh-CN" altLang="en-US"/>
          </a:p>
        </p:txBody>
      </p:sp>
    </p:spTree>
    <p:extLst>
      <p:ext uri="{BB962C8B-B14F-4D97-AF65-F5344CB8AC3E}">
        <p14:creationId xmlns:p14="http://schemas.microsoft.com/office/powerpoint/2010/main" val="49414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a:t>
            </a:r>
            <a:r>
              <a:rPr lang="en-US" altLang="zh-CN" dirty="0"/>
              <a:t>SDGC</a:t>
            </a:r>
            <a:r>
              <a:rPr lang="zh-CN" altLang="en-US" dirty="0"/>
              <a:t>是莎士比亚对话生成数据集，</a:t>
            </a:r>
            <a:r>
              <a:rPr lang="en-US" altLang="zh-CN" dirty="0"/>
              <a:t>TCFC</a:t>
            </a:r>
            <a:r>
              <a:rPr lang="zh-CN" altLang="en-US" dirty="0"/>
              <a:t>是推特对话数据集</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12</a:t>
            </a:fld>
            <a:endParaRPr lang="zh-CN" altLang="en-US"/>
          </a:p>
        </p:txBody>
      </p:sp>
    </p:spTree>
    <p:extLst>
      <p:ext uri="{BB962C8B-B14F-4D97-AF65-F5344CB8AC3E}">
        <p14:creationId xmlns:p14="http://schemas.microsoft.com/office/powerpoint/2010/main" val="636949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a:t>
            </a:r>
            <a:r>
              <a:rPr lang="en-US" altLang="zh-CN" dirty="0"/>
              <a:t>SDGC</a:t>
            </a:r>
            <a:r>
              <a:rPr lang="zh-CN" altLang="en-US" dirty="0"/>
              <a:t>是莎士比亚对话生成数据集，</a:t>
            </a:r>
            <a:r>
              <a:rPr lang="en-US" altLang="zh-CN" dirty="0"/>
              <a:t>TCFC</a:t>
            </a:r>
            <a:r>
              <a:rPr lang="zh-CN" altLang="en-US" dirty="0"/>
              <a:t>是推特对话数据集</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13</a:t>
            </a:fld>
            <a:endParaRPr lang="zh-CN" altLang="en-US"/>
          </a:p>
        </p:txBody>
      </p:sp>
    </p:spTree>
    <p:extLst>
      <p:ext uri="{BB962C8B-B14F-4D97-AF65-F5344CB8AC3E}">
        <p14:creationId xmlns:p14="http://schemas.microsoft.com/office/powerpoint/2010/main" val="35908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可以看到本文提出的模型无论是机器指标还是人为指标都达到了比较高的水平</a:t>
            </a:r>
            <a:endParaRPr lang="en-US" altLang="zh-CN" dirty="0"/>
          </a:p>
          <a:p>
            <a:r>
              <a:rPr lang="zh-CN" altLang="en-US" dirty="0"/>
              <a:t>第一点是</a:t>
            </a:r>
            <a:r>
              <a:rPr lang="en-US" altLang="zh-CN" dirty="0"/>
              <a:t>multi pass </a:t>
            </a:r>
            <a:r>
              <a:rPr lang="zh-CN" altLang="en-US" dirty="0"/>
              <a:t>双向学习框架确实在多领域迁移上效果显著</a:t>
            </a:r>
            <a:endParaRPr lang="en-US" altLang="zh-CN" dirty="0"/>
          </a:p>
          <a:p>
            <a:r>
              <a:rPr lang="zh-CN" altLang="en-US" dirty="0"/>
              <a:t>第二点是分辨器控制了生成数据的质量</a:t>
            </a:r>
            <a:endParaRPr lang="en-US" altLang="zh-CN" dirty="0"/>
          </a:p>
          <a:p>
            <a:r>
              <a:rPr lang="zh-CN" altLang="en-US" dirty="0"/>
              <a:t>消融实验也表明没有分辨器，</a:t>
            </a:r>
            <a:r>
              <a:rPr lang="en-US" altLang="zh-CN" dirty="0"/>
              <a:t>BLEU</a:t>
            </a:r>
            <a:r>
              <a:rPr lang="zh-CN" altLang="en-US" dirty="0"/>
              <a:t>和</a:t>
            </a:r>
            <a:r>
              <a:rPr lang="en-US" altLang="zh-CN" dirty="0"/>
              <a:t>BERT</a:t>
            </a:r>
            <a:r>
              <a:rPr lang="zh-CN" altLang="en-US" dirty="0"/>
              <a:t>分数下降的厉害，但是独立性得分会提高，</a:t>
            </a:r>
            <a:endParaRPr lang="en-US" altLang="zh-CN" dirty="0"/>
          </a:p>
          <a:p>
            <a:r>
              <a:rPr lang="zh-CN" altLang="en-US" dirty="0"/>
              <a:t>同时</a:t>
            </a:r>
            <a:r>
              <a:rPr lang="en-US" altLang="zh-CN" dirty="0" err="1"/>
              <a:t>Losstra</a:t>
            </a:r>
            <a:r>
              <a:rPr lang="zh-CN" altLang="en-US" dirty="0"/>
              <a:t>的存在也至关重要</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14</a:t>
            </a:fld>
            <a:endParaRPr lang="zh-CN" altLang="en-US"/>
          </a:p>
        </p:txBody>
      </p:sp>
    </p:spTree>
    <p:extLst>
      <p:ext uri="{BB962C8B-B14F-4D97-AF65-F5344CB8AC3E}">
        <p14:creationId xmlns:p14="http://schemas.microsoft.com/office/powerpoint/2010/main" val="2614970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这篇论文是模仿感情对于共情生成的作用的研究</a:t>
            </a:r>
            <a:endParaRPr lang="en-US" altLang="zh-CN" dirty="0"/>
          </a:p>
          <a:p>
            <a:r>
              <a:rPr lang="zh-CN" altLang="en-US" dirty="0"/>
              <a:t>出发点是在于当前的模型和方法大部分是将对话文本看成一个扁平的结构，同时也认为情感的分布是均匀的，但是作者认为共情生成模仿情感的程度区别很大，取决于内容和情感的极性</a:t>
            </a:r>
            <a:endParaRPr lang="en-US" altLang="zh-CN" dirty="0"/>
          </a:p>
          <a:p>
            <a:r>
              <a:rPr lang="zh-CN" altLang="en-US" dirty="0"/>
              <a:t>因此本文作者提出了一种编码情感和上下文的方法，同时使用情感随机采样和情感模仿来生成。并解释了情感模仿和情感分组对于共情任务的作用</a:t>
            </a:r>
          </a:p>
        </p:txBody>
      </p:sp>
      <p:sp>
        <p:nvSpPr>
          <p:cNvPr id="4" name="灯片编号占位符 3"/>
          <p:cNvSpPr>
            <a:spLocks noGrp="1"/>
          </p:cNvSpPr>
          <p:nvPr>
            <p:ph type="sldNum" sz="quarter" idx="10"/>
          </p:nvPr>
        </p:nvSpPr>
        <p:spPr/>
        <p:txBody>
          <a:bodyPr/>
          <a:lstStyle/>
          <a:p>
            <a:fld id="{344135CD-E861-41A7-81F0-F3B524A28841}" type="slidenum">
              <a:rPr lang="zh-CN" altLang="en-US" smtClean="0"/>
              <a:t>15</a:t>
            </a:fld>
            <a:endParaRPr lang="zh-CN" altLang="en-US"/>
          </a:p>
        </p:txBody>
      </p:sp>
    </p:spTree>
    <p:extLst>
      <p:ext uri="{BB962C8B-B14F-4D97-AF65-F5344CB8AC3E}">
        <p14:creationId xmlns:p14="http://schemas.microsoft.com/office/powerpoint/2010/main" val="592458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文章建立在共情生成的一个假设基础，那就是共情生成通常</a:t>
            </a:r>
            <a:r>
              <a:rPr lang="en-US" altLang="zh-CN" dirty="0"/>
              <a:t>	</a:t>
            </a:r>
            <a:r>
              <a:rPr lang="zh-CN" altLang="en-US" dirty="0"/>
              <a:t>会模仿说话者的感情</a:t>
            </a:r>
            <a:endParaRPr lang="en-US" altLang="zh-CN" dirty="0"/>
          </a:p>
          <a:p>
            <a:r>
              <a:rPr lang="zh-CN" altLang="en-US" dirty="0"/>
              <a:t>那么对于共情的对话生成定义其实跟之前的开放对话生成是类似的，就是给定上下文语境对最后一句话进行生成补充，这里多了情感的识别</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16</a:t>
            </a:fld>
            <a:endParaRPr lang="zh-CN" altLang="en-US"/>
          </a:p>
        </p:txBody>
      </p:sp>
    </p:spTree>
    <p:extLst>
      <p:ext uri="{BB962C8B-B14F-4D97-AF65-F5344CB8AC3E}">
        <p14:creationId xmlns:p14="http://schemas.microsoft.com/office/powerpoint/2010/main" val="4006261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第一部分是编码器，每个词包含语义嵌入，位置嵌入和说话者嵌入</a:t>
            </a:r>
            <a:endParaRPr lang="en-US" altLang="zh-CN" dirty="0"/>
          </a:p>
          <a:p>
            <a:r>
              <a:rPr lang="zh-CN" altLang="en-US" dirty="0"/>
              <a:t>将词嵌入传入</a:t>
            </a:r>
            <a:r>
              <a:rPr lang="en-US" altLang="zh-CN" dirty="0"/>
              <a:t>transformer</a:t>
            </a:r>
            <a:r>
              <a:rPr lang="zh-CN" altLang="en-US" dirty="0"/>
              <a:t>编码器，</a:t>
            </a:r>
            <a:r>
              <a:rPr lang="en-US" altLang="zh-CN" dirty="0"/>
              <a:t>CTX</a:t>
            </a:r>
            <a:r>
              <a:rPr lang="zh-CN" altLang="en-US" dirty="0"/>
              <a:t>是受</a:t>
            </a:r>
            <a:r>
              <a:rPr lang="en-US" altLang="zh-CN" dirty="0" err="1"/>
              <a:t>bert</a:t>
            </a:r>
            <a:r>
              <a:rPr lang="zh-CN" altLang="en-US" dirty="0"/>
              <a:t>启发的额外</a:t>
            </a:r>
            <a:r>
              <a:rPr lang="en-US" altLang="zh-CN" dirty="0"/>
              <a:t>token</a:t>
            </a:r>
          </a:p>
          <a:p>
            <a:r>
              <a:rPr lang="zh-CN" altLang="en-US" dirty="0"/>
              <a:t>同时训练一个情感分类器，基于上下文</a:t>
            </a:r>
            <a:r>
              <a:rPr lang="en-US" altLang="zh-CN" dirty="0"/>
              <a:t>c</a:t>
            </a:r>
            <a:r>
              <a:rPr lang="zh-CN" altLang="en-US" dirty="0"/>
              <a:t>和情感嵌入</a:t>
            </a:r>
            <a:r>
              <a:rPr lang="en-US" altLang="zh-CN" dirty="0" err="1"/>
              <a:t>Exi</a:t>
            </a:r>
            <a:r>
              <a:rPr lang="en-US" altLang="zh-CN" dirty="0"/>
              <a:t>(32</a:t>
            </a:r>
            <a:r>
              <a:rPr lang="zh-CN" altLang="en-US" dirty="0"/>
              <a:t>种</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17</a:t>
            </a:fld>
            <a:endParaRPr lang="zh-CN" altLang="en-US"/>
          </a:p>
        </p:txBody>
      </p:sp>
    </p:spTree>
    <p:extLst>
      <p:ext uri="{BB962C8B-B14F-4D97-AF65-F5344CB8AC3E}">
        <p14:creationId xmlns:p14="http://schemas.microsoft.com/office/powerpoint/2010/main" val="2959304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解码器部分，首先是情感的划分，两组共</a:t>
            </a:r>
            <a:r>
              <a:rPr lang="en-US" altLang="zh-CN" dirty="0"/>
              <a:t>32</a:t>
            </a:r>
            <a:r>
              <a:rPr lang="zh-CN" altLang="en-US" dirty="0"/>
              <a:t>种感情，正向</a:t>
            </a:r>
            <a:r>
              <a:rPr lang="en-US" altLang="zh-CN" dirty="0"/>
              <a:t>13</a:t>
            </a:r>
            <a:r>
              <a:rPr lang="zh-CN" altLang="en-US" dirty="0"/>
              <a:t>，反向</a:t>
            </a:r>
            <a:r>
              <a:rPr lang="en-US" altLang="zh-CN" dirty="0"/>
              <a:t>19</a:t>
            </a:r>
            <a:r>
              <a:rPr lang="zh-CN" altLang="en-US" dirty="0"/>
              <a:t>划分依据是直觉。。。</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18</a:t>
            </a:fld>
            <a:endParaRPr lang="zh-CN" altLang="en-US"/>
          </a:p>
        </p:txBody>
      </p:sp>
    </p:spTree>
    <p:extLst>
      <p:ext uri="{BB962C8B-B14F-4D97-AF65-F5344CB8AC3E}">
        <p14:creationId xmlns:p14="http://schemas.microsoft.com/office/powerpoint/2010/main" val="29424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最终的</a:t>
            </a:r>
            <a:r>
              <a:rPr lang="en-US" altLang="zh-CN" dirty="0"/>
              <a:t>loss</a:t>
            </a:r>
            <a:r>
              <a:rPr lang="zh-CN" altLang="en-US" dirty="0"/>
              <a:t>如下需要解释每个部分是什么</a:t>
            </a:r>
            <a:r>
              <a:rPr lang="en-US" altLang="zh-CN" dirty="0" err="1"/>
              <a:t>cls</a:t>
            </a:r>
            <a:r>
              <a:rPr lang="zh-CN" altLang="en-US" dirty="0"/>
              <a:t>是分类误差 </a:t>
            </a:r>
            <a:r>
              <a:rPr lang="en-US" altLang="zh-CN" dirty="0"/>
              <a:t>pos</a:t>
            </a:r>
            <a:r>
              <a:rPr lang="zh-CN" altLang="en-US" dirty="0"/>
              <a:t>是积极情感误差，</a:t>
            </a:r>
            <a:r>
              <a:rPr lang="en-US" altLang="zh-CN" dirty="0"/>
              <a:t>neg</a:t>
            </a:r>
            <a:r>
              <a:rPr lang="zh-CN" altLang="en-US" dirty="0"/>
              <a:t>是消极情感误差，</a:t>
            </a:r>
            <a:r>
              <a:rPr lang="en-US" altLang="zh-CN" dirty="0"/>
              <a:t>resp</a:t>
            </a:r>
            <a:r>
              <a:rPr lang="zh-CN" altLang="en-US" dirty="0"/>
              <a:t>是生成误差</a:t>
            </a:r>
            <a:endParaRPr lang="en-US" altLang="zh-CN" dirty="0"/>
          </a:p>
          <a:p>
            <a:r>
              <a:rPr lang="en-US" altLang="zh-CN" dirty="0"/>
              <a:t>Pos</a:t>
            </a:r>
            <a:r>
              <a:rPr lang="zh-CN" altLang="en-US" dirty="0"/>
              <a:t>和</a:t>
            </a:r>
            <a:r>
              <a:rPr lang="en-US" altLang="zh-CN" dirty="0"/>
              <a:t>neg</a:t>
            </a:r>
            <a:r>
              <a:rPr lang="zh-CN" altLang="en-US" dirty="0"/>
              <a:t>能否用召回率或者</a:t>
            </a:r>
            <a:r>
              <a:rPr lang="en-US" altLang="zh-CN" dirty="0"/>
              <a:t>f1</a:t>
            </a:r>
            <a:r>
              <a:rPr lang="zh-CN" altLang="en-US" dirty="0"/>
              <a:t>值更好</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19</a:t>
            </a:fld>
            <a:endParaRPr lang="zh-CN" altLang="en-US"/>
          </a:p>
        </p:txBody>
      </p:sp>
    </p:spTree>
    <p:extLst>
      <p:ext uri="{BB962C8B-B14F-4D97-AF65-F5344CB8AC3E}">
        <p14:creationId xmlns:p14="http://schemas.microsoft.com/office/powerpoint/2010/main" val="62115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879522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模型整体结构就是对于输入先进行情感分类，然后利用刚刚提到的机制生成两个概率分布，并采样输出</a:t>
            </a:r>
            <a:endParaRPr lang="en-US" altLang="zh-CN" dirty="0"/>
          </a:p>
          <a:p>
            <a:r>
              <a:rPr lang="zh-CN" altLang="en-US" dirty="0"/>
              <a:t>表示非共情和共情</a:t>
            </a:r>
            <a:endParaRPr lang="en-US" altLang="zh-CN" dirty="0"/>
          </a:p>
          <a:p>
            <a:r>
              <a:rPr lang="zh-CN" altLang="en-US" dirty="0"/>
              <a:t>最后通过全连接层融合输出</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20</a:t>
            </a:fld>
            <a:endParaRPr lang="zh-CN" altLang="en-US"/>
          </a:p>
        </p:txBody>
      </p:sp>
    </p:spTree>
    <p:extLst>
      <p:ext uri="{BB962C8B-B14F-4D97-AF65-F5344CB8AC3E}">
        <p14:creationId xmlns:p14="http://schemas.microsoft.com/office/powerpoint/2010/main" val="366081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测试数据集主要是这个共情对话数据集</a:t>
            </a:r>
            <a:endParaRPr lang="en-US" altLang="zh-CN" dirty="0"/>
          </a:p>
          <a:p>
            <a:r>
              <a:rPr lang="en-US" altLang="zh-CN" dirty="0"/>
              <a:t>Baseline</a:t>
            </a:r>
            <a:r>
              <a:rPr lang="zh-CN" altLang="en-US" dirty="0"/>
              <a:t>包括两部分，多任务</a:t>
            </a:r>
            <a:r>
              <a:rPr lang="en-US" altLang="zh-CN" dirty="0"/>
              <a:t>transformer</a:t>
            </a:r>
            <a:r>
              <a:rPr lang="zh-CN" altLang="en-US" dirty="0"/>
              <a:t>网络和混合共情倾听者</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21</a:t>
            </a:fld>
            <a:endParaRPr lang="zh-CN" altLang="en-US"/>
          </a:p>
        </p:txBody>
      </p:sp>
    </p:spTree>
    <p:extLst>
      <p:ext uri="{BB962C8B-B14F-4D97-AF65-F5344CB8AC3E}">
        <p14:creationId xmlns:p14="http://schemas.microsoft.com/office/powerpoint/2010/main" val="1526627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主要是三个指标评估</a:t>
            </a:r>
            <a:r>
              <a:rPr lang="en-US" altLang="zh-CN" dirty="0"/>
              <a:t>BLEU</a:t>
            </a:r>
            <a:r>
              <a:rPr lang="zh-CN" altLang="en-US" dirty="0"/>
              <a:t>，人为打分和人为</a:t>
            </a:r>
            <a:r>
              <a:rPr lang="en-US" altLang="zh-CN" dirty="0"/>
              <a:t>AB</a:t>
            </a:r>
            <a:r>
              <a:rPr lang="zh-CN" altLang="en-US" dirty="0"/>
              <a:t>测试</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22</a:t>
            </a:fld>
            <a:endParaRPr lang="zh-CN" altLang="en-US"/>
          </a:p>
        </p:txBody>
      </p:sp>
    </p:spTree>
    <p:extLst>
      <p:ext uri="{BB962C8B-B14F-4D97-AF65-F5344CB8AC3E}">
        <p14:creationId xmlns:p14="http://schemas.microsoft.com/office/powerpoint/2010/main" val="3908341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消融研究也表示如果取消情感模仿机制（即取消情感识别），那么可以看到每取消一种共情下降</a:t>
            </a:r>
            <a:r>
              <a:rPr lang="en-US" altLang="zh-CN" dirty="0"/>
              <a:t>0.2</a:t>
            </a:r>
            <a:r>
              <a:rPr lang="zh-CN" altLang="en-US" dirty="0"/>
              <a:t>个百分点，不过其他指标似乎影响不大</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23</a:t>
            </a:fld>
            <a:endParaRPr lang="zh-CN" altLang="en-US"/>
          </a:p>
        </p:txBody>
      </p:sp>
    </p:spTree>
    <p:extLst>
      <p:ext uri="{BB962C8B-B14F-4D97-AF65-F5344CB8AC3E}">
        <p14:creationId xmlns:p14="http://schemas.microsoft.com/office/powerpoint/2010/main" val="2305545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现有的方法要么依赖预定义情感标签，要么依赖确定规则来决定感情生成的规则，很少有考虑到共情生成中的意图的影响</a:t>
            </a:r>
            <a:endParaRPr lang="en-US" altLang="zh-CN" dirty="0"/>
          </a:p>
          <a:p>
            <a:r>
              <a:rPr lang="zh-CN" altLang="en-US" dirty="0"/>
              <a:t>本文的贡献有三，考虑了意图，收集了一个大规模的电影字幕共情数据集，进行众包实验（花钱）</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24</a:t>
            </a:fld>
            <a:endParaRPr lang="zh-CN" altLang="en-US"/>
          </a:p>
        </p:txBody>
      </p:sp>
    </p:spTree>
    <p:extLst>
      <p:ext uri="{BB962C8B-B14F-4D97-AF65-F5344CB8AC3E}">
        <p14:creationId xmlns:p14="http://schemas.microsoft.com/office/powerpoint/2010/main" val="1809186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模型包含三个部分，一个是输入编码表示器，一个是意图或者情感识别器，以及一个对话生成器</a:t>
            </a:r>
            <a:endParaRPr lang="en-US" altLang="zh-CN" dirty="0"/>
          </a:p>
          <a:p>
            <a:r>
              <a:rPr lang="zh-CN" altLang="en-US" dirty="0"/>
              <a:t>其中输入表示跟之前论文类似，也是词嵌入和位置嵌入以及一个自定义的情感嵌入（来自另一篇论文的情感识别器），是一个</a:t>
            </a:r>
            <a:r>
              <a:rPr lang="en-US" altLang="zh-CN" dirty="0"/>
              <a:t>41</a:t>
            </a:r>
            <a:r>
              <a:rPr lang="zh-CN" altLang="en-US" dirty="0"/>
              <a:t>种情感分布向量，另外还对说话人的语料进行了分割</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25</a:t>
            </a:fld>
            <a:endParaRPr lang="zh-CN" altLang="en-US"/>
          </a:p>
        </p:txBody>
      </p:sp>
    </p:spTree>
    <p:extLst>
      <p:ext uri="{BB962C8B-B14F-4D97-AF65-F5344CB8AC3E}">
        <p14:creationId xmlns:p14="http://schemas.microsoft.com/office/powerpoint/2010/main" val="1382460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模型包含三个部分，一个是输入编码表示器，一个是意图或者情感识别器，以及一个对话生成器</a:t>
            </a:r>
            <a:endParaRPr lang="en-US" altLang="zh-CN" dirty="0"/>
          </a:p>
          <a:p>
            <a:r>
              <a:rPr lang="zh-CN" altLang="en-US" dirty="0"/>
              <a:t>其中输入表示跟之前论文类似，也是词嵌入和位置嵌入以及一个自定义的情感嵌入（来自另一篇论文的情感识别器），是一个</a:t>
            </a:r>
            <a:r>
              <a:rPr lang="en-US" altLang="zh-CN" dirty="0"/>
              <a:t>41</a:t>
            </a:r>
            <a:r>
              <a:rPr lang="zh-CN" altLang="en-US" dirty="0"/>
              <a:t>种情感分布向量，另外还对说话人的语料进行了分割</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26</a:t>
            </a:fld>
            <a:endParaRPr lang="zh-CN" altLang="en-US"/>
          </a:p>
        </p:txBody>
      </p:sp>
    </p:spTree>
    <p:extLst>
      <p:ext uri="{BB962C8B-B14F-4D97-AF65-F5344CB8AC3E}">
        <p14:creationId xmlns:p14="http://schemas.microsoft.com/office/powerpoint/2010/main" val="1103565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左边这个是意图或者情感识别器的模型架构，就是一个标准的</a:t>
            </a:r>
            <a:r>
              <a:rPr lang="en-US" altLang="zh-CN" dirty="0"/>
              <a:t>transformer</a:t>
            </a:r>
          </a:p>
          <a:p>
            <a:r>
              <a:rPr lang="zh-CN" altLang="en-US" dirty="0"/>
              <a:t>右边的是整体架构</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27</a:t>
            </a:fld>
            <a:endParaRPr lang="zh-CN" altLang="en-US"/>
          </a:p>
        </p:txBody>
      </p:sp>
    </p:spTree>
    <p:extLst>
      <p:ext uri="{BB962C8B-B14F-4D97-AF65-F5344CB8AC3E}">
        <p14:creationId xmlns:p14="http://schemas.microsoft.com/office/powerpoint/2010/main" val="1243306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28</a:t>
            </a:fld>
            <a:endParaRPr lang="zh-CN" altLang="en-US"/>
          </a:p>
        </p:txBody>
      </p:sp>
    </p:spTree>
    <p:extLst>
      <p:ext uri="{BB962C8B-B14F-4D97-AF65-F5344CB8AC3E}">
        <p14:creationId xmlns:p14="http://schemas.microsoft.com/office/powerpoint/2010/main" val="3174802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29</a:t>
            </a:fld>
            <a:endParaRPr lang="zh-CN" altLang="en-US"/>
          </a:p>
        </p:txBody>
      </p:sp>
    </p:spTree>
    <p:extLst>
      <p:ext uri="{BB962C8B-B14F-4D97-AF65-F5344CB8AC3E}">
        <p14:creationId xmlns:p14="http://schemas.microsoft.com/office/powerpoint/2010/main" val="1341027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2798606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MEED </a:t>
            </a:r>
            <a:r>
              <a:rPr lang="zh-CN" altLang="en-US" dirty="0"/>
              <a:t>是本文的模型</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30</a:t>
            </a:fld>
            <a:endParaRPr lang="zh-CN" altLang="en-US"/>
          </a:p>
        </p:txBody>
      </p:sp>
    </p:spTree>
    <p:extLst>
      <p:ext uri="{BB962C8B-B14F-4D97-AF65-F5344CB8AC3E}">
        <p14:creationId xmlns:p14="http://schemas.microsoft.com/office/powerpoint/2010/main" val="12977092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这是人工评测的结果，</a:t>
            </a:r>
            <a:endParaRPr lang="en-US" altLang="zh-CN" dirty="0"/>
          </a:p>
          <a:p>
            <a:r>
              <a:rPr lang="zh-CN" altLang="en-US" dirty="0"/>
              <a:t>值得一提的是本文着重强调了人工测试重要性，并且设计了相对完备的人工评测流程，</a:t>
            </a:r>
            <a:endParaRPr lang="en-US" altLang="zh-CN" dirty="0"/>
          </a:p>
          <a:p>
            <a:r>
              <a:rPr lang="zh-CN" altLang="en-US" dirty="0"/>
              <a:t>对语料分类，</a:t>
            </a:r>
            <a:r>
              <a:rPr lang="en-US" altLang="zh-CN" dirty="0"/>
              <a:t>AB</a:t>
            </a:r>
            <a:r>
              <a:rPr lang="zh-CN" altLang="en-US" dirty="0"/>
              <a:t>测试等等，证明了自己模型有效性</a:t>
            </a:r>
            <a:endParaRPr lang="en-US" altLang="zh-CN" dirty="0"/>
          </a:p>
          <a:p>
            <a:r>
              <a:rPr lang="zh-CN" altLang="en-US" dirty="0"/>
              <a:t>没有做消融性实验，</a:t>
            </a:r>
            <a:endParaRPr lang="en-US" altLang="zh-CN" dirty="0"/>
          </a:p>
          <a:p>
            <a:r>
              <a:rPr lang="zh-CN" altLang="en-US" dirty="0"/>
              <a:t>我觉得主要意义是数据集收集和人工测试流程的完备性</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31</a:t>
            </a:fld>
            <a:endParaRPr lang="zh-CN" altLang="en-US"/>
          </a:p>
        </p:txBody>
      </p:sp>
    </p:spTree>
    <p:extLst>
      <p:ext uri="{BB962C8B-B14F-4D97-AF65-F5344CB8AC3E}">
        <p14:creationId xmlns:p14="http://schemas.microsoft.com/office/powerpoint/2010/main" val="1251905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本文是基于常识感知的共情生成</a:t>
            </a:r>
            <a:endParaRPr lang="en-US" altLang="zh-CN" dirty="0"/>
          </a:p>
          <a:p>
            <a:r>
              <a:rPr lang="zh-CN" altLang="en-US" dirty="0"/>
              <a:t>出发点在于当前很多论文没有考虑对话人的情景，常识可以提高场景的识别进而影响到情感的反馈</a:t>
            </a:r>
            <a:endParaRPr lang="en-US" altLang="zh-CN" dirty="0"/>
          </a:p>
          <a:p>
            <a:r>
              <a:rPr lang="zh-CN" altLang="en-US" dirty="0"/>
              <a:t>本文的贡献点在于 证明使用常识可以提高对话者处境和感觉的理解，提出了</a:t>
            </a:r>
            <a:r>
              <a:rPr lang="en-US" altLang="zh-CN" dirty="0"/>
              <a:t>CEM</a:t>
            </a:r>
            <a:r>
              <a:rPr lang="zh-CN" altLang="en-US" dirty="0"/>
              <a:t>模型来解决和利用常识</a:t>
            </a:r>
            <a:endParaRPr lang="en-US" altLang="zh-CN" dirty="0"/>
          </a:p>
          <a:p>
            <a:r>
              <a:rPr lang="zh-CN" altLang="en-US" dirty="0"/>
              <a:t>基于此的自动评价指标和人工评测效果最好</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32</a:t>
            </a:fld>
            <a:endParaRPr lang="zh-CN" altLang="en-US"/>
          </a:p>
        </p:txBody>
      </p:sp>
    </p:spTree>
    <p:extLst>
      <p:ext uri="{BB962C8B-B14F-4D97-AF65-F5344CB8AC3E}">
        <p14:creationId xmlns:p14="http://schemas.microsoft.com/office/powerpoint/2010/main" val="1924332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a:t>
            </a:r>
            <a:r>
              <a:rPr lang="en-US" altLang="zh-CN" dirty="0"/>
              <a:t>CEM</a:t>
            </a:r>
            <a:r>
              <a:rPr lang="zh-CN" altLang="en-US" dirty="0"/>
              <a:t>模型可以被划分为五个模块，第一个模块是上下文编码，第二个模块是知识获取，第三个是上下文提炼（包括感情与感知提炼）第四个是知识选择，以及生成，</a:t>
            </a:r>
            <a:endParaRPr lang="en-US" altLang="zh-CN" dirty="0"/>
          </a:p>
          <a:p>
            <a:r>
              <a:rPr lang="zh-CN" altLang="en-US" dirty="0"/>
              <a:t>这里我比较简单的概述下每个模块的流程</a:t>
            </a:r>
            <a:endParaRPr lang="en-US" altLang="zh-CN" dirty="0"/>
          </a:p>
          <a:p>
            <a:r>
              <a:rPr lang="zh-CN" altLang="en-US" dirty="0"/>
              <a:t>上下文编码跟之前模型编码没有太大区别，位置，词嵌入，说话人</a:t>
            </a:r>
            <a:endParaRPr lang="en-US" altLang="zh-CN" dirty="0"/>
          </a:p>
          <a:p>
            <a:r>
              <a:rPr lang="zh-CN" altLang="en-US" dirty="0"/>
              <a:t>知识获取是本文核心点，即常识获取，通过五个不同的</a:t>
            </a:r>
            <a:r>
              <a:rPr lang="en-US" altLang="zh-CN" dirty="0"/>
              <a:t>token</a:t>
            </a:r>
            <a:r>
              <a:rPr lang="zh-CN" altLang="en-US" dirty="0"/>
              <a:t>追加到最后一句表达上，并通过</a:t>
            </a:r>
            <a:r>
              <a:rPr lang="en-US" altLang="zh-CN" dirty="0"/>
              <a:t>COMET</a:t>
            </a:r>
            <a:r>
              <a:rPr lang="zh-CN" altLang="en-US" dirty="0"/>
              <a:t>模型来生成对应的常识推理，然后根据</a:t>
            </a:r>
            <a:r>
              <a:rPr lang="en-US" altLang="zh-CN" dirty="0"/>
              <a:t>token</a:t>
            </a:r>
            <a:r>
              <a:rPr lang="zh-CN" altLang="en-US" dirty="0"/>
              <a:t>类型划分为两类编码，感受与感知</a:t>
            </a:r>
            <a:endParaRPr lang="en-US" altLang="zh-CN" dirty="0"/>
          </a:p>
          <a:p>
            <a:r>
              <a:rPr lang="zh-CN" altLang="en-US" dirty="0"/>
              <a:t>对于上下文提炼模块，首先是级联每组常识关系的推理（</a:t>
            </a:r>
            <a:r>
              <a:rPr lang="en-US" altLang="zh-CN" dirty="0"/>
              <a:t>token</a:t>
            </a:r>
            <a:r>
              <a:rPr lang="zh-CN" altLang="en-US" dirty="0"/>
              <a:t>层面上），比起序列层面，更能得到每个词的额外信息，与此同时也对这两组关系用不同的编码器去融合表示，此外为了更准确的得到预测的情感，采用标注方式来优化</a:t>
            </a:r>
            <a:r>
              <a:rPr lang="en-US" altLang="zh-CN" dirty="0"/>
              <a:t>affect refine</a:t>
            </a:r>
          </a:p>
          <a:p>
            <a:r>
              <a:rPr lang="zh-CN" altLang="en-US" dirty="0"/>
              <a:t>知识选择模块主要是</a:t>
            </a:r>
            <a:r>
              <a:rPr lang="en-US" altLang="zh-CN" dirty="0" err="1"/>
              <a:t>relu</a:t>
            </a:r>
            <a:r>
              <a:rPr lang="zh-CN" altLang="en-US" dirty="0"/>
              <a:t>激活的多层感知机来融合感情与感知</a:t>
            </a:r>
            <a:endParaRPr lang="en-US" altLang="zh-CN" dirty="0"/>
          </a:p>
          <a:p>
            <a:r>
              <a:rPr lang="zh-CN" altLang="en-US" dirty="0"/>
              <a:t>生成模块是</a:t>
            </a:r>
            <a:r>
              <a:rPr lang="en-US" altLang="zh-CN" dirty="0"/>
              <a:t>token</a:t>
            </a:r>
            <a:r>
              <a:rPr lang="zh-CN" altLang="en-US" dirty="0"/>
              <a:t>级别的生成器</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33</a:t>
            </a:fld>
            <a:endParaRPr lang="zh-CN" altLang="en-US"/>
          </a:p>
        </p:txBody>
      </p:sp>
    </p:spTree>
    <p:extLst>
      <p:ext uri="{BB962C8B-B14F-4D97-AF65-F5344CB8AC3E}">
        <p14:creationId xmlns:p14="http://schemas.microsoft.com/office/powerpoint/2010/main" val="3640319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数据集相对单一就是共情数据集，但是</a:t>
            </a:r>
            <a:r>
              <a:rPr lang="en-US" altLang="zh-CN" dirty="0"/>
              <a:t>baseline</a:t>
            </a:r>
            <a:r>
              <a:rPr lang="zh-CN" altLang="en-US" dirty="0"/>
              <a:t>会比较多</a:t>
            </a:r>
            <a:endParaRPr lang="en-US" altLang="zh-CN" dirty="0"/>
          </a:p>
          <a:p>
            <a:r>
              <a:rPr lang="zh-CN" altLang="en-US" dirty="0"/>
              <a:t>有下面这些</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34</a:t>
            </a:fld>
            <a:endParaRPr lang="zh-CN" altLang="en-US"/>
          </a:p>
        </p:txBody>
      </p:sp>
    </p:spTree>
    <p:extLst>
      <p:ext uri="{BB962C8B-B14F-4D97-AF65-F5344CB8AC3E}">
        <p14:creationId xmlns:p14="http://schemas.microsoft.com/office/powerpoint/2010/main" val="1294512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这是自动评价指标，这里也是消融研究的结果，如</a:t>
            </a:r>
            <a:r>
              <a:rPr lang="en-US" altLang="zh-CN" dirty="0"/>
              <a:t>w/o </a:t>
            </a:r>
            <a:r>
              <a:rPr lang="en-US" altLang="zh-CN" dirty="0" err="1"/>
              <a:t>aff</a:t>
            </a:r>
            <a:r>
              <a:rPr lang="en-US" altLang="zh-CN" dirty="0"/>
              <a:t> </a:t>
            </a:r>
            <a:r>
              <a:rPr lang="zh-CN" altLang="en-US" dirty="0"/>
              <a:t>就是移除 </a:t>
            </a:r>
            <a:r>
              <a:rPr lang="en-US" altLang="zh-CN" dirty="0"/>
              <a:t>affective </a:t>
            </a:r>
            <a:r>
              <a:rPr lang="zh-CN" altLang="en-US" dirty="0"/>
              <a:t>对应模块 </a:t>
            </a:r>
            <a:r>
              <a:rPr lang="en-US" altLang="zh-CN" dirty="0"/>
              <a:t>w/o Cog </a:t>
            </a:r>
            <a:r>
              <a:rPr lang="zh-CN" altLang="en-US" dirty="0"/>
              <a:t>就是移除感知模块 </a:t>
            </a:r>
            <a:r>
              <a:rPr lang="en-US" altLang="zh-CN" dirty="0"/>
              <a:t>w/o </a:t>
            </a:r>
            <a:r>
              <a:rPr lang="en-US" altLang="zh-CN" dirty="0" err="1"/>
              <a:t>Div</a:t>
            </a:r>
            <a:r>
              <a:rPr lang="en-US" altLang="zh-CN" dirty="0"/>
              <a:t> </a:t>
            </a:r>
            <a:r>
              <a:rPr lang="zh-CN" altLang="en-US" dirty="0"/>
              <a:t>是移除了优化函数对于多样性的追求，</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35</a:t>
            </a:fld>
            <a:endParaRPr lang="zh-CN" altLang="en-US"/>
          </a:p>
        </p:txBody>
      </p:sp>
    </p:spTree>
    <p:extLst>
      <p:ext uri="{BB962C8B-B14F-4D97-AF65-F5344CB8AC3E}">
        <p14:creationId xmlns:p14="http://schemas.microsoft.com/office/powerpoint/2010/main" val="30700881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这是人工评测结果</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36</a:t>
            </a:fld>
            <a:endParaRPr lang="zh-CN" altLang="en-US"/>
          </a:p>
        </p:txBody>
      </p:sp>
    </p:spTree>
    <p:extLst>
      <p:ext uri="{BB962C8B-B14F-4D97-AF65-F5344CB8AC3E}">
        <p14:creationId xmlns:p14="http://schemas.microsoft.com/office/powerpoint/2010/main" val="26584440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37</a:t>
            </a:fld>
            <a:endParaRPr lang="zh-CN" altLang="en-US"/>
          </a:p>
        </p:txBody>
      </p:sp>
    </p:spTree>
    <p:extLst>
      <p:ext uri="{BB962C8B-B14F-4D97-AF65-F5344CB8AC3E}">
        <p14:creationId xmlns:p14="http://schemas.microsoft.com/office/powerpoint/2010/main" val="306537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数据集相对单一就是共情数据集，但是</a:t>
            </a:r>
            <a:r>
              <a:rPr lang="en-US" altLang="zh-CN" dirty="0"/>
              <a:t>baseline</a:t>
            </a:r>
            <a:r>
              <a:rPr lang="zh-CN" altLang="en-US" dirty="0"/>
              <a:t>会比较多</a:t>
            </a:r>
            <a:endParaRPr lang="en-US" altLang="zh-CN" dirty="0"/>
          </a:p>
          <a:p>
            <a:r>
              <a:rPr lang="zh-CN" altLang="en-US" dirty="0"/>
              <a:t>有下面这些</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38</a:t>
            </a:fld>
            <a:endParaRPr lang="zh-CN" altLang="en-US"/>
          </a:p>
        </p:txBody>
      </p:sp>
    </p:spTree>
    <p:extLst>
      <p:ext uri="{BB962C8B-B14F-4D97-AF65-F5344CB8AC3E}">
        <p14:creationId xmlns:p14="http://schemas.microsoft.com/office/powerpoint/2010/main" val="3782544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39</a:t>
            </a:fld>
            <a:endParaRPr lang="zh-CN" altLang="en-US"/>
          </a:p>
        </p:txBody>
      </p:sp>
    </p:spTree>
    <p:extLst>
      <p:ext uri="{BB962C8B-B14F-4D97-AF65-F5344CB8AC3E}">
        <p14:creationId xmlns:p14="http://schemas.microsoft.com/office/powerpoint/2010/main" val="2721783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主要是分享这么四篇论文</a:t>
            </a:r>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4</a:t>
            </a:fld>
            <a:endParaRPr lang="zh-CN" altLang="en-US"/>
          </a:p>
        </p:txBody>
      </p:sp>
    </p:spTree>
    <p:extLst>
      <p:ext uri="{BB962C8B-B14F-4D97-AF65-F5344CB8AC3E}">
        <p14:creationId xmlns:p14="http://schemas.microsoft.com/office/powerpoint/2010/main" val="21840755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主要是课程压力还是有一些，前段时间一直看安全方向的书，也没怎么做实验</a:t>
            </a:r>
            <a:endParaRPr lang="en-US" altLang="zh-CN" dirty="0"/>
          </a:p>
          <a:p>
            <a:r>
              <a:rPr lang="zh-CN" altLang="en-US" dirty="0"/>
              <a:t>所以进度比较慢，当然主要是自己的问题，现在的状态不太好，可能不太满意</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4AC0059-71F0-4354-824B-2FFE6EC8EA2C}" type="slidenum">
              <a:rPr lang="zh-CN" altLang="en-US" smtClean="0"/>
              <a:t>40</a:t>
            </a:fld>
            <a:endParaRPr lang="zh-CN" altLang="en-US"/>
          </a:p>
        </p:txBody>
      </p:sp>
    </p:spTree>
    <p:extLst>
      <p:ext uri="{BB962C8B-B14F-4D97-AF65-F5344CB8AC3E}">
        <p14:creationId xmlns:p14="http://schemas.microsoft.com/office/powerpoint/2010/main" val="3660362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41</a:t>
            </a:fld>
            <a:endParaRPr lang="zh-CN" altLang="en-US"/>
          </a:p>
        </p:txBody>
      </p:sp>
    </p:spTree>
    <p:extLst>
      <p:ext uri="{BB962C8B-B14F-4D97-AF65-F5344CB8AC3E}">
        <p14:creationId xmlns:p14="http://schemas.microsoft.com/office/powerpoint/2010/main" val="3093852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主要是课程压力还是有一些，前段时间一直看安全方向的书，也没怎么做实验</a:t>
            </a:r>
            <a:endParaRPr lang="en-US" altLang="zh-CN" dirty="0"/>
          </a:p>
          <a:p>
            <a:r>
              <a:rPr lang="zh-CN" altLang="en-US" dirty="0"/>
              <a:t>所以进度比较慢，当然主要是自己的问题，现在的状态不太好，可能不</a:t>
            </a:r>
            <a:r>
              <a:rPr lang="zh-CN" altLang="en-US"/>
              <a:t>太满意。不过这学期还是算找到了自己研究的点，也大概掌握了读懂一篇论文和从他的思路中进行发散。有收获也有失落吧。</a:t>
            </a:r>
            <a:endParaRPr lang="en-US" altLang="zh-CN" dirty="0"/>
          </a:p>
        </p:txBody>
      </p:sp>
      <p:sp>
        <p:nvSpPr>
          <p:cNvPr id="4" name="灯片编号占位符 3"/>
          <p:cNvSpPr>
            <a:spLocks noGrp="1"/>
          </p:cNvSpPr>
          <p:nvPr>
            <p:ph type="sldNum" sz="quarter" idx="10"/>
          </p:nvPr>
        </p:nvSpPr>
        <p:spPr/>
        <p:txBody>
          <a:bodyPr/>
          <a:lstStyle/>
          <a:p>
            <a:fld id="{D4AC0059-71F0-4354-824B-2FFE6EC8EA2C}" type="slidenum">
              <a:rPr lang="zh-CN" altLang="en-US" smtClean="0"/>
              <a:t>42</a:t>
            </a:fld>
            <a:endParaRPr lang="zh-CN" altLang="en-US"/>
          </a:p>
        </p:txBody>
      </p:sp>
    </p:spTree>
    <p:extLst>
      <p:ext uri="{BB962C8B-B14F-4D97-AF65-F5344CB8AC3E}">
        <p14:creationId xmlns:p14="http://schemas.microsoft.com/office/powerpoint/2010/main" val="17145693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43</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522953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这篇论文是关于如何使用多</a:t>
            </a:r>
            <a:r>
              <a:rPr lang="en-US" altLang="zh-CN" dirty="0"/>
              <a:t>multi-pass </a:t>
            </a:r>
            <a:r>
              <a:rPr lang="zh-CN" altLang="en-US" dirty="0"/>
              <a:t>和 </a:t>
            </a:r>
            <a:r>
              <a:rPr lang="en-US" altLang="zh-CN" dirty="0"/>
              <a:t>dual-learning </a:t>
            </a:r>
            <a:r>
              <a:rPr lang="zh-CN" altLang="en-US" dirty="0"/>
              <a:t>来进行开放对话生成的</a:t>
            </a:r>
            <a:endParaRPr lang="en-US" altLang="zh-CN" dirty="0"/>
          </a:p>
          <a:p>
            <a:r>
              <a:rPr lang="zh-CN" altLang="en-US" dirty="0"/>
              <a:t>首先是这篇论文的初衷在于</a:t>
            </a:r>
            <a:endParaRPr lang="en-US" altLang="zh-CN" dirty="0"/>
          </a:p>
          <a:p>
            <a:r>
              <a:rPr lang="zh-CN" altLang="en-US" sz="1200" b="0" i="0" kern="1200" dirty="0">
                <a:solidFill>
                  <a:schemeClr val="tx1"/>
                </a:solidFill>
                <a:effectLst/>
                <a:latin typeface="阿里巴巴普惠体 M" panose="00020600040101010101" pitchFamily="18" charset="-122"/>
                <a:ea typeface="阿里巴巴普惠体 M" panose="00020600040101010101" pitchFamily="18" charset="-122"/>
                <a:cs typeface="+mn-cs"/>
              </a:rPr>
              <a:t>风格化对话生成是智能对话系统中的一个重要组成部分，考虑到对话上文和目标风格回复之间缺乏平行语料，现有的工作主要使用</a:t>
            </a:r>
            <a:r>
              <a:rPr lang="en-US" altLang="zh-CN" sz="1200" b="0" i="0" kern="1200" dirty="0">
                <a:solidFill>
                  <a:schemeClr val="tx1"/>
                </a:solidFill>
                <a:effectLst/>
                <a:latin typeface="阿里巴巴普惠体 M" panose="00020600040101010101" pitchFamily="18" charset="-122"/>
                <a:ea typeface="阿里巴巴普惠体 M" panose="00020600040101010101" pitchFamily="18" charset="-122"/>
                <a:cs typeface="+mn-cs"/>
              </a:rPr>
              <a:t>back-translation</a:t>
            </a:r>
            <a:r>
              <a:rPr lang="zh-CN" altLang="en-US" sz="1200" b="0" i="0" kern="1200" dirty="0">
                <a:solidFill>
                  <a:schemeClr val="tx1"/>
                </a:solidFill>
                <a:effectLst/>
                <a:latin typeface="阿里巴巴普惠体 M" panose="00020600040101010101" pitchFamily="18" charset="-122"/>
                <a:ea typeface="阿里巴巴普惠体 M" panose="00020600040101010101" pitchFamily="18" charset="-122"/>
                <a:cs typeface="+mn-cs"/>
              </a:rPr>
              <a:t>的方法来生成用于训练的伪风格化数据对。然而，这些文本之间的交互信息并没有得到充分利用，生成的伪数据也没有得到充分而有效地建模</a:t>
            </a:r>
            <a:endParaRPr lang="en-US" altLang="zh-CN" sz="1200" b="0" i="0" kern="1200" dirty="0">
              <a:solidFill>
                <a:schemeClr val="tx1"/>
              </a:solidFill>
              <a:effectLst/>
              <a:latin typeface="阿里巴巴普惠体 M" panose="00020600040101010101" pitchFamily="18" charset="-122"/>
              <a:ea typeface="阿里巴巴普惠体 M" panose="00020600040101010101" pitchFamily="18" charset="-122"/>
              <a:cs typeface="+mn-cs"/>
            </a:endParaRPr>
          </a:p>
          <a:p>
            <a:r>
              <a:rPr lang="zh-CN" altLang="en-US" sz="1200" b="0" i="0" kern="1200" dirty="0">
                <a:solidFill>
                  <a:schemeClr val="tx1"/>
                </a:solidFill>
                <a:effectLst/>
                <a:ea typeface="阿里巴巴普惠体 M" panose="00020600040101010101" pitchFamily="18" charset="-122"/>
                <a:cs typeface="+mn-cs"/>
              </a:rPr>
              <a:t>那么在此基础上，文章作者提出了</a:t>
            </a:r>
            <a:r>
              <a:rPr lang="zh-CN" altLang="en-US" sz="1200" b="0" i="0" kern="1200" dirty="0">
                <a:solidFill>
                  <a:schemeClr val="tx1"/>
                </a:solidFill>
                <a:effectLst/>
                <a:latin typeface="阿里巴巴普惠体 M" panose="00020600040101010101" pitchFamily="18" charset="-122"/>
                <a:ea typeface="阿里巴巴普惠体 M" panose="00020600040101010101" pitchFamily="18" charset="-122"/>
                <a:cs typeface="+mn-cs"/>
              </a:rPr>
              <a:t>包含三个对偶任务的</a:t>
            </a:r>
            <a:r>
              <a:rPr lang="en-US" altLang="zh-CN" sz="1200" b="0" i="0" kern="1200" dirty="0">
                <a:solidFill>
                  <a:schemeClr val="tx1"/>
                </a:solidFill>
                <a:effectLst/>
                <a:latin typeface="阿里巴巴普惠体 M" panose="00020600040101010101" pitchFamily="18" charset="-122"/>
                <a:ea typeface="阿里巴巴普惠体 M" panose="00020600040101010101" pitchFamily="18" charset="-122"/>
                <a:cs typeface="+mn-cs"/>
              </a:rPr>
              <a:t>multi-pass dual learning (MPDL)</a:t>
            </a:r>
            <a:r>
              <a:rPr lang="zh-CN" altLang="en-US" sz="1200" b="0" i="0" kern="1200" dirty="0">
                <a:solidFill>
                  <a:schemeClr val="tx1"/>
                </a:solidFill>
                <a:effectLst/>
                <a:latin typeface="阿里巴巴普惠体 M" panose="00020600040101010101" pitchFamily="18" charset="-122"/>
                <a:ea typeface="阿里巴巴普惠体 M" panose="00020600040101010101" pitchFamily="18" charset="-122"/>
                <a:cs typeface="+mn-cs"/>
              </a:rPr>
              <a:t>模型</a:t>
            </a:r>
            <a:endParaRPr lang="en-US" altLang="zh-CN" sz="1200" b="0" i="0" kern="1200" dirty="0">
              <a:solidFill>
                <a:schemeClr val="tx1"/>
              </a:solidFill>
              <a:effectLst/>
              <a:latin typeface="阿里巴巴普惠体 M" panose="00020600040101010101" pitchFamily="18" charset="-122"/>
              <a:ea typeface="阿里巴巴普惠体 M" panose="00020600040101010101" pitchFamily="18" charset="-122"/>
              <a:cs typeface="+mn-cs"/>
            </a:endParaRPr>
          </a:p>
          <a:p>
            <a:r>
              <a:rPr lang="zh-CN" altLang="en-US" sz="1200" b="0" i="0" kern="1200" dirty="0">
                <a:solidFill>
                  <a:schemeClr val="tx1"/>
                </a:solidFill>
                <a:effectLst/>
                <a:latin typeface="阿里巴巴普惠体 M" panose="00020600040101010101" pitchFamily="18" charset="-122"/>
                <a:ea typeface="阿里巴巴普惠体 M" panose="00020600040101010101" pitchFamily="18" charset="-122"/>
                <a:cs typeface="+mn-cs"/>
              </a:rPr>
              <a:t>通过无监督的方式在三个空间域之间建立映射关系，其中对话上文由</a:t>
            </a:r>
            <a:r>
              <a:rPr lang="en-US" altLang="zh-CN" sz="1200" b="0" i="0" kern="1200" dirty="0">
                <a:solidFill>
                  <a:schemeClr val="tx1"/>
                </a:solidFill>
                <a:effectLst/>
                <a:latin typeface="阿里巴巴普惠体 M" panose="00020600040101010101" pitchFamily="18" charset="-122"/>
                <a:ea typeface="阿里巴巴普惠体 M" panose="00020600040101010101" pitchFamily="18" charset="-122"/>
                <a:cs typeface="+mn-cs"/>
              </a:rPr>
              <a:t>MPDL</a:t>
            </a:r>
            <a:r>
              <a:rPr lang="zh-CN" altLang="en-US" sz="1200" b="0" i="0" kern="1200" dirty="0">
                <a:solidFill>
                  <a:schemeClr val="tx1"/>
                </a:solidFill>
                <a:effectLst/>
                <a:latin typeface="阿里巴巴普惠体 M" panose="00020600040101010101" pitchFamily="18" charset="-122"/>
                <a:ea typeface="阿里巴巴普惠体 M" panose="00020600040101010101" pitchFamily="18" charset="-122"/>
                <a:cs typeface="+mn-cs"/>
              </a:rPr>
              <a:t>重构，重构误差也作为训练信号的一部分</a:t>
            </a:r>
            <a:endParaRPr lang="en-US" altLang="zh-CN" sz="1200" b="0" i="0" kern="1200" dirty="0">
              <a:solidFill>
                <a:schemeClr val="tx1"/>
              </a:solidFill>
              <a:effectLst/>
              <a:latin typeface="阿里巴巴普惠体 M" panose="00020600040101010101" pitchFamily="18" charset="-122"/>
              <a:ea typeface="阿里巴巴普惠体 M" panose="00020600040101010101" pitchFamily="18" charset="-122"/>
              <a:cs typeface="+mn-cs"/>
            </a:endParaRPr>
          </a:p>
          <a:p>
            <a:r>
              <a:rPr lang="zh-CN" altLang="en-US" sz="1200" b="0" i="0" kern="1200" dirty="0">
                <a:solidFill>
                  <a:schemeClr val="tx1"/>
                </a:solidFill>
                <a:effectLst/>
                <a:latin typeface="阿里巴巴普惠体 M" panose="00020600040101010101" pitchFamily="18" charset="-122"/>
                <a:ea typeface="阿里巴巴普惠体 M" panose="00020600040101010101" pitchFamily="18" charset="-122"/>
                <a:cs typeface="+mn-cs"/>
              </a:rPr>
              <a:t>为了有效地评估伪数据的质量，引入了一个文本判别器，评测生成的伪数据与特定域的相似性，评测结果作为优化模型的权重，以减少低质量数据对模型性能的影响。</a:t>
            </a:r>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5</a:t>
            </a:fld>
            <a:endParaRPr lang="zh-CN" altLang="en-US"/>
          </a:p>
        </p:txBody>
      </p:sp>
    </p:spTree>
    <p:extLst>
      <p:ext uri="{BB962C8B-B14F-4D97-AF65-F5344CB8AC3E}">
        <p14:creationId xmlns:p14="http://schemas.microsoft.com/office/powerpoint/2010/main" val="2384499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假定让</a:t>
            </a:r>
            <a:r>
              <a:rPr lang="en-US" altLang="zh-CN" dirty="0"/>
              <a:t>C,S0,S1</a:t>
            </a:r>
            <a:r>
              <a:rPr lang="zh-CN" altLang="en-US" dirty="0"/>
              <a:t>分别表示对话阈的上下文，风格</a:t>
            </a:r>
            <a:r>
              <a:rPr lang="en-US" altLang="zh-CN" dirty="0"/>
              <a:t>S0</a:t>
            </a:r>
            <a:r>
              <a:rPr lang="zh-CN" altLang="en-US" dirty="0"/>
              <a:t>的回答，风格</a:t>
            </a:r>
            <a:r>
              <a:rPr lang="en-US" altLang="zh-CN" dirty="0"/>
              <a:t>S1</a:t>
            </a:r>
            <a:r>
              <a:rPr lang="zh-CN" altLang="en-US" dirty="0"/>
              <a:t>的回答，本文的目标就是学习到一种映射，使得从</a:t>
            </a:r>
            <a:r>
              <a:rPr lang="en-US" altLang="zh-CN" dirty="0"/>
              <a:t>C</a:t>
            </a:r>
            <a:r>
              <a:rPr lang="zh-CN" altLang="en-US" dirty="0"/>
              <a:t>的序列能够映射到</a:t>
            </a:r>
            <a:r>
              <a:rPr lang="en-US" altLang="zh-CN" dirty="0"/>
              <a:t>S1</a:t>
            </a:r>
            <a:r>
              <a:rPr lang="zh-CN" altLang="en-US" dirty="0"/>
              <a:t>上，但是没有</a:t>
            </a:r>
            <a:r>
              <a:rPr lang="en-US" altLang="zh-CN" dirty="0"/>
              <a:t>C</a:t>
            </a:r>
            <a:r>
              <a:rPr lang="zh-CN" altLang="en-US" dirty="0"/>
              <a:t>到</a:t>
            </a:r>
            <a:r>
              <a:rPr lang="en-US" altLang="zh-CN" dirty="0"/>
              <a:t>S1</a:t>
            </a:r>
          </a:p>
          <a:p>
            <a:r>
              <a:rPr lang="zh-CN" altLang="en-US" dirty="0"/>
              <a:t>上没有平行语料，但是我们可以得到一些相关的平行语料，比如我们有</a:t>
            </a:r>
            <a:r>
              <a:rPr lang="en-US" altLang="zh-CN" dirty="0"/>
              <a:t>C-&gt;S0</a:t>
            </a:r>
            <a:r>
              <a:rPr lang="zh-CN" altLang="en-US" dirty="0"/>
              <a:t>的语料，</a:t>
            </a:r>
            <a:r>
              <a:rPr lang="en-US" altLang="zh-CN" dirty="0"/>
              <a:t>S0-&gt;S1</a:t>
            </a:r>
            <a:r>
              <a:rPr lang="zh-CN" altLang="en-US" dirty="0"/>
              <a:t>的语料，除此之外，还有属于</a:t>
            </a:r>
            <a:r>
              <a:rPr lang="en-US" altLang="zh-CN" dirty="0"/>
              <a:t>S1</a:t>
            </a:r>
            <a:r>
              <a:rPr lang="zh-CN" altLang="en-US" dirty="0"/>
              <a:t>这个风格阈的语料</a:t>
            </a:r>
            <a:r>
              <a:rPr lang="en-US" altLang="zh-CN" dirty="0" err="1"/>
              <a:t>Dsty</a:t>
            </a:r>
            <a:endParaRPr lang="en-US" altLang="zh-CN" dirty="0"/>
          </a:p>
          <a:p>
            <a:r>
              <a:rPr lang="zh-CN" altLang="en-US" dirty="0"/>
              <a:t>三个平行的任务定义如下，</a:t>
            </a:r>
            <a:r>
              <a:rPr lang="en-US" altLang="zh-CN" dirty="0" err="1"/>
              <a:t>fxy</a:t>
            </a:r>
            <a:r>
              <a:rPr lang="en-US" altLang="zh-CN" dirty="0"/>
              <a:t> </a:t>
            </a:r>
            <a:r>
              <a:rPr lang="zh-CN" altLang="en-US" dirty="0"/>
              <a:t>表示</a:t>
            </a:r>
            <a:r>
              <a:rPr lang="en-US" altLang="zh-CN" dirty="0"/>
              <a:t>C</a:t>
            </a:r>
            <a:r>
              <a:rPr lang="zh-CN" altLang="en-US" dirty="0"/>
              <a:t>到</a:t>
            </a:r>
            <a:r>
              <a:rPr lang="en-US" altLang="zh-CN" dirty="0"/>
              <a:t>S0</a:t>
            </a:r>
            <a:r>
              <a:rPr lang="zh-CN" altLang="en-US" dirty="0"/>
              <a:t>的映射，</a:t>
            </a:r>
            <a:r>
              <a:rPr lang="en-US" altLang="zh-CN" dirty="0" err="1"/>
              <a:t>fyx</a:t>
            </a:r>
            <a:r>
              <a:rPr lang="zh-CN" altLang="en-US" dirty="0"/>
              <a:t>表示反转任务，我们最终的目的是得到</a:t>
            </a:r>
            <a:r>
              <a:rPr lang="en-US" altLang="zh-CN" dirty="0" err="1"/>
              <a:t>fxtildey</a:t>
            </a:r>
            <a:r>
              <a:rPr lang="en-US" altLang="zh-CN" dirty="0"/>
              <a:t>,</a:t>
            </a:r>
            <a:r>
              <a:rPr lang="zh-CN" altLang="en-US" dirty="0"/>
              <a:t>其他任务都是作为辅助任务出现</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6</a:t>
            </a:fld>
            <a:endParaRPr lang="zh-CN" altLang="en-US"/>
          </a:p>
        </p:txBody>
      </p:sp>
    </p:spTree>
    <p:extLst>
      <p:ext uri="{BB962C8B-B14F-4D97-AF65-F5344CB8AC3E}">
        <p14:creationId xmlns:p14="http://schemas.microsoft.com/office/powerpoint/2010/main" val="1133518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那么对于额外语料，我们可以通过线性组合辅助任务的映射得到最终的重构语料，重构语料和原始语料的误差决定了模型的重构能力（是否能够证明全局最优等于局部最优）</a:t>
            </a:r>
            <a:endParaRPr lang="en-US" altLang="zh-CN" dirty="0"/>
          </a:p>
          <a:p>
            <a:r>
              <a:rPr lang="zh-CN" altLang="en-US" dirty="0"/>
              <a:t>于是可以很自然得到优化对象，但是由于同时优化三个模型，显然比较困难，作者对上诉进行了宽松化处理，即由</a:t>
            </a:r>
            <a:r>
              <a:rPr lang="en-US" altLang="zh-CN" dirty="0"/>
              <a:t>1</a:t>
            </a:r>
            <a:r>
              <a:rPr lang="zh-CN" altLang="en-US" dirty="0"/>
              <a:t>得到</a:t>
            </a:r>
            <a:r>
              <a:rPr lang="en-US" altLang="zh-CN" dirty="0"/>
              <a:t>2</a:t>
            </a:r>
            <a:r>
              <a:rPr lang="zh-CN" altLang="en-US" dirty="0"/>
              <a:t>，条件概率</a:t>
            </a:r>
          </a:p>
        </p:txBody>
      </p:sp>
      <p:sp>
        <p:nvSpPr>
          <p:cNvPr id="4" name="灯片编号占位符 3"/>
          <p:cNvSpPr>
            <a:spLocks noGrp="1"/>
          </p:cNvSpPr>
          <p:nvPr>
            <p:ph type="sldNum" sz="quarter" idx="10"/>
          </p:nvPr>
        </p:nvSpPr>
        <p:spPr/>
        <p:txBody>
          <a:bodyPr/>
          <a:lstStyle/>
          <a:p>
            <a:fld id="{344135CD-E861-41A7-81F0-F3B524A28841}" type="slidenum">
              <a:rPr lang="zh-CN" altLang="en-US" smtClean="0"/>
              <a:t>7</a:t>
            </a:fld>
            <a:endParaRPr lang="zh-CN" altLang="en-US"/>
          </a:p>
        </p:txBody>
      </p:sp>
    </p:spTree>
    <p:extLst>
      <p:ext uri="{BB962C8B-B14F-4D97-AF65-F5344CB8AC3E}">
        <p14:creationId xmlns:p14="http://schemas.microsoft.com/office/powerpoint/2010/main" val="3675997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再考虑到</a:t>
            </a:r>
            <a:r>
              <a:rPr lang="en-US" altLang="zh-CN" dirty="0"/>
              <a:t>tilde y pie </a:t>
            </a:r>
            <a:r>
              <a:rPr lang="zh-CN" altLang="en-US" dirty="0"/>
              <a:t>只跟原始文本语料和</a:t>
            </a:r>
            <a:r>
              <a:rPr lang="en-US" altLang="zh-CN" dirty="0"/>
              <a:t>x</a:t>
            </a:r>
            <a:r>
              <a:rPr lang="zh-CN" altLang="en-US" dirty="0"/>
              <a:t>到风格域的映射有关，进一步可以化简为如上所示，最后一道公式第一项</a:t>
            </a:r>
            <a:r>
              <a:rPr lang="en-US" altLang="zh-CN" dirty="0"/>
              <a:t>x</a:t>
            </a:r>
            <a:r>
              <a:rPr lang="zh-CN" altLang="en-US" dirty="0"/>
              <a:t>只跟</a:t>
            </a:r>
            <a:r>
              <a:rPr lang="en-US" altLang="zh-CN" dirty="0"/>
              <a:t>y</a:t>
            </a:r>
            <a:r>
              <a:rPr lang="zh-CN" altLang="en-US" dirty="0"/>
              <a:t>与</a:t>
            </a:r>
            <a:r>
              <a:rPr lang="en-US" altLang="zh-CN" dirty="0" err="1"/>
              <a:t>fyx</a:t>
            </a:r>
            <a:r>
              <a:rPr lang="zh-CN" altLang="en-US" dirty="0"/>
              <a:t>有关，第二项</a:t>
            </a:r>
            <a:r>
              <a:rPr lang="en-US" altLang="zh-CN" dirty="0"/>
              <a:t>y</a:t>
            </a:r>
            <a:r>
              <a:rPr lang="zh-CN" altLang="en-US" dirty="0"/>
              <a:t>只跟</a:t>
            </a:r>
            <a:r>
              <a:rPr lang="en-US" altLang="zh-CN" dirty="0"/>
              <a:t>tilde y </a:t>
            </a:r>
            <a:r>
              <a:rPr lang="zh-CN" altLang="en-US" dirty="0"/>
              <a:t>和 </a:t>
            </a:r>
            <a:r>
              <a:rPr lang="en-US" altLang="zh-CN" dirty="0" err="1"/>
              <a:t>ftilde</a:t>
            </a:r>
            <a:r>
              <a:rPr lang="en-US" altLang="zh-CN" dirty="0"/>
              <a:t> </a:t>
            </a:r>
            <a:r>
              <a:rPr lang="en-US" altLang="zh-CN" dirty="0" err="1"/>
              <a:t>yy</a:t>
            </a:r>
            <a:r>
              <a:rPr lang="en-US" altLang="zh-CN" dirty="0"/>
              <a:t> </a:t>
            </a:r>
            <a:r>
              <a:rPr lang="zh-CN" altLang="en-US" dirty="0"/>
              <a:t>，于是相比于去求最大化，我们可以最大化它的下界。</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8</a:t>
            </a:fld>
            <a:endParaRPr lang="zh-CN" altLang="en-US"/>
          </a:p>
        </p:txBody>
      </p:sp>
    </p:spTree>
    <p:extLst>
      <p:ext uri="{BB962C8B-B14F-4D97-AF65-F5344CB8AC3E}">
        <p14:creationId xmlns:p14="http://schemas.microsoft.com/office/powerpoint/2010/main" val="835083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最大化下界有三个步骤</a:t>
            </a:r>
            <a:endParaRPr lang="en-US" altLang="zh-CN" dirty="0"/>
          </a:p>
          <a:p>
            <a:r>
              <a:rPr lang="en-US" altLang="zh-CN" dirty="0"/>
              <a:t>1</a:t>
            </a:r>
            <a:r>
              <a:rPr lang="zh-CN" altLang="en-US" dirty="0"/>
              <a:t>给定</a:t>
            </a:r>
            <a:r>
              <a:rPr lang="en-US" altLang="zh-CN" dirty="0" err="1"/>
              <a:t>tildey</a:t>
            </a:r>
            <a:r>
              <a:rPr lang="en-US" altLang="zh-CN" dirty="0"/>
              <a:t>,</a:t>
            </a:r>
            <a:r>
              <a:rPr lang="zh-CN" altLang="en-US" dirty="0"/>
              <a:t>根据映射我们可以采样得到一个</a:t>
            </a:r>
            <a:r>
              <a:rPr lang="en-US" altLang="zh-CN" dirty="0"/>
              <a:t>y</a:t>
            </a:r>
            <a:r>
              <a:rPr lang="zh-CN" altLang="en-US" dirty="0"/>
              <a:t>，</a:t>
            </a:r>
            <a:endParaRPr lang="en-US" altLang="zh-CN" dirty="0"/>
          </a:p>
          <a:p>
            <a:r>
              <a:rPr lang="zh-CN" altLang="en-US" dirty="0"/>
              <a:t>基于采样的</a:t>
            </a:r>
            <a:r>
              <a:rPr lang="en-US" altLang="zh-CN" dirty="0"/>
              <a:t>y</a:t>
            </a:r>
            <a:r>
              <a:rPr lang="zh-CN" altLang="en-US" dirty="0"/>
              <a:t>根据映射又可以得到一个</a:t>
            </a:r>
            <a:r>
              <a:rPr lang="en-US" altLang="zh-CN" dirty="0"/>
              <a:t>x pie,</a:t>
            </a:r>
          </a:p>
          <a:p>
            <a:r>
              <a:rPr lang="zh-CN" altLang="en-US" dirty="0"/>
              <a:t>最大化概率，</a:t>
            </a:r>
            <a:endParaRPr lang="en-US" altLang="zh-CN" dirty="0"/>
          </a:p>
          <a:p>
            <a:r>
              <a:rPr lang="zh-CN" altLang="en-US" dirty="0"/>
              <a:t>或者用</a:t>
            </a:r>
            <a:r>
              <a:rPr lang="en-US" altLang="zh-CN" dirty="0"/>
              <a:t>beam search </a:t>
            </a:r>
            <a:r>
              <a:rPr lang="zh-CN" altLang="en-US" dirty="0"/>
              <a:t>或者用 随机采样的方法得到中间序列</a:t>
            </a:r>
            <a:r>
              <a:rPr lang="en-US" altLang="zh-CN" dirty="0"/>
              <a:t> </a:t>
            </a:r>
            <a:r>
              <a:rPr lang="zh-CN" altLang="en-US" dirty="0"/>
              <a:t>，同时也可以从语料中得到一个</a:t>
            </a:r>
            <a:r>
              <a:rPr lang="en-US" altLang="zh-CN" dirty="0"/>
              <a:t>x</a:t>
            </a:r>
            <a:r>
              <a:rPr lang="zh-CN" altLang="en-US" dirty="0"/>
              <a:t>，通过两个采样步和最大化</a:t>
            </a:r>
            <a:r>
              <a:rPr lang="en-US" altLang="zh-CN" dirty="0"/>
              <a:t>x</a:t>
            </a:r>
            <a:r>
              <a:rPr lang="zh-CN" altLang="en-US" dirty="0"/>
              <a:t>的生成概率，</a:t>
            </a:r>
            <a:endParaRPr lang="en-US" altLang="zh-CN" dirty="0"/>
          </a:p>
          <a:p>
            <a:r>
              <a:rPr lang="zh-CN" altLang="en-US" dirty="0"/>
              <a:t>因此除了无监督数据的</a:t>
            </a:r>
            <a:r>
              <a:rPr lang="en-US" altLang="zh-CN" dirty="0"/>
              <a:t>loss</a:t>
            </a:r>
            <a:r>
              <a:rPr lang="zh-CN" altLang="en-US" dirty="0"/>
              <a:t>以外，还有如下四个</a:t>
            </a:r>
            <a:r>
              <a:rPr lang="en-US" altLang="zh-CN" dirty="0"/>
              <a:t>loss</a:t>
            </a:r>
          </a:p>
          <a:p>
            <a:r>
              <a:rPr lang="zh-CN" altLang="en-US" dirty="0"/>
              <a:t>其中带</a:t>
            </a:r>
            <a:r>
              <a:rPr lang="en-US" altLang="zh-CN" dirty="0"/>
              <a:t>pie</a:t>
            </a:r>
            <a:r>
              <a:rPr lang="zh-CN" altLang="en-US" dirty="0"/>
              <a:t>的是中间生成产物</a:t>
            </a:r>
          </a:p>
        </p:txBody>
      </p:sp>
      <p:sp>
        <p:nvSpPr>
          <p:cNvPr id="4" name="灯片编号占位符 3"/>
          <p:cNvSpPr>
            <a:spLocks noGrp="1"/>
          </p:cNvSpPr>
          <p:nvPr>
            <p:ph type="sldNum" sz="quarter" idx="10"/>
          </p:nvPr>
        </p:nvSpPr>
        <p:spPr/>
        <p:txBody>
          <a:bodyPr/>
          <a:lstStyle/>
          <a:p>
            <a:fld id="{344135CD-E861-41A7-81F0-F3B524A28841}" type="slidenum">
              <a:rPr lang="zh-CN" altLang="en-US" smtClean="0"/>
              <a:t>9</a:t>
            </a:fld>
            <a:endParaRPr lang="zh-CN" altLang="en-US"/>
          </a:p>
        </p:txBody>
      </p:sp>
    </p:spTree>
    <p:extLst>
      <p:ext uri="{BB962C8B-B14F-4D97-AF65-F5344CB8AC3E}">
        <p14:creationId xmlns:p14="http://schemas.microsoft.com/office/powerpoint/2010/main" val="984295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2021/12/29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2021/12/29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15190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560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5924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810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7677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4964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26847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151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2021/12/29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24926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6372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052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2021/12/29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0C128AD-E0BD-45AD-BE26-E627024D0FC7}" type="datetimeFigureOut">
              <a:rPr lang="zh-CN" altLang="en-US" smtClean="0"/>
              <a:t>2021/12/29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C128AD-E0BD-45AD-BE26-E627024D0FC7}" type="datetimeFigureOut">
              <a:rPr lang="zh-CN" altLang="en-US" smtClean="0"/>
              <a:t>2021/12/29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C128AD-E0BD-45AD-BE26-E627024D0FC7}" type="datetimeFigureOut">
              <a:rPr lang="zh-CN" altLang="en-US" smtClean="0"/>
              <a:t>2021/12/29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2021/12/29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2021/12/29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2021/12/29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C0C128AD-E0BD-45AD-BE26-E627024D0FC7}" type="datetimeFigureOut">
              <a:rPr lang="zh-CN" altLang="en-US" smtClean="0"/>
              <a:t>2021/12/29</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DCFF0EAC-093A-487A-84BB-5268A719D53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rtl="0" eaLnBrk="1" latinLnBrk="0" hangingPunct="1">
        <a:lnSpc>
          <a:spcPct val="90000"/>
        </a:lnSpc>
        <a:spcBef>
          <a:spcPct val="0"/>
        </a:spcBef>
        <a:buNone/>
        <a:defRPr sz="4400" kern="1200">
          <a:solidFill>
            <a:schemeClr val="tx1"/>
          </a:solidFill>
          <a:latin typeface="阿里巴巴普惠体 L" panose="00020600040101010101" pitchFamily="18" charset="-122"/>
          <a:ea typeface="阿里巴巴普惠体 L"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M" panose="00020600040101010101" pitchFamily="18" charset="-122"/>
          <a:ea typeface="阿里巴巴普惠体 M"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M" panose="00020600040101010101" pitchFamily="18" charset="-122"/>
          <a:ea typeface="阿里巴巴普惠体 M"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M" panose="00020600040101010101" pitchFamily="18" charset="-122"/>
          <a:ea typeface="阿里巴巴普惠体 M"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2021/12/29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532256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3" name="文本框 22"/>
          <p:cNvSpPr txBox="1"/>
          <p:nvPr/>
        </p:nvSpPr>
        <p:spPr>
          <a:xfrm>
            <a:off x="909106" y="2145796"/>
            <a:ext cx="328936"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rgbClr val="5D999F"/>
                </a:solidFill>
                <a:latin typeface="Century Gothic" panose="020B0502020202020204" pitchFamily="34" charset="0"/>
                <a:ea typeface="阿里巴巴普惠体 M" panose="00020600040101010101" pitchFamily="18" charset="-122"/>
              </a:rPr>
              <a:t> </a:t>
            </a:r>
            <a:endParaRPr lang="zh-CN" altLang="en-US" sz="4000" b="1" dirty="0">
              <a:solidFill>
                <a:srgbClr val="5D999F"/>
              </a:solidFill>
              <a:latin typeface="Century Gothic" panose="020B0502020202020204" pitchFamily="34" charset="0"/>
              <a:ea typeface="阿里巴巴普惠体 M" panose="00020600040101010101" pitchFamily="18" charset="-122"/>
            </a:endParaRPr>
          </a:p>
        </p:txBody>
      </p:sp>
      <p:sp>
        <p:nvSpPr>
          <p:cNvPr id="24" name="文本框 23"/>
          <p:cNvSpPr txBox="1"/>
          <p:nvPr/>
        </p:nvSpPr>
        <p:spPr>
          <a:xfrm>
            <a:off x="871006" y="2804367"/>
            <a:ext cx="6765470" cy="1754326"/>
          </a:xfrm>
          <a:prstGeom prst="rect">
            <a:avLst/>
          </a:prstGeom>
          <a:noFill/>
        </p:spPr>
        <p:txBody>
          <a:bodyPr wrap="square" rtlCol="0">
            <a:spAutoFit/>
            <a:scene3d>
              <a:camera prst="orthographicFront"/>
              <a:lightRig rig="threePt" dir="t"/>
            </a:scene3d>
            <a:sp3d contourW="12700"/>
          </a:bodyPr>
          <a:lstStyle/>
          <a:p>
            <a:r>
              <a:rPr lang="en-US" altLang="zh-CN" sz="5400" b="1" dirty="0">
                <a:solidFill>
                  <a:schemeClr val="tx1">
                    <a:lumMod val="75000"/>
                    <a:lumOff val="25000"/>
                  </a:schemeClr>
                </a:solidFill>
                <a:latin typeface="Century Gothic" panose="020B0502020202020204" pitchFamily="34" charset="0"/>
                <a:ea typeface="阿里巴巴普惠体 M" panose="00020600040101010101" pitchFamily="18" charset="-122"/>
              </a:rPr>
              <a:t>11-12</a:t>
            </a:r>
            <a:r>
              <a:rPr lang="zh-CN" altLang="en-US" sz="5400" b="1" dirty="0">
                <a:solidFill>
                  <a:schemeClr val="tx1">
                    <a:lumMod val="75000"/>
                    <a:lumOff val="25000"/>
                  </a:schemeClr>
                </a:solidFill>
                <a:latin typeface="Century Gothic" panose="020B0502020202020204" pitchFamily="34" charset="0"/>
                <a:ea typeface="阿里巴巴普惠体 M" panose="00020600040101010101" pitchFamily="18" charset="-122"/>
              </a:rPr>
              <a:t>月工作学习汇报</a:t>
            </a:r>
          </a:p>
        </p:txBody>
      </p:sp>
      <p:grpSp>
        <p:nvGrpSpPr>
          <p:cNvPr id="26" name="组合 25"/>
          <p:cNvGrpSpPr/>
          <p:nvPr/>
        </p:nvGrpSpPr>
        <p:grpSpPr>
          <a:xfrm>
            <a:off x="1045172" y="4558693"/>
            <a:ext cx="2767734" cy="316802"/>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8" name="文本框 27"/>
            <p:cNvSpPr txBox="1"/>
            <p:nvPr/>
          </p:nvSpPr>
          <p:spPr>
            <a:xfrm>
              <a:off x="1309077" y="3526647"/>
              <a:ext cx="2365178" cy="306705"/>
            </a:xfrm>
            <a:prstGeom prst="rect">
              <a:avLst/>
            </a:prstGeom>
            <a:noFill/>
          </p:spPr>
          <p:txBody>
            <a:bodyPr wrap="square" rtlCol="0">
              <a:spAutoFit/>
              <a:scene3d>
                <a:camera prst="orthographicFront"/>
                <a:lightRig rig="threePt" dir="t"/>
              </a:scene3d>
              <a:sp3d contourW="12700"/>
            </a:bodyPr>
            <a:lstStyle/>
            <a:p>
              <a:pPr algn="ctr"/>
              <a:r>
                <a:rPr lang="zh-CN" altLang="en-US" sz="1400" dirty="0">
                  <a:solidFill>
                    <a:schemeClr val="bg1"/>
                  </a:solidFill>
                  <a:latin typeface="Century Gothic" panose="020B0502020202020204" pitchFamily="34" charset="0"/>
                  <a:ea typeface="阿里巴巴普惠体 M" panose="00020600040101010101" pitchFamily="18" charset="-122"/>
                </a:rPr>
                <a:t>汇报人：柳凯</a:t>
              </a:r>
              <a:endParaRPr lang="en-US" altLang="zh-CN" sz="1400" dirty="0">
                <a:solidFill>
                  <a:schemeClr val="bg1"/>
                </a:solidFill>
                <a:latin typeface="Century Gothic" panose="020B0502020202020204" pitchFamily="34" charset="0"/>
                <a:ea typeface="阿里巴巴普惠体 M" panose="00020600040101010101" pitchFamily="18" charset="-122"/>
              </a:endParaRP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3" name="任意多边形 32"/>
          <p:cNvSpPr/>
          <p:nvPr/>
        </p:nvSpPr>
        <p:spPr>
          <a:xfrm rot="2700000">
            <a:off x="4935484" y="465347"/>
            <a:ext cx="354223" cy="355992"/>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41" name="组合 40"/>
          <p:cNvGrpSpPr/>
          <p:nvPr/>
        </p:nvGrpSpPr>
        <p:grpSpPr>
          <a:xfrm>
            <a:off x="458272" y="546208"/>
            <a:ext cx="311151" cy="194270"/>
            <a:chOff x="207558" y="206734"/>
            <a:chExt cx="380545" cy="157163"/>
          </a:xfrm>
        </p:grpSpPr>
        <p:cxnSp>
          <p:nvCxnSpPr>
            <p:cNvPr id="35" name="直接连接符 34"/>
            <p:cNvCxnSpPr/>
            <p:nvPr/>
          </p:nvCxnSpPr>
          <p:spPr>
            <a:xfrm>
              <a:off x="207558" y="206734"/>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7558" y="285316"/>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7558" y="363897"/>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0-#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nodePh="1">
                                  <p:stCondLst>
                                    <p:cond delay="0"/>
                                  </p:stCondLst>
                                  <p:endCondLst>
                                    <p:cond evt="begin" delay="0">
                                      <p:tn val="25"/>
                                    </p:cond>
                                  </p:end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par>
                          <p:cTn id="39" fill="hold">
                            <p:stCondLst>
                              <p:cond delay="1000"/>
                            </p:stCondLst>
                            <p:childTnLst>
                              <p:par>
                                <p:cTn id="40" presetID="53" presetClass="entr" presetSubtype="16"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0-#ppt_w/2"/>
                                          </p:val>
                                        </p:tav>
                                        <p:tav tm="100000">
                                          <p:val>
                                            <p:strVal val="#ppt_x"/>
                                          </p:val>
                                        </p:tav>
                                      </p:tavLst>
                                    </p:anim>
                                    <p:anim calcmode="lin" valueType="num">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3" grpId="0"/>
      <p:bldP spid="24" grpId="0"/>
      <p:bldP spid="30" grpId="0" animBg="1"/>
      <p:bldP spid="32" grpId="0" animBg="1"/>
      <p:bldP spid="3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678977" y="433323"/>
            <a:ext cx="8539517" cy="461665"/>
          </a:xfrm>
          <a:prstGeom prst="rect">
            <a:avLst/>
          </a:prstGeom>
          <a:noFill/>
        </p:spPr>
        <p:txBody>
          <a:bodyPr wrap="none" rtlCol="0">
            <a:spAutoFit/>
            <a:scene3d>
              <a:camera prst="orthographicFront"/>
              <a:lightRig rig="threePt" dir="t"/>
            </a:scene3d>
            <a:sp3d contourW="12700"/>
          </a:bodyPr>
          <a:lstStyle/>
          <a:p>
            <a:r>
              <a:rPr lang="en-US" altLang="zh-CN" sz="2400" b="1" dirty="0"/>
              <a:t>Stylized Dialogue Generation with Multi-Pass Dual Learning</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78022" y="1264320"/>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Architecture</a:t>
            </a:r>
            <a:endParaRPr lang="zh-CN" altLang="en-US" sz="2000" b="1" dirty="0">
              <a:solidFill>
                <a:srgbClr val="002060"/>
              </a:solidFill>
              <a:effectLst>
                <a:outerShdw blurRad="38100" dist="38100" dir="2700000" algn="tl">
                  <a:srgbClr val="000000">
                    <a:alpha val="43137"/>
                  </a:srgbClr>
                </a:outerShdw>
              </a:effectLst>
            </a:endParaRPr>
          </a:p>
        </p:txBody>
      </p:sp>
      <p:pic>
        <p:nvPicPr>
          <p:cNvPr id="4" name="图片 3">
            <a:extLst>
              <a:ext uri="{FF2B5EF4-FFF2-40B4-BE49-F238E27FC236}">
                <a16:creationId xmlns:a16="http://schemas.microsoft.com/office/drawing/2014/main" id="{17285708-4FC8-4408-9CDF-CCB47AF269D1}"/>
              </a:ext>
            </a:extLst>
          </p:cNvPr>
          <p:cNvPicPr>
            <a:picLocks noChangeAspect="1"/>
          </p:cNvPicPr>
          <p:nvPr/>
        </p:nvPicPr>
        <p:blipFill>
          <a:blip r:embed="rId3"/>
          <a:stretch>
            <a:fillRect/>
          </a:stretch>
        </p:blipFill>
        <p:spPr>
          <a:xfrm>
            <a:off x="1878022" y="1941689"/>
            <a:ext cx="9466322" cy="3354099"/>
          </a:xfrm>
          <a:prstGeom prst="rect">
            <a:avLst/>
          </a:prstGeom>
        </p:spPr>
      </p:pic>
    </p:spTree>
    <p:extLst>
      <p:ext uri="{BB962C8B-B14F-4D97-AF65-F5344CB8AC3E}">
        <p14:creationId xmlns:p14="http://schemas.microsoft.com/office/powerpoint/2010/main" val="4067090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678977" y="433323"/>
            <a:ext cx="8539517" cy="461665"/>
          </a:xfrm>
          <a:prstGeom prst="rect">
            <a:avLst/>
          </a:prstGeom>
          <a:noFill/>
        </p:spPr>
        <p:txBody>
          <a:bodyPr wrap="none" rtlCol="0">
            <a:spAutoFit/>
            <a:scene3d>
              <a:camera prst="orthographicFront"/>
              <a:lightRig rig="threePt" dir="t"/>
            </a:scene3d>
            <a:sp3d contourW="12700"/>
          </a:bodyPr>
          <a:lstStyle/>
          <a:p>
            <a:r>
              <a:rPr lang="en-US" altLang="zh-CN" sz="2400" b="1" dirty="0"/>
              <a:t>Stylized Dialogue Generation with Multi-Pass Dual Learning</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78022" y="1264320"/>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Architecture</a:t>
            </a:r>
            <a:endParaRPr lang="zh-CN" altLang="en-US" sz="2000" b="1" dirty="0">
              <a:solidFill>
                <a:srgbClr val="002060"/>
              </a:solidFill>
              <a:effectLst>
                <a:outerShdw blurRad="38100" dist="38100" dir="2700000" algn="tl">
                  <a:srgbClr val="000000">
                    <a:alpha val="43137"/>
                  </a:srgbClr>
                </a:outerShdw>
              </a:effectLst>
            </a:endParaRPr>
          </a:p>
        </p:txBody>
      </p:sp>
      <p:pic>
        <p:nvPicPr>
          <p:cNvPr id="2" name="图片 1">
            <a:extLst>
              <a:ext uri="{FF2B5EF4-FFF2-40B4-BE49-F238E27FC236}">
                <a16:creationId xmlns:a16="http://schemas.microsoft.com/office/drawing/2014/main" id="{10C15838-B65A-4704-8B77-CF2BD8711BA1}"/>
              </a:ext>
            </a:extLst>
          </p:cNvPr>
          <p:cNvPicPr>
            <a:picLocks noChangeAspect="1"/>
          </p:cNvPicPr>
          <p:nvPr/>
        </p:nvPicPr>
        <p:blipFill>
          <a:blip r:embed="rId3"/>
          <a:stretch>
            <a:fillRect/>
          </a:stretch>
        </p:blipFill>
        <p:spPr>
          <a:xfrm>
            <a:off x="1878022" y="1804921"/>
            <a:ext cx="7624770" cy="2265507"/>
          </a:xfrm>
          <a:prstGeom prst="rect">
            <a:avLst/>
          </a:prstGeom>
        </p:spPr>
      </p:pic>
      <p:pic>
        <p:nvPicPr>
          <p:cNvPr id="8" name="图片 7">
            <a:extLst>
              <a:ext uri="{FF2B5EF4-FFF2-40B4-BE49-F238E27FC236}">
                <a16:creationId xmlns:a16="http://schemas.microsoft.com/office/drawing/2014/main" id="{0AD4C147-B1F8-4863-A565-9E60B8D3C545}"/>
              </a:ext>
            </a:extLst>
          </p:cNvPr>
          <p:cNvPicPr>
            <a:picLocks noChangeAspect="1"/>
          </p:cNvPicPr>
          <p:nvPr/>
        </p:nvPicPr>
        <p:blipFill>
          <a:blip r:embed="rId4"/>
          <a:stretch>
            <a:fillRect/>
          </a:stretch>
        </p:blipFill>
        <p:spPr>
          <a:xfrm>
            <a:off x="1829000" y="3910536"/>
            <a:ext cx="7841666" cy="1516989"/>
          </a:xfrm>
          <a:prstGeom prst="rect">
            <a:avLst/>
          </a:prstGeom>
        </p:spPr>
      </p:pic>
      <p:pic>
        <p:nvPicPr>
          <p:cNvPr id="5" name="图片 4">
            <a:extLst>
              <a:ext uri="{FF2B5EF4-FFF2-40B4-BE49-F238E27FC236}">
                <a16:creationId xmlns:a16="http://schemas.microsoft.com/office/drawing/2014/main" id="{E0EED394-6D69-4EC6-A184-3DB50AFFA4AB}"/>
              </a:ext>
            </a:extLst>
          </p:cNvPr>
          <p:cNvPicPr>
            <a:picLocks noChangeAspect="1"/>
          </p:cNvPicPr>
          <p:nvPr/>
        </p:nvPicPr>
        <p:blipFill>
          <a:blip r:embed="rId5"/>
          <a:stretch>
            <a:fillRect/>
          </a:stretch>
        </p:blipFill>
        <p:spPr>
          <a:xfrm>
            <a:off x="1446156" y="5427525"/>
            <a:ext cx="9168546" cy="1069664"/>
          </a:xfrm>
          <a:prstGeom prst="rect">
            <a:avLst/>
          </a:prstGeom>
        </p:spPr>
      </p:pic>
    </p:spTree>
    <p:extLst>
      <p:ext uri="{BB962C8B-B14F-4D97-AF65-F5344CB8AC3E}">
        <p14:creationId xmlns:p14="http://schemas.microsoft.com/office/powerpoint/2010/main" val="342493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678977" y="433323"/>
            <a:ext cx="8539517" cy="461665"/>
          </a:xfrm>
          <a:prstGeom prst="rect">
            <a:avLst/>
          </a:prstGeom>
          <a:noFill/>
        </p:spPr>
        <p:txBody>
          <a:bodyPr wrap="none" rtlCol="0">
            <a:spAutoFit/>
            <a:scene3d>
              <a:camera prst="orthographicFront"/>
              <a:lightRig rig="threePt" dir="t"/>
            </a:scene3d>
            <a:sp3d contourW="12700"/>
          </a:bodyPr>
          <a:lstStyle/>
          <a:p>
            <a:r>
              <a:rPr lang="en-US" altLang="zh-CN" sz="2400" b="1" dirty="0"/>
              <a:t>Stylized Dialogue Generation with Multi-Pass Dual Learning</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78022" y="1264320"/>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Experiment</a:t>
            </a:r>
            <a:endParaRPr lang="zh-CN" altLang="en-US" sz="2000" b="1" dirty="0">
              <a:solidFill>
                <a:srgbClr val="002060"/>
              </a:solidFill>
              <a:effectLst>
                <a:outerShdw blurRad="38100" dist="38100" dir="2700000" algn="tl">
                  <a:srgbClr val="000000">
                    <a:alpha val="43137"/>
                  </a:srgbClr>
                </a:outerShdw>
              </a:effectLst>
            </a:endParaRPr>
          </a:p>
        </p:txBody>
      </p:sp>
      <p:sp>
        <p:nvSpPr>
          <p:cNvPr id="9" name="矩形 8">
            <a:extLst>
              <a:ext uri="{FF2B5EF4-FFF2-40B4-BE49-F238E27FC236}">
                <a16:creationId xmlns:a16="http://schemas.microsoft.com/office/drawing/2014/main" id="{70AECF24-D346-426A-832A-C27920817FC9}"/>
              </a:ext>
            </a:extLst>
          </p:cNvPr>
          <p:cNvSpPr/>
          <p:nvPr/>
        </p:nvSpPr>
        <p:spPr>
          <a:xfrm>
            <a:off x="1678977" y="2029428"/>
            <a:ext cx="8850633" cy="714234"/>
          </a:xfrm>
          <a:prstGeom prst="rect">
            <a:avLst/>
          </a:prstGeom>
        </p:spPr>
        <p:txBody>
          <a:bodyPr wrap="square">
            <a:spAutoFit/>
            <a:scene3d>
              <a:camera prst="orthographicFront"/>
              <a:lightRig rig="threePt" dir="t"/>
            </a:scene3d>
            <a:sp3d contourW="12700"/>
          </a:bodyPr>
          <a:lstStyle/>
          <a:p>
            <a:pPr marL="457200" indent="-457200">
              <a:lnSpc>
                <a:spcPct val="120000"/>
              </a:lnSpc>
              <a:buFont typeface="Arial" panose="020B0604020202020204" pitchFamily="34" charset="0"/>
              <a:buChar char="•"/>
            </a:pPr>
            <a:r>
              <a:rPr lang="en-US" altLang="zh-CN" sz="3600" b="1" dirty="0">
                <a:latin typeface="+mn-ea"/>
                <a:cs typeface="Arial" panose="020B0604020202020204" pitchFamily="34" charset="0"/>
              </a:rPr>
              <a:t>Datasets : TCFC, SDGC</a:t>
            </a:r>
          </a:p>
        </p:txBody>
      </p:sp>
      <p:sp>
        <p:nvSpPr>
          <p:cNvPr id="10" name="矩形 9">
            <a:extLst>
              <a:ext uri="{FF2B5EF4-FFF2-40B4-BE49-F238E27FC236}">
                <a16:creationId xmlns:a16="http://schemas.microsoft.com/office/drawing/2014/main" id="{1571C646-E635-4636-A55A-CAF42066FE9F}"/>
              </a:ext>
            </a:extLst>
          </p:cNvPr>
          <p:cNvSpPr/>
          <p:nvPr/>
        </p:nvSpPr>
        <p:spPr>
          <a:xfrm>
            <a:off x="1670683" y="3028642"/>
            <a:ext cx="8850633" cy="1379032"/>
          </a:xfrm>
          <a:prstGeom prst="rect">
            <a:avLst/>
          </a:prstGeom>
        </p:spPr>
        <p:txBody>
          <a:bodyPr wrap="square">
            <a:spAutoFit/>
            <a:scene3d>
              <a:camera prst="orthographicFront"/>
              <a:lightRig rig="threePt" dir="t"/>
            </a:scene3d>
            <a:sp3d contourW="12700"/>
          </a:bodyPr>
          <a:lstStyle/>
          <a:p>
            <a:pPr marL="457200" indent="-457200">
              <a:lnSpc>
                <a:spcPct val="120000"/>
              </a:lnSpc>
              <a:buFont typeface="Arial" panose="020B0604020202020204" pitchFamily="34" charset="0"/>
              <a:buChar char="•"/>
            </a:pPr>
            <a:r>
              <a:rPr lang="en-US" altLang="zh-CN" sz="3600" b="1" dirty="0">
                <a:latin typeface="+mn-ea"/>
                <a:cs typeface="Arial" panose="020B0604020202020204" pitchFamily="34" charset="0"/>
              </a:rPr>
              <a:t>Baselines : S2S, </a:t>
            </a:r>
            <a:r>
              <a:rPr lang="en-US" altLang="zh-CN" sz="3600" b="1" dirty="0" err="1">
                <a:latin typeface="+mn-ea"/>
                <a:cs typeface="Arial" panose="020B0604020202020204" pitchFamily="34" charset="0"/>
              </a:rPr>
              <a:t>MTask</a:t>
            </a:r>
            <a:r>
              <a:rPr lang="en-US" altLang="zh-CN" sz="3600" b="1" dirty="0">
                <a:latin typeface="+mn-ea"/>
                <a:cs typeface="Arial" panose="020B0604020202020204" pitchFamily="34" charset="0"/>
              </a:rPr>
              <a:t>, SLM, </a:t>
            </a:r>
            <a:r>
              <a:rPr lang="en-US" altLang="zh-CN" sz="3600" b="1" dirty="0" err="1">
                <a:latin typeface="+mn-ea"/>
                <a:cs typeface="Arial" panose="020B0604020202020204" pitchFamily="34" charset="0"/>
              </a:rPr>
              <a:t>Sfusion</a:t>
            </a:r>
            <a:r>
              <a:rPr lang="en-US" altLang="zh-CN" sz="3600" b="1" dirty="0">
                <a:latin typeface="+mn-ea"/>
                <a:cs typeface="Arial" panose="020B0604020202020204" pitchFamily="34" charset="0"/>
              </a:rPr>
              <a:t>, S2S+BT, SRJT</a:t>
            </a:r>
          </a:p>
        </p:txBody>
      </p:sp>
    </p:spTree>
    <p:extLst>
      <p:ext uri="{BB962C8B-B14F-4D97-AF65-F5344CB8AC3E}">
        <p14:creationId xmlns:p14="http://schemas.microsoft.com/office/powerpoint/2010/main" val="2247050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678977" y="433323"/>
            <a:ext cx="8539517" cy="461665"/>
          </a:xfrm>
          <a:prstGeom prst="rect">
            <a:avLst/>
          </a:prstGeom>
          <a:noFill/>
        </p:spPr>
        <p:txBody>
          <a:bodyPr wrap="none" rtlCol="0">
            <a:spAutoFit/>
            <a:scene3d>
              <a:camera prst="orthographicFront"/>
              <a:lightRig rig="threePt" dir="t"/>
            </a:scene3d>
            <a:sp3d contourW="12700"/>
          </a:bodyPr>
          <a:lstStyle/>
          <a:p>
            <a:r>
              <a:rPr lang="en-US" altLang="zh-CN" sz="2400" b="1" dirty="0"/>
              <a:t>Stylized Dialogue Generation with Multi-Pass Dual Learning</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78022" y="1264320"/>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Experiment</a:t>
            </a:r>
            <a:endParaRPr lang="zh-CN" altLang="en-US" sz="2000" b="1" dirty="0">
              <a:solidFill>
                <a:srgbClr val="002060"/>
              </a:solidFill>
              <a:effectLst>
                <a:outerShdw blurRad="38100" dist="38100" dir="2700000" algn="tl">
                  <a:srgbClr val="000000">
                    <a:alpha val="43137"/>
                  </a:srgbClr>
                </a:outerShdw>
              </a:effectLst>
            </a:endParaRPr>
          </a:p>
        </p:txBody>
      </p:sp>
      <p:sp>
        <p:nvSpPr>
          <p:cNvPr id="9" name="矩形 8">
            <a:extLst>
              <a:ext uri="{FF2B5EF4-FFF2-40B4-BE49-F238E27FC236}">
                <a16:creationId xmlns:a16="http://schemas.microsoft.com/office/drawing/2014/main" id="{70AECF24-D346-426A-832A-C27920817FC9}"/>
              </a:ext>
            </a:extLst>
          </p:cNvPr>
          <p:cNvSpPr/>
          <p:nvPr/>
        </p:nvSpPr>
        <p:spPr>
          <a:xfrm>
            <a:off x="1678977" y="2029428"/>
            <a:ext cx="8850633" cy="714234"/>
          </a:xfrm>
          <a:prstGeom prst="rect">
            <a:avLst/>
          </a:prstGeom>
        </p:spPr>
        <p:txBody>
          <a:bodyPr wrap="square">
            <a:spAutoFit/>
            <a:scene3d>
              <a:camera prst="orthographicFront"/>
              <a:lightRig rig="threePt" dir="t"/>
            </a:scene3d>
            <a:sp3d contourW="12700"/>
          </a:bodyPr>
          <a:lstStyle/>
          <a:p>
            <a:pPr marL="457200" indent="-457200">
              <a:lnSpc>
                <a:spcPct val="120000"/>
              </a:lnSpc>
              <a:buFont typeface="Arial" panose="020B0604020202020204" pitchFamily="34" charset="0"/>
              <a:buChar char="•"/>
            </a:pPr>
            <a:r>
              <a:rPr lang="en-US" altLang="zh-CN" sz="3600" b="1" dirty="0">
                <a:latin typeface="+mn-ea"/>
                <a:cs typeface="Arial" panose="020B0604020202020204" pitchFamily="34" charset="0"/>
              </a:rPr>
              <a:t>Datasets : TCFC, SDGC</a:t>
            </a:r>
          </a:p>
        </p:txBody>
      </p:sp>
      <p:sp>
        <p:nvSpPr>
          <p:cNvPr id="10" name="矩形 9">
            <a:extLst>
              <a:ext uri="{FF2B5EF4-FFF2-40B4-BE49-F238E27FC236}">
                <a16:creationId xmlns:a16="http://schemas.microsoft.com/office/drawing/2014/main" id="{1571C646-E635-4636-A55A-CAF42066FE9F}"/>
              </a:ext>
            </a:extLst>
          </p:cNvPr>
          <p:cNvSpPr/>
          <p:nvPr/>
        </p:nvSpPr>
        <p:spPr>
          <a:xfrm>
            <a:off x="1670683" y="3028642"/>
            <a:ext cx="8850633" cy="1379032"/>
          </a:xfrm>
          <a:prstGeom prst="rect">
            <a:avLst/>
          </a:prstGeom>
        </p:spPr>
        <p:txBody>
          <a:bodyPr wrap="square">
            <a:spAutoFit/>
            <a:scene3d>
              <a:camera prst="orthographicFront"/>
              <a:lightRig rig="threePt" dir="t"/>
            </a:scene3d>
            <a:sp3d contourW="12700"/>
          </a:bodyPr>
          <a:lstStyle/>
          <a:p>
            <a:pPr marL="457200" indent="-457200">
              <a:lnSpc>
                <a:spcPct val="120000"/>
              </a:lnSpc>
              <a:buFont typeface="Arial" panose="020B0604020202020204" pitchFamily="34" charset="0"/>
              <a:buChar char="•"/>
            </a:pPr>
            <a:r>
              <a:rPr lang="en-US" altLang="zh-CN" sz="3600" b="1" dirty="0">
                <a:latin typeface="+mn-ea"/>
                <a:cs typeface="Arial" panose="020B0604020202020204" pitchFamily="34" charset="0"/>
              </a:rPr>
              <a:t>Baselines : S2S, </a:t>
            </a:r>
            <a:r>
              <a:rPr lang="en-US" altLang="zh-CN" sz="3600" b="1" dirty="0" err="1">
                <a:latin typeface="+mn-ea"/>
                <a:cs typeface="Arial" panose="020B0604020202020204" pitchFamily="34" charset="0"/>
              </a:rPr>
              <a:t>MTask</a:t>
            </a:r>
            <a:r>
              <a:rPr lang="en-US" altLang="zh-CN" sz="3600" b="1" dirty="0">
                <a:latin typeface="+mn-ea"/>
                <a:cs typeface="Arial" panose="020B0604020202020204" pitchFamily="34" charset="0"/>
              </a:rPr>
              <a:t>, SLM, </a:t>
            </a:r>
            <a:r>
              <a:rPr lang="en-US" altLang="zh-CN" sz="3600" b="1" dirty="0" err="1">
                <a:latin typeface="+mn-ea"/>
                <a:cs typeface="Arial" panose="020B0604020202020204" pitchFamily="34" charset="0"/>
              </a:rPr>
              <a:t>Sfusion</a:t>
            </a:r>
            <a:r>
              <a:rPr lang="en-US" altLang="zh-CN" sz="3600" b="1" dirty="0">
                <a:latin typeface="+mn-ea"/>
                <a:cs typeface="Arial" panose="020B0604020202020204" pitchFamily="34" charset="0"/>
              </a:rPr>
              <a:t>, S2S+BT, SRJT</a:t>
            </a:r>
          </a:p>
        </p:txBody>
      </p:sp>
    </p:spTree>
    <p:extLst>
      <p:ext uri="{BB962C8B-B14F-4D97-AF65-F5344CB8AC3E}">
        <p14:creationId xmlns:p14="http://schemas.microsoft.com/office/powerpoint/2010/main" val="3735559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678977" y="433323"/>
            <a:ext cx="8539517" cy="461665"/>
          </a:xfrm>
          <a:prstGeom prst="rect">
            <a:avLst/>
          </a:prstGeom>
          <a:noFill/>
        </p:spPr>
        <p:txBody>
          <a:bodyPr wrap="none" rtlCol="0">
            <a:spAutoFit/>
            <a:scene3d>
              <a:camera prst="orthographicFront"/>
              <a:lightRig rig="threePt" dir="t"/>
            </a:scene3d>
            <a:sp3d contourW="12700"/>
          </a:bodyPr>
          <a:lstStyle/>
          <a:p>
            <a:r>
              <a:rPr lang="en-US" altLang="zh-CN" sz="2400" b="1" dirty="0"/>
              <a:t>Stylized Dialogue Generation with Multi-Pass Dual Learning</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78022" y="1264320"/>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Architecture</a:t>
            </a:r>
            <a:endParaRPr lang="zh-CN" altLang="en-US" sz="2000" b="1" dirty="0">
              <a:solidFill>
                <a:srgbClr val="002060"/>
              </a:solidFill>
              <a:effectLst>
                <a:outerShdw blurRad="38100" dist="38100" dir="2700000" algn="tl">
                  <a:srgbClr val="000000">
                    <a:alpha val="43137"/>
                  </a:srgbClr>
                </a:outerShdw>
              </a:effectLst>
            </a:endParaRPr>
          </a:p>
        </p:txBody>
      </p:sp>
      <p:pic>
        <p:nvPicPr>
          <p:cNvPr id="5" name="图片 4">
            <a:extLst>
              <a:ext uri="{FF2B5EF4-FFF2-40B4-BE49-F238E27FC236}">
                <a16:creationId xmlns:a16="http://schemas.microsoft.com/office/drawing/2014/main" id="{E88C4C17-471C-4F2F-A979-ADB9ED83B0FF}"/>
              </a:ext>
            </a:extLst>
          </p:cNvPr>
          <p:cNvPicPr>
            <a:picLocks noChangeAspect="1"/>
          </p:cNvPicPr>
          <p:nvPr/>
        </p:nvPicPr>
        <p:blipFill>
          <a:blip r:embed="rId3"/>
          <a:stretch>
            <a:fillRect/>
          </a:stretch>
        </p:blipFill>
        <p:spPr>
          <a:xfrm>
            <a:off x="2123379" y="1942920"/>
            <a:ext cx="7650712" cy="4789573"/>
          </a:xfrm>
          <a:prstGeom prst="rect">
            <a:avLst/>
          </a:prstGeom>
        </p:spPr>
      </p:pic>
    </p:spTree>
    <p:extLst>
      <p:ext uri="{BB962C8B-B14F-4D97-AF65-F5344CB8AC3E}">
        <p14:creationId xmlns:p14="http://schemas.microsoft.com/office/powerpoint/2010/main" val="1808193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232014"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2"/>
                </a:solidFill>
                <a:effectLst>
                  <a:outerShdw blurRad="38100" dist="38100" dir="2700000" algn="tl">
                    <a:srgbClr val="000000">
                      <a:alpha val="43137"/>
                    </a:srgbClr>
                  </a:outerShdw>
                </a:effectLst>
              </a:rPr>
              <a:t>MIME: </a:t>
            </a:r>
            <a:r>
              <a:rPr lang="en-US" altLang="zh-CN" sz="2400" b="1" dirty="0" err="1">
                <a:solidFill>
                  <a:schemeClr val="tx2"/>
                </a:solidFill>
                <a:effectLst>
                  <a:outerShdw blurRad="38100" dist="38100" dir="2700000" algn="tl">
                    <a:srgbClr val="000000">
                      <a:alpha val="43137"/>
                    </a:srgbClr>
                  </a:outerShdw>
                </a:effectLst>
              </a:rPr>
              <a:t>MIMicking</a:t>
            </a:r>
            <a:r>
              <a:rPr lang="en-US" altLang="zh-CN" sz="2400" b="1" dirty="0">
                <a:solidFill>
                  <a:schemeClr val="tx2"/>
                </a:solidFill>
                <a:effectLst>
                  <a:outerShdw blurRad="38100" dist="38100" dir="2700000" algn="tl">
                    <a:srgbClr val="000000">
                      <a:alpha val="43137"/>
                    </a:srgbClr>
                  </a:outerShdw>
                </a:effectLst>
              </a:rPr>
              <a:t> Emotions for Empathetic Response Generation</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2" name="AutoShape 2" descr="Untitled">
            <a:extLst>
              <a:ext uri="{FF2B5EF4-FFF2-40B4-BE49-F238E27FC236}">
                <a16:creationId xmlns:a16="http://schemas.microsoft.com/office/drawing/2014/main" id="{6C8BCB04-8D89-4A6D-A7B3-AACDFB10D74D}"/>
              </a:ext>
            </a:extLst>
          </p:cNvPr>
          <p:cNvSpPr>
            <a:spLocks noChangeAspect="1" noChangeArrowheads="1"/>
          </p:cNvSpPr>
          <p:nvPr/>
        </p:nvSpPr>
        <p:spPr bwMode="auto">
          <a:xfrm>
            <a:off x="5943599" y="3276599"/>
            <a:ext cx="2624667" cy="26246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对角圆角 8">
            <a:extLst>
              <a:ext uri="{FF2B5EF4-FFF2-40B4-BE49-F238E27FC236}">
                <a16:creationId xmlns:a16="http://schemas.microsoft.com/office/drawing/2014/main" id="{01AF799E-2788-49A3-9AD7-D55DF5025F79}"/>
              </a:ext>
            </a:extLst>
          </p:cNvPr>
          <p:cNvSpPr/>
          <p:nvPr/>
        </p:nvSpPr>
        <p:spPr>
          <a:xfrm>
            <a:off x="1740502" y="1962822"/>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Motivation</a:t>
            </a:r>
            <a:endParaRPr lang="zh-CN" altLang="en-US" sz="2000" b="1" dirty="0">
              <a:solidFill>
                <a:srgbClr val="002060"/>
              </a:solidFill>
              <a:effectLst>
                <a:outerShdw blurRad="38100" dist="38100" dir="2700000" algn="tl">
                  <a:srgbClr val="000000">
                    <a:alpha val="43137"/>
                  </a:srgbClr>
                </a:outerShdw>
              </a:effectLst>
            </a:endParaRPr>
          </a:p>
        </p:txBody>
      </p:sp>
      <p:sp>
        <p:nvSpPr>
          <p:cNvPr id="4" name="矩形 3">
            <a:extLst>
              <a:ext uri="{FF2B5EF4-FFF2-40B4-BE49-F238E27FC236}">
                <a16:creationId xmlns:a16="http://schemas.microsoft.com/office/drawing/2014/main" id="{8947CCDE-D98A-49D7-9D37-5D7027F0BDB2}"/>
              </a:ext>
            </a:extLst>
          </p:cNvPr>
          <p:cNvSpPr/>
          <p:nvPr/>
        </p:nvSpPr>
        <p:spPr>
          <a:xfrm>
            <a:off x="1740502" y="2630267"/>
            <a:ext cx="9841897" cy="1200329"/>
          </a:xfrm>
          <a:prstGeom prst="rect">
            <a:avLst/>
          </a:prstGeom>
        </p:spPr>
        <p:txBody>
          <a:bodyPr wrap="square">
            <a:spAutoFit/>
          </a:bodyPr>
          <a:lstStyle/>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Current methods treat the distribution of emotion in input uniformly which actually is not.</a:t>
            </a:r>
          </a:p>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View the input text as a flat structure</a:t>
            </a:r>
            <a:endParaRPr lang="zh-CN" altLang="en-US" sz="2400" dirty="0">
              <a:effectLst>
                <a:outerShdw blurRad="38100" dist="38100" dir="2700000" algn="tl">
                  <a:srgbClr val="000000">
                    <a:alpha val="43137"/>
                  </a:srgbClr>
                </a:outerShdw>
              </a:effectLst>
            </a:endParaRPr>
          </a:p>
        </p:txBody>
      </p:sp>
      <p:sp>
        <p:nvSpPr>
          <p:cNvPr id="11" name="矩形: 对角圆角 10">
            <a:extLst>
              <a:ext uri="{FF2B5EF4-FFF2-40B4-BE49-F238E27FC236}">
                <a16:creationId xmlns:a16="http://schemas.microsoft.com/office/drawing/2014/main" id="{3E59150F-88DC-4003-8127-FF30A8B2CF8B}"/>
              </a:ext>
            </a:extLst>
          </p:cNvPr>
          <p:cNvSpPr/>
          <p:nvPr/>
        </p:nvSpPr>
        <p:spPr>
          <a:xfrm>
            <a:off x="1740501" y="3979623"/>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Contribution</a:t>
            </a:r>
            <a:endParaRPr lang="zh-CN" altLang="en-US" sz="2000" b="1" dirty="0">
              <a:solidFill>
                <a:srgbClr val="002060"/>
              </a:solidFill>
              <a:effectLst>
                <a:outerShdw blurRad="38100" dist="38100" dir="2700000" algn="tl">
                  <a:srgbClr val="000000">
                    <a:alpha val="43137"/>
                  </a:srgbClr>
                </a:outerShdw>
              </a:effectLst>
            </a:endParaRPr>
          </a:p>
        </p:txBody>
      </p:sp>
      <p:sp>
        <p:nvSpPr>
          <p:cNvPr id="5" name="矩形 4">
            <a:extLst>
              <a:ext uri="{FF2B5EF4-FFF2-40B4-BE49-F238E27FC236}">
                <a16:creationId xmlns:a16="http://schemas.microsoft.com/office/drawing/2014/main" id="{FE9ECEFE-D50A-458D-874B-30EE2D89F59F}"/>
              </a:ext>
            </a:extLst>
          </p:cNvPr>
          <p:cNvSpPr/>
          <p:nvPr/>
        </p:nvSpPr>
        <p:spPr>
          <a:xfrm>
            <a:off x="1738870" y="4648391"/>
            <a:ext cx="9233647" cy="1938992"/>
          </a:xfrm>
          <a:prstGeom prst="rect">
            <a:avLst/>
          </a:prstGeom>
        </p:spPr>
        <p:txBody>
          <a:bodyPr wrap="square">
            <a:spAutoFit/>
          </a:bodyPr>
          <a:lstStyle/>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A new method that encodes context and emotions and uses emotion stochastic sampling and emotion mimicry to generate responses.</a:t>
            </a:r>
          </a:p>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explain the role played by emotion mimicry and emotion grouping for the empathetic task</a:t>
            </a:r>
          </a:p>
        </p:txBody>
      </p:sp>
    </p:spTree>
    <p:extLst>
      <p:ext uri="{BB962C8B-B14F-4D97-AF65-F5344CB8AC3E}">
        <p14:creationId xmlns:p14="http://schemas.microsoft.com/office/powerpoint/2010/main" val="206160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232014"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2"/>
                </a:solidFill>
                <a:effectLst>
                  <a:outerShdw blurRad="38100" dist="38100" dir="2700000" algn="tl">
                    <a:srgbClr val="000000">
                      <a:alpha val="43137"/>
                    </a:srgbClr>
                  </a:outerShdw>
                </a:effectLst>
              </a:rPr>
              <a:t>MIME: </a:t>
            </a:r>
            <a:r>
              <a:rPr lang="en-US" altLang="zh-CN" sz="2400" b="1" dirty="0" err="1">
                <a:solidFill>
                  <a:schemeClr val="tx2"/>
                </a:solidFill>
                <a:effectLst>
                  <a:outerShdw blurRad="38100" dist="38100" dir="2700000" algn="tl">
                    <a:srgbClr val="000000">
                      <a:alpha val="43137"/>
                    </a:srgbClr>
                  </a:outerShdw>
                </a:effectLst>
              </a:rPr>
              <a:t>MIMicking</a:t>
            </a:r>
            <a:r>
              <a:rPr lang="en-US" altLang="zh-CN" sz="2400" b="1" dirty="0">
                <a:solidFill>
                  <a:schemeClr val="tx2"/>
                </a:solidFill>
                <a:effectLst>
                  <a:outerShdw blurRad="38100" dist="38100" dir="2700000" algn="tl">
                    <a:srgbClr val="000000">
                      <a:alpha val="43137"/>
                    </a:srgbClr>
                  </a:outerShdw>
                </a:effectLst>
              </a:rPr>
              <a:t> Emotions for Empathetic Response Generation</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2" name="AutoShape 2" descr="Untitled">
            <a:extLst>
              <a:ext uri="{FF2B5EF4-FFF2-40B4-BE49-F238E27FC236}">
                <a16:creationId xmlns:a16="http://schemas.microsoft.com/office/drawing/2014/main" id="{6C8BCB04-8D89-4A6D-A7B3-AACDFB10D74D}"/>
              </a:ext>
            </a:extLst>
          </p:cNvPr>
          <p:cNvSpPr>
            <a:spLocks noChangeAspect="1" noChangeArrowheads="1"/>
          </p:cNvSpPr>
          <p:nvPr/>
        </p:nvSpPr>
        <p:spPr bwMode="auto">
          <a:xfrm>
            <a:off x="5943599" y="3276599"/>
            <a:ext cx="2624667" cy="26246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对角圆角 8">
            <a:extLst>
              <a:ext uri="{FF2B5EF4-FFF2-40B4-BE49-F238E27FC236}">
                <a16:creationId xmlns:a16="http://schemas.microsoft.com/office/drawing/2014/main" id="{01AF799E-2788-49A3-9AD7-D55DF5025F79}"/>
              </a:ext>
            </a:extLst>
          </p:cNvPr>
          <p:cNvSpPr/>
          <p:nvPr/>
        </p:nvSpPr>
        <p:spPr>
          <a:xfrm>
            <a:off x="1740502" y="1962822"/>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Methodology</a:t>
            </a:r>
            <a:endParaRPr lang="zh-CN" altLang="en-US" sz="2000" b="1" dirty="0">
              <a:solidFill>
                <a:srgbClr val="002060"/>
              </a:solidFill>
              <a:effectLst>
                <a:outerShdw blurRad="38100" dist="38100" dir="2700000" algn="tl">
                  <a:srgbClr val="000000">
                    <a:alpha val="43137"/>
                  </a:srgbClr>
                </a:outerShdw>
              </a:effectLst>
            </a:endParaRPr>
          </a:p>
        </p:txBody>
      </p:sp>
      <p:pic>
        <p:nvPicPr>
          <p:cNvPr id="8" name="图片 7">
            <a:extLst>
              <a:ext uri="{FF2B5EF4-FFF2-40B4-BE49-F238E27FC236}">
                <a16:creationId xmlns:a16="http://schemas.microsoft.com/office/drawing/2014/main" id="{819AF291-5E77-4068-9181-A6D7E1E1E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0502" y="2758093"/>
            <a:ext cx="9519168" cy="2316660"/>
          </a:xfrm>
          <a:prstGeom prst="rect">
            <a:avLst/>
          </a:prstGeom>
        </p:spPr>
      </p:pic>
    </p:spTree>
    <p:extLst>
      <p:ext uri="{BB962C8B-B14F-4D97-AF65-F5344CB8AC3E}">
        <p14:creationId xmlns:p14="http://schemas.microsoft.com/office/powerpoint/2010/main" val="2587779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232014"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2"/>
                </a:solidFill>
                <a:effectLst>
                  <a:outerShdw blurRad="38100" dist="38100" dir="2700000" algn="tl">
                    <a:srgbClr val="000000">
                      <a:alpha val="43137"/>
                    </a:srgbClr>
                  </a:outerShdw>
                </a:effectLst>
              </a:rPr>
              <a:t>MIME: </a:t>
            </a:r>
            <a:r>
              <a:rPr lang="en-US" altLang="zh-CN" sz="2400" b="1" dirty="0" err="1">
                <a:solidFill>
                  <a:schemeClr val="tx2"/>
                </a:solidFill>
                <a:effectLst>
                  <a:outerShdw blurRad="38100" dist="38100" dir="2700000" algn="tl">
                    <a:srgbClr val="000000">
                      <a:alpha val="43137"/>
                    </a:srgbClr>
                  </a:outerShdw>
                </a:effectLst>
              </a:rPr>
              <a:t>MIMicking</a:t>
            </a:r>
            <a:r>
              <a:rPr lang="en-US" altLang="zh-CN" sz="2400" b="1" dirty="0">
                <a:solidFill>
                  <a:schemeClr val="tx2"/>
                </a:solidFill>
                <a:effectLst>
                  <a:outerShdw blurRad="38100" dist="38100" dir="2700000" algn="tl">
                    <a:srgbClr val="000000">
                      <a:alpha val="43137"/>
                    </a:srgbClr>
                  </a:outerShdw>
                </a:effectLst>
              </a:rPr>
              <a:t> Emotions for Empathetic Response Generation</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2" name="AutoShape 2" descr="Untitled">
            <a:extLst>
              <a:ext uri="{FF2B5EF4-FFF2-40B4-BE49-F238E27FC236}">
                <a16:creationId xmlns:a16="http://schemas.microsoft.com/office/drawing/2014/main" id="{6C8BCB04-8D89-4A6D-A7B3-AACDFB10D74D}"/>
              </a:ext>
            </a:extLst>
          </p:cNvPr>
          <p:cNvSpPr>
            <a:spLocks noChangeAspect="1" noChangeArrowheads="1"/>
          </p:cNvSpPr>
          <p:nvPr/>
        </p:nvSpPr>
        <p:spPr bwMode="auto">
          <a:xfrm>
            <a:off x="5943599" y="3276599"/>
            <a:ext cx="2624667" cy="26246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对角圆角 8">
            <a:extLst>
              <a:ext uri="{FF2B5EF4-FFF2-40B4-BE49-F238E27FC236}">
                <a16:creationId xmlns:a16="http://schemas.microsoft.com/office/drawing/2014/main" id="{01AF799E-2788-49A3-9AD7-D55DF5025F79}"/>
              </a:ext>
            </a:extLst>
          </p:cNvPr>
          <p:cNvSpPr/>
          <p:nvPr/>
        </p:nvSpPr>
        <p:spPr>
          <a:xfrm>
            <a:off x="1740502" y="1962822"/>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Methodology</a:t>
            </a:r>
            <a:endParaRPr lang="zh-CN" altLang="en-US" sz="2000" b="1" dirty="0">
              <a:solidFill>
                <a:srgbClr val="002060"/>
              </a:solidFill>
              <a:effectLst>
                <a:outerShdw blurRad="38100" dist="38100" dir="2700000" algn="tl">
                  <a:srgbClr val="000000">
                    <a:alpha val="43137"/>
                  </a:srgbClr>
                </a:outerShdw>
              </a:effectLst>
            </a:endParaRPr>
          </a:p>
        </p:txBody>
      </p:sp>
      <p:pic>
        <p:nvPicPr>
          <p:cNvPr id="6" name="图片 5">
            <a:extLst>
              <a:ext uri="{FF2B5EF4-FFF2-40B4-BE49-F238E27FC236}">
                <a16:creationId xmlns:a16="http://schemas.microsoft.com/office/drawing/2014/main" id="{6344A3F9-44E5-409D-BAD1-7EEA40927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304" y="2545215"/>
            <a:ext cx="12776823" cy="1326313"/>
          </a:xfrm>
          <a:prstGeom prst="rect">
            <a:avLst/>
          </a:prstGeom>
        </p:spPr>
      </p:pic>
      <p:pic>
        <p:nvPicPr>
          <p:cNvPr id="7" name="图片 6">
            <a:extLst>
              <a:ext uri="{FF2B5EF4-FFF2-40B4-BE49-F238E27FC236}">
                <a16:creationId xmlns:a16="http://schemas.microsoft.com/office/drawing/2014/main" id="{F52A793F-55E9-4E27-8CAA-60AE7CDF0531}"/>
              </a:ext>
            </a:extLst>
          </p:cNvPr>
          <p:cNvPicPr>
            <a:picLocks noChangeAspect="1"/>
          </p:cNvPicPr>
          <p:nvPr/>
        </p:nvPicPr>
        <p:blipFill>
          <a:blip r:embed="rId4"/>
          <a:stretch>
            <a:fillRect/>
          </a:stretch>
        </p:blipFill>
        <p:spPr>
          <a:xfrm>
            <a:off x="728489" y="3527005"/>
            <a:ext cx="10612028" cy="1359391"/>
          </a:xfrm>
          <a:prstGeom prst="rect">
            <a:avLst/>
          </a:prstGeom>
        </p:spPr>
      </p:pic>
      <p:pic>
        <p:nvPicPr>
          <p:cNvPr id="10" name="图片 9">
            <a:extLst>
              <a:ext uri="{FF2B5EF4-FFF2-40B4-BE49-F238E27FC236}">
                <a16:creationId xmlns:a16="http://schemas.microsoft.com/office/drawing/2014/main" id="{7A4EEEE5-8213-4143-8D32-869377BA748A}"/>
              </a:ext>
            </a:extLst>
          </p:cNvPr>
          <p:cNvPicPr>
            <a:picLocks noChangeAspect="1"/>
          </p:cNvPicPr>
          <p:nvPr/>
        </p:nvPicPr>
        <p:blipFill>
          <a:blip r:embed="rId5"/>
          <a:stretch>
            <a:fillRect/>
          </a:stretch>
        </p:blipFill>
        <p:spPr>
          <a:xfrm>
            <a:off x="59723" y="4756052"/>
            <a:ext cx="11403788" cy="1582963"/>
          </a:xfrm>
          <a:prstGeom prst="rect">
            <a:avLst/>
          </a:prstGeom>
        </p:spPr>
      </p:pic>
    </p:spTree>
    <p:extLst>
      <p:ext uri="{BB962C8B-B14F-4D97-AF65-F5344CB8AC3E}">
        <p14:creationId xmlns:p14="http://schemas.microsoft.com/office/powerpoint/2010/main" val="117544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232014"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2"/>
                </a:solidFill>
                <a:effectLst>
                  <a:outerShdw blurRad="38100" dist="38100" dir="2700000" algn="tl">
                    <a:srgbClr val="000000">
                      <a:alpha val="43137"/>
                    </a:srgbClr>
                  </a:outerShdw>
                </a:effectLst>
              </a:rPr>
              <a:t>MIME: </a:t>
            </a:r>
            <a:r>
              <a:rPr lang="en-US" altLang="zh-CN" sz="2400" b="1" dirty="0" err="1">
                <a:solidFill>
                  <a:schemeClr val="tx2"/>
                </a:solidFill>
                <a:effectLst>
                  <a:outerShdw blurRad="38100" dist="38100" dir="2700000" algn="tl">
                    <a:srgbClr val="000000">
                      <a:alpha val="43137"/>
                    </a:srgbClr>
                  </a:outerShdw>
                </a:effectLst>
              </a:rPr>
              <a:t>MIMicking</a:t>
            </a:r>
            <a:r>
              <a:rPr lang="en-US" altLang="zh-CN" sz="2400" b="1" dirty="0">
                <a:solidFill>
                  <a:schemeClr val="tx2"/>
                </a:solidFill>
                <a:effectLst>
                  <a:outerShdw blurRad="38100" dist="38100" dir="2700000" algn="tl">
                    <a:srgbClr val="000000">
                      <a:alpha val="43137"/>
                    </a:srgbClr>
                  </a:outerShdw>
                </a:effectLst>
              </a:rPr>
              <a:t> Emotions for Empathetic Response Generation</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9" name="矩形: 对角圆角 8">
            <a:extLst>
              <a:ext uri="{FF2B5EF4-FFF2-40B4-BE49-F238E27FC236}">
                <a16:creationId xmlns:a16="http://schemas.microsoft.com/office/drawing/2014/main" id="{01AF799E-2788-49A3-9AD7-D55DF5025F79}"/>
              </a:ext>
            </a:extLst>
          </p:cNvPr>
          <p:cNvSpPr/>
          <p:nvPr/>
        </p:nvSpPr>
        <p:spPr>
          <a:xfrm>
            <a:off x="1740502" y="1962822"/>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Methodology</a:t>
            </a:r>
            <a:endParaRPr lang="zh-CN" altLang="en-US" sz="2000" b="1" dirty="0">
              <a:solidFill>
                <a:srgbClr val="002060"/>
              </a:solidFill>
              <a:effectLst>
                <a:outerShdw blurRad="38100" dist="38100" dir="2700000" algn="tl">
                  <a:srgbClr val="000000">
                    <a:alpha val="43137"/>
                  </a:srgbClr>
                </a:outerShdw>
              </a:effectLst>
            </a:endParaRPr>
          </a:p>
        </p:txBody>
      </p:sp>
      <p:pic>
        <p:nvPicPr>
          <p:cNvPr id="4" name="图片 3">
            <a:extLst>
              <a:ext uri="{FF2B5EF4-FFF2-40B4-BE49-F238E27FC236}">
                <a16:creationId xmlns:a16="http://schemas.microsoft.com/office/drawing/2014/main" id="{79581437-BC6A-49B3-B4B1-683E367D2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42" y="2541764"/>
            <a:ext cx="7493145" cy="3746573"/>
          </a:xfrm>
          <a:prstGeom prst="rect">
            <a:avLst/>
          </a:prstGeom>
        </p:spPr>
      </p:pic>
    </p:spTree>
    <p:extLst>
      <p:ext uri="{BB962C8B-B14F-4D97-AF65-F5344CB8AC3E}">
        <p14:creationId xmlns:p14="http://schemas.microsoft.com/office/powerpoint/2010/main" val="1367214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232014"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2"/>
                </a:solidFill>
                <a:effectLst>
                  <a:outerShdw blurRad="38100" dist="38100" dir="2700000" algn="tl">
                    <a:srgbClr val="000000">
                      <a:alpha val="43137"/>
                    </a:srgbClr>
                  </a:outerShdw>
                </a:effectLst>
              </a:rPr>
              <a:t>MIME: </a:t>
            </a:r>
            <a:r>
              <a:rPr lang="en-US" altLang="zh-CN" sz="2400" b="1" dirty="0" err="1">
                <a:solidFill>
                  <a:schemeClr val="tx2"/>
                </a:solidFill>
                <a:effectLst>
                  <a:outerShdw blurRad="38100" dist="38100" dir="2700000" algn="tl">
                    <a:srgbClr val="000000">
                      <a:alpha val="43137"/>
                    </a:srgbClr>
                  </a:outerShdw>
                </a:effectLst>
              </a:rPr>
              <a:t>MIMicking</a:t>
            </a:r>
            <a:r>
              <a:rPr lang="en-US" altLang="zh-CN" sz="2400" b="1" dirty="0">
                <a:solidFill>
                  <a:schemeClr val="tx2"/>
                </a:solidFill>
                <a:effectLst>
                  <a:outerShdw blurRad="38100" dist="38100" dir="2700000" algn="tl">
                    <a:srgbClr val="000000">
                      <a:alpha val="43137"/>
                    </a:srgbClr>
                  </a:outerShdw>
                </a:effectLst>
              </a:rPr>
              <a:t> Emotions for Empathetic Response Generation</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9" name="矩形: 对角圆角 8">
            <a:extLst>
              <a:ext uri="{FF2B5EF4-FFF2-40B4-BE49-F238E27FC236}">
                <a16:creationId xmlns:a16="http://schemas.microsoft.com/office/drawing/2014/main" id="{01AF799E-2788-49A3-9AD7-D55DF5025F79}"/>
              </a:ext>
            </a:extLst>
          </p:cNvPr>
          <p:cNvSpPr/>
          <p:nvPr/>
        </p:nvSpPr>
        <p:spPr>
          <a:xfrm>
            <a:off x="1740502" y="1962822"/>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Methodology</a:t>
            </a:r>
            <a:endParaRPr lang="zh-CN" altLang="en-US" sz="2000" b="1" dirty="0">
              <a:solidFill>
                <a:srgbClr val="002060"/>
              </a:solidFill>
              <a:effectLst>
                <a:outerShdw blurRad="38100" dist="38100" dir="2700000" algn="tl">
                  <a:srgbClr val="000000">
                    <a:alpha val="43137"/>
                  </a:srgbClr>
                </a:outerShdw>
              </a:effectLst>
            </a:endParaRPr>
          </a:p>
        </p:txBody>
      </p:sp>
      <p:sp>
        <p:nvSpPr>
          <p:cNvPr id="10" name="矩形 9">
            <a:extLst>
              <a:ext uri="{FF2B5EF4-FFF2-40B4-BE49-F238E27FC236}">
                <a16:creationId xmlns:a16="http://schemas.microsoft.com/office/drawing/2014/main" id="{0836EDDF-BB36-43B5-AF29-6622C2616D67}"/>
              </a:ext>
            </a:extLst>
          </p:cNvPr>
          <p:cNvSpPr/>
          <p:nvPr/>
        </p:nvSpPr>
        <p:spPr>
          <a:xfrm>
            <a:off x="1740502" y="2630267"/>
            <a:ext cx="9841897" cy="2677656"/>
          </a:xfrm>
          <a:prstGeom prst="rect">
            <a:avLst/>
          </a:prstGeom>
        </p:spPr>
        <p:txBody>
          <a:bodyPr wrap="square">
            <a:spAutoFit/>
          </a:bodyPr>
          <a:lstStyle/>
          <a:p>
            <a:pPr marL="285750" indent="-285750">
              <a:buFont typeface="Arial" panose="020B0604020202020204" pitchFamily="34" charset="0"/>
              <a:buChar char="•"/>
            </a:pPr>
            <a:r>
              <a:rPr lang="zh-CN" altLang="en-US" sz="2400" dirty="0">
                <a:effectLst>
                  <a:outerShdw blurRad="38100" dist="38100" dir="2700000" algn="tl">
                    <a:srgbClr val="000000">
                      <a:alpha val="43137"/>
                    </a:srgbClr>
                  </a:outerShdw>
                </a:effectLst>
              </a:rPr>
              <a:t>解码层跟正常的</a:t>
            </a:r>
            <a:r>
              <a:rPr lang="en-US" altLang="zh-CN" sz="2400" dirty="0">
                <a:effectLst>
                  <a:outerShdw blurRad="38100" dist="38100" dir="2700000" algn="tl">
                    <a:srgbClr val="000000">
                      <a:alpha val="43137"/>
                    </a:srgbClr>
                  </a:outerShdw>
                </a:effectLst>
              </a:rPr>
              <a:t>transformer</a:t>
            </a:r>
            <a:r>
              <a:rPr lang="zh-CN" altLang="en-US" sz="2400" dirty="0">
                <a:effectLst>
                  <a:outerShdw blurRad="38100" dist="38100" dir="2700000" algn="tl">
                    <a:srgbClr val="000000">
                      <a:alpha val="43137"/>
                    </a:srgbClr>
                  </a:outerShdw>
                </a:effectLst>
              </a:rPr>
              <a:t>结构差不多，主要是利用两层全连接层和正则化来模拟一个对于编码层情感的非均匀分布并进行了情感的随机抽样</a:t>
            </a:r>
            <a:endParaRPr lang="en-US" altLang="zh-CN" sz="24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zh-CN" altLang="en-US" sz="2400" dirty="0">
                <a:effectLst>
                  <a:outerShdw blurRad="38100" dist="38100" dir="2700000" algn="tl">
                    <a:srgbClr val="000000">
                      <a:alpha val="43137"/>
                    </a:srgbClr>
                  </a:outerShdw>
                </a:effectLst>
              </a:rPr>
              <a:t>情感模拟，正向的情感通常都是正向的反馈，以及小概率的矛盾情感，而负向情感则是共情的负向和一些些许的带有安慰的正向，因此生成两个不同的上下文微妙的表示，一种是模仿的，一种是不模仿的，并将这两种在</a:t>
            </a:r>
            <a:r>
              <a:rPr lang="en-US" altLang="zh-CN" sz="2400" dirty="0">
                <a:effectLst>
                  <a:outerShdw blurRad="38100" dist="38100" dir="2700000" algn="tl">
                    <a:srgbClr val="000000">
                      <a:alpha val="43137"/>
                    </a:srgbClr>
                  </a:outerShdw>
                </a:effectLst>
              </a:rPr>
              <a:t>transformer</a:t>
            </a:r>
            <a:r>
              <a:rPr lang="zh-CN" altLang="en-US" sz="2400" dirty="0">
                <a:effectLst>
                  <a:outerShdw blurRad="38100" dist="38100" dir="2700000" algn="tl">
                    <a:srgbClr val="000000">
                      <a:alpha val="43137"/>
                    </a:srgbClr>
                  </a:outerShdw>
                </a:effectLst>
              </a:rPr>
              <a:t>模型里面融合，得到最终的</a:t>
            </a:r>
            <a:r>
              <a:rPr lang="en-US" altLang="zh-CN" sz="2400" dirty="0">
                <a:effectLst>
                  <a:outerShdw blurRad="38100" dist="38100" dir="2700000" algn="tl">
                    <a:srgbClr val="000000">
                      <a:alpha val="43137"/>
                    </a:srgbClr>
                  </a:outerShdw>
                </a:effectLst>
              </a:rPr>
              <a:t>Loss</a:t>
            </a:r>
            <a:endParaRPr lang="zh-CN" altLang="en-US" sz="2400" dirty="0">
              <a:effectLst>
                <a:outerShdw blurRad="38100" dist="38100" dir="2700000" algn="tl">
                  <a:srgbClr val="000000">
                    <a:alpha val="43137"/>
                  </a:srgbClr>
                </a:outerShdw>
              </a:effectLst>
            </a:endParaRPr>
          </a:p>
        </p:txBody>
      </p:sp>
      <p:pic>
        <p:nvPicPr>
          <p:cNvPr id="6" name="图片 5">
            <a:extLst>
              <a:ext uri="{FF2B5EF4-FFF2-40B4-BE49-F238E27FC236}">
                <a16:creationId xmlns:a16="http://schemas.microsoft.com/office/drawing/2014/main" id="{669BCCC7-5447-46D9-B8A0-7389343F5593}"/>
              </a:ext>
            </a:extLst>
          </p:cNvPr>
          <p:cNvPicPr>
            <a:picLocks noChangeAspect="1"/>
          </p:cNvPicPr>
          <p:nvPr/>
        </p:nvPicPr>
        <p:blipFill>
          <a:blip r:embed="rId3"/>
          <a:stretch>
            <a:fillRect/>
          </a:stretch>
        </p:blipFill>
        <p:spPr>
          <a:xfrm>
            <a:off x="2260455" y="5307923"/>
            <a:ext cx="8497192" cy="790436"/>
          </a:xfrm>
          <a:prstGeom prst="rect">
            <a:avLst/>
          </a:prstGeom>
        </p:spPr>
      </p:pic>
    </p:spTree>
    <p:extLst>
      <p:ext uri="{BB962C8B-B14F-4D97-AF65-F5344CB8AC3E}">
        <p14:creationId xmlns:p14="http://schemas.microsoft.com/office/powerpoint/2010/main" val="381397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rot="2700000">
            <a:off x="1128820" y="4853582"/>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1" name="任意多边形 40"/>
          <p:cNvSpPr/>
          <p:nvPr/>
        </p:nvSpPr>
        <p:spPr>
          <a:xfrm rot="2700000">
            <a:off x="10207380" y="562014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2" name="任意多边形 41"/>
          <p:cNvSpPr/>
          <p:nvPr/>
        </p:nvSpPr>
        <p:spPr>
          <a:xfrm rot="2700000">
            <a:off x="9939442" y="577304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8" name="任意多边形 37"/>
          <p:cNvSpPr/>
          <p:nvPr/>
        </p:nvSpPr>
        <p:spPr>
          <a:xfrm rot="2700000">
            <a:off x="-2123438" y="1891897"/>
            <a:ext cx="4407208" cy="4180467"/>
          </a:xfrm>
          <a:custGeom>
            <a:avLst/>
            <a:gdLst>
              <a:gd name="connsiteX0" fmla="*/ 0 w 4407208"/>
              <a:gd name="connsiteY0" fmla="*/ 2 h 4180467"/>
              <a:gd name="connsiteX1" fmla="*/ 3741330 w 4407208"/>
              <a:gd name="connsiteY1" fmla="*/ 0 h 4180467"/>
              <a:gd name="connsiteX2" fmla="*/ 4407208 w 4407208"/>
              <a:gd name="connsiteY2" fmla="*/ 665877 h 4180467"/>
              <a:gd name="connsiteX3" fmla="*/ 4407207 w 4407208"/>
              <a:gd name="connsiteY3" fmla="*/ 3953725 h 4180467"/>
              <a:gd name="connsiteX4" fmla="*/ 4180465 w 4407208"/>
              <a:gd name="connsiteY4" fmla="*/ 4180467 h 418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208" h="4180467">
                <a:moveTo>
                  <a:pt x="0" y="2"/>
                </a:moveTo>
                <a:lnTo>
                  <a:pt x="3741330" y="0"/>
                </a:lnTo>
                <a:cubicBezTo>
                  <a:pt x="4109083" y="1"/>
                  <a:pt x="4407207" y="298124"/>
                  <a:pt x="4407208" y="665877"/>
                </a:cubicBezTo>
                <a:lnTo>
                  <a:pt x="4407207" y="3953725"/>
                </a:lnTo>
                <a:lnTo>
                  <a:pt x="4180465" y="4180467"/>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1" name="任意多边形 30"/>
          <p:cNvSpPr/>
          <p:nvPr/>
        </p:nvSpPr>
        <p:spPr>
          <a:xfrm rot="8100000">
            <a:off x="557094" y="-1876742"/>
            <a:ext cx="4285281" cy="3973762"/>
          </a:xfrm>
          <a:custGeom>
            <a:avLst/>
            <a:gdLst>
              <a:gd name="connsiteX0" fmla="*/ 3973761 w 4285281"/>
              <a:gd name="connsiteY0" fmla="*/ 3973762 h 3973762"/>
              <a:gd name="connsiteX1" fmla="*/ 0 w 4285281"/>
              <a:gd name="connsiteY1" fmla="*/ 1 h 3973762"/>
              <a:gd name="connsiteX2" fmla="*/ 3733660 w 4285281"/>
              <a:gd name="connsiteY2" fmla="*/ 0 h 3973762"/>
              <a:gd name="connsiteX3" fmla="*/ 4285281 w 4285281"/>
              <a:gd name="connsiteY3" fmla="*/ 551621 h 3973762"/>
              <a:gd name="connsiteX4" fmla="*/ 4285281 w 4285281"/>
              <a:gd name="connsiteY4" fmla="*/ 3662241 h 3973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5281" h="3973762">
                <a:moveTo>
                  <a:pt x="3973761" y="3973762"/>
                </a:moveTo>
                <a:lnTo>
                  <a:pt x="0" y="1"/>
                </a:lnTo>
                <a:lnTo>
                  <a:pt x="3733660" y="0"/>
                </a:lnTo>
                <a:cubicBezTo>
                  <a:pt x="4038311" y="1"/>
                  <a:pt x="4285281" y="246970"/>
                  <a:pt x="4285281" y="551621"/>
                </a:cubicBezTo>
                <a:lnTo>
                  <a:pt x="4285281" y="3662241"/>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70" name="组合 69"/>
          <p:cNvGrpSpPr/>
          <p:nvPr/>
        </p:nvGrpSpPr>
        <p:grpSpPr>
          <a:xfrm>
            <a:off x="5263148" y="1688698"/>
            <a:ext cx="2197559" cy="639854"/>
            <a:chOff x="5651362" y="1604422"/>
            <a:chExt cx="2197559" cy="639854"/>
          </a:xfrm>
        </p:grpSpPr>
        <p:sp>
          <p:nvSpPr>
            <p:cNvPr id="65" name="任意多边形 64"/>
            <p:cNvSpPr/>
            <p:nvPr/>
          </p:nvSpPr>
          <p:spPr>
            <a:xfrm rot="2700000">
              <a:off x="5652638" y="1603146"/>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4" name="文本框 43"/>
            <p:cNvSpPr txBox="1"/>
            <p:nvPr/>
          </p:nvSpPr>
          <p:spPr>
            <a:xfrm>
              <a:off x="6433149" y="1703015"/>
              <a:ext cx="1415772"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文献阅读</a:t>
              </a:r>
            </a:p>
          </p:txBody>
        </p:sp>
        <p:sp>
          <p:nvSpPr>
            <p:cNvPr id="47" name="文本框 46"/>
            <p:cNvSpPr txBox="1"/>
            <p:nvPr/>
          </p:nvSpPr>
          <p:spPr>
            <a:xfrm>
              <a:off x="5977209" y="1693626"/>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1</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nvGrpSpPr>
          <p:cNvPr id="72" name="组合 71"/>
          <p:cNvGrpSpPr/>
          <p:nvPr/>
        </p:nvGrpSpPr>
        <p:grpSpPr>
          <a:xfrm>
            <a:off x="5263149" y="2711242"/>
            <a:ext cx="3120888" cy="639854"/>
            <a:chOff x="5651363" y="2580744"/>
            <a:chExt cx="3120888" cy="639854"/>
          </a:xfrm>
        </p:grpSpPr>
        <p:sp>
          <p:nvSpPr>
            <p:cNvPr id="66" name="任意多边形 65"/>
            <p:cNvSpPr/>
            <p:nvPr/>
          </p:nvSpPr>
          <p:spPr>
            <a:xfrm rot="2700000">
              <a:off x="5652639" y="257946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71" name="组合 70"/>
            <p:cNvGrpSpPr/>
            <p:nvPr/>
          </p:nvGrpSpPr>
          <p:grpSpPr>
            <a:xfrm>
              <a:off x="5977209" y="2669947"/>
              <a:ext cx="2795042" cy="471054"/>
              <a:chOff x="5977209" y="2669947"/>
              <a:chExt cx="2795042" cy="471054"/>
            </a:xfrm>
          </p:grpSpPr>
          <p:sp>
            <p:nvSpPr>
              <p:cNvPr id="49" name="文本框 48"/>
              <p:cNvSpPr txBox="1"/>
              <p:nvPr/>
            </p:nvSpPr>
            <p:spPr>
              <a:xfrm>
                <a:off x="6433149" y="2679336"/>
                <a:ext cx="2339102"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论文构思与想法</a:t>
                </a:r>
              </a:p>
            </p:txBody>
          </p:sp>
          <p:sp>
            <p:nvSpPr>
              <p:cNvPr id="52" name="文本框 51"/>
              <p:cNvSpPr txBox="1"/>
              <p:nvPr/>
            </p:nvSpPr>
            <p:spPr>
              <a:xfrm>
                <a:off x="5977209" y="2669947"/>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2</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grpSp>
        <p:nvGrpSpPr>
          <p:cNvPr id="74" name="组合 73"/>
          <p:cNvGrpSpPr/>
          <p:nvPr/>
        </p:nvGrpSpPr>
        <p:grpSpPr>
          <a:xfrm>
            <a:off x="5298310" y="3707140"/>
            <a:ext cx="2813111" cy="639854"/>
            <a:chOff x="5651363" y="4539374"/>
            <a:chExt cx="2813111" cy="639854"/>
          </a:xfrm>
        </p:grpSpPr>
        <p:sp>
          <p:nvSpPr>
            <p:cNvPr id="68" name="任意多边形 67"/>
            <p:cNvSpPr/>
            <p:nvPr/>
          </p:nvSpPr>
          <p:spPr>
            <a:xfrm rot="2700000">
              <a:off x="5652639" y="453809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9" name="文本框 58"/>
            <p:cNvSpPr txBox="1"/>
            <p:nvPr/>
          </p:nvSpPr>
          <p:spPr>
            <a:xfrm>
              <a:off x="6433149" y="4631979"/>
              <a:ext cx="2031325"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工作完成情况</a:t>
              </a:r>
              <a:endParaRPr lang="en-US" altLang="zh-CN" sz="2400" b="1" dirty="0">
                <a:solidFill>
                  <a:schemeClr val="accent3"/>
                </a:solidFill>
                <a:latin typeface="Century Gothic" panose="020B0502020202020204" pitchFamily="34" charset="0"/>
                <a:ea typeface="阿里巴巴普惠体 M" panose="00020600040101010101" pitchFamily="18" charset="-122"/>
              </a:endParaRPr>
            </a:p>
          </p:txBody>
        </p:sp>
        <p:sp>
          <p:nvSpPr>
            <p:cNvPr id="62" name="文本框 61"/>
            <p:cNvSpPr txBox="1"/>
            <p:nvPr/>
          </p:nvSpPr>
          <p:spPr>
            <a:xfrm>
              <a:off x="5977209" y="4622590"/>
              <a:ext cx="357791"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3</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sp>
        <p:nvSpPr>
          <p:cNvPr id="69" name="文本框 68"/>
          <p:cNvSpPr txBox="1"/>
          <p:nvPr/>
        </p:nvSpPr>
        <p:spPr>
          <a:xfrm>
            <a:off x="1860090" y="568529"/>
            <a:ext cx="2255746"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bg1"/>
                </a:solidFill>
                <a:latin typeface="Century Gothic" panose="020B0502020202020204" pitchFamily="34" charset="0"/>
                <a:ea typeface="阿里巴巴普惠体 M" panose="00020600040101010101" pitchFamily="18" charset="-122"/>
              </a:rPr>
              <a:t>CONTENTS</a:t>
            </a:r>
            <a:endParaRPr lang="zh-CN" altLang="en-US" sz="3200" b="1" i="1" dirty="0">
              <a:solidFill>
                <a:schemeClr val="bg1"/>
              </a:solidFill>
              <a:latin typeface="Century Gothic" panose="020B0502020202020204" pitchFamily="34" charset="0"/>
              <a:ea typeface="阿里巴巴普惠体 M" panose="00020600040101010101" pitchFamily="18" charset="-122"/>
            </a:endParaRPr>
          </a:p>
        </p:txBody>
      </p:sp>
      <p:sp>
        <p:nvSpPr>
          <p:cNvPr id="76" name="任意多边形 75"/>
          <p:cNvSpPr/>
          <p:nvPr/>
        </p:nvSpPr>
        <p:spPr>
          <a:xfrm rot="2700000">
            <a:off x="3427329" y="2269748"/>
            <a:ext cx="593302" cy="596266"/>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 name="文本框 1"/>
          <p:cNvSpPr txBox="1"/>
          <p:nvPr/>
        </p:nvSpPr>
        <p:spPr>
          <a:xfrm>
            <a:off x="6702641" y="568529"/>
            <a:ext cx="2405848"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grpSp>
        <p:nvGrpSpPr>
          <p:cNvPr id="23" name="组合 22">
            <a:extLst>
              <a:ext uri="{FF2B5EF4-FFF2-40B4-BE49-F238E27FC236}">
                <a16:creationId xmlns:a16="http://schemas.microsoft.com/office/drawing/2014/main" id="{69F42FC4-F175-47C4-A3C3-DFA59804CDF9}"/>
              </a:ext>
            </a:extLst>
          </p:cNvPr>
          <p:cNvGrpSpPr/>
          <p:nvPr/>
        </p:nvGrpSpPr>
        <p:grpSpPr>
          <a:xfrm>
            <a:off x="5308350" y="4569617"/>
            <a:ext cx="2197558" cy="639854"/>
            <a:chOff x="5651363" y="4539374"/>
            <a:chExt cx="2197558" cy="639854"/>
          </a:xfrm>
        </p:grpSpPr>
        <p:sp>
          <p:nvSpPr>
            <p:cNvPr id="24" name="任意多边形 67">
              <a:extLst>
                <a:ext uri="{FF2B5EF4-FFF2-40B4-BE49-F238E27FC236}">
                  <a16:creationId xmlns:a16="http://schemas.microsoft.com/office/drawing/2014/main" id="{29B86732-C837-4127-8D6E-10DB55D230B2}"/>
                </a:ext>
              </a:extLst>
            </p:cNvPr>
            <p:cNvSpPr/>
            <p:nvPr/>
          </p:nvSpPr>
          <p:spPr>
            <a:xfrm rot="2700000">
              <a:off x="5652639" y="453809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5" name="文本框 24">
              <a:extLst>
                <a:ext uri="{FF2B5EF4-FFF2-40B4-BE49-F238E27FC236}">
                  <a16:creationId xmlns:a16="http://schemas.microsoft.com/office/drawing/2014/main" id="{F0A4CA18-F3FD-4385-AA1A-26203BB1B2D0}"/>
                </a:ext>
              </a:extLst>
            </p:cNvPr>
            <p:cNvSpPr txBox="1"/>
            <p:nvPr/>
          </p:nvSpPr>
          <p:spPr>
            <a:xfrm>
              <a:off x="6433149" y="4631979"/>
              <a:ext cx="1415772"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未来计划</a:t>
              </a:r>
              <a:endParaRPr lang="en-US" altLang="zh-CN" sz="2400" b="1" dirty="0">
                <a:solidFill>
                  <a:schemeClr val="accent3"/>
                </a:solidFill>
                <a:latin typeface="Century Gothic" panose="020B0502020202020204" pitchFamily="34" charset="0"/>
                <a:ea typeface="阿里巴巴普惠体 M" panose="00020600040101010101" pitchFamily="18" charset="-122"/>
              </a:endParaRPr>
            </a:p>
          </p:txBody>
        </p:sp>
        <p:sp>
          <p:nvSpPr>
            <p:cNvPr id="26" name="文本框 25">
              <a:extLst>
                <a:ext uri="{FF2B5EF4-FFF2-40B4-BE49-F238E27FC236}">
                  <a16:creationId xmlns:a16="http://schemas.microsoft.com/office/drawing/2014/main" id="{CC51945A-65B8-4856-B62F-AD97885832C8}"/>
                </a:ext>
              </a:extLst>
            </p:cNvPr>
            <p:cNvSpPr txBox="1"/>
            <p:nvPr/>
          </p:nvSpPr>
          <p:spPr>
            <a:xfrm>
              <a:off x="5977209" y="4622590"/>
              <a:ext cx="357791"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4</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0-#ppt_w/2"/>
                                          </p:val>
                                        </p:tav>
                                        <p:tav tm="100000">
                                          <p:val>
                                            <p:strVal val="#ppt_x"/>
                                          </p:val>
                                        </p:tav>
                                      </p:tavLst>
                                    </p:anim>
                                    <p:anim calcmode="lin" valueType="num">
                                      <p:cBhvr additive="base">
                                        <p:cTn id="16" dur="500" fill="hold"/>
                                        <p:tgtEl>
                                          <p:spTgt spid="75"/>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childTnLst>
                          </p:cTn>
                        </p:par>
                        <p:par>
                          <p:cTn id="34" fill="hold">
                            <p:stCondLst>
                              <p:cond delay="500"/>
                            </p:stCondLst>
                            <p:childTnLst>
                              <p:par>
                                <p:cTn id="35" presetID="12" presetClass="entr" presetSubtype="8"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p:tgtEl>
                                          <p:spTgt spid="70"/>
                                        </p:tgtEl>
                                        <p:attrNameLst>
                                          <p:attrName>ppt_x</p:attrName>
                                        </p:attrNameLst>
                                      </p:cBhvr>
                                      <p:tavLst>
                                        <p:tav tm="0">
                                          <p:val>
                                            <p:strVal val="#ppt_x-#ppt_w*1.125000"/>
                                          </p:val>
                                        </p:tav>
                                        <p:tav tm="100000">
                                          <p:val>
                                            <p:strVal val="#ppt_x"/>
                                          </p:val>
                                        </p:tav>
                                      </p:tavLst>
                                    </p:anim>
                                    <p:animEffect transition="in" filter="wipe(right)">
                                      <p:cBhvr>
                                        <p:cTn id="38" dur="500"/>
                                        <p:tgtEl>
                                          <p:spTgt spid="70"/>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p:tgtEl>
                                          <p:spTgt spid="72"/>
                                        </p:tgtEl>
                                        <p:attrNameLst>
                                          <p:attrName>ppt_x</p:attrName>
                                        </p:attrNameLst>
                                      </p:cBhvr>
                                      <p:tavLst>
                                        <p:tav tm="0">
                                          <p:val>
                                            <p:strVal val="#ppt_x-#ppt_w*1.125000"/>
                                          </p:val>
                                        </p:tav>
                                        <p:tav tm="100000">
                                          <p:val>
                                            <p:strVal val="#ppt_x"/>
                                          </p:val>
                                        </p:tav>
                                      </p:tavLst>
                                    </p:anim>
                                    <p:animEffect transition="in" filter="wipe(right)">
                                      <p:cBhvr>
                                        <p:cTn id="43" dur="500"/>
                                        <p:tgtEl>
                                          <p:spTgt spid="72"/>
                                        </p:tgtEl>
                                      </p:cBhvr>
                                    </p:animEffect>
                                  </p:childTnLst>
                                </p:cTn>
                              </p:par>
                            </p:childTnLst>
                          </p:cTn>
                        </p:par>
                        <p:par>
                          <p:cTn id="44" fill="hold">
                            <p:stCondLst>
                              <p:cond delay="1500"/>
                            </p:stCondLst>
                            <p:childTnLst>
                              <p:par>
                                <p:cTn id="45" presetID="12" presetClass="entr" presetSubtype="8" fill="hold" nodeType="afterEffect">
                                  <p:stCondLst>
                                    <p:cond delay="0"/>
                                  </p:stCondLst>
                                  <p:childTnLst>
                                    <p:set>
                                      <p:cBhvr>
                                        <p:cTn id="46" dur="1" fill="hold">
                                          <p:stCondLst>
                                            <p:cond delay="0"/>
                                          </p:stCondLst>
                                        </p:cTn>
                                        <p:tgtEl>
                                          <p:spTgt spid="74"/>
                                        </p:tgtEl>
                                        <p:attrNameLst>
                                          <p:attrName>style.visibility</p:attrName>
                                        </p:attrNameLst>
                                      </p:cBhvr>
                                      <p:to>
                                        <p:strVal val="visible"/>
                                      </p:to>
                                    </p:set>
                                    <p:anim calcmode="lin" valueType="num">
                                      <p:cBhvr additive="base">
                                        <p:cTn id="47" dur="500"/>
                                        <p:tgtEl>
                                          <p:spTgt spid="74"/>
                                        </p:tgtEl>
                                        <p:attrNameLst>
                                          <p:attrName>ppt_x</p:attrName>
                                        </p:attrNameLst>
                                      </p:cBhvr>
                                      <p:tavLst>
                                        <p:tav tm="0">
                                          <p:val>
                                            <p:strVal val="#ppt_x-#ppt_w*1.125000"/>
                                          </p:val>
                                        </p:tav>
                                        <p:tav tm="100000">
                                          <p:val>
                                            <p:strVal val="#ppt_x"/>
                                          </p:val>
                                        </p:tav>
                                      </p:tavLst>
                                    </p:anim>
                                    <p:animEffect transition="in" filter="wipe(right)">
                                      <p:cBhvr>
                                        <p:cTn id="48" dur="500"/>
                                        <p:tgtEl>
                                          <p:spTgt spid="74"/>
                                        </p:tgtEl>
                                      </p:cBhvr>
                                    </p:animEffect>
                                  </p:childTnLst>
                                </p:cTn>
                              </p:par>
                            </p:childTnLst>
                          </p:cTn>
                        </p:par>
                        <p:par>
                          <p:cTn id="49" fill="hold">
                            <p:stCondLst>
                              <p:cond delay="2000"/>
                            </p:stCondLst>
                            <p:childTnLst>
                              <p:par>
                                <p:cTn id="50" presetID="12" presetClass="entr" presetSubtype="8" fill="hold" nodeType="after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p:tgtEl>
                                          <p:spTgt spid="23"/>
                                        </p:tgtEl>
                                        <p:attrNameLst>
                                          <p:attrName>ppt_x</p:attrName>
                                        </p:attrNameLst>
                                      </p:cBhvr>
                                      <p:tavLst>
                                        <p:tav tm="0">
                                          <p:val>
                                            <p:strVal val="#ppt_x-#ppt_w*1.125000"/>
                                          </p:val>
                                        </p:tav>
                                        <p:tav tm="100000">
                                          <p:val>
                                            <p:strVal val="#ppt_x"/>
                                          </p:val>
                                        </p:tav>
                                      </p:tavLst>
                                    </p:anim>
                                    <p:animEffect transition="in" filter="wipe(right)">
                                      <p:cBhvr>
                                        <p:cTn id="5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1" grpId="0" animBg="1"/>
      <p:bldP spid="42" grpId="0" animBg="1"/>
      <p:bldP spid="38" grpId="0" animBg="1"/>
      <p:bldP spid="31" grpId="0" animBg="1"/>
      <p:bldP spid="69" grpId="0"/>
      <p:bldP spid="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232014"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2"/>
                </a:solidFill>
                <a:effectLst>
                  <a:outerShdw blurRad="38100" dist="38100" dir="2700000" algn="tl">
                    <a:srgbClr val="000000">
                      <a:alpha val="43137"/>
                    </a:srgbClr>
                  </a:outerShdw>
                </a:effectLst>
              </a:rPr>
              <a:t>MIME: </a:t>
            </a:r>
            <a:r>
              <a:rPr lang="en-US" altLang="zh-CN" sz="2400" b="1" dirty="0" err="1">
                <a:solidFill>
                  <a:schemeClr val="tx2"/>
                </a:solidFill>
                <a:effectLst>
                  <a:outerShdw blurRad="38100" dist="38100" dir="2700000" algn="tl">
                    <a:srgbClr val="000000">
                      <a:alpha val="43137"/>
                    </a:srgbClr>
                  </a:outerShdw>
                </a:effectLst>
              </a:rPr>
              <a:t>MIMicking</a:t>
            </a:r>
            <a:r>
              <a:rPr lang="en-US" altLang="zh-CN" sz="2400" b="1" dirty="0">
                <a:solidFill>
                  <a:schemeClr val="tx2"/>
                </a:solidFill>
                <a:effectLst>
                  <a:outerShdw blurRad="38100" dist="38100" dir="2700000" algn="tl">
                    <a:srgbClr val="000000">
                      <a:alpha val="43137"/>
                    </a:srgbClr>
                  </a:outerShdw>
                </a:effectLst>
              </a:rPr>
              <a:t> Emotions for Empathetic Response Generation</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9" name="矩形: 对角圆角 8">
            <a:extLst>
              <a:ext uri="{FF2B5EF4-FFF2-40B4-BE49-F238E27FC236}">
                <a16:creationId xmlns:a16="http://schemas.microsoft.com/office/drawing/2014/main" id="{01AF799E-2788-49A3-9AD7-D55DF5025F79}"/>
              </a:ext>
            </a:extLst>
          </p:cNvPr>
          <p:cNvSpPr/>
          <p:nvPr/>
        </p:nvSpPr>
        <p:spPr>
          <a:xfrm>
            <a:off x="1740502" y="1962822"/>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Architecture</a:t>
            </a:r>
            <a:endParaRPr lang="zh-CN" altLang="en-US" sz="2000" b="1" dirty="0">
              <a:solidFill>
                <a:srgbClr val="002060"/>
              </a:solidFill>
              <a:effectLst>
                <a:outerShdw blurRad="38100" dist="38100" dir="2700000" algn="tl">
                  <a:srgbClr val="000000">
                    <a:alpha val="43137"/>
                  </a:srgbClr>
                </a:outerShdw>
              </a:effectLst>
            </a:endParaRPr>
          </a:p>
        </p:txBody>
      </p:sp>
      <p:pic>
        <p:nvPicPr>
          <p:cNvPr id="2" name="图片 1">
            <a:extLst>
              <a:ext uri="{FF2B5EF4-FFF2-40B4-BE49-F238E27FC236}">
                <a16:creationId xmlns:a16="http://schemas.microsoft.com/office/drawing/2014/main" id="{65A03382-F801-47DF-B29E-64EC67F94D73}"/>
              </a:ext>
            </a:extLst>
          </p:cNvPr>
          <p:cNvPicPr>
            <a:picLocks noChangeAspect="1"/>
          </p:cNvPicPr>
          <p:nvPr/>
        </p:nvPicPr>
        <p:blipFill>
          <a:blip r:embed="rId3"/>
          <a:stretch>
            <a:fillRect/>
          </a:stretch>
        </p:blipFill>
        <p:spPr>
          <a:xfrm>
            <a:off x="2690078" y="2758093"/>
            <a:ext cx="6811843" cy="4056358"/>
          </a:xfrm>
          <a:prstGeom prst="rect">
            <a:avLst/>
          </a:prstGeom>
        </p:spPr>
      </p:pic>
    </p:spTree>
    <p:extLst>
      <p:ext uri="{BB962C8B-B14F-4D97-AF65-F5344CB8AC3E}">
        <p14:creationId xmlns:p14="http://schemas.microsoft.com/office/powerpoint/2010/main" val="2388632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232014"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2"/>
                </a:solidFill>
                <a:effectLst>
                  <a:outerShdw blurRad="38100" dist="38100" dir="2700000" algn="tl">
                    <a:srgbClr val="000000">
                      <a:alpha val="43137"/>
                    </a:srgbClr>
                  </a:outerShdw>
                </a:effectLst>
              </a:rPr>
              <a:t>MIME: </a:t>
            </a:r>
            <a:r>
              <a:rPr lang="en-US" altLang="zh-CN" sz="2400" b="1" dirty="0" err="1">
                <a:solidFill>
                  <a:schemeClr val="tx2"/>
                </a:solidFill>
                <a:effectLst>
                  <a:outerShdw blurRad="38100" dist="38100" dir="2700000" algn="tl">
                    <a:srgbClr val="000000">
                      <a:alpha val="43137"/>
                    </a:srgbClr>
                  </a:outerShdw>
                </a:effectLst>
              </a:rPr>
              <a:t>MIMicking</a:t>
            </a:r>
            <a:r>
              <a:rPr lang="en-US" altLang="zh-CN" sz="2400" b="1" dirty="0">
                <a:solidFill>
                  <a:schemeClr val="tx2"/>
                </a:solidFill>
                <a:effectLst>
                  <a:outerShdw blurRad="38100" dist="38100" dir="2700000" algn="tl">
                    <a:srgbClr val="000000">
                      <a:alpha val="43137"/>
                    </a:srgbClr>
                  </a:outerShdw>
                </a:effectLst>
              </a:rPr>
              <a:t> Emotions for Empathetic Response Generation</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9" name="矩形: 对角圆角 8">
            <a:extLst>
              <a:ext uri="{FF2B5EF4-FFF2-40B4-BE49-F238E27FC236}">
                <a16:creationId xmlns:a16="http://schemas.microsoft.com/office/drawing/2014/main" id="{01AF799E-2788-49A3-9AD7-D55DF5025F79}"/>
              </a:ext>
            </a:extLst>
          </p:cNvPr>
          <p:cNvSpPr/>
          <p:nvPr/>
        </p:nvSpPr>
        <p:spPr>
          <a:xfrm>
            <a:off x="1740502" y="1962822"/>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Experiments</a:t>
            </a:r>
            <a:endParaRPr lang="zh-CN" altLang="en-US" sz="2000" b="1" dirty="0">
              <a:solidFill>
                <a:srgbClr val="002060"/>
              </a:solidFill>
              <a:effectLst>
                <a:outerShdw blurRad="38100" dist="38100" dir="2700000" algn="tl">
                  <a:srgbClr val="000000">
                    <a:alpha val="43137"/>
                  </a:srgbClr>
                </a:outerShdw>
              </a:effectLst>
            </a:endParaRPr>
          </a:p>
        </p:txBody>
      </p:sp>
      <p:pic>
        <p:nvPicPr>
          <p:cNvPr id="3" name="图片 2">
            <a:extLst>
              <a:ext uri="{FF2B5EF4-FFF2-40B4-BE49-F238E27FC236}">
                <a16:creationId xmlns:a16="http://schemas.microsoft.com/office/drawing/2014/main" id="{C204950E-CB94-44B3-98E4-8A5664C15479}"/>
              </a:ext>
            </a:extLst>
          </p:cNvPr>
          <p:cNvPicPr>
            <a:picLocks noChangeAspect="1"/>
          </p:cNvPicPr>
          <p:nvPr/>
        </p:nvPicPr>
        <p:blipFill>
          <a:blip r:embed="rId3"/>
          <a:stretch>
            <a:fillRect/>
          </a:stretch>
        </p:blipFill>
        <p:spPr>
          <a:xfrm>
            <a:off x="1740502" y="2758093"/>
            <a:ext cx="5018886" cy="3612994"/>
          </a:xfrm>
          <a:prstGeom prst="rect">
            <a:avLst/>
          </a:prstGeom>
        </p:spPr>
      </p:pic>
    </p:spTree>
    <p:extLst>
      <p:ext uri="{BB962C8B-B14F-4D97-AF65-F5344CB8AC3E}">
        <p14:creationId xmlns:p14="http://schemas.microsoft.com/office/powerpoint/2010/main" val="1925494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232014"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2"/>
                </a:solidFill>
                <a:effectLst>
                  <a:outerShdw blurRad="38100" dist="38100" dir="2700000" algn="tl">
                    <a:srgbClr val="000000">
                      <a:alpha val="43137"/>
                    </a:srgbClr>
                  </a:outerShdw>
                </a:effectLst>
              </a:rPr>
              <a:t>MIME: </a:t>
            </a:r>
            <a:r>
              <a:rPr lang="en-US" altLang="zh-CN" sz="2400" b="1" dirty="0" err="1">
                <a:solidFill>
                  <a:schemeClr val="tx2"/>
                </a:solidFill>
                <a:effectLst>
                  <a:outerShdw blurRad="38100" dist="38100" dir="2700000" algn="tl">
                    <a:srgbClr val="000000">
                      <a:alpha val="43137"/>
                    </a:srgbClr>
                  </a:outerShdw>
                </a:effectLst>
              </a:rPr>
              <a:t>MIMicking</a:t>
            </a:r>
            <a:r>
              <a:rPr lang="en-US" altLang="zh-CN" sz="2400" b="1" dirty="0">
                <a:solidFill>
                  <a:schemeClr val="tx2"/>
                </a:solidFill>
                <a:effectLst>
                  <a:outerShdw blurRad="38100" dist="38100" dir="2700000" algn="tl">
                    <a:srgbClr val="000000">
                      <a:alpha val="43137"/>
                    </a:srgbClr>
                  </a:outerShdw>
                </a:effectLst>
              </a:rPr>
              <a:t> Emotions for Empathetic Response Generation</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9" name="矩形: 对角圆角 8">
            <a:extLst>
              <a:ext uri="{FF2B5EF4-FFF2-40B4-BE49-F238E27FC236}">
                <a16:creationId xmlns:a16="http://schemas.microsoft.com/office/drawing/2014/main" id="{01AF799E-2788-49A3-9AD7-D55DF5025F79}"/>
              </a:ext>
            </a:extLst>
          </p:cNvPr>
          <p:cNvSpPr/>
          <p:nvPr/>
        </p:nvSpPr>
        <p:spPr>
          <a:xfrm>
            <a:off x="1740502" y="1962822"/>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Experiments</a:t>
            </a:r>
            <a:endParaRPr lang="zh-CN" altLang="en-US" sz="2000" b="1" dirty="0">
              <a:solidFill>
                <a:srgbClr val="002060"/>
              </a:solidFill>
              <a:effectLst>
                <a:outerShdw blurRad="38100" dist="38100" dir="2700000" algn="tl">
                  <a:srgbClr val="000000">
                    <a:alpha val="43137"/>
                  </a:srgbClr>
                </a:outerShdw>
              </a:effectLst>
            </a:endParaRPr>
          </a:p>
        </p:txBody>
      </p:sp>
      <p:pic>
        <p:nvPicPr>
          <p:cNvPr id="4" name="图片 3">
            <a:extLst>
              <a:ext uri="{FF2B5EF4-FFF2-40B4-BE49-F238E27FC236}">
                <a16:creationId xmlns:a16="http://schemas.microsoft.com/office/drawing/2014/main" id="{39F2517E-2265-453F-8723-CB13B3E37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647" y="1850510"/>
            <a:ext cx="5984311" cy="1729135"/>
          </a:xfrm>
          <a:prstGeom prst="rect">
            <a:avLst/>
          </a:prstGeom>
        </p:spPr>
      </p:pic>
      <p:pic>
        <p:nvPicPr>
          <p:cNvPr id="6" name="图片 5">
            <a:extLst>
              <a:ext uri="{FF2B5EF4-FFF2-40B4-BE49-F238E27FC236}">
                <a16:creationId xmlns:a16="http://schemas.microsoft.com/office/drawing/2014/main" id="{5FAEDDA4-F7A5-4FF4-9DD3-95715136D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008" y="3579645"/>
            <a:ext cx="8058150" cy="3009900"/>
          </a:xfrm>
          <a:prstGeom prst="rect">
            <a:avLst/>
          </a:prstGeom>
        </p:spPr>
      </p:pic>
    </p:spTree>
    <p:extLst>
      <p:ext uri="{BB962C8B-B14F-4D97-AF65-F5344CB8AC3E}">
        <p14:creationId xmlns:p14="http://schemas.microsoft.com/office/powerpoint/2010/main" val="2509298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232014"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2"/>
                </a:solidFill>
                <a:effectLst>
                  <a:outerShdw blurRad="38100" dist="38100" dir="2700000" algn="tl">
                    <a:srgbClr val="000000">
                      <a:alpha val="43137"/>
                    </a:srgbClr>
                  </a:outerShdw>
                </a:effectLst>
              </a:rPr>
              <a:t>MIME: </a:t>
            </a:r>
            <a:r>
              <a:rPr lang="en-US" altLang="zh-CN" sz="2400" b="1" dirty="0" err="1">
                <a:solidFill>
                  <a:schemeClr val="tx2"/>
                </a:solidFill>
                <a:effectLst>
                  <a:outerShdw blurRad="38100" dist="38100" dir="2700000" algn="tl">
                    <a:srgbClr val="000000">
                      <a:alpha val="43137"/>
                    </a:srgbClr>
                  </a:outerShdw>
                </a:effectLst>
              </a:rPr>
              <a:t>MIMicking</a:t>
            </a:r>
            <a:r>
              <a:rPr lang="en-US" altLang="zh-CN" sz="2400" b="1" dirty="0">
                <a:solidFill>
                  <a:schemeClr val="tx2"/>
                </a:solidFill>
                <a:effectLst>
                  <a:outerShdw blurRad="38100" dist="38100" dir="2700000" algn="tl">
                    <a:srgbClr val="000000">
                      <a:alpha val="43137"/>
                    </a:srgbClr>
                  </a:outerShdw>
                </a:effectLst>
              </a:rPr>
              <a:t> Emotions for Empathetic Response Generation</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9" name="矩形: 对角圆角 8">
            <a:extLst>
              <a:ext uri="{FF2B5EF4-FFF2-40B4-BE49-F238E27FC236}">
                <a16:creationId xmlns:a16="http://schemas.microsoft.com/office/drawing/2014/main" id="{01AF799E-2788-49A3-9AD7-D55DF5025F79}"/>
              </a:ext>
            </a:extLst>
          </p:cNvPr>
          <p:cNvSpPr/>
          <p:nvPr/>
        </p:nvSpPr>
        <p:spPr>
          <a:xfrm>
            <a:off x="1740502" y="1962822"/>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Experiments</a:t>
            </a:r>
            <a:endParaRPr lang="zh-CN" altLang="en-US" sz="2000" b="1" dirty="0">
              <a:solidFill>
                <a:srgbClr val="002060"/>
              </a:solidFill>
              <a:effectLst>
                <a:outerShdw blurRad="38100" dist="38100" dir="2700000" algn="tl">
                  <a:srgbClr val="000000">
                    <a:alpha val="43137"/>
                  </a:srgbClr>
                </a:outerShdw>
              </a:effectLst>
            </a:endParaRPr>
          </a:p>
        </p:txBody>
      </p:sp>
      <p:pic>
        <p:nvPicPr>
          <p:cNvPr id="2" name="图片 1">
            <a:extLst>
              <a:ext uri="{FF2B5EF4-FFF2-40B4-BE49-F238E27FC236}">
                <a16:creationId xmlns:a16="http://schemas.microsoft.com/office/drawing/2014/main" id="{16DCA485-81C9-45C4-AE4D-4F173CE8EC05}"/>
              </a:ext>
            </a:extLst>
          </p:cNvPr>
          <p:cNvPicPr>
            <a:picLocks noChangeAspect="1"/>
          </p:cNvPicPr>
          <p:nvPr/>
        </p:nvPicPr>
        <p:blipFill>
          <a:blip r:embed="rId3"/>
          <a:stretch>
            <a:fillRect/>
          </a:stretch>
        </p:blipFill>
        <p:spPr>
          <a:xfrm>
            <a:off x="1740502" y="2610455"/>
            <a:ext cx="8194861" cy="3504010"/>
          </a:xfrm>
          <a:prstGeom prst="rect">
            <a:avLst/>
          </a:prstGeom>
        </p:spPr>
      </p:pic>
    </p:spTree>
    <p:extLst>
      <p:ext uri="{BB962C8B-B14F-4D97-AF65-F5344CB8AC3E}">
        <p14:creationId xmlns:p14="http://schemas.microsoft.com/office/powerpoint/2010/main" val="1225880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8036174" cy="461665"/>
          </a:xfrm>
          <a:prstGeom prst="rect">
            <a:avLst/>
          </a:prstGeom>
          <a:noFill/>
        </p:spPr>
        <p:txBody>
          <a:bodyPr wrap="none" rtlCol="0">
            <a:spAutoFit/>
            <a:scene3d>
              <a:camera prst="orthographicFront"/>
              <a:lightRig rig="threePt" dir="t"/>
            </a:scene3d>
            <a:sp3d contourW="12700"/>
          </a:bodyPr>
          <a:lstStyle/>
          <a:p>
            <a:r>
              <a:rPr lang="en-US" altLang="zh-CN" sz="2400" b="1" dirty="0">
                <a:effectLst>
                  <a:outerShdw blurRad="38100" dist="38100" dir="2700000" algn="tl">
                    <a:srgbClr val="000000">
                      <a:alpha val="43137"/>
                    </a:srgbClr>
                  </a:outerShdw>
                </a:effectLst>
              </a:rPr>
              <a:t>Empathetic Dialog Generation with Fine-Grained Intents</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9" name="矩形: 对角圆角 8">
            <a:extLst>
              <a:ext uri="{FF2B5EF4-FFF2-40B4-BE49-F238E27FC236}">
                <a16:creationId xmlns:a16="http://schemas.microsoft.com/office/drawing/2014/main" id="{01AF799E-2788-49A3-9AD7-D55DF5025F79}"/>
              </a:ext>
            </a:extLst>
          </p:cNvPr>
          <p:cNvSpPr/>
          <p:nvPr/>
        </p:nvSpPr>
        <p:spPr>
          <a:xfrm>
            <a:off x="1740502" y="1962822"/>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Motivation</a:t>
            </a:r>
            <a:endParaRPr lang="zh-CN" altLang="en-US" sz="2000" b="1" dirty="0">
              <a:solidFill>
                <a:srgbClr val="002060"/>
              </a:solidFill>
              <a:effectLst>
                <a:outerShdw blurRad="38100" dist="38100" dir="2700000" algn="tl">
                  <a:srgbClr val="000000">
                    <a:alpha val="43137"/>
                  </a:srgbClr>
                </a:outerShdw>
              </a:effectLst>
            </a:endParaRPr>
          </a:p>
        </p:txBody>
      </p:sp>
      <p:sp>
        <p:nvSpPr>
          <p:cNvPr id="7" name="矩形 6">
            <a:extLst>
              <a:ext uri="{FF2B5EF4-FFF2-40B4-BE49-F238E27FC236}">
                <a16:creationId xmlns:a16="http://schemas.microsoft.com/office/drawing/2014/main" id="{E510090A-188C-4012-907E-95CA2FDCD450}"/>
              </a:ext>
            </a:extLst>
          </p:cNvPr>
          <p:cNvSpPr/>
          <p:nvPr/>
        </p:nvSpPr>
        <p:spPr>
          <a:xfrm>
            <a:off x="1740502" y="2630267"/>
            <a:ext cx="9841897" cy="1200329"/>
          </a:xfrm>
          <a:prstGeom prst="rect">
            <a:avLst/>
          </a:prstGeom>
        </p:spPr>
        <p:txBody>
          <a:bodyPr wrap="square">
            <a:spAutoFit/>
          </a:bodyPr>
          <a:lstStyle/>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Existing models either rely on pre-defined emotion labels to guide the response generation, or use deterministic rules to decide the emotion of the response</a:t>
            </a:r>
            <a:endParaRPr lang="zh-CN" altLang="en-US" sz="2400" dirty="0">
              <a:effectLst>
                <a:outerShdw blurRad="38100" dist="38100" dir="2700000" algn="tl">
                  <a:srgbClr val="000000">
                    <a:alpha val="43137"/>
                  </a:srgbClr>
                </a:outerShdw>
              </a:effectLst>
            </a:endParaRPr>
          </a:p>
        </p:txBody>
      </p:sp>
      <p:sp>
        <p:nvSpPr>
          <p:cNvPr id="8" name="矩形: 对角圆角 7">
            <a:extLst>
              <a:ext uri="{FF2B5EF4-FFF2-40B4-BE49-F238E27FC236}">
                <a16:creationId xmlns:a16="http://schemas.microsoft.com/office/drawing/2014/main" id="{BC0155F6-CA5D-432B-BCD2-025E4ADFD1C8}"/>
              </a:ext>
            </a:extLst>
          </p:cNvPr>
          <p:cNvSpPr/>
          <p:nvPr/>
        </p:nvSpPr>
        <p:spPr>
          <a:xfrm>
            <a:off x="1740501" y="3979623"/>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Contribution</a:t>
            </a:r>
            <a:endParaRPr lang="zh-CN" altLang="en-US" sz="2000" b="1" dirty="0">
              <a:solidFill>
                <a:srgbClr val="002060"/>
              </a:solidFill>
              <a:effectLst>
                <a:outerShdw blurRad="38100" dist="38100" dir="2700000" algn="tl">
                  <a:srgbClr val="000000">
                    <a:alpha val="43137"/>
                  </a:srgbClr>
                </a:outerShdw>
              </a:effectLst>
            </a:endParaRPr>
          </a:p>
        </p:txBody>
      </p:sp>
      <p:sp>
        <p:nvSpPr>
          <p:cNvPr id="10" name="矩形 9">
            <a:extLst>
              <a:ext uri="{FF2B5EF4-FFF2-40B4-BE49-F238E27FC236}">
                <a16:creationId xmlns:a16="http://schemas.microsoft.com/office/drawing/2014/main" id="{1DFBCE46-C59D-4319-8E43-4DE049EA871E}"/>
              </a:ext>
            </a:extLst>
          </p:cNvPr>
          <p:cNvSpPr/>
          <p:nvPr/>
        </p:nvSpPr>
        <p:spPr>
          <a:xfrm>
            <a:off x="1740502" y="4796095"/>
            <a:ext cx="9841897" cy="1569660"/>
          </a:xfrm>
          <a:prstGeom prst="rect">
            <a:avLst/>
          </a:prstGeom>
        </p:spPr>
        <p:txBody>
          <a:bodyPr wrap="square">
            <a:spAutoFit/>
          </a:bodyPr>
          <a:lstStyle/>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We are the first to consider modeling a fine-grained set of empathetic response intents in an empathetic dialog model,</a:t>
            </a:r>
          </a:p>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we curated a large-scale dialog dataset from movie subtitles.</a:t>
            </a:r>
          </a:p>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we carefully designed a crowdsourcing experiment</a:t>
            </a:r>
            <a:endParaRPr lang="zh-CN" alt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86569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8036174" cy="461665"/>
          </a:xfrm>
          <a:prstGeom prst="rect">
            <a:avLst/>
          </a:prstGeom>
          <a:noFill/>
        </p:spPr>
        <p:txBody>
          <a:bodyPr wrap="none" rtlCol="0">
            <a:spAutoFit/>
            <a:scene3d>
              <a:camera prst="orthographicFront"/>
              <a:lightRig rig="threePt" dir="t"/>
            </a:scene3d>
            <a:sp3d contourW="12700"/>
          </a:bodyPr>
          <a:lstStyle/>
          <a:p>
            <a:r>
              <a:rPr lang="en-US" altLang="zh-CN" sz="2400" b="1" dirty="0">
                <a:effectLst>
                  <a:outerShdw blurRad="38100" dist="38100" dir="2700000" algn="tl">
                    <a:srgbClr val="000000">
                      <a:alpha val="43137"/>
                    </a:srgbClr>
                  </a:outerShdw>
                </a:effectLst>
              </a:rPr>
              <a:t>Empathetic Dialog Generation with Fine-Grained Intents</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9" name="矩形: 对角圆角 8">
            <a:extLst>
              <a:ext uri="{FF2B5EF4-FFF2-40B4-BE49-F238E27FC236}">
                <a16:creationId xmlns:a16="http://schemas.microsoft.com/office/drawing/2014/main" id="{01AF799E-2788-49A3-9AD7-D55DF5025F79}"/>
              </a:ext>
            </a:extLst>
          </p:cNvPr>
          <p:cNvSpPr/>
          <p:nvPr/>
        </p:nvSpPr>
        <p:spPr>
          <a:xfrm>
            <a:off x="1740502" y="1962822"/>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Methodology</a:t>
            </a:r>
            <a:endParaRPr lang="zh-CN" altLang="en-US" sz="2000" b="1" dirty="0">
              <a:solidFill>
                <a:srgbClr val="002060"/>
              </a:solidFill>
              <a:effectLst>
                <a:outerShdw blurRad="38100" dist="38100" dir="2700000" algn="tl">
                  <a:srgbClr val="000000">
                    <a:alpha val="43137"/>
                  </a:srgbClr>
                </a:outerShdw>
              </a:effectLst>
            </a:endParaRPr>
          </a:p>
        </p:txBody>
      </p:sp>
      <p:sp>
        <p:nvSpPr>
          <p:cNvPr id="2" name="矩形 1">
            <a:extLst>
              <a:ext uri="{FF2B5EF4-FFF2-40B4-BE49-F238E27FC236}">
                <a16:creationId xmlns:a16="http://schemas.microsoft.com/office/drawing/2014/main" id="{A3D2E7F4-37D2-4279-B009-04A1DEA66FFF}"/>
              </a:ext>
            </a:extLst>
          </p:cNvPr>
          <p:cNvSpPr/>
          <p:nvPr/>
        </p:nvSpPr>
        <p:spPr>
          <a:xfrm>
            <a:off x="1595719" y="2551836"/>
            <a:ext cx="9646022" cy="1938992"/>
          </a:xfrm>
          <a:prstGeom prst="rect">
            <a:avLst/>
          </a:prstGeom>
        </p:spPr>
        <p:txBody>
          <a:bodyPr wrap="square">
            <a:spAutoFit/>
          </a:bodyPr>
          <a:lstStyle/>
          <a:p>
            <a:pPr marL="285750" indent="-285750">
              <a:buFont typeface="Arial" panose="020B0604020202020204" pitchFamily="34" charset="0"/>
              <a:buChar char="•"/>
            </a:pPr>
            <a:r>
              <a:rPr lang="en-US" altLang="zh-CN" sz="2400" b="1" dirty="0"/>
              <a:t>an encoder responsible for encoding the input X into vector representations.</a:t>
            </a:r>
          </a:p>
          <a:p>
            <a:pPr marL="285750" indent="-285750">
              <a:buFont typeface="Arial" panose="020B0604020202020204" pitchFamily="34" charset="0"/>
              <a:buChar char="•"/>
            </a:pPr>
            <a:r>
              <a:rPr lang="en-US" altLang="zh-CN" sz="2400" b="1" dirty="0"/>
              <a:t>a response emotion/intent predictor which takes X as input and decides in which emotion/intent the model should respond.</a:t>
            </a:r>
          </a:p>
          <a:p>
            <a:pPr marL="285750" indent="-285750">
              <a:buFont typeface="Arial" panose="020B0604020202020204" pitchFamily="34" charset="0"/>
              <a:buChar char="•"/>
            </a:pPr>
            <a:r>
              <a:rPr lang="en-US" altLang="zh-CN" sz="2400" b="1" dirty="0"/>
              <a:t>a decoder responsible for generating the actual response.</a:t>
            </a:r>
          </a:p>
        </p:txBody>
      </p:sp>
    </p:spTree>
    <p:extLst>
      <p:ext uri="{BB962C8B-B14F-4D97-AF65-F5344CB8AC3E}">
        <p14:creationId xmlns:p14="http://schemas.microsoft.com/office/powerpoint/2010/main" val="1003299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8036174" cy="461665"/>
          </a:xfrm>
          <a:prstGeom prst="rect">
            <a:avLst/>
          </a:prstGeom>
          <a:noFill/>
        </p:spPr>
        <p:txBody>
          <a:bodyPr wrap="none" rtlCol="0">
            <a:spAutoFit/>
            <a:scene3d>
              <a:camera prst="orthographicFront"/>
              <a:lightRig rig="threePt" dir="t"/>
            </a:scene3d>
            <a:sp3d contourW="12700"/>
          </a:bodyPr>
          <a:lstStyle/>
          <a:p>
            <a:r>
              <a:rPr lang="en-US" altLang="zh-CN" sz="2400" b="1" dirty="0">
                <a:effectLst>
                  <a:outerShdw blurRad="38100" dist="38100" dir="2700000" algn="tl">
                    <a:srgbClr val="000000">
                      <a:alpha val="43137"/>
                    </a:srgbClr>
                  </a:outerShdw>
                </a:effectLst>
              </a:rPr>
              <a:t>Empathetic Dialog Generation with Fine-Grained Intents</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9" name="矩形: 对角圆角 8">
            <a:extLst>
              <a:ext uri="{FF2B5EF4-FFF2-40B4-BE49-F238E27FC236}">
                <a16:creationId xmlns:a16="http://schemas.microsoft.com/office/drawing/2014/main" id="{01AF799E-2788-49A3-9AD7-D55DF5025F79}"/>
              </a:ext>
            </a:extLst>
          </p:cNvPr>
          <p:cNvSpPr/>
          <p:nvPr/>
        </p:nvSpPr>
        <p:spPr>
          <a:xfrm>
            <a:off x="1740502" y="1962822"/>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Methodology</a:t>
            </a:r>
            <a:endParaRPr lang="zh-CN" altLang="en-US" sz="2000" b="1" dirty="0">
              <a:solidFill>
                <a:srgbClr val="002060"/>
              </a:solidFill>
              <a:effectLst>
                <a:outerShdw blurRad="38100" dist="38100" dir="2700000" algn="tl">
                  <a:srgbClr val="000000">
                    <a:alpha val="43137"/>
                  </a:srgbClr>
                </a:outerShdw>
              </a:effectLst>
            </a:endParaRPr>
          </a:p>
        </p:txBody>
      </p:sp>
      <p:pic>
        <p:nvPicPr>
          <p:cNvPr id="3" name="图片 2">
            <a:extLst>
              <a:ext uri="{FF2B5EF4-FFF2-40B4-BE49-F238E27FC236}">
                <a16:creationId xmlns:a16="http://schemas.microsoft.com/office/drawing/2014/main" id="{1680ACD1-D840-4597-A32C-DDF7B737C338}"/>
              </a:ext>
            </a:extLst>
          </p:cNvPr>
          <p:cNvPicPr>
            <a:picLocks noChangeAspect="1"/>
          </p:cNvPicPr>
          <p:nvPr/>
        </p:nvPicPr>
        <p:blipFill>
          <a:blip r:embed="rId3"/>
          <a:stretch>
            <a:fillRect/>
          </a:stretch>
        </p:blipFill>
        <p:spPr>
          <a:xfrm>
            <a:off x="1547536" y="2611486"/>
            <a:ext cx="9096927" cy="3607129"/>
          </a:xfrm>
          <a:prstGeom prst="rect">
            <a:avLst/>
          </a:prstGeom>
        </p:spPr>
      </p:pic>
    </p:spTree>
    <p:extLst>
      <p:ext uri="{BB962C8B-B14F-4D97-AF65-F5344CB8AC3E}">
        <p14:creationId xmlns:p14="http://schemas.microsoft.com/office/powerpoint/2010/main" val="3505264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8036174" cy="461665"/>
          </a:xfrm>
          <a:prstGeom prst="rect">
            <a:avLst/>
          </a:prstGeom>
          <a:noFill/>
        </p:spPr>
        <p:txBody>
          <a:bodyPr wrap="none" rtlCol="0">
            <a:spAutoFit/>
            <a:scene3d>
              <a:camera prst="orthographicFront"/>
              <a:lightRig rig="threePt" dir="t"/>
            </a:scene3d>
            <a:sp3d contourW="12700"/>
          </a:bodyPr>
          <a:lstStyle/>
          <a:p>
            <a:r>
              <a:rPr lang="en-US" altLang="zh-CN" sz="2400" b="1" dirty="0">
                <a:effectLst>
                  <a:outerShdw blurRad="38100" dist="38100" dir="2700000" algn="tl">
                    <a:srgbClr val="000000">
                      <a:alpha val="43137"/>
                    </a:srgbClr>
                  </a:outerShdw>
                </a:effectLst>
              </a:rPr>
              <a:t>Empathetic Dialog Generation with Fine-Grained Intents</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9" name="矩形: 对角圆角 8">
            <a:extLst>
              <a:ext uri="{FF2B5EF4-FFF2-40B4-BE49-F238E27FC236}">
                <a16:creationId xmlns:a16="http://schemas.microsoft.com/office/drawing/2014/main" id="{01AF799E-2788-49A3-9AD7-D55DF5025F79}"/>
              </a:ext>
            </a:extLst>
          </p:cNvPr>
          <p:cNvSpPr/>
          <p:nvPr/>
        </p:nvSpPr>
        <p:spPr>
          <a:xfrm>
            <a:off x="1740502" y="1962822"/>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Methodology</a:t>
            </a:r>
            <a:endParaRPr lang="zh-CN" altLang="en-US" sz="2000" b="1" dirty="0">
              <a:solidFill>
                <a:srgbClr val="002060"/>
              </a:solidFill>
              <a:effectLst>
                <a:outerShdw blurRad="38100" dist="38100" dir="2700000" algn="tl">
                  <a:srgbClr val="000000">
                    <a:alpha val="43137"/>
                  </a:srgbClr>
                </a:outerShdw>
              </a:effectLst>
            </a:endParaRPr>
          </a:p>
        </p:txBody>
      </p:sp>
      <p:pic>
        <p:nvPicPr>
          <p:cNvPr id="2" name="图片 1">
            <a:extLst>
              <a:ext uri="{FF2B5EF4-FFF2-40B4-BE49-F238E27FC236}">
                <a16:creationId xmlns:a16="http://schemas.microsoft.com/office/drawing/2014/main" id="{7E85C506-544D-4914-86E4-48D82C9F06F9}"/>
              </a:ext>
            </a:extLst>
          </p:cNvPr>
          <p:cNvPicPr>
            <a:picLocks noChangeAspect="1"/>
          </p:cNvPicPr>
          <p:nvPr/>
        </p:nvPicPr>
        <p:blipFill>
          <a:blip r:embed="rId3"/>
          <a:stretch>
            <a:fillRect/>
          </a:stretch>
        </p:blipFill>
        <p:spPr>
          <a:xfrm>
            <a:off x="1300032" y="1828996"/>
            <a:ext cx="4951651" cy="4683994"/>
          </a:xfrm>
          <a:prstGeom prst="rect">
            <a:avLst/>
          </a:prstGeom>
        </p:spPr>
      </p:pic>
      <p:pic>
        <p:nvPicPr>
          <p:cNvPr id="8" name="图片 7">
            <a:extLst>
              <a:ext uri="{FF2B5EF4-FFF2-40B4-BE49-F238E27FC236}">
                <a16:creationId xmlns:a16="http://schemas.microsoft.com/office/drawing/2014/main" id="{05AB1C47-1A3B-4FC9-BD4D-38BE6762BCFF}"/>
              </a:ext>
            </a:extLst>
          </p:cNvPr>
          <p:cNvPicPr>
            <a:picLocks noChangeAspect="1"/>
          </p:cNvPicPr>
          <p:nvPr/>
        </p:nvPicPr>
        <p:blipFill>
          <a:blip r:embed="rId4"/>
          <a:stretch>
            <a:fillRect/>
          </a:stretch>
        </p:blipFill>
        <p:spPr>
          <a:xfrm>
            <a:off x="6692153" y="2143897"/>
            <a:ext cx="4564776" cy="4054191"/>
          </a:xfrm>
          <a:prstGeom prst="rect">
            <a:avLst/>
          </a:prstGeom>
        </p:spPr>
      </p:pic>
    </p:spTree>
    <p:extLst>
      <p:ext uri="{BB962C8B-B14F-4D97-AF65-F5344CB8AC3E}">
        <p14:creationId xmlns:p14="http://schemas.microsoft.com/office/powerpoint/2010/main" val="1527638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8036174" cy="461665"/>
          </a:xfrm>
          <a:prstGeom prst="rect">
            <a:avLst/>
          </a:prstGeom>
          <a:noFill/>
        </p:spPr>
        <p:txBody>
          <a:bodyPr wrap="none" rtlCol="0">
            <a:spAutoFit/>
            <a:scene3d>
              <a:camera prst="orthographicFront"/>
              <a:lightRig rig="threePt" dir="t"/>
            </a:scene3d>
            <a:sp3d contourW="12700"/>
          </a:bodyPr>
          <a:lstStyle/>
          <a:p>
            <a:r>
              <a:rPr lang="en-US" altLang="zh-CN" sz="2400" b="1" dirty="0">
                <a:effectLst>
                  <a:outerShdw blurRad="38100" dist="38100" dir="2700000" algn="tl">
                    <a:srgbClr val="000000">
                      <a:alpha val="43137"/>
                    </a:srgbClr>
                  </a:outerShdw>
                </a:effectLst>
              </a:rPr>
              <a:t>Empathetic Dialog Generation with Fine-Grained Intents</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8" name="矩形: 对角圆角 7">
            <a:extLst>
              <a:ext uri="{FF2B5EF4-FFF2-40B4-BE49-F238E27FC236}">
                <a16:creationId xmlns:a16="http://schemas.microsoft.com/office/drawing/2014/main" id="{01AF799E-2788-49A3-9AD7-D55DF5025F79}"/>
              </a:ext>
            </a:extLst>
          </p:cNvPr>
          <p:cNvSpPr/>
          <p:nvPr/>
        </p:nvSpPr>
        <p:spPr>
          <a:xfrm>
            <a:off x="1740503" y="1855178"/>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000" b="1" dirty="0">
                <a:solidFill>
                  <a:srgbClr val="002060"/>
                </a:solidFill>
                <a:effectLst>
                  <a:outerShdw blurRad="38100" dist="38100" dir="2700000" algn="tl">
                    <a:srgbClr val="000000">
                      <a:alpha val="43137"/>
                    </a:srgbClr>
                  </a:outerShdw>
                </a:effectLst>
              </a:rPr>
              <a:t>Experiments</a:t>
            </a:r>
            <a:endParaRPr lang="zh-CN" altLang="en-US" sz="2000" b="1" dirty="0">
              <a:solidFill>
                <a:srgbClr val="002060"/>
              </a:solidFill>
              <a:effectLst>
                <a:outerShdw blurRad="38100" dist="38100" dir="2700000" algn="tl">
                  <a:srgbClr val="000000">
                    <a:alpha val="43137"/>
                  </a:srgbClr>
                </a:outerShdw>
              </a:effectLst>
            </a:endParaRPr>
          </a:p>
        </p:txBody>
      </p:sp>
      <p:sp>
        <p:nvSpPr>
          <p:cNvPr id="10" name="矩形 9">
            <a:extLst>
              <a:ext uri="{FF2B5EF4-FFF2-40B4-BE49-F238E27FC236}">
                <a16:creationId xmlns:a16="http://schemas.microsoft.com/office/drawing/2014/main" id="{93DFDAC5-B966-4A44-9FCB-550EDB0912B4}"/>
              </a:ext>
            </a:extLst>
          </p:cNvPr>
          <p:cNvSpPr/>
          <p:nvPr/>
        </p:nvSpPr>
        <p:spPr>
          <a:xfrm>
            <a:off x="1740503" y="2576478"/>
            <a:ext cx="9841897" cy="1200329"/>
          </a:xfrm>
          <a:prstGeom prst="rect">
            <a:avLst/>
          </a:prstGeom>
        </p:spPr>
        <p:txBody>
          <a:bodyPr wrap="square">
            <a:spAutoFit/>
          </a:bodyPr>
          <a:lstStyle/>
          <a:p>
            <a:pPr marL="285750" indent="-285750">
              <a:buFont typeface="Arial" panose="020B0604020202020204" pitchFamily="34" charset="0"/>
              <a:buChar char="•"/>
            </a:pPr>
            <a:r>
              <a:rPr lang="en-US" altLang="zh-CN" sz="2400" dirty="0" err="1">
                <a:effectLst>
                  <a:outerShdw blurRad="38100" dist="38100" dir="2700000" algn="tl">
                    <a:srgbClr val="000000">
                      <a:alpha val="43137"/>
                    </a:srgbClr>
                  </a:outerShdw>
                </a:effectLst>
              </a:rPr>
              <a:t>OpenSubtitles</a:t>
            </a:r>
            <a:r>
              <a:rPr lang="en-US" altLang="zh-CN" sz="2400" dirty="0">
                <a:effectLst>
                  <a:outerShdw blurRad="38100" dist="38100" dir="2700000" algn="tl">
                    <a:srgbClr val="000000">
                      <a:alpha val="43137"/>
                    </a:srgbClr>
                  </a:outerShdw>
                </a:effectLst>
              </a:rPr>
              <a:t> dialogs</a:t>
            </a:r>
          </a:p>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Emotional dialogs in </a:t>
            </a:r>
            <a:r>
              <a:rPr lang="en-US" altLang="zh-CN" sz="2400" dirty="0" err="1">
                <a:effectLst>
                  <a:outerShdw blurRad="38100" dist="38100" dir="2700000" algn="tl">
                    <a:srgbClr val="000000">
                      <a:alpha val="43137"/>
                    </a:srgbClr>
                  </a:outerShdw>
                </a:effectLst>
              </a:rPr>
              <a:t>OpenSubtitles</a:t>
            </a:r>
            <a:endParaRPr lang="en-US" altLang="zh-CN" sz="24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altLang="zh-CN" sz="2400" dirty="0" err="1">
                <a:effectLst>
                  <a:outerShdw blurRad="38100" dist="38100" dir="2700000" algn="tl">
                    <a:srgbClr val="000000">
                      <a:alpha val="43137"/>
                    </a:srgbClr>
                  </a:outerShdw>
                </a:effectLst>
              </a:rPr>
              <a:t>EmpatheticDialogues</a:t>
            </a:r>
            <a:r>
              <a:rPr lang="en-US" altLang="zh-CN" sz="2400" dirty="0">
                <a:effectLst>
                  <a:outerShdw blurRad="38100" dist="38100" dir="2700000" algn="tl">
                    <a:srgbClr val="000000">
                      <a:alpha val="43137"/>
                    </a:srgbClr>
                  </a:outerShdw>
                </a:effectLst>
              </a:rPr>
              <a:t> dataset</a:t>
            </a:r>
            <a:endParaRPr lang="zh-CN" altLang="en-US" sz="2400" dirty="0">
              <a:effectLst>
                <a:outerShdw blurRad="38100" dist="38100" dir="2700000" algn="tl">
                  <a:srgbClr val="000000">
                    <a:alpha val="43137"/>
                  </a:srgbClr>
                </a:outerShdw>
              </a:effectLst>
            </a:endParaRPr>
          </a:p>
        </p:txBody>
      </p:sp>
      <p:sp>
        <p:nvSpPr>
          <p:cNvPr id="11" name="矩形: 对角圆角 10">
            <a:extLst>
              <a:ext uri="{FF2B5EF4-FFF2-40B4-BE49-F238E27FC236}">
                <a16:creationId xmlns:a16="http://schemas.microsoft.com/office/drawing/2014/main" id="{977E95B6-8F7D-4D72-B838-CF24E716BF76}"/>
              </a:ext>
            </a:extLst>
          </p:cNvPr>
          <p:cNvSpPr/>
          <p:nvPr/>
        </p:nvSpPr>
        <p:spPr>
          <a:xfrm>
            <a:off x="1740501" y="3979623"/>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Baselines</a:t>
            </a:r>
            <a:endParaRPr lang="zh-CN" altLang="en-US" sz="2000" b="1" dirty="0">
              <a:solidFill>
                <a:srgbClr val="002060"/>
              </a:solidFill>
              <a:effectLst>
                <a:outerShdw blurRad="38100" dist="38100" dir="2700000" algn="tl">
                  <a:srgbClr val="000000">
                    <a:alpha val="43137"/>
                  </a:srgbClr>
                </a:outerShdw>
              </a:effectLst>
            </a:endParaRPr>
          </a:p>
        </p:txBody>
      </p:sp>
      <p:sp>
        <p:nvSpPr>
          <p:cNvPr id="12" name="矩形 11">
            <a:extLst>
              <a:ext uri="{FF2B5EF4-FFF2-40B4-BE49-F238E27FC236}">
                <a16:creationId xmlns:a16="http://schemas.microsoft.com/office/drawing/2014/main" id="{61995FBE-ABFE-4EA2-A397-2310FBC423AC}"/>
              </a:ext>
            </a:extLst>
          </p:cNvPr>
          <p:cNvSpPr/>
          <p:nvPr/>
        </p:nvSpPr>
        <p:spPr>
          <a:xfrm>
            <a:off x="1740501" y="4662567"/>
            <a:ext cx="9841897" cy="1200329"/>
          </a:xfrm>
          <a:prstGeom prst="rect">
            <a:avLst/>
          </a:prstGeom>
        </p:spPr>
        <p:txBody>
          <a:bodyPr wrap="square">
            <a:spAutoFit/>
          </a:bodyPr>
          <a:lstStyle/>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Pretrained(OS)</a:t>
            </a:r>
          </a:p>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Finetuned(EDOS,ED)</a:t>
            </a:r>
          </a:p>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Raw(ED)</a:t>
            </a:r>
            <a:endParaRPr lang="zh-CN" alt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72765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8036174" cy="461665"/>
          </a:xfrm>
          <a:prstGeom prst="rect">
            <a:avLst/>
          </a:prstGeom>
          <a:noFill/>
        </p:spPr>
        <p:txBody>
          <a:bodyPr wrap="none" rtlCol="0">
            <a:spAutoFit/>
            <a:scene3d>
              <a:camera prst="orthographicFront"/>
              <a:lightRig rig="threePt" dir="t"/>
            </a:scene3d>
            <a:sp3d contourW="12700"/>
          </a:bodyPr>
          <a:lstStyle/>
          <a:p>
            <a:r>
              <a:rPr lang="en-US" altLang="zh-CN" sz="2400" b="1" dirty="0">
                <a:effectLst>
                  <a:outerShdw blurRad="38100" dist="38100" dir="2700000" algn="tl">
                    <a:srgbClr val="000000">
                      <a:alpha val="43137"/>
                    </a:srgbClr>
                  </a:outerShdw>
                </a:effectLst>
              </a:rPr>
              <a:t>Empathetic Dialog Generation with Fine-Grained Intents</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8" name="矩形: 对角圆角 7">
            <a:extLst>
              <a:ext uri="{FF2B5EF4-FFF2-40B4-BE49-F238E27FC236}">
                <a16:creationId xmlns:a16="http://schemas.microsoft.com/office/drawing/2014/main" id="{01AF799E-2788-49A3-9AD7-D55DF5025F79}"/>
              </a:ext>
            </a:extLst>
          </p:cNvPr>
          <p:cNvSpPr/>
          <p:nvPr/>
        </p:nvSpPr>
        <p:spPr>
          <a:xfrm>
            <a:off x="1740503" y="1855178"/>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000" b="1" dirty="0">
                <a:solidFill>
                  <a:srgbClr val="002060"/>
                </a:solidFill>
                <a:effectLst>
                  <a:outerShdw blurRad="38100" dist="38100" dir="2700000" algn="tl">
                    <a:srgbClr val="000000">
                      <a:alpha val="43137"/>
                    </a:srgbClr>
                  </a:outerShdw>
                </a:effectLst>
              </a:rPr>
              <a:t>Metrics</a:t>
            </a:r>
            <a:endParaRPr lang="zh-CN" altLang="en-US" sz="2000" b="1" dirty="0">
              <a:solidFill>
                <a:srgbClr val="002060"/>
              </a:solidFill>
              <a:effectLst>
                <a:outerShdw blurRad="38100" dist="38100" dir="2700000" algn="tl">
                  <a:srgbClr val="000000">
                    <a:alpha val="43137"/>
                  </a:srgbClr>
                </a:outerShdw>
              </a:effectLst>
            </a:endParaRPr>
          </a:p>
        </p:txBody>
      </p:sp>
      <p:sp>
        <p:nvSpPr>
          <p:cNvPr id="10" name="矩形 9">
            <a:extLst>
              <a:ext uri="{FF2B5EF4-FFF2-40B4-BE49-F238E27FC236}">
                <a16:creationId xmlns:a16="http://schemas.microsoft.com/office/drawing/2014/main" id="{93DFDAC5-B966-4A44-9FCB-550EDB0912B4}"/>
              </a:ext>
            </a:extLst>
          </p:cNvPr>
          <p:cNvSpPr/>
          <p:nvPr/>
        </p:nvSpPr>
        <p:spPr>
          <a:xfrm>
            <a:off x="1740503" y="2576478"/>
            <a:ext cx="9841897" cy="1569660"/>
          </a:xfrm>
          <a:prstGeom prst="rect">
            <a:avLst/>
          </a:prstGeom>
        </p:spPr>
        <p:txBody>
          <a:bodyPr wrap="square">
            <a:spAutoFit/>
          </a:bodyPr>
          <a:lstStyle/>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Perplexity</a:t>
            </a:r>
          </a:p>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Distinct-1 and -2</a:t>
            </a:r>
          </a:p>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Sentence Embedding Similarity</a:t>
            </a:r>
          </a:p>
          <a:p>
            <a:pPr marL="285750" indent="-285750">
              <a:buFont typeface="Arial" panose="020B0604020202020204" pitchFamily="34" charset="0"/>
              <a:buChar char="•"/>
            </a:pPr>
            <a:endParaRPr lang="zh-CN" alt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82923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01</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3904343"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rPr>
              <a:t>文献阅读</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8036174" cy="461665"/>
          </a:xfrm>
          <a:prstGeom prst="rect">
            <a:avLst/>
          </a:prstGeom>
          <a:noFill/>
        </p:spPr>
        <p:txBody>
          <a:bodyPr wrap="none" rtlCol="0">
            <a:spAutoFit/>
            <a:scene3d>
              <a:camera prst="orthographicFront"/>
              <a:lightRig rig="threePt" dir="t"/>
            </a:scene3d>
            <a:sp3d contourW="12700"/>
          </a:bodyPr>
          <a:lstStyle/>
          <a:p>
            <a:r>
              <a:rPr lang="en-US" altLang="zh-CN" sz="2400" b="1" dirty="0">
                <a:effectLst>
                  <a:outerShdw blurRad="38100" dist="38100" dir="2700000" algn="tl">
                    <a:srgbClr val="000000">
                      <a:alpha val="43137"/>
                    </a:srgbClr>
                  </a:outerShdw>
                </a:effectLst>
              </a:rPr>
              <a:t>Empathetic Dialog Generation with Fine-Grained Intents</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pic>
        <p:nvPicPr>
          <p:cNvPr id="2" name="图片 1">
            <a:extLst>
              <a:ext uri="{FF2B5EF4-FFF2-40B4-BE49-F238E27FC236}">
                <a16:creationId xmlns:a16="http://schemas.microsoft.com/office/drawing/2014/main" id="{D0A84BBD-3EF4-4146-B4FD-53AB2AF032E1}"/>
              </a:ext>
            </a:extLst>
          </p:cNvPr>
          <p:cNvPicPr>
            <a:picLocks noChangeAspect="1"/>
          </p:cNvPicPr>
          <p:nvPr/>
        </p:nvPicPr>
        <p:blipFill>
          <a:blip r:embed="rId3"/>
          <a:stretch>
            <a:fillRect/>
          </a:stretch>
        </p:blipFill>
        <p:spPr>
          <a:xfrm>
            <a:off x="1192563" y="2206536"/>
            <a:ext cx="9132053" cy="3046676"/>
          </a:xfrm>
          <a:prstGeom prst="rect">
            <a:avLst/>
          </a:prstGeom>
        </p:spPr>
      </p:pic>
    </p:spTree>
    <p:extLst>
      <p:ext uri="{BB962C8B-B14F-4D97-AF65-F5344CB8AC3E}">
        <p14:creationId xmlns:p14="http://schemas.microsoft.com/office/powerpoint/2010/main" val="749475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8036174" cy="461665"/>
          </a:xfrm>
          <a:prstGeom prst="rect">
            <a:avLst/>
          </a:prstGeom>
          <a:noFill/>
        </p:spPr>
        <p:txBody>
          <a:bodyPr wrap="none" rtlCol="0">
            <a:spAutoFit/>
            <a:scene3d>
              <a:camera prst="orthographicFront"/>
              <a:lightRig rig="threePt" dir="t"/>
            </a:scene3d>
            <a:sp3d contourW="12700"/>
          </a:bodyPr>
          <a:lstStyle/>
          <a:p>
            <a:r>
              <a:rPr lang="en-US" altLang="zh-CN" sz="2400" b="1" dirty="0">
                <a:effectLst>
                  <a:outerShdw blurRad="38100" dist="38100" dir="2700000" algn="tl">
                    <a:srgbClr val="000000">
                      <a:alpha val="43137"/>
                    </a:srgbClr>
                  </a:outerShdw>
                </a:effectLst>
              </a:rPr>
              <a:t>Empathetic Dialog Generation with Fine-Grained Intents</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pic>
        <p:nvPicPr>
          <p:cNvPr id="3" name="图片 2">
            <a:extLst>
              <a:ext uri="{FF2B5EF4-FFF2-40B4-BE49-F238E27FC236}">
                <a16:creationId xmlns:a16="http://schemas.microsoft.com/office/drawing/2014/main" id="{166B182E-0A4A-439E-BC54-F8308E6A61FA}"/>
              </a:ext>
            </a:extLst>
          </p:cNvPr>
          <p:cNvPicPr>
            <a:picLocks noChangeAspect="1"/>
          </p:cNvPicPr>
          <p:nvPr/>
        </p:nvPicPr>
        <p:blipFill>
          <a:blip r:embed="rId3"/>
          <a:stretch>
            <a:fillRect/>
          </a:stretch>
        </p:blipFill>
        <p:spPr>
          <a:xfrm>
            <a:off x="534353" y="2053705"/>
            <a:ext cx="11401088" cy="3163754"/>
          </a:xfrm>
          <a:prstGeom prst="rect">
            <a:avLst/>
          </a:prstGeom>
        </p:spPr>
      </p:pic>
    </p:spTree>
    <p:extLst>
      <p:ext uri="{BB962C8B-B14F-4D97-AF65-F5344CB8AC3E}">
        <p14:creationId xmlns:p14="http://schemas.microsoft.com/office/powerpoint/2010/main" val="1991372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8611653" cy="461665"/>
          </a:xfrm>
          <a:prstGeom prst="rect">
            <a:avLst/>
          </a:prstGeom>
          <a:noFill/>
        </p:spPr>
        <p:txBody>
          <a:bodyPr wrap="none" rtlCol="0">
            <a:spAutoFit/>
            <a:scene3d>
              <a:camera prst="orthographicFront"/>
              <a:lightRig rig="threePt" dir="t"/>
            </a:scene3d>
            <a:sp3d contourW="12700"/>
          </a:bodyPr>
          <a:lstStyle/>
          <a:p>
            <a:r>
              <a:rPr lang="en-US" altLang="zh-CN" sz="2400" b="1" dirty="0" err="1">
                <a:effectLst>
                  <a:outerShdw blurRad="38100" dist="38100" dir="2700000" algn="tl">
                    <a:srgbClr val="000000">
                      <a:alpha val="43137"/>
                    </a:srgbClr>
                  </a:outerShdw>
                </a:effectLst>
              </a:rPr>
              <a:t>CEM:Commonsense-aware</a:t>
            </a:r>
            <a:r>
              <a:rPr lang="en-US" altLang="zh-CN" sz="2400" b="1" dirty="0">
                <a:effectLst>
                  <a:outerShdw blurRad="38100" dist="38100" dir="2700000" algn="tl">
                    <a:srgbClr val="000000">
                      <a:alpha val="43137"/>
                    </a:srgbClr>
                  </a:outerShdw>
                </a:effectLst>
              </a:rPr>
              <a:t> Empathetic Response Generation</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8" name="矩形: 对角圆角 7">
            <a:extLst>
              <a:ext uri="{FF2B5EF4-FFF2-40B4-BE49-F238E27FC236}">
                <a16:creationId xmlns:a16="http://schemas.microsoft.com/office/drawing/2014/main" id="{D151A372-20BB-4120-86A5-D62EACA6083B}"/>
              </a:ext>
            </a:extLst>
          </p:cNvPr>
          <p:cNvSpPr/>
          <p:nvPr/>
        </p:nvSpPr>
        <p:spPr>
          <a:xfrm>
            <a:off x="1740503" y="1905860"/>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Motivation</a:t>
            </a:r>
            <a:endParaRPr lang="zh-CN" altLang="en-US" sz="2000" b="1" dirty="0">
              <a:solidFill>
                <a:srgbClr val="002060"/>
              </a:solidFill>
              <a:effectLst>
                <a:outerShdw blurRad="38100" dist="38100" dir="2700000" algn="tl">
                  <a:srgbClr val="000000">
                    <a:alpha val="43137"/>
                  </a:srgbClr>
                </a:outerShdw>
              </a:effectLst>
            </a:endParaRPr>
          </a:p>
        </p:txBody>
      </p:sp>
      <p:sp>
        <p:nvSpPr>
          <p:cNvPr id="9" name="矩形 8">
            <a:extLst>
              <a:ext uri="{FF2B5EF4-FFF2-40B4-BE49-F238E27FC236}">
                <a16:creationId xmlns:a16="http://schemas.microsoft.com/office/drawing/2014/main" id="{B6CA691A-2E92-4FBC-BDBD-FA5D8F9DC876}"/>
              </a:ext>
            </a:extLst>
          </p:cNvPr>
          <p:cNvSpPr/>
          <p:nvPr/>
        </p:nvSpPr>
        <p:spPr>
          <a:xfrm>
            <a:off x="1740503" y="2644169"/>
            <a:ext cx="9841897" cy="830997"/>
          </a:xfrm>
          <a:prstGeom prst="rect">
            <a:avLst/>
          </a:prstGeom>
        </p:spPr>
        <p:txBody>
          <a:bodyPr wrap="square">
            <a:spAutoFit/>
          </a:bodyPr>
          <a:lstStyle/>
          <a:p>
            <a:pPr marL="285750" indent="-285750">
              <a:buFont typeface="Arial" panose="020B0604020202020204" pitchFamily="34" charset="0"/>
              <a:buChar char="•"/>
            </a:pPr>
            <a:r>
              <a:rPr lang="en-US" altLang="zh-CN" sz="2400" b="1" dirty="0"/>
              <a:t>Taking the situation of speakers into consideration. </a:t>
            </a:r>
          </a:p>
          <a:p>
            <a:pPr marL="285750" indent="-285750">
              <a:buFont typeface="Arial" panose="020B0604020202020204" pitchFamily="34" charset="0"/>
              <a:buChar char="•"/>
            </a:pPr>
            <a:r>
              <a:rPr lang="en-US" altLang="zh-CN" sz="2400" b="1" dirty="0"/>
              <a:t>common sense can improve the detection of situation</a:t>
            </a:r>
            <a:r>
              <a:rPr lang="en-US" altLang="zh-CN" sz="2400" b="1" dirty="0">
                <a:effectLst>
                  <a:outerShdw blurRad="38100" dist="38100" dir="2700000" algn="tl">
                    <a:srgbClr val="000000">
                      <a:alpha val="43137"/>
                    </a:srgbClr>
                  </a:outerShdw>
                </a:effectLst>
              </a:rPr>
              <a:t>.</a:t>
            </a:r>
          </a:p>
        </p:txBody>
      </p:sp>
      <p:sp>
        <p:nvSpPr>
          <p:cNvPr id="10" name="矩形: 对角圆角 9">
            <a:extLst>
              <a:ext uri="{FF2B5EF4-FFF2-40B4-BE49-F238E27FC236}">
                <a16:creationId xmlns:a16="http://schemas.microsoft.com/office/drawing/2014/main" id="{113E77EC-7A2C-490C-A845-BD8C45FD6FD6}"/>
              </a:ext>
            </a:extLst>
          </p:cNvPr>
          <p:cNvSpPr/>
          <p:nvPr/>
        </p:nvSpPr>
        <p:spPr>
          <a:xfrm>
            <a:off x="1740503" y="3595066"/>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Contribution</a:t>
            </a:r>
            <a:endParaRPr lang="zh-CN" altLang="en-US" sz="2000" b="1" dirty="0">
              <a:solidFill>
                <a:srgbClr val="002060"/>
              </a:solidFill>
              <a:effectLst>
                <a:outerShdw blurRad="38100" dist="38100" dir="2700000" algn="tl">
                  <a:srgbClr val="000000">
                    <a:alpha val="43137"/>
                  </a:srgbClr>
                </a:outerShdw>
              </a:effectLst>
            </a:endParaRPr>
          </a:p>
        </p:txBody>
      </p:sp>
      <p:sp>
        <p:nvSpPr>
          <p:cNvPr id="11" name="矩形 10">
            <a:extLst>
              <a:ext uri="{FF2B5EF4-FFF2-40B4-BE49-F238E27FC236}">
                <a16:creationId xmlns:a16="http://schemas.microsoft.com/office/drawing/2014/main" id="{ECF830C9-EB6C-4EF3-B8F6-879A28167EC0}"/>
              </a:ext>
            </a:extLst>
          </p:cNvPr>
          <p:cNvSpPr/>
          <p:nvPr/>
        </p:nvSpPr>
        <p:spPr>
          <a:xfrm>
            <a:off x="1589591" y="4441015"/>
            <a:ext cx="10458973" cy="1938992"/>
          </a:xfrm>
          <a:prstGeom prst="rect">
            <a:avLst/>
          </a:prstGeom>
        </p:spPr>
        <p:txBody>
          <a:bodyPr wrap="square">
            <a:spAutoFit/>
          </a:bodyPr>
          <a:lstStyle/>
          <a:p>
            <a:pPr marL="285750" indent="-285750">
              <a:buFont typeface="Arial" panose="020B0604020202020204" pitchFamily="34" charset="0"/>
              <a:buChar char="•"/>
            </a:pPr>
            <a:r>
              <a:rPr lang="en-US" altLang="zh-CN" sz="2400" b="1" dirty="0"/>
              <a:t>Leveraging common sense to improve the understanding of interlocutors’ situations and feelings. </a:t>
            </a:r>
          </a:p>
          <a:p>
            <a:pPr marL="285750" indent="-285750">
              <a:buFont typeface="Arial" panose="020B0604020202020204" pitchFamily="34" charset="0"/>
              <a:buChar char="•"/>
            </a:pPr>
            <a:r>
              <a:rPr lang="en-US" altLang="zh-CN" sz="2400" b="1" dirty="0"/>
              <a:t>Devising CEM, a novel approach that uses various types of commonsense reasoning to enhance empathetic response generation</a:t>
            </a:r>
          </a:p>
          <a:p>
            <a:pPr marL="285750" indent="-285750">
              <a:buFont typeface="Arial" panose="020B0604020202020204" pitchFamily="34" charset="0"/>
              <a:buChar char="•"/>
            </a:pPr>
            <a:r>
              <a:rPr lang="en-US" altLang="zh-CN" sz="2400" b="1" dirty="0"/>
              <a:t>Automatic and manual evaluation demonstrate that CEM reach SOTA</a:t>
            </a:r>
            <a:endParaRPr lang="en-US" altLang="zh-CN"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64641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8611653" cy="461665"/>
          </a:xfrm>
          <a:prstGeom prst="rect">
            <a:avLst/>
          </a:prstGeom>
          <a:noFill/>
        </p:spPr>
        <p:txBody>
          <a:bodyPr wrap="none" rtlCol="0">
            <a:spAutoFit/>
            <a:scene3d>
              <a:camera prst="orthographicFront"/>
              <a:lightRig rig="threePt" dir="t"/>
            </a:scene3d>
            <a:sp3d contourW="12700"/>
          </a:bodyPr>
          <a:lstStyle/>
          <a:p>
            <a:r>
              <a:rPr lang="en-US" altLang="zh-CN" sz="2400" b="1" dirty="0" err="1">
                <a:effectLst>
                  <a:outerShdw blurRad="38100" dist="38100" dir="2700000" algn="tl">
                    <a:srgbClr val="000000">
                      <a:alpha val="43137"/>
                    </a:srgbClr>
                  </a:outerShdw>
                </a:effectLst>
              </a:rPr>
              <a:t>CEM:Commonsense-aware</a:t>
            </a:r>
            <a:r>
              <a:rPr lang="en-US" altLang="zh-CN" sz="2400" b="1" dirty="0">
                <a:effectLst>
                  <a:outerShdw blurRad="38100" dist="38100" dir="2700000" algn="tl">
                    <a:srgbClr val="000000">
                      <a:alpha val="43137"/>
                    </a:srgbClr>
                  </a:outerShdw>
                </a:effectLst>
              </a:rPr>
              <a:t> Empathetic Response Generation</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8" name="矩形: 对角圆角 7">
            <a:extLst>
              <a:ext uri="{FF2B5EF4-FFF2-40B4-BE49-F238E27FC236}">
                <a16:creationId xmlns:a16="http://schemas.microsoft.com/office/drawing/2014/main" id="{D151A372-20BB-4120-86A5-D62EACA6083B}"/>
              </a:ext>
            </a:extLst>
          </p:cNvPr>
          <p:cNvSpPr/>
          <p:nvPr/>
        </p:nvSpPr>
        <p:spPr>
          <a:xfrm>
            <a:off x="1740503" y="1905860"/>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Methodology</a:t>
            </a:r>
            <a:endParaRPr lang="zh-CN" altLang="en-US" sz="2000" b="1" dirty="0">
              <a:solidFill>
                <a:srgbClr val="002060"/>
              </a:solidFill>
              <a:effectLst>
                <a:outerShdw blurRad="38100" dist="38100" dir="2700000" algn="tl">
                  <a:srgbClr val="000000">
                    <a:alpha val="43137"/>
                  </a:srgbClr>
                </a:outerShdw>
              </a:effectLst>
            </a:endParaRPr>
          </a:p>
        </p:txBody>
      </p:sp>
      <p:pic>
        <p:nvPicPr>
          <p:cNvPr id="3" name="图片 2">
            <a:extLst>
              <a:ext uri="{FF2B5EF4-FFF2-40B4-BE49-F238E27FC236}">
                <a16:creationId xmlns:a16="http://schemas.microsoft.com/office/drawing/2014/main" id="{806F4B5B-00B9-4F39-A5D3-A429783ED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521" y="1905860"/>
            <a:ext cx="9805204" cy="4686978"/>
          </a:xfrm>
          <a:prstGeom prst="rect">
            <a:avLst/>
          </a:prstGeom>
        </p:spPr>
      </p:pic>
    </p:spTree>
    <p:extLst>
      <p:ext uri="{BB962C8B-B14F-4D97-AF65-F5344CB8AC3E}">
        <p14:creationId xmlns:p14="http://schemas.microsoft.com/office/powerpoint/2010/main" val="568812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8" name="矩形: 对角圆角 7">
            <a:extLst>
              <a:ext uri="{FF2B5EF4-FFF2-40B4-BE49-F238E27FC236}">
                <a16:creationId xmlns:a16="http://schemas.microsoft.com/office/drawing/2014/main" id="{01AF799E-2788-49A3-9AD7-D55DF5025F79}"/>
              </a:ext>
            </a:extLst>
          </p:cNvPr>
          <p:cNvSpPr/>
          <p:nvPr/>
        </p:nvSpPr>
        <p:spPr>
          <a:xfrm>
            <a:off x="1740503" y="1855178"/>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000" b="1" dirty="0">
                <a:solidFill>
                  <a:srgbClr val="002060"/>
                </a:solidFill>
                <a:effectLst>
                  <a:outerShdw blurRad="38100" dist="38100" dir="2700000" algn="tl">
                    <a:srgbClr val="000000">
                      <a:alpha val="43137"/>
                    </a:srgbClr>
                  </a:outerShdw>
                </a:effectLst>
              </a:rPr>
              <a:t>Experiments</a:t>
            </a:r>
            <a:endParaRPr lang="zh-CN" altLang="en-US" sz="2000" b="1" dirty="0">
              <a:solidFill>
                <a:srgbClr val="002060"/>
              </a:solidFill>
              <a:effectLst>
                <a:outerShdw blurRad="38100" dist="38100" dir="2700000" algn="tl">
                  <a:srgbClr val="000000">
                    <a:alpha val="43137"/>
                  </a:srgbClr>
                </a:outerShdw>
              </a:effectLst>
            </a:endParaRPr>
          </a:p>
        </p:txBody>
      </p:sp>
      <p:sp>
        <p:nvSpPr>
          <p:cNvPr id="10" name="矩形 9">
            <a:extLst>
              <a:ext uri="{FF2B5EF4-FFF2-40B4-BE49-F238E27FC236}">
                <a16:creationId xmlns:a16="http://schemas.microsoft.com/office/drawing/2014/main" id="{93DFDAC5-B966-4A44-9FCB-550EDB0912B4}"/>
              </a:ext>
            </a:extLst>
          </p:cNvPr>
          <p:cNvSpPr/>
          <p:nvPr/>
        </p:nvSpPr>
        <p:spPr>
          <a:xfrm>
            <a:off x="1740503" y="2576478"/>
            <a:ext cx="9841897" cy="461665"/>
          </a:xfrm>
          <a:prstGeom prst="rect">
            <a:avLst/>
          </a:prstGeom>
        </p:spPr>
        <p:txBody>
          <a:bodyPr wrap="square">
            <a:spAutoFit/>
          </a:bodyPr>
          <a:lstStyle/>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EMPATHETICDIALOGUES</a:t>
            </a:r>
          </a:p>
        </p:txBody>
      </p:sp>
      <p:sp>
        <p:nvSpPr>
          <p:cNvPr id="11" name="矩形: 对角圆角 10">
            <a:extLst>
              <a:ext uri="{FF2B5EF4-FFF2-40B4-BE49-F238E27FC236}">
                <a16:creationId xmlns:a16="http://schemas.microsoft.com/office/drawing/2014/main" id="{977E95B6-8F7D-4D72-B838-CF24E716BF76}"/>
              </a:ext>
            </a:extLst>
          </p:cNvPr>
          <p:cNvSpPr/>
          <p:nvPr/>
        </p:nvSpPr>
        <p:spPr>
          <a:xfrm>
            <a:off x="1740501" y="3258873"/>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Baselines</a:t>
            </a:r>
            <a:endParaRPr lang="zh-CN" altLang="en-US" sz="2000" b="1" dirty="0">
              <a:solidFill>
                <a:srgbClr val="002060"/>
              </a:solidFill>
              <a:effectLst>
                <a:outerShdw blurRad="38100" dist="38100" dir="2700000" algn="tl">
                  <a:srgbClr val="000000">
                    <a:alpha val="43137"/>
                  </a:srgbClr>
                </a:outerShdw>
              </a:effectLst>
            </a:endParaRPr>
          </a:p>
        </p:txBody>
      </p:sp>
      <p:sp>
        <p:nvSpPr>
          <p:cNvPr id="12" name="矩形 11">
            <a:extLst>
              <a:ext uri="{FF2B5EF4-FFF2-40B4-BE49-F238E27FC236}">
                <a16:creationId xmlns:a16="http://schemas.microsoft.com/office/drawing/2014/main" id="{61995FBE-ABFE-4EA2-A397-2310FBC423AC}"/>
              </a:ext>
            </a:extLst>
          </p:cNvPr>
          <p:cNvSpPr/>
          <p:nvPr/>
        </p:nvSpPr>
        <p:spPr>
          <a:xfrm>
            <a:off x="1740503" y="3843407"/>
            <a:ext cx="9841897" cy="2677656"/>
          </a:xfrm>
          <a:prstGeom prst="rect">
            <a:avLst/>
          </a:prstGeom>
        </p:spPr>
        <p:txBody>
          <a:bodyPr wrap="square">
            <a:spAutoFit/>
          </a:bodyPr>
          <a:lstStyle/>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Transformer</a:t>
            </a:r>
          </a:p>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Multi-Task Transformer</a:t>
            </a:r>
          </a:p>
          <a:p>
            <a:pPr marL="285750" indent="-285750">
              <a:buFont typeface="Arial" panose="020B0604020202020204" pitchFamily="34" charset="0"/>
              <a:buChar char="•"/>
            </a:pPr>
            <a:r>
              <a:rPr lang="en-US" altLang="zh-CN" sz="2400" dirty="0" err="1">
                <a:effectLst>
                  <a:outerShdw blurRad="38100" dist="38100" dir="2700000" algn="tl">
                    <a:srgbClr val="000000">
                      <a:alpha val="43137"/>
                    </a:srgbClr>
                  </a:outerShdw>
                </a:effectLst>
              </a:rPr>
              <a:t>MoEL</a:t>
            </a:r>
            <a:endParaRPr lang="en-US" altLang="zh-CN" sz="24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MIME</a:t>
            </a:r>
          </a:p>
          <a:p>
            <a:pPr marL="285750" indent="-285750">
              <a:buFont typeface="Arial" panose="020B0604020202020204" pitchFamily="34" charset="0"/>
              <a:buChar char="•"/>
            </a:pPr>
            <a:r>
              <a:rPr lang="en-US" altLang="zh-CN" sz="2400" dirty="0">
                <a:effectLst>
                  <a:outerShdw blurRad="38100" dist="38100" dir="2700000" algn="tl">
                    <a:srgbClr val="000000">
                      <a:alpha val="43137"/>
                    </a:srgbClr>
                  </a:outerShdw>
                </a:effectLst>
              </a:rPr>
              <a:t>EMPDG</a:t>
            </a:r>
          </a:p>
          <a:p>
            <a:pPr marL="285750" indent="-285750">
              <a:buFont typeface="Arial" panose="020B0604020202020204" pitchFamily="34" charset="0"/>
              <a:buChar char="•"/>
            </a:pPr>
            <a:endParaRPr lang="en-US" altLang="zh-CN" sz="2400" dirty="0">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altLang="zh-CN" sz="2400" dirty="0">
              <a:effectLst>
                <a:outerShdw blurRad="38100" dist="38100" dir="2700000" algn="tl">
                  <a:srgbClr val="000000">
                    <a:alpha val="43137"/>
                  </a:srgbClr>
                </a:outerShdw>
              </a:effectLst>
            </a:endParaRPr>
          </a:p>
        </p:txBody>
      </p:sp>
      <p:sp>
        <p:nvSpPr>
          <p:cNvPr id="13" name="文本框 12">
            <a:extLst>
              <a:ext uri="{FF2B5EF4-FFF2-40B4-BE49-F238E27FC236}">
                <a16:creationId xmlns:a16="http://schemas.microsoft.com/office/drawing/2014/main" id="{39F23298-A9B4-4FCD-A3EF-55589C8B47B1}"/>
              </a:ext>
            </a:extLst>
          </p:cNvPr>
          <p:cNvSpPr txBox="1"/>
          <p:nvPr/>
        </p:nvSpPr>
        <p:spPr>
          <a:xfrm>
            <a:off x="1740503" y="1186014"/>
            <a:ext cx="8611653" cy="461665"/>
          </a:xfrm>
          <a:prstGeom prst="rect">
            <a:avLst/>
          </a:prstGeom>
          <a:noFill/>
        </p:spPr>
        <p:txBody>
          <a:bodyPr wrap="none" rtlCol="0">
            <a:spAutoFit/>
            <a:scene3d>
              <a:camera prst="orthographicFront"/>
              <a:lightRig rig="threePt" dir="t"/>
            </a:scene3d>
            <a:sp3d contourW="12700"/>
          </a:bodyPr>
          <a:lstStyle/>
          <a:p>
            <a:r>
              <a:rPr lang="en-US" altLang="zh-CN" sz="2400" b="1" dirty="0" err="1">
                <a:effectLst>
                  <a:outerShdw blurRad="38100" dist="38100" dir="2700000" algn="tl">
                    <a:srgbClr val="000000">
                      <a:alpha val="43137"/>
                    </a:srgbClr>
                  </a:outerShdw>
                </a:effectLst>
              </a:rPr>
              <a:t>CEM:Commonsense-aware</a:t>
            </a:r>
            <a:r>
              <a:rPr lang="en-US" altLang="zh-CN" sz="2400" b="1" dirty="0">
                <a:effectLst>
                  <a:outerShdw blurRad="38100" dist="38100" dir="2700000" algn="tl">
                    <a:srgbClr val="000000">
                      <a:alpha val="43137"/>
                    </a:srgbClr>
                  </a:outerShdw>
                </a:effectLst>
              </a:rPr>
              <a:t> Empathetic Response Generation</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Tree>
    <p:extLst>
      <p:ext uri="{BB962C8B-B14F-4D97-AF65-F5344CB8AC3E}">
        <p14:creationId xmlns:p14="http://schemas.microsoft.com/office/powerpoint/2010/main" val="1918767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a:extLst>
              <a:ext uri="{FF2B5EF4-FFF2-40B4-BE49-F238E27FC236}">
                <a16:creationId xmlns:a16="http://schemas.microsoft.com/office/drawing/2014/main" id="{39F23298-A9B4-4FCD-A3EF-55589C8B47B1}"/>
              </a:ext>
            </a:extLst>
          </p:cNvPr>
          <p:cNvSpPr txBox="1"/>
          <p:nvPr/>
        </p:nvSpPr>
        <p:spPr>
          <a:xfrm>
            <a:off x="1740503" y="1186014"/>
            <a:ext cx="8611653" cy="461665"/>
          </a:xfrm>
          <a:prstGeom prst="rect">
            <a:avLst/>
          </a:prstGeom>
          <a:noFill/>
        </p:spPr>
        <p:txBody>
          <a:bodyPr wrap="none" rtlCol="0">
            <a:spAutoFit/>
            <a:scene3d>
              <a:camera prst="orthographicFront"/>
              <a:lightRig rig="threePt" dir="t"/>
            </a:scene3d>
            <a:sp3d contourW="12700"/>
          </a:bodyPr>
          <a:lstStyle/>
          <a:p>
            <a:r>
              <a:rPr lang="en-US" altLang="zh-CN" sz="2400" b="1" dirty="0" err="1">
                <a:effectLst>
                  <a:outerShdw blurRad="38100" dist="38100" dir="2700000" algn="tl">
                    <a:srgbClr val="000000">
                      <a:alpha val="43137"/>
                    </a:srgbClr>
                  </a:outerShdw>
                </a:effectLst>
              </a:rPr>
              <a:t>CEM:Commonsense-aware</a:t>
            </a:r>
            <a:r>
              <a:rPr lang="en-US" altLang="zh-CN" sz="2400" b="1" dirty="0">
                <a:effectLst>
                  <a:outerShdw blurRad="38100" dist="38100" dir="2700000" algn="tl">
                    <a:srgbClr val="000000">
                      <a:alpha val="43137"/>
                    </a:srgbClr>
                  </a:outerShdw>
                </a:effectLst>
              </a:rPr>
              <a:t> Empathetic Response Generation</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pic>
        <p:nvPicPr>
          <p:cNvPr id="2" name="图片 1">
            <a:extLst>
              <a:ext uri="{FF2B5EF4-FFF2-40B4-BE49-F238E27FC236}">
                <a16:creationId xmlns:a16="http://schemas.microsoft.com/office/drawing/2014/main" id="{7DFA7C27-B22C-43E5-8183-E530079A482E}"/>
              </a:ext>
            </a:extLst>
          </p:cNvPr>
          <p:cNvPicPr>
            <a:picLocks noChangeAspect="1"/>
          </p:cNvPicPr>
          <p:nvPr/>
        </p:nvPicPr>
        <p:blipFill>
          <a:blip r:embed="rId3"/>
          <a:stretch>
            <a:fillRect/>
          </a:stretch>
        </p:blipFill>
        <p:spPr>
          <a:xfrm>
            <a:off x="2914237" y="1647679"/>
            <a:ext cx="6264183" cy="4244708"/>
          </a:xfrm>
          <a:prstGeom prst="rect">
            <a:avLst/>
          </a:prstGeom>
        </p:spPr>
      </p:pic>
    </p:spTree>
    <p:extLst>
      <p:ext uri="{BB962C8B-B14F-4D97-AF65-F5344CB8AC3E}">
        <p14:creationId xmlns:p14="http://schemas.microsoft.com/office/powerpoint/2010/main" val="2695063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a:extLst>
              <a:ext uri="{FF2B5EF4-FFF2-40B4-BE49-F238E27FC236}">
                <a16:creationId xmlns:a16="http://schemas.microsoft.com/office/drawing/2014/main" id="{39F23298-A9B4-4FCD-A3EF-55589C8B47B1}"/>
              </a:ext>
            </a:extLst>
          </p:cNvPr>
          <p:cNvSpPr txBox="1"/>
          <p:nvPr/>
        </p:nvSpPr>
        <p:spPr>
          <a:xfrm>
            <a:off x="1740503" y="1186014"/>
            <a:ext cx="8611653" cy="461665"/>
          </a:xfrm>
          <a:prstGeom prst="rect">
            <a:avLst/>
          </a:prstGeom>
          <a:noFill/>
        </p:spPr>
        <p:txBody>
          <a:bodyPr wrap="none" rtlCol="0">
            <a:spAutoFit/>
            <a:scene3d>
              <a:camera prst="orthographicFront"/>
              <a:lightRig rig="threePt" dir="t"/>
            </a:scene3d>
            <a:sp3d contourW="12700"/>
          </a:bodyPr>
          <a:lstStyle/>
          <a:p>
            <a:r>
              <a:rPr lang="en-US" altLang="zh-CN" sz="2400" b="1" dirty="0" err="1">
                <a:effectLst>
                  <a:outerShdw blurRad="38100" dist="38100" dir="2700000" algn="tl">
                    <a:srgbClr val="000000">
                      <a:alpha val="43137"/>
                    </a:srgbClr>
                  </a:outerShdw>
                </a:effectLst>
              </a:rPr>
              <a:t>CEM:Commonsense-aware</a:t>
            </a:r>
            <a:r>
              <a:rPr lang="en-US" altLang="zh-CN" sz="2400" b="1" dirty="0">
                <a:effectLst>
                  <a:outerShdw blurRad="38100" dist="38100" dir="2700000" algn="tl">
                    <a:srgbClr val="000000">
                      <a:alpha val="43137"/>
                    </a:srgbClr>
                  </a:outerShdw>
                </a:effectLst>
              </a:rPr>
              <a:t> Empathetic Response Generation</a:t>
            </a:r>
            <a:endPar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pic>
        <p:nvPicPr>
          <p:cNvPr id="3" name="图片 2">
            <a:extLst>
              <a:ext uri="{FF2B5EF4-FFF2-40B4-BE49-F238E27FC236}">
                <a16:creationId xmlns:a16="http://schemas.microsoft.com/office/drawing/2014/main" id="{487BFA91-7A32-4B04-9F4C-E4404C4B476E}"/>
              </a:ext>
            </a:extLst>
          </p:cNvPr>
          <p:cNvPicPr>
            <a:picLocks noChangeAspect="1"/>
          </p:cNvPicPr>
          <p:nvPr/>
        </p:nvPicPr>
        <p:blipFill>
          <a:blip r:embed="rId3"/>
          <a:stretch>
            <a:fillRect/>
          </a:stretch>
        </p:blipFill>
        <p:spPr>
          <a:xfrm>
            <a:off x="2782560" y="1647679"/>
            <a:ext cx="6271793" cy="5265389"/>
          </a:xfrm>
          <a:prstGeom prst="rect">
            <a:avLst/>
          </a:prstGeom>
        </p:spPr>
      </p:pic>
    </p:spTree>
    <p:extLst>
      <p:ext uri="{BB962C8B-B14F-4D97-AF65-F5344CB8AC3E}">
        <p14:creationId xmlns:p14="http://schemas.microsoft.com/office/powerpoint/2010/main" val="2405343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02</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5250314"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rPr>
              <a:t>论文构思与想法</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8" name="矩形: 对角圆角 7">
            <a:extLst>
              <a:ext uri="{FF2B5EF4-FFF2-40B4-BE49-F238E27FC236}">
                <a16:creationId xmlns:a16="http://schemas.microsoft.com/office/drawing/2014/main" id="{01AF799E-2788-49A3-9AD7-D55DF5025F79}"/>
              </a:ext>
            </a:extLst>
          </p:cNvPr>
          <p:cNvSpPr/>
          <p:nvPr/>
        </p:nvSpPr>
        <p:spPr>
          <a:xfrm>
            <a:off x="1740503" y="1855178"/>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000" b="1" dirty="0">
                <a:solidFill>
                  <a:srgbClr val="002060"/>
                </a:solidFill>
                <a:effectLst>
                  <a:outerShdw blurRad="38100" dist="38100" dir="2700000" algn="tl">
                    <a:srgbClr val="000000">
                      <a:alpha val="43137"/>
                    </a:srgbClr>
                  </a:outerShdw>
                </a:effectLst>
              </a:rPr>
              <a:t>情感图流向</a:t>
            </a:r>
          </a:p>
        </p:txBody>
      </p:sp>
      <p:sp>
        <p:nvSpPr>
          <p:cNvPr id="10" name="矩形 9">
            <a:extLst>
              <a:ext uri="{FF2B5EF4-FFF2-40B4-BE49-F238E27FC236}">
                <a16:creationId xmlns:a16="http://schemas.microsoft.com/office/drawing/2014/main" id="{93DFDAC5-B966-4A44-9FCB-550EDB0912B4}"/>
              </a:ext>
            </a:extLst>
          </p:cNvPr>
          <p:cNvSpPr/>
          <p:nvPr/>
        </p:nvSpPr>
        <p:spPr>
          <a:xfrm>
            <a:off x="1740503" y="2576478"/>
            <a:ext cx="9841897"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effectLst>
                  <a:outerShdw blurRad="38100" dist="38100" dir="2700000" algn="tl">
                    <a:srgbClr val="000000">
                      <a:alpha val="43137"/>
                    </a:srgbClr>
                  </a:outerShdw>
                </a:effectLst>
              </a:rPr>
              <a:t>构建每组对话的情感图，利用图指导的方式进行共情生成指导</a:t>
            </a:r>
            <a:endParaRPr lang="en-US" altLang="zh-CN" sz="2400" dirty="0">
              <a:effectLst>
                <a:outerShdw blurRad="38100" dist="38100" dir="2700000" algn="tl">
                  <a:srgbClr val="000000">
                    <a:alpha val="43137"/>
                  </a:srgbClr>
                </a:outerShdw>
              </a:effectLst>
            </a:endParaRPr>
          </a:p>
        </p:txBody>
      </p:sp>
      <p:sp>
        <p:nvSpPr>
          <p:cNvPr id="11" name="矩形: 对角圆角 10">
            <a:extLst>
              <a:ext uri="{FF2B5EF4-FFF2-40B4-BE49-F238E27FC236}">
                <a16:creationId xmlns:a16="http://schemas.microsoft.com/office/drawing/2014/main" id="{977E95B6-8F7D-4D72-B838-CF24E716BF76}"/>
              </a:ext>
            </a:extLst>
          </p:cNvPr>
          <p:cNvSpPr/>
          <p:nvPr/>
        </p:nvSpPr>
        <p:spPr>
          <a:xfrm>
            <a:off x="1740501" y="3258873"/>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sz="2000" b="1" dirty="0">
                <a:solidFill>
                  <a:srgbClr val="002060"/>
                </a:solidFill>
                <a:effectLst>
                  <a:outerShdw blurRad="38100" dist="38100" dir="2700000" algn="tl">
                    <a:srgbClr val="000000">
                      <a:alpha val="43137"/>
                    </a:srgbClr>
                  </a:outerShdw>
                </a:effectLst>
              </a:rPr>
              <a:t>对比学习的方式</a:t>
            </a:r>
          </a:p>
        </p:txBody>
      </p:sp>
      <p:sp>
        <p:nvSpPr>
          <p:cNvPr id="12" name="矩形 11">
            <a:extLst>
              <a:ext uri="{FF2B5EF4-FFF2-40B4-BE49-F238E27FC236}">
                <a16:creationId xmlns:a16="http://schemas.microsoft.com/office/drawing/2014/main" id="{61995FBE-ABFE-4EA2-A397-2310FBC423AC}"/>
              </a:ext>
            </a:extLst>
          </p:cNvPr>
          <p:cNvSpPr/>
          <p:nvPr/>
        </p:nvSpPr>
        <p:spPr>
          <a:xfrm>
            <a:off x="1740503" y="3843407"/>
            <a:ext cx="9841897" cy="1200329"/>
          </a:xfrm>
          <a:prstGeom prst="rect">
            <a:avLst/>
          </a:prstGeom>
        </p:spPr>
        <p:txBody>
          <a:bodyPr wrap="square">
            <a:spAutoFit/>
          </a:bodyPr>
          <a:lstStyle/>
          <a:p>
            <a:pPr marL="285750" indent="-285750">
              <a:buFont typeface="Arial" panose="020B0604020202020204" pitchFamily="34" charset="0"/>
              <a:buChar char="•"/>
            </a:pPr>
            <a:r>
              <a:rPr lang="zh-CN" altLang="en-US" sz="2400" dirty="0">
                <a:effectLst>
                  <a:outerShdw blurRad="38100" dist="38100" dir="2700000" algn="tl">
                    <a:srgbClr val="000000">
                      <a:alpha val="43137"/>
                    </a:srgbClr>
                  </a:outerShdw>
                </a:effectLst>
              </a:rPr>
              <a:t>将情感图距离最远的路径样本进行重划分并训练</a:t>
            </a:r>
            <a:endParaRPr lang="en-US" altLang="zh-CN" sz="2400" dirty="0">
              <a:effectLst>
                <a:outerShdw blurRad="38100" dist="38100" dir="2700000" algn="tl">
                  <a:srgbClr val="000000">
                    <a:alpha val="43137"/>
                  </a:srgbClr>
                </a:outerShdw>
              </a:effectLst>
            </a:endParaRPr>
          </a:p>
          <a:p>
            <a:endParaRPr lang="en-US" altLang="zh-CN" sz="2400" dirty="0">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altLang="zh-CN" sz="2400" dirty="0">
              <a:effectLst>
                <a:outerShdw blurRad="38100" dist="38100" dir="2700000" algn="tl">
                  <a:srgbClr val="000000">
                    <a:alpha val="43137"/>
                  </a:srgbClr>
                </a:outerShdw>
              </a:effectLst>
            </a:endParaRPr>
          </a:p>
        </p:txBody>
      </p:sp>
      <p:sp>
        <p:nvSpPr>
          <p:cNvPr id="13" name="文本框 12">
            <a:extLst>
              <a:ext uri="{FF2B5EF4-FFF2-40B4-BE49-F238E27FC236}">
                <a16:creationId xmlns:a16="http://schemas.microsoft.com/office/drawing/2014/main" id="{39F23298-A9B4-4FCD-A3EF-55589C8B47B1}"/>
              </a:ext>
            </a:extLst>
          </p:cNvPr>
          <p:cNvSpPr txBox="1"/>
          <p:nvPr/>
        </p:nvSpPr>
        <p:spPr>
          <a:xfrm>
            <a:off x="1740503" y="1186014"/>
            <a:ext cx="5416868"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tx2"/>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rPr>
              <a:t>基于情感图流向和情感对比的共情生成</a:t>
            </a:r>
          </a:p>
        </p:txBody>
      </p:sp>
      <p:sp>
        <p:nvSpPr>
          <p:cNvPr id="9" name="文本框 8">
            <a:extLst>
              <a:ext uri="{FF2B5EF4-FFF2-40B4-BE49-F238E27FC236}">
                <a16:creationId xmlns:a16="http://schemas.microsoft.com/office/drawing/2014/main" id="{AE92EDE2-57B2-403A-91BC-3D6FC84BD2DA}"/>
              </a:ext>
            </a:extLst>
          </p:cNvPr>
          <p:cNvSpPr txBox="1"/>
          <p:nvPr/>
        </p:nvSpPr>
        <p:spPr>
          <a:xfrm>
            <a:off x="1740503" y="450599"/>
            <a:ext cx="2698175"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论文构思与想法</a:t>
            </a:r>
          </a:p>
        </p:txBody>
      </p:sp>
      <p:sp>
        <p:nvSpPr>
          <p:cNvPr id="14" name="矩形: 对角圆角 13">
            <a:extLst>
              <a:ext uri="{FF2B5EF4-FFF2-40B4-BE49-F238E27FC236}">
                <a16:creationId xmlns:a16="http://schemas.microsoft.com/office/drawing/2014/main" id="{7DE9DD67-6A47-48D4-A056-66B70804B1BC}"/>
              </a:ext>
            </a:extLst>
          </p:cNvPr>
          <p:cNvSpPr/>
          <p:nvPr/>
        </p:nvSpPr>
        <p:spPr>
          <a:xfrm>
            <a:off x="1740500" y="4668014"/>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sz="2000" b="1" dirty="0">
                <a:solidFill>
                  <a:srgbClr val="002060"/>
                </a:solidFill>
                <a:effectLst>
                  <a:outerShdw blurRad="38100" dist="38100" dir="2700000" algn="tl">
                    <a:srgbClr val="000000">
                      <a:alpha val="43137"/>
                    </a:srgbClr>
                  </a:outerShdw>
                </a:effectLst>
              </a:rPr>
              <a:t>其他想法</a:t>
            </a:r>
          </a:p>
        </p:txBody>
      </p:sp>
      <p:sp>
        <p:nvSpPr>
          <p:cNvPr id="15" name="矩形 14">
            <a:extLst>
              <a:ext uri="{FF2B5EF4-FFF2-40B4-BE49-F238E27FC236}">
                <a16:creationId xmlns:a16="http://schemas.microsoft.com/office/drawing/2014/main" id="{796BB270-FC41-4887-AD67-0D0816A7C17F}"/>
              </a:ext>
            </a:extLst>
          </p:cNvPr>
          <p:cNvSpPr/>
          <p:nvPr/>
        </p:nvSpPr>
        <p:spPr>
          <a:xfrm>
            <a:off x="1740500" y="5518622"/>
            <a:ext cx="9841897" cy="1200329"/>
          </a:xfrm>
          <a:prstGeom prst="rect">
            <a:avLst/>
          </a:prstGeom>
        </p:spPr>
        <p:txBody>
          <a:bodyPr wrap="square">
            <a:spAutoFit/>
          </a:bodyPr>
          <a:lstStyle/>
          <a:p>
            <a:pPr marL="285750" indent="-285750">
              <a:buFont typeface="Arial" panose="020B0604020202020204" pitchFamily="34" charset="0"/>
              <a:buChar char="•"/>
            </a:pPr>
            <a:r>
              <a:rPr lang="zh-CN" altLang="en-US" sz="2400" dirty="0">
                <a:effectLst>
                  <a:outerShdw blurRad="38100" dist="38100" dir="2700000" algn="tl">
                    <a:srgbClr val="000000">
                      <a:alpha val="43137"/>
                    </a:srgbClr>
                  </a:outerShdw>
                </a:effectLst>
              </a:rPr>
              <a:t>将</a:t>
            </a:r>
            <a:r>
              <a:rPr lang="en-US" altLang="zh-CN" sz="2400" dirty="0">
                <a:effectLst>
                  <a:outerShdw blurRad="38100" dist="38100" dir="2700000" algn="tl">
                    <a:srgbClr val="000000">
                      <a:alpha val="43137"/>
                    </a:srgbClr>
                  </a:outerShdw>
                </a:effectLst>
              </a:rPr>
              <a:t>prompt-base trick </a:t>
            </a:r>
            <a:r>
              <a:rPr lang="zh-CN" altLang="en-US" sz="2400" dirty="0">
                <a:effectLst>
                  <a:outerShdw blurRad="38100" dist="38100" dir="2700000" algn="tl">
                    <a:srgbClr val="000000">
                      <a:alpha val="43137"/>
                    </a:srgbClr>
                  </a:outerShdw>
                </a:effectLst>
              </a:rPr>
              <a:t>引入增加生成一致性</a:t>
            </a:r>
            <a:endParaRPr lang="en-US" altLang="zh-CN" sz="24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zh-CN" altLang="en-US" sz="2400" dirty="0">
                <a:effectLst>
                  <a:outerShdw blurRad="38100" dist="38100" dir="2700000" algn="tl">
                    <a:srgbClr val="000000">
                      <a:alpha val="43137"/>
                    </a:srgbClr>
                  </a:outerShdw>
                </a:effectLst>
              </a:rPr>
              <a:t>优化函数</a:t>
            </a:r>
            <a:r>
              <a:rPr lang="en-US" altLang="zh-CN" sz="2400" dirty="0">
                <a:effectLst>
                  <a:outerShdw blurRad="38100" dist="38100" dir="2700000" algn="tl">
                    <a:srgbClr val="000000">
                      <a:alpha val="43137"/>
                    </a:srgbClr>
                  </a:outerShdw>
                </a:effectLst>
              </a:rPr>
              <a:t>diversity</a:t>
            </a:r>
          </a:p>
          <a:p>
            <a:pPr marL="285750" indent="-285750">
              <a:buFont typeface="Arial" panose="020B0604020202020204" pitchFamily="34" charset="0"/>
              <a:buChar char="•"/>
            </a:pPr>
            <a:endParaRPr lang="en-US" altLang="zh-CN"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37420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03</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5250314"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rPr>
              <a:t>工作完成情况</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extLst>
      <p:ext uri="{BB962C8B-B14F-4D97-AF65-F5344CB8AC3E}">
        <p14:creationId xmlns:p14="http://schemas.microsoft.com/office/powerpoint/2010/main" val="418864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aphicFrame>
        <p:nvGraphicFramePr>
          <p:cNvPr id="4" name="表格 3">
            <a:extLst>
              <a:ext uri="{FF2B5EF4-FFF2-40B4-BE49-F238E27FC236}">
                <a16:creationId xmlns:a16="http://schemas.microsoft.com/office/drawing/2014/main" id="{8C7E1A8D-A087-4DE2-9161-B9E8712E8382}"/>
              </a:ext>
            </a:extLst>
          </p:cNvPr>
          <p:cNvGraphicFramePr>
            <a:graphicFrameLocks noGrp="1"/>
          </p:cNvGraphicFramePr>
          <p:nvPr>
            <p:extLst>
              <p:ext uri="{D42A27DB-BD31-4B8C-83A1-F6EECF244321}">
                <p14:modId xmlns:p14="http://schemas.microsoft.com/office/powerpoint/2010/main" val="2924044163"/>
              </p:ext>
            </p:extLst>
          </p:nvPr>
        </p:nvGraphicFramePr>
        <p:xfrm>
          <a:off x="1831922" y="1264320"/>
          <a:ext cx="9277452" cy="4332612"/>
        </p:xfrm>
        <a:graphic>
          <a:graphicData uri="http://schemas.openxmlformats.org/drawingml/2006/table">
            <a:tbl>
              <a:tblPr firstRow="1" bandRow="1">
                <a:tableStyleId>{5C22544A-7EE6-4342-B048-85BDC9FD1C3A}</a:tableStyleId>
              </a:tblPr>
              <a:tblGrid>
                <a:gridCol w="6370637">
                  <a:extLst>
                    <a:ext uri="{9D8B030D-6E8A-4147-A177-3AD203B41FA5}">
                      <a16:colId xmlns:a16="http://schemas.microsoft.com/office/drawing/2014/main" val="3888197127"/>
                    </a:ext>
                  </a:extLst>
                </a:gridCol>
                <a:gridCol w="2906815">
                  <a:extLst>
                    <a:ext uri="{9D8B030D-6E8A-4147-A177-3AD203B41FA5}">
                      <a16:colId xmlns:a16="http://schemas.microsoft.com/office/drawing/2014/main" val="1740919035"/>
                    </a:ext>
                  </a:extLst>
                </a:gridCol>
              </a:tblGrid>
              <a:tr h="689155">
                <a:tc>
                  <a:txBody>
                    <a:bodyPr/>
                    <a:lstStyle/>
                    <a:p>
                      <a:r>
                        <a:rPr lang="zh-CN" altLang="en-US" dirty="0"/>
                        <a:t>论文名</a:t>
                      </a:r>
                    </a:p>
                  </a:txBody>
                  <a:tcPr/>
                </a:tc>
                <a:tc>
                  <a:txBody>
                    <a:bodyPr/>
                    <a:lstStyle/>
                    <a:p>
                      <a:r>
                        <a:rPr lang="zh-CN" altLang="en-US" dirty="0"/>
                        <a:t>发表期刊或者会议</a:t>
                      </a:r>
                    </a:p>
                  </a:txBody>
                  <a:tcPr/>
                </a:tc>
                <a:extLst>
                  <a:ext uri="{0D108BD9-81ED-4DB2-BD59-A6C34878D82A}">
                    <a16:rowId xmlns:a16="http://schemas.microsoft.com/office/drawing/2014/main" val="1274861183"/>
                  </a:ext>
                </a:extLst>
              </a:tr>
              <a:tr h="854553">
                <a:tc>
                  <a:txBody>
                    <a:bodyPr/>
                    <a:lstStyle/>
                    <a:p>
                      <a:pPr marL="0" algn="l" defTabSz="914400" rtl="0" eaLnBrk="1" latinLnBrk="0" hangingPunct="1"/>
                      <a:r>
                        <a:rPr lang="en-US" altLang="zh-CN" b="1" dirty="0">
                          <a:effectLst/>
                        </a:rPr>
                        <a:t>Stylized Dialogue Generation with Multi-Pass Dual Learning</a:t>
                      </a:r>
                      <a:endParaRPr lang="zh-CN" altLang="en-US" sz="1800" b="1" i="0" kern="1200" dirty="0">
                        <a:solidFill>
                          <a:schemeClr val="dk1"/>
                        </a:solidFill>
                        <a:effectLst/>
                        <a:latin typeface="+mn-lt"/>
                        <a:ea typeface="+mn-ea"/>
                        <a:cs typeface="+mn-cs"/>
                      </a:endParaRPr>
                    </a:p>
                  </a:txBody>
                  <a:tcPr/>
                </a:tc>
                <a:tc>
                  <a:txBody>
                    <a:bodyPr/>
                    <a:lstStyle/>
                    <a:p>
                      <a:r>
                        <a:rPr lang="en-US" altLang="zh-CN" dirty="0"/>
                        <a:t>NIPS-2021</a:t>
                      </a:r>
                      <a:endParaRPr lang="zh-CN" altLang="en-US" dirty="0"/>
                    </a:p>
                  </a:txBody>
                  <a:tcPr/>
                </a:tc>
                <a:extLst>
                  <a:ext uri="{0D108BD9-81ED-4DB2-BD59-A6C34878D82A}">
                    <a16:rowId xmlns:a16="http://schemas.microsoft.com/office/drawing/2014/main" val="604007267"/>
                  </a:ext>
                </a:extLst>
              </a:tr>
              <a:tr h="937252">
                <a:tc>
                  <a:txBody>
                    <a:bodyPr/>
                    <a:lstStyle/>
                    <a:p>
                      <a:pPr marL="0" algn="l" defTabSz="914400" rtl="0" eaLnBrk="1" latinLnBrk="0" hangingPunct="1"/>
                      <a:r>
                        <a:rPr lang="en-US" altLang="zh-CN" b="1" dirty="0">
                          <a:effectLst/>
                        </a:rPr>
                        <a:t>MIME : Mimicking Emotions for Empathetic Response Generation</a:t>
                      </a:r>
                      <a:endParaRPr lang="zh-CN" altLang="en-US" sz="1800" b="1"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EMNLP-2021</a:t>
                      </a:r>
                      <a:endParaRPr lang="zh-CN" altLang="en-US" dirty="0"/>
                    </a:p>
                    <a:p>
                      <a:endParaRPr lang="zh-CN" altLang="en-US" dirty="0"/>
                    </a:p>
                  </a:txBody>
                  <a:tcPr/>
                </a:tc>
                <a:extLst>
                  <a:ext uri="{0D108BD9-81ED-4DB2-BD59-A6C34878D82A}">
                    <a16:rowId xmlns:a16="http://schemas.microsoft.com/office/drawing/2014/main" val="1465635"/>
                  </a:ext>
                </a:extLst>
              </a:tr>
              <a:tr h="937252">
                <a:tc>
                  <a:txBody>
                    <a:bodyPr/>
                    <a:lstStyle/>
                    <a:p>
                      <a:pPr marL="0" algn="l" defTabSz="914400" rtl="0" eaLnBrk="1" latinLnBrk="0" hangingPunct="1"/>
                      <a:r>
                        <a:rPr lang="en-US" altLang="zh-CN" b="1" dirty="0">
                          <a:effectLst/>
                        </a:rPr>
                        <a:t>Empathetic Dialog Generation with Fine-Grained Intents</a:t>
                      </a:r>
                      <a:endParaRPr lang="zh-CN" altLang="en-US" sz="1800" b="1"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EMNLP-2021</a:t>
                      </a:r>
                      <a:endParaRPr lang="zh-CN" altLang="en-US" dirty="0"/>
                    </a:p>
                    <a:p>
                      <a:endParaRPr lang="zh-CN" altLang="en-US" dirty="0"/>
                    </a:p>
                  </a:txBody>
                  <a:tcPr/>
                </a:tc>
                <a:extLst>
                  <a:ext uri="{0D108BD9-81ED-4DB2-BD59-A6C34878D82A}">
                    <a16:rowId xmlns:a16="http://schemas.microsoft.com/office/drawing/2014/main" val="1748797315"/>
                  </a:ext>
                </a:extLst>
              </a:tr>
              <a:tr h="829635">
                <a:tc>
                  <a:txBody>
                    <a:bodyPr/>
                    <a:lstStyle/>
                    <a:p>
                      <a:r>
                        <a:rPr lang="en-US" altLang="zh-CN" sz="1800" b="1" kern="1200" dirty="0">
                          <a:solidFill>
                            <a:schemeClr val="dk1"/>
                          </a:solidFill>
                          <a:effectLst/>
                          <a:latin typeface="+mn-lt"/>
                          <a:ea typeface="+mn-ea"/>
                          <a:cs typeface="+mn-cs"/>
                        </a:rPr>
                        <a:t>CEM : </a:t>
                      </a:r>
                      <a:r>
                        <a:rPr lang="en-US" altLang="zh-CN" b="1" dirty="0">
                          <a:effectLst/>
                        </a:rPr>
                        <a:t>Commonsense-aware Empathetic Response Generation</a:t>
                      </a:r>
                      <a:br>
                        <a:rPr lang="en-US" altLang="zh-CN" sz="1800" b="1" i="0" kern="1200" dirty="0">
                          <a:solidFill>
                            <a:schemeClr val="dk1"/>
                          </a:solidFill>
                          <a:effectLst/>
                          <a:latin typeface="+mn-lt"/>
                          <a:ea typeface="+mn-ea"/>
                          <a:cs typeface="+mn-cs"/>
                        </a:rPr>
                      </a:br>
                      <a:endParaRPr lang="zh-CN" altLang="en-US" dirty="0"/>
                    </a:p>
                  </a:txBody>
                  <a:tcPr/>
                </a:tc>
                <a:tc>
                  <a:txBody>
                    <a:bodyPr/>
                    <a:lstStyle/>
                    <a:p>
                      <a:r>
                        <a:rPr lang="en-US" altLang="zh-CN" dirty="0"/>
                        <a:t>AAAI-2022</a:t>
                      </a:r>
                      <a:endParaRPr lang="zh-CN" altLang="en-US" dirty="0"/>
                    </a:p>
                  </a:txBody>
                  <a:tcPr/>
                </a:tc>
                <a:extLst>
                  <a:ext uri="{0D108BD9-81ED-4DB2-BD59-A6C34878D82A}">
                    <a16:rowId xmlns:a16="http://schemas.microsoft.com/office/drawing/2014/main" val="4120560935"/>
                  </a:ext>
                </a:extLst>
              </a:tr>
            </a:tbl>
          </a:graphicData>
        </a:graphic>
      </p:graphicFrame>
    </p:spTree>
    <p:extLst>
      <p:ext uri="{BB962C8B-B14F-4D97-AF65-F5344CB8AC3E}">
        <p14:creationId xmlns:p14="http://schemas.microsoft.com/office/powerpoint/2010/main" val="2380127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1740503" y="450599"/>
            <a:ext cx="3416320"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目前进度和未来计划</a:t>
            </a:r>
          </a:p>
        </p:txBody>
      </p:sp>
      <p:sp>
        <p:nvSpPr>
          <p:cNvPr id="44"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aphicFrame>
        <p:nvGraphicFramePr>
          <p:cNvPr id="2" name="图示 1">
            <a:extLst>
              <a:ext uri="{FF2B5EF4-FFF2-40B4-BE49-F238E27FC236}">
                <a16:creationId xmlns:a16="http://schemas.microsoft.com/office/drawing/2014/main" id="{5CD19FE8-D165-4C1B-A06C-8E66838B7DD3}"/>
              </a:ext>
            </a:extLst>
          </p:cNvPr>
          <p:cNvGraphicFramePr/>
          <p:nvPr>
            <p:extLst>
              <p:ext uri="{D42A27DB-BD31-4B8C-83A1-F6EECF244321}">
                <p14:modId xmlns:p14="http://schemas.microsoft.com/office/powerpoint/2010/main" val="3782020974"/>
              </p:ext>
            </p:extLst>
          </p:nvPr>
        </p:nvGraphicFramePr>
        <p:xfrm>
          <a:off x="2020710" y="1039254"/>
          <a:ext cx="9843912" cy="5368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图片 6">
            <a:extLst>
              <a:ext uri="{FF2B5EF4-FFF2-40B4-BE49-F238E27FC236}">
                <a16:creationId xmlns:a16="http://schemas.microsoft.com/office/drawing/2014/main" id="{663CDEF9-179E-472F-879D-F5363A2DDA3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72062" y="3289122"/>
            <a:ext cx="848647" cy="782163"/>
          </a:xfrm>
          <a:prstGeom prst="rect">
            <a:avLst/>
          </a:prstGeom>
        </p:spPr>
      </p:pic>
      <p:pic>
        <p:nvPicPr>
          <p:cNvPr id="11" name="图片 10">
            <a:extLst>
              <a:ext uri="{FF2B5EF4-FFF2-40B4-BE49-F238E27FC236}">
                <a16:creationId xmlns:a16="http://schemas.microsoft.com/office/drawing/2014/main" id="{EDBDFCE3-F0F0-4D4D-8149-455AECA78B1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72063" y="4715435"/>
            <a:ext cx="828669" cy="763751"/>
          </a:xfrm>
          <a:prstGeom prst="rect">
            <a:avLst/>
          </a:prstGeom>
        </p:spPr>
      </p:pic>
      <p:pic>
        <p:nvPicPr>
          <p:cNvPr id="9" name="图片 8">
            <a:extLst>
              <a:ext uri="{FF2B5EF4-FFF2-40B4-BE49-F238E27FC236}">
                <a16:creationId xmlns:a16="http://schemas.microsoft.com/office/drawing/2014/main" id="{EEB45DB7-643A-43CD-B5B3-B7563276E98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2085" y="2104744"/>
            <a:ext cx="848647" cy="782163"/>
          </a:xfrm>
          <a:prstGeom prst="rect">
            <a:avLst/>
          </a:prstGeom>
        </p:spPr>
      </p:pic>
    </p:spTree>
    <p:extLst>
      <p:ext uri="{BB962C8B-B14F-4D97-AF65-F5344CB8AC3E}">
        <p14:creationId xmlns:p14="http://schemas.microsoft.com/office/powerpoint/2010/main" val="15150750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04</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5250314"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rPr>
              <a:t>未来计划</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extLst>
      <p:ext uri="{BB962C8B-B14F-4D97-AF65-F5344CB8AC3E}">
        <p14:creationId xmlns:p14="http://schemas.microsoft.com/office/powerpoint/2010/main" val="154902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未来计划</a:t>
            </a:r>
          </a:p>
        </p:txBody>
      </p:sp>
      <p:sp>
        <p:nvSpPr>
          <p:cNvPr id="44"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0" name="矩形: 对角圆角 9">
            <a:extLst>
              <a:ext uri="{FF2B5EF4-FFF2-40B4-BE49-F238E27FC236}">
                <a16:creationId xmlns:a16="http://schemas.microsoft.com/office/drawing/2014/main" id="{5941353C-CB93-43C0-85FA-862E3506EBCA}"/>
              </a:ext>
            </a:extLst>
          </p:cNvPr>
          <p:cNvSpPr/>
          <p:nvPr/>
        </p:nvSpPr>
        <p:spPr>
          <a:xfrm>
            <a:off x="1740503" y="1855178"/>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000" b="1" dirty="0">
                <a:solidFill>
                  <a:srgbClr val="002060"/>
                </a:solidFill>
                <a:effectLst>
                  <a:outerShdw blurRad="38100" dist="38100" dir="2700000" algn="tl">
                    <a:srgbClr val="000000">
                      <a:alpha val="43137"/>
                    </a:srgbClr>
                  </a:outerShdw>
                </a:effectLst>
              </a:rPr>
              <a:t>最主要是结课后调整好状态</a:t>
            </a:r>
          </a:p>
        </p:txBody>
      </p:sp>
      <p:sp>
        <p:nvSpPr>
          <p:cNvPr id="12" name="矩形: 对角圆角 11">
            <a:extLst>
              <a:ext uri="{FF2B5EF4-FFF2-40B4-BE49-F238E27FC236}">
                <a16:creationId xmlns:a16="http://schemas.microsoft.com/office/drawing/2014/main" id="{4088186A-1CEE-47B4-BF65-5BA4CA896CC7}"/>
              </a:ext>
            </a:extLst>
          </p:cNvPr>
          <p:cNvSpPr/>
          <p:nvPr/>
        </p:nvSpPr>
        <p:spPr>
          <a:xfrm>
            <a:off x="1740502" y="2736537"/>
            <a:ext cx="6435310" cy="1243792"/>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000" b="1" dirty="0">
                <a:solidFill>
                  <a:srgbClr val="002060"/>
                </a:solidFill>
                <a:effectLst>
                  <a:outerShdw blurRad="38100" dist="38100" dir="2700000" algn="tl">
                    <a:srgbClr val="000000">
                      <a:alpha val="43137"/>
                    </a:srgbClr>
                  </a:outerShdw>
                </a:effectLst>
              </a:rPr>
              <a:t>共情生成的代码还是比较复杂，有的甚至不提供源码，实验进度加快</a:t>
            </a:r>
          </a:p>
        </p:txBody>
      </p:sp>
      <p:sp>
        <p:nvSpPr>
          <p:cNvPr id="13" name="矩形: 对角圆角 12">
            <a:extLst>
              <a:ext uri="{FF2B5EF4-FFF2-40B4-BE49-F238E27FC236}">
                <a16:creationId xmlns:a16="http://schemas.microsoft.com/office/drawing/2014/main" id="{02D7546F-C055-4F8A-B78E-55EEA4903D1A}"/>
              </a:ext>
            </a:extLst>
          </p:cNvPr>
          <p:cNvSpPr/>
          <p:nvPr/>
        </p:nvSpPr>
        <p:spPr>
          <a:xfrm>
            <a:off x="1740502" y="4419721"/>
            <a:ext cx="6435310" cy="1243792"/>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000" b="1" dirty="0">
                <a:solidFill>
                  <a:srgbClr val="002060"/>
                </a:solidFill>
                <a:effectLst>
                  <a:outerShdw blurRad="38100" dist="38100" dir="2700000" algn="tl">
                    <a:srgbClr val="000000">
                      <a:alpha val="43137"/>
                    </a:srgbClr>
                  </a:outerShdw>
                </a:effectLst>
              </a:rPr>
              <a:t>自己模型的构建包括概念图，公式</a:t>
            </a:r>
          </a:p>
        </p:txBody>
      </p:sp>
    </p:spTree>
    <p:extLst>
      <p:ext uri="{BB962C8B-B14F-4D97-AF65-F5344CB8AC3E}">
        <p14:creationId xmlns:p14="http://schemas.microsoft.com/office/powerpoint/2010/main" val="1809371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thank u</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谢谢</a:t>
            </a:r>
          </a:p>
        </p:txBody>
      </p:sp>
    </p:spTree>
    <p:extLst>
      <p:ext uri="{BB962C8B-B14F-4D97-AF65-F5344CB8AC3E}">
        <p14:creationId xmlns:p14="http://schemas.microsoft.com/office/powerpoint/2010/main" val="187692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678977" y="433323"/>
            <a:ext cx="8539517" cy="461665"/>
          </a:xfrm>
          <a:prstGeom prst="rect">
            <a:avLst/>
          </a:prstGeom>
          <a:noFill/>
        </p:spPr>
        <p:txBody>
          <a:bodyPr wrap="none" rtlCol="0">
            <a:spAutoFit/>
            <a:scene3d>
              <a:camera prst="orthographicFront"/>
              <a:lightRig rig="threePt" dir="t"/>
            </a:scene3d>
            <a:sp3d contourW="12700"/>
          </a:bodyPr>
          <a:lstStyle/>
          <a:p>
            <a:r>
              <a:rPr lang="en-US" altLang="zh-CN" sz="2400" b="1" dirty="0"/>
              <a:t>Stylized Dialogue Generation with Multi-Pass Dual Learning</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78022" y="1264320"/>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Motivation</a:t>
            </a:r>
            <a:endParaRPr lang="zh-CN" altLang="en-US" sz="2000" b="1" dirty="0">
              <a:solidFill>
                <a:srgbClr val="002060"/>
              </a:solidFill>
              <a:effectLst>
                <a:outerShdw blurRad="38100" dist="38100" dir="2700000" algn="tl">
                  <a:srgbClr val="000000">
                    <a:alpha val="43137"/>
                  </a:srgbClr>
                </a:outerShdw>
              </a:effectLst>
            </a:endParaRPr>
          </a:p>
        </p:txBody>
      </p:sp>
      <p:sp>
        <p:nvSpPr>
          <p:cNvPr id="11" name="矩形 10">
            <a:extLst>
              <a:ext uri="{FF2B5EF4-FFF2-40B4-BE49-F238E27FC236}">
                <a16:creationId xmlns:a16="http://schemas.microsoft.com/office/drawing/2014/main" id="{D24C797D-3DCF-4E64-A377-BCE71A63E836}"/>
              </a:ext>
            </a:extLst>
          </p:cNvPr>
          <p:cNvSpPr/>
          <p:nvPr/>
        </p:nvSpPr>
        <p:spPr>
          <a:xfrm>
            <a:off x="1878022" y="1772331"/>
            <a:ext cx="10009178" cy="1176541"/>
          </a:xfrm>
          <a:prstGeom prst="rect">
            <a:avLst/>
          </a:prstGeom>
        </p:spPr>
        <p:txBody>
          <a:bodyPr wrap="square">
            <a:spAutoFit/>
            <a:scene3d>
              <a:camera prst="orthographicFront"/>
              <a:lightRig rig="threePt" dir="t"/>
            </a:scene3d>
            <a:sp3d contourW="12700"/>
          </a:bodyPr>
          <a:lstStyle/>
          <a:p>
            <a:pPr marL="457200" indent="-457200">
              <a:lnSpc>
                <a:spcPct val="120000"/>
              </a:lnSpc>
              <a:buFont typeface="Arial" panose="020B0604020202020204" pitchFamily="34" charset="0"/>
              <a:buChar char="•"/>
            </a:pPr>
            <a:r>
              <a:rPr lang="en-US" altLang="zh-CN" sz="2000" b="1" dirty="0">
                <a:latin typeface="+mn-ea"/>
                <a:cs typeface="Arial" panose="020B0604020202020204" pitchFamily="34" charset="0"/>
              </a:rPr>
              <a:t>For</a:t>
            </a:r>
            <a:r>
              <a:rPr lang="zh-CN" altLang="en-US" sz="2000" b="1" dirty="0">
                <a:latin typeface="+mn-ea"/>
                <a:cs typeface="Arial" panose="020B0604020202020204" pitchFamily="34" charset="0"/>
              </a:rPr>
              <a:t> </a:t>
            </a:r>
            <a:r>
              <a:rPr lang="en-US" altLang="zh-CN" sz="2000" b="1" dirty="0">
                <a:latin typeface="+mn-ea"/>
                <a:cs typeface="Arial" panose="020B0604020202020204" pitchFamily="34" charset="0"/>
              </a:rPr>
              <a:t>target</a:t>
            </a:r>
            <a:r>
              <a:rPr lang="zh-CN" altLang="en-US" sz="2000" b="1" dirty="0">
                <a:latin typeface="+mn-ea"/>
                <a:cs typeface="Arial" panose="020B0604020202020204" pitchFamily="34" charset="0"/>
              </a:rPr>
              <a:t> </a:t>
            </a:r>
            <a:r>
              <a:rPr lang="en-US" altLang="zh-CN" sz="2000" b="1" dirty="0">
                <a:latin typeface="+mn-ea"/>
                <a:cs typeface="Arial" panose="020B0604020202020204" pitchFamily="34" charset="0"/>
              </a:rPr>
              <a:t>style embedded only in unpaired texts, which cannot be directly used to train the dialogue model, could be intractable to transfer and revealed in a coherent response.  </a:t>
            </a:r>
          </a:p>
        </p:txBody>
      </p:sp>
      <p:sp>
        <p:nvSpPr>
          <p:cNvPr id="8" name="矩形: 对角圆角 7">
            <a:extLst>
              <a:ext uri="{FF2B5EF4-FFF2-40B4-BE49-F238E27FC236}">
                <a16:creationId xmlns:a16="http://schemas.microsoft.com/office/drawing/2014/main" id="{048892AA-B943-4D4C-AB76-8FB9A42F73A8}"/>
              </a:ext>
            </a:extLst>
          </p:cNvPr>
          <p:cNvSpPr/>
          <p:nvPr/>
        </p:nvSpPr>
        <p:spPr>
          <a:xfrm>
            <a:off x="1878022" y="2948872"/>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Contribution</a:t>
            </a:r>
            <a:endParaRPr lang="zh-CN" altLang="en-US" sz="2000" b="1" dirty="0">
              <a:solidFill>
                <a:srgbClr val="002060"/>
              </a:solidFill>
              <a:effectLst>
                <a:outerShdw blurRad="38100" dist="38100" dir="2700000" algn="tl">
                  <a:srgbClr val="000000">
                    <a:alpha val="43137"/>
                  </a:srgbClr>
                </a:outerShdw>
              </a:effectLst>
            </a:endParaRPr>
          </a:p>
        </p:txBody>
      </p:sp>
      <p:sp>
        <p:nvSpPr>
          <p:cNvPr id="9" name="矩形 8">
            <a:extLst>
              <a:ext uri="{FF2B5EF4-FFF2-40B4-BE49-F238E27FC236}">
                <a16:creationId xmlns:a16="http://schemas.microsoft.com/office/drawing/2014/main" id="{C0D6535D-7AC3-44DB-869E-73CF823ACF89}"/>
              </a:ext>
            </a:extLst>
          </p:cNvPr>
          <p:cNvSpPr/>
          <p:nvPr/>
        </p:nvSpPr>
        <p:spPr>
          <a:xfrm>
            <a:off x="1878023" y="3623621"/>
            <a:ext cx="10170542" cy="3163495"/>
          </a:xfrm>
          <a:prstGeom prst="rect">
            <a:avLst/>
          </a:prstGeom>
        </p:spPr>
        <p:txBody>
          <a:bodyPr wrap="square">
            <a:spAutoFit/>
            <a:scene3d>
              <a:camera prst="orthographicFront"/>
              <a:lightRig rig="threePt" dir="t"/>
            </a:scene3d>
            <a:sp3d contourW="12700"/>
          </a:bodyPr>
          <a:lstStyle/>
          <a:p>
            <a:pPr marL="457200" indent="-457200">
              <a:lnSpc>
                <a:spcPct val="120000"/>
              </a:lnSpc>
              <a:buFont typeface="Arial" panose="020B0604020202020204" pitchFamily="34" charset="0"/>
              <a:buChar char="•"/>
            </a:pPr>
            <a:r>
              <a:rPr lang="en-US" altLang="zh-CN" sz="2400" b="1" dirty="0"/>
              <a:t>propose a multi-pass dual learning framework for the task which can effectively leverage the unlabeled data.</a:t>
            </a:r>
          </a:p>
          <a:p>
            <a:pPr marL="457200" indent="-457200">
              <a:lnSpc>
                <a:spcPct val="120000"/>
              </a:lnSpc>
              <a:buFont typeface="Arial" panose="020B0604020202020204" pitchFamily="34" charset="0"/>
              <a:buChar char="•"/>
            </a:pPr>
            <a:r>
              <a:rPr lang="en-US" altLang="zh-CN" sz="2400" b="1" dirty="0"/>
              <a:t>compared to standard dual-learning, two discriminator is introduced to evaluate the quality of the pseudo parallel data.</a:t>
            </a:r>
          </a:p>
          <a:p>
            <a:pPr marL="457200" indent="-457200">
              <a:lnSpc>
                <a:spcPct val="120000"/>
              </a:lnSpc>
              <a:buFont typeface="Arial" panose="020B0604020202020204" pitchFamily="34" charset="0"/>
              <a:buChar char="•"/>
            </a:pPr>
            <a:r>
              <a:rPr lang="en-US" altLang="zh-CN" sz="2400" b="1" dirty="0"/>
              <a:t>provide a new dataset and set several benchmarks</a:t>
            </a:r>
          </a:p>
          <a:p>
            <a:pPr marL="457200" indent="-457200">
              <a:lnSpc>
                <a:spcPct val="120000"/>
              </a:lnSpc>
              <a:buFont typeface="Arial" panose="020B0604020202020204" pitchFamily="34" charset="0"/>
              <a:buChar char="•"/>
            </a:pPr>
            <a:r>
              <a:rPr lang="en-US" altLang="zh-CN" sz="2400" b="1" dirty="0"/>
              <a:t>empirically verify the effectiveness on two datasets with formal and Shakespearean response</a:t>
            </a:r>
            <a:endParaRPr lang="en-US" altLang="zh-C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3391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678977" y="433323"/>
            <a:ext cx="8539517" cy="461665"/>
          </a:xfrm>
          <a:prstGeom prst="rect">
            <a:avLst/>
          </a:prstGeom>
          <a:noFill/>
        </p:spPr>
        <p:txBody>
          <a:bodyPr wrap="none" rtlCol="0">
            <a:spAutoFit/>
            <a:scene3d>
              <a:camera prst="orthographicFront"/>
              <a:lightRig rig="threePt" dir="t"/>
            </a:scene3d>
            <a:sp3d contourW="12700"/>
          </a:bodyPr>
          <a:lstStyle/>
          <a:p>
            <a:r>
              <a:rPr lang="en-US" altLang="zh-CN" sz="2400" b="1" dirty="0"/>
              <a:t>Stylized Dialogue Generation with Multi-Pass Dual Learning</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78022" y="1264320"/>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Methodology</a:t>
            </a:r>
            <a:endParaRPr lang="zh-CN" altLang="en-US" sz="2000" b="1" dirty="0">
              <a:solidFill>
                <a:srgbClr val="002060"/>
              </a:solidFill>
              <a:effectLst>
                <a:outerShdw blurRad="38100" dist="38100" dir="2700000" algn="tl">
                  <a:srgbClr val="000000">
                    <a:alpha val="43137"/>
                  </a:srgbClr>
                </a:outerShdw>
              </a:effectLst>
            </a:endParaRPr>
          </a:p>
        </p:txBody>
      </p:sp>
      <p:pic>
        <p:nvPicPr>
          <p:cNvPr id="5" name="图片 4">
            <a:extLst>
              <a:ext uri="{FF2B5EF4-FFF2-40B4-BE49-F238E27FC236}">
                <a16:creationId xmlns:a16="http://schemas.microsoft.com/office/drawing/2014/main" id="{C2AC3D31-184C-4BB1-84BE-83123D86BB04}"/>
              </a:ext>
            </a:extLst>
          </p:cNvPr>
          <p:cNvPicPr>
            <a:picLocks noChangeAspect="1"/>
          </p:cNvPicPr>
          <p:nvPr/>
        </p:nvPicPr>
        <p:blipFill>
          <a:blip r:embed="rId3"/>
          <a:stretch>
            <a:fillRect/>
          </a:stretch>
        </p:blipFill>
        <p:spPr>
          <a:xfrm>
            <a:off x="1553145" y="2113780"/>
            <a:ext cx="9741557" cy="3733864"/>
          </a:xfrm>
          <a:prstGeom prst="rect">
            <a:avLst/>
          </a:prstGeom>
        </p:spPr>
      </p:pic>
    </p:spTree>
    <p:extLst>
      <p:ext uri="{BB962C8B-B14F-4D97-AF65-F5344CB8AC3E}">
        <p14:creationId xmlns:p14="http://schemas.microsoft.com/office/powerpoint/2010/main" val="19715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678977" y="433323"/>
            <a:ext cx="8539517" cy="461665"/>
          </a:xfrm>
          <a:prstGeom prst="rect">
            <a:avLst/>
          </a:prstGeom>
          <a:noFill/>
        </p:spPr>
        <p:txBody>
          <a:bodyPr wrap="none" rtlCol="0">
            <a:spAutoFit/>
            <a:scene3d>
              <a:camera prst="orthographicFront"/>
              <a:lightRig rig="threePt" dir="t"/>
            </a:scene3d>
            <a:sp3d contourW="12700"/>
          </a:bodyPr>
          <a:lstStyle/>
          <a:p>
            <a:r>
              <a:rPr lang="en-US" altLang="zh-CN" sz="2400" b="1" dirty="0"/>
              <a:t>Stylized Dialogue Generation with Multi-Pass Dual Learning</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78022" y="1264320"/>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Methodology</a:t>
            </a:r>
            <a:endParaRPr lang="zh-CN" altLang="en-US" sz="2000" b="1" dirty="0">
              <a:solidFill>
                <a:srgbClr val="002060"/>
              </a:solidFill>
              <a:effectLst>
                <a:outerShdw blurRad="38100" dist="38100" dir="2700000" algn="tl">
                  <a:srgbClr val="000000">
                    <a:alpha val="43137"/>
                  </a:srgbClr>
                </a:outerShdw>
              </a:effectLst>
            </a:endParaRPr>
          </a:p>
        </p:txBody>
      </p:sp>
      <p:pic>
        <p:nvPicPr>
          <p:cNvPr id="8" name="图片 7">
            <a:extLst>
              <a:ext uri="{FF2B5EF4-FFF2-40B4-BE49-F238E27FC236}">
                <a16:creationId xmlns:a16="http://schemas.microsoft.com/office/drawing/2014/main" id="{3996949C-8767-467C-96CC-F201507F4D8A}"/>
              </a:ext>
            </a:extLst>
          </p:cNvPr>
          <p:cNvPicPr>
            <a:picLocks noChangeAspect="1"/>
          </p:cNvPicPr>
          <p:nvPr/>
        </p:nvPicPr>
        <p:blipFill>
          <a:blip r:embed="rId3"/>
          <a:stretch>
            <a:fillRect/>
          </a:stretch>
        </p:blipFill>
        <p:spPr>
          <a:xfrm>
            <a:off x="1988805" y="2106616"/>
            <a:ext cx="1597077" cy="412390"/>
          </a:xfrm>
          <a:prstGeom prst="rect">
            <a:avLst/>
          </a:prstGeom>
        </p:spPr>
      </p:pic>
      <p:pic>
        <p:nvPicPr>
          <p:cNvPr id="9" name="图片 8">
            <a:extLst>
              <a:ext uri="{FF2B5EF4-FFF2-40B4-BE49-F238E27FC236}">
                <a16:creationId xmlns:a16="http://schemas.microsoft.com/office/drawing/2014/main" id="{B0CBF3D1-D5E8-4CFA-9EB0-BE5D644AE8BF}"/>
              </a:ext>
            </a:extLst>
          </p:cNvPr>
          <p:cNvPicPr>
            <a:picLocks noChangeAspect="1"/>
          </p:cNvPicPr>
          <p:nvPr/>
        </p:nvPicPr>
        <p:blipFill>
          <a:blip r:embed="rId4"/>
          <a:stretch>
            <a:fillRect/>
          </a:stretch>
        </p:blipFill>
        <p:spPr>
          <a:xfrm>
            <a:off x="4535407" y="1986769"/>
            <a:ext cx="4070713" cy="508839"/>
          </a:xfrm>
          <a:prstGeom prst="rect">
            <a:avLst/>
          </a:prstGeom>
        </p:spPr>
      </p:pic>
      <p:pic>
        <p:nvPicPr>
          <p:cNvPr id="10" name="图片 9">
            <a:extLst>
              <a:ext uri="{FF2B5EF4-FFF2-40B4-BE49-F238E27FC236}">
                <a16:creationId xmlns:a16="http://schemas.microsoft.com/office/drawing/2014/main" id="{5B287BC7-4A2A-446A-BAB0-15120C818DEF}"/>
              </a:ext>
            </a:extLst>
          </p:cNvPr>
          <p:cNvPicPr>
            <a:picLocks noChangeAspect="1"/>
          </p:cNvPicPr>
          <p:nvPr/>
        </p:nvPicPr>
        <p:blipFill>
          <a:blip r:embed="rId5"/>
          <a:stretch>
            <a:fillRect/>
          </a:stretch>
        </p:blipFill>
        <p:spPr>
          <a:xfrm>
            <a:off x="1578455" y="2779282"/>
            <a:ext cx="5913904" cy="785944"/>
          </a:xfrm>
          <a:prstGeom prst="rect">
            <a:avLst/>
          </a:prstGeom>
        </p:spPr>
      </p:pic>
      <p:pic>
        <p:nvPicPr>
          <p:cNvPr id="11" name="图片 10">
            <a:extLst>
              <a:ext uri="{FF2B5EF4-FFF2-40B4-BE49-F238E27FC236}">
                <a16:creationId xmlns:a16="http://schemas.microsoft.com/office/drawing/2014/main" id="{87527661-33B3-4030-9BE1-D99BEB7B308F}"/>
              </a:ext>
            </a:extLst>
          </p:cNvPr>
          <p:cNvPicPr>
            <a:picLocks noChangeAspect="1"/>
          </p:cNvPicPr>
          <p:nvPr/>
        </p:nvPicPr>
        <p:blipFill>
          <a:blip r:embed="rId6"/>
          <a:stretch>
            <a:fillRect/>
          </a:stretch>
        </p:blipFill>
        <p:spPr>
          <a:xfrm>
            <a:off x="547316" y="3526470"/>
            <a:ext cx="10802837" cy="2067210"/>
          </a:xfrm>
          <a:prstGeom prst="rect">
            <a:avLst/>
          </a:prstGeom>
        </p:spPr>
      </p:pic>
    </p:spTree>
    <p:extLst>
      <p:ext uri="{BB962C8B-B14F-4D97-AF65-F5344CB8AC3E}">
        <p14:creationId xmlns:p14="http://schemas.microsoft.com/office/powerpoint/2010/main" val="217955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678977" y="433323"/>
            <a:ext cx="8539517" cy="461665"/>
          </a:xfrm>
          <a:prstGeom prst="rect">
            <a:avLst/>
          </a:prstGeom>
          <a:noFill/>
        </p:spPr>
        <p:txBody>
          <a:bodyPr wrap="none" rtlCol="0">
            <a:spAutoFit/>
            <a:scene3d>
              <a:camera prst="orthographicFront"/>
              <a:lightRig rig="threePt" dir="t"/>
            </a:scene3d>
            <a:sp3d contourW="12700"/>
          </a:bodyPr>
          <a:lstStyle/>
          <a:p>
            <a:r>
              <a:rPr lang="en-US" altLang="zh-CN" sz="2400" b="1" dirty="0"/>
              <a:t>Stylized Dialogue Generation with Multi-Pass Dual Learning</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78022" y="1264320"/>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Methodology</a:t>
            </a:r>
            <a:endParaRPr lang="zh-CN" altLang="en-US" sz="2000" b="1" dirty="0">
              <a:solidFill>
                <a:srgbClr val="002060"/>
              </a:solidFill>
              <a:effectLst>
                <a:outerShdw blurRad="38100" dist="38100" dir="2700000" algn="tl">
                  <a:srgbClr val="000000">
                    <a:alpha val="43137"/>
                  </a:srgbClr>
                </a:outerShdw>
              </a:effectLst>
            </a:endParaRPr>
          </a:p>
        </p:txBody>
      </p:sp>
      <p:pic>
        <p:nvPicPr>
          <p:cNvPr id="2" name="图片 1">
            <a:extLst>
              <a:ext uri="{FF2B5EF4-FFF2-40B4-BE49-F238E27FC236}">
                <a16:creationId xmlns:a16="http://schemas.microsoft.com/office/drawing/2014/main" id="{1D4E1C1D-CC17-465C-B07E-6F545E184235}"/>
              </a:ext>
            </a:extLst>
          </p:cNvPr>
          <p:cNvPicPr>
            <a:picLocks noChangeAspect="1"/>
          </p:cNvPicPr>
          <p:nvPr/>
        </p:nvPicPr>
        <p:blipFill>
          <a:blip r:embed="rId3"/>
          <a:stretch>
            <a:fillRect/>
          </a:stretch>
        </p:blipFill>
        <p:spPr>
          <a:xfrm>
            <a:off x="728489" y="2381250"/>
            <a:ext cx="11410950" cy="2095500"/>
          </a:xfrm>
          <a:prstGeom prst="rect">
            <a:avLst/>
          </a:prstGeom>
        </p:spPr>
      </p:pic>
    </p:spTree>
    <p:extLst>
      <p:ext uri="{BB962C8B-B14F-4D97-AF65-F5344CB8AC3E}">
        <p14:creationId xmlns:p14="http://schemas.microsoft.com/office/powerpoint/2010/main" val="2994859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678977" y="433323"/>
            <a:ext cx="8539517" cy="461665"/>
          </a:xfrm>
          <a:prstGeom prst="rect">
            <a:avLst/>
          </a:prstGeom>
          <a:noFill/>
        </p:spPr>
        <p:txBody>
          <a:bodyPr wrap="none" rtlCol="0">
            <a:spAutoFit/>
            <a:scene3d>
              <a:camera prst="orthographicFront"/>
              <a:lightRig rig="threePt" dir="t"/>
            </a:scene3d>
            <a:sp3d contourW="12700"/>
          </a:bodyPr>
          <a:lstStyle/>
          <a:p>
            <a:r>
              <a:rPr lang="en-US" altLang="zh-CN" sz="2400" b="1" dirty="0"/>
              <a:t>Stylized Dialogue Generation with Multi-Pass Dual Learning</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78022" y="1264320"/>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Methodology</a:t>
            </a:r>
            <a:endParaRPr lang="zh-CN" altLang="en-US" sz="2000" b="1" dirty="0">
              <a:solidFill>
                <a:srgbClr val="002060"/>
              </a:solidFill>
              <a:effectLst>
                <a:outerShdw blurRad="38100" dist="38100" dir="2700000" algn="tl">
                  <a:srgbClr val="000000">
                    <a:alpha val="43137"/>
                  </a:srgbClr>
                </a:outerShdw>
              </a:effectLst>
            </a:endParaRPr>
          </a:p>
        </p:txBody>
      </p:sp>
      <p:pic>
        <p:nvPicPr>
          <p:cNvPr id="6" name="图片 5">
            <a:extLst>
              <a:ext uri="{FF2B5EF4-FFF2-40B4-BE49-F238E27FC236}">
                <a16:creationId xmlns:a16="http://schemas.microsoft.com/office/drawing/2014/main" id="{2FA2B93A-A1E1-4004-8647-4329667D8C98}"/>
              </a:ext>
            </a:extLst>
          </p:cNvPr>
          <p:cNvPicPr>
            <a:picLocks noChangeAspect="1"/>
          </p:cNvPicPr>
          <p:nvPr/>
        </p:nvPicPr>
        <p:blipFill>
          <a:blip r:embed="rId3"/>
          <a:stretch>
            <a:fillRect/>
          </a:stretch>
        </p:blipFill>
        <p:spPr>
          <a:xfrm>
            <a:off x="1678977" y="1954305"/>
            <a:ext cx="9371082" cy="4179800"/>
          </a:xfrm>
          <a:prstGeom prst="rect">
            <a:avLst/>
          </a:prstGeom>
        </p:spPr>
      </p:pic>
    </p:spTree>
    <p:extLst>
      <p:ext uri="{BB962C8B-B14F-4D97-AF65-F5344CB8AC3E}">
        <p14:creationId xmlns:p14="http://schemas.microsoft.com/office/powerpoint/2010/main" val="3478900309"/>
      </p:ext>
    </p:extLst>
  </p:cSld>
  <p:clrMapOvr>
    <a:masterClrMapping/>
  </p:clrMapOvr>
</p:sld>
</file>

<file path=ppt/theme/theme1.xml><?xml version="1.0" encoding="utf-8"?>
<a:theme xmlns:a="http://schemas.openxmlformats.org/drawingml/2006/main" name="www.2ppt.com">
  <a:themeElements>
    <a:clrScheme name="自定义 1">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1686</TotalTime>
  <Words>2991</Words>
  <Application>Microsoft Office PowerPoint</Application>
  <PresentationFormat>宽屏</PresentationFormat>
  <Paragraphs>289</Paragraphs>
  <Slides>43</Slides>
  <Notes>43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43</vt:i4>
      </vt:variant>
    </vt:vector>
  </HeadingPairs>
  <TitlesOfParts>
    <vt:vector size="55" baseType="lpstr">
      <vt:lpstr>Meiryo</vt:lpstr>
      <vt:lpstr>阿里巴巴普惠体 L</vt:lpstr>
      <vt:lpstr>阿里巴巴普惠体 M</vt:lpstr>
      <vt:lpstr>等线</vt:lpstr>
      <vt:lpstr>宋体</vt:lpstr>
      <vt:lpstr>微软雅黑</vt:lpstr>
      <vt:lpstr>Arial</vt:lpstr>
      <vt:lpstr>Calibri</vt:lpstr>
      <vt:lpstr>Calibri Light</vt:lpstr>
      <vt:lpstr>Century Gothic</vt:lpstr>
      <vt:lpstr>www.2ppt.com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dc:description/>
  <cp:lastModifiedBy>zerk</cp:lastModifiedBy>
  <cp:revision>110</cp:revision>
  <dcterms:created xsi:type="dcterms:W3CDTF">2021-06-28T00:59:57Z</dcterms:created>
  <dcterms:modified xsi:type="dcterms:W3CDTF">2021-12-29T09:21:34Z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7A7DA513078843EA9486CE55D88D1844</vt:lpwstr>
  </property>
  <property fmtid="{D5CDD505-2E9C-101B-9397-08002B2CF9AE}" pid="3" name="KSOProductBuildVer">
    <vt:lpwstr>2052-11.1.0.10495</vt:lpwstr>
  </property>
</Properties>
</file>