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502" r:id="rId2"/>
    <p:sldId id="496" r:id="rId3"/>
    <p:sldId id="508" r:id="rId4"/>
    <p:sldId id="497" r:id="rId5"/>
    <p:sldId id="513" r:id="rId6"/>
    <p:sldId id="517" r:id="rId7"/>
    <p:sldId id="498" r:id="rId8"/>
    <p:sldId id="518" r:id="rId9"/>
    <p:sldId id="514" r:id="rId10"/>
    <p:sldId id="499" r:id="rId11"/>
    <p:sldId id="500" r:id="rId12"/>
    <p:sldId id="50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A7B4E-A702-41A7-928F-726A76AC8A48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2901-36E9-4134-9B43-84F0F3F90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1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14" y="1073150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3619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E756-77E1-D74B-98C8-FCA8D8943E8D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085F54-C63B-4CA9-A1D0-531CC654F9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01048" y="2"/>
            <a:ext cx="890952" cy="890952"/>
          </a:xfrm>
          <a:prstGeom prst="ellipse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D1E4-3750-E843-AB4E-05B86160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06CBB0-7CB4-4B0C-9BE6-C3DFEEA234A0}"/>
              </a:ext>
            </a:extLst>
          </p:cNvPr>
          <p:cNvSpPr txBox="1"/>
          <p:nvPr/>
        </p:nvSpPr>
        <p:spPr>
          <a:xfrm>
            <a:off x="5157281" y="3044279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小例会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02A219-DB88-4FFD-97F0-E3E7EE1D6DB8}"/>
              </a:ext>
            </a:extLst>
          </p:cNvPr>
          <p:cNvSpPr txBox="1"/>
          <p:nvPr/>
        </p:nvSpPr>
        <p:spPr>
          <a:xfrm>
            <a:off x="9671901" y="5608949"/>
            <a:ext cx="128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2021.12.26</a:t>
            </a:r>
          </a:p>
          <a:p>
            <a:pPr algn="ctr"/>
            <a:r>
              <a:rPr lang="zh-CN" altLang="en-US" dirty="0"/>
              <a:t>刘磊</a:t>
            </a:r>
          </a:p>
        </p:txBody>
      </p:sp>
    </p:spTree>
    <p:extLst>
      <p:ext uri="{BB962C8B-B14F-4D97-AF65-F5344CB8AC3E}">
        <p14:creationId xmlns:p14="http://schemas.microsoft.com/office/powerpoint/2010/main" val="382659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51104A-C528-469B-BCDF-5CA71DD4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38" y="520980"/>
            <a:ext cx="10215921" cy="4339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8AD574-D346-4E5F-88FC-3B0A6B01586F}"/>
                  </a:ext>
                </a:extLst>
              </p:cNvPr>
              <p:cNvSpPr txBox="1"/>
              <p:nvPr/>
            </p:nvSpPr>
            <p:spPr>
              <a:xfrm>
                <a:off x="1173786" y="5200484"/>
                <a:ext cx="9844426" cy="762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负样本：选择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 </a:t>
                </a:r>
                <a:r>
                  <a:rPr lang="en-US" altLang="zh-CN" dirty="0" err="1"/>
                  <a:t>tf-idf</a:t>
                </a:r>
                <a:r>
                  <a:rPr lang="en-US" altLang="zh-CN" dirty="0"/>
                  <a:t> score </a:t>
                </a:r>
                <a:r>
                  <a:rPr lang="zh-CN" altLang="en-US" dirty="0"/>
                  <a:t>最高的 </a:t>
                </a:r>
                <a:r>
                  <a:rPr lang="en-US" altLang="zh-CN" dirty="0"/>
                  <a:t>token: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…,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𝑟𝑒𝑐𝑜𝑛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∼{1, …,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正样本：选择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 </a:t>
                </a:r>
                <a:r>
                  <a:rPr lang="en-US" altLang="zh-CN" dirty="0" err="1"/>
                  <a:t>tf-idf</a:t>
                </a:r>
                <a:r>
                  <a:rPr lang="en-US" altLang="zh-CN" dirty="0"/>
                  <a:t> score </a:t>
                </a:r>
                <a:r>
                  <a:rPr lang="zh-CN" altLang="en-US" dirty="0"/>
                  <a:t>最低的 </a:t>
                </a:r>
                <a:r>
                  <a:rPr lang="en-US" altLang="zh-CN" dirty="0"/>
                  <a:t>token: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…,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𝑟𝑒𝑐𝑜𝑛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∼{1, …,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8AD574-D346-4E5F-88FC-3B0A6B015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786" y="5200484"/>
                <a:ext cx="9844426" cy="762773"/>
              </a:xfrm>
              <a:prstGeom prst="rect">
                <a:avLst/>
              </a:prstGeom>
              <a:blipFill>
                <a:blip r:embed="rId3"/>
                <a:stretch>
                  <a:fillRect l="-558" t="-4000"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40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B072CD-5F35-49CA-9080-FE42491E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92" y="1654004"/>
            <a:ext cx="10395616" cy="35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E966D-42E1-45B2-BF4D-2DC47F37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100"/>
            <a:ext cx="10515600" cy="64354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论文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CA1047-A47A-4D87-BF72-AE631C8EB42B}"/>
              </a:ext>
            </a:extLst>
          </p:cNvPr>
          <p:cNvSpPr txBox="1"/>
          <p:nvPr/>
        </p:nvSpPr>
        <p:spPr>
          <a:xfrm>
            <a:off x="838200" y="1470582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把对比损失加入</a:t>
            </a:r>
            <a:r>
              <a:rPr lang="en-US" altLang="zh-CN" dirty="0" err="1"/>
              <a:t>CombinedTM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加入分层的对比（句子级别）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一些句子和文档的主题一致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一些句子和文档的主题不一致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A96A98-C859-46B3-B9AF-F2C9F943AD40}"/>
              </a:ext>
            </a:extLst>
          </p:cNvPr>
          <p:cNvSpPr txBox="1"/>
          <p:nvPr/>
        </p:nvSpPr>
        <p:spPr>
          <a:xfrm>
            <a:off x="838200" y="3000850"/>
            <a:ext cx="562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初步实验结果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zh-CN" altLang="en-US" dirty="0"/>
              <a:t>主题数量</a:t>
            </a:r>
            <a:r>
              <a:rPr lang="en-US" altLang="zh-CN" dirty="0"/>
              <a:t>25</a:t>
            </a:r>
            <a:r>
              <a:rPr lang="zh-CN" altLang="en-US" dirty="0"/>
              <a:t>、</a:t>
            </a:r>
            <a:r>
              <a:rPr lang="en-US" altLang="zh-CN" dirty="0"/>
              <a:t>50</a:t>
            </a:r>
            <a:r>
              <a:rPr lang="zh-CN" altLang="en-US" dirty="0"/>
              <a:t>、</a:t>
            </a:r>
            <a:r>
              <a:rPr lang="en-US" altLang="zh-CN" dirty="0"/>
              <a:t>75</a:t>
            </a:r>
            <a:r>
              <a:rPr lang="zh-CN" altLang="en-US" dirty="0"/>
              <a:t>、</a:t>
            </a:r>
            <a:r>
              <a:rPr lang="en-US" altLang="zh-CN" dirty="0"/>
              <a:t>100</a:t>
            </a:r>
            <a:r>
              <a:rPr lang="zh-CN" altLang="en-US" dirty="0"/>
              <a:t>、</a:t>
            </a:r>
            <a:r>
              <a:rPr lang="en-US" altLang="zh-CN" dirty="0"/>
              <a:t>150</a:t>
            </a:r>
            <a:r>
              <a:rPr lang="zh-CN" altLang="en-US" dirty="0"/>
              <a:t>各跑</a:t>
            </a:r>
            <a:r>
              <a:rPr lang="en-US" altLang="zh-CN" dirty="0"/>
              <a:t>15</a:t>
            </a:r>
            <a:r>
              <a:rPr lang="zh-CN" altLang="en-US" dirty="0"/>
              <a:t>次取平均）</a:t>
            </a:r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95362ED-9976-4A56-BC1D-25031A23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18958"/>
              </p:ext>
            </p:extLst>
          </p:nvPr>
        </p:nvGraphicFramePr>
        <p:xfrm>
          <a:off x="1672733" y="3780148"/>
          <a:ext cx="8846533" cy="272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991625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4818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9391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3055449"/>
                    </a:ext>
                  </a:extLst>
                </a:gridCol>
                <a:gridCol w="2344133">
                  <a:extLst>
                    <a:ext uri="{9D8B030D-6E8A-4147-A177-3AD203B41FA5}">
                      <a16:colId xmlns:a16="http://schemas.microsoft.com/office/drawing/2014/main" val="3706993083"/>
                    </a:ext>
                  </a:extLst>
                </a:gridCol>
              </a:tblGrid>
              <a:tr h="43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NPMI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Bow</a:t>
                      </a:r>
                      <a:r>
                        <a:rPr lang="zh-CN" altLang="en-US" dirty="0"/>
                        <a:t>正负采样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Embedding</a:t>
                      </a:r>
                      <a:r>
                        <a:rPr lang="zh-CN" altLang="en-US" dirty="0"/>
                        <a:t>正负采样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9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CombinedTM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Wiki20k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2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Ours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Wiki20k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 </a:t>
                      </a:r>
                      <a:r>
                        <a:rPr lang="en-US" altLang="zh-CN" dirty="0"/>
                        <a:t>CLNTM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正：同义词替换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负：反义词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3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Ours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Wiki20k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0.1854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同 </a:t>
                      </a:r>
                      <a:r>
                        <a:rPr lang="en-US" altLang="zh-CN" dirty="0"/>
                        <a:t>CLNTM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正：同义词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负：删除显著词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15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Ours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Wiki20k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同 </a:t>
                      </a:r>
                      <a:r>
                        <a:rPr lang="en-US" altLang="zh-CN" dirty="0"/>
                        <a:t>CLNTM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正：上下文词嵌入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负：反义词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9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72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33DA0-CE93-467B-A667-DB6AB297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866" cy="66239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LDA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D33CAB-66D9-4CA1-AB79-70687EE6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2527"/>
            <a:ext cx="7476190" cy="22190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071DA4-4560-4D35-BF3A-26EAF183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69" y="3892343"/>
            <a:ext cx="5803672" cy="7211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98BB7F-EAAF-4BA6-B9F3-FF192C4712DC}"/>
              </a:ext>
            </a:extLst>
          </p:cNvPr>
          <p:cNvSpPr txBox="1"/>
          <p:nvPr/>
        </p:nvSpPr>
        <p:spPr>
          <a:xfrm>
            <a:off x="1068469" y="515646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的缺点：</a:t>
            </a:r>
            <a:endParaRPr lang="en-US" altLang="zh-CN" dirty="0"/>
          </a:p>
          <a:p>
            <a:r>
              <a:rPr lang="zh-CN" altLang="en-US" dirty="0"/>
              <a:t>修改模型需要大量的计算去重新推导证据下界</a:t>
            </a:r>
          </a:p>
        </p:txBody>
      </p:sp>
    </p:spTree>
    <p:extLst>
      <p:ext uri="{BB962C8B-B14F-4D97-AF65-F5344CB8AC3E}">
        <p14:creationId xmlns:p14="http://schemas.microsoft.com/office/powerpoint/2010/main" val="12295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kexue.fm/usr/uploads/2018/03/4168876662.png">
            <a:extLst>
              <a:ext uri="{FF2B5EF4-FFF2-40B4-BE49-F238E27FC236}">
                <a16:creationId xmlns:a16="http://schemas.microsoft.com/office/drawing/2014/main" id="{335A949B-829E-4455-88A9-C30AD9C4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13" y="210844"/>
            <a:ext cx="7458373" cy="643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8AE050-4000-4C11-8BC5-B7019F9F92A1}"/>
              </a:ext>
            </a:extLst>
          </p:cNvPr>
          <p:cNvSpPr txBox="1"/>
          <p:nvPr/>
        </p:nvSpPr>
        <p:spPr>
          <a:xfrm>
            <a:off x="10159579" y="6439406"/>
            <a:ext cx="2032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以上图片来源于</a:t>
            </a:r>
            <a:r>
              <a:rPr lang="en-US" altLang="zh-CN" sz="1050" dirty="0"/>
              <a:t>https://kexue.fm/archives/5253</a:t>
            </a:r>
            <a:endParaRPr lang="zh-CN" altLang="en-US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DAFEA-FC55-4579-9D8B-B572B525E235}"/>
              </a:ext>
            </a:extLst>
          </p:cNvPr>
          <p:cNvSpPr txBox="1"/>
          <p:nvPr/>
        </p:nvSpPr>
        <p:spPr>
          <a:xfrm>
            <a:off x="565608" y="311085"/>
            <a:ext cx="977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VAE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7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3FD4-E399-4E72-898E-02E5418E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7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Autoencoding Variational Inference for Topic Model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906ECA-69D4-4637-BAE5-6CFB2CE4EF18}"/>
              </a:ext>
            </a:extLst>
          </p:cNvPr>
          <p:cNvSpPr txBox="1"/>
          <p:nvPr/>
        </p:nvSpPr>
        <p:spPr>
          <a:xfrm>
            <a:off x="952107" y="1416986"/>
            <a:ext cx="5548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ProdLDA</a:t>
            </a:r>
            <a:r>
              <a:rPr lang="zh-CN" altLang="en-US" sz="2000" dirty="0"/>
              <a:t>：用 </a:t>
            </a:r>
            <a:r>
              <a:rPr lang="en-US" altLang="zh-CN" sz="2000" dirty="0"/>
              <a:t>VAE </a:t>
            </a:r>
            <a:r>
              <a:rPr lang="zh-CN" altLang="en-US" sz="2000" dirty="0"/>
              <a:t>解决 </a:t>
            </a:r>
            <a:r>
              <a:rPr lang="en-US" altLang="zh-CN" sz="2000" dirty="0"/>
              <a:t>LDA </a:t>
            </a:r>
            <a:r>
              <a:rPr lang="zh-CN" altLang="en-US" sz="2000" dirty="0"/>
              <a:t>难以修改的问题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1CF79F-0D66-46C7-87C7-A43F79C7BA9A}"/>
              </a:ext>
            </a:extLst>
          </p:cNvPr>
          <p:cNvSpPr txBox="1"/>
          <p:nvPr/>
        </p:nvSpPr>
        <p:spPr>
          <a:xfrm>
            <a:off x="1151969" y="2320604"/>
            <a:ext cx="36435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VAE</a:t>
            </a:r>
            <a:r>
              <a:rPr lang="zh-CN" altLang="en-US" dirty="0"/>
              <a:t>，若先验分布是高斯的：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定义推断网络：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定义高斯变分分布：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采样、重构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优化证据下界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C195DF-D7CA-4847-9B96-E17405DF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41" y="3037797"/>
            <a:ext cx="2179580" cy="2534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C1D3F6-BAF5-4D48-B91C-61E2E578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2" y="3870564"/>
            <a:ext cx="3038293" cy="275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C35BEA-4716-4A18-A4A1-5DF15D281584}"/>
                  </a:ext>
                </a:extLst>
              </p:cNvPr>
              <p:cNvSpPr txBox="1"/>
              <p:nvPr/>
            </p:nvSpPr>
            <p:spPr>
              <a:xfrm>
                <a:off x="6013112" y="2228270"/>
                <a:ext cx="56263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/>
                  <a:t>要解决的问题：</a:t>
                </a:r>
                <a:endParaRPr lang="en-US" altLang="zh-CN" sz="2000" dirty="0"/>
              </a:p>
              <a:p>
                <a:endParaRPr lang="en-US" altLang="zh-CN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两个隐变量：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和 </a:t>
                </a:r>
                <a:r>
                  <a:rPr lang="en-US" altLang="zh-CN" dirty="0"/>
                  <a:t>z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LDA </a:t>
                </a:r>
                <a:r>
                  <a:rPr lang="zh-CN" altLang="en-US" dirty="0"/>
                  <a:t>的先验分布不是高斯的，重参数技巧怎么用？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C35BEA-4716-4A18-A4A1-5DF15D28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112" y="2228270"/>
                <a:ext cx="5626348" cy="1323439"/>
              </a:xfrm>
              <a:prstGeom prst="rect">
                <a:avLst/>
              </a:prstGeom>
              <a:blipFill>
                <a:blip r:embed="rId4"/>
                <a:stretch>
                  <a:fillRect l="-1192" t="-2765" r="-325" b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25004593-F3F0-4213-8977-CFEAEFF2D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144" y="4403073"/>
            <a:ext cx="3458637" cy="170961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BDD6828-325F-4278-9D0E-3F10D32E5CC0}"/>
              </a:ext>
            </a:extLst>
          </p:cNvPr>
          <p:cNvSpPr txBox="1"/>
          <p:nvPr/>
        </p:nvSpPr>
        <p:spPr>
          <a:xfrm>
            <a:off x="6255644" y="382350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Collapsing z</a:t>
            </a:r>
          </a:p>
        </p:txBody>
      </p:sp>
    </p:spTree>
    <p:extLst>
      <p:ext uri="{BB962C8B-B14F-4D97-AF65-F5344CB8AC3E}">
        <p14:creationId xmlns:p14="http://schemas.microsoft.com/office/powerpoint/2010/main" val="40499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95A795-CED7-4480-AD95-AF8C718EAA23}"/>
                  </a:ext>
                </a:extLst>
              </p:cNvPr>
              <p:cNvSpPr txBox="1"/>
              <p:nvPr/>
            </p:nvSpPr>
            <p:spPr>
              <a:xfrm>
                <a:off x="493401" y="795262"/>
                <a:ext cx="5432449" cy="4555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Laplace </a:t>
                </a:r>
                <a:r>
                  <a:rPr lang="zh-CN" altLang="en-US" sz="2000" dirty="0"/>
                  <a:t>逼近</a:t>
                </a:r>
                <a:endParaRPr lang="en-US" altLang="zh-CN" sz="2000" dirty="0"/>
              </a:p>
              <a:p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使用 </a:t>
                </a:r>
                <a:r>
                  <a:rPr lang="en-US" altLang="zh-CN" dirty="0"/>
                  <a:t>Logistic normal </a:t>
                </a:r>
                <a:r>
                  <a:rPr lang="zh-CN" altLang="en-US" dirty="0"/>
                  <a:t>分布逼近 </a:t>
                </a:r>
                <a:r>
                  <a:rPr lang="en-US" altLang="zh-CN" dirty="0"/>
                  <a:t>Dirichlet </a:t>
                </a:r>
                <a:r>
                  <a:rPr lang="zh-CN" altLang="en-US" dirty="0"/>
                  <a:t>分布</a:t>
                </a: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先验分布</a:t>
                </a: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推断网络</a:t>
                </a: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变分分布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95A795-CED7-4480-AD95-AF8C718E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01" y="795262"/>
                <a:ext cx="5432449" cy="4555093"/>
              </a:xfrm>
              <a:prstGeom prst="rect">
                <a:avLst/>
              </a:prstGeom>
              <a:blipFill>
                <a:blip r:embed="rId2"/>
                <a:stretch>
                  <a:fillRect l="-1010" t="-668" r="-112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564EC2D-3340-45F9-B540-FF26BD0D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300" y="1885149"/>
            <a:ext cx="3201513" cy="1126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6B1088-31E6-4C74-8712-51DFBA45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869" y="3528975"/>
            <a:ext cx="2666374" cy="2472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983065-9752-494A-8FF1-8F0F65293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926" y="4257951"/>
            <a:ext cx="2136259" cy="6106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ED60AE-D943-476B-9C77-00A3912D0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7193" y="5468177"/>
            <a:ext cx="4203861" cy="4392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D6DC8A-019F-4DD4-86FE-76A06A4AC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198" y="1333595"/>
            <a:ext cx="5810054" cy="46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6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6B0C52-F662-4467-91A2-BCAA828DC847}"/>
              </a:ext>
            </a:extLst>
          </p:cNvPr>
          <p:cNvSpPr txBox="1"/>
          <p:nvPr/>
        </p:nvSpPr>
        <p:spPr>
          <a:xfrm>
            <a:off x="895547" y="744718"/>
            <a:ext cx="51498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Evaluation Metric</a:t>
            </a:r>
          </a:p>
          <a:p>
            <a:endParaRPr lang="en-US" altLang="zh-CN" dirty="0"/>
          </a:p>
          <a:p>
            <a:r>
              <a:rPr lang="en-US" altLang="zh-CN" sz="2000" b="1" dirty="0"/>
              <a:t>Topic coherence</a:t>
            </a:r>
          </a:p>
          <a:p>
            <a:r>
              <a:rPr lang="en-US" altLang="zh-CN" dirty="0"/>
              <a:t>NPMI (normalized pointwise mutual information)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EB80F6-2897-45E5-9B5E-86C223DE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9" y="2736502"/>
            <a:ext cx="6731576" cy="1384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4C35F8-9038-4D26-B4F9-68878D0E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05" y="4579695"/>
            <a:ext cx="8180389" cy="19411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701984-48B2-42AF-9BE5-99EAC323413C}"/>
              </a:ext>
            </a:extLst>
          </p:cNvPr>
          <p:cNvSpPr txBox="1"/>
          <p:nvPr/>
        </p:nvSpPr>
        <p:spPr>
          <a:xfrm>
            <a:off x="8430025" y="2732151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量化两个随机变量共现的程度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NPMI = 1: </a:t>
            </a:r>
            <a:r>
              <a:rPr lang="zh-CN" altLang="en-US" dirty="0"/>
              <a:t>完全共现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NPMI = 0: </a:t>
            </a:r>
            <a:r>
              <a:rPr lang="zh-CN" altLang="en-US" dirty="0"/>
              <a:t>独立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NPMI = -1: </a:t>
            </a:r>
            <a:r>
              <a:rPr lang="zh-CN" altLang="en-US" dirty="0"/>
              <a:t>完全不共现</a:t>
            </a:r>
          </a:p>
        </p:txBody>
      </p:sp>
    </p:spTree>
    <p:extLst>
      <p:ext uri="{BB962C8B-B14F-4D97-AF65-F5344CB8AC3E}">
        <p14:creationId xmlns:p14="http://schemas.microsoft.com/office/powerpoint/2010/main" val="91732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C454-DFEE-451F-8798-C0ACAD3D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CombinedTM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ADCA91-7B7F-4BB0-BCA7-38DFC6E5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7777"/>
            <a:ext cx="5968780" cy="50539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1F4D9C-AF5D-411E-B6B4-B3C24BE8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53" y="1008668"/>
            <a:ext cx="4323868" cy="27554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230867-CBBF-41FE-A974-78054C5AD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727" y="3980094"/>
            <a:ext cx="4060121" cy="22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2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1C46D56-09F3-4E53-A11F-07D66652752D}"/>
              </a:ext>
            </a:extLst>
          </p:cNvPr>
          <p:cNvSpPr txBox="1"/>
          <p:nvPr/>
        </p:nvSpPr>
        <p:spPr>
          <a:xfrm>
            <a:off x="989815" y="861077"/>
            <a:ext cx="41796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隐藏的问题</a:t>
            </a:r>
            <a:endParaRPr lang="en-US" altLang="zh-CN" sz="2400" dirty="0"/>
          </a:p>
          <a:p>
            <a:endParaRPr lang="en-US" altLang="zh-CN" sz="2000" b="1" dirty="0"/>
          </a:p>
          <a:p>
            <a:r>
              <a:rPr lang="en-US" altLang="zh-CN" sz="2000" b="1" dirty="0" err="1"/>
              <a:t>CombinedTM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没有分割数据集 </a:t>
            </a:r>
            <a:r>
              <a:rPr lang="en-US" altLang="zh-CN" sz="2000" b="1" dirty="0" err="1"/>
              <a:t>Orz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1C420-7677-4B07-BA68-980A5A6686BB}"/>
              </a:ext>
            </a:extLst>
          </p:cNvPr>
          <p:cNvSpPr txBox="1"/>
          <p:nvPr/>
        </p:nvSpPr>
        <p:spPr>
          <a:xfrm>
            <a:off x="989815" y="2422689"/>
            <a:ext cx="72986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Transductive</a:t>
            </a:r>
            <a:r>
              <a:rPr lang="en-US" altLang="zh-CN" sz="2000" dirty="0"/>
              <a:t> vs. </a:t>
            </a:r>
            <a:r>
              <a:rPr lang="en-US" altLang="zh-CN" sz="2000" b="1" dirty="0"/>
              <a:t>Inductive</a:t>
            </a:r>
            <a:r>
              <a:rPr lang="en-US" altLang="zh-CN" sz="2000" dirty="0"/>
              <a:t> Learning. There are two scenarios</a:t>
            </a:r>
          </a:p>
          <a:p>
            <a:r>
              <a:rPr lang="en-US" altLang="zh-CN" sz="2000" dirty="0"/>
              <a:t>in which we can apply the models</a:t>
            </a:r>
            <a:r>
              <a:rPr lang="en-US" altLang="zh-CN" sz="2000" dirty="0">
                <a:solidFill>
                  <a:srgbClr val="FF0000"/>
                </a:solidFill>
              </a:rPr>
              <a:t>. In the </a:t>
            </a:r>
            <a:r>
              <a:rPr lang="en-US" altLang="zh-CN" sz="2000" dirty="0" err="1">
                <a:solidFill>
                  <a:srgbClr val="FF0000"/>
                </a:solidFill>
              </a:rPr>
              <a:t>transductive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setting, the objective is to derive topic representations of the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documents already in the corpus</a:t>
            </a:r>
            <a:r>
              <a:rPr lang="en-US" altLang="zh-CN" sz="2000" dirty="0"/>
              <a:t>. In this case, </a:t>
            </a:r>
            <a:r>
              <a:rPr lang="en-US" altLang="zh-CN" sz="2000" dirty="0">
                <a:highlight>
                  <a:srgbClr val="FFFF00"/>
                </a:highlight>
              </a:rPr>
              <a:t>all documents</a:t>
            </a:r>
          </a:p>
          <a:p>
            <a:r>
              <a:rPr lang="en-US" altLang="zh-CN" sz="2000" dirty="0">
                <a:highlight>
                  <a:srgbClr val="FFFF00"/>
                </a:highlight>
              </a:rPr>
              <a:t>in the corpus are present during training</a:t>
            </a:r>
            <a:r>
              <a:rPr lang="en-US" altLang="zh-CN" sz="2000" dirty="0"/>
              <a:t>. Conversely, in the</a:t>
            </a:r>
          </a:p>
          <a:p>
            <a:r>
              <a:rPr lang="en-US" altLang="zh-CN" sz="2000" dirty="0"/>
              <a:t>inductive setting, the objective is to generalize beyond the</a:t>
            </a:r>
          </a:p>
          <a:p>
            <a:r>
              <a:rPr lang="en-US" altLang="zh-CN" sz="2000" dirty="0"/>
              <a:t>training corpus to unseen data, which we simulate by keeping</a:t>
            </a:r>
          </a:p>
          <a:p>
            <a:r>
              <a:rPr lang="en-US" altLang="zh-CN" sz="2000" dirty="0"/>
              <a:t>a random subset of 80% documents for training (out of</a:t>
            </a:r>
          </a:p>
          <a:p>
            <a:r>
              <a:rPr lang="en-US" altLang="zh-CN" sz="2000" dirty="0"/>
              <a:t>which we further randomly split 10% documents for validation)</a:t>
            </a:r>
          </a:p>
          <a:p>
            <a:r>
              <a:rPr lang="en-US" altLang="zh-CN" sz="2000" dirty="0"/>
              <a:t>and the remaining 20% for testing. As both are feasible</a:t>
            </a:r>
          </a:p>
          <a:p>
            <a:r>
              <a:rPr lang="en-US" altLang="zh-CN" sz="2000" dirty="0"/>
              <a:t>scenarios, we discuss our experiments under each setting.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36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93BFD1-8A8D-4750-A2EF-FC1979C8A552}"/>
              </a:ext>
            </a:extLst>
          </p:cNvPr>
          <p:cNvSpPr txBox="1"/>
          <p:nvPr/>
        </p:nvSpPr>
        <p:spPr>
          <a:xfrm>
            <a:off x="566114" y="274842"/>
            <a:ext cx="936294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Contrastive Learning for Neural Topic Model</a:t>
            </a:r>
          </a:p>
          <a:p>
            <a:endParaRPr lang="en-US" altLang="zh-CN" b="1" dirty="0"/>
          </a:p>
          <a:p>
            <a:r>
              <a:rPr lang="zh-CN" altLang="en-US" b="1" dirty="0"/>
              <a:t>假设</a:t>
            </a:r>
            <a:r>
              <a:rPr lang="zh-CN" altLang="en-US" dirty="0"/>
              <a:t>：原样本和正样本具有公共的主题是因为它们显著词（</a:t>
            </a:r>
            <a:r>
              <a:rPr lang="en-US" altLang="zh-CN" dirty="0"/>
              <a:t>salient words</a:t>
            </a:r>
            <a:r>
              <a:rPr lang="zh-CN" altLang="en-US" dirty="0"/>
              <a:t>）的相对频率相当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61427F-29C7-42A2-B98F-C596B5D0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6" y="1564464"/>
            <a:ext cx="11638625" cy="45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81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4edeb43e-bce3-4ee2-9204-51396068e736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5npmcfb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模型之LDA - 副本" id="{4FFCFF79-1EF8-4E42-8D9B-800AE37897D3}" vid="{3F6513E4-1188-4B40-BD56-96C3B4183BE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481</Words>
  <Application>Microsoft Office PowerPoint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Cambria Math</vt:lpstr>
      <vt:lpstr>Segoe UI</vt:lpstr>
      <vt:lpstr>Wingdings</vt:lpstr>
      <vt:lpstr>Office Theme</vt:lpstr>
      <vt:lpstr>PowerPoint 演示文稿</vt:lpstr>
      <vt:lpstr>LDA</vt:lpstr>
      <vt:lpstr>PowerPoint 演示文稿</vt:lpstr>
      <vt:lpstr>Autoencoding Variational Inference for Topic Model</vt:lpstr>
      <vt:lpstr>PowerPoint 演示文稿</vt:lpstr>
      <vt:lpstr>PowerPoint 演示文稿</vt:lpstr>
      <vt:lpstr>CombinedTM</vt:lpstr>
      <vt:lpstr>PowerPoint 演示文稿</vt:lpstr>
      <vt:lpstr>PowerPoint 演示文稿</vt:lpstr>
      <vt:lpstr>PowerPoint 演示文稿</vt:lpstr>
      <vt:lpstr>PowerPoint 演示文稿</vt:lpstr>
      <vt:lpstr>论文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liulei</dc:creator>
  <cp:lastModifiedBy>liulei</cp:lastModifiedBy>
  <cp:revision>87</cp:revision>
  <dcterms:created xsi:type="dcterms:W3CDTF">2021-12-12T03:27:15Z</dcterms:created>
  <dcterms:modified xsi:type="dcterms:W3CDTF">2021-12-26T10:27:58Z</dcterms:modified>
</cp:coreProperties>
</file>