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88" r:id="rId2"/>
    <p:sldId id="306" r:id="rId3"/>
    <p:sldId id="301" r:id="rId4"/>
    <p:sldId id="343" r:id="rId5"/>
    <p:sldId id="302" r:id="rId6"/>
    <p:sldId id="299" r:id="rId7"/>
    <p:sldId id="317" r:id="rId8"/>
    <p:sldId id="323" r:id="rId9"/>
    <p:sldId id="324" r:id="rId10"/>
    <p:sldId id="325" r:id="rId11"/>
    <p:sldId id="327" r:id="rId12"/>
    <p:sldId id="300" r:id="rId13"/>
    <p:sldId id="318" r:id="rId14"/>
    <p:sldId id="330" r:id="rId15"/>
    <p:sldId id="328" r:id="rId16"/>
    <p:sldId id="329" r:id="rId17"/>
    <p:sldId id="336" r:id="rId18"/>
    <p:sldId id="337" r:id="rId19"/>
    <p:sldId id="319" r:id="rId20"/>
    <p:sldId id="331" r:id="rId21"/>
    <p:sldId id="338" r:id="rId22"/>
    <p:sldId id="320" r:id="rId23"/>
    <p:sldId id="332" r:id="rId24"/>
    <p:sldId id="344" r:id="rId25"/>
    <p:sldId id="321" r:id="rId26"/>
    <p:sldId id="322" r:id="rId27"/>
    <p:sldId id="339" r:id="rId28"/>
    <p:sldId id="340" r:id="rId29"/>
    <p:sldId id="341" r:id="rId30"/>
    <p:sldId id="333" r:id="rId31"/>
    <p:sldId id="334" r:id="rId32"/>
    <p:sldId id="345" r:id="rId33"/>
    <p:sldId id="298" r:id="rId34"/>
    <p:sldId id="346" r:id="rId35"/>
    <p:sldId id="308" r:id="rId36"/>
    <p:sldId id="310" r:id="rId37"/>
    <p:sldId id="312" r:id="rId38"/>
    <p:sldId id="313" r:id="rId39"/>
    <p:sldId id="309" r:id="rId40"/>
    <p:sldId id="315" r:id="rId41"/>
    <p:sldId id="316" r:id="rId42"/>
    <p:sldId id="297" r:id="rId43"/>
    <p:sldId id="289" r:id="rId44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F2F2F2"/>
    <a:srgbClr val="F65C3F"/>
    <a:srgbClr val="FB2B61"/>
    <a:srgbClr val="5C33D9"/>
    <a:srgbClr val="128EEF"/>
    <a:srgbClr val="24AF9B"/>
    <a:srgbClr val="4AB3D4"/>
    <a:srgbClr val="2F364B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83893" autoAdjust="0"/>
  </p:normalViewPr>
  <p:slideViewPr>
    <p:cSldViewPr snapToGrid="0">
      <p:cViewPr>
        <p:scale>
          <a:sx n="80" d="100"/>
          <a:sy n="80" d="100"/>
        </p:scale>
        <p:origin x="348" y="-220"/>
      </p:cViewPr>
      <p:guideLst/>
    </p:cSldViewPr>
  </p:slideViewPr>
  <p:outlineViewPr>
    <p:cViewPr>
      <p:scale>
        <a:sx n="33" d="100"/>
        <a:sy n="33" d="100"/>
      </p:scale>
      <p:origin x="0" y="-17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CBB2E-48DC-49CA-8E72-BE7599524DFA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25B89-6052-41D9-A908-A6BE7E761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0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597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362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193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109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997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053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237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370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70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49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35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396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不同类型的问题在句法和语义</a:t>
            </a:r>
            <a:r>
              <a:rPr lang="en-US" altLang="zh-CN" dirty="0"/>
              <a:t>	</a:t>
            </a:r>
            <a:r>
              <a:rPr lang="zh-CN" altLang="en-US" dirty="0"/>
              <a:t>也不相同，因此为了更好地生成可推理的问题，有必要预测问题类型。</a:t>
            </a:r>
            <a:r>
              <a:rPr lang="en-US" altLang="zh-CN" dirty="0"/>
              <a:t>78%</a:t>
            </a:r>
            <a:r>
              <a:rPr lang="zh-CN" altLang="en-US" dirty="0"/>
              <a:t>的问题都由疑问词开始的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21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不同类型的问题在句法和语义</a:t>
            </a:r>
            <a:r>
              <a:rPr lang="en-US" altLang="zh-CN" dirty="0"/>
              <a:t>	</a:t>
            </a:r>
            <a:r>
              <a:rPr lang="zh-CN" altLang="en-US" dirty="0"/>
              <a:t>也不相同，因此为了更好地生成可推理的问题，有必要预测问题类型。</a:t>
            </a:r>
            <a:r>
              <a:rPr lang="en-US" altLang="zh-CN" dirty="0"/>
              <a:t>78%</a:t>
            </a:r>
            <a:r>
              <a:rPr lang="zh-CN" altLang="en-US" dirty="0"/>
              <a:t>的问题都由疑问词开始的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48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518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934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0105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141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411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635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21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78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733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521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29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3538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231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441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49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Word2node </a:t>
            </a:r>
            <a:r>
              <a:rPr lang="en-US" altLang="zh-CN" dirty="0" err="1"/>
              <a:t>Att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不仅要捕获其组成部分的含义，还要捕获整个文档的语义。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701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Word2node </a:t>
            </a:r>
            <a:r>
              <a:rPr lang="en-US" altLang="zh-CN" dirty="0" err="1"/>
              <a:t>Att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不仅要捕获其组成部分的含义，还要捕获整个文档的语义。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327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Word2node </a:t>
            </a:r>
            <a:r>
              <a:rPr lang="en-US" altLang="zh-CN" dirty="0" err="1"/>
              <a:t>Att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不仅要捕获其组成部分的含义，还要捕获整个文档的语义。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136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60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7179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1549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0990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3190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9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486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211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74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749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5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5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01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0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3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58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5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0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16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FF752-093A-47B5-9666-7DC80AC766F8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7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7AFA7012-798C-40E5-B08A-FE9678A251D7}"/>
              </a:ext>
            </a:extLst>
          </p:cNvPr>
          <p:cNvGrpSpPr/>
          <p:nvPr/>
        </p:nvGrpSpPr>
        <p:grpSpPr>
          <a:xfrm>
            <a:off x="-653216" y="-646369"/>
            <a:ext cx="11127151" cy="8144235"/>
            <a:chOff x="6666450" y="-983792"/>
            <a:chExt cx="11127151" cy="814423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27B53CD-A63F-4C91-A9FF-1D36E56A1C02}"/>
                </a:ext>
              </a:extLst>
            </p:cNvPr>
            <p:cNvSpPr/>
            <p:nvPr/>
          </p:nvSpPr>
          <p:spPr>
            <a:xfrm>
              <a:off x="14231484" y="4873548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B1F8BD-6223-4476-8E54-3EA176FBE218}"/>
                </a:ext>
              </a:extLst>
            </p:cNvPr>
            <p:cNvSpPr/>
            <p:nvPr/>
          </p:nvSpPr>
          <p:spPr>
            <a:xfrm>
              <a:off x="10889733" y="5693157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7ADB3A-2F2C-410D-8252-ED41992D3E41}"/>
                </a:ext>
              </a:extLst>
            </p:cNvPr>
            <p:cNvSpPr/>
            <p:nvPr/>
          </p:nvSpPr>
          <p:spPr>
            <a:xfrm>
              <a:off x="11459350" y="390064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5FF5BCC-FD31-420A-A408-C5135593AC27}"/>
                </a:ext>
              </a:extLst>
            </p:cNvPr>
            <p:cNvSpPr/>
            <p:nvPr/>
          </p:nvSpPr>
          <p:spPr>
            <a:xfrm>
              <a:off x="10726700" y="2812823"/>
              <a:ext cx="1465300" cy="1409392"/>
            </a:xfrm>
            <a:prstGeom prst="rect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CCF0A5B-5F90-48C0-80EA-D6D0A8DABC5E}"/>
                </a:ext>
              </a:extLst>
            </p:cNvPr>
            <p:cNvSpPr/>
            <p:nvPr/>
          </p:nvSpPr>
          <p:spPr>
            <a:xfrm>
              <a:off x="11459350" y="85952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6310E21-0E24-41DC-87C5-0237703D19D6}"/>
                </a:ext>
              </a:extLst>
            </p:cNvPr>
            <p:cNvSpPr/>
            <p:nvPr/>
          </p:nvSpPr>
          <p:spPr>
            <a:xfrm>
              <a:off x="9049978" y="-98379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1928513-ACB6-48B3-A3C8-D031F908A5A2}"/>
                </a:ext>
              </a:extLst>
            </p:cNvPr>
            <p:cNvSpPr/>
            <p:nvPr/>
          </p:nvSpPr>
          <p:spPr>
            <a:xfrm>
              <a:off x="10298206" y="-248321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06EBB9F-CD94-422C-B0EE-AAD400BB34DF}"/>
                </a:ext>
              </a:extLst>
            </p:cNvPr>
            <p:cNvSpPr/>
            <p:nvPr/>
          </p:nvSpPr>
          <p:spPr>
            <a:xfrm>
              <a:off x="9019399" y="2018030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0E9E687-E6E0-4351-B0E9-1EA7FB106887}"/>
                </a:ext>
              </a:extLst>
            </p:cNvPr>
            <p:cNvSpPr/>
            <p:nvPr/>
          </p:nvSpPr>
          <p:spPr>
            <a:xfrm>
              <a:off x="9723663" y="319594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A22228-8B9C-4A87-9906-3A886140440F}"/>
                </a:ext>
              </a:extLst>
            </p:cNvPr>
            <p:cNvSpPr/>
            <p:nvPr/>
          </p:nvSpPr>
          <p:spPr>
            <a:xfrm>
              <a:off x="9948038" y="1403431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A8B53EF-C010-4EF4-B061-9456970B6D5E}"/>
                </a:ext>
              </a:extLst>
            </p:cNvPr>
            <p:cNvSpPr/>
            <p:nvPr/>
          </p:nvSpPr>
          <p:spPr>
            <a:xfrm>
              <a:off x="8687216" y="4045177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66696DA-9313-4E4B-871C-84ADDC678106}"/>
                </a:ext>
              </a:extLst>
            </p:cNvPr>
            <p:cNvSpPr/>
            <p:nvPr/>
          </p:nvSpPr>
          <p:spPr>
            <a:xfrm>
              <a:off x="9565556" y="5078558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C56AE96-4295-4D24-B746-963B4F4BF8E5}"/>
                </a:ext>
              </a:extLst>
            </p:cNvPr>
            <p:cNvSpPr/>
            <p:nvPr/>
          </p:nvSpPr>
          <p:spPr>
            <a:xfrm>
              <a:off x="7706178" y="570901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C8284BA-D9BF-4E1C-81F9-1A6B5FBA870B}"/>
                </a:ext>
              </a:extLst>
            </p:cNvPr>
            <p:cNvSpPr/>
            <p:nvPr/>
          </p:nvSpPr>
          <p:spPr>
            <a:xfrm>
              <a:off x="6666450" y="263578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FF71A69-8C13-44D9-B0D0-214EF78E0CB2}"/>
                </a:ext>
              </a:extLst>
            </p:cNvPr>
            <p:cNvSpPr/>
            <p:nvPr/>
          </p:nvSpPr>
          <p:spPr>
            <a:xfrm>
              <a:off x="7917324" y="2977169"/>
              <a:ext cx="1465300" cy="1409392"/>
            </a:xfrm>
            <a:prstGeom prst="rect">
              <a:avLst/>
            </a:prstGeom>
            <a:noFill/>
            <a:ln w="444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86B7DCF-14EE-4304-BFDD-F8E41FDEEE12}"/>
                </a:ext>
              </a:extLst>
            </p:cNvPr>
            <p:cNvSpPr/>
            <p:nvPr/>
          </p:nvSpPr>
          <p:spPr>
            <a:xfrm>
              <a:off x="7753838" y="139708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9407C0-EFD0-43B9-8A36-8D892AEF3B28}"/>
                </a:ext>
              </a:extLst>
            </p:cNvPr>
            <p:cNvSpPr/>
            <p:nvPr/>
          </p:nvSpPr>
          <p:spPr>
            <a:xfrm>
              <a:off x="8914982" y="279953"/>
              <a:ext cx="1465300" cy="1409392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D9E52CE-4D25-4C74-A7D6-0F911C8BB5FE}"/>
                </a:ext>
              </a:extLst>
            </p:cNvPr>
            <p:cNvSpPr/>
            <p:nvPr/>
          </p:nvSpPr>
          <p:spPr>
            <a:xfrm>
              <a:off x="9219138" y="595617"/>
              <a:ext cx="849381" cy="8493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FF070DA-414F-49FE-97A1-D9F01C222624}"/>
                </a:ext>
              </a:extLst>
            </p:cNvPr>
            <p:cNvSpPr/>
            <p:nvPr/>
          </p:nvSpPr>
          <p:spPr>
            <a:xfrm>
              <a:off x="8984983" y="4386561"/>
              <a:ext cx="849381" cy="849381"/>
            </a:xfrm>
            <a:prstGeom prst="rect">
              <a:avLst/>
            </a:prstGeom>
            <a:noFill/>
            <a:ln w="666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CEF42DF-93AB-4945-A6A8-8D339B4DBF17}"/>
                </a:ext>
              </a:extLst>
            </p:cNvPr>
            <p:cNvSpPr/>
            <p:nvPr/>
          </p:nvSpPr>
          <p:spPr>
            <a:xfrm>
              <a:off x="9506628" y="2187986"/>
              <a:ext cx="1665630" cy="166563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7F47249-2D08-4AB1-9681-F2F62707AE98}"/>
                </a:ext>
              </a:extLst>
            </p:cNvPr>
            <p:cNvSpPr/>
            <p:nvPr/>
          </p:nvSpPr>
          <p:spPr>
            <a:xfrm>
              <a:off x="8625287" y="5837692"/>
              <a:ext cx="1322751" cy="132275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A5ADC00-ACCB-4CBF-9CB1-155BE7026C02}"/>
                </a:ext>
              </a:extLst>
            </p:cNvPr>
            <p:cNvSpPr/>
            <p:nvPr/>
          </p:nvSpPr>
          <p:spPr>
            <a:xfrm>
              <a:off x="10711122" y="5219936"/>
              <a:ext cx="1349667" cy="13496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0A66F15-32AA-4AB3-B1AE-40AE4AC36167}"/>
                </a:ext>
              </a:extLst>
            </p:cNvPr>
            <p:cNvSpPr/>
            <p:nvPr/>
          </p:nvSpPr>
          <p:spPr>
            <a:xfrm>
              <a:off x="10680688" y="-291864"/>
              <a:ext cx="1330496" cy="1330496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EC09B3-4D26-45A0-8845-A6EECF3A0B32}"/>
                </a:ext>
              </a:extLst>
            </p:cNvPr>
            <p:cNvSpPr/>
            <p:nvPr/>
          </p:nvSpPr>
          <p:spPr>
            <a:xfrm>
              <a:off x="13239672" y="3124949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AAB4875-4FC4-4AB7-8FC0-871911AB8FF2}"/>
                </a:ext>
              </a:extLst>
            </p:cNvPr>
            <p:cNvSpPr/>
            <p:nvPr/>
          </p:nvSpPr>
          <p:spPr>
            <a:xfrm>
              <a:off x="14565052" y="226992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8DC75B5-6D3E-476A-8716-1C2D38AA8497}"/>
                </a:ext>
              </a:extLst>
            </p:cNvPr>
            <p:cNvSpPr/>
            <p:nvPr/>
          </p:nvSpPr>
          <p:spPr>
            <a:xfrm>
              <a:off x="16328301" y="213674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00AE3E5-F787-4496-BC9F-FE4478F87F73}"/>
                </a:ext>
              </a:extLst>
            </p:cNvPr>
            <p:cNvSpPr/>
            <p:nvPr/>
          </p:nvSpPr>
          <p:spPr>
            <a:xfrm>
              <a:off x="15811153" y="342742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C1626D-1EB9-49B7-B850-E755AD6AC26D}"/>
                </a:ext>
              </a:extLst>
            </p:cNvPr>
            <p:cNvSpPr/>
            <p:nvPr/>
          </p:nvSpPr>
          <p:spPr>
            <a:xfrm>
              <a:off x="15282494" y="120610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035442" y="1897503"/>
            <a:ext cx="5831071" cy="3427741"/>
            <a:chOff x="6304986" y="1897503"/>
            <a:chExt cx="5086914" cy="3427741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95035E2-DF95-4CBF-915B-C2D64D7C8039}"/>
                </a:ext>
              </a:extLst>
            </p:cNvPr>
            <p:cNvGrpSpPr/>
            <p:nvPr/>
          </p:nvGrpSpPr>
          <p:grpSpPr>
            <a:xfrm>
              <a:off x="6383646" y="1897503"/>
              <a:ext cx="5008254" cy="3427741"/>
              <a:chOff x="7264985" y="994523"/>
              <a:chExt cx="5008254" cy="3427741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7ECD779-18A3-4BF0-BCF0-9139F1891390}"/>
                  </a:ext>
                </a:extLst>
              </p:cNvPr>
              <p:cNvSpPr txBox="1"/>
              <p:nvPr/>
            </p:nvSpPr>
            <p:spPr>
              <a:xfrm>
                <a:off x="7264985" y="994523"/>
                <a:ext cx="50082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spc="600" dirty="0">
                    <a:solidFill>
                      <a:srgbClr val="1F4E79"/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Q</a:t>
                </a:r>
                <a:r>
                  <a:rPr lang="en-US" altLang="zh-CN" sz="3600" b="1" spc="600" dirty="0">
                    <a:solidFill>
                      <a:schemeClr val="bg2">
                        <a:lumMod val="2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uestion </a:t>
                </a:r>
                <a:r>
                  <a:rPr lang="en-US" altLang="zh-CN" sz="3600" b="1" spc="600" dirty="0">
                    <a:solidFill>
                      <a:srgbClr val="1F4E79"/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sz="3600" b="1" spc="600" dirty="0">
                    <a:solidFill>
                      <a:schemeClr val="bg2">
                        <a:lumMod val="2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eneration:</a:t>
                </a:r>
              </a:p>
            </p:txBody>
          </p:sp>
          <p:sp>
            <p:nvSpPr>
              <p:cNvPr id="40" name="燕尾形 23">
                <a:extLst>
                  <a:ext uri="{FF2B5EF4-FFF2-40B4-BE49-F238E27FC236}">
                    <a16:creationId xmlns:a16="http://schemas.microsoft.com/office/drawing/2014/main" id="{DFE2851B-1E8E-4955-8D3B-72304C42B698}"/>
                  </a:ext>
                </a:extLst>
              </p:cNvPr>
              <p:cNvSpPr/>
              <p:nvPr/>
            </p:nvSpPr>
            <p:spPr>
              <a:xfrm>
                <a:off x="9416412" y="4307964"/>
                <a:ext cx="74613" cy="114300"/>
              </a:xfrm>
              <a:prstGeom prst="chevron">
                <a:avLst>
                  <a:gd name="adj" fmla="val 6914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877F1A8-A3F9-40E3-BE47-ACA337DE5041}"/>
                </a:ext>
              </a:extLst>
            </p:cNvPr>
            <p:cNvSpPr txBox="1"/>
            <p:nvPr/>
          </p:nvSpPr>
          <p:spPr>
            <a:xfrm>
              <a:off x="6304986" y="4606824"/>
              <a:ext cx="4667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三极极黑简体" panose="00000505000000000000" pitchFamily="2" charset="-122"/>
                  <a:cs typeface="Times New Roman" panose="02020603050405020304" pitchFamily="18" charset="0"/>
                </a:rPr>
                <a:t>Dong Li          22  Nov  2020</a:t>
              </a:r>
              <a:endParaRPr lang="zh-CN" altLang="en-US" sz="2400" dirty="0">
                <a:latin typeface="Times New Roman" panose="02020603050405020304" pitchFamily="18" charset="0"/>
                <a:ea typeface="三极极黑简体" panose="00000505000000000000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1227328E-67AB-42FB-B5A2-10470CEBC2BF}"/>
              </a:ext>
            </a:extLst>
          </p:cNvPr>
          <p:cNvSpPr txBox="1"/>
          <p:nvPr/>
        </p:nvSpPr>
        <p:spPr>
          <a:xfrm>
            <a:off x="5785501" y="2791304"/>
            <a:ext cx="6421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spc="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How to ask questions?</a:t>
            </a:r>
            <a:endParaRPr lang="zh-CN" altLang="en-US" sz="3600" b="1" spc="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 17">
            <a:extLst>
              <a:ext uri="{FF2B5EF4-FFF2-40B4-BE49-F238E27FC236}">
                <a16:creationId xmlns:a16="http://schemas.microsoft.com/office/drawing/2014/main" id="{A3398E13-B672-4D7E-8853-3C52C63031BE}"/>
              </a:ext>
            </a:extLst>
          </p:cNvPr>
          <p:cNvSpPr/>
          <p:nvPr/>
        </p:nvSpPr>
        <p:spPr>
          <a:xfrm>
            <a:off x="6520582" y="3887962"/>
            <a:ext cx="2835629" cy="37965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4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5304846" cy="1210658"/>
            <a:chOff x="415234" y="-199604"/>
            <a:chExt cx="5304846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4450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Pointer-Generator QG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D009004-F3FB-46A3-93B7-F07BD5F96286}"/>
              </a:ext>
            </a:extLst>
          </p:cNvPr>
          <p:cNvSpPr txBox="1"/>
          <p:nvPr/>
        </p:nvSpPr>
        <p:spPr>
          <a:xfrm>
            <a:off x="6242803" y="325347"/>
            <a:ext cx="5569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Paragraph-level Neural Question Generation with </a:t>
            </a:r>
            <a:r>
              <a:rPr lang="en-US" altLang="zh-CN" sz="1800" b="0" i="0" u="none" strike="noStrike" baseline="0" dirty="0" err="1">
                <a:latin typeface="NimbusRomNo9L-Medi"/>
              </a:rPr>
              <a:t>Maxout</a:t>
            </a:r>
            <a:r>
              <a:rPr lang="en-US" altLang="zh-CN" sz="1800" b="0" i="0" u="none" strike="noStrike" baseline="0" dirty="0">
                <a:latin typeface="NimbusRomNo9L-Medi"/>
              </a:rPr>
              <a:t> Pointer and Gated Self-attention Networks(ACL 2018)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F22A3BB-1971-43C3-8B51-41E2DE0F6275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D459B94-5E04-4F14-B126-09A17F2F629E}"/>
              </a:ext>
            </a:extLst>
          </p:cNvPr>
          <p:cNvSpPr txBox="1"/>
          <p:nvPr/>
        </p:nvSpPr>
        <p:spPr>
          <a:xfrm>
            <a:off x="924559" y="1590561"/>
            <a:ext cx="660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ED8376-63B1-4765-AC95-6BC0125BCE72}"/>
              </a:ext>
            </a:extLst>
          </p:cNvPr>
          <p:cNvSpPr txBox="1"/>
          <p:nvPr/>
        </p:nvSpPr>
        <p:spPr>
          <a:xfrm>
            <a:off x="1269560" y="2130599"/>
            <a:ext cx="7102280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MS MARCO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BLEU 1-4; METEOR; ROUGE-L</a:t>
            </a:r>
          </a:p>
        </p:txBody>
      </p:sp>
    </p:spTree>
    <p:extLst>
      <p:ext uri="{BB962C8B-B14F-4D97-AF65-F5344CB8AC3E}">
        <p14:creationId xmlns:p14="http://schemas.microsoft.com/office/powerpoint/2010/main" val="69497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5304846" cy="1210658"/>
            <a:chOff x="415234" y="-199604"/>
            <a:chExt cx="5304846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4450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Pointer-Generator QG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D009004-F3FB-46A3-93B7-F07BD5F96286}"/>
              </a:ext>
            </a:extLst>
          </p:cNvPr>
          <p:cNvSpPr txBox="1"/>
          <p:nvPr/>
        </p:nvSpPr>
        <p:spPr>
          <a:xfrm>
            <a:off x="6242803" y="325347"/>
            <a:ext cx="5569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Paragraph-level Neural Question Generation with </a:t>
            </a:r>
            <a:r>
              <a:rPr lang="en-US" altLang="zh-CN" sz="1800" b="0" i="0" u="none" strike="noStrike" baseline="0" dirty="0" err="1">
                <a:latin typeface="NimbusRomNo9L-Medi"/>
              </a:rPr>
              <a:t>Maxout</a:t>
            </a:r>
            <a:r>
              <a:rPr lang="en-US" altLang="zh-CN" sz="1800" b="0" i="0" u="none" strike="noStrike" baseline="0" dirty="0">
                <a:latin typeface="NimbusRomNo9L-Medi"/>
              </a:rPr>
              <a:t> Pointer and Gated Self-attention Networks(ACL 2018)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F22A3BB-1971-43C3-8B51-41E2DE0F6275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D459B94-5E04-4F14-B126-09A17F2F629E}"/>
              </a:ext>
            </a:extLst>
          </p:cNvPr>
          <p:cNvSpPr txBox="1"/>
          <p:nvPr/>
        </p:nvSpPr>
        <p:spPr>
          <a:xfrm>
            <a:off x="924559" y="1590561"/>
            <a:ext cx="660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ED8376-63B1-4765-AC95-6BC0125BCE72}"/>
              </a:ext>
            </a:extLst>
          </p:cNvPr>
          <p:cNvSpPr txBox="1"/>
          <p:nvPr/>
        </p:nvSpPr>
        <p:spPr>
          <a:xfrm>
            <a:off x="1269560" y="2130599"/>
            <a:ext cx="710228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DC307A-9CFC-457E-9C3A-D252D1292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87" y="3211147"/>
            <a:ext cx="7673390" cy="22097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24BD4E-2EB4-41DB-B902-635EF9DF5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485" y="2052226"/>
            <a:ext cx="3204317" cy="22097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FAE9C17-7381-4C72-B971-4D2AFD6F652D}"/>
              </a:ext>
            </a:extLst>
          </p:cNvPr>
          <p:cNvSpPr txBox="1"/>
          <p:nvPr/>
        </p:nvSpPr>
        <p:spPr>
          <a:xfrm>
            <a:off x="1580945" y="5595183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Paragraph-level QG &gt; sentence-level QG</a:t>
            </a:r>
            <a:endParaRPr lang="zh-CN" altLang="en-US" sz="1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CEF5DA-FEF0-4536-9D35-07CADD770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485" y="4386254"/>
            <a:ext cx="3297173" cy="224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3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Multi-task 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9AA52DF-4543-4C7B-9DB5-BC21E72D0082}"/>
              </a:ext>
            </a:extLst>
          </p:cNvPr>
          <p:cNvSpPr txBox="1"/>
          <p:nvPr/>
        </p:nvSpPr>
        <p:spPr>
          <a:xfrm>
            <a:off x="6161523" y="345667"/>
            <a:ext cx="6050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Multi-Task Learning with Language Modeling for Question Generation (EMNLP 2019)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17685D-F0E9-4CE6-905A-16E8742D38BC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095B695-53A7-4B4E-8596-F6F997B5058D}"/>
              </a:ext>
            </a:extLst>
          </p:cNvPr>
          <p:cNvSpPr txBox="1"/>
          <p:nvPr/>
        </p:nvSpPr>
        <p:spPr>
          <a:xfrm>
            <a:off x="1269560" y="2130599"/>
            <a:ext cx="8194480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answer-aware questions generation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the encoder to learn a better representation of the input sequence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the decoder to generate more coherent and fluent questions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F53685-19F2-4EEB-B523-8D39D3A23938}"/>
              </a:ext>
            </a:extLst>
          </p:cNvPr>
          <p:cNvSpPr txBox="1"/>
          <p:nvPr/>
        </p:nvSpPr>
        <p:spPr>
          <a:xfrm>
            <a:off x="924559" y="1590561"/>
            <a:ext cx="1971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3E29EF-AFFF-406A-AE42-378253A6B98A}"/>
              </a:ext>
            </a:extLst>
          </p:cNvPr>
          <p:cNvSpPr txBox="1"/>
          <p:nvPr/>
        </p:nvSpPr>
        <p:spPr>
          <a:xfrm>
            <a:off x="924559" y="3833889"/>
            <a:ext cx="1971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458F5D-3760-480B-AE00-1FBF3A49BFB0}"/>
              </a:ext>
            </a:extLst>
          </p:cNvPr>
          <p:cNvSpPr txBox="1"/>
          <p:nvPr/>
        </p:nvSpPr>
        <p:spPr>
          <a:xfrm>
            <a:off x="1269560" y="4333287"/>
            <a:ext cx="5478712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 learning structure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attention-based pointer-generator model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modeling as an auxiliary task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7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Multi-task 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9AA52DF-4543-4C7B-9DB5-BC21E72D0082}"/>
              </a:ext>
            </a:extLst>
          </p:cNvPr>
          <p:cNvSpPr txBox="1"/>
          <p:nvPr/>
        </p:nvSpPr>
        <p:spPr>
          <a:xfrm>
            <a:off x="6161523" y="345667"/>
            <a:ext cx="6050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Multi-Task Learning with Language Modeling for Question Generation (EMNLP 2019)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17685D-F0E9-4CE6-905A-16E8742D38BC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5C75C95-249C-45F4-9E64-4D929583F3EC}"/>
              </a:ext>
            </a:extLst>
          </p:cNvPr>
          <p:cNvSpPr txBox="1"/>
          <p:nvPr/>
        </p:nvSpPr>
        <p:spPr>
          <a:xfrm>
            <a:off x="924559" y="1590561"/>
            <a:ext cx="1971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11B705-3C31-4BF1-9BDF-4A7BD1C343E8}"/>
              </a:ext>
            </a:extLst>
          </p:cNvPr>
          <p:cNvSpPr txBox="1"/>
          <p:nvPr/>
        </p:nvSpPr>
        <p:spPr>
          <a:xfrm>
            <a:off x="1422400" y="2322774"/>
            <a:ext cx="4673600" cy="34533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Feature-enriched Pointer Generator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feature-rich encoder (Bi-LSTM)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oncatenates the word embedding, answer position embedding and lexical feature embedding(POS, tags, NER tags, and word case)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attention-based decoder (LSTM)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two-layer feed-forward network</a:t>
            </a:r>
          </a:p>
          <a:p>
            <a:r>
              <a:rPr lang="en-US" altLang="zh-CN" dirty="0"/>
              <a:t>Language Modeling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0F8CFC-BDD3-41FA-8A54-B00E41E8E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383" y="2322774"/>
            <a:ext cx="4362674" cy="39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1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Multi-task 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9AA52DF-4543-4C7B-9DB5-BC21E72D0082}"/>
              </a:ext>
            </a:extLst>
          </p:cNvPr>
          <p:cNvSpPr txBox="1"/>
          <p:nvPr/>
        </p:nvSpPr>
        <p:spPr>
          <a:xfrm>
            <a:off x="6161523" y="345667"/>
            <a:ext cx="6050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Multi-Task Learning with Language Modeling for Question Generation (EMNLP 2019)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17685D-F0E9-4CE6-905A-16E8742D38BC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5C75C95-249C-45F4-9E64-4D929583F3EC}"/>
              </a:ext>
            </a:extLst>
          </p:cNvPr>
          <p:cNvSpPr txBox="1"/>
          <p:nvPr/>
        </p:nvSpPr>
        <p:spPr>
          <a:xfrm>
            <a:off x="924559" y="1590561"/>
            <a:ext cx="1971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11B705-3C31-4BF1-9BDF-4A7BD1C343E8}"/>
              </a:ext>
            </a:extLst>
          </p:cNvPr>
          <p:cNvSpPr txBox="1"/>
          <p:nvPr/>
        </p:nvSpPr>
        <p:spPr>
          <a:xfrm>
            <a:off x="1422400" y="2322774"/>
            <a:ext cx="5792216" cy="363798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Feature-enriched Pointer Generator (high-level task)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feature-rich encoder (Bi-LSTM)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oncatenates the word embedding, answer position embedding and lexical feature embedding(POS tags, NER tags, and word case)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attention-based decoder (LSTM)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two-layer feed-forward network</a:t>
            </a:r>
          </a:p>
          <a:p>
            <a:r>
              <a:rPr lang="en-US" altLang="zh-CN" dirty="0"/>
              <a:t>Language Modeling (low-level task)</a:t>
            </a:r>
          </a:p>
          <a:p>
            <a:r>
              <a:rPr lang="en-US" altLang="zh-CN" dirty="0"/>
              <a:t>Multi-task Learning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9DD712-D387-4738-884B-0F7E1E34A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804" y="3804829"/>
            <a:ext cx="3683189" cy="23051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DD08C9-B9E6-448B-8134-5BD23C6F4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372" y="5744202"/>
            <a:ext cx="1771741" cy="3175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CF982CD-5D8D-4444-B2EB-699EE55D8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2804" y="2418974"/>
            <a:ext cx="3086324" cy="119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Multi-task 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9AA52DF-4543-4C7B-9DB5-BC21E72D0082}"/>
              </a:ext>
            </a:extLst>
          </p:cNvPr>
          <p:cNvSpPr txBox="1"/>
          <p:nvPr/>
        </p:nvSpPr>
        <p:spPr>
          <a:xfrm>
            <a:off x="6161523" y="345667"/>
            <a:ext cx="6050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Multi-Task Learning with Language Modeling for Question Generation (EMNLP 2019)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17685D-F0E9-4CE6-905A-16E8742D38BC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3A57AD5-C321-4686-8A24-B2D65561AB70}"/>
              </a:ext>
            </a:extLst>
          </p:cNvPr>
          <p:cNvSpPr txBox="1"/>
          <p:nvPr/>
        </p:nvSpPr>
        <p:spPr>
          <a:xfrm>
            <a:off x="924559" y="1590561"/>
            <a:ext cx="660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B199C7-8062-4657-A043-EC5DA55D6724}"/>
              </a:ext>
            </a:extLst>
          </p:cNvPr>
          <p:cNvSpPr txBox="1"/>
          <p:nvPr/>
        </p:nvSpPr>
        <p:spPr>
          <a:xfrm>
            <a:off x="1269560" y="2130599"/>
            <a:ext cx="7102280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MARCO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BLEU 1-4; perplexity; distinct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matching; fluency; relevance</a:t>
            </a:r>
          </a:p>
        </p:txBody>
      </p:sp>
    </p:spTree>
    <p:extLst>
      <p:ext uri="{BB962C8B-B14F-4D97-AF65-F5344CB8AC3E}">
        <p14:creationId xmlns:p14="http://schemas.microsoft.com/office/powerpoint/2010/main" val="278478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Multi-task 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9AA52DF-4543-4C7B-9DB5-BC21E72D0082}"/>
              </a:ext>
            </a:extLst>
          </p:cNvPr>
          <p:cNvSpPr txBox="1"/>
          <p:nvPr/>
        </p:nvSpPr>
        <p:spPr>
          <a:xfrm>
            <a:off x="6161523" y="345667"/>
            <a:ext cx="6050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Multi-Task Learning with Language Modeling for Question Generation (EMNLP 2019)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17685D-F0E9-4CE6-905A-16E8742D38BC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3DD96E9-73F4-4D5A-8305-6BDAB2D11E3D}"/>
              </a:ext>
            </a:extLst>
          </p:cNvPr>
          <p:cNvSpPr txBox="1"/>
          <p:nvPr/>
        </p:nvSpPr>
        <p:spPr>
          <a:xfrm>
            <a:off x="924559" y="1590561"/>
            <a:ext cx="660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1B18ED-B522-4CB4-B00E-FD94A0C5696A}"/>
              </a:ext>
            </a:extLst>
          </p:cNvPr>
          <p:cNvSpPr txBox="1"/>
          <p:nvPr/>
        </p:nvSpPr>
        <p:spPr>
          <a:xfrm>
            <a:off x="1269560" y="2130599"/>
            <a:ext cx="710228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2B6C67-6EC1-45D8-A9FB-21D15CC9B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876" y="2924471"/>
            <a:ext cx="8423116" cy="333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4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Multi-task 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9AA52DF-4543-4C7B-9DB5-BC21E72D0082}"/>
              </a:ext>
            </a:extLst>
          </p:cNvPr>
          <p:cNvSpPr txBox="1"/>
          <p:nvPr/>
        </p:nvSpPr>
        <p:spPr>
          <a:xfrm>
            <a:off x="6161523" y="345667"/>
            <a:ext cx="6050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Multi-Task Learning with Language Modeling for Question Generation (EMNLP 2019)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17685D-F0E9-4CE6-905A-16E8742D38BC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3DD96E9-73F4-4D5A-8305-6BDAB2D11E3D}"/>
              </a:ext>
            </a:extLst>
          </p:cNvPr>
          <p:cNvSpPr txBox="1"/>
          <p:nvPr/>
        </p:nvSpPr>
        <p:spPr>
          <a:xfrm>
            <a:off x="924559" y="1590561"/>
            <a:ext cx="660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BAB614-628B-47BE-BFC7-CD497087D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435" y="2823619"/>
            <a:ext cx="7005421" cy="32123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55562A6-13F0-49BF-87C3-1193F7A70ECE}"/>
              </a:ext>
            </a:extLst>
          </p:cNvPr>
          <p:cNvSpPr txBox="1"/>
          <p:nvPr/>
        </p:nvSpPr>
        <p:spPr>
          <a:xfrm>
            <a:off x="1269560" y="2130599"/>
            <a:ext cx="710228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59350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Multi-task 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9AA52DF-4543-4C7B-9DB5-BC21E72D0082}"/>
              </a:ext>
            </a:extLst>
          </p:cNvPr>
          <p:cNvSpPr txBox="1"/>
          <p:nvPr/>
        </p:nvSpPr>
        <p:spPr>
          <a:xfrm>
            <a:off x="6161523" y="345667"/>
            <a:ext cx="6050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Multi-Task Learning with Language Modeling for Question Generation (EMNLP 2019)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17685D-F0E9-4CE6-905A-16E8742D38BC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3DD96E9-73F4-4D5A-8305-6BDAB2D11E3D}"/>
              </a:ext>
            </a:extLst>
          </p:cNvPr>
          <p:cNvSpPr txBox="1"/>
          <p:nvPr/>
        </p:nvSpPr>
        <p:spPr>
          <a:xfrm>
            <a:off x="924559" y="1590561"/>
            <a:ext cx="660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5562A6-13F0-49BF-87C3-1193F7A70ECE}"/>
              </a:ext>
            </a:extLst>
          </p:cNvPr>
          <p:cNvSpPr txBox="1"/>
          <p:nvPr/>
        </p:nvSpPr>
        <p:spPr>
          <a:xfrm>
            <a:off x="1269560" y="2130599"/>
            <a:ext cx="710228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358FDE-5C99-4BAF-BAC3-53E8C13C1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735" y="2790908"/>
            <a:ext cx="3567881" cy="389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3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Multi-task 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17685D-F0E9-4CE6-905A-16E8742D38BC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05C10E8-C38F-4A38-9B4A-AB422BC802B4}"/>
              </a:ext>
            </a:extLst>
          </p:cNvPr>
          <p:cNvSpPr txBox="1"/>
          <p:nvPr/>
        </p:nvSpPr>
        <p:spPr>
          <a:xfrm>
            <a:off x="5927843" y="5590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Question-type Driven Question Generation (EMNLP 2019)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D6CF77-2B61-4F7C-BCCE-448A8E235C8F}"/>
              </a:ext>
            </a:extLst>
          </p:cNvPr>
          <p:cNvSpPr txBox="1"/>
          <p:nvPr/>
        </p:nvSpPr>
        <p:spPr>
          <a:xfrm>
            <a:off x="1269560" y="2130599"/>
            <a:ext cx="6966898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mismatch issue between question type and answer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3C06F9-8814-4F17-856A-BB7E2777575B}"/>
              </a:ext>
            </a:extLst>
          </p:cNvPr>
          <p:cNvSpPr txBox="1"/>
          <p:nvPr/>
        </p:nvSpPr>
        <p:spPr>
          <a:xfrm>
            <a:off x="924559" y="1590561"/>
            <a:ext cx="1971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AF8CCB-C327-429D-8C8E-138ED344428F}"/>
              </a:ext>
            </a:extLst>
          </p:cNvPr>
          <p:cNvSpPr txBox="1"/>
          <p:nvPr/>
        </p:nvSpPr>
        <p:spPr>
          <a:xfrm>
            <a:off x="924559" y="3934473"/>
            <a:ext cx="1986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DF981E-9EF7-4DE8-A5F1-372425D5D7A5}"/>
              </a:ext>
            </a:extLst>
          </p:cNvPr>
          <p:cNvSpPr txBox="1"/>
          <p:nvPr/>
        </p:nvSpPr>
        <p:spPr>
          <a:xfrm>
            <a:off x="1269560" y="4433871"/>
            <a:ext cx="6603424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unified model to predict the question type and to generate questions simultaneously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A2BA24B-7290-47C5-8920-C46DE1859E2B}"/>
              </a:ext>
            </a:extLst>
          </p:cNvPr>
          <p:cNvSpPr txBox="1"/>
          <p:nvPr/>
        </p:nvSpPr>
        <p:spPr>
          <a:xfrm>
            <a:off x="3166110" y="2874018"/>
            <a:ext cx="3489132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000" b="1" dirty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000" b="1" dirty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000" b="1" dirty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name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FE0FF1-1A1B-46F8-AFE7-6E375A2E56C9}"/>
              </a:ext>
            </a:extLst>
          </p:cNvPr>
          <p:cNvSpPr txBox="1"/>
          <p:nvPr/>
        </p:nvSpPr>
        <p:spPr>
          <a:xfrm>
            <a:off x="1799547" y="2738861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34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26">
            <a:extLst>
              <a:ext uri="{FF2B5EF4-FFF2-40B4-BE49-F238E27FC236}">
                <a16:creationId xmlns:a16="http://schemas.microsoft.com/office/drawing/2014/main" id="{C1EC0FF9-F9F9-4F7C-AAC7-E09D71676A75}"/>
              </a:ext>
            </a:extLst>
          </p:cNvPr>
          <p:cNvSpPr/>
          <p:nvPr/>
        </p:nvSpPr>
        <p:spPr>
          <a:xfrm rot="18000000">
            <a:off x="-510994" y="-624161"/>
            <a:ext cx="2766480" cy="2825746"/>
          </a:xfrm>
          <a:custGeom>
            <a:avLst/>
            <a:gdLst>
              <a:gd name="connsiteX0" fmla="*/ 23727 w 1761625"/>
              <a:gd name="connsiteY0" fmla="*/ 386077 h 1700705"/>
              <a:gd name="connsiteX1" fmla="*/ 747627 w 1761625"/>
              <a:gd name="connsiteY1" fmla="*/ 1700527 h 1700705"/>
              <a:gd name="connsiteX2" fmla="*/ 1757277 w 1761625"/>
              <a:gd name="connsiteY2" fmla="*/ 290827 h 1700705"/>
              <a:gd name="connsiteX3" fmla="*/ 328527 w 1761625"/>
              <a:gd name="connsiteY3" fmla="*/ 5077 h 1700705"/>
              <a:gd name="connsiteX4" fmla="*/ 23727 w 1761625"/>
              <a:gd name="connsiteY4" fmla="*/ 386077 h 1700705"/>
              <a:gd name="connsiteX0" fmla="*/ 23727 w 1763559"/>
              <a:gd name="connsiteY0" fmla="*/ 386077 h 1701593"/>
              <a:gd name="connsiteX1" fmla="*/ 747627 w 1763559"/>
              <a:gd name="connsiteY1" fmla="*/ 1700527 h 1701593"/>
              <a:gd name="connsiteX2" fmla="*/ 1757277 w 1763559"/>
              <a:gd name="connsiteY2" fmla="*/ 290827 h 1701593"/>
              <a:gd name="connsiteX3" fmla="*/ 328527 w 1763559"/>
              <a:gd name="connsiteY3" fmla="*/ 5077 h 1701593"/>
              <a:gd name="connsiteX4" fmla="*/ 23727 w 1763559"/>
              <a:gd name="connsiteY4" fmla="*/ 386077 h 1701593"/>
              <a:gd name="connsiteX0" fmla="*/ 23009 w 1760907"/>
              <a:gd name="connsiteY0" fmla="*/ 668528 h 1719417"/>
              <a:gd name="connsiteX1" fmla="*/ 746909 w 1760907"/>
              <a:gd name="connsiteY1" fmla="*/ 1716278 h 1719417"/>
              <a:gd name="connsiteX2" fmla="*/ 1756559 w 1760907"/>
              <a:gd name="connsiteY2" fmla="*/ 306578 h 1719417"/>
              <a:gd name="connsiteX3" fmla="*/ 327809 w 1760907"/>
              <a:gd name="connsiteY3" fmla="*/ 20828 h 1719417"/>
              <a:gd name="connsiteX4" fmla="*/ 23009 w 1760907"/>
              <a:gd name="connsiteY4" fmla="*/ 668528 h 1719417"/>
              <a:gd name="connsiteX0" fmla="*/ 5885 w 1743783"/>
              <a:gd name="connsiteY0" fmla="*/ 764690 h 1815643"/>
              <a:gd name="connsiteX1" fmla="*/ 729785 w 1743783"/>
              <a:gd name="connsiteY1" fmla="*/ 1812440 h 1815643"/>
              <a:gd name="connsiteX2" fmla="*/ 1739435 w 1743783"/>
              <a:gd name="connsiteY2" fmla="*/ 402740 h 1815643"/>
              <a:gd name="connsiteX3" fmla="*/ 463085 w 1743783"/>
              <a:gd name="connsiteY3" fmla="*/ 12215 h 1815643"/>
              <a:gd name="connsiteX4" fmla="*/ 5885 w 1743783"/>
              <a:gd name="connsiteY4" fmla="*/ 764690 h 1815643"/>
              <a:gd name="connsiteX0" fmla="*/ 5885 w 1744149"/>
              <a:gd name="connsiteY0" fmla="*/ 764690 h 1812466"/>
              <a:gd name="connsiteX1" fmla="*/ 729785 w 1744149"/>
              <a:gd name="connsiteY1" fmla="*/ 1812440 h 1812466"/>
              <a:gd name="connsiteX2" fmla="*/ 1739435 w 1744149"/>
              <a:gd name="connsiteY2" fmla="*/ 402740 h 1812466"/>
              <a:gd name="connsiteX3" fmla="*/ 463085 w 1744149"/>
              <a:gd name="connsiteY3" fmla="*/ 12215 h 1812466"/>
              <a:gd name="connsiteX4" fmla="*/ 5885 w 1744149"/>
              <a:gd name="connsiteY4" fmla="*/ 764690 h 1812466"/>
              <a:gd name="connsiteX0" fmla="*/ 5885 w 1744149"/>
              <a:gd name="connsiteY0" fmla="*/ 779479 h 1827255"/>
              <a:gd name="connsiteX1" fmla="*/ 729785 w 1744149"/>
              <a:gd name="connsiteY1" fmla="*/ 1827229 h 1827255"/>
              <a:gd name="connsiteX2" fmla="*/ 1739435 w 1744149"/>
              <a:gd name="connsiteY2" fmla="*/ 417529 h 1827255"/>
              <a:gd name="connsiteX3" fmla="*/ 463085 w 1744149"/>
              <a:gd name="connsiteY3" fmla="*/ 27004 h 1827255"/>
              <a:gd name="connsiteX4" fmla="*/ 5885 w 1744149"/>
              <a:gd name="connsiteY4" fmla="*/ 779479 h 1827255"/>
              <a:gd name="connsiteX0" fmla="*/ 5885 w 1757044"/>
              <a:gd name="connsiteY0" fmla="*/ 779479 h 1827259"/>
              <a:gd name="connsiteX1" fmla="*/ 729785 w 1757044"/>
              <a:gd name="connsiteY1" fmla="*/ 1827229 h 1827259"/>
              <a:gd name="connsiteX2" fmla="*/ 1739435 w 1757044"/>
              <a:gd name="connsiteY2" fmla="*/ 417529 h 1827259"/>
              <a:gd name="connsiteX3" fmla="*/ 463085 w 1757044"/>
              <a:gd name="connsiteY3" fmla="*/ 27004 h 1827259"/>
              <a:gd name="connsiteX4" fmla="*/ 5885 w 1757044"/>
              <a:gd name="connsiteY4" fmla="*/ 779479 h 1827259"/>
              <a:gd name="connsiteX0" fmla="*/ 5885 w 1799344"/>
              <a:gd name="connsiteY0" fmla="*/ 779479 h 1827259"/>
              <a:gd name="connsiteX1" fmla="*/ 729785 w 1799344"/>
              <a:gd name="connsiteY1" fmla="*/ 1827229 h 1827259"/>
              <a:gd name="connsiteX2" fmla="*/ 1739435 w 1799344"/>
              <a:gd name="connsiteY2" fmla="*/ 417529 h 1827259"/>
              <a:gd name="connsiteX3" fmla="*/ 463085 w 1799344"/>
              <a:gd name="connsiteY3" fmla="*/ 27004 h 1827259"/>
              <a:gd name="connsiteX4" fmla="*/ 5885 w 1799344"/>
              <a:gd name="connsiteY4" fmla="*/ 779479 h 1827259"/>
              <a:gd name="connsiteX0" fmla="*/ 9310 w 1745619"/>
              <a:gd name="connsiteY0" fmla="*/ 685664 h 1733440"/>
              <a:gd name="connsiteX1" fmla="*/ 733210 w 1745619"/>
              <a:gd name="connsiteY1" fmla="*/ 1733414 h 1733440"/>
              <a:gd name="connsiteX2" fmla="*/ 1742860 w 1745619"/>
              <a:gd name="connsiteY2" fmla="*/ 323714 h 1733440"/>
              <a:gd name="connsiteX3" fmla="*/ 418885 w 1745619"/>
              <a:gd name="connsiteY3" fmla="*/ 18914 h 1733440"/>
              <a:gd name="connsiteX4" fmla="*/ 9310 w 1745619"/>
              <a:gd name="connsiteY4" fmla="*/ 685664 h 1733440"/>
              <a:gd name="connsiteX0" fmla="*/ 12052 w 1748850"/>
              <a:gd name="connsiteY0" fmla="*/ 729612 h 1777388"/>
              <a:gd name="connsiteX1" fmla="*/ 735952 w 1748850"/>
              <a:gd name="connsiteY1" fmla="*/ 1777362 h 1777388"/>
              <a:gd name="connsiteX2" fmla="*/ 1745602 w 1748850"/>
              <a:gd name="connsiteY2" fmla="*/ 367662 h 1777388"/>
              <a:gd name="connsiteX3" fmla="*/ 393052 w 1748850"/>
              <a:gd name="connsiteY3" fmla="*/ 15237 h 1777388"/>
              <a:gd name="connsiteX4" fmla="*/ 12052 w 1748850"/>
              <a:gd name="connsiteY4" fmla="*/ 729612 h 1777388"/>
              <a:gd name="connsiteX0" fmla="*/ 10861 w 1775992"/>
              <a:gd name="connsiteY0" fmla="*/ 679262 h 1776944"/>
              <a:gd name="connsiteX1" fmla="*/ 763336 w 1775992"/>
              <a:gd name="connsiteY1" fmla="*/ 1774637 h 1776944"/>
              <a:gd name="connsiteX2" fmla="*/ 1772986 w 1775992"/>
              <a:gd name="connsiteY2" fmla="*/ 364937 h 1776944"/>
              <a:gd name="connsiteX3" fmla="*/ 420436 w 1775992"/>
              <a:gd name="connsiteY3" fmla="*/ 12512 h 1776944"/>
              <a:gd name="connsiteX4" fmla="*/ 10861 w 1775992"/>
              <a:gd name="connsiteY4" fmla="*/ 679262 h 1776944"/>
              <a:gd name="connsiteX0" fmla="*/ 10861 w 1775992"/>
              <a:gd name="connsiteY0" fmla="*/ 679262 h 1776944"/>
              <a:gd name="connsiteX1" fmla="*/ 763336 w 1775992"/>
              <a:gd name="connsiteY1" fmla="*/ 1774637 h 1776944"/>
              <a:gd name="connsiteX2" fmla="*/ 1772986 w 1775992"/>
              <a:gd name="connsiteY2" fmla="*/ 364937 h 1776944"/>
              <a:gd name="connsiteX3" fmla="*/ 420436 w 1775992"/>
              <a:gd name="connsiteY3" fmla="*/ 12512 h 1776944"/>
              <a:gd name="connsiteX4" fmla="*/ 10861 w 1775992"/>
              <a:gd name="connsiteY4" fmla="*/ 679262 h 1776944"/>
              <a:gd name="connsiteX0" fmla="*/ 15219 w 1782417"/>
              <a:gd name="connsiteY0" fmla="*/ 679465 h 1796157"/>
              <a:gd name="connsiteX1" fmla="*/ 853419 w 1782417"/>
              <a:gd name="connsiteY1" fmla="*/ 1793890 h 1796157"/>
              <a:gd name="connsiteX2" fmla="*/ 1777344 w 1782417"/>
              <a:gd name="connsiteY2" fmla="*/ 365140 h 1796157"/>
              <a:gd name="connsiteX3" fmla="*/ 424794 w 1782417"/>
              <a:gd name="connsiteY3" fmla="*/ 12715 h 1796157"/>
              <a:gd name="connsiteX4" fmla="*/ 15219 w 1782417"/>
              <a:gd name="connsiteY4" fmla="*/ 679465 h 1796157"/>
              <a:gd name="connsiteX0" fmla="*/ 11937 w 1779135"/>
              <a:gd name="connsiteY0" fmla="*/ 693345 h 1810037"/>
              <a:gd name="connsiteX1" fmla="*/ 850137 w 1779135"/>
              <a:gd name="connsiteY1" fmla="*/ 1807770 h 1810037"/>
              <a:gd name="connsiteX2" fmla="*/ 1774062 w 1779135"/>
              <a:gd name="connsiteY2" fmla="*/ 379020 h 1810037"/>
              <a:gd name="connsiteX3" fmla="*/ 421512 w 1779135"/>
              <a:gd name="connsiteY3" fmla="*/ 26595 h 1810037"/>
              <a:gd name="connsiteX4" fmla="*/ 11937 w 1779135"/>
              <a:gd name="connsiteY4" fmla="*/ 693345 h 1810037"/>
              <a:gd name="connsiteX0" fmla="*/ 14258 w 1781456"/>
              <a:gd name="connsiteY0" fmla="*/ 679466 h 1796158"/>
              <a:gd name="connsiteX1" fmla="*/ 852458 w 1781456"/>
              <a:gd name="connsiteY1" fmla="*/ 1793891 h 1796158"/>
              <a:gd name="connsiteX2" fmla="*/ 1776383 w 1781456"/>
              <a:gd name="connsiteY2" fmla="*/ 365141 h 1796158"/>
              <a:gd name="connsiteX3" fmla="*/ 423833 w 1781456"/>
              <a:gd name="connsiteY3" fmla="*/ 12716 h 1796158"/>
              <a:gd name="connsiteX4" fmla="*/ 14258 w 1781456"/>
              <a:gd name="connsiteY4" fmla="*/ 679466 h 1796158"/>
              <a:gd name="connsiteX0" fmla="*/ 37377 w 1394588"/>
              <a:gd name="connsiteY0" fmla="*/ 87190 h 1870464"/>
              <a:gd name="connsiteX1" fmla="*/ 466002 w 1394588"/>
              <a:gd name="connsiteY1" fmla="*/ 1868365 h 1870464"/>
              <a:gd name="connsiteX2" fmla="*/ 1389927 w 1394588"/>
              <a:gd name="connsiteY2" fmla="*/ 439615 h 1870464"/>
              <a:gd name="connsiteX3" fmla="*/ 37377 w 1394588"/>
              <a:gd name="connsiteY3" fmla="*/ 87190 h 1870464"/>
              <a:gd name="connsiteX0" fmla="*/ 23985 w 1714079"/>
              <a:gd name="connsiteY0" fmla="*/ 123464 h 1714590"/>
              <a:gd name="connsiteX1" fmla="*/ 776460 w 1714079"/>
              <a:gd name="connsiteY1" fmla="*/ 1714139 h 1714590"/>
              <a:gd name="connsiteX2" fmla="*/ 1700385 w 1714079"/>
              <a:gd name="connsiteY2" fmla="*/ 285389 h 1714590"/>
              <a:gd name="connsiteX3" fmla="*/ 23985 w 1714079"/>
              <a:gd name="connsiteY3" fmla="*/ 123464 h 1714590"/>
              <a:gd name="connsiteX0" fmla="*/ 103744 w 1793838"/>
              <a:gd name="connsiteY0" fmla="*/ 254346 h 1845472"/>
              <a:gd name="connsiteX1" fmla="*/ 856219 w 1793838"/>
              <a:gd name="connsiteY1" fmla="*/ 1845021 h 1845472"/>
              <a:gd name="connsiteX2" fmla="*/ 1780144 w 1793838"/>
              <a:gd name="connsiteY2" fmla="*/ 416271 h 1845472"/>
              <a:gd name="connsiteX3" fmla="*/ 103744 w 1793838"/>
              <a:gd name="connsiteY3" fmla="*/ 254346 h 1845472"/>
              <a:gd name="connsiteX0" fmla="*/ 103744 w 1801778"/>
              <a:gd name="connsiteY0" fmla="*/ 263564 h 1854705"/>
              <a:gd name="connsiteX1" fmla="*/ 856219 w 1801778"/>
              <a:gd name="connsiteY1" fmla="*/ 1854239 h 1854705"/>
              <a:gd name="connsiteX2" fmla="*/ 1780144 w 1801778"/>
              <a:gd name="connsiteY2" fmla="*/ 425489 h 1854705"/>
              <a:gd name="connsiteX3" fmla="*/ 103744 w 1801778"/>
              <a:gd name="connsiteY3" fmla="*/ 263564 h 1854705"/>
              <a:gd name="connsiteX0" fmla="*/ 110247 w 1810119"/>
              <a:gd name="connsiteY0" fmla="*/ 263564 h 1855080"/>
              <a:gd name="connsiteX1" fmla="*/ 862722 w 1810119"/>
              <a:gd name="connsiteY1" fmla="*/ 1854239 h 1855080"/>
              <a:gd name="connsiteX2" fmla="*/ 1786647 w 1810119"/>
              <a:gd name="connsiteY2" fmla="*/ 425489 h 1855080"/>
              <a:gd name="connsiteX3" fmla="*/ 110247 w 1810119"/>
              <a:gd name="connsiteY3" fmla="*/ 263564 h 1855080"/>
              <a:gd name="connsiteX0" fmla="*/ 110247 w 1807143"/>
              <a:gd name="connsiteY0" fmla="*/ 283275 h 1874848"/>
              <a:gd name="connsiteX1" fmla="*/ 862722 w 1807143"/>
              <a:gd name="connsiteY1" fmla="*/ 1873950 h 1874848"/>
              <a:gd name="connsiteX2" fmla="*/ 1786647 w 1807143"/>
              <a:gd name="connsiteY2" fmla="*/ 445200 h 1874848"/>
              <a:gd name="connsiteX3" fmla="*/ 110247 w 1807143"/>
              <a:gd name="connsiteY3" fmla="*/ 283275 h 1874848"/>
              <a:gd name="connsiteX0" fmla="*/ 110247 w 1816444"/>
              <a:gd name="connsiteY0" fmla="*/ 273208 h 1864752"/>
              <a:gd name="connsiteX1" fmla="*/ 862722 w 1816444"/>
              <a:gd name="connsiteY1" fmla="*/ 1863883 h 1864752"/>
              <a:gd name="connsiteX2" fmla="*/ 1786647 w 1816444"/>
              <a:gd name="connsiteY2" fmla="*/ 435133 h 1864752"/>
              <a:gd name="connsiteX3" fmla="*/ 110247 w 1816444"/>
              <a:gd name="connsiteY3" fmla="*/ 273208 h 186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6444" h="1864752">
                <a:moveTo>
                  <a:pt x="110247" y="273208"/>
                </a:moveTo>
                <a:cubicBezTo>
                  <a:pt x="-291391" y="806608"/>
                  <a:pt x="507122" y="1827371"/>
                  <a:pt x="862722" y="1863883"/>
                </a:cubicBezTo>
                <a:cubicBezTo>
                  <a:pt x="1218322" y="1900395"/>
                  <a:pt x="1975560" y="776446"/>
                  <a:pt x="1786647" y="435133"/>
                </a:cubicBezTo>
                <a:cubicBezTo>
                  <a:pt x="1597734" y="93820"/>
                  <a:pt x="511885" y="-260192"/>
                  <a:pt x="110247" y="273208"/>
                </a:cubicBezTo>
                <a:close/>
              </a:path>
            </a:pathLst>
          </a:custGeom>
          <a:gradFill flip="none" rotWithShape="1">
            <a:gsLst>
              <a:gs pos="0">
                <a:srgbClr val="1F4E79"/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1695913">
            <a:off x="-749742" y="4024140"/>
            <a:ext cx="5530353" cy="5667720"/>
          </a:xfrm>
          <a:custGeom>
            <a:avLst/>
            <a:gdLst>
              <a:gd name="connsiteX0" fmla="*/ 23727 w 1761625"/>
              <a:gd name="connsiteY0" fmla="*/ 386077 h 1700705"/>
              <a:gd name="connsiteX1" fmla="*/ 747627 w 1761625"/>
              <a:gd name="connsiteY1" fmla="*/ 1700527 h 1700705"/>
              <a:gd name="connsiteX2" fmla="*/ 1757277 w 1761625"/>
              <a:gd name="connsiteY2" fmla="*/ 290827 h 1700705"/>
              <a:gd name="connsiteX3" fmla="*/ 328527 w 1761625"/>
              <a:gd name="connsiteY3" fmla="*/ 5077 h 1700705"/>
              <a:gd name="connsiteX4" fmla="*/ 23727 w 1761625"/>
              <a:gd name="connsiteY4" fmla="*/ 386077 h 1700705"/>
              <a:gd name="connsiteX0" fmla="*/ 23727 w 1763559"/>
              <a:gd name="connsiteY0" fmla="*/ 386077 h 1701593"/>
              <a:gd name="connsiteX1" fmla="*/ 747627 w 1763559"/>
              <a:gd name="connsiteY1" fmla="*/ 1700527 h 1701593"/>
              <a:gd name="connsiteX2" fmla="*/ 1757277 w 1763559"/>
              <a:gd name="connsiteY2" fmla="*/ 290827 h 1701593"/>
              <a:gd name="connsiteX3" fmla="*/ 328527 w 1763559"/>
              <a:gd name="connsiteY3" fmla="*/ 5077 h 1701593"/>
              <a:gd name="connsiteX4" fmla="*/ 23727 w 1763559"/>
              <a:gd name="connsiteY4" fmla="*/ 386077 h 1701593"/>
              <a:gd name="connsiteX0" fmla="*/ 23009 w 1760907"/>
              <a:gd name="connsiteY0" fmla="*/ 668528 h 1719417"/>
              <a:gd name="connsiteX1" fmla="*/ 746909 w 1760907"/>
              <a:gd name="connsiteY1" fmla="*/ 1716278 h 1719417"/>
              <a:gd name="connsiteX2" fmla="*/ 1756559 w 1760907"/>
              <a:gd name="connsiteY2" fmla="*/ 306578 h 1719417"/>
              <a:gd name="connsiteX3" fmla="*/ 327809 w 1760907"/>
              <a:gd name="connsiteY3" fmla="*/ 20828 h 1719417"/>
              <a:gd name="connsiteX4" fmla="*/ 23009 w 1760907"/>
              <a:gd name="connsiteY4" fmla="*/ 668528 h 1719417"/>
              <a:gd name="connsiteX0" fmla="*/ 5885 w 1743783"/>
              <a:gd name="connsiteY0" fmla="*/ 764690 h 1815643"/>
              <a:gd name="connsiteX1" fmla="*/ 729785 w 1743783"/>
              <a:gd name="connsiteY1" fmla="*/ 1812440 h 1815643"/>
              <a:gd name="connsiteX2" fmla="*/ 1739435 w 1743783"/>
              <a:gd name="connsiteY2" fmla="*/ 402740 h 1815643"/>
              <a:gd name="connsiteX3" fmla="*/ 463085 w 1743783"/>
              <a:gd name="connsiteY3" fmla="*/ 12215 h 1815643"/>
              <a:gd name="connsiteX4" fmla="*/ 5885 w 1743783"/>
              <a:gd name="connsiteY4" fmla="*/ 764690 h 1815643"/>
              <a:gd name="connsiteX0" fmla="*/ 5885 w 1744149"/>
              <a:gd name="connsiteY0" fmla="*/ 764690 h 1812466"/>
              <a:gd name="connsiteX1" fmla="*/ 729785 w 1744149"/>
              <a:gd name="connsiteY1" fmla="*/ 1812440 h 1812466"/>
              <a:gd name="connsiteX2" fmla="*/ 1739435 w 1744149"/>
              <a:gd name="connsiteY2" fmla="*/ 402740 h 1812466"/>
              <a:gd name="connsiteX3" fmla="*/ 463085 w 1744149"/>
              <a:gd name="connsiteY3" fmla="*/ 12215 h 1812466"/>
              <a:gd name="connsiteX4" fmla="*/ 5885 w 1744149"/>
              <a:gd name="connsiteY4" fmla="*/ 764690 h 1812466"/>
              <a:gd name="connsiteX0" fmla="*/ 5885 w 1744149"/>
              <a:gd name="connsiteY0" fmla="*/ 779479 h 1827255"/>
              <a:gd name="connsiteX1" fmla="*/ 729785 w 1744149"/>
              <a:gd name="connsiteY1" fmla="*/ 1827229 h 1827255"/>
              <a:gd name="connsiteX2" fmla="*/ 1739435 w 1744149"/>
              <a:gd name="connsiteY2" fmla="*/ 417529 h 1827255"/>
              <a:gd name="connsiteX3" fmla="*/ 463085 w 1744149"/>
              <a:gd name="connsiteY3" fmla="*/ 27004 h 1827255"/>
              <a:gd name="connsiteX4" fmla="*/ 5885 w 1744149"/>
              <a:gd name="connsiteY4" fmla="*/ 779479 h 1827255"/>
              <a:gd name="connsiteX0" fmla="*/ 5885 w 1757044"/>
              <a:gd name="connsiteY0" fmla="*/ 779479 h 1827259"/>
              <a:gd name="connsiteX1" fmla="*/ 729785 w 1757044"/>
              <a:gd name="connsiteY1" fmla="*/ 1827229 h 1827259"/>
              <a:gd name="connsiteX2" fmla="*/ 1739435 w 1757044"/>
              <a:gd name="connsiteY2" fmla="*/ 417529 h 1827259"/>
              <a:gd name="connsiteX3" fmla="*/ 463085 w 1757044"/>
              <a:gd name="connsiteY3" fmla="*/ 27004 h 1827259"/>
              <a:gd name="connsiteX4" fmla="*/ 5885 w 1757044"/>
              <a:gd name="connsiteY4" fmla="*/ 779479 h 1827259"/>
              <a:gd name="connsiteX0" fmla="*/ 5885 w 1799344"/>
              <a:gd name="connsiteY0" fmla="*/ 779479 h 1827259"/>
              <a:gd name="connsiteX1" fmla="*/ 729785 w 1799344"/>
              <a:gd name="connsiteY1" fmla="*/ 1827229 h 1827259"/>
              <a:gd name="connsiteX2" fmla="*/ 1739435 w 1799344"/>
              <a:gd name="connsiteY2" fmla="*/ 417529 h 1827259"/>
              <a:gd name="connsiteX3" fmla="*/ 463085 w 1799344"/>
              <a:gd name="connsiteY3" fmla="*/ 27004 h 1827259"/>
              <a:gd name="connsiteX4" fmla="*/ 5885 w 1799344"/>
              <a:gd name="connsiteY4" fmla="*/ 779479 h 1827259"/>
              <a:gd name="connsiteX0" fmla="*/ 9310 w 1745619"/>
              <a:gd name="connsiteY0" fmla="*/ 685664 h 1733440"/>
              <a:gd name="connsiteX1" fmla="*/ 733210 w 1745619"/>
              <a:gd name="connsiteY1" fmla="*/ 1733414 h 1733440"/>
              <a:gd name="connsiteX2" fmla="*/ 1742860 w 1745619"/>
              <a:gd name="connsiteY2" fmla="*/ 323714 h 1733440"/>
              <a:gd name="connsiteX3" fmla="*/ 418885 w 1745619"/>
              <a:gd name="connsiteY3" fmla="*/ 18914 h 1733440"/>
              <a:gd name="connsiteX4" fmla="*/ 9310 w 1745619"/>
              <a:gd name="connsiteY4" fmla="*/ 685664 h 1733440"/>
              <a:gd name="connsiteX0" fmla="*/ 12052 w 1748850"/>
              <a:gd name="connsiteY0" fmla="*/ 729612 h 1777388"/>
              <a:gd name="connsiteX1" fmla="*/ 735952 w 1748850"/>
              <a:gd name="connsiteY1" fmla="*/ 1777362 h 1777388"/>
              <a:gd name="connsiteX2" fmla="*/ 1745602 w 1748850"/>
              <a:gd name="connsiteY2" fmla="*/ 367662 h 1777388"/>
              <a:gd name="connsiteX3" fmla="*/ 393052 w 1748850"/>
              <a:gd name="connsiteY3" fmla="*/ 15237 h 1777388"/>
              <a:gd name="connsiteX4" fmla="*/ 12052 w 1748850"/>
              <a:gd name="connsiteY4" fmla="*/ 729612 h 1777388"/>
              <a:gd name="connsiteX0" fmla="*/ 10861 w 1775992"/>
              <a:gd name="connsiteY0" fmla="*/ 679262 h 1776944"/>
              <a:gd name="connsiteX1" fmla="*/ 763336 w 1775992"/>
              <a:gd name="connsiteY1" fmla="*/ 1774637 h 1776944"/>
              <a:gd name="connsiteX2" fmla="*/ 1772986 w 1775992"/>
              <a:gd name="connsiteY2" fmla="*/ 364937 h 1776944"/>
              <a:gd name="connsiteX3" fmla="*/ 420436 w 1775992"/>
              <a:gd name="connsiteY3" fmla="*/ 12512 h 1776944"/>
              <a:gd name="connsiteX4" fmla="*/ 10861 w 1775992"/>
              <a:gd name="connsiteY4" fmla="*/ 679262 h 1776944"/>
              <a:gd name="connsiteX0" fmla="*/ 10861 w 1775992"/>
              <a:gd name="connsiteY0" fmla="*/ 679262 h 1776944"/>
              <a:gd name="connsiteX1" fmla="*/ 763336 w 1775992"/>
              <a:gd name="connsiteY1" fmla="*/ 1774637 h 1776944"/>
              <a:gd name="connsiteX2" fmla="*/ 1772986 w 1775992"/>
              <a:gd name="connsiteY2" fmla="*/ 364937 h 1776944"/>
              <a:gd name="connsiteX3" fmla="*/ 420436 w 1775992"/>
              <a:gd name="connsiteY3" fmla="*/ 12512 h 1776944"/>
              <a:gd name="connsiteX4" fmla="*/ 10861 w 1775992"/>
              <a:gd name="connsiteY4" fmla="*/ 679262 h 1776944"/>
              <a:gd name="connsiteX0" fmla="*/ 15219 w 1782417"/>
              <a:gd name="connsiteY0" fmla="*/ 679465 h 1796157"/>
              <a:gd name="connsiteX1" fmla="*/ 853419 w 1782417"/>
              <a:gd name="connsiteY1" fmla="*/ 1793890 h 1796157"/>
              <a:gd name="connsiteX2" fmla="*/ 1777344 w 1782417"/>
              <a:gd name="connsiteY2" fmla="*/ 365140 h 1796157"/>
              <a:gd name="connsiteX3" fmla="*/ 424794 w 1782417"/>
              <a:gd name="connsiteY3" fmla="*/ 12715 h 1796157"/>
              <a:gd name="connsiteX4" fmla="*/ 15219 w 1782417"/>
              <a:gd name="connsiteY4" fmla="*/ 679465 h 1796157"/>
              <a:gd name="connsiteX0" fmla="*/ 11937 w 1779135"/>
              <a:gd name="connsiteY0" fmla="*/ 693345 h 1810037"/>
              <a:gd name="connsiteX1" fmla="*/ 850137 w 1779135"/>
              <a:gd name="connsiteY1" fmla="*/ 1807770 h 1810037"/>
              <a:gd name="connsiteX2" fmla="*/ 1774062 w 1779135"/>
              <a:gd name="connsiteY2" fmla="*/ 379020 h 1810037"/>
              <a:gd name="connsiteX3" fmla="*/ 421512 w 1779135"/>
              <a:gd name="connsiteY3" fmla="*/ 26595 h 1810037"/>
              <a:gd name="connsiteX4" fmla="*/ 11937 w 1779135"/>
              <a:gd name="connsiteY4" fmla="*/ 693345 h 1810037"/>
              <a:gd name="connsiteX0" fmla="*/ 14258 w 1781456"/>
              <a:gd name="connsiteY0" fmla="*/ 679466 h 1796158"/>
              <a:gd name="connsiteX1" fmla="*/ 852458 w 1781456"/>
              <a:gd name="connsiteY1" fmla="*/ 1793891 h 1796158"/>
              <a:gd name="connsiteX2" fmla="*/ 1776383 w 1781456"/>
              <a:gd name="connsiteY2" fmla="*/ 365141 h 1796158"/>
              <a:gd name="connsiteX3" fmla="*/ 423833 w 1781456"/>
              <a:gd name="connsiteY3" fmla="*/ 12716 h 1796158"/>
              <a:gd name="connsiteX4" fmla="*/ 14258 w 1781456"/>
              <a:gd name="connsiteY4" fmla="*/ 679466 h 1796158"/>
              <a:gd name="connsiteX0" fmla="*/ 37377 w 1394588"/>
              <a:gd name="connsiteY0" fmla="*/ 87190 h 1870464"/>
              <a:gd name="connsiteX1" fmla="*/ 466002 w 1394588"/>
              <a:gd name="connsiteY1" fmla="*/ 1868365 h 1870464"/>
              <a:gd name="connsiteX2" fmla="*/ 1389927 w 1394588"/>
              <a:gd name="connsiteY2" fmla="*/ 439615 h 1870464"/>
              <a:gd name="connsiteX3" fmla="*/ 37377 w 1394588"/>
              <a:gd name="connsiteY3" fmla="*/ 87190 h 1870464"/>
              <a:gd name="connsiteX0" fmla="*/ 23985 w 1714079"/>
              <a:gd name="connsiteY0" fmla="*/ 123464 h 1714590"/>
              <a:gd name="connsiteX1" fmla="*/ 776460 w 1714079"/>
              <a:gd name="connsiteY1" fmla="*/ 1714139 h 1714590"/>
              <a:gd name="connsiteX2" fmla="*/ 1700385 w 1714079"/>
              <a:gd name="connsiteY2" fmla="*/ 285389 h 1714590"/>
              <a:gd name="connsiteX3" fmla="*/ 23985 w 1714079"/>
              <a:gd name="connsiteY3" fmla="*/ 123464 h 1714590"/>
              <a:gd name="connsiteX0" fmla="*/ 103744 w 1793838"/>
              <a:gd name="connsiteY0" fmla="*/ 254346 h 1845472"/>
              <a:gd name="connsiteX1" fmla="*/ 856219 w 1793838"/>
              <a:gd name="connsiteY1" fmla="*/ 1845021 h 1845472"/>
              <a:gd name="connsiteX2" fmla="*/ 1780144 w 1793838"/>
              <a:gd name="connsiteY2" fmla="*/ 416271 h 1845472"/>
              <a:gd name="connsiteX3" fmla="*/ 103744 w 1793838"/>
              <a:gd name="connsiteY3" fmla="*/ 254346 h 1845472"/>
              <a:gd name="connsiteX0" fmla="*/ 103744 w 1801778"/>
              <a:gd name="connsiteY0" fmla="*/ 263564 h 1854705"/>
              <a:gd name="connsiteX1" fmla="*/ 856219 w 1801778"/>
              <a:gd name="connsiteY1" fmla="*/ 1854239 h 1854705"/>
              <a:gd name="connsiteX2" fmla="*/ 1780144 w 1801778"/>
              <a:gd name="connsiteY2" fmla="*/ 425489 h 1854705"/>
              <a:gd name="connsiteX3" fmla="*/ 103744 w 1801778"/>
              <a:gd name="connsiteY3" fmla="*/ 263564 h 1854705"/>
              <a:gd name="connsiteX0" fmla="*/ 110247 w 1810119"/>
              <a:gd name="connsiteY0" fmla="*/ 263564 h 1855080"/>
              <a:gd name="connsiteX1" fmla="*/ 862722 w 1810119"/>
              <a:gd name="connsiteY1" fmla="*/ 1854239 h 1855080"/>
              <a:gd name="connsiteX2" fmla="*/ 1786647 w 1810119"/>
              <a:gd name="connsiteY2" fmla="*/ 425489 h 1855080"/>
              <a:gd name="connsiteX3" fmla="*/ 110247 w 1810119"/>
              <a:gd name="connsiteY3" fmla="*/ 263564 h 185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0119" h="1855080">
                <a:moveTo>
                  <a:pt x="110247" y="263564"/>
                </a:moveTo>
                <a:cubicBezTo>
                  <a:pt x="-291391" y="796964"/>
                  <a:pt x="507122" y="1817727"/>
                  <a:pt x="862722" y="1854239"/>
                </a:cubicBezTo>
                <a:cubicBezTo>
                  <a:pt x="1218322" y="1890751"/>
                  <a:pt x="1950160" y="728702"/>
                  <a:pt x="1786647" y="425489"/>
                </a:cubicBezTo>
                <a:cubicBezTo>
                  <a:pt x="1623134" y="122276"/>
                  <a:pt x="511885" y="-269836"/>
                  <a:pt x="110247" y="26356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  <a:alpha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96219" y="1422361"/>
            <a:ext cx="4833079" cy="4013278"/>
          </a:xfrm>
          <a:prstGeom prst="roundRect">
            <a:avLst>
              <a:gd name="adj" fmla="val 8975"/>
            </a:avLst>
          </a:prstGeom>
          <a:blipFill>
            <a:blip r:embed="rId6">
              <a:grayscl/>
            </a:blip>
            <a:srcRect/>
            <a:stretch>
              <a:fillRect l="-12311" r="-122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533920" y="2261517"/>
            <a:ext cx="734063" cy="7340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</a:t>
            </a:r>
            <a:endParaRPr lang="zh-CN" altLang="en-US" sz="3200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533920" y="3425458"/>
            <a:ext cx="734063" cy="7340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</a:t>
            </a:r>
            <a:endParaRPr lang="zh-CN" altLang="en-US" sz="3200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533920" y="4687539"/>
            <a:ext cx="734063" cy="7340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3</a:t>
            </a:r>
            <a:endParaRPr lang="zh-CN" altLang="en-US" sz="3200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08E8CC-9623-43C1-B87C-68A7ABB0F902}"/>
              </a:ext>
            </a:extLst>
          </p:cNvPr>
          <p:cNvSpPr/>
          <p:nvPr/>
        </p:nvSpPr>
        <p:spPr>
          <a:xfrm>
            <a:off x="6346152" y="1453336"/>
            <a:ext cx="650929" cy="458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D2AE66-5D4E-4696-8508-CB734BBF3867}"/>
              </a:ext>
            </a:extLst>
          </p:cNvPr>
          <p:cNvSpPr txBox="1"/>
          <p:nvPr/>
        </p:nvSpPr>
        <p:spPr>
          <a:xfrm>
            <a:off x="6271636" y="627520"/>
            <a:ext cx="3675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OUTLINE</a:t>
            </a:r>
            <a:endParaRPr lang="zh-CN" altLang="en-US" sz="40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8" name="PA-文本框 10">
            <a:extLst>
              <a:ext uri="{FF2B5EF4-FFF2-40B4-BE49-F238E27FC236}">
                <a16:creationId xmlns:a16="http://schemas.microsoft.com/office/drawing/2014/main" id="{9AA0AA95-6B2E-414C-9E79-B67DE5B8EA9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681628" y="2336161"/>
            <a:ext cx="325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200" dirty="0"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Introduction</a:t>
            </a:r>
          </a:p>
        </p:txBody>
      </p:sp>
      <p:sp>
        <p:nvSpPr>
          <p:cNvPr id="40" name="PA-文本框 10">
            <a:extLst>
              <a:ext uri="{FF2B5EF4-FFF2-40B4-BE49-F238E27FC236}">
                <a16:creationId xmlns:a16="http://schemas.microsoft.com/office/drawing/2014/main" id="{116B0089-BF20-49D1-A732-72A86D0D053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681628" y="3500102"/>
            <a:ext cx="325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 spc="200"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zh-CN" sz="3200" dirty="0">
                <a:sym typeface="+mn-lt"/>
              </a:rPr>
              <a:t>Models</a:t>
            </a:r>
            <a:endParaRPr lang="zh-CN" altLang="en-US" sz="3200" dirty="0">
              <a:sym typeface="+mn-lt"/>
            </a:endParaRPr>
          </a:p>
        </p:txBody>
      </p:sp>
      <p:sp>
        <p:nvSpPr>
          <p:cNvPr id="42" name="PA-文本框 10">
            <a:extLst>
              <a:ext uri="{FF2B5EF4-FFF2-40B4-BE49-F238E27FC236}">
                <a16:creationId xmlns:a16="http://schemas.microsoft.com/office/drawing/2014/main" id="{9E9EAEF8-DF47-420A-B27E-51E3A9401FF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681628" y="4762183"/>
            <a:ext cx="325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 spc="200"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zh-CN" sz="3200" dirty="0">
                <a:sym typeface="+mn-lt"/>
              </a:rPr>
              <a:t>Conclusion</a:t>
            </a:r>
            <a:endParaRPr lang="zh-CN" altLang="en-US" sz="3200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374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Multi-task 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17685D-F0E9-4CE6-905A-16E8742D38BC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05C10E8-C38F-4A38-9B4A-AB422BC802B4}"/>
              </a:ext>
            </a:extLst>
          </p:cNvPr>
          <p:cNvSpPr txBox="1"/>
          <p:nvPr/>
        </p:nvSpPr>
        <p:spPr>
          <a:xfrm>
            <a:off x="5927843" y="5590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Question-type Driven Question Generation (EMNLP 2019)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EFAD59-2E3C-4236-B77F-240C542544D3}"/>
              </a:ext>
            </a:extLst>
          </p:cNvPr>
          <p:cNvSpPr txBox="1"/>
          <p:nvPr/>
        </p:nvSpPr>
        <p:spPr>
          <a:xfrm>
            <a:off x="924559" y="1590561"/>
            <a:ext cx="1971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AF3AB3-2DF6-4162-82CF-435DF224BCC9}"/>
              </a:ext>
            </a:extLst>
          </p:cNvPr>
          <p:cNvSpPr txBox="1"/>
          <p:nvPr/>
        </p:nvSpPr>
        <p:spPr>
          <a:xfrm>
            <a:off x="1422400" y="2322774"/>
            <a:ext cx="4373799" cy="29916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Feature-rich Encoder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feature-rich encoder (Bi-LSTM)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oncatenates the word embedding, answer position embedding and lexical feature embedding(POS tags, NER tags, and word case)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/>
              <a:t>Question Type Prediction (LSTM)</a:t>
            </a:r>
          </a:p>
          <a:p>
            <a:r>
              <a:rPr lang="en-US" altLang="zh-CN" dirty="0"/>
              <a:t>Unified Attention-based Decoder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6C3F8C-A864-4D9C-9350-777BF62380DE}"/>
              </a:ext>
            </a:extLst>
          </p:cNvPr>
          <p:cNvSpPr txBox="1"/>
          <p:nvPr/>
        </p:nvSpPr>
        <p:spPr>
          <a:xfrm>
            <a:off x="6371678" y="5563379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distribution on different types is quite unbalanced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92EA4D3-572A-4591-A5D1-C5B8D7856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038" y="1996770"/>
            <a:ext cx="6096000" cy="21383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F04BDDC-056C-4F0F-8252-69F5455A7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072" y="4426348"/>
            <a:ext cx="5569010" cy="107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6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Multi-task 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17685D-F0E9-4CE6-905A-16E8742D38BC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05C10E8-C38F-4A38-9B4A-AB422BC802B4}"/>
              </a:ext>
            </a:extLst>
          </p:cNvPr>
          <p:cNvSpPr txBox="1"/>
          <p:nvPr/>
        </p:nvSpPr>
        <p:spPr>
          <a:xfrm>
            <a:off x="5927843" y="5590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Question-type Driven Question Generation (EMNLP 2019)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EFAD59-2E3C-4236-B77F-240C542544D3}"/>
              </a:ext>
            </a:extLst>
          </p:cNvPr>
          <p:cNvSpPr txBox="1"/>
          <p:nvPr/>
        </p:nvSpPr>
        <p:spPr>
          <a:xfrm>
            <a:off x="924559" y="1590561"/>
            <a:ext cx="1971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AF3AB3-2DF6-4162-82CF-435DF224BCC9}"/>
              </a:ext>
            </a:extLst>
          </p:cNvPr>
          <p:cNvSpPr txBox="1"/>
          <p:nvPr/>
        </p:nvSpPr>
        <p:spPr>
          <a:xfrm>
            <a:off x="1422400" y="2322774"/>
            <a:ext cx="4373799" cy="29916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Feature-rich Encoder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feature-rich encoder (Bi-LSTM)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oncatenates the word embedding, answer position embedding and lexical feature embedding(POS tags, NER tags, and word case)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/>
              <a:t>Question Type Prediction</a:t>
            </a:r>
          </a:p>
          <a:p>
            <a:r>
              <a:rPr lang="en-US" altLang="zh-CN" dirty="0"/>
              <a:t>Unified Attention-based Decoder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2F4A84-857A-4586-B60A-C9D6E96DD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293" y="2052226"/>
            <a:ext cx="3499030" cy="23051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BA3977-DDD6-49B2-B8FF-9F28F9A21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332" y="4534479"/>
            <a:ext cx="3486329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9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Multi-task 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17685D-F0E9-4CE6-905A-16E8742D38BC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05C10E8-C38F-4A38-9B4A-AB422BC802B4}"/>
              </a:ext>
            </a:extLst>
          </p:cNvPr>
          <p:cNvSpPr txBox="1"/>
          <p:nvPr/>
        </p:nvSpPr>
        <p:spPr>
          <a:xfrm>
            <a:off x="5927843" y="5590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Question-type Driven Question Generation (EMNLP 2019)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455128-C73B-4218-8B52-EEB691FDBF8E}"/>
              </a:ext>
            </a:extLst>
          </p:cNvPr>
          <p:cNvSpPr txBox="1"/>
          <p:nvPr/>
        </p:nvSpPr>
        <p:spPr>
          <a:xfrm>
            <a:off x="924559" y="1590561"/>
            <a:ext cx="660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F8450C-86C6-4ECA-9AB7-41B8D4D513AC}"/>
              </a:ext>
            </a:extLst>
          </p:cNvPr>
          <p:cNvSpPr txBox="1"/>
          <p:nvPr/>
        </p:nvSpPr>
        <p:spPr>
          <a:xfrm>
            <a:off x="1269560" y="2130599"/>
            <a:ext cx="7102280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1-4</a:t>
            </a:r>
          </a:p>
        </p:txBody>
      </p:sp>
    </p:spTree>
    <p:extLst>
      <p:ext uri="{BB962C8B-B14F-4D97-AF65-F5344CB8AC3E}">
        <p14:creationId xmlns:p14="http://schemas.microsoft.com/office/powerpoint/2010/main" val="272727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Multi-task 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17685D-F0E9-4CE6-905A-16E8742D38BC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05C10E8-C38F-4A38-9B4A-AB422BC802B4}"/>
              </a:ext>
            </a:extLst>
          </p:cNvPr>
          <p:cNvSpPr txBox="1"/>
          <p:nvPr/>
        </p:nvSpPr>
        <p:spPr>
          <a:xfrm>
            <a:off x="5927843" y="5590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Question-type Driven Question Generation (EMNLP 2019)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57061C-FD2D-4E1D-BD99-B65E04C216F0}"/>
              </a:ext>
            </a:extLst>
          </p:cNvPr>
          <p:cNvSpPr txBox="1"/>
          <p:nvPr/>
        </p:nvSpPr>
        <p:spPr>
          <a:xfrm>
            <a:off x="924559" y="1590561"/>
            <a:ext cx="660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FEC59B-485A-48B9-A972-ECC098A571B2}"/>
              </a:ext>
            </a:extLst>
          </p:cNvPr>
          <p:cNvSpPr txBox="1"/>
          <p:nvPr/>
        </p:nvSpPr>
        <p:spPr>
          <a:xfrm>
            <a:off x="1269560" y="2130599"/>
            <a:ext cx="710228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3969ED-2FD4-4CE1-A01A-B3994D861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310" y="2755052"/>
            <a:ext cx="7458290" cy="15403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83E6FC-4062-4532-B89B-671AEF06E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712" y="4398601"/>
            <a:ext cx="7435638" cy="217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1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Multi-task 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17685D-F0E9-4CE6-905A-16E8742D38BC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05C10E8-C38F-4A38-9B4A-AB422BC802B4}"/>
              </a:ext>
            </a:extLst>
          </p:cNvPr>
          <p:cNvSpPr txBox="1"/>
          <p:nvPr/>
        </p:nvSpPr>
        <p:spPr>
          <a:xfrm>
            <a:off x="5927843" y="5590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Question-type Driven Question Generation (EMNLP 2019)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57061C-FD2D-4E1D-BD99-B65E04C216F0}"/>
              </a:ext>
            </a:extLst>
          </p:cNvPr>
          <p:cNvSpPr txBox="1"/>
          <p:nvPr/>
        </p:nvSpPr>
        <p:spPr>
          <a:xfrm>
            <a:off x="924559" y="1590561"/>
            <a:ext cx="660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FEC59B-485A-48B9-A972-ECC098A571B2}"/>
              </a:ext>
            </a:extLst>
          </p:cNvPr>
          <p:cNvSpPr txBox="1"/>
          <p:nvPr/>
        </p:nvSpPr>
        <p:spPr>
          <a:xfrm>
            <a:off x="1269560" y="2130599"/>
            <a:ext cx="710228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DB5354B-CC69-44D5-A467-42EE48346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733" y="2844369"/>
            <a:ext cx="3534839" cy="12040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1BE9907-2695-4DA2-B486-073C34A9C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733" y="4240628"/>
            <a:ext cx="3570243" cy="13946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AC54C6-649E-42C3-BC8B-B200A44D3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1176" y="2844369"/>
            <a:ext cx="5801514" cy="262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5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Multi-task 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17685D-F0E9-4CE6-905A-16E8742D38BC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05C10E8-C38F-4A38-9B4A-AB422BC802B4}"/>
              </a:ext>
            </a:extLst>
          </p:cNvPr>
          <p:cNvSpPr txBox="1"/>
          <p:nvPr/>
        </p:nvSpPr>
        <p:spPr>
          <a:xfrm>
            <a:off x="5480802" y="559027"/>
            <a:ext cx="6599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How to Ask Good Questions? Try to Leverage Paraphrases(ACL 2020)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FD2CFB-A655-419F-986F-82B10504F0CB}"/>
              </a:ext>
            </a:extLst>
          </p:cNvPr>
          <p:cNvSpPr txBox="1"/>
          <p:nvPr/>
        </p:nvSpPr>
        <p:spPr>
          <a:xfrm>
            <a:off x="1269560" y="2130599"/>
            <a:ext cx="6358950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 task is how to ask good questions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questions of the same meaning but with diverse expressions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paraphrase knowledge into QG  to generate human-like questions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9EBA2E-A033-4AF5-A3E8-9E1DF132DC25}"/>
              </a:ext>
            </a:extLst>
          </p:cNvPr>
          <p:cNvSpPr txBox="1"/>
          <p:nvPr/>
        </p:nvSpPr>
        <p:spPr>
          <a:xfrm>
            <a:off x="924559" y="1590561"/>
            <a:ext cx="1971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2EEAE5-CB01-4AC7-9F87-3200F14B2E8D}"/>
              </a:ext>
            </a:extLst>
          </p:cNvPr>
          <p:cNvSpPr txBox="1"/>
          <p:nvPr/>
        </p:nvSpPr>
        <p:spPr>
          <a:xfrm>
            <a:off x="924559" y="4035057"/>
            <a:ext cx="1971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63349E-679A-459C-B2F3-51BD32C41084}"/>
              </a:ext>
            </a:extLst>
          </p:cNvPr>
          <p:cNvSpPr txBox="1"/>
          <p:nvPr/>
        </p:nvSpPr>
        <p:spPr>
          <a:xfrm>
            <a:off x="1269560" y="4534455"/>
            <a:ext cx="6420544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two-hand hybrid model with a self-built paraphrase resource (by back-translation approach)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 learning with sentence-level PG and QG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min-loss function for diversity training	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5BDC4F-DD15-4525-BB67-694705A1B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099" y="2052226"/>
            <a:ext cx="3918151" cy="330852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F9E1732-ED84-4A21-AAE1-19EA5151B8EA}"/>
              </a:ext>
            </a:extLst>
          </p:cNvPr>
          <p:cNvSpPr txBox="1"/>
          <p:nvPr/>
        </p:nvSpPr>
        <p:spPr>
          <a:xfrm>
            <a:off x="8091875" y="5446165"/>
            <a:ext cx="33353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meaning, different words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526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Multi-task 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17685D-F0E9-4CE6-905A-16E8742D38BC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05C10E8-C38F-4A38-9B4A-AB422BC802B4}"/>
              </a:ext>
            </a:extLst>
          </p:cNvPr>
          <p:cNvSpPr txBox="1"/>
          <p:nvPr/>
        </p:nvSpPr>
        <p:spPr>
          <a:xfrm>
            <a:off x="5480802" y="559027"/>
            <a:ext cx="6599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How to Ask Good Questions? Try to Leverage Paraphrases(ACL 2020)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ED1539-2A1D-41C0-BF74-E105A7C16D02}"/>
              </a:ext>
            </a:extLst>
          </p:cNvPr>
          <p:cNvSpPr txBox="1"/>
          <p:nvPr/>
        </p:nvSpPr>
        <p:spPr>
          <a:xfrm>
            <a:off x="924559" y="1590561"/>
            <a:ext cx="1971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230AC3-7B34-4664-963B-ED941B0D4D7D}"/>
              </a:ext>
            </a:extLst>
          </p:cNvPr>
          <p:cNvSpPr txBox="1"/>
          <p:nvPr/>
        </p:nvSpPr>
        <p:spPr>
          <a:xfrm>
            <a:off x="1215334" y="2052226"/>
            <a:ext cx="5463032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800" dirty="0"/>
              <a:t>Baseline Models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Feature-enriched Pointer-generator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Modeling Enhanced QG</a:t>
            </a:r>
          </a:p>
          <a:p>
            <a:r>
              <a:rPr lang="en-US" altLang="zh-CN" sz="1800" dirty="0"/>
              <a:t>Paraphrase Expansion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back-translation method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Translate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 Learning with Paraphrase Generation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 (main task)+ PG (auxiliary task)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Sharing Strategy</a:t>
            </a:r>
          </a:p>
          <a:p>
            <a:r>
              <a:rPr lang="en-US" altLang="zh-CN" sz="1800" dirty="0"/>
              <a:t>Diversity Training with Min-loss Function</a:t>
            </a:r>
          </a:p>
          <a:p>
            <a:r>
              <a:rPr lang="en-US" altLang="zh-CN" sz="1800" dirty="0"/>
              <a:t>Hybrid Model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1BFB54-E386-468F-AB24-1E83CA1F9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030" y="2264004"/>
            <a:ext cx="5593122" cy="363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Multi-task 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17685D-F0E9-4CE6-905A-16E8742D38BC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05C10E8-C38F-4A38-9B4A-AB422BC802B4}"/>
              </a:ext>
            </a:extLst>
          </p:cNvPr>
          <p:cNvSpPr txBox="1"/>
          <p:nvPr/>
        </p:nvSpPr>
        <p:spPr>
          <a:xfrm>
            <a:off x="5480802" y="559027"/>
            <a:ext cx="6599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How to Ask Good Questions? Try to Leverage Paraphrases(ACL 2020)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ED1539-2A1D-41C0-BF74-E105A7C16D02}"/>
              </a:ext>
            </a:extLst>
          </p:cNvPr>
          <p:cNvSpPr txBox="1"/>
          <p:nvPr/>
        </p:nvSpPr>
        <p:spPr>
          <a:xfrm>
            <a:off x="924559" y="1590561"/>
            <a:ext cx="1971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230AC3-7B34-4664-963B-ED941B0D4D7D}"/>
              </a:ext>
            </a:extLst>
          </p:cNvPr>
          <p:cNvSpPr txBox="1"/>
          <p:nvPr/>
        </p:nvSpPr>
        <p:spPr>
          <a:xfrm>
            <a:off x="1215334" y="2052226"/>
            <a:ext cx="5463032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800" dirty="0">
                <a:solidFill>
                  <a:srgbClr val="1F4E79"/>
                </a:solidFill>
              </a:rPr>
              <a:t>Baseline Models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Feature-enriched Pointer-generator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Modeling Enhanced QG</a:t>
            </a:r>
          </a:p>
          <a:p>
            <a:r>
              <a:rPr lang="en-US" altLang="zh-CN" sz="1800" dirty="0"/>
              <a:t>Paraphrase Expansion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back-translation method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Translate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 Learning with Paraphrase Generation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 (main task)+ PG (auxiliary task)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Sharing Strategy</a:t>
            </a:r>
          </a:p>
          <a:p>
            <a:r>
              <a:rPr lang="en-US" altLang="zh-CN" sz="1800" dirty="0"/>
              <a:t>Diversity Training with Min-loss Function</a:t>
            </a:r>
          </a:p>
          <a:p>
            <a:r>
              <a:rPr lang="en-US" altLang="zh-CN" sz="1800" dirty="0"/>
              <a:t>Hybrid Model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9C9CFE-D473-499A-9192-D74E5D78F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425" y="1800030"/>
            <a:ext cx="3060857" cy="265443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E0A8FA7-2CFD-4DB3-85A4-DFF7681DB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366" y="4540054"/>
            <a:ext cx="3988005" cy="20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0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Multi-task 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17685D-F0E9-4CE6-905A-16E8742D38BC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05C10E8-C38F-4A38-9B4A-AB422BC802B4}"/>
              </a:ext>
            </a:extLst>
          </p:cNvPr>
          <p:cNvSpPr txBox="1"/>
          <p:nvPr/>
        </p:nvSpPr>
        <p:spPr>
          <a:xfrm>
            <a:off x="5480802" y="559027"/>
            <a:ext cx="6599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How to Ask Good Questions? Try to Leverage Paraphrases(ACL 2020)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ED1539-2A1D-41C0-BF74-E105A7C16D02}"/>
              </a:ext>
            </a:extLst>
          </p:cNvPr>
          <p:cNvSpPr txBox="1"/>
          <p:nvPr/>
        </p:nvSpPr>
        <p:spPr>
          <a:xfrm>
            <a:off x="924559" y="1590561"/>
            <a:ext cx="1971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230AC3-7B34-4664-963B-ED941B0D4D7D}"/>
              </a:ext>
            </a:extLst>
          </p:cNvPr>
          <p:cNvSpPr txBox="1"/>
          <p:nvPr/>
        </p:nvSpPr>
        <p:spPr>
          <a:xfrm>
            <a:off x="1215334" y="2052226"/>
            <a:ext cx="5463032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800" dirty="0"/>
              <a:t>Baseline Models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Feature-enriched Pointer-generator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Modeling Enhanced QG</a:t>
            </a:r>
          </a:p>
          <a:p>
            <a:r>
              <a:rPr lang="en-US" altLang="zh-CN" sz="1800" dirty="0">
                <a:solidFill>
                  <a:srgbClr val="1F4E79"/>
                </a:solidFill>
              </a:rPr>
              <a:t>Paraphrase Expansion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simple back-translation method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Translate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Multi-task Learning with Paraphrase Generation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QG (main task)+ PG (auxiliary task)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Sharing Strategy</a:t>
            </a:r>
          </a:p>
          <a:p>
            <a:r>
              <a:rPr lang="en-US" altLang="zh-CN" sz="1800" dirty="0"/>
              <a:t>Diversity Training with Min-loss Function</a:t>
            </a:r>
          </a:p>
          <a:p>
            <a:r>
              <a:rPr lang="en-US" altLang="zh-CN" sz="1800" dirty="0"/>
              <a:t>Hybrid Model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6908B4-A0D7-4664-9111-BB8A16F7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185" y="3903566"/>
            <a:ext cx="679485" cy="6286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7D1FF6-62FE-47A5-85CB-903D7C55C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869" y="4823497"/>
            <a:ext cx="2775093" cy="6985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EB4F02A-8BFC-4F61-B045-5E0B53B92B1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893869" y="5725820"/>
            <a:ext cx="1981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2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Multi-task 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17685D-F0E9-4CE6-905A-16E8742D38BC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05C10E8-C38F-4A38-9B4A-AB422BC802B4}"/>
              </a:ext>
            </a:extLst>
          </p:cNvPr>
          <p:cNvSpPr txBox="1"/>
          <p:nvPr/>
        </p:nvSpPr>
        <p:spPr>
          <a:xfrm>
            <a:off x="5480802" y="559027"/>
            <a:ext cx="6599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How to Ask Good Questions? Try to Leverage Paraphrases(ACL 2020)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ED1539-2A1D-41C0-BF74-E105A7C16D02}"/>
              </a:ext>
            </a:extLst>
          </p:cNvPr>
          <p:cNvSpPr txBox="1"/>
          <p:nvPr/>
        </p:nvSpPr>
        <p:spPr>
          <a:xfrm>
            <a:off x="924559" y="1590561"/>
            <a:ext cx="1971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230AC3-7B34-4664-963B-ED941B0D4D7D}"/>
              </a:ext>
            </a:extLst>
          </p:cNvPr>
          <p:cNvSpPr txBox="1"/>
          <p:nvPr/>
        </p:nvSpPr>
        <p:spPr>
          <a:xfrm>
            <a:off x="1215334" y="2052226"/>
            <a:ext cx="5463032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800" dirty="0"/>
              <a:t>Baseline Models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Feature-enriched Pointer-generator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Modeling Enhanced QG</a:t>
            </a:r>
          </a:p>
          <a:p>
            <a:r>
              <a:rPr lang="en-US" altLang="zh-CN" sz="1800" dirty="0"/>
              <a:t>Paraphrase Expansion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back-translation method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Translate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 Learning with Paraphrase Generation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 PG Task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Sharing Strategy</a:t>
            </a:r>
          </a:p>
          <a:p>
            <a:r>
              <a:rPr lang="en-US" altLang="zh-CN" sz="1800" dirty="0">
                <a:solidFill>
                  <a:srgbClr val="1F4E79"/>
                </a:solidFill>
              </a:rPr>
              <a:t>Diversity Training with Min-loss Function</a:t>
            </a:r>
          </a:p>
          <a:p>
            <a:r>
              <a:rPr lang="en-US" altLang="zh-CN" sz="1800" dirty="0">
                <a:solidFill>
                  <a:srgbClr val="1F4E79"/>
                </a:solidFill>
              </a:rPr>
              <a:t>Hybrid Model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346182-B11D-4277-8A0E-78AC431CC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141" y="5220300"/>
            <a:ext cx="3276768" cy="13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3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Introduction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35D672F8-B20E-4431-BEC3-DB3A272E805F}"/>
              </a:ext>
            </a:extLst>
          </p:cNvPr>
          <p:cNvSpPr txBox="1"/>
          <p:nvPr/>
        </p:nvSpPr>
        <p:spPr>
          <a:xfrm>
            <a:off x="1588360" y="1696623"/>
            <a:ext cx="8342024" cy="511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</a:t>
            </a:r>
            <a:r>
              <a:rPr lang="zh-CN" alt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asking good questions based on an answer and relevant context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 Application: QA; Dialogue; Education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 task: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 Metrics: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evaluation:  BLEU 1-4; METEOR; ROUGE-L;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perplexity; distinct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evaluation: Fluency; Relevance; Complexity; Answerability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662983-9E51-4C60-8E97-B87158130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524" y="3429000"/>
            <a:ext cx="2432079" cy="6249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5C586F-3328-48C6-B05E-59F4BFC3E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134" y="3093896"/>
            <a:ext cx="2862603" cy="1862152"/>
          </a:xfrm>
          <a:prstGeom prst="rect">
            <a:avLst/>
          </a:prstGeom>
        </p:spPr>
      </p:pic>
      <p:sp>
        <p:nvSpPr>
          <p:cNvPr id="8" name="左大括号 7">
            <a:extLst>
              <a:ext uri="{FF2B5EF4-FFF2-40B4-BE49-F238E27FC236}">
                <a16:creationId xmlns:a16="http://schemas.microsoft.com/office/drawing/2014/main" id="{E7B6F386-332C-49EC-8E65-FB9D936D0850}"/>
              </a:ext>
            </a:extLst>
          </p:cNvPr>
          <p:cNvSpPr/>
          <p:nvPr/>
        </p:nvSpPr>
        <p:spPr>
          <a:xfrm>
            <a:off x="4919473" y="4178808"/>
            <a:ext cx="128016" cy="51206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8E450ED0-C876-47C8-A641-EE00739D705E}"/>
              </a:ext>
            </a:extLst>
          </p:cNvPr>
          <p:cNvSpPr/>
          <p:nvPr/>
        </p:nvSpPr>
        <p:spPr>
          <a:xfrm>
            <a:off x="4590288" y="4352544"/>
            <a:ext cx="219456" cy="146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F0C940-58D6-498D-ACDE-69591135AD58}"/>
              </a:ext>
            </a:extLst>
          </p:cNvPr>
          <p:cNvSpPr txBox="1"/>
          <p:nvPr/>
        </p:nvSpPr>
        <p:spPr>
          <a:xfrm>
            <a:off x="2372069" y="3526012"/>
            <a:ext cx="615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FD8284E-D224-47CB-8B1F-17E09C0CB619}"/>
              </a:ext>
            </a:extLst>
          </p:cNvPr>
          <p:cNvSpPr txBox="1"/>
          <p:nvPr/>
        </p:nvSpPr>
        <p:spPr>
          <a:xfrm>
            <a:off x="6333144" y="3527338"/>
            <a:ext cx="615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134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Multi-task 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17685D-F0E9-4CE6-905A-16E8742D38BC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05C10E8-C38F-4A38-9B4A-AB422BC802B4}"/>
              </a:ext>
            </a:extLst>
          </p:cNvPr>
          <p:cNvSpPr txBox="1"/>
          <p:nvPr/>
        </p:nvSpPr>
        <p:spPr>
          <a:xfrm>
            <a:off x="5480802" y="559027"/>
            <a:ext cx="6599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How to Ask Good Questions? Try to Leverage Paraphrases(ACL 2020)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1A88C5-F98A-4568-BEBC-CA3143614F48}"/>
              </a:ext>
            </a:extLst>
          </p:cNvPr>
          <p:cNvSpPr txBox="1"/>
          <p:nvPr/>
        </p:nvSpPr>
        <p:spPr>
          <a:xfrm>
            <a:off x="924559" y="1590561"/>
            <a:ext cx="660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AE2A11-6642-44F7-8B8C-159BC10A5096}"/>
              </a:ext>
            </a:extLst>
          </p:cNvPr>
          <p:cNvSpPr txBox="1"/>
          <p:nvPr/>
        </p:nvSpPr>
        <p:spPr>
          <a:xfrm>
            <a:off x="1269560" y="2130599"/>
            <a:ext cx="7102280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MARCO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BLEU 1-4; METEOR; distinct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Fluency; Relevancy; Answerability</a:t>
            </a:r>
          </a:p>
        </p:txBody>
      </p:sp>
    </p:spTree>
    <p:extLst>
      <p:ext uri="{BB962C8B-B14F-4D97-AF65-F5344CB8AC3E}">
        <p14:creationId xmlns:p14="http://schemas.microsoft.com/office/powerpoint/2010/main" val="74815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Multi-task 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17685D-F0E9-4CE6-905A-16E8742D38BC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05C10E8-C38F-4A38-9B4A-AB422BC802B4}"/>
              </a:ext>
            </a:extLst>
          </p:cNvPr>
          <p:cNvSpPr txBox="1"/>
          <p:nvPr/>
        </p:nvSpPr>
        <p:spPr>
          <a:xfrm>
            <a:off x="5480802" y="559027"/>
            <a:ext cx="6599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How to Ask Good Questions? Try to Leverage Paraphrases(ACL 2020)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635746-563B-45C1-8D3A-23FC5366A339}"/>
              </a:ext>
            </a:extLst>
          </p:cNvPr>
          <p:cNvSpPr txBox="1"/>
          <p:nvPr/>
        </p:nvSpPr>
        <p:spPr>
          <a:xfrm>
            <a:off x="924559" y="1590561"/>
            <a:ext cx="660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6F66D6-9582-4143-ACED-278366C85C4F}"/>
              </a:ext>
            </a:extLst>
          </p:cNvPr>
          <p:cNvSpPr txBox="1"/>
          <p:nvPr/>
        </p:nvSpPr>
        <p:spPr>
          <a:xfrm>
            <a:off x="1269560" y="2130599"/>
            <a:ext cx="710228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9489B2-07B4-4D35-ACF4-890A0120D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4" y="3053300"/>
            <a:ext cx="5595050" cy="34704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E8886D-97F3-4202-888F-9511EE5D3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728" y="3145192"/>
            <a:ext cx="3759393" cy="28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Multi-task 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17685D-F0E9-4CE6-905A-16E8742D38BC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05C10E8-C38F-4A38-9B4A-AB422BC802B4}"/>
              </a:ext>
            </a:extLst>
          </p:cNvPr>
          <p:cNvSpPr txBox="1"/>
          <p:nvPr/>
        </p:nvSpPr>
        <p:spPr>
          <a:xfrm>
            <a:off x="5480802" y="559027"/>
            <a:ext cx="6599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How to Ask Good Questions? Try to Leverage Paraphrases(ACL 2020)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635746-563B-45C1-8D3A-23FC5366A339}"/>
              </a:ext>
            </a:extLst>
          </p:cNvPr>
          <p:cNvSpPr txBox="1"/>
          <p:nvPr/>
        </p:nvSpPr>
        <p:spPr>
          <a:xfrm>
            <a:off x="924559" y="1590561"/>
            <a:ext cx="660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6F66D6-9582-4143-ACED-278366C85C4F}"/>
              </a:ext>
            </a:extLst>
          </p:cNvPr>
          <p:cNvSpPr txBox="1"/>
          <p:nvPr/>
        </p:nvSpPr>
        <p:spPr>
          <a:xfrm>
            <a:off x="1269560" y="2130599"/>
            <a:ext cx="710228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DC992C-CC76-468D-BCEA-EA63DB580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869" y="2991678"/>
            <a:ext cx="3854648" cy="17272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A1DA27-736A-4323-A061-0F965A7C3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421" y="3018063"/>
            <a:ext cx="4024272" cy="16413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6E5C14-775B-439C-8041-49A0A29AA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612" y="5074100"/>
            <a:ext cx="4045158" cy="13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7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GNN-QG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124A433-5BCD-49BC-AFA3-38D851C1B150}"/>
              </a:ext>
            </a:extLst>
          </p:cNvPr>
          <p:cNvSpPr txBox="1"/>
          <p:nvPr/>
        </p:nvSpPr>
        <p:spPr>
          <a:xfrm>
            <a:off x="1269560" y="2130599"/>
            <a:ext cx="4777518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Question Generation (DQG):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complex questions that require reasoning over multiple pieces of information of the input passage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962CAF-676D-4497-B2D9-06F29EED7054}"/>
              </a:ext>
            </a:extLst>
          </p:cNvPr>
          <p:cNvSpPr txBox="1"/>
          <p:nvPr/>
        </p:nvSpPr>
        <p:spPr>
          <a:xfrm>
            <a:off x="924559" y="1590561"/>
            <a:ext cx="1971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C7E9CC-94E6-47B6-84CB-D0D0D9CE299F}"/>
              </a:ext>
            </a:extLst>
          </p:cNvPr>
          <p:cNvSpPr txBox="1"/>
          <p:nvPr/>
        </p:nvSpPr>
        <p:spPr>
          <a:xfrm>
            <a:off x="924559" y="4547121"/>
            <a:ext cx="1971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118A7C-15F5-4AF5-B005-5281DBE225D7}"/>
              </a:ext>
            </a:extLst>
          </p:cNvPr>
          <p:cNvSpPr txBox="1"/>
          <p:nvPr/>
        </p:nvSpPr>
        <p:spPr>
          <a:xfrm>
            <a:off x="1269560" y="5046519"/>
            <a:ext cx="5083532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graph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-GGNN)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Learning (Content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Selection+Question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Decoding)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924026-27F2-43ED-B56A-9D2BB2D91453}"/>
              </a:ext>
            </a:extLst>
          </p:cNvPr>
          <p:cNvSpPr txBox="1"/>
          <p:nvPr/>
        </p:nvSpPr>
        <p:spPr>
          <a:xfrm>
            <a:off x="5927843" y="5590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Semantic Graphs for Generating Deep Questions (AAAI 2020)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23B0C1F-FB12-4C0E-AF47-5CED170ADEA1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8AD2AC33-9111-4F29-AD30-002E9C852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661" y="2588733"/>
            <a:ext cx="4121362" cy="304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7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GNN-QG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38F1146-10CE-4D03-99D0-1E359C769AF9}"/>
              </a:ext>
            </a:extLst>
          </p:cNvPr>
          <p:cNvSpPr txBox="1"/>
          <p:nvPr/>
        </p:nvSpPr>
        <p:spPr>
          <a:xfrm>
            <a:off x="5927843" y="5590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Semantic Graphs for Generating Deep Questions (AAAI 2020)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61953F-88F6-4D9D-B46B-8D4E605652D5}"/>
              </a:ext>
            </a:extLst>
          </p:cNvPr>
          <p:cNvSpPr txBox="1"/>
          <p:nvPr/>
        </p:nvSpPr>
        <p:spPr>
          <a:xfrm>
            <a:off x="924559" y="1590561"/>
            <a:ext cx="1971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EF47DA4-C469-42AE-BA3B-FDF3AFA91AB0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462A882-C34F-4EAB-BDC9-1951B2E40D13}"/>
              </a:ext>
            </a:extLst>
          </p:cNvPr>
          <p:cNvSpPr txBox="1"/>
          <p:nvPr/>
        </p:nvSpPr>
        <p:spPr>
          <a:xfrm>
            <a:off x="1422400" y="2108090"/>
            <a:ext cx="3737997" cy="43519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semantic graph construction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the DP-based or SRL-based semantic graph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semantic-enriched document representation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Attention-enhanced Gated Graph Neural Network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-GGNN)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b="0" i="0" u="none" strike="noStrike" baseline="0" dirty="0"/>
              <a:t>joint-task question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deep questions via joint training of node-level content selection and word-level question decoding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97F0B7-4966-4805-9A9C-D75F3E687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824" y="2727764"/>
            <a:ext cx="6494744" cy="243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7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GNN-QG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CB8CDBD-5FAB-4C50-B8CA-9B240EC41325}"/>
              </a:ext>
            </a:extLst>
          </p:cNvPr>
          <p:cNvSpPr txBox="1"/>
          <p:nvPr/>
        </p:nvSpPr>
        <p:spPr>
          <a:xfrm>
            <a:off x="5927843" y="5590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Semantic Graphs for Generating Deep Questions (AAAI 2020)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FE7636-6389-4892-815B-8D07CD6B9C77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CF00617-5D03-4357-9BA0-E26BB4499D14}"/>
              </a:ext>
            </a:extLst>
          </p:cNvPr>
          <p:cNvSpPr txBox="1"/>
          <p:nvPr/>
        </p:nvSpPr>
        <p:spPr>
          <a:xfrm>
            <a:off x="924559" y="1590561"/>
            <a:ext cx="46126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Graph Construction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675B24-E7FE-4B75-9A53-3FAFF5D490F1}"/>
              </a:ext>
            </a:extLst>
          </p:cNvPr>
          <p:cNvSpPr txBox="1"/>
          <p:nvPr/>
        </p:nvSpPr>
        <p:spPr>
          <a:xfrm>
            <a:off x="1269560" y="2130599"/>
            <a:ext cx="8764986" cy="4576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SRL-based Semantic Graph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what semantic relations hold among a predicate and its associated participants and properties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predicate-argument tuples via SRL toolkits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inter-tuple edges between nodes from different tuples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DP- based Semantic Graph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unimportant constituents and merging consecutive nodes that form a complete semantic unit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dependency parse tree with biaffine attention model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inter-tree edges between similar nodes from different parse trees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more fine-grained and sparse semantic relations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24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GNN-QG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CB8CDBD-5FAB-4C50-B8CA-9B240EC41325}"/>
              </a:ext>
            </a:extLst>
          </p:cNvPr>
          <p:cNvSpPr txBox="1"/>
          <p:nvPr/>
        </p:nvSpPr>
        <p:spPr>
          <a:xfrm>
            <a:off x="5927843" y="5590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Semantic Graphs for Generating Deep Questions (AAAI 2020)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FE7636-6389-4892-815B-8D07CD6B9C77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CF00617-5D03-4357-9BA0-E26BB4499D14}"/>
              </a:ext>
            </a:extLst>
          </p:cNvPr>
          <p:cNvSpPr txBox="1"/>
          <p:nvPr/>
        </p:nvSpPr>
        <p:spPr>
          <a:xfrm>
            <a:off x="924559" y="1590561"/>
            <a:ext cx="660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Semantic-Enriched Document Representations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675B24-E7FE-4B75-9A53-3FAFF5D490F1}"/>
              </a:ext>
            </a:extLst>
          </p:cNvPr>
          <p:cNvSpPr txBox="1"/>
          <p:nvPr/>
        </p:nvSpPr>
        <p:spPr>
          <a:xfrm>
            <a:off x="1269560" y="2130599"/>
            <a:ext cx="7102280" cy="3037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Encoding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Bi-GRU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Encoding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-GGNN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0F53E5-F3EB-4110-90C2-C38FF21B0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843" y="2398973"/>
            <a:ext cx="1682836" cy="11113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D714B6C-DD3C-4D8A-9EAF-3CC11C323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903" y="5030913"/>
            <a:ext cx="2078656" cy="15414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D273586-A96A-48A9-91F5-B051E3E77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478" y="4800576"/>
            <a:ext cx="2781443" cy="177174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22417A6-4238-4F8D-B1BE-816542D9E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9837" y="3943282"/>
            <a:ext cx="3308520" cy="26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8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GNN-QG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CB8CDBD-5FAB-4C50-B8CA-9B240EC41325}"/>
              </a:ext>
            </a:extLst>
          </p:cNvPr>
          <p:cNvSpPr txBox="1"/>
          <p:nvPr/>
        </p:nvSpPr>
        <p:spPr>
          <a:xfrm>
            <a:off x="5927843" y="5590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Semantic Graphs for Generating Deep Questions (AAAI 2020)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FE7636-6389-4892-815B-8D07CD6B9C77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CF00617-5D03-4357-9BA0-E26BB4499D14}"/>
              </a:ext>
            </a:extLst>
          </p:cNvPr>
          <p:cNvSpPr txBox="1"/>
          <p:nvPr/>
        </p:nvSpPr>
        <p:spPr>
          <a:xfrm>
            <a:off x="924559" y="1590561"/>
            <a:ext cx="660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Semantic-Enriched Document Representations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675B24-E7FE-4B75-9A53-3FAFF5D490F1}"/>
              </a:ext>
            </a:extLst>
          </p:cNvPr>
          <p:cNvSpPr txBox="1"/>
          <p:nvPr/>
        </p:nvSpPr>
        <p:spPr>
          <a:xfrm>
            <a:off x="1269560" y="2130599"/>
            <a:ext cx="6522718" cy="4238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Aggregation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matching-based strategy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semantic-enriched representation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provides the following important information</a:t>
            </a: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information</a:t>
            </a: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 information</a:t>
            </a: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information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179CF7-59A0-4FAE-BA2F-E2CF1D3A0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643" y="3261795"/>
            <a:ext cx="2013053" cy="34926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85A1668-0FB0-4B3A-8E77-C6BBE1697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468" y="3904744"/>
            <a:ext cx="368319" cy="3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GNN-QG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CB8CDBD-5FAB-4C50-B8CA-9B240EC41325}"/>
              </a:ext>
            </a:extLst>
          </p:cNvPr>
          <p:cNvSpPr txBox="1"/>
          <p:nvPr/>
        </p:nvSpPr>
        <p:spPr>
          <a:xfrm>
            <a:off x="5927843" y="5590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Semantic Graphs for Generating Deep Questions (AAAI 2020)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FE7636-6389-4892-815B-8D07CD6B9C77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CF00617-5D03-4357-9BA0-E26BB4499D14}"/>
              </a:ext>
            </a:extLst>
          </p:cNvPr>
          <p:cNvSpPr txBox="1"/>
          <p:nvPr/>
        </p:nvSpPr>
        <p:spPr>
          <a:xfrm>
            <a:off x="924559" y="1590561"/>
            <a:ext cx="660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Task Question Generation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675B24-E7FE-4B75-9A53-3FAFF5D490F1}"/>
              </a:ext>
            </a:extLst>
          </p:cNvPr>
          <p:cNvSpPr txBox="1"/>
          <p:nvPr/>
        </p:nvSpPr>
        <p:spPr>
          <a:xfrm>
            <a:off x="1269559" y="2130599"/>
            <a:ext cx="8502593" cy="4145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Training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Decoding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GRU-attn-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-cover model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Selection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node classification task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the model to identify the question-worthy parts that form a proper reasoning chain in the semantic graph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jointly train these two tasks with weight sharing on the input representations.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6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GNN-QG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CB8CDBD-5FAB-4C50-B8CA-9B240EC41325}"/>
              </a:ext>
            </a:extLst>
          </p:cNvPr>
          <p:cNvSpPr txBox="1"/>
          <p:nvPr/>
        </p:nvSpPr>
        <p:spPr>
          <a:xfrm>
            <a:off x="5927843" y="5590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Semantic Graphs for Generating Deep Questions (AAAI 2020)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FE7636-6389-4892-815B-8D07CD6B9C77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6B1DB63-243D-4033-A9A7-FD14AF7C5E1D}"/>
              </a:ext>
            </a:extLst>
          </p:cNvPr>
          <p:cNvSpPr txBox="1"/>
          <p:nvPr/>
        </p:nvSpPr>
        <p:spPr>
          <a:xfrm>
            <a:off x="924559" y="1590561"/>
            <a:ext cx="660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4E4557-4AC1-4972-83D6-130F70F9268C}"/>
              </a:ext>
            </a:extLst>
          </p:cNvPr>
          <p:cNvSpPr txBox="1"/>
          <p:nvPr/>
        </p:nvSpPr>
        <p:spPr>
          <a:xfrm>
            <a:off x="1269560" y="2130599"/>
            <a:ext cx="7102280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HotpotQA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BLEU 1-4; METEOR; ROUGE-L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Fluency; Relevance; Complexity</a:t>
            </a:r>
          </a:p>
        </p:txBody>
      </p:sp>
    </p:spTree>
    <p:extLst>
      <p:ext uri="{BB962C8B-B14F-4D97-AF65-F5344CB8AC3E}">
        <p14:creationId xmlns:p14="http://schemas.microsoft.com/office/powerpoint/2010/main" val="361570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Introduction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6DAEECA6-5D6C-477F-9A90-CFA794E5CD61}"/>
              </a:ext>
            </a:extLst>
          </p:cNvPr>
          <p:cNvSpPr txBox="1"/>
          <p:nvPr/>
        </p:nvSpPr>
        <p:spPr>
          <a:xfrm>
            <a:off x="2015434" y="1686991"/>
            <a:ext cx="7338877" cy="24376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QG challenge: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ask question cross long text?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model paragraph-level S2S QG model?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ask human-like questions 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generate semantic-level and reasonable questions?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64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GNN-QG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CB8CDBD-5FAB-4C50-B8CA-9B240EC41325}"/>
              </a:ext>
            </a:extLst>
          </p:cNvPr>
          <p:cNvSpPr txBox="1"/>
          <p:nvPr/>
        </p:nvSpPr>
        <p:spPr>
          <a:xfrm>
            <a:off x="5927843" y="5590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Semantic Graphs for Generating Deep Questions (AAAI 2020)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FE7636-6389-4892-815B-8D07CD6B9C77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6B1DB63-243D-4033-A9A7-FD14AF7C5E1D}"/>
              </a:ext>
            </a:extLst>
          </p:cNvPr>
          <p:cNvSpPr txBox="1"/>
          <p:nvPr/>
        </p:nvSpPr>
        <p:spPr>
          <a:xfrm>
            <a:off x="924559" y="1590561"/>
            <a:ext cx="660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8D996E-9CAE-4DB9-9825-DE252E634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75" y="4969660"/>
            <a:ext cx="8471335" cy="16637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842D89-8006-4F70-B308-BCAE39FB4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721" y="2195791"/>
            <a:ext cx="8611043" cy="26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1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GNN-QG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CB8CDBD-5FAB-4C50-B8CA-9B240EC41325}"/>
              </a:ext>
            </a:extLst>
          </p:cNvPr>
          <p:cNvSpPr txBox="1"/>
          <p:nvPr/>
        </p:nvSpPr>
        <p:spPr>
          <a:xfrm>
            <a:off x="5927843" y="5590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Semantic Graphs for Generating Deep Questions (AAAI 2020)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FE7636-6389-4892-815B-8D07CD6B9C77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6B1DB63-243D-4033-A9A7-FD14AF7C5E1D}"/>
              </a:ext>
            </a:extLst>
          </p:cNvPr>
          <p:cNvSpPr txBox="1"/>
          <p:nvPr/>
        </p:nvSpPr>
        <p:spPr>
          <a:xfrm>
            <a:off x="924559" y="1590561"/>
            <a:ext cx="660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C1F100-7E78-4627-85DE-7F072DB5A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481" y="2375211"/>
            <a:ext cx="8141118" cy="40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3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Conclusion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D36A823-ADFA-473F-A313-6CB873192E4A}"/>
              </a:ext>
            </a:extLst>
          </p:cNvPr>
          <p:cNvSpPr txBox="1"/>
          <p:nvPr/>
        </p:nvSpPr>
        <p:spPr>
          <a:xfrm>
            <a:off x="2015434" y="1686991"/>
            <a:ext cx="7366310" cy="28993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Feature Works: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fruitful semantic information or explore more advanced semantic representations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more fluent and reasonable questions with diverse expressions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ask proper answer-unaware questions</a:t>
            </a:r>
          </a:p>
        </p:txBody>
      </p:sp>
    </p:spTree>
    <p:extLst>
      <p:ext uri="{BB962C8B-B14F-4D97-AF65-F5344CB8AC3E}">
        <p14:creationId xmlns:p14="http://schemas.microsoft.com/office/powerpoint/2010/main" val="385885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7AFA7012-798C-40E5-B08A-FE9678A251D7}"/>
              </a:ext>
            </a:extLst>
          </p:cNvPr>
          <p:cNvGrpSpPr/>
          <p:nvPr/>
        </p:nvGrpSpPr>
        <p:grpSpPr>
          <a:xfrm>
            <a:off x="-653216" y="-646369"/>
            <a:ext cx="11127151" cy="8144235"/>
            <a:chOff x="6666450" y="-983792"/>
            <a:chExt cx="11127151" cy="814423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27B53CD-A63F-4C91-A9FF-1D36E56A1C02}"/>
                </a:ext>
              </a:extLst>
            </p:cNvPr>
            <p:cNvSpPr/>
            <p:nvPr/>
          </p:nvSpPr>
          <p:spPr>
            <a:xfrm>
              <a:off x="14231484" y="4873548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B1F8BD-6223-4476-8E54-3EA176FBE218}"/>
                </a:ext>
              </a:extLst>
            </p:cNvPr>
            <p:cNvSpPr/>
            <p:nvPr/>
          </p:nvSpPr>
          <p:spPr>
            <a:xfrm>
              <a:off x="10889733" y="5693157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7ADB3A-2F2C-410D-8252-ED41992D3E41}"/>
                </a:ext>
              </a:extLst>
            </p:cNvPr>
            <p:cNvSpPr/>
            <p:nvPr/>
          </p:nvSpPr>
          <p:spPr>
            <a:xfrm>
              <a:off x="11459350" y="390064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5FF5BCC-FD31-420A-A408-C5135593AC27}"/>
                </a:ext>
              </a:extLst>
            </p:cNvPr>
            <p:cNvSpPr/>
            <p:nvPr/>
          </p:nvSpPr>
          <p:spPr>
            <a:xfrm>
              <a:off x="10726700" y="2812823"/>
              <a:ext cx="1465300" cy="1409392"/>
            </a:xfrm>
            <a:prstGeom prst="rect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CCF0A5B-5F90-48C0-80EA-D6D0A8DABC5E}"/>
                </a:ext>
              </a:extLst>
            </p:cNvPr>
            <p:cNvSpPr/>
            <p:nvPr/>
          </p:nvSpPr>
          <p:spPr>
            <a:xfrm>
              <a:off x="11459350" y="85952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6310E21-0E24-41DC-87C5-0237703D19D6}"/>
                </a:ext>
              </a:extLst>
            </p:cNvPr>
            <p:cNvSpPr/>
            <p:nvPr/>
          </p:nvSpPr>
          <p:spPr>
            <a:xfrm>
              <a:off x="9049978" y="-98379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1928513-ACB6-48B3-A3C8-D031F908A5A2}"/>
                </a:ext>
              </a:extLst>
            </p:cNvPr>
            <p:cNvSpPr/>
            <p:nvPr/>
          </p:nvSpPr>
          <p:spPr>
            <a:xfrm>
              <a:off x="10298206" y="-248321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06EBB9F-CD94-422C-B0EE-AAD400BB34DF}"/>
                </a:ext>
              </a:extLst>
            </p:cNvPr>
            <p:cNvSpPr/>
            <p:nvPr/>
          </p:nvSpPr>
          <p:spPr>
            <a:xfrm>
              <a:off x="9019399" y="2018030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0E9E687-E6E0-4351-B0E9-1EA7FB106887}"/>
                </a:ext>
              </a:extLst>
            </p:cNvPr>
            <p:cNvSpPr/>
            <p:nvPr/>
          </p:nvSpPr>
          <p:spPr>
            <a:xfrm>
              <a:off x="9723663" y="319594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A22228-8B9C-4A87-9906-3A886140440F}"/>
                </a:ext>
              </a:extLst>
            </p:cNvPr>
            <p:cNvSpPr/>
            <p:nvPr/>
          </p:nvSpPr>
          <p:spPr>
            <a:xfrm>
              <a:off x="9948038" y="1403431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A8B53EF-C010-4EF4-B061-9456970B6D5E}"/>
                </a:ext>
              </a:extLst>
            </p:cNvPr>
            <p:cNvSpPr/>
            <p:nvPr/>
          </p:nvSpPr>
          <p:spPr>
            <a:xfrm>
              <a:off x="8687216" y="4045177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66696DA-9313-4E4B-871C-84ADDC678106}"/>
                </a:ext>
              </a:extLst>
            </p:cNvPr>
            <p:cNvSpPr/>
            <p:nvPr/>
          </p:nvSpPr>
          <p:spPr>
            <a:xfrm>
              <a:off x="9565556" y="5078558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C56AE96-4295-4D24-B746-963B4F4BF8E5}"/>
                </a:ext>
              </a:extLst>
            </p:cNvPr>
            <p:cNvSpPr/>
            <p:nvPr/>
          </p:nvSpPr>
          <p:spPr>
            <a:xfrm>
              <a:off x="7706178" y="570901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C8284BA-D9BF-4E1C-81F9-1A6B5FBA870B}"/>
                </a:ext>
              </a:extLst>
            </p:cNvPr>
            <p:cNvSpPr/>
            <p:nvPr/>
          </p:nvSpPr>
          <p:spPr>
            <a:xfrm>
              <a:off x="6666450" y="263578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FF71A69-8C13-44D9-B0D0-214EF78E0CB2}"/>
                </a:ext>
              </a:extLst>
            </p:cNvPr>
            <p:cNvSpPr/>
            <p:nvPr/>
          </p:nvSpPr>
          <p:spPr>
            <a:xfrm>
              <a:off x="7917324" y="2977169"/>
              <a:ext cx="1465300" cy="1409392"/>
            </a:xfrm>
            <a:prstGeom prst="rect">
              <a:avLst/>
            </a:prstGeom>
            <a:noFill/>
            <a:ln w="444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86B7DCF-14EE-4304-BFDD-F8E41FDEEE12}"/>
                </a:ext>
              </a:extLst>
            </p:cNvPr>
            <p:cNvSpPr/>
            <p:nvPr/>
          </p:nvSpPr>
          <p:spPr>
            <a:xfrm>
              <a:off x="7753838" y="139708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9407C0-EFD0-43B9-8A36-8D892AEF3B28}"/>
                </a:ext>
              </a:extLst>
            </p:cNvPr>
            <p:cNvSpPr/>
            <p:nvPr/>
          </p:nvSpPr>
          <p:spPr>
            <a:xfrm>
              <a:off x="8914982" y="279953"/>
              <a:ext cx="1465300" cy="1409392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D9E52CE-4D25-4C74-A7D6-0F911C8BB5FE}"/>
                </a:ext>
              </a:extLst>
            </p:cNvPr>
            <p:cNvSpPr/>
            <p:nvPr/>
          </p:nvSpPr>
          <p:spPr>
            <a:xfrm>
              <a:off x="9219138" y="595617"/>
              <a:ext cx="849381" cy="8493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FF070DA-414F-49FE-97A1-D9F01C222624}"/>
                </a:ext>
              </a:extLst>
            </p:cNvPr>
            <p:cNvSpPr/>
            <p:nvPr/>
          </p:nvSpPr>
          <p:spPr>
            <a:xfrm>
              <a:off x="8984983" y="4386561"/>
              <a:ext cx="849381" cy="849381"/>
            </a:xfrm>
            <a:prstGeom prst="rect">
              <a:avLst/>
            </a:prstGeom>
            <a:noFill/>
            <a:ln w="666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CEF42DF-93AB-4945-A6A8-8D339B4DBF17}"/>
                </a:ext>
              </a:extLst>
            </p:cNvPr>
            <p:cNvSpPr/>
            <p:nvPr/>
          </p:nvSpPr>
          <p:spPr>
            <a:xfrm>
              <a:off x="9506628" y="2187986"/>
              <a:ext cx="1665630" cy="166563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7F47249-2D08-4AB1-9681-F2F62707AE98}"/>
                </a:ext>
              </a:extLst>
            </p:cNvPr>
            <p:cNvSpPr/>
            <p:nvPr/>
          </p:nvSpPr>
          <p:spPr>
            <a:xfrm>
              <a:off x="8625287" y="5837692"/>
              <a:ext cx="1322751" cy="132275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A5ADC00-ACCB-4CBF-9CB1-155BE7026C02}"/>
                </a:ext>
              </a:extLst>
            </p:cNvPr>
            <p:cNvSpPr/>
            <p:nvPr/>
          </p:nvSpPr>
          <p:spPr>
            <a:xfrm>
              <a:off x="10711122" y="5219936"/>
              <a:ext cx="1349667" cy="13496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0A66F15-32AA-4AB3-B1AE-40AE4AC36167}"/>
                </a:ext>
              </a:extLst>
            </p:cNvPr>
            <p:cNvSpPr/>
            <p:nvPr/>
          </p:nvSpPr>
          <p:spPr>
            <a:xfrm>
              <a:off x="10680688" y="-291864"/>
              <a:ext cx="1330496" cy="1330496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EC09B3-4D26-45A0-8845-A6EECF3A0B32}"/>
                </a:ext>
              </a:extLst>
            </p:cNvPr>
            <p:cNvSpPr/>
            <p:nvPr/>
          </p:nvSpPr>
          <p:spPr>
            <a:xfrm>
              <a:off x="13239672" y="3124949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AAB4875-4FC4-4AB7-8FC0-871911AB8FF2}"/>
                </a:ext>
              </a:extLst>
            </p:cNvPr>
            <p:cNvSpPr/>
            <p:nvPr/>
          </p:nvSpPr>
          <p:spPr>
            <a:xfrm>
              <a:off x="14565052" y="226992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8DC75B5-6D3E-476A-8716-1C2D38AA8497}"/>
                </a:ext>
              </a:extLst>
            </p:cNvPr>
            <p:cNvSpPr/>
            <p:nvPr/>
          </p:nvSpPr>
          <p:spPr>
            <a:xfrm>
              <a:off x="16328301" y="213674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00AE3E5-F787-4496-BC9F-FE4478F87F73}"/>
                </a:ext>
              </a:extLst>
            </p:cNvPr>
            <p:cNvSpPr/>
            <p:nvPr/>
          </p:nvSpPr>
          <p:spPr>
            <a:xfrm>
              <a:off x="15811153" y="342742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C1626D-1EB9-49B7-B850-E755AD6AC26D}"/>
                </a:ext>
              </a:extLst>
            </p:cNvPr>
            <p:cNvSpPr/>
            <p:nvPr/>
          </p:nvSpPr>
          <p:spPr>
            <a:xfrm>
              <a:off x="15282494" y="120610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95035E2-DF95-4CBF-915B-C2D64D7C8039}"/>
              </a:ext>
            </a:extLst>
          </p:cNvPr>
          <p:cNvGrpSpPr/>
          <p:nvPr/>
        </p:nvGrpSpPr>
        <p:grpSpPr>
          <a:xfrm>
            <a:off x="6096000" y="2311488"/>
            <a:ext cx="5008254" cy="3013756"/>
            <a:chOff x="6977339" y="1408508"/>
            <a:chExt cx="5008254" cy="3013756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7ECD779-18A3-4BF0-BCF0-9139F1891390}"/>
                </a:ext>
              </a:extLst>
            </p:cNvPr>
            <p:cNvSpPr txBox="1"/>
            <p:nvPr/>
          </p:nvSpPr>
          <p:spPr>
            <a:xfrm>
              <a:off x="6977339" y="1408508"/>
              <a:ext cx="500825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b="1" spc="6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Thanks</a:t>
              </a:r>
              <a:endParaRPr lang="zh-CN" altLang="en-US" sz="8000" b="1" spc="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圆角矩形 17">
              <a:extLst>
                <a:ext uri="{FF2B5EF4-FFF2-40B4-BE49-F238E27FC236}">
                  <a16:creationId xmlns:a16="http://schemas.microsoft.com/office/drawing/2014/main" id="{419F1001-FB8D-495A-88CB-98F0555EA4B7}"/>
                </a:ext>
              </a:extLst>
            </p:cNvPr>
            <p:cNvSpPr/>
            <p:nvPr/>
          </p:nvSpPr>
          <p:spPr>
            <a:xfrm>
              <a:off x="7401921" y="2984982"/>
              <a:ext cx="2835629" cy="37965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燕尾形 23">
              <a:extLst>
                <a:ext uri="{FF2B5EF4-FFF2-40B4-BE49-F238E27FC236}">
                  <a16:creationId xmlns:a16="http://schemas.microsoft.com/office/drawing/2014/main" id="{DFE2851B-1E8E-4955-8D3B-72304C42B698}"/>
                </a:ext>
              </a:extLst>
            </p:cNvPr>
            <p:cNvSpPr/>
            <p:nvPr/>
          </p:nvSpPr>
          <p:spPr>
            <a:xfrm>
              <a:off x="9416412" y="4307964"/>
              <a:ext cx="74613" cy="114300"/>
            </a:xfrm>
            <a:prstGeom prst="chevron">
              <a:avLst>
                <a:gd name="adj" fmla="val 691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58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3953565" cy="1210658"/>
            <a:chOff x="415234" y="-199604"/>
            <a:chExt cx="3953565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3099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Models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" name="左大括号 1">
            <a:extLst>
              <a:ext uri="{FF2B5EF4-FFF2-40B4-BE49-F238E27FC236}">
                <a16:creationId xmlns:a16="http://schemas.microsoft.com/office/drawing/2014/main" id="{59541A42-BD8F-42A3-A1AB-AB84203B7223}"/>
              </a:ext>
            </a:extLst>
          </p:cNvPr>
          <p:cNvSpPr/>
          <p:nvPr/>
        </p:nvSpPr>
        <p:spPr>
          <a:xfrm>
            <a:off x="2540000" y="2369312"/>
            <a:ext cx="568959" cy="1920240"/>
          </a:xfrm>
          <a:prstGeom prst="leftBrace">
            <a:avLst/>
          </a:prstGeom>
          <a:ln w="285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35580419-3036-4173-AA92-C1C8EE6139D8}"/>
              </a:ext>
            </a:extLst>
          </p:cNvPr>
          <p:cNvSpPr/>
          <p:nvPr/>
        </p:nvSpPr>
        <p:spPr>
          <a:xfrm>
            <a:off x="4559301" y="3009392"/>
            <a:ext cx="490219" cy="2458720"/>
          </a:xfrm>
          <a:prstGeom prst="leftBrace">
            <a:avLst/>
          </a:prstGeom>
          <a:ln w="285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4F5EAF-5171-47E0-BE0A-36B153A233AE}"/>
              </a:ext>
            </a:extLst>
          </p:cNvPr>
          <p:cNvSpPr txBox="1"/>
          <p:nvPr/>
        </p:nvSpPr>
        <p:spPr>
          <a:xfrm>
            <a:off x="1247139" y="3166147"/>
            <a:ext cx="12141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 Method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25A569-6210-4F55-B18C-CED8E21E0695}"/>
              </a:ext>
            </a:extLst>
          </p:cNvPr>
          <p:cNvSpPr txBox="1"/>
          <p:nvPr/>
        </p:nvSpPr>
        <p:spPr>
          <a:xfrm>
            <a:off x="3187699" y="2138479"/>
            <a:ext cx="23190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QG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9DCBD7-2B4A-4B4C-B589-5A50097E5F84}"/>
              </a:ext>
            </a:extLst>
          </p:cNvPr>
          <p:cNvSpPr txBox="1"/>
          <p:nvPr/>
        </p:nvSpPr>
        <p:spPr>
          <a:xfrm>
            <a:off x="3197861" y="4010151"/>
            <a:ext cx="23190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S2S QG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1D8197-0F2C-4796-9E88-CC3705FDCE3C}"/>
              </a:ext>
            </a:extLst>
          </p:cNvPr>
          <p:cNvSpPr txBox="1"/>
          <p:nvPr/>
        </p:nvSpPr>
        <p:spPr>
          <a:xfrm>
            <a:off x="5179059" y="2809039"/>
            <a:ext cx="23190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Answer-unaware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F8A344-1D9D-41C5-AB0C-863F7D6A64FE}"/>
              </a:ext>
            </a:extLst>
          </p:cNvPr>
          <p:cNvSpPr txBox="1"/>
          <p:nvPr/>
        </p:nvSpPr>
        <p:spPr>
          <a:xfrm>
            <a:off x="5179058" y="5196640"/>
            <a:ext cx="23190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Answer-aware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9B8DF684-BFCF-422C-8CF8-CFAA32CC07F5}"/>
              </a:ext>
            </a:extLst>
          </p:cNvPr>
          <p:cNvSpPr/>
          <p:nvPr/>
        </p:nvSpPr>
        <p:spPr>
          <a:xfrm>
            <a:off x="7252969" y="4404159"/>
            <a:ext cx="490219" cy="2108031"/>
          </a:xfrm>
          <a:prstGeom prst="leftBrace">
            <a:avLst/>
          </a:prstGeom>
          <a:ln w="285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7627EF1-87C2-4BBD-A88E-CB699DED071C}"/>
              </a:ext>
            </a:extLst>
          </p:cNvPr>
          <p:cNvSpPr txBox="1"/>
          <p:nvPr/>
        </p:nvSpPr>
        <p:spPr>
          <a:xfrm>
            <a:off x="7995920" y="4095787"/>
            <a:ext cx="284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rgbClr val="1F4E79"/>
                </a:solidFill>
              </a:rPr>
              <a:t>Pointer-Generator</a:t>
            </a:r>
            <a:endParaRPr lang="zh-CN" altLang="en-US" dirty="0">
              <a:solidFill>
                <a:srgbClr val="1F4E79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615AED6-DD9E-4E6B-A472-6F5E99EE2744}"/>
              </a:ext>
            </a:extLst>
          </p:cNvPr>
          <p:cNvSpPr txBox="1"/>
          <p:nvPr/>
        </p:nvSpPr>
        <p:spPr>
          <a:xfrm>
            <a:off x="7995920" y="4597600"/>
            <a:ext cx="2621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rgbClr val="1F4E79"/>
                </a:solidFill>
              </a:rPr>
              <a:t>Multi-task learning</a:t>
            </a:r>
            <a:endParaRPr lang="zh-CN" altLang="en-US" dirty="0">
              <a:solidFill>
                <a:srgbClr val="1F4E79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8F0FA0C-B6F0-4222-8135-82239ADBEB59}"/>
              </a:ext>
            </a:extLst>
          </p:cNvPr>
          <p:cNvSpPr txBox="1"/>
          <p:nvPr/>
        </p:nvSpPr>
        <p:spPr>
          <a:xfrm>
            <a:off x="7998968" y="5084310"/>
            <a:ext cx="284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rgbClr val="1F4E79"/>
                </a:solidFill>
              </a:rPr>
              <a:t>GNN</a:t>
            </a:r>
            <a:endParaRPr lang="zh-CN" altLang="en-US" dirty="0">
              <a:solidFill>
                <a:srgbClr val="1F4E79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B901DB7-46C0-4400-BE46-11FC57A6E49B}"/>
              </a:ext>
            </a:extLst>
          </p:cNvPr>
          <p:cNvSpPr txBox="1"/>
          <p:nvPr/>
        </p:nvSpPr>
        <p:spPr>
          <a:xfrm>
            <a:off x="8036560" y="6220198"/>
            <a:ext cx="284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FE565B0-4E31-498D-A457-488A91082BF5}"/>
              </a:ext>
            </a:extLst>
          </p:cNvPr>
          <p:cNvSpPr txBox="1"/>
          <p:nvPr/>
        </p:nvSpPr>
        <p:spPr>
          <a:xfrm>
            <a:off x="924559" y="1462545"/>
            <a:ext cx="29799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 Method Graph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DD78B8-9AD1-4F3D-A88F-EF7F6E154DB2}"/>
              </a:ext>
            </a:extLst>
          </p:cNvPr>
          <p:cNvSpPr txBox="1"/>
          <p:nvPr/>
        </p:nvSpPr>
        <p:spPr>
          <a:xfrm>
            <a:off x="7998968" y="5556750"/>
            <a:ext cx="284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LM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1BA23D2-9326-4B14-A021-6F4AE87226EE}"/>
              </a:ext>
            </a:extLst>
          </p:cNvPr>
          <p:cNvSpPr txBox="1"/>
          <p:nvPr/>
        </p:nvSpPr>
        <p:spPr>
          <a:xfrm>
            <a:off x="7998968" y="5983470"/>
            <a:ext cx="284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QG&amp;QA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62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5304846" cy="1210658"/>
            <a:chOff x="415234" y="-199604"/>
            <a:chExt cx="5304846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4450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Pointer-Generator QG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D009004-F3FB-46A3-93B7-F07BD5F96286}"/>
              </a:ext>
            </a:extLst>
          </p:cNvPr>
          <p:cNvSpPr txBox="1"/>
          <p:nvPr/>
        </p:nvSpPr>
        <p:spPr>
          <a:xfrm>
            <a:off x="6242803" y="325347"/>
            <a:ext cx="5569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Paragraph-level Neural Question Generation with </a:t>
            </a:r>
            <a:r>
              <a:rPr lang="en-US" altLang="zh-CN" sz="1800" b="0" i="0" u="none" strike="noStrike" baseline="0" dirty="0" err="1">
                <a:latin typeface="NimbusRomNo9L-Medi"/>
              </a:rPr>
              <a:t>Maxout</a:t>
            </a:r>
            <a:r>
              <a:rPr lang="en-US" altLang="zh-CN" sz="1800" b="0" i="0" u="none" strike="noStrike" baseline="0" dirty="0">
                <a:latin typeface="NimbusRomNo9L-Medi"/>
              </a:rPr>
              <a:t> Pointer and Gated Self-attention Networks(ACL 2018)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F22A3BB-1971-43C3-8B51-41E2DE0F6275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DA12637-B66B-4CB0-ACF4-0EEF4A180F28}"/>
              </a:ext>
            </a:extLst>
          </p:cNvPr>
          <p:cNvSpPr txBox="1"/>
          <p:nvPr/>
        </p:nvSpPr>
        <p:spPr>
          <a:xfrm>
            <a:off x="1269560" y="2130599"/>
            <a:ext cx="5151560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whole paragraph as context for high quality paragraph-level QG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problem of leveraging long text for S2S model in QG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7FF62F-DF95-438F-80C3-10988AC07C37}"/>
              </a:ext>
            </a:extLst>
          </p:cNvPr>
          <p:cNvSpPr txBox="1"/>
          <p:nvPr/>
        </p:nvSpPr>
        <p:spPr>
          <a:xfrm>
            <a:off x="924559" y="1590561"/>
            <a:ext cx="1971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B15697-14B7-4A27-9BB3-AF366C29E38C}"/>
              </a:ext>
            </a:extLst>
          </p:cNvPr>
          <p:cNvSpPr txBox="1"/>
          <p:nvPr/>
        </p:nvSpPr>
        <p:spPr>
          <a:xfrm>
            <a:off x="924559" y="4097033"/>
            <a:ext cx="1971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36EAD4-871A-4CAC-80F4-F34FF77CE87A}"/>
              </a:ext>
            </a:extLst>
          </p:cNvPr>
          <p:cNvSpPr txBox="1"/>
          <p:nvPr/>
        </p:nvSpPr>
        <p:spPr>
          <a:xfrm>
            <a:off x="1269560" y="4596431"/>
            <a:ext cx="5314120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sentence-level QG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maxout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mechanism with gated self-attention encoder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4EEAD0-6473-4258-AE98-5CE5B531E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121" y="1976447"/>
            <a:ext cx="4481153" cy="40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8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5304846" cy="1210658"/>
            <a:chOff x="415234" y="-199604"/>
            <a:chExt cx="5304846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4450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Pointer-Generator QG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D009004-F3FB-46A3-93B7-F07BD5F96286}"/>
              </a:ext>
            </a:extLst>
          </p:cNvPr>
          <p:cNvSpPr txBox="1"/>
          <p:nvPr/>
        </p:nvSpPr>
        <p:spPr>
          <a:xfrm>
            <a:off x="6242803" y="325347"/>
            <a:ext cx="5569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Paragraph-level Neural Question Generation with </a:t>
            </a:r>
            <a:r>
              <a:rPr lang="en-US" altLang="zh-CN" sz="1800" b="0" i="0" u="none" strike="noStrike" baseline="0" dirty="0" err="1">
                <a:latin typeface="NimbusRomNo9L-Medi"/>
              </a:rPr>
              <a:t>Maxout</a:t>
            </a:r>
            <a:r>
              <a:rPr lang="en-US" altLang="zh-CN" sz="1800" b="0" i="0" u="none" strike="noStrike" baseline="0" dirty="0">
                <a:latin typeface="NimbusRomNo9L-Medi"/>
              </a:rPr>
              <a:t> Pointer and Gated Self-attention Networks(ACL 2018)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F22A3BB-1971-43C3-8B51-41E2DE0F6275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631B9E43-62BF-4F93-A001-D982BA6EAD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18062" y="2058795"/>
            <a:ext cx="6442418" cy="447385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2381377-5CA3-42E5-818D-CFA6C8484591}"/>
              </a:ext>
            </a:extLst>
          </p:cNvPr>
          <p:cNvSpPr txBox="1"/>
          <p:nvPr/>
        </p:nvSpPr>
        <p:spPr>
          <a:xfrm>
            <a:off x="924559" y="1590561"/>
            <a:ext cx="1971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7A1654-421E-40E1-97D4-A7511F7D7267}"/>
              </a:ext>
            </a:extLst>
          </p:cNvPr>
          <p:cNvSpPr txBox="1"/>
          <p:nvPr/>
        </p:nvSpPr>
        <p:spPr>
          <a:xfrm>
            <a:off x="1422400" y="2322774"/>
            <a:ext cx="2997199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Passage and Answer Encoding</a:t>
            </a:r>
          </a:p>
          <a:p>
            <a:r>
              <a:rPr lang="en-US" altLang="zh-CN" dirty="0"/>
              <a:t>Decoding with Attention and </a:t>
            </a:r>
            <a:r>
              <a:rPr lang="en-US" altLang="zh-CN" dirty="0" err="1"/>
              <a:t>Maxout</a:t>
            </a:r>
            <a:r>
              <a:rPr lang="en-US" altLang="zh-CN" dirty="0"/>
              <a:t> Pointer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6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5304846" cy="1210658"/>
            <a:chOff x="415234" y="-199604"/>
            <a:chExt cx="5304846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4450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Pointer-Generator QG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D009004-F3FB-46A3-93B7-F07BD5F96286}"/>
              </a:ext>
            </a:extLst>
          </p:cNvPr>
          <p:cNvSpPr txBox="1"/>
          <p:nvPr/>
        </p:nvSpPr>
        <p:spPr>
          <a:xfrm>
            <a:off x="6242803" y="325347"/>
            <a:ext cx="5569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Paragraph-level Neural Question Generation with </a:t>
            </a:r>
            <a:r>
              <a:rPr lang="en-US" altLang="zh-CN" sz="1800" b="0" i="0" u="none" strike="noStrike" baseline="0" dirty="0" err="1">
                <a:latin typeface="NimbusRomNo9L-Medi"/>
              </a:rPr>
              <a:t>Maxout</a:t>
            </a:r>
            <a:r>
              <a:rPr lang="en-US" altLang="zh-CN" sz="1800" b="0" i="0" u="none" strike="noStrike" baseline="0" dirty="0">
                <a:latin typeface="NimbusRomNo9L-Medi"/>
              </a:rPr>
              <a:t> Pointer and Gated Self-attention Networks(ACL 2018)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F22A3BB-1971-43C3-8B51-41E2DE0F6275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7D31532-4224-415B-9AEC-C4E342F1A9AA}"/>
              </a:ext>
            </a:extLst>
          </p:cNvPr>
          <p:cNvSpPr txBox="1"/>
          <p:nvPr/>
        </p:nvSpPr>
        <p:spPr>
          <a:xfrm>
            <a:off x="924559" y="1590561"/>
            <a:ext cx="5155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Passage and Answer Encoding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181510-4B61-47F1-BDEE-68920F94EE1B}"/>
              </a:ext>
            </a:extLst>
          </p:cNvPr>
          <p:cNvSpPr txBox="1"/>
          <p:nvPr/>
        </p:nvSpPr>
        <p:spPr>
          <a:xfrm>
            <a:off x="1422400" y="2322774"/>
            <a:ext cx="54081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Answer Tagging</a:t>
            </a:r>
          </a:p>
          <a:p>
            <a:r>
              <a:rPr lang="en-US" altLang="zh-CN" dirty="0"/>
              <a:t>Gated Self-attention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passage-answer input with self matching representation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	passage-answer input  representation using a feature fusion gate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F670AC-0C4B-4651-8B7D-B0602F3D4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262" y="5011017"/>
            <a:ext cx="2767762" cy="12036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12C46B2-306F-4FD3-8151-1EE2223C5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373" y="5027655"/>
            <a:ext cx="3050857" cy="12036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BBE03C5-5A2E-4ED7-BCC1-F24FBA95027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021576" y="1601371"/>
            <a:ext cx="4373918" cy="303741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8274377-3F97-4775-B98A-E0ED11622153}"/>
              </a:ext>
            </a:extLst>
          </p:cNvPr>
          <p:cNvSpPr txBox="1"/>
          <p:nvPr/>
        </p:nvSpPr>
        <p:spPr>
          <a:xfrm>
            <a:off x="2944387" y="5865617"/>
            <a:ext cx="1626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self-matching representation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0808DE-E303-4965-8718-E908D8436C80}"/>
              </a:ext>
            </a:extLst>
          </p:cNvPr>
          <p:cNvSpPr txBox="1"/>
          <p:nvPr/>
        </p:nvSpPr>
        <p:spPr>
          <a:xfrm>
            <a:off x="7201778" y="5129978"/>
            <a:ext cx="26280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new self-matching representation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F38E7B8-428B-4697-B36A-1FFF9EE24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8461" y="2536093"/>
            <a:ext cx="1771741" cy="4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0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5304846" cy="1210658"/>
            <a:chOff x="415234" y="-199604"/>
            <a:chExt cx="5304846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482083"/>
              <a:ext cx="4450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pc="200" dirty="0"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Pointer-Generator QG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D009004-F3FB-46A3-93B7-F07BD5F96286}"/>
              </a:ext>
            </a:extLst>
          </p:cNvPr>
          <p:cNvSpPr txBox="1"/>
          <p:nvPr/>
        </p:nvSpPr>
        <p:spPr>
          <a:xfrm>
            <a:off x="6242803" y="325347"/>
            <a:ext cx="5569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Paragraph-level Neural Question Generation with </a:t>
            </a:r>
            <a:r>
              <a:rPr lang="en-US" altLang="zh-CN" sz="1800" b="0" i="0" u="none" strike="noStrike" baseline="0" dirty="0" err="1">
                <a:latin typeface="NimbusRomNo9L-Medi"/>
              </a:rPr>
              <a:t>Maxout</a:t>
            </a:r>
            <a:r>
              <a:rPr lang="en-US" altLang="zh-CN" sz="1800" b="0" i="0" u="none" strike="noStrike" baseline="0" dirty="0">
                <a:latin typeface="NimbusRomNo9L-Medi"/>
              </a:rPr>
              <a:t> Pointer and Gated Self-attention Networks(ACL 2018)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F22A3BB-1971-43C3-8B51-41E2DE0F6275}"/>
              </a:ext>
            </a:extLst>
          </p:cNvPr>
          <p:cNvCxnSpPr>
            <a:cxnSpLocks/>
          </p:cNvCxnSpPr>
          <p:nvPr/>
        </p:nvCxnSpPr>
        <p:spPr>
          <a:xfrm>
            <a:off x="6080243" y="955040"/>
            <a:ext cx="5569007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78C3EB0-5D1D-4B2C-BEF9-E8986186D75E}"/>
              </a:ext>
            </a:extLst>
          </p:cNvPr>
          <p:cNvSpPr txBox="1"/>
          <p:nvPr/>
        </p:nvSpPr>
        <p:spPr>
          <a:xfrm>
            <a:off x="924558" y="1590561"/>
            <a:ext cx="63093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with Attention and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Maxout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F5ED6B-6794-41F8-AD97-53BB248EB6E9}"/>
              </a:ext>
            </a:extLst>
          </p:cNvPr>
          <p:cNvSpPr txBox="1"/>
          <p:nvPr/>
        </p:nvSpPr>
        <p:spPr>
          <a:xfrm>
            <a:off x="1422400" y="2322774"/>
            <a:ext cx="5527040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RNN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Luong Attention Mechanism </a:t>
            </a:r>
            <a:r>
              <a:rPr lang="en-US" altLang="zh-CN" dirty="0"/>
              <a:t>(15’s)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Mechanism or Pointer Network</a:t>
            </a: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Maxout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Mechanism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</a:t>
            </a:r>
            <a:r>
              <a:rPr lang="en-US" altLang="zh-C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 in S2S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B401AD-7ABF-4F95-ADF0-742916F02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392" y="2765302"/>
            <a:ext cx="3079825" cy="7329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1AD78C-F974-4B7A-AEFD-9CBCD3AEE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245" y="3726212"/>
            <a:ext cx="2426121" cy="15365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39F438A-8D59-4B1B-8158-B952521DD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3301" y="5491199"/>
            <a:ext cx="3988005" cy="10414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CBF5FBD-FBA6-4E0D-BE30-08352271F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524" y="5103837"/>
            <a:ext cx="4822791" cy="90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6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1757</Words>
  <Application>Microsoft Office PowerPoint</Application>
  <PresentationFormat>宽屏</PresentationFormat>
  <Paragraphs>386</Paragraphs>
  <Slides>43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NimbusRomNo9L-Medi</vt:lpstr>
      <vt:lpstr>等线</vt:lpstr>
      <vt:lpstr>等线 Light</vt:lpstr>
      <vt:lpstr>思源黑体 CN Light</vt:lpstr>
      <vt:lpstr>思源黑体 CN Medium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WHHD-李冬 WHHD-李冬</cp:lastModifiedBy>
  <cp:revision>553</cp:revision>
  <dcterms:created xsi:type="dcterms:W3CDTF">2019-10-12T02:28:02Z</dcterms:created>
  <dcterms:modified xsi:type="dcterms:W3CDTF">2020-11-22T09:33:58Z</dcterms:modified>
</cp:coreProperties>
</file>