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10" r:id="rId4"/>
    <p:sldId id="265" r:id="rId5"/>
    <p:sldId id="300" r:id="rId6"/>
    <p:sldId id="298" r:id="rId7"/>
    <p:sldId id="301" r:id="rId8"/>
    <p:sldId id="299" r:id="rId9"/>
    <p:sldId id="302" r:id="rId10"/>
    <p:sldId id="303" r:id="rId11"/>
    <p:sldId id="318" r:id="rId12"/>
    <p:sldId id="304" r:id="rId13"/>
    <p:sldId id="305" r:id="rId14"/>
    <p:sldId id="306" r:id="rId15"/>
    <p:sldId id="307" r:id="rId16"/>
    <p:sldId id="311" r:id="rId17"/>
    <p:sldId id="308" r:id="rId18"/>
    <p:sldId id="309" r:id="rId19"/>
    <p:sldId id="312" r:id="rId20"/>
    <p:sldId id="313" r:id="rId21"/>
    <p:sldId id="320" r:id="rId22"/>
    <p:sldId id="314" r:id="rId23"/>
    <p:sldId id="315" r:id="rId24"/>
    <p:sldId id="316" r:id="rId25"/>
    <p:sldId id="319" r:id="rId26"/>
    <p:sldId id="317" r:id="rId27"/>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F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543" autoAdjust="0"/>
  </p:normalViewPr>
  <p:slideViewPr>
    <p:cSldViewPr>
      <p:cViewPr varScale="1">
        <p:scale>
          <a:sx n="92" d="100"/>
          <a:sy n="92" d="100"/>
        </p:scale>
        <p:origin x="1458" y="96"/>
      </p:cViewPr>
      <p:guideLst>
        <p:guide orient="horz" pos="2143"/>
        <p:guide pos="28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6470" y="1143000"/>
            <a:ext cx="5485061"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因为做的毕业论文是关于文本分类的题目，这段时间就着重看了一些文本分类算法，做了一些总结，趁这次机会给大家做一次分享</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         这里的核函数是用来解决低纬度下线型不可分的问题</a:t>
            </a:r>
            <a:endParaRPr lang="en-US" altLang="zh-CN" dirty="0" smtClean="0"/>
          </a:p>
          <a:p>
            <a:r>
              <a:rPr lang="en-US" altLang="zh-CN" dirty="0" smtClean="0"/>
              <a:t>        </a:t>
            </a:r>
            <a:r>
              <a:rPr lang="zh-CN" altLang="en-US" dirty="0" smtClean="0"/>
              <a:t>这样说起来可能有些抽象，可以用一个图展示一下</a:t>
            </a:r>
            <a:r>
              <a:rPr lang="en-US" altLang="zh-CN" dirty="0" smtClean="0"/>
              <a:t>SVM</a:t>
            </a:r>
            <a:r>
              <a:rPr lang="zh-CN" altLang="en-US" dirty="0" smtClean="0"/>
              <a:t>到底做什么，以及怎么实现的，介绍一个简单的例子，如上图所示，现在有一个二维平面，平面上有两种不同的数据，分别用实心点和空心点表示，由于这些数据是线型可分的，所以可以用一条直线将这两类数据分开，这条直线就相当于一个超平面，超平明一边的数据点对应的</a:t>
            </a:r>
            <a:r>
              <a:rPr lang="en-US" altLang="zh-CN" dirty="0" smtClean="0"/>
              <a:t>y</a:t>
            </a:r>
            <a:r>
              <a:rPr lang="zh-CN" altLang="en-US" dirty="0" smtClean="0"/>
              <a:t>全是</a:t>
            </a:r>
            <a:r>
              <a:rPr lang="en-US" altLang="zh-CN" dirty="0" smtClean="0"/>
              <a:t>-1</a:t>
            </a:r>
            <a:r>
              <a:rPr lang="zh-CN" altLang="en-US" dirty="0" smtClean="0"/>
              <a:t>，另一边对应的</a:t>
            </a:r>
            <a:r>
              <a:rPr lang="en-US" altLang="zh-CN" dirty="0" smtClean="0"/>
              <a:t>y</a:t>
            </a:r>
            <a:r>
              <a:rPr lang="zh-CN" altLang="en-US" dirty="0" smtClean="0"/>
              <a:t>全是</a:t>
            </a:r>
            <a:r>
              <a:rPr lang="en-US" altLang="zh-CN" dirty="0" smtClean="0"/>
              <a:t>1</a:t>
            </a:r>
            <a:r>
              <a:rPr lang="zh-CN" altLang="en-US" dirty="0" smtClean="0"/>
              <a:t>。</a:t>
            </a:r>
            <a:endParaRPr lang="en-US" altLang="zh-CN" dirty="0" smtClean="0"/>
          </a:p>
          <a:p>
            <a:r>
              <a:rPr lang="en-US" altLang="zh-CN" dirty="0" smtClean="0"/>
              <a:t>        </a:t>
            </a:r>
            <a:r>
              <a:rPr lang="zh-CN" altLang="en-US" dirty="0" smtClean="0"/>
              <a:t>这个超平面可以用分类函数</a:t>
            </a:r>
            <a:r>
              <a:rPr lang="pl-PL" altLang="zh-CN" dirty="0" smtClean="0"/>
              <a:t>f(x) = w x + b</a:t>
            </a:r>
            <a:r>
              <a:rPr lang="zh-CN" altLang="en-US" dirty="0" smtClean="0"/>
              <a:t>表示，当</a:t>
            </a:r>
            <a:r>
              <a:rPr lang="en-US" altLang="zh-CN" dirty="0" smtClean="0"/>
              <a:t>f(x)</a:t>
            </a:r>
            <a:r>
              <a:rPr lang="zh-CN" altLang="en-US" dirty="0" smtClean="0"/>
              <a:t>等于</a:t>
            </a:r>
            <a:r>
              <a:rPr lang="en-US" altLang="zh-CN" dirty="0" smtClean="0"/>
              <a:t>0</a:t>
            </a:r>
            <a:r>
              <a:rPr lang="zh-CN" altLang="en-US" dirty="0" smtClean="0"/>
              <a:t>的时候，</a:t>
            </a:r>
            <a:r>
              <a:rPr lang="en-US" altLang="zh-CN" dirty="0" smtClean="0"/>
              <a:t>x</a:t>
            </a:r>
            <a:r>
              <a:rPr lang="zh-CN" altLang="en-US" dirty="0" smtClean="0"/>
              <a:t>就是超平面上的点，而</a:t>
            </a:r>
            <a:r>
              <a:rPr lang="en-US" altLang="zh-CN" dirty="0" smtClean="0"/>
              <a:t>f(x)</a:t>
            </a:r>
            <a:r>
              <a:rPr lang="zh-CN" altLang="en-US" dirty="0" smtClean="0"/>
              <a:t>大于</a:t>
            </a:r>
            <a:r>
              <a:rPr lang="en-US" altLang="zh-CN" dirty="0" smtClean="0"/>
              <a:t>0</a:t>
            </a:r>
            <a:r>
              <a:rPr lang="zh-CN" altLang="en-US" dirty="0" smtClean="0"/>
              <a:t>的点对应</a:t>
            </a:r>
            <a:r>
              <a:rPr lang="en-US" altLang="zh-CN" dirty="0" smtClean="0"/>
              <a:t>y=1</a:t>
            </a:r>
            <a:r>
              <a:rPr lang="zh-CN" altLang="en-US" dirty="0" smtClean="0"/>
              <a:t>的数据点，</a:t>
            </a:r>
            <a:r>
              <a:rPr lang="en-US" altLang="zh-CN" dirty="0" smtClean="0"/>
              <a:t>f(x)</a:t>
            </a:r>
            <a:r>
              <a:rPr lang="zh-CN" altLang="en-US" dirty="0" smtClean="0"/>
              <a:t>小于</a:t>
            </a:r>
            <a:r>
              <a:rPr lang="en-US" altLang="zh-CN" dirty="0" smtClean="0"/>
              <a:t>0</a:t>
            </a:r>
            <a:r>
              <a:rPr lang="zh-CN" altLang="en-US" dirty="0" smtClean="0"/>
              <a:t>的点对应</a:t>
            </a:r>
            <a:r>
              <a:rPr lang="en-US" altLang="zh-CN" dirty="0" smtClean="0"/>
              <a:t>y=-1</a:t>
            </a:r>
            <a:r>
              <a:rPr lang="zh-CN" altLang="en-US" dirty="0" smtClean="0"/>
              <a:t>的点，其中这两条虚线上的点也叫支持向量。那么现在的问题就成了如何找到这个超平面。</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8286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42464B"/>
                </a:solidFill>
                <a:latin typeface="微软雅黑" panose="020B0503020204020204" charset="-122"/>
                <a:ea typeface="微软雅黑" panose="020B0503020204020204" charset="-122"/>
              </a:rPr>
              <a:t>      在线性不可分的情况下，支持向量机首先在低维空间中完成计算，然后通过核函数将输入空间映射到高维特征空间，最终在高维特征空间中构造出最优分离超平面，从而把平面上本身不好分的非线性数据分开</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      如图：一堆数据在二维空间无法划分，从而映射到三维空间里划分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7248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这个超平面的公式可以这里表示，接下来就是对这个公式的求解</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6114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89352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这些详细的数学推导就直接略过了，有兴趣的可以看看这个视频地址，其中数学推导将的很详细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13022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27246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sz="1200" b="0" i="0" kern="1200" dirty="0" smtClean="0">
                <a:solidFill>
                  <a:schemeClr val="tx1"/>
                </a:solidFill>
                <a:effectLst/>
                <a:latin typeface="+mn-lt"/>
                <a:ea typeface="+mn-ea"/>
                <a:cs typeface="+mn-cs"/>
              </a:rPr>
              <a:t>集成学习的主要思想是利用一定的手段学习出多个分类器，而且这多个分类器要求是弱分类器，然后将多个分类器进行组合公共预测。核心思想就是如何训练处多个弱分类器以及如何将这些弱分类器进行组合。</a:t>
            </a:r>
            <a:endParaRPr lang="zh-CN" altLang="en-US" dirty="0"/>
          </a:p>
        </p:txBody>
      </p:sp>
    </p:spTree>
    <p:extLst>
      <p:ext uri="{BB962C8B-B14F-4D97-AF65-F5344CB8AC3E}">
        <p14:creationId xmlns:p14="http://schemas.microsoft.com/office/powerpoint/2010/main" val="4144258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Step 1</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通过自助法（有放回抽样）生成</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个数据集，即在所有的样本中通过有放回的随机抽样，生成</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个数据集。</a:t>
            </a:r>
          </a:p>
          <a:p>
            <a:r>
              <a:rPr lang="en-US" altLang="zh-CN" sz="1200" b="1" i="0" kern="1200" dirty="0" smtClean="0">
                <a:solidFill>
                  <a:schemeClr val="tx1"/>
                </a:solidFill>
                <a:effectLst/>
                <a:latin typeface="+mn-lt"/>
                <a:ea typeface="+mn-ea"/>
                <a:cs typeface="+mn-cs"/>
              </a:rPr>
              <a:t>Step 2</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对这</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组数据集分别进行训练，从而得到</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个分类器</a:t>
            </a:r>
          </a:p>
          <a:p>
            <a:r>
              <a:rPr lang="en-US" altLang="zh-CN" sz="1200" b="1" i="0" kern="1200" dirty="0" smtClean="0">
                <a:solidFill>
                  <a:schemeClr val="tx1"/>
                </a:solidFill>
                <a:effectLst/>
                <a:latin typeface="+mn-lt"/>
                <a:ea typeface="+mn-ea"/>
                <a:cs typeface="+mn-cs"/>
              </a:rPr>
              <a:t>Step 3</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将这</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个分类器组合到一起，各个分类器的权重相同，从而得到最终的分类器。</a:t>
            </a:r>
          </a:p>
          <a:p>
            <a:r>
              <a:rPr lang="zh-CN" altLang="en-US" dirty="0" smtClean="0"/>
              <a:t/>
            </a:r>
            <a:br>
              <a:rPr lang="zh-CN" altLang="en-US" dirty="0" smtClean="0"/>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572873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因为它随机选取训练集的特点，</a:t>
            </a:r>
            <a:r>
              <a:rPr lang="en-US" altLang="zh-CN" sz="1200" b="0" i="0" kern="1200" dirty="0" smtClean="0">
                <a:solidFill>
                  <a:schemeClr val="tx1"/>
                </a:solidFill>
                <a:effectLst/>
                <a:latin typeface="+mn-lt"/>
                <a:ea typeface="+mn-ea"/>
                <a:cs typeface="+mn-cs"/>
              </a:rPr>
              <a:t>Bagging</a:t>
            </a:r>
            <a:r>
              <a:rPr lang="zh-CN" altLang="en-US" sz="1200" b="0" i="0" kern="1200" dirty="0" smtClean="0">
                <a:solidFill>
                  <a:schemeClr val="tx1"/>
                </a:solidFill>
                <a:effectLst/>
                <a:latin typeface="+mn-lt"/>
                <a:ea typeface="+mn-ea"/>
                <a:cs typeface="+mn-cs"/>
              </a:rPr>
              <a:t>可以一定程度上避免过渡拟合</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50928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69101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这次汇报大致分为</a:t>
            </a:r>
            <a:r>
              <a:rPr lang="en-US" altLang="zh-CN" dirty="0" smtClean="0"/>
              <a:t>4</a:t>
            </a:r>
            <a:r>
              <a:rPr lang="zh-CN" altLang="en-US" dirty="0" smtClean="0"/>
              <a:t>个部分，前面</a:t>
            </a:r>
            <a:r>
              <a:rPr lang="en-US" altLang="zh-CN" dirty="0" smtClean="0"/>
              <a:t>3</a:t>
            </a:r>
            <a:r>
              <a:rPr lang="zh-CN" altLang="en-US" dirty="0" smtClean="0"/>
              <a:t>个每一个部分介绍一类算法，最后一部分是目前的一点想法</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优点：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很好的利用了弱分类器进行级联；</a:t>
            </a:r>
          </a:p>
          <a:p>
            <a:r>
              <a:rPr lang="zh-CN" altLang="en-US" sz="1200" b="0" i="0" kern="1200" dirty="0" smtClean="0">
                <a:solidFill>
                  <a:schemeClr val="tx1"/>
                </a:solidFill>
                <a:effectLst/>
                <a:latin typeface="+mn-lt"/>
                <a:ea typeface="+mn-ea"/>
                <a:cs typeface="+mn-cs"/>
              </a:rPr>
              <a:t>可以将不同的分类算法作为弱分类器；</a:t>
            </a:r>
          </a:p>
          <a:p>
            <a:r>
              <a:rPr lang="zh-CN" altLang="en-US" sz="1200" b="0" i="0" kern="1200" dirty="0" smtClean="0">
                <a:solidFill>
                  <a:schemeClr val="tx1"/>
                </a:solidFill>
                <a:effectLst/>
                <a:latin typeface="+mn-lt"/>
                <a:ea typeface="+mn-ea"/>
                <a:cs typeface="+mn-cs"/>
              </a:rPr>
              <a:t>具有较高的精度；</a:t>
            </a:r>
          </a:p>
          <a:p>
            <a:r>
              <a:rPr lang="zh-CN" altLang="en-US" sz="1200" b="0" i="0" kern="1200" dirty="0" smtClean="0">
                <a:solidFill>
                  <a:schemeClr val="tx1"/>
                </a:solidFill>
                <a:effectLst/>
                <a:latin typeface="+mn-lt"/>
                <a:ea typeface="+mn-ea"/>
                <a:cs typeface="+mn-cs"/>
              </a:rPr>
              <a:t>相对于</a:t>
            </a:r>
            <a:r>
              <a:rPr lang="en-US" altLang="zh-CN" sz="1200" b="0" i="0" kern="1200" dirty="0" smtClean="0">
                <a:solidFill>
                  <a:schemeClr val="tx1"/>
                </a:solidFill>
                <a:effectLst/>
                <a:latin typeface="+mn-lt"/>
                <a:ea typeface="+mn-ea"/>
                <a:cs typeface="+mn-cs"/>
              </a:rPr>
              <a:t>bagging</a:t>
            </a:r>
            <a:r>
              <a:rPr lang="zh-CN" altLang="en-US" sz="1200" b="0" i="0" kern="1200" dirty="0" smtClean="0">
                <a:solidFill>
                  <a:schemeClr val="tx1"/>
                </a:solidFill>
                <a:effectLst/>
                <a:latin typeface="+mn-lt"/>
                <a:ea typeface="+mn-ea"/>
                <a:cs typeface="+mn-cs"/>
              </a:rPr>
              <a:t>算法，</a:t>
            </a:r>
            <a:r>
              <a:rPr lang="en-US" altLang="zh-CN" sz="1200" b="0" i="0" kern="1200" dirty="0" smtClean="0">
                <a:solidFill>
                  <a:schemeClr val="tx1"/>
                </a:solidFill>
                <a:effectLst/>
                <a:latin typeface="+mn-lt"/>
                <a:ea typeface="+mn-ea"/>
                <a:cs typeface="+mn-cs"/>
              </a:rPr>
              <a:t>Boosting</a:t>
            </a:r>
            <a:r>
              <a:rPr lang="zh-CN" altLang="en-US" sz="1200" b="0" i="0" kern="1200" dirty="0" smtClean="0">
                <a:solidFill>
                  <a:schemeClr val="tx1"/>
                </a:solidFill>
                <a:effectLst/>
                <a:latin typeface="+mn-lt"/>
                <a:ea typeface="+mn-ea"/>
                <a:cs typeface="+mn-cs"/>
              </a:rPr>
              <a:t>充分考虑的每个分类器的权重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缺点：</a:t>
            </a:r>
          </a:p>
          <a:p>
            <a:r>
              <a:rPr lang="en-US" altLang="zh-CN" sz="1200" b="0" i="0" kern="1200" dirty="0" smtClean="0">
                <a:solidFill>
                  <a:schemeClr val="tx1"/>
                </a:solidFill>
                <a:effectLst/>
                <a:latin typeface="+mn-lt"/>
                <a:ea typeface="+mn-ea"/>
                <a:cs typeface="+mn-cs"/>
              </a:rPr>
              <a:t>Boosting</a:t>
            </a:r>
            <a:r>
              <a:rPr lang="zh-CN" altLang="en-US" sz="1200" b="0" i="0" kern="1200" dirty="0" smtClean="0">
                <a:solidFill>
                  <a:schemeClr val="tx1"/>
                </a:solidFill>
                <a:effectLst/>
                <a:latin typeface="+mn-lt"/>
                <a:ea typeface="+mn-ea"/>
                <a:cs typeface="+mn-cs"/>
              </a:rPr>
              <a:t>迭代次数也就是弱分类器数目不太好设定；</a:t>
            </a:r>
          </a:p>
          <a:p>
            <a:r>
              <a:rPr lang="zh-CN" altLang="en-US" sz="1200" b="0" i="0" kern="1200" dirty="0" smtClean="0">
                <a:solidFill>
                  <a:schemeClr val="tx1"/>
                </a:solidFill>
                <a:effectLst/>
                <a:latin typeface="+mn-lt"/>
                <a:ea typeface="+mn-ea"/>
                <a:cs typeface="+mn-cs"/>
              </a:rPr>
              <a:t>数据不平衡导致分类精度下降；</a:t>
            </a:r>
          </a:p>
          <a:p>
            <a:r>
              <a:rPr lang="zh-CN" altLang="en-US" sz="1200" b="0" i="0" kern="1200" dirty="0" smtClean="0">
                <a:solidFill>
                  <a:schemeClr val="tx1"/>
                </a:solidFill>
                <a:effectLst/>
                <a:latin typeface="+mn-lt"/>
                <a:ea typeface="+mn-ea"/>
                <a:cs typeface="+mn-cs"/>
              </a:rPr>
              <a:t>训练比较耗时</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89335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932694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由于是刚接触深度学习算法，对它们的具体实现也不是很了解，这里就只简单的介绍一下</a:t>
            </a:r>
            <a:r>
              <a:rPr lang="en-US" altLang="zh-CN" dirty="0" smtClean="0"/>
              <a:t>RNN</a:t>
            </a:r>
            <a:r>
              <a:rPr lang="zh-CN" altLang="en-US" dirty="0" smtClean="0"/>
              <a:t>，</a:t>
            </a:r>
            <a:r>
              <a:rPr lang="en-US" altLang="zh-CN" dirty="0" smtClean="0"/>
              <a:t>CNN</a:t>
            </a:r>
            <a:r>
              <a:rPr lang="zh-CN" altLang="en-US" dirty="0" smtClean="0"/>
              <a:t>用来处理文本分类的大致流程。</a:t>
            </a:r>
            <a:endParaRPr lang="zh-CN" altLang="en-US" dirty="0"/>
          </a:p>
        </p:txBody>
      </p:sp>
    </p:spTree>
    <p:extLst>
      <p:ext uri="{BB962C8B-B14F-4D97-AF65-F5344CB8AC3E}">
        <p14:creationId xmlns:p14="http://schemas.microsoft.com/office/powerpoint/2010/main" val="3234468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在用循环神经网络模型（</a:t>
            </a:r>
            <a:r>
              <a:rPr lang="en-US" altLang="zh-CN" sz="1200" kern="1200" dirty="0"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）来进行文本分类之前，首先需要对中文文本进行分词处理，一般运用 </a:t>
            </a:r>
            <a:r>
              <a:rPr lang="en-US" altLang="zh-CN" sz="1200" kern="1200" dirty="0" err="1" smtClean="0">
                <a:solidFill>
                  <a:schemeClr val="tx1"/>
                </a:solidFill>
                <a:effectLst/>
                <a:latin typeface="+mn-lt"/>
                <a:ea typeface="+mn-ea"/>
                <a:cs typeface="+mn-cs"/>
              </a:rPr>
              <a:t>Ansj</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工具箱来处理。然后将处理好的文本放入 </a:t>
            </a:r>
            <a:r>
              <a:rPr lang="en-US" altLang="zh-CN" sz="1200" kern="1200" dirty="0" smtClean="0">
                <a:solidFill>
                  <a:schemeClr val="tx1"/>
                </a:solidFill>
                <a:effectLst/>
                <a:latin typeface="+mn-lt"/>
                <a:ea typeface="+mn-ea"/>
                <a:cs typeface="+mn-cs"/>
              </a:rPr>
              <a:t>word2vec</a:t>
            </a:r>
            <a:r>
              <a:rPr lang="zh-CN" altLang="zh-CN" sz="1200" kern="1200" dirty="0" smtClean="0">
                <a:solidFill>
                  <a:schemeClr val="tx1"/>
                </a:solidFill>
                <a:effectLst/>
                <a:latin typeface="+mn-lt"/>
                <a:ea typeface="+mn-ea"/>
                <a:cs typeface="+mn-cs"/>
              </a:rPr>
              <a:t>的工具箱中，这样就可以生成分词处理后的每个词向量的表示模型了。</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然后每个训练语料文本就可以用一堆词向量的表示模型来描述了，再根据已知类别的词向量表示模型代入到循环神经网络模型（</a:t>
            </a:r>
            <a:r>
              <a:rPr lang="en-US" altLang="zh-CN" sz="1200" kern="1200" dirty="0"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）分类模型中，训练出循环神经网络模型（</a:t>
            </a:r>
            <a:r>
              <a:rPr lang="en-US" altLang="zh-CN" sz="1200" kern="1200" dirty="0"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）分类模型的每一层的权重和阙值，再利用分类模型对待测文本进行处理即可得到待测文本的类别。</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其中用循环神经网络模型（</a:t>
            </a:r>
            <a:r>
              <a:rPr lang="en-US" altLang="zh-CN" sz="1200" kern="1200" dirty="0"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）分类模型与循环神经网络模型（</a:t>
            </a:r>
            <a:r>
              <a:rPr lang="en-US" altLang="zh-CN" sz="1200" kern="1200" dirty="0"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）模型在输出层有一点变化，分类模型是对每个神经元的输出进行算术平均处理后，再应用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函数激活后得到我们给定的分类输出值。</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94402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在用</a:t>
            </a:r>
            <a:r>
              <a:rPr lang="zh-CN" altLang="en-US" sz="1200" kern="1200" dirty="0" smtClean="0">
                <a:solidFill>
                  <a:schemeClr val="tx1"/>
                </a:solidFill>
                <a:effectLst/>
                <a:latin typeface="+mn-lt"/>
                <a:ea typeface="+mn-ea"/>
                <a:cs typeface="+mn-cs"/>
              </a:rPr>
              <a:t>卷积</a:t>
            </a:r>
            <a:r>
              <a:rPr lang="zh-CN" altLang="zh-CN" sz="1200" kern="1200" dirty="0" smtClean="0">
                <a:solidFill>
                  <a:schemeClr val="tx1"/>
                </a:solidFill>
                <a:effectLst/>
                <a:latin typeface="+mn-lt"/>
                <a:ea typeface="+mn-ea"/>
                <a:cs typeface="+mn-cs"/>
              </a:rPr>
              <a:t>神经网络模型（</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）来进行文本分类之前，首先</a:t>
            </a:r>
            <a:r>
              <a:rPr lang="zh-CN" altLang="en-US" sz="1200" kern="1200" dirty="0" smtClean="0">
                <a:solidFill>
                  <a:schemeClr val="tx1"/>
                </a:solidFill>
                <a:effectLst/>
                <a:latin typeface="+mn-lt"/>
                <a:ea typeface="+mn-ea"/>
                <a:cs typeface="+mn-cs"/>
              </a:rPr>
              <a:t>也是</a:t>
            </a:r>
            <a:r>
              <a:rPr lang="zh-CN" altLang="zh-CN" sz="1200" kern="1200" dirty="0" smtClean="0">
                <a:solidFill>
                  <a:schemeClr val="tx1"/>
                </a:solidFill>
                <a:effectLst/>
                <a:latin typeface="+mn-lt"/>
                <a:ea typeface="+mn-ea"/>
                <a:cs typeface="+mn-cs"/>
              </a:rPr>
              <a:t>需要对中文文本进行分词处理，</a:t>
            </a:r>
            <a:r>
              <a:rPr lang="zh-CN" altLang="en-US" sz="1200" kern="1200" dirty="0" smtClean="0">
                <a:solidFill>
                  <a:schemeClr val="tx1"/>
                </a:solidFill>
                <a:effectLst/>
                <a:latin typeface="+mn-lt"/>
                <a:ea typeface="+mn-ea"/>
                <a:cs typeface="+mn-cs"/>
              </a:rPr>
              <a:t>可以采用结巴分词</a:t>
            </a:r>
            <a:r>
              <a:rPr lang="zh-CN" altLang="zh-CN" sz="1200" kern="1200" dirty="0" smtClean="0">
                <a:solidFill>
                  <a:schemeClr val="tx1"/>
                </a:solidFill>
                <a:effectLst/>
                <a:latin typeface="+mn-lt"/>
                <a:ea typeface="+mn-ea"/>
                <a:cs typeface="+mn-cs"/>
              </a:rPr>
              <a:t>工具箱来处理。然后将处理好的文本放入 </a:t>
            </a:r>
            <a:r>
              <a:rPr lang="en-US" altLang="zh-CN" sz="1200" kern="1200" dirty="0" smtClean="0">
                <a:solidFill>
                  <a:schemeClr val="tx1"/>
                </a:solidFill>
                <a:effectLst/>
                <a:latin typeface="+mn-lt"/>
                <a:ea typeface="+mn-ea"/>
                <a:cs typeface="+mn-cs"/>
              </a:rPr>
              <a:t>word2vec</a:t>
            </a:r>
            <a:r>
              <a:rPr lang="zh-CN" altLang="zh-CN" sz="1200" kern="1200" dirty="0" smtClean="0">
                <a:solidFill>
                  <a:schemeClr val="tx1"/>
                </a:solidFill>
                <a:effectLst/>
                <a:latin typeface="+mn-lt"/>
                <a:ea typeface="+mn-ea"/>
                <a:cs typeface="+mn-cs"/>
              </a:rPr>
              <a:t>的工具箱中，这样就可以生成分词处理后的每个词向量的表示模型了。</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然后每个训练语料文本就可以用一堆词向量的表示模型来描述，再根据已知类别的词向量表示模型代入到</a:t>
            </a:r>
            <a:r>
              <a:rPr lang="zh-CN" altLang="en-US" sz="1200" kern="1200" dirty="0" smtClean="0">
                <a:solidFill>
                  <a:schemeClr val="tx1"/>
                </a:solidFill>
                <a:effectLst/>
                <a:latin typeface="+mn-lt"/>
                <a:ea typeface="+mn-ea"/>
                <a:cs typeface="+mn-cs"/>
              </a:rPr>
              <a:t>卷积层来提取特征信息，接着将卷积层提取出来的特征信息传入到池化层用来提取最关键的信息，这也是起到一个信息过滤的作用，可以降低模型训练的难度，最后一层采用全连接的方式，键池化层处理后的文本特征向量送入</a:t>
            </a:r>
            <a:r>
              <a:rPr lang="en-US" altLang="zh-CN" sz="1200" kern="1200" dirty="0" err="1" smtClean="0">
                <a:solidFill>
                  <a:schemeClr val="tx1"/>
                </a:solidFill>
                <a:effectLst/>
                <a:latin typeface="+mn-lt"/>
                <a:ea typeface="+mn-ea"/>
                <a:cs typeface="+mn-cs"/>
              </a:rPr>
              <a:t>Sofemax</a:t>
            </a:r>
            <a:r>
              <a:rPr lang="zh-CN" altLang="en-US" sz="1200" kern="1200" dirty="0" smtClean="0">
                <a:solidFill>
                  <a:schemeClr val="tx1"/>
                </a:solidFill>
                <a:effectLst/>
                <a:latin typeface="+mn-lt"/>
                <a:ea typeface="+mn-ea"/>
                <a:cs typeface="+mn-cs"/>
              </a:rPr>
              <a:t>分类器，用来预测类别概率，之后就能进行分类结果展示与评测。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326188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78076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529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0237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具体步骤：</a:t>
            </a:r>
            <a:endParaRPr lang="en-US" altLang="zh-CN" dirty="0" smtClean="0"/>
          </a:p>
          <a:p>
            <a:r>
              <a:rPr lang="en-US" altLang="zh-CN" dirty="0" smtClean="0"/>
              <a:t>Step1</a:t>
            </a:r>
            <a:r>
              <a:rPr lang="zh-CN" altLang="en-US" dirty="0" smtClean="0"/>
              <a:t>　计算每类文本集的中心向量，计算方法为所有训练文本的算数平均。</a:t>
            </a:r>
          </a:p>
          <a:p>
            <a:r>
              <a:rPr lang="en-US" altLang="zh-CN" dirty="0" smtClean="0"/>
              <a:t>Step2</a:t>
            </a:r>
            <a:r>
              <a:rPr lang="zh-CN" altLang="en-US" dirty="0" smtClean="0"/>
              <a:t>　新文本到来后分词，将文本表示为特征向量。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Step3</a:t>
            </a:r>
            <a:r>
              <a:rPr lang="zh-CN" altLang="en-US" dirty="0" smtClean="0"/>
              <a:t>　计算新文本特征向量与每类中心向量间的相似度，公式为：</a:t>
            </a:r>
            <a:r>
              <a:rPr lang="en-US" altLang="zh-CN" dirty="0" smtClean="0"/>
              <a:t>..</a:t>
            </a:r>
            <a:r>
              <a:rPr lang="zh-CN" altLang="en-US" dirty="0" smtClean="0"/>
              <a:t>，其中</a:t>
            </a:r>
            <a:r>
              <a:rPr lang="en-US" altLang="zh-CN" dirty="0" smtClean="0"/>
              <a:t>di</a:t>
            </a:r>
            <a:r>
              <a:rPr lang="zh-CN" altLang="en-US" dirty="0" smtClean="0"/>
              <a:t>为新文本特征向量</a:t>
            </a:r>
            <a:r>
              <a:rPr lang="en-US" altLang="zh-CN" dirty="0" smtClean="0"/>
              <a:t>,</a:t>
            </a:r>
            <a:r>
              <a:rPr lang="en-US" altLang="zh-CN" dirty="0" err="1" smtClean="0"/>
              <a:t>cj</a:t>
            </a:r>
            <a:r>
              <a:rPr lang="zh-CN" altLang="en-US" dirty="0" smtClean="0"/>
              <a:t>为第</a:t>
            </a:r>
            <a:r>
              <a:rPr lang="en-US" altLang="zh-CN" dirty="0" smtClean="0"/>
              <a:t>j</a:t>
            </a:r>
            <a:r>
              <a:rPr lang="zh-CN" altLang="en-US" dirty="0" smtClean="0"/>
              <a:t>类的中心向量</a:t>
            </a:r>
            <a:r>
              <a:rPr lang="en-US" altLang="zh-CN" dirty="0" smtClean="0"/>
              <a:t>,m</a:t>
            </a:r>
            <a:r>
              <a:rPr lang="zh-CN" altLang="en-US" dirty="0" smtClean="0"/>
              <a:t>为特征向量的维数</a:t>
            </a:r>
            <a:r>
              <a:rPr lang="en-US" altLang="zh-CN" dirty="0" smtClean="0"/>
              <a:t>,</a:t>
            </a:r>
            <a:r>
              <a:rPr lang="en-US" altLang="zh-CN" dirty="0" err="1" smtClean="0"/>
              <a:t>Wk</a:t>
            </a:r>
            <a:r>
              <a:rPr lang="zh-CN" altLang="en-US" dirty="0" smtClean="0"/>
              <a:t>表示向量的第</a:t>
            </a:r>
            <a:r>
              <a:rPr lang="en-US" altLang="zh-CN" dirty="0" smtClean="0"/>
              <a:t>k</a:t>
            </a:r>
            <a:r>
              <a:rPr lang="zh-CN" altLang="en-US" dirty="0" smtClean="0"/>
              <a:t>维，本质上是一个求夹角余弦的公式。夹角余弦可以用来表示一篇文本相对于另一篇文本的相似度。相似度越大，说明两篇文本相关程度越高，反之，相关程度越低</a:t>
            </a:r>
            <a:endParaRPr lang="en-US" altLang="zh-CN" dirty="0" smtClean="0"/>
          </a:p>
          <a:p>
            <a:r>
              <a:rPr lang="en-US" altLang="zh-CN" dirty="0" smtClean="0"/>
              <a:t>Step4</a:t>
            </a:r>
            <a:r>
              <a:rPr lang="zh-CN" altLang="en-US" dirty="0" smtClean="0"/>
              <a:t>　比较每类中心向量与新文本的相似度</a:t>
            </a:r>
            <a:r>
              <a:rPr lang="en-US" altLang="zh-CN" dirty="0" smtClean="0"/>
              <a:t>,</a:t>
            </a:r>
            <a:r>
              <a:rPr lang="zh-CN" altLang="en-US" dirty="0" smtClean="0"/>
              <a:t>将文本分到相似度最大的那个类别中。</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由于它的计算简单、迅速、容易实现，所以它通常用来实现衡量分类系统性能的基准系统，而很少采用这种算法解决具体的分类问题。</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9129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对训练文本和未标记文本进行预处理、特征表示、特征选择等操作。</a:t>
            </a: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计算未标记文本与已标记文本之间的相似度，得出与未标记文本相似度最近的</a:t>
            </a:r>
            <a:r>
              <a:rPr lang="en-US" altLang="zh-CN" sz="1600" dirty="0" smtClean="0">
                <a:solidFill>
                  <a:srgbClr val="42464B"/>
                </a:solidFill>
                <a:latin typeface="微软雅黑" panose="020B0503020204020204" charset="-122"/>
                <a:ea typeface="微软雅黑" panose="020B0503020204020204" charset="-122"/>
              </a:rPr>
              <a:t>k</a:t>
            </a:r>
            <a:r>
              <a:rPr lang="zh-CN" altLang="en-US" sz="1600" dirty="0" smtClean="0">
                <a:solidFill>
                  <a:srgbClr val="42464B"/>
                </a:solidFill>
                <a:latin typeface="微软雅黑" panose="020B0503020204020204" charset="-122"/>
                <a:ea typeface="微软雅黑" panose="020B0503020204020204" charset="-122"/>
              </a:rPr>
              <a:t>个文本，相似度的计算使用常规的夹角余弦的方法</a:t>
            </a:r>
            <a:endParaRPr lang="en-US" altLang="zh-CN" sz="1600" dirty="0" smtClean="0">
              <a:solidFill>
                <a:srgbClr val="42464B"/>
              </a:solidFill>
              <a:latin typeface="微软雅黑" panose="020B0503020204020204" charset="-122"/>
              <a:ea typeface="微软雅黑" panose="020B0503020204020204" charset="-122"/>
            </a:endParaRPr>
          </a:p>
          <a:p>
            <a:pPr lvl="1" latinLnBrk="1">
              <a:lnSpc>
                <a:spcPct val="116000"/>
              </a:lnSpc>
            </a:pPr>
            <a:r>
              <a:rPr lang="en-US" altLang="zh-CN" sz="1600" dirty="0" smtClean="0">
                <a:solidFill>
                  <a:srgbClr val="42464B"/>
                </a:solidFill>
                <a:latin typeface="微软雅黑" panose="020B0503020204020204" charset="-122"/>
                <a:ea typeface="微软雅黑" panose="020B0503020204020204" charset="-122"/>
              </a:rPr>
              <a:t>3.   </a:t>
            </a:r>
            <a:r>
              <a:rPr lang="zh-CN" altLang="en-US" sz="1600" dirty="0" smtClean="0">
                <a:solidFill>
                  <a:srgbClr val="42464B"/>
                </a:solidFill>
                <a:latin typeface="微软雅黑" panose="020B0503020204020204" charset="-122"/>
                <a:ea typeface="微软雅黑" panose="020B0503020204020204" charset="-122"/>
              </a:rPr>
              <a:t>计算未标记文本关于类别集合中每一个类别的隶属权重。</a:t>
            </a:r>
            <a:endParaRPr lang="en-US" altLang="zh-CN" sz="1600" dirty="0" smtClean="0">
              <a:solidFill>
                <a:srgbClr val="42464B"/>
              </a:solidFill>
              <a:latin typeface="微软雅黑" panose="020B0503020204020204" charset="-122"/>
              <a:ea typeface="微软雅黑" panose="020B0503020204020204" charset="-122"/>
            </a:endParaRPr>
          </a:p>
          <a:p>
            <a:pPr marL="800100" lvl="1" indent="-342900" latinLnBrk="1">
              <a:lnSpc>
                <a:spcPct val="116000"/>
              </a:lnSpc>
              <a:buAutoNum type="arabicPeriod" startAt="4"/>
            </a:pPr>
            <a:r>
              <a:rPr lang="zh-CN" altLang="en-US" sz="1600" dirty="0" smtClean="0">
                <a:solidFill>
                  <a:srgbClr val="42464B"/>
                </a:solidFill>
                <a:latin typeface="微软雅黑" panose="020B0503020204020204" charset="-122"/>
                <a:ea typeface="微软雅黑" panose="020B0503020204020204" charset="-122"/>
              </a:rPr>
              <a:t>比较各个类别的隶属权重，将未标记文本分配到权重最大的类别中。</a:t>
            </a:r>
            <a:endParaRPr lang="en-US" altLang="zh-CN" sz="1600" dirty="0" smtClean="0">
              <a:solidFill>
                <a:srgbClr val="42464B"/>
              </a:solidFill>
              <a:latin typeface="微软雅黑" panose="020B0503020204020204" charset="-122"/>
              <a:ea typeface="微软雅黑" panose="020B0503020204020204" charset="-122"/>
            </a:endParaRPr>
          </a:p>
          <a:p>
            <a:r>
              <a:rPr lang="zh-CN" altLang="en-US" sz="1600" dirty="0" smtClean="0">
                <a:solidFill>
                  <a:srgbClr val="42464B"/>
                </a:solidFill>
                <a:latin typeface="微软雅黑" panose="020B0503020204020204" charset="-122"/>
                <a:ea typeface="微软雅黑" panose="020B0503020204020204" charset="-122"/>
              </a:rPr>
              <a:t>进行一个案例分析，可以看这个图：</a:t>
            </a:r>
            <a:endParaRPr lang="en-US" altLang="zh-CN" sz="1600" dirty="0" smtClean="0">
              <a:solidFill>
                <a:srgbClr val="42464B"/>
              </a:solidFill>
              <a:latin typeface="微软雅黑" panose="020B0503020204020204" charset="-122"/>
              <a:ea typeface="微软雅黑" panose="020B0503020204020204" charset="-122"/>
            </a:endParaRPr>
          </a:p>
          <a:p>
            <a:r>
              <a:rPr lang="en-US" altLang="zh-CN" sz="1600" dirty="0" smtClean="0">
                <a:solidFill>
                  <a:srgbClr val="42464B"/>
                </a:solidFill>
                <a:latin typeface="微软雅黑" panose="020B0503020204020204" charset="-122"/>
                <a:ea typeface="微软雅黑" panose="020B0503020204020204" charset="-122"/>
              </a:rPr>
              <a:t>1</a:t>
            </a:r>
            <a:r>
              <a:rPr lang="zh-CN" altLang="en-US" sz="1600" dirty="0" smtClean="0">
                <a:solidFill>
                  <a:srgbClr val="42464B"/>
                </a:solidFill>
                <a:latin typeface="微软雅黑" panose="020B0503020204020204" charset="-122"/>
                <a:ea typeface="微软雅黑" panose="020B0503020204020204" charset="-122"/>
              </a:rPr>
              <a:t>、给定了红色和蓝色的训练样本，绿色为测试样本</a:t>
            </a:r>
            <a:endParaRPr lang="en-US" altLang="zh-CN" sz="1600" dirty="0" smtClean="0">
              <a:solidFill>
                <a:srgbClr val="42464B"/>
              </a:solidFill>
              <a:latin typeface="微软雅黑" panose="020B0503020204020204" charset="-122"/>
              <a:ea typeface="微软雅黑" panose="020B0503020204020204" charset="-122"/>
            </a:endParaRPr>
          </a:p>
          <a:p>
            <a:r>
              <a:rPr lang="en-US" altLang="zh-CN" sz="1600" dirty="0" smtClean="0">
                <a:solidFill>
                  <a:srgbClr val="42464B"/>
                </a:solidFill>
                <a:latin typeface="微软雅黑" panose="020B0503020204020204" charset="-122"/>
                <a:ea typeface="微软雅黑" panose="020B0503020204020204" charset="-122"/>
              </a:rPr>
              <a:t>2</a:t>
            </a:r>
            <a:r>
              <a:rPr lang="zh-CN" altLang="en-US" sz="1600" dirty="0" smtClean="0">
                <a:solidFill>
                  <a:srgbClr val="42464B"/>
                </a:solidFill>
                <a:latin typeface="微软雅黑" panose="020B0503020204020204" charset="-122"/>
                <a:ea typeface="微软雅黑" panose="020B0503020204020204" charset="-122"/>
              </a:rPr>
              <a:t>、计算绿色点到其他点的距离</a:t>
            </a:r>
            <a:endParaRPr lang="en-US" altLang="zh-CN" sz="1600" dirty="0" smtClean="0">
              <a:solidFill>
                <a:srgbClr val="42464B"/>
              </a:solidFill>
              <a:latin typeface="微软雅黑" panose="020B0503020204020204" charset="-122"/>
              <a:ea typeface="微软雅黑" panose="020B0503020204020204" charset="-122"/>
            </a:endParaRPr>
          </a:p>
          <a:p>
            <a:r>
              <a:rPr lang="en-US" altLang="zh-CN" sz="1600" dirty="0" smtClean="0">
                <a:solidFill>
                  <a:srgbClr val="42464B"/>
                </a:solidFill>
                <a:latin typeface="微软雅黑" panose="020B0503020204020204" charset="-122"/>
                <a:ea typeface="微软雅黑" panose="020B0503020204020204" charset="-122"/>
              </a:rPr>
              <a:t>3</a:t>
            </a:r>
            <a:r>
              <a:rPr lang="zh-CN" altLang="en-US" sz="1600" dirty="0" smtClean="0">
                <a:solidFill>
                  <a:srgbClr val="42464B"/>
                </a:solidFill>
                <a:latin typeface="微软雅黑" panose="020B0503020204020204" charset="-122"/>
                <a:ea typeface="微软雅黑" panose="020B0503020204020204" charset="-122"/>
              </a:rPr>
              <a:t>、</a:t>
            </a:r>
            <a:r>
              <a:rPr lang="zh-CN" altLang="en-US" sz="1200" b="0" i="0" kern="1200" dirty="0" smtClean="0">
                <a:solidFill>
                  <a:schemeClr val="tx1"/>
                </a:solidFill>
                <a:effectLst/>
                <a:latin typeface="+mn-lt"/>
                <a:ea typeface="+mn-ea"/>
                <a:cs typeface="+mn-cs"/>
              </a:rPr>
              <a:t>选取离绿点最近的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、选取</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个点中，同种颜色最多的类。例如：</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个点全是蓝色，那预测结果就是</a:t>
            </a:r>
            <a:r>
              <a:rPr lang="en-US" altLang="zh-CN" sz="1200" b="0" i="0" kern="1200" dirty="0" smtClean="0">
                <a:solidFill>
                  <a:schemeClr val="tx1"/>
                </a:solidFill>
                <a:effectLst/>
                <a:latin typeface="+mn-lt"/>
                <a:ea typeface="+mn-ea"/>
                <a:cs typeface="+mn-cs"/>
              </a:rPr>
              <a:t>Class 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个点中两个红色一个蓝色，那预测结果就是</a:t>
            </a:r>
            <a:r>
              <a:rPr lang="en-US" altLang="zh-CN" sz="1200" b="0" i="0" kern="1200" dirty="0" smtClean="0">
                <a:solidFill>
                  <a:schemeClr val="tx1"/>
                </a:solidFill>
                <a:effectLst/>
                <a:latin typeface="+mn-lt"/>
                <a:ea typeface="+mn-ea"/>
                <a:cs typeface="+mn-cs"/>
              </a:rPr>
              <a:t>Class 2</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9090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缺点：</a:t>
            </a:r>
            <a:endParaRPr lang="en-US" altLang="zh-CN" dirty="0" smtClean="0"/>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、计算量太大，尤其是特征数非常多的时候。每一个待分类文本都要计算它到全体已知样本的距离，才能得到它的第</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个最近邻点。</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、是慵懒散学习方法，基本上不学习，导致预测时速度比起逻辑回归之类的算法慢。</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、样本不平衡的时候，对稀有类别的预测准确率低。当样本不平衡时，如一个类的样本容量很大，而其他类样本容量很小时，有可能导致当输入一个新样本时，该样本的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个邻居中大容量类的样本占多数。 </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627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分类思想：</a:t>
                </a:r>
                <a:endParaRPr lang="en-US" altLang="zh-CN" dirty="0" smtClean="0"/>
              </a:p>
              <a:p>
                <a:r>
                  <a:rPr lang="zh-CN" altLang="en-US" sz="1200" kern="1200" dirty="0" smtClean="0">
                    <a:solidFill>
                      <a:schemeClr val="tx1"/>
                    </a:solidFill>
                    <a:latin typeface="+mn-lt"/>
                    <a:ea typeface="+mn-ea"/>
                    <a:cs typeface="+mn-cs"/>
                  </a:rPr>
                  <a:t>       该方法假设文本中的各个特征项之间互不相关，通过计算来确定文本属于各种类别的概率大小，然后选择概率最大的一类作为该短文本的最终类别，即通过计算文本与目标类别之间的联合概率来确定未标记文本所属类别的概率，选择概率最大时所对应的类别。采用这种方法进行分类时要求满足：一是各类别总体的概率分布已知；二是要决策的类别数一定。朴素贝叶斯算法主要包括下面两个计算步骤：。。。</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其中</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oMath>
                </a14:m>
                <a:r>
                  <a:rPr lang="zh-CN" altLang="en-US" sz="1200" kern="1200" dirty="0" smtClean="0">
                    <a:solidFill>
                      <a:schemeClr val="tx1"/>
                    </a:solidFill>
                    <a:latin typeface="+mn-lt"/>
                    <a:ea typeface="+mn-ea"/>
                    <a:cs typeface="+mn-cs"/>
                  </a:rPr>
                  <a:t>表示类型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sz="1200" kern="1200" dirty="0" smtClean="0">
                    <a:solidFill>
                      <a:schemeClr val="tx1"/>
                    </a:solidFill>
                    <a:latin typeface="+mn-lt"/>
                    <a:ea typeface="+mn-ea"/>
                    <a:cs typeface="+mn-cs"/>
                  </a:rPr>
                  <a:t>的先验概率；</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sz="1200" kern="1200" dirty="0" smtClean="0">
                    <a:solidFill>
                      <a:schemeClr val="tx1"/>
                    </a:solidFill>
                    <a:latin typeface="+mn-lt"/>
                    <a:ea typeface="+mn-ea"/>
                    <a:cs typeface="+mn-cs"/>
                  </a:rPr>
                  <a:t>表示给定类型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sz="1200" kern="1200" dirty="0" smtClean="0">
                    <a:solidFill>
                      <a:schemeClr val="tx1"/>
                    </a:solidFill>
                    <a:latin typeface="+mn-lt"/>
                    <a:ea typeface="+mn-ea"/>
                    <a:cs typeface="+mn-cs"/>
                  </a:rPr>
                  <a:t>文本</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oMath>
                </a14:m>
                <a:r>
                  <a:rPr lang="zh-CN" altLang="en-US" sz="1200" kern="1200" dirty="0" smtClean="0">
                    <a:solidFill>
                      <a:schemeClr val="tx1"/>
                    </a:solidFill>
                    <a:latin typeface="+mn-lt"/>
                    <a:ea typeface="+mn-ea"/>
                    <a:cs typeface="+mn-cs"/>
                  </a:rPr>
                  <a:t>出现的条件概率；</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zh-CN" altLang="en-US" sz="1200" kern="1200" dirty="0" smtClean="0">
                    <a:solidFill>
                      <a:schemeClr val="tx1"/>
                    </a:solidFill>
                    <a:latin typeface="+mn-lt"/>
                    <a:ea typeface="+mn-ea"/>
                    <a:cs typeface="+mn-cs"/>
                  </a:rPr>
                  <a:t>表示文本</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oMath>
                </a14:m>
                <a:r>
                  <a:rPr lang="zh-CN" altLang="en-US" sz="1200" kern="1200" dirty="0" smtClean="0">
                    <a:solidFill>
                      <a:schemeClr val="tx1"/>
                    </a:solidFill>
                    <a:latin typeface="+mn-lt"/>
                    <a:ea typeface="+mn-ea"/>
                    <a:cs typeface="+mn-cs"/>
                  </a:rPr>
                  <a:t>出现的概率</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endParaRPr lang="zh-CN" altLang="en-US"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分类思想：</a:t>
                </a:r>
                <a:endParaRPr lang="en-US" altLang="zh-CN" dirty="0" smtClean="0"/>
              </a:p>
              <a:p>
                <a:r>
                  <a:rPr lang="zh-CN" altLang="en-US" sz="1200" kern="1200" dirty="0" smtClean="0">
                    <a:solidFill>
                      <a:schemeClr val="tx1"/>
                    </a:solidFill>
                    <a:latin typeface="+mn-lt"/>
                    <a:ea typeface="+mn-ea"/>
                    <a:cs typeface="+mn-cs"/>
                  </a:rPr>
                  <a:t>       该方法假设短文本中的各个特征项之间互不相关，通过计算来确定短文本属于各种类别的概率大小，然后选择概率最大的一类作为该短文本的最终类别，即通过计算文本与目标类别之间的联合概率来确定未标记文本所属类别的概率，选择概率最大时所对应的类别。采用这种方法进行分类时要求满足：一是各类别总体的概率分布已知；二是要决策的类别数一定。朴素贝叶斯算法主要包括下面两个计算步骤：。。。</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其中</a:t>
                </a:r>
                <a:r>
                  <a:rPr lang="en-US" altLang="zh-CN" b="0" i="0" smtClean="0">
                    <a:latin typeface="Cambria Math" panose="02040503050406030204" pitchFamily="18" charset="0"/>
                  </a:rPr>
                  <a:t>𝑃</a:t>
                </a:r>
                <a:r>
                  <a:rPr lang="en-US" altLang="zh-CN" b="0" i="0" smtClean="0">
                    <a:latin typeface="Cambria Math" panose="02040503050406030204" pitchFamily="18" charset="0"/>
                  </a:rPr>
                  <a:t>(𝑐_𝑖 )</a:t>
                </a:r>
                <a:r>
                  <a:rPr lang="zh-CN" altLang="en-US" sz="1200" kern="1200" dirty="0" smtClean="0">
                    <a:solidFill>
                      <a:schemeClr val="tx1"/>
                    </a:solidFill>
                    <a:latin typeface="+mn-lt"/>
                    <a:ea typeface="+mn-ea"/>
                    <a:cs typeface="+mn-cs"/>
                  </a:rPr>
                  <a:t>表示类型</a:t>
                </a:r>
                <a:r>
                  <a:rPr lang="en-US" altLang="zh-CN" b="0" i="0" smtClean="0">
                    <a:latin typeface="Cambria Math" panose="02040503050406030204" pitchFamily="18" charset="0"/>
                  </a:rPr>
                  <a:t>𝑐</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sz="1200" kern="1200" dirty="0" smtClean="0">
                    <a:solidFill>
                      <a:schemeClr val="tx1"/>
                    </a:solidFill>
                    <a:latin typeface="+mn-lt"/>
                    <a:ea typeface="+mn-ea"/>
                    <a:cs typeface="+mn-cs"/>
                  </a:rPr>
                  <a:t>的先验概率；</a:t>
                </a:r>
                <a:r>
                  <a:rPr lang="en-US" altLang="zh-CN" b="0" i="0" smtClean="0">
                    <a:latin typeface="Cambria Math" panose="02040503050406030204" pitchFamily="18" charset="0"/>
                  </a:rPr>
                  <a:t>𝑃(</a:t>
                </a:r>
                <a:r>
                  <a:rPr lang="en-US" altLang="zh-CN" b="0" i="0" smtClean="0">
                    <a:latin typeface="Cambria Math" panose="02040503050406030204" pitchFamily="18" charset="0"/>
                  </a:rPr>
                  <a:t>𝑑_𝑗 |𝑐_𝑖)</a:t>
                </a:r>
                <a:r>
                  <a:rPr lang="zh-CN" altLang="en-US" sz="1200" kern="1200" dirty="0" smtClean="0">
                    <a:solidFill>
                      <a:schemeClr val="tx1"/>
                    </a:solidFill>
                    <a:latin typeface="+mn-lt"/>
                    <a:ea typeface="+mn-ea"/>
                    <a:cs typeface="+mn-cs"/>
                  </a:rPr>
                  <a:t>表示给定类型</a:t>
                </a:r>
                <a:r>
                  <a:rPr lang="en-US" altLang="zh-CN" b="0" i="0" smtClean="0">
                    <a:latin typeface="Cambria Math" panose="02040503050406030204" pitchFamily="18" charset="0"/>
                  </a:rPr>
                  <a:t>𝑐</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sz="1200" kern="1200" dirty="0" smtClean="0">
                    <a:solidFill>
                      <a:schemeClr val="tx1"/>
                    </a:solidFill>
                    <a:latin typeface="+mn-lt"/>
                    <a:ea typeface="+mn-ea"/>
                    <a:cs typeface="+mn-cs"/>
                  </a:rPr>
                  <a:t>文本</a:t>
                </a:r>
                <a:r>
                  <a:rPr lang="en-US" altLang="zh-CN" b="0" i="0" smtClean="0">
                    <a:latin typeface="Cambria Math" panose="02040503050406030204" pitchFamily="18" charset="0"/>
                  </a:rPr>
                  <a:t>𝑑</a:t>
                </a:r>
                <a:r>
                  <a:rPr lang="en-US" altLang="zh-CN" b="0" i="0" smtClean="0">
                    <a:latin typeface="Cambria Math" panose="02040503050406030204" pitchFamily="18" charset="0"/>
                  </a:rPr>
                  <a:t>_</a:t>
                </a:r>
                <a:r>
                  <a:rPr lang="en-US" altLang="zh-CN" b="0" i="0" smtClean="0">
                    <a:latin typeface="Cambria Math" panose="02040503050406030204" pitchFamily="18" charset="0"/>
                  </a:rPr>
                  <a:t>𝑗</a:t>
                </a:r>
                <a:r>
                  <a:rPr lang="zh-CN" altLang="en-US" sz="1200" kern="1200" dirty="0" smtClean="0">
                    <a:solidFill>
                      <a:schemeClr val="tx1"/>
                    </a:solidFill>
                    <a:latin typeface="+mn-lt"/>
                    <a:ea typeface="+mn-ea"/>
                    <a:cs typeface="+mn-cs"/>
                  </a:rPr>
                  <a:t>出现的条件概率；</a:t>
                </a:r>
                <a:r>
                  <a:rPr lang="en-US" altLang="zh-CN" b="0" i="0" smtClean="0">
                    <a:latin typeface="Cambria Math" panose="02040503050406030204" pitchFamily="18" charset="0"/>
                  </a:rPr>
                  <a:t>𝑃(</a:t>
                </a:r>
                <a:r>
                  <a:rPr lang="en-US" altLang="zh-CN" b="0" i="0" smtClean="0">
                    <a:latin typeface="Cambria Math" panose="02040503050406030204" pitchFamily="18" charset="0"/>
                  </a:rPr>
                  <a:t>𝑑_𝑗)</a:t>
                </a:r>
                <a:r>
                  <a:rPr lang="zh-CN" altLang="en-US" sz="1200" kern="1200" dirty="0" smtClean="0">
                    <a:solidFill>
                      <a:schemeClr val="tx1"/>
                    </a:solidFill>
                    <a:latin typeface="+mn-lt"/>
                    <a:ea typeface="+mn-ea"/>
                    <a:cs typeface="+mn-cs"/>
                  </a:rPr>
                  <a:t>表示文本</a:t>
                </a:r>
                <a:r>
                  <a:rPr lang="en-US" altLang="zh-CN" b="0" i="0" smtClean="0">
                    <a:latin typeface="Cambria Math" panose="02040503050406030204" pitchFamily="18" charset="0"/>
                  </a:rPr>
                  <a:t>𝑑</a:t>
                </a:r>
                <a:r>
                  <a:rPr lang="en-US" altLang="zh-CN" b="0" i="0" smtClean="0">
                    <a:latin typeface="Cambria Math" panose="02040503050406030204" pitchFamily="18" charset="0"/>
                  </a:rPr>
                  <a:t>_</a:t>
                </a:r>
                <a:r>
                  <a:rPr lang="en-US" altLang="zh-CN" b="0" i="0" smtClean="0">
                    <a:latin typeface="Cambria Math" panose="02040503050406030204" pitchFamily="18" charset="0"/>
                  </a:rPr>
                  <a:t>𝑗</a:t>
                </a:r>
                <a:r>
                  <a:rPr lang="zh-CN" altLang="en-US" sz="1200" kern="1200" dirty="0" smtClean="0">
                    <a:solidFill>
                      <a:schemeClr val="tx1"/>
                    </a:solidFill>
                    <a:latin typeface="+mn-lt"/>
                    <a:ea typeface="+mn-ea"/>
                    <a:cs typeface="+mn-cs"/>
                  </a:rPr>
                  <a:t>出现的概率</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endParaRPr lang="zh-CN" altLang="en-US"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98602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99777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l="-57" r="-57"/>
          </a:stretch>
        </a:blipFill>
        <a:effectLst/>
      </p:bgPr>
    </p:bg>
    <p:spTree>
      <p:nvGrpSpPr>
        <p:cNvPr id="1" name=""/>
        <p:cNvGrpSpPr/>
        <p:nvPr/>
      </p:nvGrpSpPr>
      <p:grpSpPr>
        <a:xfrm>
          <a:off x="0" y="0"/>
          <a:ext cx="0" cy="0"/>
          <a:chOff x="0" y="0"/>
          <a:chExt cx="0" cy="0"/>
        </a:xfrm>
      </p:grpSpPr>
      <p:sp>
        <p:nvSpPr>
          <p:cNvPr id="2" name="Freeform 1"/>
          <p:cNvSpPr/>
          <p:nvPr/>
        </p:nvSpPr>
        <p:spPr>
          <a:xfrm>
            <a:off x="1014095" y="1070356"/>
            <a:ext cx="5239281" cy="0"/>
          </a:xfrm>
          <a:custGeom>
            <a:avLst/>
            <a:gdLst/>
            <a:ahLst/>
            <a:cxnLst/>
            <a:rect l="l" t="t" r="r" b="b"/>
            <a:pathLst>
              <a:path w="5239281">
                <a:moveTo>
                  <a:pt x="0" y="0"/>
                </a:moveTo>
                <a:lnTo>
                  <a:pt x="5239281" y="0"/>
                </a:lnTo>
              </a:path>
            </a:pathLst>
          </a:custGeom>
          <a:solidFill>
            <a:srgbClr val="A6A6A6"/>
          </a:solidFill>
          <a:ln w="6350">
            <a:solidFill>
              <a:srgbClr val="A6A6A6"/>
            </a:solidFill>
            <a:prstDash val="solid"/>
            <a:headEnd type="none" w="med" len="med"/>
            <a:tailEnd type="none" w="med" len="med"/>
          </a:ln>
        </p:spPr>
      </p:sp>
      <p:sp>
        <p:nvSpPr>
          <p:cNvPr id="3" name="Freeform 2"/>
          <p:cNvSpPr/>
          <p:nvPr/>
        </p:nvSpPr>
        <p:spPr>
          <a:xfrm>
            <a:off x="1002665" y="3044190"/>
            <a:ext cx="5239281" cy="0"/>
          </a:xfrm>
          <a:custGeom>
            <a:avLst/>
            <a:gdLst/>
            <a:ahLst/>
            <a:cxnLst/>
            <a:rect l="l" t="t" r="r" b="b"/>
            <a:pathLst>
              <a:path w="5239281">
                <a:moveTo>
                  <a:pt x="0" y="0"/>
                </a:moveTo>
                <a:lnTo>
                  <a:pt x="5239281" y="0"/>
                </a:lnTo>
              </a:path>
            </a:pathLst>
          </a:custGeom>
          <a:solidFill>
            <a:srgbClr val="A6A6A6"/>
          </a:solidFill>
          <a:ln w="6350">
            <a:solidFill>
              <a:srgbClr val="A6A6A6"/>
            </a:solidFill>
            <a:prstDash val="solid"/>
            <a:headEnd type="none" w="med" len="med"/>
            <a:tailEnd type="none" w="med" len="med"/>
          </a:ln>
        </p:spPr>
      </p:sp>
      <p:sp>
        <p:nvSpPr>
          <p:cNvPr id="4" name="TextBox 3"/>
          <p:cNvSpPr txBox="1"/>
          <p:nvPr/>
        </p:nvSpPr>
        <p:spPr>
          <a:xfrm>
            <a:off x="869315" y="1139317"/>
            <a:ext cx="6565900" cy="796308"/>
          </a:xfrm>
          <a:prstGeom prst="rect">
            <a:avLst/>
          </a:prstGeom>
        </p:spPr>
        <p:txBody>
          <a:bodyPr lIns="127000" tIns="63500" rIns="127000" bIns="63500" rtlCol="0" anchor="t">
            <a:spAutoFit/>
          </a:bodyPr>
          <a:lstStyle/>
          <a:p>
            <a:pPr algn="l" latinLnBrk="1">
              <a:lnSpc>
                <a:spcPct val="116000"/>
              </a:lnSpc>
            </a:pPr>
            <a:r>
              <a:rPr lang="zh-CN" altLang="en-US" sz="4000" b="1" dirty="0" smtClean="0">
                <a:solidFill>
                  <a:srgbClr val="FFFFFF"/>
                </a:solidFill>
                <a:latin typeface="微软雅黑" panose="020B0503020204020204" charset="-122"/>
                <a:ea typeface="微软雅黑" panose="020B0503020204020204" charset="-122"/>
              </a:rPr>
              <a:t>文本分类算法综述</a:t>
            </a:r>
            <a:endParaRPr lang="en-US" sz="1100" dirty="0"/>
          </a:p>
        </p:txBody>
      </p:sp>
      <p:sp>
        <p:nvSpPr>
          <p:cNvPr id="5" name="TextBox 4"/>
          <p:cNvSpPr txBox="1"/>
          <p:nvPr/>
        </p:nvSpPr>
        <p:spPr>
          <a:xfrm>
            <a:off x="850900" y="1914652"/>
            <a:ext cx="4023995" cy="985141"/>
          </a:xfrm>
          <a:prstGeom prst="rect">
            <a:avLst/>
          </a:prstGeom>
        </p:spPr>
        <p:txBody>
          <a:bodyPr lIns="127000" tIns="63500" rIns="127000" bIns="63500" rtlCol="0" anchor="t">
            <a:spAutoFit/>
          </a:bodyPr>
          <a:lstStyle/>
          <a:p>
            <a:pPr algn="l" latinLnBrk="1">
              <a:lnSpc>
                <a:spcPct val="116000"/>
              </a:lnSpc>
            </a:pPr>
            <a:r>
              <a:rPr lang="en-US" sz="2400" dirty="0">
                <a:solidFill>
                  <a:srgbClr val="BDBDBD"/>
                </a:solidFill>
                <a:latin typeface="微软雅黑" panose="020B0503020204020204" charset="-122"/>
                <a:ea typeface="微软雅黑" panose="020B0503020204020204" charset="-122"/>
              </a:rPr>
              <a:t>2019级专硕 </a:t>
            </a:r>
            <a:r>
              <a:rPr lang="zh-CN" altLang="en-US" sz="2400" dirty="0">
                <a:solidFill>
                  <a:srgbClr val="BDBDBD"/>
                </a:solidFill>
                <a:latin typeface="微软雅黑" panose="020B0503020204020204" charset="-122"/>
                <a:ea typeface="微软雅黑" panose="020B0503020204020204" charset="-122"/>
              </a:rPr>
              <a:t>李博</a:t>
            </a:r>
            <a:endParaRPr lang="en-US" sz="1100" dirty="0"/>
          </a:p>
          <a:p>
            <a:pPr latinLnBrk="1">
              <a:lnSpc>
                <a:spcPct val="116000"/>
              </a:lnSpc>
            </a:pPr>
            <a:r>
              <a:rPr lang="en-US" sz="2400" dirty="0" smtClean="0">
                <a:solidFill>
                  <a:srgbClr val="BDBDBD"/>
                </a:solidFill>
                <a:latin typeface="宋体" panose="02010600030101010101" pitchFamily="2" charset="-122"/>
                <a:ea typeface="宋体" panose="02010600030101010101" pitchFamily="2" charset="-122"/>
              </a:rPr>
              <a:t>2020.12.06</a:t>
            </a:r>
            <a:endParaRPr lang="en-US" sz="2400" dirty="0">
              <a:solidFill>
                <a:srgbClr val="BDBDBD"/>
              </a:solidFill>
              <a:latin typeface="宋体" panose="02010600030101010101" pitchFamily="2" charset="-122"/>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9845" y="2116455"/>
            <a:ext cx="4170045" cy="4126514"/>
          </a:xfrm>
          <a:prstGeom prst="rect">
            <a:avLst/>
          </a:prstGeom>
        </p:spPr>
        <p:txBody>
          <a:bodyPr wrap="square" lIns="127000" tIns="63500" rIns="127000" bIns="63500" rtlCol="0" anchor="t">
            <a:spAutoFit/>
          </a:bodyPr>
          <a:lstStyle/>
          <a:p>
            <a:pPr marL="285750" indent="-285750" algn="l" latinLnBrk="1">
              <a:lnSpc>
                <a:spcPct val="116000"/>
              </a:lnSpc>
              <a:buFont typeface="Wingdings" panose="05000000000000000000" charset="0"/>
              <a:buChar char="l"/>
            </a:pPr>
            <a:r>
              <a:rPr lang="en-US" altLang="zh-CN" sz="1600" dirty="0">
                <a:solidFill>
                  <a:srgbClr val="42464B"/>
                </a:solidFill>
                <a:latin typeface="微软雅黑" panose="020B0503020204020204" charset="-122"/>
                <a:ea typeface="微软雅黑" panose="020B0503020204020204" charset="-122"/>
              </a:rPr>
              <a:t> </a:t>
            </a:r>
            <a:r>
              <a:rPr lang="zh-CN" altLang="en-US" sz="1600" dirty="0" smtClean="0">
                <a:solidFill>
                  <a:srgbClr val="42464B"/>
                </a:solidFill>
                <a:latin typeface="微软雅黑" panose="020B0503020204020204" charset="-122"/>
                <a:ea typeface="微软雅黑" panose="020B0503020204020204" charset="-122"/>
              </a:rPr>
              <a:t>分类思路：</a:t>
            </a:r>
            <a:endParaRPr lang="zh-CN" altLang="en-US" sz="1600" dirty="0">
              <a:solidFill>
                <a:srgbClr val="42464B"/>
              </a:solidFill>
              <a:latin typeface="微软雅黑" panose="020B0503020204020204" charset="-122"/>
              <a:ea typeface="微软雅黑" panose="020B0503020204020204" charset="-122"/>
            </a:endParaRPr>
          </a:p>
          <a:p>
            <a:pPr lvl="1" latinLnBrk="1">
              <a:lnSpc>
                <a:spcPct val="116000"/>
              </a:lnSpc>
            </a:pPr>
            <a:r>
              <a:rPr lang="zh-CN" altLang="en-US" sz="1600" dirty="0">
                <a:solidFill>
                  <a:srgbClr val="42464B"/>
                </a:solidFill>
                <a:latin typeface="微软雅黑" panose="020B0503020204020204" charset="-122"/>
                <a:ea typeface="微软雅黑" panose="020B0503020204020204" charset="-122"/>
              </a:rPr>
              <a:t>支持向量机模型是定义</a:t>
            </a:r>
            <a:r>
              <a:rPr lang="zh-CN" altLang="en-US" sz="1600" dirty="0" smtClean="0">
                <a:solidFill>
                  <a:srgbClr val="42464B"/>
                </a:solidFill>
                <a:latin typeface="微软雅黑" panose="020B0503020204020204" charset="-122"/>
                <a:ea typeface="微软雅黑" panose="020B0503020204020204" charset="-122"/>
              </a:rPr>
              <a:t>在</a:t>
            </a:r>
            <a:r>
              <a:rPr lang="zh-CN" altLang="en-US" sz="1600" dirty="0">
                <a:solidFill>
                  <a:srgbClr val="42464B"/>
                </a:solidFill>
                <a:latin typeface="微软雅黑" panose="020B0503020204020204" charset="-122"/>
                <a:ea typeface="微软雅黑" panose="020B0503020204020204" charset="-122"/>
              </a:rPr>
              <a:t>特征</a:t>
            </a:r>
            <a:r>
              <a:rPr lang="zh-CN" altLang="en-US" sz="1600" dirty="0" smtClean="0">
                <a:solidFill>
                  <a:srgbClr val="42464B"/>
                </a:solidFill>
                <a:latin typeface="微软雅黑" panose="020B0503020204020204" charset="-122"/>
                <a:ea typeface="微软雅黑" panose="020B0503020204020204" charset="-122"/>
              </a:rPr>
              <a:t>空间</a:t>
            </a:r>
            <a:r>
              <a:rPr lang="zh-CN" altLang="en-US" sz="1600" dirty="0">
                <a:solidFill>
                  <a:srgbClr val="42464B"/>
                </a:solidFill>
                <a:latin typeface="微软雅黑" panose="020B0503020204020204" charset="-122"/>
                <a:ea typeface="微软雅黑" panose="020B0503020204020204" charset="-122"/>
              </a:rPr>
              <a:t>上的间隔最大的线型分类器，他的基本思想就是通过求解能够找到正确划分训练数据集并且几何间隔最大的分离超平面</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a:solidFill>
                <a:srgbClr val="42464B"/>
              </a:solidFill>
              <a:latin typeface="微软雅黑" panose="020B0503020204020204" charset="-122"/>
              <a:ea typeface="微软雅黑" panose="020B0503020204020204" charset="-122"/>
            </a:endParaRPr>
          </a:p>
          <a:p>
            <a:pPr lvl="1" latinLnBrk="1">
              <a:lnSpc>
                <a:spcPct val="116000"/>
              </a:lnSpc>
            </a:pPr>
            <a:endParaRPr lang="zh-CN" altLang="en-US" sz="1600" dirty="0">
              <a:solidFill>
                <a:srgbClr val="42464B"/>
              </a:solidFill>
              <a:latin typeface="微软雅黑" panose="020B0503020204020204" charset="-122"/>
              <a:ea typeface="微软雅黑" panose="020B0503020204020204" charset="-122"/>
              <a:sym typeface="+mn-ea"/>
            </a:endParaRPr>
          </a:p>
          <a:p>
            <a:pPr marL="285750" indent="-285750" algn="l" latinLnBrk="1">
              <a:lnSpc>
                <a:spcPct val="116000"/>
              </a:lnSpc>
              <a:buFont typeface="Wingdings" panose="05000000000000000000" charset="0"/>
              <a:buChar char="l"/>
            </a:pPr>
            <a:r>
              <a:rPr lang="zh-CN" altLang="en-US" sz="1600" dirty="0" smtClean="0">
                <a:solidFill>
                  <a:srgbClr val="42464B"/>
                </a:solidFill>
                <a:latin typeface="微软雅黑" panose="020B0503020204020204" charset="-122"/>
                <a:ea typeface="微软雅黑" panose="020B0503020204020204" charset="-122"/>
                <a:sym typeface="+mn-ea"/>
              </a:rPr>
              <a:t>具体步骤：</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对样本空间利用核函数的方法转换到能线性可分的空间。</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利用最大化间隔的方法获取间隔最大的分割线，进而得到支持向量。</a:t>
            </a:r>
            <a:endParaRPr lang="en-US" altLang="zh-CN" sz="1600" dirty="0" smtClean="0">
              <a:solidFill>
                <a:srgbClr val="42464B"/>
              </a:solidFill>
              <a:latin typeface="微软雅黑" panose="020B0503020204020204" charset="-122"/>
              <a:ea typeface="微软雅黑" panose="020B0503020204020204" charset="-122"/>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利用这个超平面，对新的样本进行分类预测。</a:t>
            </a:r>
            <a:endParaRPr lang="zh-CN" altLang="en-US" sz="1600" dirty="0">
              <a:solidFill>
                <a:srgbClr val="42464B"/>
              </a:solidFill>
              <a:latin typeface="微软雅黑" panose="020B0503020204020204" charset="-122"/>
              <a:ea typeface="微软雅黑" panose="020B0503020204020204" charset="-122"/>
            </a:endParaRPr>
          </a:p>
          <a:p>
            <a:pPr marL="285750" indent="-285750" algn="l" latinLnBrk="1">
              <a:lnSpc>
                <a:spcPct val="116000"/>
              </a:lnSpc>
              <a:buFont typeface="Wingdings" panose="05000000000000000000" charset="0"/>
              <a:buChar char="l"/>
            </a:pPr>
            <a:endParaRPr lang="zh-CN" altLang="en-US" sz="1600" dirty="0">
              <a:solidFill>
                <a:srgbClr val="42464B"/>
              </a:solidFill>
              <a:latin typeface="微软雅黑" panose="020B0503020204020204" charset="-122"/>
              <a:ea typeface="微软雅黑" panose="020B0503020204020204" charset="-122"/>
            </a:endParaRPr>
          </a:p>
        </p:txBody>
      </p:sp>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1 </a:t>
            </a:r>
            <a:r>
              <a:rPr lang="zh-CN" altLang="en-US" sz="2000" dirty="0" smtClean="0">
                <a:solidFill>
                  <a:srgbClr val="595959"/>
                </a:solidFill>
                <a:latin typeface="微软雅黑" panose="020B0503020204020204" charset="-122"/>
                <a:ea typeface="微软雅黑" panose="020B0503020204020204" charset="-122"/>
              </a:rPr>
              <a:t>统计学习分类算法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zh-CN" altLang="en-US" sz="2600" b="1" dirty="0" smtClean="0">
                <a:solidFill>
                  <a:srgbClr val="0080FF"/>
                </a:solidFill>
                <a:latin typeface="微软雅黑" panose="020B0503020204020204" charset="-122"/>
                <a:ea typeface="微软雅黑" panose="020B0503020204020204" charset="-122"/>
              </a:rPr>
              <a:t>支持向量机算法</a:t>
            </a:r>
            <a:endParaRPr lang="zh-CN" altLang="en-US" sz="2600" b="1" dirty="0">
              <a:solidFill>
                <a:srgbClr val="0080FF"/>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3"/>
          <a:stretch>
            <a:fillRect/>
          </a:stretch>
        </p:blipFill>
        <p:spPr>
          <a:xfrm>
            <a:off x="6464300" y="2489200"/>
            <a:ext cx="3619048" cy="2990476"/>
          </a:xfrm>
          <a:prstGeom prst="rect">
            <a:avLst/>
          </a:prstGeom>
        </p:spPr>
      </p:pic>
    </p:spTree>
    <p:extLst>
      <p:ext uri="{BB962C8B-B14F-4D97-AF65-F5344CB8AC3E}">
        <p14:creationId xmlns:p14="http://schemas.microsoft.com/office/powerpoint/2010/main" val="386601761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1 </a:t>
            </a:r>
            <a:r>
              <a:rPr lang="zh-CN" altLang="en-US" sz="2000" dirty="0" smtClean="0">
                <a:solidFill>
                  <a:srgbClr val="595959"/>
                </a:solidFill>
                <a:latin typeface="微软雅黑" panose="020B0503020204020204" charset="-122"/>
                <a:ea typeface="微软雅黑" panose="020B0503020204020204" charset="-122"/>
              </a:rPr>
              <a:t>统计学习分类算法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zh-CN" altLang="en-US" sz="2600" b="1" dirty="0" smtClean="0">
                <a:solidFill>
                  <a:srgbClr val="0080FF"/>
                </a:solidFill>
                <a:latin typeface="微软雅黑" panose="020B0503020204020204" charset="-122"/>
                <a:ea typeface="微软雅黑" panose="020B0503020204020204" charset="-122"/>
              </a:rPr>
              <a:t>支持向量机算法</a:t>
            </a:r>
            <a:endParaRPr lang="zh-CN" altLang="en-US" sz="2600" b="1" dirty="0">
              <a:solidFill>
                <a:srgbClr val="0080FF"/>
              </a:solidFill>
              <a:latin typeface="微软雅黑" panose="020B0503020204020204" charset="-122"/>
              <a:ea typeface="微软雅黑" panose="020B0503020204020204" charset="-122"/>
            </a:endParaRPr>
          </a:p>
        </p:txBody>
      </p:sp>
      <p:sp>
        <p:nvSpPr>
          <p:cNvPr id="2" name="文本框 1"/>
          <p:cNvSpPr txBox="1"/>
          <p:nvPr/>
        </p:nvSpPr>
        <p:spPr>
          <a:xfrm>
            <a:off x="654050" y="2319923"/>
            <a:ext cx="2609850" cy="338554"/>
          </a:xfrm>
          <a:prstGeom prst="rect">
            <a:avLst/>
          </a:prstGeom>
          <a:noFill/>
        </p:spPr>
        <p:txBody>
          <a:bodyPr wrap="square" rtlCol="0">
            <a:spAutoFit/>
          </a:bodyPr>
          <a:lstStyle/>
          <a:p>
            <a:r>
              <a:rPr lang="zh-CN" altLang="en-US" sz="1600" dirty="0" smtClean="0">
                <a:solidFill>
                  <a:srgbClr val="42464B"/>
                </a:solidFill>
                <a:latin typeface="微软雅黑" panose="020B0503020204020204" charset="-122"/>
                <a:ea typeface="微软雅黑" panose="020B0503020204020204" charset="-122"/>
              </a:rPr>
              <a:t>核函数</a:t>
            </a:r>
            <a:endParaRPr lang="en-US" altLang="zh-CN" sz="1600" dirty="0" smtClean="0">
              <a:solidFill>
                <a:srgbClr val="42464B"/>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2806700" y="2484582"/>
            <a:ext cx="6714105" cy="3212116"/>
          </a:xfrm>
          <a:prstGeom prst="rect">
            <a:avLst/>
          </a:prstGeom>
        </p:spPr>
      </p:pic>
    </p:spTree>
    <p:extLst>
      <p:ext uri="{BB962C8B-B14F-4D97-AF65-F5344CB8AC3E}">
        <p14:creationId xmlns:p14="http://schemas.microsoft.com/office/powerpoint/2010/main" val="289645221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zh-CN" altLang="en-US" sz="2600" b="1" dirty="0">
                <a:solidFill>
                  <a:srgbClr val="0080FF"/>
                </a:solidFill>
                <a:latin typeface="微软雅黑" panose="020B0503020204020204" charset="-122"/>
                <a:ea typeface="微软雅黑" panose="020B0503020204020204" charset="-122"/>
              </a:rPr>
              <a:t>支持向量机算法</a:t>
            </a:r>
          </a:p>
        </p:txBody>
      </p:sp>
      <p:pic>
        <p:nvPicPr>
          <p:cNvPr id="4" name="图片 3"/>
          <p:cNvPicPr>
            <a:picLocks noChangeAspect="1"/>
          </p:cNvPicPr>
          <p:nvPr/>
        </p:nvPicPr>
        <p:blipFill>
          <a:blip r:embed="rId3"/>
          <a:stretch>
            <a:fillRect/>
          </a:stretch>
        </p:blipFill>
        <p:spPr>
          <a:xfrm>
            <a:off x="606425" y="1995845"/>
            <a:ext cx="8276190" cy="4257143"/>
          </a:xfrm>
          <a:prstGeom prst="rect">
            <a:avLst/>
          </a:prstGeom>
        </p:spPr>
      </p:pic>
    </p:spTree>
    <p:extLst>
      <p:ext uri="{BB962C8B-B14F-4D97-AF65-F5344CB8AC3E}">
        <p14:creationId xmlns:p14="http://schemas.microsoft.com/office/powerpoint/2010/main" val="12501136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zh-CN" altLang="en-US" sz="2600" b="1" dirty="0">
                <a:solidFill>
                  <a:srgbClr val="0080FF"/>
                </a:solidFill>
                <a:latin typeface="微软雅黑" panose="020B0503020204020204" charset="-122"/>
                <a:ea typeface="微软雅黑" panose="020B0503020204020204" charset="-122"/>
              </a:rPr>
              <a:t>支持向量机算法</a:t>
            </a:r>
          </a:p>
        </p:txBody>
      </p:sp>
      <p:pic>
        <p:nvPicPr>
          <p:cNvPr id="2" name="图片 1"/>
          <p:cNvPicPr>
            <a:picLocks noChangeAspect="1"/>
          </p:cNvPicPr>
          <p:nvPr/>
        </p:nvPicPr>
        <p:blipFill>
          <a:blip r:embed="rId3"/>
          <a:stretch>
            <a:fillRect/>
          </a:stretch>
        </p:blipFill>
        <p:spPr>
          <a:xfrm>
            <a:off x="1282700" y="1995845"/>
            <a:ext cx="3195234" cy="3998555"/>
          </a:xfrm>
          <a:prstGeom prst="rect">
            <a:avLst/>
          </a:prstGeom>
        </p:spPr>
      </p:pic>
      <p:pic>
        <p:nvPicPr>
          <p:cNvPr id="5" name="图片 4"/>
          <p:cNvPicPr>
            <a:picLocks noChangeAspect="1"/>
          </p:cNvPicPr>
          <p:nvPr/>
        </p:nvPicPr>
        <p:blipFill>
          <a:blip r:embed="rId4"/>
          <a:stretch>
            <a:fillRect/>
          </a:stretch>
        </p:blipFill>
        <p:spPr>
          <a:xfrm>
            <a:off x="5835239" y="1995845"/>
            <a:ext cx="3413912" cy="4292600"/>
          </a:xfrm>
          <a:prstGeom prst="rect">
            <a:avLst/>
          </a:prstGeom>
        </p:spPr>
      </p:pic>
    </p:spTree>
    <p:extLst>
      <p:ext uri="{BB962C8B-B14F-4D97-AF65-F5344CB8AC3E}">
        <p14:creationId xmlns:p14="http://schemas.microsoft.com/office/powerpoint/2010/main" val="288050437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zh-CN" altLang="en-US" sz="2600" b="1" dirty="0">
                <a:solidFill>
                  <a:srgbClr val="0080FF"/>
                </a:solidFill>
                <a:latin typeface="微软雅黑" panose="020B0503020204020204" charset="-122"/>
                <a:ea typeface="微软雅黑" panose="020B0503020204020204" charset="-122"/>
              </a:rPr>
              <a:t>支持向量机算法</a:t>
            </a:r>
          </a:p>
        </p:txBody>
      </p:sp>
      <p:pic>
        <p:nvPicPr>
          <p:cNvPr id="4" name="图片 3"/>
          <p:cNvPicPr>
            <a:picLocks noChangeAspect="1"/>
          </p:cNvPicPr>
          <p:nvPr/>
        </p:nvPicPr>
        <p:blipFill>
          <a:blip r:embed="rId3"/>
          <a:stretch>
            <a:fillRect/>
          </a:stretch>
        </p:blipFill>
        <p:spPr>
          <a:xfrm>
            <a:off x="1282700" y="1995845"/>
            <a:ext cx="3263934" cy="4196486"/>
          </a:xfrm>
          <a:prstGeom prst="rect">
            <a:avLst/>
          </a:prstGeom>
        </p:spPr>
      </p:pic>
      <p:pic>
        <p:nvPicPr>
          <p:cNvPr id="8" name="图片 7"/>
          <p:cNvPicPr>
            <a:picLocks noChangeAspect="1"/>
          </p:cNvPicPr>
          <p:nvPr/>
        </p:nvPicPr>
        <p:blipFill>
          <a:blip r:embed="rId4"/>
          <a:stretch>
            <a:fillRect/>
          </a:stretch>
        </p:blipFill>
        <p:spPr>
          <a:xfrm>
            <a:off x="5321300" y="2052991"/>
            <a:ext cx="3362599" cy="4139340"/>
          </a:xfrm>
          <a:prstGeom prst="rect">
            <a:avLst/>
          </a:prstGeom>
        </p:spPr>
      </p:pic>
      <p:sp>
        <p:nvSpPr>
          <p:cNvPr id="9" name="文本框 8"/>
          <p:cNvSpPr txBox="1"/>
          <p:nvPr/>
        </p:nvSpPr>
        <p:spPr>
          <a:xfrm>
            <a:off x="8683899" y="2413000"/>
            <a:ext cx="2123801" cy="923330"/>
          </a:xfrm>
          <a:prstGeom prst="rect">
            <a:avLst/>
          </a:prstGeom>
          <a:noFill/>
        </p:spPr>
        <p:txBody>
          <a:bodyPr wrap="square" rtlCol="0">
            <a:spAutoFit/>
          </a:bodyPr>
          <a:lstStyle/>
          <a:p>
            <a:r>
              <a:rPr lang="en-US" altLang="zh-CN" dirty="0"/>
              <a:t>https://www.bilibili.com/video/BV1Hs411w7ci?p=1</a:t>
            </a:r>
            <a:endParaRPr lang="zh-CN" altLang="en-US" dirty="0"/>
          </a:p>
        </p:txBody>
      </p:sp>
    </p:spTree>
    <p:extLst>
      <p:ext uri="{BB962C8B-B14F-4D97-AF65-F5344CB8AC3E}">
        <p14:creationId xmlns:p14="http://schemas.microsoft.com/office/powerpoint/2010/main" val="6239551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422534" y="2114277"/>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3" name="TextBox 2"/>
          <p:cNvSpPr txBox="1"/>
          <p:nvPr/>
        </p:nvSpPr>
        <p:spPr>
          <a:xfrm>
            <a:off x="869315" y="2121535"/>
            <a:ext cx="1096645"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优点</a:t>
            </a:r>
          </a:p>
        </p:txBody>
      </p:sp>
      <p:sp>
        <p:nvSpPr>
          <p:cNvPr id="6" name="TextBox 5"/>
          <p:cNvSpPr txBox="1"/>
          <p:nvPr/>
        </p:nvSpPr>
        <p:spPr>
          <a:xfrm>
            <a:off x="621030" y="3001010"/>
            <a:ext cx="4911725" cy="2127377"/>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可用于小样本数据</a:t>
            </a:r>
            <a:r>
              <a:rPr lang="zh-CN" altLang="en-US" sz="1600" dirty="0" smtClean="0">
                <a:solidFill>
                  <a:srgbClr val="42464B"/>
                </a:solidFill>
                <a:latin typeface="微软雅黑" panose="020B0503020204020204" charset="-122"/>
                <a:ea typeface="微软雅黑" panose="020B0503020204020204" charset="-122"/>
              </a:rPr>
              <a:t>学习</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zh-CN" altLang="en-US"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具有较高的泛化</a:t>
            </a:r>
            <a:r>
              <a:rPr lang="zh-CN" altLang="en-US" sz="1600" dirty="0" smtClean="0">
                <a:solidFill>
                  <a:srgbClr val="42464B"/>
                </a:solidFill>
                <a:latin typeface="微软雅黑" panose="020B0503020204020204" charset="-122"/>
                <a:ea typeface="微软雅黑" panose="020B0503020204020204" charset="-122"/>
              </a:rPr>
              <a:t>能力</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可用于</a:t>
            </a:r>
            <a:r>
              <a:rPr lang="zh-CN" altLang="en-US" sz="1600" dirty="0" smtClean="0">
                <a:solidFill>
                  <a:srgbClr val="42464B"/>
                </a:solidFill>
                <a:latin typeface="微软雅黑" panose="020B0503020204020204" charset="-122"/>
                <a:ea typeface="微软雅黑" panose="020B0503020204020204" charset="-122"/>
              </a:rPr>
              <a:t>高维数</a:t>
            </a:r>
            <a:r>
              <a:rPr lang="zh-CN" altLang="en-US" sz="1600" dirty="0">
                <a:solidFill>
                  <a:srgbClr val="42464B"/>
                </a:solidFill>
                <a:latin typeface="微软雅黑" panose="020B0503020204020204" charset="-122"/>
                <a:ea typeface="微软雅黑" panose="020B0503020204020204" charset="-122"/>
              </a:rPr>
              <a:t>据的</a:t>
            </a:r>
            <a:r>
              <a:rPr lang="zh-CN" altLang="en-US" sz="1600" dirty="0" smtClean="0">
                <a:solidFill>
                  <a:srgbClr val="42464B"/>
                </a:solidFill>
                <a:latin typeface="微软雅黑" panose="020B0503020204020204" charset="-122"/>
                <a:ea typeface="微软雅黑" panose="020B0503020204020204" charset="-122"/>
              </a:rPr>
              <a:t>计算</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可以解决非线性问题</a:t>
            </a: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12" name="Freeform 11"/>
          <p:cNvSpPr/>
          <p:nvPr/>
        </p:nvSpPr>
        <p:spPr>
          <a:xfrm>
            <a:off x="5531934" y="2114577"/>
            <a:ext cx="0" cy="3388229"/>
          </a:xfrm>
          <a:custGeom>
            <a:avLst/>
            <a:gdLst/>
            <a:ahLst/>
            <a:cxnLst/>
            <a:rect l="l" t="t" r="r" b="b"/>
            <a:pathLst>
              <a:path h="3388229">
                <a:moveTo>
                  <a:pt x="0" y="0"/>
                </a:moveTo>
                <a:lnTo>
                  <a:pt x="0" y="3388229"/>
                </a:lnTo>
              </a:path>
            </a:pathLst>
          </a:custGeom>
          <a:solidFill>
            <a:srgbClr val="42464B"/>
          </a:solidFill>
          <a:ln w="6350">
            <a:solidFill>
              <a:srgbClr val="42464B"/>
            </a:solidFill>
            <a:prstDash val="solid"/>
          </a:ln>
        </p:spPr>
      </p:sp>
      <p:sp>
        <p:nvSpPr>
          <p:cNvPr id="14" name="TextBox 13"/>
          <p:cNvSpPr txBox="1"/>
          <p:nvPr/>
        </p:nvSpPr>
        <p:spPr>
          <a:xfrm>
            <a:off x="6503670" y="2135505"/>
            <a:ext cx="1078230"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缺点</a:t>
            </a:r>
          </a:p>
        </p:txBody>
      </p:sp>
      <p:sp>
        <p:nvSpPr>
          <p:cNvPr id="25" name="Freeform 1"/>
          <p:cNvSpPr/>
          <p:nvPr/>
        </p:nvSpPr>
        <p:spPr>
          <a:xfrm>
            <a:off x="5957194" y="2121262"/>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27" name="TextBox 5"/>
          <p:cNvSpPr txBox="1"/>
          <p:nvPr/>
        </p:nvSpPr>
        <p:spPr>
          <a:xfrm>
            <a:off x="6167755" y="3001010"/>
            <a:ext cx="4903470" cy="1841786"/>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对缺失数据</a:t>
            </a:r>
            <a:r>
              <a:rPr lang="zh-CN" altLang="en-US" sz="1600" dirty="0" smtClean="0">
                <a:solidFill>
                  <a:srgbClr val="42464B"/>
                </a:solidFill>
                <a:latin typeface="微软雅黑" panose="020B0503020204020204" charset="-122"/>
                <a:ea typeface="微软雅黑" panose="020B0503020204020204" charset="-122"/>
              </a:rPr>
              <a:t>敏感</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对非线性问题没有通用解决</a:t>
            </a:r>
            <a:r>
              <a:rPr lang="zh-CN" altLang="en-US" sz="1600" dirty="0" smtClean="0">
                <a:solidFill>
                  <a:srgbClr val="42464B"/>
                </a:solidFill>
                <a:latin typeface="微软雅黑" panose="020B0503020204020204" charset="-122"/>
                <a:ea typeface="微软雅黑" panose="020B0503020204020204" charset="-122"/>
              </a:rPr>
              <a:t>方案</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过于依赖分类面周围的正例和</a:t>
            </a:r>
            <a:r>
              <a:rPr lang="zh-CN" altLang="en-US" sz="1600" dirty="0" smtClean="0">
                <a:solidFill>
                  <a:srgbClr val="42464B"/>
                </a:solidFill>
                <a:latin typeface="微软雅黑" panose="020B0503020204020204" charset="-122"/>
                <a:ea typeface="微软雅黑" panose="020B0503020204020204" charset="-122"/>
              </a:rPr>
              <a:t>反例的</a:t>
            </a:r>
            <a:r>
              <a:rPr lang="zh-CN" altLang="en-US" sz="1600" dirty="0">
                <a:solidFill>
                  <a:srgbClr val="42464B"/>
                </a:solidFill>
                <a:latin typeface="微软雅黑" panose="020B0503020204020204" charset="-122"/>
                <a:ea typeface="微软雅黑" panose="020B0503020204020204" charset="-122"/>
              </a:rPr>
              <a:t>位置，核函数的选择缺乏指导，</a:t>
            </a:r>
            <a:r>
              <a:rPr lang="zh-CN" altLang="en-US" sz="1600" dirty="0" smtClean="0">
                <a:solidFill>
                  <a:srgbClr val="42464B"/>
                </a:solidFill>
                <a:latin typeface="微软雅黑" panose="020B0503020204020204" charset="-122"/>
                <a:ea typeface="微软雅黑" panose="020B0503020204020204" charset="-122"/>
              </a:rPr>
              <a:t>当样本</a:t>
            </a:r>
            <a:r>
              <a:rPr lang="zh-CN" altLang="en-US" sz="1600" dirty="0">
                <a:solidFill>
                  <a:srgbClr val="42464B"/>
                </a:solidFill>
                <a:latin typeface="微软雅黑" panose="020B0503020204020204" charset="-122"/>
                <a:ea typeface="微软雅黑" panose="020B0503020204020204" charset="-122"/>
              </a:rPr>
              <a:t>较多时训练速度较慢</a:t>
            </a:r>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29"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zh-CN" altLang="en-US" sz="2600" b="1" dirty="0">
                <a:solidFill>
                  <a:srgbClr val="0080FF"/>
                </a:solidFill>
                <a:latin typeface="微软雅黑" panose="020B0503020204020204" charset="-122"/>
                <a:ea typeface="微软雅黑" panose="020B0503020204020204" charset="-122"/>
              </a:rPr>
              <a:t>支持向量机算法</a:t>
            </a:r>
          </a:p>
        </p:txBody>
      </p:sp>
    </p:spTree>
    <p:extLst>
      <p:ext uri="{BB962C8B-B14F-4D97-AF65-F5344CB8AC3E}">
        <p14:creationId xmlns:p14="http://schemas.microsoft.com/office/powerpoint/2010/main" val="13676708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3" name="TextBox 2"/>
          <p:cNvSpPr txBox="1"/>
          <p:nvPr/>
        </p:nvSpPr>
        <p:spPr>
          <a:xfrm>
            <a:off x="1096010" y="1665351"/>
            <a:ext cx="2540000" cy="694118"/>
          </a:xfrm>
          <a:prstGeom prst="rect">
            <a:avLst/>
          </a:prstGeom>
        </p:spPr>
        <p:txBody>
          <a:bodyPr lIns="127000" tIns="63500" rIns="127000" bIns="63500" rtlCol="0" anchor="t">
            <a:spAutoFit/>
          </a:bodyPr>
          <a:lstStyle/>
          <a:p>
            <a:pPr algn="l" latinLnBrk="1">
              <a:lnSpc>
                <a:spcPct val="116000"/>
              </a:lnSpc>
            </a:pPr>
            <a:r>
              <a:rPr lang="en-US" sz="3000" dirty="0">
                <a:solidFill>
                  <a:srgbClr val="42464B"/>
                </a:solidFill>
                <a:latin typeface="微软雅黑" panose="020B0503020204020204" charset="-122"/>
                <a:ea typeface="微软雅黑" panose="020B0503020204020204" charset="-122"/>
              </a:rPr>
              <a:t>Contents</a:t>
            </a:r>
            <a:endParaRPr lang="en-US" sz="1100" dirty="0"/>
          </a:p>
        </p:txBody>
      </p:sp>
      <p:sp>
        <p:nvSpPr>
          <p:cNvPr id="4" name="TextBox 3"/>
          <p:cNvSpPr txBox="1"/>
          <p:nvPr/>
        </p:nvSpPr>
        <p:spPr>
          <a:xfrm>
            <a:off x="1092835" y="2679827"/>
            <a:ext cx="1286954" cy="480314"/>
          </a:xfrm>
          <a:prstGeom prst="rect">
            <a:avLst/>
          </a:prstGeom>
        </p:spPr>
        <p:txBody>
          <a:bodyPr lIns="127000" tIns="63500" rIns="127000" bIns="63500" rtlCol="0" anchor="t">
            <a:spAutoFit/>
          </a:bodyPr>
          <a:lstStyle/>
          <a:p>
            <a:pPr algn="l" latinLnBrk="1">
              <a:lnSpc>
                <a:spcPct val="116000"/>
              </a:lnSpc>
            </a:pPr>
            <a:r>
              <a:rPr lang="en-US" sz="2000" dirty="0" smtClean="0">
                <a:solidFill>
                  <a:srgbClr val="42464B"/>
                </a:solidFill>
                <a:latin typeface="微软雅黑" panose="020B0503020204020204" charset="-122"/>
                <a:ea typeface="微软雅黑" panose="020B0503020204020204" charset="-122"/>
              </a:rPr>
              <a:t>第</a:t>
            </a:r>
            <a:r>
              <a:rPr lang="zh-CN" altLang="en-US" sz="2000" dirty="0" smtClean="0">
                <a:solidFill>
                  <a:srgbClr val="42464B"/>
                </a:solidFill>
                <a:latin typeface="微软雅黑" panose="020B0503020204020204" charset="-122"/>
                <a:ea typeface="微软雅黑" panose="020B0503020204020204" charset="-122"/>
              </a:rPr>
              <a:t>二</a:t>
            </a:r>
            <a:r>
              <a:rPr lang="zh-CN" altLang="en-US" sz="2000" dirty="0">
                <a:solidFill>
                  <a:srgbClr val="42464B"/>
                </a:solidFill>
                <a:latin typeface="微软雅黑" panose="020B0503020204020204" charset="-122"/>
                <a:ea typeface="微软雅黑" panose="020B0503020204020204" charset="-122"/>
              </a:rPr>
              <a:t>部分</a:t>
            </a:r>
            <a:endParaRPr lang="en-US" sz="1100" dirty="0"/>
          </a:p>
        </p:txBody>
      </p:sp>
      <p:sp>
        <p:nvSpPr>
          <p:cNvPr id="6" name="TextBox 5"/>
          <p:cNvSpPr txBox="1"/>
          <p:nvPr/>
        </p:nvSpPr>
        <p:spPr>
          <a:xfrm>
            <a:off x="1587500" y="3396995"/>
            <a:ext cx="4673854" cy="842282"/>
          </a:xfrm>
          <a:prstGeom prst="rect">
            <a:avLst/>
          </a:prstGeom>
        </p:spPr>
        <p:txBody>
          <a:bodyPr wrap="square" lIns="127000" tIns="63500" rIns="127000" bIns="63500" rtlCol="0" anchor="t">
            <a:spAutoFit/>
          </a:bodyPr>
          <a:lstStyle/>
          <a:p>
            <a:pPr algn="l" latinLnBrk="1">
              <a:lnSpc>
                <a:spcPct val="116000"/>
              </a:lnSpc>
            </a:pPr>
            <a:r>
              <a:rPr lang="zh-CN" altLang="en-US" sz="4000" b="1" dirty="0">
                <a:solidFill>
                  <a:srgbClr val="0080FF"/>
                </a:solidFill>
                <a:latin typeface="微软雅黑" panose="020B0503020204020204" charset="-122"/>
                <a:ea typeface="微软雅黑" panose="020B0503020204020204" charset="-122"/>
              </a:rPr>
              <a:t>集成</a:t>
            </a:r>
            <a:r>
              <a:rPr lang="zh-CN" altLang="en-US" sz="4000" b="1" dirty="0" smtClean="0">
                <a:solidFill>
                  <a:srgbClr val="0080FF"/>
                </a:solidFill>
                <a:latin typeface="微软雅黑" panose="020B0503020204020204" charset="-122"/>
                <a:ea typeface="微软雅黑" panose="020B0503020204020204" charset="-122"/>
              </a:rPr>
              <a:t>学习</a:t>
            </a:r>
            <a:r>
              <a:rPr lang="zh-CN" altLang="en-US" sz="4000" b="1" dirty="0">
                <a:solidFill>
                  <a:srgbClr val="0080FF"/>
                </a:solidFill>
                <a:latin typeface="微软雅黑" panose="020B0503020204020204" charset="-122"/>
                <a:ea typeface="微软雅黑" panose="020B0503020204020204" charset="-122"/>
              </a:rPr>
              <a:t>分类算法</a:t>
            </a:r>
          </a:p>
        </p:txBody>
      </p:sp>
      <p:sp>
        <p:nvSpPr>
          <p:cNvPr id="7" name="Freeform 6"/>
          <p:cNvSpPr/>
          <p:nvPr/>
        </p:nvSpPr>
        <p:spPr>
          <a:xfrm>
            <a:off x="1233551" y="2442972"/>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
        <p:nvSpPr>
          <p:cNvPr id="8" name="Freeform 7"/>
          <p:cNvSpPr/>
          <p:nvPr/>
        </p:nvSpPr>
        <p:spPr>
          <a:xfrm>
            <a:off x="1240282" y="4668901"/>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Tree>
    <p:extLst>
      <p:ext uri="{BB962C8B-B14F-4D97-AF65-F5344CB8AC3E}">
        <p14:creationId xmlns:p14="http://schemas.microsoft.com/office/powerpoint/2010/main" val="483549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2700" y="2028957"/>
            <a:ext cx="4170045" cy="4412105"/>
          </a:xfrm>
          <a:prstGeom prst="rect">
            <a:avLst/>
          </a:prstGeom>
        </p:spPr>
        <p:txBody>
          <a:bodyPr wrap="square" lIns="127000" tIns="63500" rIns="127000" bIns="63500" rtlCol="0" anchor="t">
            <a:spAutoFit/>
          </a:bodyPr>
          <a:lstStyle/>
          <a:p>
            <a:pPr marL="285750" indent="-285750" algn="l" latinLnBrk="1">
              <a:lnSpc>
                <a:spcPct val="116000"/>
              </a:lnSpc>
              <a:buFont typeface="Wingdings" panose="05000000000000000000" charset="0"/>
              <a:buChar char="l"/>
            </a:pPr>
            <a:r>
              <a:rPr lang="en-US" altLang="zh-CN" sz="1600" dirty="0">
                <a:solidFill>
                  <a:srgbClr val="42464B"/>
                </a:solidFill>
                <a:latin typeface="微软雅黑" panose="020B0503020204020204" charset="-122"/>
                <a:ea typeface="微软雅黑" panose="020B0503020204020204" charset="-122"/>
              </a:rPr>
              <a:t> </a:t>
            </a:r>
            <a:r>
              <a:rPr lang="zh-CN" altLang="en-US" sz="1600" dirty="0" smtClean="0">
                <a:solidFill>
                  <a:srgbClr val="42464B"/>
                </a:solidFill>
                <a:latin typeface="微软雅黑" panose="020B0503020204020204" charset="-122"/>
                <a:ea typeface="微软雅黑" panose="020B0503020204020204" charset="-122"/>
              </a:rPr>
              <a:t>分类思路：</a:t>
            </a:r>
            <a:endParaRPr lang="zh-CN" altLang="en-US" sz="1600" dirty="0">
              <a:solidFill>
                <a:srgbClr val="42464B"/>
              </a:solidFill>
              <a:latin typeface="微软雅黑" panose="020B0503020204020204" charset="-122"/>
              <a:ea typeface="微软雅黑" panose="020B0503020204020204" charset="-122"/>
            </a:endParaRPr>
          </a:p>
          <a:p>
            <a:pPr lvl="1" latinLnBrk="1">
              <a:lnSpc>
                <a:spcPct val="116000"/>
              </a:lnSpc>
            </a:pPr>
            <a:r>
              <a:rPr lang="en-US" altLang="zh-CN" sz="1600" dirty="0" smtClean="0">
                <a:solidFill>
                  <a:srgbClr val="42464B"/>
                </a:solidFill>
                <a:latin typeface="微软雅黑" panose="020B0503020204020204" charset="-122"/>
                <a:ea typeface="微软雅黑" panose="020B0503020204020204" charset="-122"/>
              </a:rPr>
              <a:t>Bagging</a:t>
            </a:r>
            <a:r>
              <a:rPr lang="zh-CN" altLang="en-US" sz="1600" dirty="0" smtClean="0">
                <a:solidFill>
                  <a:srgbClr val="42464B"/>
                </a:solidFill>
                <a:latin typeface="微软雅黑" panose="020B0503020204020204" charset="-122"/>
                <a:ea typeface="微软雅黑" panose="020B0503020204020204" charset="-122"/>
              </a:rPr>
              <a:t>算法是一种把多个不同的个体学习器集成为一个学习器的集成学习方法，该算法用从原始训练集中随机抽取的若干样例来训练模型，得到的预测集合体在预测一个类标时，采取投票方式，取多个预测类标中出现次数最多的那个类标为该样例的最后类标。</a:t>
            </a:r>
            <a:endParaRPr lang="en-US" altLang="zh-CN" sz="1600" dirty="0">
              <a:solidFill>
                <a:srgbClr val="42464B"/>
              </a:solidFill>
              <a:latin typeface="微软雅黑" panose="020B0503020204020204" charset="-122"/>
              <a:ea typeface="微软雅黑" panose="020B0503020204020204" charset="-122"/>
            </a:endParaRPr>
          </a:p>
          <a:p>
            <a:pPr lvl="1" latinLnBrk="1">
              <a:lnSpc>
                <a:spcPct val="116000"/>
              </a:lnSpc>
            </a:pPr>
            <a:endParaRPr lang="zh-CN" altLang="en-US" sz="1600" dirty="0">
              <a:solidFill>
                <a:srgbClr val="42464B"/>
              </a:solidFill>
              <a:latin typeface="微软雅黑" panose="020B0503020204020204" charset="-122"/>
              <a:ea typeface="微软雅黑" panose="020B0503020204020204" charset="-122"/>
              <a:sym typeface="+mn-ea"/>
            </a:endParaRPr>
          </a:p>
          <a:p>
            <a:pPr marL="285750" indent="-285750" algn="l" latinLnBrk="1">
              <a:lnSpc>
                <a:spcPct val="116000"/>
              </a:lnSpc>
              <a:buFont typeface="Wingdings" panose="05000000000000000000" charset="0"/>
              <a:buChar char="l"/>
            </a:pPr>
            <a:r>
              <a:rPr lang="zh-CN" altLang="en-US" sz="1600" dirty="0" smtClean="0">
                <a:solidFill>
                  <a:srgbClr val="42464B"/>
                </a:solidFill>
                <a:latin typeface="微软雅黑" panose="020B0503020204020204" charset="-122"/>
                <a:ea typeface="微软雅黑" panose="020B0503020204020204" charset="-122"/>
                <a:sym typeface="+mn-ea"/>
              </a:rPr>
              <a:t>具体步骤：</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通过自助法（有放回抽样）生成</a:t>
            </a:r>
            <a:r>
              <a:rPr lang="en-US" altLang="zh-CN" sz="1600" dirty="0" smtClean="0">
                <a:solidFill>
                  <a:srgbClr val="42464B"/>
                </a:solidFill>
                <a:latin typeface="微软雅黑" panose="020B0503020204020204" charset="-122"/>
                <a:ea typeface="微软雅黑" panose="020B0503020204020204" charset="-122"/>
                <a:sym typeface="+mn-ea"/>
              </a:rPr>
              <a:t>k</a:t>
            </a:r>
            <a:r>
              <a:rPr lang="zh-CN" altLang="en-US" sz="1600" dirty="0" smtClean="0">
                <a:solidFill>
                  <a:srgbClr val="42464B"/>
                </a:solidFill>
                <a:latin typeface="微软雅黑" panose="020B0503020204020204" charset="-122"/>
                <a:ea typeface="微软雅黑" panose="020B0503020204020204" charset="-122"/>
                <a:sym typeface="+mn-ea"/>
              </a:rPr>
              <a:t>个数据集。</a:t>
            </a:r>
            <a:endParaRPr lang="en-US" altLang="zh-CN" sz="1600" dirty="0" smtClean="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对这</a:t>
            </a:r>
            <a:r>
              <a:rPr lang="en-US" altLang="zh-CN" sz="1600" dirty="0" smtClean="0">
                <a:solidFill>
                  <a:srgbClr val="42464B"/>
                </a:solidFill>
                <a:latin typeface="微软雅黑" panose="020B0503020204020204" charset="-122"/>
                <a:ea typeface="微软雅黑" panose="020B0503020204020204" charset="-122"/>
                <a:sym typeface="+mn-ea"/>
              </a:rPr>
              <a:t>k</a:t>
            </a:r>
            <a:r>
              <a:rPr lang="zh-CN" altLang="en-US" sz="1600" dirty="0" smtClean="0">
                <a:solidFill>
                  <a:srgbClr val="42464B"/>
                </a:solidFill>
                <a:latin typeface="微软雅黑" panose="020B0503020204020204" charset="-122"/>
                <a:ea typeface="微软雅黑" panose="020B0503020204020204" charset="-122"/>
                <a:sym typeface="+mn-ea"/>
              </a:rPr>
              <a:t>组数据集分别进行训练，从而得到</a:t>
            </a:r>
            <a:r>
              <a:rPr lang="en-US" altLang="zh-CN" sz="1600" dirty="0" smtClean="0">
                <a:solidFill>
                  <a:srgbClr val="42464B"/>
                </a:solidFill>
                <a:latin typeface="微软雅黑" panose="020B0503020204020204" charset="-122"/>
                <a:ea typeface="微软雅黑" panose="020B0503020204020204" charset="-122"/>
                <a:sym typeface="+mn-ea"/>
              </a:rPr>
              <a:t>k</a:t>
            </a:r>
            <a:r>
              <a:rPr lang="zh-CN" altLang="en-US" sz="1600" dirty="0" smtClean="0">
                <a:solidFill>
                  <a:srgbClr val="42464B"/>
                </a:solidFill>
                <a:latin typeface="微软雅黑" panose="020B0503020204020204" charset="-122"/>
                <a:ea typeface="微软雅黑" panose="020B0503020204020204" charset="-122"/>
                <a:sym typeface="+mn-ea"/>
              </a:rPr>
              <a:t>个分类器</a:t>
            </a:r>
            <a:endParaRPr lang="en-US" altLang="zh-CN" sz="1600" dirty="0" smtClean="0">
              <a:solidFill>
                <a:srgbClr val="42464B"/>
              </a:solidFill>
              <a:latin typeface="微软雅黑" panose="020B0503020204020204" charset="-122"/>
              <a:ea typeface="微软雅黑" panose="020B0503020204020204" charset="-122"/>
              <a:sym typeface="+mn-ea"/>
            </a:endParaRPr>
          </a:p>
          <a:p>
            <a:pPr lvl="1" algn="l" latinLnBrk="1">
              <a:lnSpc>
                <a:spcPct val="116000"/>
              </a:lnSpc>
            </a:pPr>
            <a:endParaRPr lang="zh-CN" altLang="en-US" sz="1600" dirty="0">
              <a:solidFill>
                <a:srgbClr val="42464B"/>
              </a:solidFill>
              <a:latin typeface="微软雅黑" panose="020B0503020204020204" charset="-122"/>
              <a:ea typeface="微软雅黑" panose="020B0503020204020204" charset="-122"/>
              <a:sym typeface="+mn-ea"/>
            </a:endParaRPr>
          </a:p>
        </p:txBody>
      </p:sp>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2 </a:t>
            </a:r>
            <a:r>
              <a:rPr lang="zh-CN" altLang="en-US" sz="2000" dirty="0" smtClean="0">
                <a:solidFill>
                  <a:srgbClr val="595959"/>
                </a:solidFill>
                <a:latin typeface="微软雅黑" panose="020B0503020204020204" charset="-122"/>
                <a:ea typeface="微软雅黑" panose="020B0503020204020204" charset="-122"/>
              </a:rPr>
              <a:t>集成学习分类算法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en-US" altLang="zh-CN" sz="2600" b="1" dirty="0" smtClean="0">
                <a:solidFill>
                  <a:srgbClr val="0080FF"/>
                </a:solidFill>
                <a:latin typeface="微软雅黑" panose="020B0503020204020204" charset="-122"/>
                <a:ea typeface="微软雅黑" panose="020B0503020204020204" charset="-122"/>
              </a:rPr>
              <a:t>Bagging</a:t>
            </a:r>
            <a:r>
              <a:rPr lang="zh-CN" altLang="en-US" sz="2600" b="1" dirty="0" smtClean="0">
                <a:solidFill>
                  <a:srgbClr val="0080FF"/>
                </a:solidFill>
                <a:latin typeface="微软雅黑" panose="020B0503020204020204" charset="-122"/>
                <a:ea typeface="微软雅黑" panose="020B0503020204020204" charset="-122"/>
              </a:rPr>
              <a:t>分类算法</a:t>
            </a:r>
            <a:endParaRPr lang="zh-CN" altLang="en-US" sz="2600" b="1" dirty="0">
              <a:solidFill>
                <a:srgbClr val="0080FF"/>
              </a:solidFill>
              <a:latin typeface="微软雅黑" panose="020B0503020204020204" charset="-122"/>
              <a:ea typeface="微软雅黑" panose="020B0503020204020204" charset="-122"/>
            </a:endParaRPr>
          </a:p>
        </p:txBody>
      </p:sp>
      <p:sp>
        <p:nvSpPr>
          <p:cNvPr id="10" name="文本框 9"/>
          <p:cNvSpPr txBox="1"/>
          <p:nvPr/>
        </p:nvSpPr>
        <p:spPr>
          <a:xfrm>
            <a:off x="6235700" y="1995845"/>
            <a:ext cx="4038600" cy="584775"/>
          </a:xfrm>
          <a:prstGeom prst="rect">
            <a:avLst/>
          </a:prstGeom>
          <a:noFill/>
        </p:spPr>
        <p:txBody>
          <a:bodyPr wrap="square" rtlCol="0">
            <a:spAutoFit/>
          </a:bodyPr>
          <a:lstStyle/>
          <a:p>
            <a:r>
              <a:rPr lang="en-US" altLang="zh-CN" sz="1600" dirty="0">
                <a:solidFill>
                  <a:srgbClr val="42464B"/>
                </a:solidFill>
                <a:latin typeface="微软雅黑" panose="020B0503020204020204" charset="-122"/>
                <a:ea typeface="微软雅黑" panose="020B0503020204020204" charset="-122"/>
              </a:rPr>
              <a:t>3.   </a:t>
            </a:r>
            <a:r>
              <a:rPr lang="zh-CN" altLang="en-US" sz="1600" dirty="0">
                <a:solidFill>
                  <a:srgbClr val="42464B"/>
                </a:solidFill>
                <a:latin typeface="微软雅黑" panose="020B0503020204020204" charset="-122"/>
                <a:ea typeface="微软雅黑" panose="020B0503020204020204" charset="-122"/>
              </a:rPr>
              <a:t>将这</a:t>
            </a:r>
            <a:r>
              <a:rPr lang="en-US" altLang="zh-CN" sz="1600" dirty="0">
                <a:solidFill>
                  <a:srgbClr val="42464B"/>
                </a:solidFill>
                <a:latin typeface="微软雅黑" panose="020B0503020204020204" charset="-122"/>
                <a:ea typeface="微软雅黑" panose="020B0503020204020204" charset="-122"/>
              </a:rPr>
              <a:t>k</a:t>
            </a:r>
            <a:r>
              <a:rPr lang="zh-CN" altLang="en-US" sz="1600" dirty="0">
                <a:solidFill>
                  <a:srgbClr val="42464B"/>
                </a:solidFill>
                <a:latin typeface="微软雅黑" panose="020B0503020204020204" charset="-122"/>
                <a:ea typeface="微软雅黑" panose="020B0503020204020204" charset="-122"/>
              </a:rPr>
              <a:t>个分类器组合到一起，各个</a:t>
            </a:r>
            <a:r>
              <a:rPr lang="zh-CN" altLang="en-US" sz="1600" dirty="0" smtClean="0">
                <a:solidFill>
                  <a:srgbClr val="42464B"/>
                </a:solidFill>
                <a:latin typeface="微软雅黑" panose="020B0503020204020204" charset="-122"/>
                <a:ea typeface="微软雅黑" panose="020B0503020204020204" charset="-122"/>
              </a:rPr>
              <a:t>分类器</a:t>
            </a:r>
            <a:r>
              <a:rPr lang="zh-CN" altLang="en-US" sz="1600" dirty="0">
                <a:solidFill>
                  <a:srgbClr val="42464B"/>
                </a:solidFill>
                <a:latin typeface="微软雅黑" panose="020B0503020204020204" charset="-122"/>
                <a:ea typeface="微软雅黑" panose="020B0503020204020204" charset="-122"/>
              </a:rPr>
              <a:t>权重相同，从而得到最终的分类器</a:t>
            </a:r>
            <a:endParaRPr lang="en-US" altLang="zh-CN" sz="1600" dirty="0">
              <a:solidFill>
                <a:srgbClr val="42464B"/>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5930900" y="3377379"/>
            <a:ext cx="5116744" cy="1864292"/>
          </a:xfrm>
          <a:prstGeom prst="rect">
            <a:avLst/>
          </a:prstGeom>
        </p:spPr>
      </p:pic>
    </p:spTree>
    <p:extLst>
      <p:ext uri="{BB962C8B-B14F-4D97-AF65-F5344CB8AC3E}">
        <p14:creationId xmlns:p14="http://schemas.microsoft.com/office/powerpoint/2010/main" val="45011253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422534" y="2114277"/>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3" name="TextBox 2"/>
          <p:cNvSpPr txBox="1"/>
          <p:nvPr/>
        </p:nvSpPr>
        <p:spPr>
          <a:xfrm>
            <a:off x="869315" y="2121535"/>
            <a:ext cx="1096645"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优点</a:t>
            </a:r>
          </a:p>
        </p:txBody>
      </p:sp>
      <p:sp>
        <p:nvSpPr>
          <p:cNvPr id="6" name="TextBox 5"/>
          <p:cNvSpPr txBox="1"/>
          <p:nvPr/>
        </p:nvSpPr>
        <p:spPr>
          <a:xfrm>
            <a:off x="621030" y="3001010"/>
            <a:ext cx="4911725" cy="962508"/>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不</a:t>
            </a:r>
            <a:r>
              <a:rPr lang="zh-CN" altLang="en-US" sz="1600" dirty="0" smtClean="0">
                <a:solidFill>
                  <a:srgbClr val="42464B"/>
                </a:solidFill>
                <a:latin typeface="微软雅黑" panose="020B0503020204020204" charset="-122"/>
                <a:ea typeface="微软雅黑" panose="020B0503020204020204" charset="-122"/>
              </a:rPr>
              <a:t>容易受到噪声的影响</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可以在一定程度上避免过拟合</a:t>
            </a:r>
            <a:endParaRPr lang="zh-CN" altLang="en-US" sz="1600" dirty="0">
              <a:solidFill>
                <a:srgbClr val="42464B"/>
              </a:solidFill>
              <a:latin typeface="微软雅黑" panose="020B0503020204020204" charset="-122"/>
              <a:ea typeface="微软雅黑" panose="020B0503020204020204" charset="-122"/>
            </a:endParaRP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12" name="Freeform 11"/>
          <p:cNvSpPr/>
          <p:nvPr/>
        </p:nvSpPr>
        <p:spPr>
          <a:xfrm>
            <a:off x="5531934" y="2114577"/>
            <a:ext cx="0" cy="3388229"/>
          </a:xfrm>
          <a:custGeom>
            <a:avLst/>
            <a:gdLst/>
            <a:ahLst/>
            <a:cxnLst/>
            <a:rect l="l" t="t" r="r" b="b"/>
            <a:pathLst>
              <a:path h="3388229">
                <a:moveTo>
                  <a:pt x="0" y="0"/>
                </a:moveTo>
                <a:lnTo>
                  <a:pt x="0" y="3388229"/>
                </a:lnTo>
              </a:path>
            </a:pathLst>
          </a:custGeom>
          <a:solidFill>
            <a:srgbClr val="42464B"/>
          </a:solidFill>
          <a:ln w="6350">
            <a:solidFill>
              <a:srgbClr val="42464B"/>
            </a:solidFill>
            <a:prstDash val="solid"/>
          </a:ln>
        </p:spPr>
      </p:sp>
      <p:sp>
        <p:nvSpPr>
          <p:cNvPr id="14" name="TextBox 13"/>
          <p:cNvSpPr txBox="1"/>
          <p:nvPr/>
        </p:nvSpPr>
        <p:spPr>
          <a:xfrm>
            <a:off x="6503670" y="2135505"/>
            <a:ext cx="1078230"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缺点</a:t>
            </a:r>
          </a:p>
        </p:txBody>
      </p:sp>
      <p:sp>
        <p:nvSpPr>
          <p:cNvPr id="25" name="Freeform 1"/>
          <p:cNvSpPr/>
          <p:nvPr/>
        </p:nvSpPr>
        <p:spPr>
          <a:xfrm>
            <a:off x="5957194" y="2121262"/>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27" name="TextBox 5"/>
          <p:cNvSpPr txBox="1"/>
          <p:nvPr/>
        </p:nvSpPr>
        <p:spPr>
          <a:xfrm>
            <a:off x="6167755" y="3001010"/>
            <a:ext cx="4903470" cy="1270604"/>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它</a:t>
            </a:r>
            <a:r>
              <a:rPr lang="zh-CN" altLang="en-US" sz="1600" dirty="0" smtClean="0">
                <a:solidFill>
                  <a:srgbClr val="42464B"/>
                </a:solidFill>
                <a:latin typeface="微软雅黑" panose="020B0503020204020204" charset="-122"/>
                <a:ea typeface="微软雅黑" panose="020B0503020204020204" charset="-122"/>
              </a:rPr>
              <a:t>的分类效果和参数有较强的关联性，默认参数往往效果不好</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模型比较复杂，不容易调参</a:t>
            </a:r>
            <a:endParaRPr lang="zh-CN" altLang="en-US" sz="1600" dirty="0">
              <a:solidFill>
                <a:srgbClr val="42464B"/>
              </a:solidFill>
              <a:latin typeface="微软雅黑" panose="020B0503020204020204" charset="-122"/>
              <a:ea typeface="微软雅黑" panose="020B0503020204020204" charset="-122"/>
            </a:endParaRPr>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2 </a:t>
            </a:r>
            <a:r>
              <a:rPr lang="zh-CN" altLang="en-US" sz="2000" dirty="0">
                <a:solidFill>
                  <a:srgbClr val="595959"/>
                </a:solidFill>
                <a:latin typeface="微软雅黑" panose="020B0503020204020204" charset="-122"/>
                <a:ea typeface="微软雅黑" panose="020B0503020204020204" charset="-122"/>
              </a:rPr>
              <a:t>集成</a:t>
            </a:r>
            <a:r>
              <a:rPr lang="zh-CN" altLang="en-US" sz="2000" dirty="0" smtClean="0">
                <a:solidFill>
                  <a:srgbClr val="595959"/>
                </a:solidFill>
                <a:latin typeface="微软雅黑" panose="020B0503020204020204" charset="-122"/>
                <a:ea typeface="微软雅黑" panose="020B0503020204020204" charset="-122"/>
              </a:rPr>
              <a:t>学习</a:t>
            </a:r>
            <a:r>
              <a:rPr lang="zh-CN" altLang="en-US" sz="2000" dirty="0">
                <a:solidFill>
                  <a:srgbClr val="595959"/>
                </a:solidFill>
                <a:latin typeface="微软雅黑" panose="020B0503020204020204" charset="-122"/>
                <a:ea typeface="微软雅黑" panose="020B0503020204020204" charset="-122"/>
              </a:rPr>
              <a:t>分类算法</a:t>
            </a:r>
          </a:p>
        </p:txBody>
      </p:sp>
      <p:sp>
        <p:nvSpPr>
          <p:cNvPr id="29"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en-US" altLang="zh-CN" sz="2600" b="1" dirty="0">
                <a:solidFill>
                  <a:srgbClr val="0080FF"/>
                </a:solidFill>
                <a:latin typeface="微软雅黑" panose="020B0503020204020204" charset="-122"/>
                <a:ea typeface="微软雅黑" panose="020B0503020204020204" charset="-122"/>
              </a:rPr>
              <a:t>Bagging</a:t>
            </a:r>
            <a:r>
              <a:rPr lang="zh-CN" altLang="en-US" sz="2600" b="1" dirty="0">
                <a:solidFill>
                  <a:srgbClr val="0080FF"/>
                </a:solidFill>
                <a:latin typeface="微软雅黑" panose="020B0503020204020204" charset="-122"/>
                <a:ea typeface="微软雅黑" panose="020B0503020204020204" charset="-122"/>
              </a:rPr>
              <a:t>分类算法</a:t>
            </a:r>
          </a:p>
        </p:txBody>
      </p:sp>
    </p:spTree>
    <p:extLst>
      <p:ext uri="{BB962C8B-B14F-4D97-AF65-F5344CB8AC3E}">
        <p14:creationId xmlns:p14="http://schemas.microsoft.com/office/powerpoint/2010/main" val="422030846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2700" y="2028957"/>
            <a:ext cx="4170045" cy="4412105"/>
          </a:xfrm>
          <a:prstGeom prst="rect">
            <a:avLst/>
          </a:prstGeom>
        </p:spPr>
        <p:txBody>
          <a:bodyPr wrap="square" lIns="127000" tIns="63500" rIns="127000" bIns="63500" rtlCol="0" anchor="t">
            <a:spAutoFit/>
          </a:bodyPr>
          <a:lstStyle/>
          <a:p>
            <a:pPr marL="285750" indent="-285750" algn="l" latinLnBrk="1">
              <a:lnSpc>
                <a:spcPct val="116000"/>
              </a:lnSpc>
              <a:buFont typeface="Wingdings" panose="05000000000000000000" charset="0"/>
              <a:buChar char="l"/>
            </a:pPr>
            <a:r>
              <a:rPr lang="en-US" altLang="zh-CN" sz="1600" dirty="0">
                <a:solidFill>
                  <a:srgbClr val="42464B"/>
                </a:solidFill>
                <a:latin typeface="微软雅黑" panose="020B0503020204020204" charset="-122"/>
                <a:ea typeface="微软雅黑" panose="020B0503020204020204" charset="-122"/>
              </a:rPr>
              <a:t> </a:t>
            </a:r>
            <a:r>
              <a:rPr lang="zh-CN" altLang="en-US" sz="1600" dirty="0" smtClean="0">
                <a:solidFill>
                  <a:srgbClr val="42464B"/>
                </a:solidFill>
                <a:latin typeface="微软雅黑" panose="020B0503020204020204" charset="-122"/>
                <a:ea typeface="微软雅黑" panose="020B0503020204020204" charset="-122"/>
              </a:rPr>
              <a:t>分类思路：</a:t>
            </a:r>
            <a:endParaRPr lang="zh-CN" altLang="en-US" sz="1600" dirty="0">
              <a:solidFill>
                <a:srgbClr val="42464B"/>
              </a:solidFill>
              <a:latin typeface="微软雅黑" panose="020B0503020204020204" charset="-122"/>
              <a:ea typeface="微软雅黑" panose="020B0503020204020204" charset="-122"/>
            </a:endParaRPr>
          </a:p>
          <a:p>
            <a:pPr lvl="1" latinLnBrk="1">
              <a:lnSpc>
                <a:spcPct val="116000"/>
              </a:lnSpc>
            </a:pPr>
            <a:r>
              <a:rPr lang="en-US" altLang="zh-CN" sz="1600" dirty="0">
                <a:solidFill>
                  <a:srgbClr val="42464B"/>
                </a:solidFill>
                <a:latin typeface="微软雅黑" panose="020B0503020204020204" charset="-122"/>
                <a:ea typeface="微软雅黑" panose="020B0503020204020204" charset="-122"/>
              </a:rPr>
              <a:t>Boosting</a:t>
            </a:r>
            <a:r>
              <a:rPr lang="zh-CN" altLang="en-US" sz="1600" dirty="0">
                <a:solidFill>
                  <a:srgbClr val="42464B"/>
                </a:solidFill>
                <a:latin typeface="微软雅黑" panose="020B0503020204020204" charset="-122"/>
                <a:ea typeface="微软雅黑" panose="020B0503020204020204" charset="-122"/>
              </a:rPr>
              <a:t>算法首先对训练集样本赋一初始权重，随后对训练集采用学习分类器进行多次训练，对训练失败的样本赋以较大的权重，在后续学习中更重视对这些样本的学习，从而得到评价函数序列，最后根据某种策略进行综合</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a:solidFill>
                <a:srgbClr val="42464B"/>
              </a:solidFill>
              <a:latin typeface="微软雅黑" panose="020B0503020204020204" charset="-122"/>
              <a:ea typeface="微软雅黑" panose="020B0503020204020204" charset="-122"/>
            </a:endParaRPr>
          </a:p>
          <a:p>
            <a:pPr lvl="1" latinLnBrk="1">
              <a:lnSpc>
                <a:spcPct val="116000"/>
              </a:lnSpc>
            </a:pPr>
            <a:endParaRPr lang="zh-CN" altLang="en-US" sz="1600" dirty="0">
              <a:solidFill>
                <a:srgbClr val="42464B"/>
              </a:solidFill>
              <a:latin typeface="微软雅黑" panose="020B0503020204020204" charset="-122"/>
              <a:ea typeface="微软雅黑" panose="020B0503020204020204" charset="-122"/>
              <a:sym typeface="+mn-ea"/>
            </a:endParaRPr>
          </a:p>
          <a:p>
            <a:pPr marL="285750" indent="-285750" algn="l" latinLnBrk="1">
              <a:lnSpc>
                <a:spcPct val="116000"/>
              </a:lnSpc>
              <a:buFont typeface="Wingdings" panose="05000000000000000000" charset="0"/>
              <a:buChar char="l"/>
            </a:pPr>
            <a:r>
              <a:rPr lang="zh-CN" altLang="en-US" sz="1600" dirty="0" smtClean="0">
                <a:solidFill>
                  <a:srgbClr val="42464B"/>
                </a:solidFill>
                <a:latin typeface="微软雅黑" panose="020B0503020204020204" charset="-122"/>
                <a:ea typeface="微软雅黑" panose="020B0503020204020204" charset="-122"/>
                <a:sym typeface="+mn-ea"/>
              </a:rPr>
              <a:t>具体步骤：</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先通过对</a:t>
            </a:r>
            <a:r>
              <a:rPr lang="en-US" altLang="zh-CN" sz="1600" dirty="0" smtClean="0">
                <a:solidFill>
                  <a:srgbClr val="42464B"/>
                </a:solidFill>
                <a:latin typeface="微软雅黑" panose="020B0503020204020204" charset="-122"/>
                <a:ea typeface="微软雅黑" panose="020B0503020204020204" charset="-122"/>
                <a:sym typeface="+mn-ea"/>
              </a:rPr>
              <a:t>N</a:t>
            </a:r>
            <a:r>
              <a:rPr lang="zh-CN" altLang="en-US" sz="1600" dirty="0" smtClean="0">
                <a:solidFill>
                  <a:srgbClr val="42464B"/>
                </a:solidFill>
                <a:latin typeface="微软雅黑" panose="020B0503020204020204" charset="-122"/>
                <a:ea typeface="微软雅黑" panose="020B0503020204020204" charset="-122"/>
                <a:sym typeface="+mn-ea"/>
              </a:rPr>
              <a:t>个训练样本的学习得到第一个弱分类器</a:t>
            </a:r>
            <a:endParaRPr lang="en-US" altLang="zh-CN" sz="1600" dirty="0" smtClean="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将分错的样本和其他的新数据一起构成一个新的</a:t>
            </a:r>
            <a:r>
              <a:rPr lang="en-US" altLang="zh-CN" sz="1600" dirty="0" smtClean="0">
                <a:solidFill>
                  <a:srgbClr val="42464B"/>
                </a:solidFill>
                <a:latin typeface="微软雅黑" panose="020B0503020204020204" charset="-122"/>
                <a:ea typeface="微软雅黑" panose="020B0503020204020204" charset="-122"/>
                <a:sym typeface="+mn-ea"/>
              </a:rPr>
              <a:t>N</a:t>
            </a:r>
            <a:r>
              <a:rPr lang="zh-CN" altLang="en-US" sz="1600" dirty="0" smtClean="0">
                <a:solidFill>
                  <a:srgbClr val="42464B"/>
                </a:solidFill>
                <a:latin typeface="微软雅黑" panose="020B0503020204020204" charset="-122"/>
                <a:ea typeface="微软雅黑" panose="020B0503020204020204" charset="-122"/>
                <a:sym typeface="+mn-ea"/>
              </a:rPr>
              <a:t>个的训练样本，通过对这个样本的学习得到第二个弱分类器</a:t>
            </a:r>
            <a:endParaRPr lang="zh-CN" altLang="en-US" sz="1600" dirty="0">
              <a:solidFill>
                <a:srgbClr val="42464B"/>
              </a:solidFill>
              <a:latin typeface="微软雅黑" panose="020B0503020204020204" charset="-122"/>
              <a:ea typeface="微软雅黑" panose="020B0503020204020204" charset="-122"/>
              <a:sym typeface="+mn-ea"/>
            </a:endParaRPr>
          </a:p>
        </p:txBody>
      </p:sp>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2 </a:t>
            </a:r>
            <a:r>
              <a:rPr lang="zh-CN" altLang="en-US" sz="2000" dirty="0" smtClean="0">
                <a:solidFill>
                  <a:srgbClr val="595959"/>
                </a:solidFill>
                <a:latin typeface="微软雅黑" panose="020B0503020204020204" charset="-122"/>
                <a:ea typeface="微软雅黑" panose="020B0503020204020204" charset="-122"/>
              </a:rPr>
              <a:t>集成学习分类算法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en-US" altLang="zh-CN" sz="2600" b="1" dirty="0" smtClean="0">
                <a:solidFill>
                  <a:srgbClr val="0080FF"/>
                </a:solidFill>
                <a:latin typeface="微软雅黑" panose="020B0503020204020204" charset="-122"/>
                <a:ea typeface="微软雅黑" panose="020B0503020204020204" charset="-122"/>
              </a:rPr>
              <a:t>Boosting</a:t>
            </a:r>
            <a:r>
              <a:rPr lang="zh-CN" altLang="en-US" sz="2600" b="1" dirty="0" smtClean="0">
                <a:solidFill>
                  <a:srgbClr val="0080FF"/>
                </a:solidFill>
                <a:latin typeface="微软雅黑" panose="020B0503020204020204" charset="-122"/>
                <a:ea typeface="微软雅黑" panose="020B0503020204020204" charset="-122"/>
              </a:rPr>
              <a:t>分类算法</a:t>
            </a:r>
            <a:endParaRPr lang="zh-CN" altLang="en-US" sz="2600" b="1" dirty="0">
              <a:solidFill>
                <a:srgbClr val="0080FF"/>
              </a:solidFill>
              <a:latin typeface="微软雅黑" panose="020B0503020204020204" charset="-122"/>
              <a:ea typeface="微软雅黑" panose="020B0503020204020204" charset="-122"/>
            </a:endParaRPr>
          </a:p>
        </p:txBody>
      </p:sp>
      <p:sp>
        <p:nvSpPr>
          <p:cNvPr id="10" name="文本框 9"/>
          <p:cNvSpPr txBox="1"/>
          <p:nvPr/>
        </p:nvSpPr>
        <p:spPr>
          <a:xfrm>
            <a:off x="6235700" y="1995845"/>
            <a:ext cx="4038600" cy="1569660"/>
          </a:xfrm>
          <a:prstGeom prst="rect">
            <a:avLst/>
          </a:prstGeom>
          <a:noFill/>
        </p:spPr>
        <p:txBody>
          <a:bodyPr wrap="square" rtlCol="0">
            <a:spAutoFit/>
          </a:bodyPr>
          <a:lstStyle/>
          <a:p>
            <a:pPr marL="342900" indent="-342900">
              <a:buAutoNum type="arabicPeriod" startAt="3"/>
            </a:pPr>
            <a:r>
              <a:rPr lang="zh-CN" altLang="en-US" sz="1600" dirty="0" smtClean="0">
                <a:solidFill>
                  <a:srgbClr val="42464B"/>
                </a:solidFill>
                <a:latin typeface="微软雅黑" panose="020B0503020204020204" charset="-122"/>
                <a:ea typeface="微软雅黑" panose="020B0503020204020204" charset="-122"/>
              </a:rPr>
              <a:t>将</a:t>
            </a:r>
            <a:r>
              <a:rPr lang="en-US" altLang="zh-CN" sz="1600" dirty="0" smtClean="0">
                <a:solidFill>
                  <a:srgbClr val="42464B"/>
                </a:solidFill>
                <a:latin typeface="微软雅黑" panose="020B0503020204020204" charset="-122"/>
                <a:ea typeface="微软雅黑" panose="020B0503020204020204" charset="-122"/>
              </a:rPr>
              <a:t>1</a:t>
            </a:r>
            <a:r>
              <a:rPr lang="zh-CN" altLang="en-US" sz="1600" dirty="0" smtClean="0">
                <a:solidFill>
                  <a:srgbClr val="42464B"/>
                </a:solidFill>
                <a:latin typeface="微软雅黑" panose="020B0503020204020204" charset="-122"/>
                <a:ea typeface="微软雅黑" panose="020B0503020204020204" charset="-122"/>
              </a:rPr>
              <a:t>和</a:t>
            </a:r>
            <a:r>
              <a:rPr lang="en-US" altLang="zh-CN" sz="1600" dirty="0" smtClean="0">
                <a:solidFill>
                  <a:srgbClr val="42464B"/>
                </a:solidFill>
                <a:latin typeface="微软雅黑" panose="020B0503020204020204" charset="-122"/>
                <a:ea typeface="微软雅黑" panose="020B0503020204020204" charset="-122"/>
              </a:rPr>
              <a:t>2</a:t>
            </a:r>
            <a:r>
              <a:rPr lang="zh-CN" altLang="en-US" sz="1600" dirty="0" smtClean="0">
                <a:solidFill>
                  <a:srgbClr val="42464B"/>
                </a:solidFill>
                <a:latin typeface="微软雅黑" panose="020B0503020204020204" charset="-122"/>
                <a:ea typeface="微软雅黑" panose="020B0503020204020204" charset="-122"/>
              </a:rPr>
              <a:t>都分错了的样本加上其他的新样本构成另一个新的</a:t>
            </a:r>
            <a:r>
              <a:rPr lang="en-US" altLang="zh-CN" sz="1600" dirty="0" smtClean="0">
                <a:solidFill>
                  <a:srgbClr val="42464B"/>
                </a:solidFill>
                <a:latin typeface="微软雅黑" panose="020B0503020204020204" charset="-122"/>
                <a:ea typeface="微软雅黑" panose="020B0503020204020204" charset="-122"/>
              </a:rPr>
              <a:t>N</a:t>
            </a:r>
            <a:r>
              <a:rPr lang="zh-CN" altLang="en-US" sz="1600" dirty="0" smtClean="0">
                <a:solidFill>
                  <a:srgbClr val="42464B"/>
                </a:solidFill>
                <a:latin typeface="微软雅黑" panose="020B0503020204020204" charset="-122"/>
                <a:ea typeface="微软雅黑" panose="020B0503020204020204" charset="-122"/>
              </a:rPr>
              <a:t>个的训练样本，通过对这个样本的学习得到第三个弱分类器</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a:buAutoNum type="arabicPeriod" startAt="3"/>
            </a:pPr>
            <a:r>
              <a:rPr lang="zh-CN" altLang="en-US" sz="1600" dirty="0" smtClean="0">
                <a:solidFill>
                  <a:srgbClr val="42464B"/>
                </a:solidFill>
                <a:latin typeface="微软雅黑" panose="020B0503020204020204" charset="-122"/>
                <a:ea typeface="微软雅黑" panose="020B0503020204020204" charset="-122"/>
              </a:rPr>
              <a:t>最终经过提升的强分类器，即某个数据被分为哪一类要通过多数表决</a:t>
            </a:r>
            <a:endParaRPr lang="en-US" altLang="zh-CN" sz="1600" dirty="0">
              <a:solidFill>
                <a:srgbClr val="42464B"/>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6235700" y="3609514"/>
            <a:ext cx="4187178" cy="2629785"/>
          </a:xfrm>
          <a:prstGeom prst="rect">
            <a:avLst/>
          </a:prstGeom>
        </p:spPr>
      </p:pic>
    </p:spTree>
    <p:extLst>
      <p:ext uri="{BB962C8B-B14F-4D97-AF65-F5344CB8AC3E}">
        <p14:creationId xmlns:p14="http://schemas.microsoft.com/office/powerpoint/2010/main" val="273192077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l="-57" r="-57"/>
          </a:stretch>
        </a:blipFill>
        <a:effectLst/>
      </p:bgPr>
    </p:bg>
    <p:spTree>
      <p:nvGrpSpPr>
        <p:cNvPr id="1" name=""/>
        <p:cNvGrpSpPr/>
        <p:nvPr/>
      </p:nvGrpSpPr>
      <p:grpSpPr>
        <a:xfrm>
          <a:off x="0" y="0"/>
          <a:ext cx="0" cy="0"/>
          <a:chOff x="0" y="0"/>
          <a:chExt cx="0" cy="0"/>
        </a:xfrm>
      </p:grpSpPr>
      <p:sp>
        <p:nvSpPr>
          <p:cNvPr id="2" name="Freeform 1"/>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3" name="TextBox 2"/>
          <p:cNvSpPr txBox="1"/>
          <p:nvPr/>
        </p:nvSpPr>
        <p:spPr>
          <a:xfrm>
            <a:off x="1096010" y="1665351"/>
            <a:ext cx="2540000" cy="694118"/>
          </a:xfrm>
          <a:prstGeom prst="rect">
            <a:avLst/>
          </a:prstGeom>
        </p:spPr>
        <p:txBody>
          <a:bodyPr lIns="127000" tIns="63500" rIns="127000" bIns="63500" rtlCol="0" anchor="t">
            <a:spAutoFit/>
          </a:bodyPr>
          <a:lstStyle/>
          <a:p>
            <a:pPr algn="l" latinLnBrk="1">
              <a:lnSpc>
                <a:spcPct val="116000"/>
              </a:lnSpc>
            </a:pPr>
            <a:r>
              <a:rPr lang="en-US" sz="3000">
                <a:solidFill>
                  <a:srgbClr val="42464B"/>
                </a:solidFill>
                <a:latin typeface="微软雅黑" panose="020B0503020204020204" charset="-122"/>
                <a:ea typeface="微软雅黑" panose="020B0503020204020204" charset="-122"/>
              </a:rPr>
              <a:t>Contents</a:t>
            </a:r>
            <a:endParaRPr lang="en-US" sz="1100"/>
          </a:p>
        </p:txBody>
      </p:sp>
      <p:sp>
        <p:nvSpPr>
          <p:cNvPr id="4" name="TextBox 3"/>
          <p:cNvSpPr txBox="1"/>
          <p:nvPr/>
        </p:nvSpPr>
        <p:spPr>
          <a:xfrm>
            <a:off x="1092835" y="2679827"/>
            <a:ext cx="1286954" cy="480314"/>
          </a:xfrm>
          <a:prstGeom prst="rect">
            <a:avLst/>
          </a:prstGeom>
        </p:spPr>
        <p:txBody>
          <a:bodyPr lIns="127000" tIns="63500" rIns="127000" bIns="63500" rtlCol="0" anchor="t">
            <a:spAutoFit/>
          </a:bodyPr>
          <a:lstStyle/>
          <a:p>
            <a:pPr algn="l" latinLnBrk="1">
              <a:lnSpc>
                <a:spcPct val="116000"/>
              </a:lnSpc>
            </a:pPr>
            <a:r>
              <a:rPr lang="en-US" sz="2000">
                <a:solidFill>
                  <a:srgbClr val="42464B"/>
                </a:solidFill>
                <a:latin typeface="微软雅黑" panose="020B0503020204020204" charset="-122"/>
                <a:ea typeface="微软雅黑" panose="020B0503020204020204" charset="-122"/>
              </a:rPr>
              <a:t>第一部分</a:t>
            </a:r>
            <a:endParaRPr lang="en-US" sz="1100"/>
          </a:p>
        </p:txBody>
      </p:sp>
      <p:sp>
        <p:nvSpPr>
          <p:cNvPr id="5" name="Freeform 4"/>
          <p:cNvSpPr/>
          <p:nvPr/>
        </p:nvSpPr>
        <p:spPr>
          <a:xfrm>
            <a:off x="2370836" y="2777744"/>
            <a:ext cx="0" cy="289730"/>
          </a:xfrm>
          <a:custGeom>
            <a:avLst/>
            <a:gdLst/>
            <a:ahLst/>
            <a:cxnLst/>
            <a:rect l="l" t="t" r="r" b="b"/>
            <a:pathLst>
              <a:path h="289730">
                <a:moveTo>
                  <a:pt x="0" y="0"/>
                </a:moveTo>
                <a:lnTo>
                  <a:pt x="0" y="289730"/>
                </a:lnTo>
              </a:path>
            </a:pathLst>
          </a:custGeom>
          <a:solidFill>
            <a:srgbClr val="42464B"/>
          </a:solidFill>
          <a:ln w="6350">
            <a:solidFill>
              <a:srgbClr val="42464B"/>
            </a:solidFill>
            <a:prstDash val="solid"/>
            <a:headEnd type="none" w="med" len="med"/>
            <a:tailEnd type="none" w="med" len="med"/>
          </a:ln>
        </p:spPr>
      </p:sp>
      <p:sp>
        <p:nvSpPr>
          <p:cNvPr id="6" name="TextBox 5"/>
          <p:cNvSpPr txBox="1"/>
          <p:nvPr/>
        </p:nvSpPr>
        <p:spPr>
          <a:xfrm>
            <a:off x="2451100" y="2676652"/>
            <a:ext cx="2565400" cy="485261"/>
          </a:xfrm>
          <a:prstGeom prst="rect">
            <a:avLst/>
          </a:prstGeom>
        </p:spPr>
        <p:txBody>
          <a:bodyPr wrap="square" lIns="127000" tIns="63500" rIns="127000" bIns="63500" rtlCol="0" anchor="t">
            <a:spAutoFit/>
          </a:bodyPr>
          <a:lstStyle/>
          <a:p>
            <a:pPr algn="l" latinLnBrk="1">
              <a:lnSpc>
                <a:spcPct val="116000"/>
              </a:lnSpc>
            </a:pPr>
            <a:r>
              <a:rPr lang="zh-CN" altLang="en-US" sz="2000" b="1" dirty="0" smtClean="0">
                <a:solidFill>
                  <a:srgbClr val="42464B"/>
                </a:solidFill>
                <a:latin typeface="微软雅黑" panose="020B0503020204020204" charset="-122"/>
                <a:ea typeface="微软雅黑" panose="020B0503020204020204" charset="-122"/>
              </a:rPr>
              <a:t>统计学习分类算法</a:t>
            </a:r>
            <a:endParaRPr lang="zh-CN" altLang="en-US" sz="2000" b="1" dirty="0">
              <a:solidFill>
                <a:srgbClr val="42464B"/>
              </a:solidFill>
              <a:latin typeface="微软雅黑" panose="020B0503020204020204" charset="-122"/>
              <a:ea typeface="微软雅黑" panose="020B0503020204020204" charset="-122"/>
            </a:endParaRPr>
          </a:p>
        </p:txBody>
      </p:sp>
      <p:sp>
        <p:nvSpPr>
          <p:cNvPr id="7" name="Freeform 6"/>
          <p:cNvSpPr/>
          <p:nvPr/>
        </p:nvSpPr>
        <p:spPr>
          <a:xfrm>
            <a:off x="1233551" y="2442972"/>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
        <p:nvSpPr>
          <p:cNvPr id="8" name="Freeform 7"/>
          <p:cNvSpPr/>
          <p:nvPr/>
        </p:nvSpPr>
        <p:spPr>
          <a:xfrm>
            <a:off x="1233551" y="5384800"/>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
        <p:nvSpPr>
          <p:cNvPr id="9" name="TextBox 8"/>
          <p:cNvSpPr txBox="1"/>
          <p:nvPr/>
        </p:nvSpPr>
        <p:spPr>
          <a:xfrm>
            <a:off x="1092708" y="4032504"/>
            <a:ext cx="1286954" cy="480314"/>
          </a:xfrm>
          <a:prstGeom prst="rect">
            <a:avLst/>
          </a:prstGeom>
        </p:spPr>
        <p:txBody>
          <a:bodyPr lIns="127000" tIns="63500" rIns="127000" bIns="63500" rtlCol="0" anchor="t">
            <a:spAutoFit/>
          </a:bodyPr>
          <a:lstStyle/>
          <a:p>
            <a:pPr algn="l" latinLnBrk="1">
              <a:lnSpc>
                <a:spcPct val="116000"/>
              </a:lnSpc>
            </a:pPr>
            <a:r>
              <a:rPr lang="en-US" sz="2000" dirty="0" smtClean="0">
                <a:solidFill>
                  <a:srgbClr val="42464B"/>
                </a:solidFill>
                <a:latin typeface="微软雅黑" panose="020B0503020204020204" charset="-122"/>
                <a:ea typeface="微软雅黑" panose="020B0503020204020204" charset="-122"/>
              </a:rPr>
              <a:t>第</a:t>
            </a:r>
            <a:r>
              <a:rPr lang="zh-CN" altLang="en-US" sz="2000" dirty="0" smtClean="0">
                <a:solidFill>
                  <a:srgbClr val="42464B"/>
                </a:solidFill>
                <a:latin typeface="微软雅黑" panose="020B0503020204020204" charset="-122"/>
                <a:ea typeface="微软雅黑" panose="020B0503020204020204" charset="-122"/>
              </a:rPr>
              <a:t>三部分</a:t>
            </a:r>
            <a:endParaRPr lang="en-US" sz="1100" dirty="0"/>
          </a:p>
        </p:txBody>
      </p:sp>
      <p:sp>
        <p:nvSpPr>
          <p:cNvPr id="10" name="Freeform 9"/>
          <p:cNvSpPr/>
          <p:nvPr/>
        </p:nvSpPr>
        <p:spPr>
          <a:xfrm>
            <a:off x="2370582" y="4130548"/>
            <a:ext cx="0" cy="289730"/>
          </a:xfrm>
          <a:custGeom>
            <a:avLst/>
            <a:gdLst/>
            <a:ahLst/>
            <a:cxnLst/>
            <a:rect l="l" t="t" r="r" b="b"/>
            <a:pathLst>
              <a:path h="289730">
                <a:moveTo>
                  <a:pt x="0" y="0"/>
                </a:moveTo>
                <a:lnTo>
                  <a:pt x="0" y="289730"/>
                </a:lnTo>
              </a:path>
            </a:pathLst>
          </a:custGeom>
          <a:solidFill>
            <a:srgbClr val="42464B"/>
          </a:solidFill>
          <a:ln w="6350">
            <a:solidFill>
              <a:srgbClr val="42464B"/>
            </a:solidFill>
            <a:prstDash val="solid"/>
            <a:headEnd type="none" w="med" len="med"/>
            <a:tailEnd type="none" w="med" len="med"/>
          </a:ln>
        </p:spPr>
      </p:sp>
      <p:sp>
        <p:nvSpPr>
          <p:cNvPr id="11" name="TextBox 10"/>
          <p:cNvSpPr txBox="1"/>
          <p:nvPr/>
        </p:nvSpPr>
        <p:spPr>
          <a:xfrm>
            <a:off x="2451100" y="4029710"/>
            <a:ext cx="2437130" cy="457048"/>
          </a:xfrm>
          <a:prstGeom prst="rect">
            <a:avLst/>
          </a:prstGeom>
        </p:spPr>
        <p:txBody>
          <a:bodyPr wrap="square" lIns="127000" tIns="63500" rIns="127000" bIns="63500" rtlCol="0" anchor="t">
            <a:spAutoFit/>
          </a:bodyPr>
          <a:lstStyle/>
          <a:p>
            <a:pPr algn="l" latinLnBrk="1">
              <a:lnSpc>
                <a:spcPct val="116000"/>
              </a:lnSpc>
            </a:pPr>
            <a:r>
              <a:rPr lang="zh-CN" altLang="en-US" sz="2000" b="1" dirty="0" smtClean="0">
                <a:solidFill>
                  <a:srgbClr val="42464B"/>
                </a:solidFill>
                <a:latin typeface="微软雅黑" panose="020B0503020204020204" charset="-122"/>
                <a:ea typeface="微软雅黑" panose="020B0503020204020204" charset="-122"/>
              </a:rPr>
              <a:t>深度学习分类算法</a:t>
            </a:r>
            <a:endParaRPr lang="zh-CN" altLang="en-US" sz="2000" b="1" dirty="0">
              <a:solidFill>
                <a:srgbClr val="42464B"/>
              </a:solidFill>
              <a:latin typeface="微软雅黑" panose="020B0503020204020204" charset="-122"/>
              <a:ea typeface="微软雅黑" panose="020B0503020204020204" charset="-122"/>
            </a:endParaRPr>
          </a:p>
        </p:txBody>
      </p:sp>
      <p:sp>
        <p:nvSpPr>
          <p:cNvPr id="15" name="TextBox 14"/>
          <p:cNvSpPr txBox="1"/>
          <p:nvPr/>
        </p:nvSpPr>
        <p:spPr>
          <a:xfrm>
            <a:off x="1092835" y="3356483"/>
            <a:ext cx="1286954" cy="480314"/>
          </a:xfrm>
          <a:prstGeom prst="rect">
            <a:avLst/>
          </a:prstGeom>
        </p:spPr>
        <p:txBody>
          <a:bodyPr lIns="127000" tIns="63500" rIns="127000" bIns="63500" rtlCol="0" anchor="t">
            <a:spAutoFit/>
          </a:bodyPr>
          <a:lstStyle/>
          <a:p>
            <a:pPr algn="l" latinLnBrk="1">
              <a:lnSpc>
                <a:spcPct val="116000"/>
              </a:lnSpc>
            </a:pPr>
            <a:r>
              <a:rPr lang="en-US" sz="2000">
                <a:solidFill>
                  <a:srgbClr val="42464B"/>
                </a:solidFill>
                <a:latin typeface="微软雅黑" panose="020B0503020204020204" charset="-122"/>
                <a:ea typeface="微软雅黑" panose="020B0503020204020204" charset="-122"/>
              </a:rPr>
              <a:t>第二部分</a:t>
            </a:r>
            <a:endParaRPr lang="en-US" sz="1100"/>
          </a:p>
        </p:txBody>
      </p:sp>
      <p:sp>
        <p:nvSpPr>
          <p:cNvPr id="16" name="Freeform 15"/>
          <p:cNvSpPr/>
          <p:nvPr/>
        </p:nvSpPr>
        <p:spPr>
          <a:xfrm>
            <a:off x="2370836" y="3454527"/>
            <a:ext cx="0" cy="289730"/>
          </a:xfrm>
          <a:custGeom>
            <a:avLst/>
            <a:gdLst/>
            <a:ahLst/>
            <a:cxnLst/>
            <a:rect l="l" t="t" r="r" b="b"/>
            <a:pathLst>
              <a:path h="289730">
                <a:moveTo>
                  <a:pt x="0" y="0"/>
                </a:moveTo>
                <a:lnTo>
                  <a:pt x="0" y="289730"/>
                </a:lnTo>
              </a:path>
            </a:pathLst>
          </a:custGeom>
          <a:solidFill>
            <a:srgbClr val="42464B"/>
          </a:solidFill>
          <a:ln w="6350">
            <a:solidFill>
              <a:srgbClr val="42464B"/>
            </a:solidFill>
            <a:prstDash val="solid"/>
            <a:headEnd type="none" w="med" len="med"/>
            <a:tailEnd type="none" w="med" len="med"/>
          </a:ln>
        </p:spPr>
      </p:sp>
      <p:sp>
        <p:nvSpPr>
          <p:cNvPr id="17" name="TextBox 16"/>
          <p:cNvSpPr txBox="1"/>
          <p:nvPr/>
        </p:nvSpPr>
        <p:spPr>
          <a:xfrm>
            <a:off x="2451100" y="3353435"/>
            <a:ext cx="3022600" cy="485261"/>
          </a:xfrm>
          <a:prstGeom prst="rect">
            <a:avLst/>
          </a:prstGeom>
        </p:spPr>
        <p:txBody>
          <a:bodyPr wrap="square" lIns="127000" tIns="63500" rIns="127000" bIns="63500" rtlCol="0" anchor="t">
            <a:spAutoFit/>
          </a:bodyPr>
          <a:lstStyle/>
          <a:p>
            <a:pPr algn="l" latinLnBrk="1">
              <a:lnSpc>
                <a:spcPct val="116000"/>
              </a:lnSpc>
            </a:pPr>
            <a:r>
              <a:rPr lang="zh-CN" altLang="en-US" sz="2000" b="1" dirty="0" smtClean="0">
                <a:solidFill>
                  <a:srgbClr val="42464B"/>
                </a:solidFill>
                <a:latin typeface="微软雅黑" panose="020B0503020204020204" charset="-122"/>
                <a:ea typeface="微软雅黑" panose="020B0503020204020204" charset="-122"/>
              </a:rPr>
              <a:t>集成学习分类算法</a:t>
            </a:r>
            <a:endParaRPr lang="en-US" sz="1100" dirty="0"/>
          </a:p>
        </p:txBody>
      </p:sp>
      <p:sp>
        <p:nvSpPr>
          <p:cNvPr id="18" name="TextBox 3"/>
          <p:cNvSpPr txBox="1"/>
          <p:nvPr/>
        </p:nvSpPr>
        <p:spPr>
          <a:xfrm>
            <a:off x="1092835" y="4709658"/>
            <a:ext cx="1286954" cy="462306"/>
          </a:xfrm>
          <a:prstGeom prst="rect">
            <a:avLst/>
          </a:prstGeom>
        </p:spPr>
        <p:txBody>
          <a:bodyPr lIns="127000" tIns="63500" rIns="127000" bIns="63500" rtlCol="0" anchor="t">
            <a:spAutoFit/>
          </a:bodyPr>
          <a:lstStyle/>
          <a:p>
            <a:pPr algn="l" latinLnBrk="1">
              <a:lnSpc>
                <a:spcPct val="116000"/>
              </a:lnSpc>
            </a:pPr>
            <a:r>
              <a:rPr lang="en-US" sz="2000" dirty="0" smtClean="0">
                <a:solidFill>
                  <a:srgbClr val="42464B"/>
                </a:solidFill>
                <a:latin typeface="微软雅黑" panose="020B0503020204020204" charset="-122"/>
                <a:ea typeface="微软雅黑" panose="020B0503020204020204" charset="-122"/>
              </a:rPr>
              <a:t>第</a:t>
            </a:r>
            <a:r>
              <a:rPr lang="zh-CN" altLang="en-US" sz="2000" dirty="0" smtClean="0">
                <a:solidFill>
                  <a:srgbClr val="42464B"/>
                </a:solidFill>
                <a:latin typeface="微软雅黑" panose="020B0503020204020204" charset="-122"/>
                <a:ea typeface="微软雅黑" panose="020B0503020204020204" charset="-122"/>
              </a:rPr>
              <a:t>四</a:t>
            </a:r>
            <a:r>
              <a:rPr lang="zh-CN" altLang="en-US" sz="2000" dirty="0">
                <a:solidFill>
                  <a:srgbClr val="42464B"/>
                </a:solidFill>
                <a:latin typeface="微软雅黑" panose="020B0503020204020204" charset="-122"/>
                <a:ea typeface="微软雅黑" panose="020B0503020204020204" charset="-122"/>
              </a:rPr>
              <a:t>部分</a:t>
            </a:r>
            <a:endParaRPr lang="en-US" sz="1100" dirty="0"/>
          </a:p>
        </p:txBody>
      </p:sp>
      <p:sp>
        <p:nvSpPr>
          <p:cNvPr id="19" name="Freeform 4"/>
          <p:cNvSpPr/>
          <p:nvPr/>
        </p:nvSpPr>
        <p:spPr>
          <a:xfrm>
            <a:off x="2370836" y="4807575"/>
            <a:ext cx="0" cy="289730"/>
          </a:xfrm>
          <a:custGeom>
            <a:avLst/>
            <a:gdLst/>
            <a:ahLst/>
            <a:cxnLst/>
            <a:rect l="l" t="t" r="r" b="b"/>
            <a:pathLst>
              <a:path h="289730">
                <a:moveTo>
                  <a:pt x="0" y="0"/>
                </a:moveTo>
                <a:lnTo>
                  <a:pt x="0" y="289730"/>
                </a:lnTo>
              </a:path>
            </a:pathLst>
          </a:custGeom>
          <a:solidFill>
            <a:srgbClr val="42464B"/>
          </a:solidFill>
          <a:ln w="6350">
            <a:solidFill>
              <a:srgbClr val="42464B"/>
            </a:solidFill>
            <a:prstDash val="solid"/>
            <a:headEnd type="none" w="med" len="med"/>
            <a:tailEnd type="none" w="med" len="med"/>
          </a:ln>
        </p:spPr>
      </p:sp>
      <p:sp>
        <p:nvSpPr>
          <p:cNvPr id="20" name="TextBox 5"/>
          <p:cNvSpPr txBox="1"/>
          <p:nvPr/>
        </p:nvSpPr>
        <p:spPr>
          <a:xfrm>
            <a:off x="2451100" y="4706483"/>
            <a:ext cx="2565400" cy="457048"/>
          </a:xfrm>
          <a:prstGeom prst="rect">
            <a:avLst/>
          </a:prstGeom>
        </p:spPr>
        <p:txBody>
          <a:bodyPr wrap="square" lIns="127000" tIns="63500" rIns="127000" bIns="63500" rtlCol="0" anchor="t">
            <a:spAutoFit/>
          </a:bodyPr>
          <a:lstStyle/>
          <a:p>
            <a:pPr algn="l" latinLnBrk="1">
              <a:lnSpc>
                <a:spcPct val="116000"/>
              </a:lnSpc>
            </a:pPr>
            <a:r>
              <a:rPr lang="zh-CN" altLang="en-US" sz="2000" b="1" dirty="0" smtClean="0">
                <a:solidFill>
                  <a:srgbClr val="42464B"/>
                </a:solidFill>
                <a:latin typeface="微软雅黑" panose="020B0503020204020204" charset="-122"/>
                <a:ea typeface="微软雅黑" panose="020B0503020204020204" charset="-122"/>
              </a:rPr>
              <a:t>想法</a:t>
            </a:r>
            <a:endParaRPr lang="zh-CN" altLang="en-US" sz="2000" b="1" dirty="0">
              <a:solidFill>
                <a:srgbClr val="42464B"/>
              </a:solidFill>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422534" y="2114277"/>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3" name="TextBox 2"/>
          <p:cNvSpPr txBox="1"/>
          <p:nvPr/>
        </p:nvSpPr>
        <p:spPr>
          <a:xfrm>
            <a:off x="869315" y="2121535"/>
            <a:ext cx="1096645" cy="662305"/>
          </a:xfrm>
          <a:prstGeom prst="rect">
            <a:avLst/>
          </a:prstGeom>
        </p:spPr>
        <p:txBody>
          <a:bodyPr wrap="square" lIns="127000" tIns="63500" rIns="127000" bIns="63500" rtlCol="0" anchor="t">
            <a:spAutoFit/>
          </a:bodyPr>
          <a:lstStyle/>
          <a:p>
            <a:pPr algn="l" latinLnBrk="1">
              <a:lnSpc>
                <a:spcPct val="116000"/>
              </a:lnSpc>
            </a:pPr>
            <a:r>
              <a:rPr lang="zh-CN" altLang="en-US" sz="3000" dirty="0">
                <a:solidFill>
                  <a:srgbClr val="42464B"/>
                </a:solidFill>
                <a:latin typeface="微软雅黑" panose="020B0503020204020204" charset="-122"/>
                <a:ea typeface="微软雅黑" panose="020B0503020204020204" charset="-122"/>
              </a:rPr>
              <a:t>优点</a:t>
            </a:r>
          </a:p>
        </p:txBody>
      </p:sp>
      <p:sp>
        <p:nvSpPr>
          <p:cNvPr id="6" name="TextBox 5"/>
          <p:cNvSpPr txBox="1"/>
          <p:nvPr/>
        </p:nvSpPr>
        <p:spPr>
          <a:xfrm>
            <a:off x="621030" y="3001010"/>
            <a:ext cx="4911725" cy="2127377"/>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很好的利用了弱分类器进行级联</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可以将不同的分类算法作为弱分类器</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就</a:t>
            </a:r>
            <a:r>
              <a:rPr lang="zh-CN" altLang="en-US" sz="1600" dirty="0" smtClean="0">
                <a:solidFill>
                  <a:srgbClr val="42464B"/>
                </a:solidFill>
                <a:latin typeface="微软雅黑" panose="020B0503020204020204" charset="-122"/>
                <a:ea typeface="微软雅黑" panose="020B0503020204020204" charset="-122"/>
              </a:rPr>
              <a:t>有较高的精度</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充分考虑每个分类器的权重</a:t>
            </a:r>
            <a:endParaRPr lang="zh-CN" altLang="en-US" sz="1600" dirty="0">
              <a:solidFill>
                <a:srgbClr val="42464B"/>
              </a:solidFill>
              <a:latin typeface="微软雅黑" panose="020B0503020204020204" charset="-122"/>
              <a:ea typeface="微软雅黑" panose="020B0503020204020204" charset="-122"/>
            </a:endParaRP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12" name="Freeform 11"/>
          <p:cNvSpPr/>
          <p:nvPr/>
        </p:nvSpPr>
        <p:spPr>
          <a:xfrm>
            <a:off x="5531934" y="2114577"/>
            <a:ext cx="0" cy="3388229"/>
          </a:xfrm>
          <a:custGeom>
            <a:avLst/>
            <a:gdLst/>
            <a:ahLst/>
            <a:cxnLst/>
            <a:rect l="l" t="t" r="r" b="b"/>
            <a:pathLst>
              <a:path h="3388229">
                <a:moveTo>
                  <a:pt x="0" y="0"/>
                </a:moveTo>
                <a:lnTo>
                  <a:pt x="0" y="3388229"/>
                </a:lnTo>
              </a:path>
            </a:pathLst>
          </a:custGeom>
          <a:solidFill>
            <a:srgbClr val="42464B"/>
          </a:solidFill>
          <a:ln w="6350">
            <a:solidFill>
              <a:srgbClr val="42464B"/>
            </a:solidFill>
            <a:prstDash val="solid"/>
          </a:ln>
        </p:spPr>
      </p:sp>
      <p:sp>
        <p:nvSpPr>
          <p:cNvPr id="14" name="TextBox 13"/>
          <p:cNvSpPr txBox="1"/>
          <p:nvPr/>
        </p:nvSpPr>
        <p:spPr>
          <a:xfrm>
            <a:off x="6503670" y="2135505"/>
            <a:ext cx="1078230"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缺点</a:t>
            </a:r>
          </a:p>
        </p:txBody>
      </p:sp>
      <p:sp>
        <p:nvSpPr>
          <p:cNvPr id="25" name="Freeform 1"/>
          <p:cNvSpPr/>
          <p:nvPr/>
        </p:nvSpPr>
        <p:spPr>
          <a:xfrm>
            <a:off x="5957194" y="2121262"/>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27" name="TextBox 5"/>
          <p:cNvSpPr txBox="1"/>
          <p:nvPr/>
        </p:nvSpPr>
        <p:spPr>
          <a:xfrm>
            <a:off x="6167755" y="3001010"/>
            <a:ext cx="3496945" cy="1556195"/>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弱分类器的数目不太好设定</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数据不平衡导致分类精度下降</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训练比较耗时</a:t>
            </a:r>
            <a:endParaRPr lang="zh-CN" altLang="en-US" sz="1600" dirty="0">
              <a:solidFill>
                <a:srgbClr val="42464B"/>
              </a:solidFill>
              <a:latin typeface="微软雅黑" panose="020B0503020204020204" charset="-122"/>
              <a:ea typeface="微软雅黑" panose="020B0503020204020204" charset="-122"/>
            </a:endParaRPr>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2 </a:t>
            </a:r>
            <a:r>
              <a:rPr lang="zh-CN" altLang="en-US" sz="2000" dirty="0">
                <a:solidFill>
                  <a:srgbClr val="595959"/>
                </a:solidFill>
                <a:latin typeface="微软雅黑" panose="020B0503020204020204" charset="-122"/>
                <a:ea typeface="微软雅黑" panose="020B0503020204020204" charset="-122"/>
              </a:rPr>
              <a:t>集成</a:t>
            </a:r>
            <a:r>
              <a:rPr lang="zh-CN" altLang="en-US" sz="2000" dirty="0" smtClean="0">
                <a:solidFill>
                  <a:srgbClr val="595959"/>
                </a:solidFill>
                <a:latin typeface="微软雅黑" panose="020B0503020204020204" charset="-122"/>
                <a:ea typeface="微软雅黑" panose="020B0503020204020204" charset="-122"/>
              </a:rPr>
              <a:t>学习</a:t>
            </a:r>
            <a:r>
              <a:rPr lang="zh-CN" altLang="en-US" sz="2000" dirty="0">
                <a:solidFill>
                  <a:srgbClr val="595959"/>
                </a:solidFill>
                <a:latin typeface="微软雅黑" panose="020B0503020204020204" charset="-122"/>
                <a:ea typeface="微软雅黑" panose="020B0503020204020204" charset="-122"/>
              </a:rPr>
              <a:t>分类算法</a:t>
            </a:r>
          </a:p>
        </p:txBody>
      </p:sp>
      <p:sp>
        <p:nvSpPr>
          <p:cNvPr id="29"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en-US" altLang="zh-CN" sz="2600" b="1" dirty="0">
                <a:solidFill>
                  <a:srgbClr val="0080FF"/>
                </a:solidFill>
                <a:latin typeface="微软雅黑" panose="020B0503020204020204" charset="-122"/>
                <a:ea typeface="微软雅黑" panose="020B0503020204020204" charset="-122"/>
              </a:rPr>
              <a:t>Boosting</a:t>
            </a:r>
            <a:r>
              <a:rPr lang="zh-CN" altLang="en-US" sz="2600" b="1" dirty="0">
                <a:solidFill>
                  <a:srgbClr val="0080FF"/>
                </a:solidFill>
                <a:latin typeface="微软雅黑" panose="020B0503020204020204" charset="-122"/>
                <a:ea typeface="微软雅黑" panose="020B0503020204020204" charset="-122"/>
              </a:rPr>
              <a:t>分类算法</a:t>
            </a:r>
          </a:p>
        </p:txBody>
      </p:sp>
    </p:spTree>
    <p:extLst>
      <p:ext uri="{BB962C8B-B14F-4D97-AF65-F5344CB8AC3E}">
        <p14:creationId xmlns:p14="http://schemas.microsoft.com/office/powerpoint/2010/main" val="45823906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6425" y="2296139"/>
            <a:ext cx="10415270" cy="2984150"/>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样本选择上</a:t>
            </a:r>
            <a:r>
              <a:rPr lang="zh-CN" altLang="en-US" sz="1600" dirty="0">
                <a:solidFill>
                  <a:srgbClr val="42464B"/>
                </a:solidFill>
                <a:latin typeface="微软雅黑" panose="020B0503020204020204" charset="-122"/>
                <a:ea typeface="微软雅黑" panose="020B0503020204020204" charset="-122"/>
              </a:rPr>
              <a:t>：</a:t>
            </a:r>
            <a:r>
              <a:rPr lang="en-US" altLang="zh-CN" sz="1600" dirty="0">
                <a:solidFill>
                  <a:srgbClr val="42464B"/>
                </a:solidFill>
                <a:latin typeface="微软雅黑" panose="020B0503020204020204" charset="-122"/>
                <a:ea typeface="微软雅黑" panose="020B0503020204020204" charset="-122"/>
              </a:rPr>
              <a:t>Bagging</a:t>
            </a:r>
            <a:r>
              <a:rPr lang="zh-CN" altLang="en-US" sz="1600" dirty="0" smtClean="0">
                <a:solidFill>
                  <a:srgbClr val="42464B"/>
                </a:solidFill>
                <a:latin typeface="微软雅黑" panose="020B0503020204020204" charset="-122"/>
                <a:ea typeface="微软雅黑" panose="020B0503020204020204" charset="-122"/>
              </a:rPr>
              <a:t>采取的</a:t>
            </a:r>
            <a:r>
              <a:rPr lang="zh-CN" altLang="en-US" sz="1600" dirty="0">
                <a:solidFill>
                  <a:srgbClr val="42464B"/>
                </a:solidFill>
                <a:latin typeface="微软雅黑" panose="020B0503020204020204" charset="-122"/>
                <a:ea typeface="微软雅黑" panose="020B0503020204020204" charset="-122"/>
              </a:rPr>
              <a:t>是随机有放回的取样，</a:t>
            </a:r>
            <a:r>
              <a:rPr lang="en-US" altLang="zh-CN" sz="1600" dirty="0">
                <a:solidFill>
                  <a:srgbClr val="42464B"/>
                </a:solidFill>
                <a:latin typeface="微软雅黑" panose="020B0503020204020204" charset="-122"/>
                <a:ea typeface="微软雅黑" panose="020B0503020204020204" charset="-122"/>
              </a:rPr>
              <a:t>Boosting</a:t>
            </a:r>
            <a:r>
              <a:rPr lang="zh-CN" altLang="en-US" sz="1600" dirty="0">
                <a:solidFill>
                  <a:srgbClr val="42464B"/>
                </a:solidFill>
                <a:latin typeface="微软雅黑" panose="020B0503020204020204" charset="-122"/>
                <a:ea typeface="微软雅黑" panose="020B0503020204020204" charset="-122"/>
              </a:rPr>
              <a:t>的每一轮训练的样本是固定的，改变的</a:t>
            </a:r>
            <a:r>
              <a:rPr lang="zh-CN" altLang="en-US" sz="1600" dirty="0" smtClean="0">
                <a:solidFill>
                  <a:srgbClr val="42464B"/>
                </a:solidFill>
                <a:latin typeface="微软雅黑" panose="020B0503020204020204" charset="-122"/>
                <a:ea typeface="微软雅黑" panose="020B0503020204020204" charset="-122"/>
              </a:rPr>
              <a:t>是每个样本的权重</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样本</a:t>
            </a:r>
            <a:r>
              <a:rPr lang="zh-CN" altLang="en-US" sz="1600" dirty="0">
                <a:solidFill>
                  <a:srgbClr val="42464B"/>
                </a:solidFill>
                <a:latin typeface="微软雅黑" panose="020B0503020204020204" charset="-122"/>
                <a:ea typeface="微软雅黑" panose="020B0503020204020204" charset="-122"/>
              </a:rPr>
              <a:t>权重上：</a:t>
            </a:r>
            <a:r>
              <a:rPr lang="en-US" altLang="zh-CN" sz="1600" dirty="0">
                <a:solidFill>
                  <a:srgbClr val="42464B"/>
                </a:solidFill>
                <a:latin typeface="微软雅黑" panose="020B0503020204020204" charset="-122"/>
                <a:ea typeface="微软雅黑" panose="020B0503020204020204" charset="-122"/>
              </a:rPr>
              <a:t>Bagging</a:t>
            </a:r>
            <a:r>
              <a:rPr lang="zh-CN" altLang="en-US" sz="1600" dirty="0">
                <a:solidFill>
                  <a:srgbClr val="42464B"/>
                </a:solidFill>
                <a:latin typeface="微软雅黑" panose="020B0503020204020204" charset="-122"/>
                <a:ea typeface="微软雅黑" panose="020B0503020204020204" charset="-122"/>
              </a:rPr>
              <a:t>采取的是均匀取样，且每个样本的权重相同，</a:t>
            </a:r>
            <a:r>
              <a:rPr lang="en-US" altLang="zh-CN" sz="1600" dirty="0">
                <a:solidFill>
                  <a:srgbClr val="42464B"/>
                </a:solidFill>
                <a:latin typeface="微软雅黑" panose="020B0503020204020204" charset="-122"/>
                <a:ea typeface="微软雅黑" panose="020B0503020204020204" charset="-122"/>
              </a:rPr>
              <a:t>Boosting</a:t>
            </a:r>
            <a:r>
              <a:rPr lang="zh-CN" altLang="en-US" sz="1600" dirty="0">
                <a:solidFill>
                  <a:srgbClr val="42464B"/>
                </a:solidFill>
                <a:latin typeface="微软雅黑" panose="020B0503020204020204" charset="-122"/>
                <a:ea typeface="微软雅黑" panose="020B0503020204020204" charset="-122"/>
              </a:rPr>
              <a:t>根据错误率调整样本权重，错误率越大的样本权重会变</a:t>
            </a:r>
            <a:r>
              <a:rPr lang="zh-CN" altLang="en-US" sz="1600" dirty="0" smtClean="0">
                <a:solidFill>
                  <a:srgbClr val="42464B"/>
                </a:solidFill>
                <a:latin typeface="微软雅黑" panose="020B0503020204020204" charset="-122"/>
                <a:ea typeface="微软雅黑" panose="020B0503020204020204" charset="-122"/>
              </a:rPr>
              <a:t>大</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预测</a:t>
            </a:r>
            <a:r>
              <a:rPr lang="zh-CN" altLang="en-US" sz="1600" dirty="0">
                <a:solidFill>
                  <a:srgbClr val="42464B"/>
                </a:solidFill>
                <a:latin typeface="微软雅黑" panose="020B0503020204020204" charset="-122"/>
                <a:ea typeface="微软雅黑" panose="020B0503020204020204" charset="-122"/>
              </a:rPr>
              <a:t>函数上：</a:t>
            </a:r>
            <a:r>
              <a:rPr lang="en-US" altLang="zh-CN" sz="1600" dirty="0">
                <a:solidFill>
                  <a:srgbClr val="42464B"/>
                </a:solidFill>
                <a:latin typeface="微软雅黑" panose="020B0503020204020204" charset="-122"/>
                <a:ea typeface="微软雅黑" panose="020B0503020204020204" charset="-122"/>
              </a:rPr>
              <a:t>Bagging</a:t>
            </a:r>
            <a:r>
              <a:rPr lang="zh-CN" altLang="en-US" sz="1600" dirty="0" smtClean="0">
                <a:solidFill>
                  <a:srgbClr val="42464B"/>
                </a:solidFill>
                <a:latin typeface="微软雅黑" panose="020B0503020204020204" charset="-122"/>
                <a:ea typeface="微软雅黑" panose="020B0503020204020204" charset="-122"/>
              </a:rPr>
              <a:t>所用的</a:t>
            </a:r>
            <a:r>
              <a:rPr lang="zh-CN" altLang="en-US" sz="1600" dirty="0">
                <a:solidFill>
                  <a:srgbClr val="42464B"/>
                </a:solidFill>
                <a:latin typeface="微软雅黑" panose="020B0503020204020204" charset="-122"/>
                <a:ea typeface="微软雅黑" panose="020B0503020204020204" charset="-122"/>
              </a:rPr>
              <a:t>预测函数权值相同，</a:t>
            </a:r>
            <a:r>
              <a:rPr lang="en-US" altLang="zh-CN" sz="1600" dirty="0">
                <a:solidFill>
                  <a:srgbClr val="42464B"/>
                </a:solidFill>
                <a:latin typeface="微软雅黑" panose="020B0503020204020204" charset="-122"/>
                <a:ea typeface="微软雅黑" panose="020B0503020204020204" charset="-122"/>
              </a:rPr>
              <a:t>Boosting</a:t>
            </a:r>
            <a:r>
              <a:rPr lang="zh-CN" altLang="en-US" sz="1600" dirty="0">
                <a:solidFill>
                  <a:srgbClr val="42464B"/>
                </a:solidFill>
                <a:latin typeface="微软雅黑" panose="020B0503020204020204" charset="-122"/>
                <a:ea typeface="微软雅黑" panose="020B0503020204020204" charset="-122"/>
              </a:rPr>
              <a:t>中误差越小的预测函数其权值越大</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并行计算上：</a:t>
            </a:r>
            <a:r>
              <a:rPr lang="en-US" altLang="zh-CN" sz="1600" dirty="0" smtClean="0">
                <a:solidFill>
                  <a:srgbClr val="42464B"/>
                </a:solidFill>
                <a:latin typeface="微软雅黑" panose="020B0503020204020204" charset="-122"/>
                <a:ea typeface="微软雅黑" panose="020B0503020204020204" charset="-122"/>
              </a:rPr>
              <a:t>Bagging</a:t>
            </a:r>
            <a:r>
              <a:rPr lang="zh-CN" altLang="en-US" sz="1600" dirty="0">
                <a:solidFill>
                  <a:srgbClr val="42464B"/>
                </a:solidFill>
                <a:latin typeface="微软雅黑" panose="020B0503020204020204" charset="-122"/>
                <a:ea typeface="微软雅黑" panose="020B0503020204020204" charset="-122"/>
              </a:rPr>
              <a:t>的各个预测函数可以并行</a:t>
            </a:r>
            <a:r>
              <a:rPr lang="zh-CN" altLang="en-US" sz="1600" dirty="0" smtClean="0">
                <a:solidFill>
                  <a:srgbClr val="42464B"/>
                </a:solidFill>
                <a:latin typeface="微软雅黑" panose="020B0503020204020204" charset="-122"/>
                <a:ea typeface="微软雅黑" panose="020B0503020204020204" charset="-122"/>
              </a:rPr>
              <a:t>生成，</a:t>
            </a:r>
            <a:r>
              <a:rPr lang="en-US" altLang="zh-CN" sz="1600" dirty="0" smtClean="0">
                <a:solidFill>
                  <a:srgbClr val="42464B"/>
                </a:solidFill>
                <a:latin typeface="微软雅黑" panose="020B0503020204020204" charset="-122"/>
                <a:ea typeface="微软雅黑" panose="020B0503020204020204" charset="-122"/>
              </a:rPr>
              <a:t>Boosting</a:t>
            </a:r>
            <a:r>
              <a:rPr lang="zh-CN" altLang="en-US" sz="1600" dirty="0" smtClean="0">
                <a:solidFill>
                  <a:srgbClr val="42464B"/>
                </a:solidFill>
                <a:latin typeface="微软雅黑" panose="020B0503020204020204" charset="-122"/>
                <a:ea typeface="微软雅黑" panose="020B0503020204020204" charset="-122"/>
              </a:rPr>
              <a:t>的各个</a:t>
            </a:r>
            <a:r>
              <a:rPr lang="zh-CN" altLang="en-US" sz="1600" dirty="0">
                <a:solidFill>
                  <a:srgbClr val="42464B"/>
                </a:solidFill>
                <a:latin typeface="微软雅黑" panose="020B0503020204020204" charset="-122"/>
                <a:ea typeface="微软雅黑" panose="020B0503020204020204" charset="-122"/>
              </a:rPr>
              <a:t>预测函数只能顺序生成，因为后一个模型参数需要前一轮模型的结果。</a:t>
            </a: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2 </a:t>
            </a:r>
            <a:r>
              <a:rPr lang="zh-CN" altLang="en-US" sz="2000" dirty="0">
                <a:solidFill>
                  <a:srgbClr val="595959"/>
                </a:solidFill>
                <a:latin typeface="微软雅黑" panose="020B0503020204020204" charset="-122"/>
                <a:ea typeface="微软雅黑" panose="020B0503020204020204" charset="-122"/>
              </a:rPr>
              <a:t>集成</a:t>
            </a:r>
            <a:r>
              <a:rPr lang="zh-CN" altLang="en-US" sz="2000" dirty="0" smtClean="0">
                <a:solidFill>
                  <a:srgbClr val="595959"/>
                </a:solidFill>
                <a:latin typeface="微软雅黑" panose="020B0503020204020204" charset="-122"/>
                <a:ea typeface="微软雅黑" panose="020B0503020204020204" charset="-122"/>
              </a:rPr>
              <a:t>学习</a:t>
            </a:r>
            <a:r>
              <a:rPr lang="zh-CN" altLang="en-US" sz="2000" dirty="0">
                <a:solidFill>
                  <a:srgbClr val="595959"/>
                </a:solidFill>
                <a:latin typeface="微软雅黑" panose="020B0503020204020204" charset="-122"/>
                <a:ea typeface="微软雅黑" panose="020B0503020204020204" charset="-122"/>
              </a:rPr>
              <a:t>分类算法</a:t>
            </a:r>
          </a:p>
        </p:txBody>
      </p:sp>
      <p:sp>
        <p:nvSpPr>
          <p:cNvPr id="29" name="TextBox 3"/>
          <p:cNvSpPr txBox="1"/>
          <p:nvPr/>
        </p:nvSpPr>
        <p:spPr>
          <a:xfrm>
            <a:off x="654050" y="1440180"/>
            <a:ext cx="6267450" cy="592342"/>
          </a:xfrm>
          <a:prstGeom prst="rect">
            <a:avLst/>
          </a:prstGeom>
        </p:spPr>
        <p:txBody>
          <a:bodyPr wrap="square" lIns="127000" tIns="63500" rIns="127000" bIns="63500" rtlCol="0" anchor="t">
            <a:spAutoFit/>
          </a:bodyPr>
          <a:lstStyle/>
          <a:p>
            <a:pPr latinLnBrk="1">
              <a:lnSpc>
                <a:spcPct val="116000"/>
              </a:lnSpc>
            </a:pPr>
            <a:r>
              <a:rPr lang="en-US" altLang="zh-CN" sz="2600" b="1" dirty="0" smtClean="0">
                <a:solidFill>
                  <a:srgbClr val="0080FF"/>
                </a:solidFill>
                <a:latin typeface="微软雅黑" panose="020B0503020204020204" charset="-122"/>
                <a:ea typeface="微软雅黑" panose="020B0503020204020204" charset="-122"/>
              </a:rPr>
              <a:t>Bagging</a:t>
            </a:r>
            <a:r>
              <a:rPr lang="zh-CN" altLang="en-US" sz="2600" b="1" dirty="0" smtClean="0">
                <a:solidFill>
                  <a:srgbClr val="0080FF"/>
                </a:solidFill>
                <a:latin typeface="微软雅黑" panose="020B0503020204020204" charset="-122"/>
                <a:ea typeface="微软雅黑" panose="020B0503020204020204" charset="-122"/>
              </a:rPr>
              <a:t>和</a:t>
            </a:r>
            <a:r>
              <a:rPr lang="en-US" altLang="zh-CN" sz="2600" b="1" dirty="0" smtClean="0">
                <a:solidFill>
                  <a:srgbClr val="0080FF"/>
                </a:solidFill>
                <a:latin typeface="微软雅黑" panose="020B0503020204020204" charset="-122"/>
                <a:ea typeface="微软雅黑" panose="020B0503020204020204" charset="-122"/>
              </a:rPr>
              <a:t>Boosting</a:t>
            </a:r>
            <a:r>
              <a:rPr lang="zh-CN" altLang="en-US" sz="2600" b="1" dirty="0" smtClean="0">
                <a:solidFill>
                  <a:srgbClr val="0080FF"/>
                </a:solidFill>
                <a:latin typeface="微软雅黑" panose="020B0503020204020204" charset="-122"/>
                <a:ea typeface="微软雅黑" panose="020B0503020204020204" charset="-122"/>
              </a:rPr>
              <a:t>的区别</a:t>
            </a:r>
            <a:endParaRPr lang="zh-CN" altLang="en-US" sz="2600" b="1" dirty="0">
              <a:solidFill>
                <a:srgbClr val="0080FF"/>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6764691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3" name="TextBox 2"/>
          <p:cNvSpPr txBox="1"/>
          <p:nvPr/>
        </p:nvSpPr>
        <p:spPr>
          <a:xfrm>
            <a:off x="1096010" y="1665351"/>
            <a:ext cx="2540000" cy="694118"/>
          </a:xfrm>
          <a:prstGeom prst="rect">
            <a:avLst/>
          </a:prstGeom>
        </p:spPr>
        <p:txBody>
          <a:bodyPr lIns="127000" tIns="63500" rIns="127000" bIns="63500" rtlCol="0" anchor="t">
            <a:spAutoFit/>
          </a:bodyPr>
          <a:lstStyle/>
          <a:p>
            <a:pPr algn="l" latinLnBrk="1">
              <a:lnSpc>
                <a:spcPct val="116000"/>
              </a:lnSpc>
            </a:pPr>
            <a:r>
              <a:rPr lang="en-US" sz="3000" dirty="0">
                <a:solidFill>
                  <a:srgbClr val="42464B"/>
                </a:solidFill>
                <a:latin typeface="微软雅黑" panose="020B0503020204020204" charset="-122"/>
                <a:ea typeface="微软雅黑" panose="020B0503020204020204" charset="-122"/>
              </a:rPr>
              <a:t>Contents</a:t>
            </a:r>
            <a:endParaRPr lang="en-US" sz="1100" dirty="0"/>
          </a:p>
        </p:txBody>
      </p:sp>
      <p:sp>
        <p:nvSpPr>
          <p:cNvPr id="4" name="TextBox 3"/>
          <p:cNvSpPr txBox="1"/>
          <p:nvPr/>
        </p:nvSpPr>
        <p:spPr>
          <a:xfrm>
            <a:off x="1092835" y="2679827"/>
            <a:ext cx="1286954" cy="480314"/>
          </a:xfrm>
          <a:prstGeom prst="rect">
            <a:avLst/>
          </a:prstGeom>
        </p:spPr>
        <p:txBody>
          <a:bodyPr lIns="127000" tIns="63500" rIns="127000" bIns="63500" rtlCol="0" anchor="t">
            <a:spAutoFit/>
          </a:bodyPr>
          <a:lstStyle/>
          <a:p>
            <a:pPr algn="l" latinLnBrk="1">
              <a:lnSpc>
                <a:spcPct val="116000"/>
              </a:lnSpc>
            </a:pPr>
            <a:r>
              <a:rPr lang="en-US" sz="2000" dirty="0" smtClean="0">
                <a:solidFill>
                  <a:srgbClr val="42464B"/>
                </a:solidFill>
                <a:latin typeface="微软雅黑" panose="020B0503020204020204" charset="-122"/>
                <a:ea typeface="微软雅黑" panose="020B0503020204020204" charset="-122"/>
              </a:rPr>
              <a:t>第</a:t>
            </a:r>
            <a:r>
              <a:rPr lang="zh-CN" altLang="en-US" sz="2000" dirty="0">
                <a:solidFill>
                  <a:srgbClr val="42464B"/>
                </a:solidFill>
                <a:latin typeface="微软雅黑" panose="020B0503020204020204" charset="-122"/>
                <a:ea typeface="微软雅黑" panose="020B0503020204020204" charset="-122"/>
              </a:rPr>
              <a:t>三</a:t>
            </a:r>
            <a:r>
              <a:rPr lang="zh-CN" altLang="en-US" sz="2000" dirty="0" smtClean="0">
                <a:solidFill>
                  <a:srgbClr val="42464B"/>
                </a:solidFill>
                <a:latin typeface="微软雅黑" panose="020B0503020204020204" charset="-122"/>
                <a:ea typeface="微软雅黑" panose="020B0503020204020204" charset="-122"/>
              </a:rPr>
              <a:t>部分</a:t>
            </a:r>
            <a:endParaRPr lang="en-US" sz="1100" dirty="0"/>
          </a:p>
        </p:txBody>
      </p:sp>
      <p:sp>
        <p:nvSpPr>
          <p:cNvPr id="6" name="TextBox 5"/>
          <p:cNvSpPr txBox="1"/>
          <p:nvPr/>
        </p:nvSpPr>
        <p:spPr>
          <a:xfrm>
            <a:off x="1587500" y="3396995"/>
            <a:ext cx="4673854" cy="842282"/>
          </a:xfrm>
          <a:prstGeom prst="rect">
            <a:avLst/>
          </a:prstGeom>
        </p:spPr>
        <p:txBody>
          <a:bodyPr wrap="square" lIns="127000" tIns="63500" rIns="127000" bIns="63500" rtlCol="0" anchor="t">
            <a:spAutoFit/>
          </a:bodyPr>
          <a:lstStyle/>
          <a:p>
            <a:pPr algn="l" latinLnBrk="1">
              <a:lnSpc>
                <a:spcPct val="116000"/>
              </a:lnSpc>
            </a:pPr>
            <a:r>
              <a:rPr lang="zh-CN" altLang="en-US" sz="4000" b="1" dirty="0" smtClean="0">
                <a:solidFill>
                  <a:srgbClr val="0080FF"/>
                </a:solidFill>
                <a:latin typeface="微软雅黑" panose="020B0503020204020204" charset="-122"/>
                <a:ea typeface="微软雅黑" panose="020B0503020204020204" charset="-122"/>
              </a:rPr>
              <a:t>深度学习</a:t>
            </a:r>
            <a:r>
              <a:rPr lang="zh-CN" altLang="en-US" sz="4000" b="1" dirty="0">
                <a:solidFill>
                  <a:srgbClr val="0080FF"/>
                </a:solidFill>
                <a:latin typeface="微软雅黑" panose="020B0503020204020204" charset="-122"/>
                <a:ea typeface="微软雅黑" panose="020B0503020204020204" charset="-122"/>
              </a:rPr>
              <a:t>分类算法</a:t>
            </a:r>
          </a:p>
        </p:txBody>
      </p:sp>
      <p:sp>
        <p:nvSpPr>
          <p:cNvPr id="7" name="Freeform 6"/>
          <p:cNvSpPr/>
          <p:nvPr/>
        </p:nvSpPr>
        <p:spPr>
          <a:xfrm>
            <a:off x="1233551" y="2442972"/>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
        <p:nvSpPr>
          <p:cNvPr id="8" name="Freeform 7"/>
          <p:cNvSpPr/>
          <p:nvPr/>
        </p:nvSpPr>
        <p:spPr>
          <a:xfrm>
            <a:off x="1240282" y="4668901"/>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Tree>
    <p:extLst>
      <p:ext uri="{BB962C8B-B14F-4D97-AF65-F5344CB8AC3E}">
        <p14:creationId xmlns:p14="http://schemas.microsoft.com/office/powerpoint/2010/main" val="1289553633"/>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3</a:t>
            </a:r>
            <a:r>
              <a:rPr lang="en-US" sz="2000" dirty="0" smtClean="0">
                <a:solidFill>
                  <a:srgbClr val="595959"/>
                </a:solidFill>
                <a:latin typeface="微软雅黑" panose="020B0503020204020204" charset="-122"/>
                <a:ea typeface="微软雅黑" panose="020B0503020204020204" charset="-122"/>
              </a:rPr>
              <a:t> </a:t>
            </a:r>
            <a:r>
              <a:rPr lang="zh-CN" altLang="en-US" sz="2000" dirty="0">
                <a:solidFill>
                  <a:srgbClr val="595959"/>
                </a:solidFill>
                <a:latin typeface="微软雅黑" panose="020B0503020204020204" charset="-122"/>
                <a:ea typeface="微软雅黑" panose="020B0503020204020204" charset="-122"/>
              </a:rPr>
              <a:t>深度</a:t>
            </a:r>
            <a:r>
              <a:rPr lang="zh-CN" altLang="en-US" sz="2000" dirty="0" smtClean="0">
                <a:solidFill>
                  <a:srgbClr val="595959"/>
                </a:solidFill>
                <a:latin typeface="微软雅黑" panose="020B0503020204020204" charset="-122"/>
                <a:ea typeface="微软雅黑" panose="020B0503020204020204" charset="-122"/>
              </a:rPr>
              <a:t>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5048250" cy="528350"/>
          </a:xfrm>
          <a:prstGeom prst="rect">
            <a:avLst/>
          </a:prstGeom>
        </p:spPr>
        <p:txBody>
          <a:bodyPr wrap="square" lIns="127000" tIns="63500" rIns="127000" bIns="63500" rtlCol="0" anchor="t">
            <a:spAutoFit/>
          </a:bodyPr>
          <a:lstStyle/>
          <a:p>
            <a:r>
              <a:rPr lang="zh-CN" altLang="en-US" sz="2600" b="1" dirty="0">
                <a:solidFill>
                  <a:srgbClr val="0080FF"/>
                </a:solidFill>
                <a:latin typeface="微软雅黑" panose="020B0503020204020204" charset="-122"/>
                <a:ea typeface="微软雅黑" panose="020B0503020204020204" charset="-122"/>
              </a:rPr>
              <a:t>基于循环神经网络的分类算法</a:t>
            </a:r>
          </a:p>
        </p:txBody>
      </p:sp>
      <p:pic>
        <p:nvPicPr>
          <p:cNvPr id="2" name="图片 1"/>
          <p:cNvPicPr>
            <a:picLocks noChangeAspect="1"/>
          </p:cNvPicPr>
          <p:nvPr/>
        </p:nvPicPr>
        <p:blipFill>
          <a:blip r:embed="rId3"/>
          <a:stretch>
            <a:fillRect/>
          </a:stretch>
        </p:blipFill>
        <p:spPr>
          <a:xfrm>
            <a:off x="3797300" y="2209624"/>
            <a:ext cx="5505047" cy="4120642"/>
          </a:xfrm>
          <a:prstGeom prst="rect">
            <a:avLst/>
          </a:prstGeom>
        </p:spPr>
      </p:pic>
      <p:sp>
        <p:nvSpPr>
          <p:cNvPr id="4" name="文本框 3"/>
          <p:cNvSpPr txBox="1"/>
          <p:nvPr/>
        </p:nvSpPr>
        <p:spPr>
          <a:xfrm>
            <a:off x="2087562" y="2870200"/>
            <a:ext cx="414338" cy="2800767"/>
          </a:xfrm>
          <a:prstGeom prst="rect">
            <a:avLst/>
          </a:prstGeom>
          <a:noFill/>
        </p:spPr>
        <p:txBody>
          <a:bodyPr wrap="square" rtlCol="0">
            <a:spAutoFit/>
          </a:bodyPr>
          <a:lstStyle/>
          <a:p>
            <a:r>
              <a:rPr lang="en-US" altLang="zh-CN" sz="1600" dirty="0">
                <a:solidFill>
                  <a:srgbClr val="42464B"/>
                </a:solidFill>
                <a:latin typeface="微软雅黑" panose="020B0503020204020204" charset="-122"/>
                <a:ea typeface="微软雅黑" panose="020B0503020204020204" charset="-122"/>
              </a:rPr>
              <a:t>RNN</a:t>
            </a:r>
            <a:r>
              <a:rPr lang="zh-CN" altLang="en-US" sz="1600" dirty="0">
                <a:solidFill>
                  <a:srgbClr val="42464B"/>
                </a:solidFill>
                <a:latin typeface="微软雅黑" panose="020B0503020204020204" charset="-122"/>
                <a:ea typeface="微软雅黑" panose="020B0503020204020204" charset="-122"/>
              </a:rPr>
              <a:t>的文本分类示意图</a:t>
            </a:r>
          </a:p>
        </p:txBody>
      </p:sp>
    </p:spTree>
    <p:extLst>
      <p:ext uri="{BB962C8B-B14F-4D97-AF65-F5344CB8AC3E}">
        <p14:creationId xmlns:p14="http://schemas.microsoft.com/office/powerpoint/2010/main" val="336536010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3</a:t>
            </a:r>
            <a:r>
              <a:rPr lang="en-US" sz="2000" dirty="0" smtClean="0">
                <a:solidFill>
                  <a:srgbClr val="595959"/>
                </a:solidFill>
                <a:latin typeface="微软雅黑" panose="020B0503020204020204" charset="-122"/>
                <a:ea typeface="微软雅黑" panose="020B0503020204020204" charset="-122"/>
              </a:rPr>
              <a:t> </a:t>
            </a:r>
            <a:r>
              <a:rPr lang="zh-CN" altLang="en-US" sz="2000" dirty="0">
                <a:solidFill>
                  <a:srgbClr val="595959"/>
                </a:solidFill>
                <a:latin typeface="微软雅黑" panose="020B0503020204020204" charset="-122"/>
                <a:ea typeface="微软雅黑" panose="020B0503020204020204" charset="-122"/>
              </a:rPr>
              <a:t>深度</a:t>
            </a:r>
            <a:r>
              <a:rPr lang="zh-CN" altLang="en-US" sz="2000" dirty="0" smtClean="0">
                <a:solidFill>
                  <a:srgbClr val="595959"/>
                </a:solidFill>
                <a:latin typeface="微软雅黑" panose="020B0503020204020204" charset="-122"/>
                <a:ea typeface="微软雅黑" panose="020B0503020204020204" charset="-122"/>
              </a:rPr>
              <a:t>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5048250" cy="528350"/>
          </a:xfrm>
          <a:prstGeom prst="rect">
            <a:avLst/>
          </a:prstGeom>
        </p:spPr>
        <p:txBody>
          <a:bodyPr wrap="square" lIns="127000" tIns="63500" rIns="127000" bIns="63500" rtlCol="0" anchor="t">
            <a:spAutoFit/>
          </a:bodyPr>
          <a:lstStyle/>
          <a:p>
            <a:r>
              <a:rPr lang="zh-CN" altLang="en-US" sz="2600" b="1" dirty="0" smtClean="0">
                <a:solidFill>
                  <a:srgbClr val="0080FF"/>
                </a:solidFill>
                <a:latin typeface="微软雅黑" panose="020B0503020204020204" charset="-122"/>
                <a:ea typeface="微软雅黑" panose="020B0503020204020204" charset="-122"/>
              </a:rPr>
              <a:t>基于</a:t>
            </a:r>
            <a:r>
              <a:rPr lang="zh-CN" altLang="en-US" sz="2600" b="1" dirty="0">
                <a:solidFill>
                  <a:srgbClr val="0080FF"/>
                </a:solidFill>
                <a:latin typeface="微软雅黑" panose="020B0503020204020204" charset="-122"/>
                <a:ea typeface="微软雅黑" panose="020B0503020204020204" charset="-122"/>
              </a:rPr>
              <a:t>卷积</a:t>
            </a:r>
            <a:r>
              <a:rPr lang="zh-CN" altLang="en-US" sz="2600" b="1" dirty="0" smtClean="0">
                <a:solidFill>
                  <a:srgbClr val="0080FF"/>
                </a:solidFill>
                <a:latin typeface="微软雅黑" panose="020B0503020204020204" charset="-122"/>
                <a:ea typeface="微软雅黑" panose="020B0503020204020204" charset="-122"/>
              </a:rPr>
              <a:t>神经网络</a:t>
            </a:r>
            <a:r>
              <a:rPr lang="zh-CN" altLang="en-US" sz="2600" b="1" dirty="0">
                <a:solidFill>
                  <a:srgbClr val="0080FF"/>
                </a:solidFill>
                <a:latin typeface="微软雅黑" panose="020B0503020204020204" charset="-122"/>
                <a:ea typeface="微软雅黑" panose="020B0503020204020204" charset="-122"/>
              </a:rPr>
              <a:t>的分类算法</a:t>
            </a:r>
          </a:p>
        </p:txBody>
      </p:sp>
      <p:sp>
        <p:nvSpPr>
          <p:cNvPr id="4" name="文本框 3"/>
          <p:cNvSpPr txBox="1"/>
          <p:nvPr/>
        </p:nvSpPr>
        <p:spPr>
          <a:xfrm>
            <a:off x="977900" y="2794000"/>
            <a:ext cx="457200" cy="2800767"/>
          </a:xfrm>
          <a:prstGeom prst="rect">
            <a:avLst/>
          </a:prstGeom>
          <a:noFill/>
        </p:spPr>
        <p:txBody>
          <a:bodyPr wrap="square" rtlCol="0">
            <a:spAutoFit/>
          </a:bodyPr>
          <a:lstStyle/>
          <a:p>
            <a:r>
              <a:rPr lang="en-US" altLang="zh-CN" sz="1600" dirty="0">
                <a:solidFill>
                  <a:srgbClr val="42464B"/>
                </a:solidFill>
                <a:latin typeface="微软雅黑" panose="020B0503020204020204" charset="-122"/>
                <a:ea typeface="微软雅黑" panose="020B0503020204020204" charset="-122"/>
              </a:rPr>
              <a:t>CNN</a:t>
            </a:r>
            <a:r>
              <a:rPr lang="zh-CN" altLang="en-US" sz="1600" dirty="0">
                <a:solidFill>
                  <a:srgbClr val="42464B"/>
                </a:solidFill>
                <a:latin typeface="微软雅黑" panose="020B0503020204020204" charset="-122"/>
                <a:ea typeface="微软雅黑" panose="020B0503020204020204" charset="-122"/>
              </a:rPr>
              <a:t>的文本分类示意图</a:t>
            </a:r>
          </a:p>
        </p:txBody>
      </p:sp>
      <p:pic>
        <p:nvPicPr>
          <p:cNvPr id="8" name="图片 7"/>
          <p:cNvPicPr>
            <a:picLocks noChangeAspect="1"/>
          </p:cNvPicPr>
          <p:nvPr/>
        </p:nvPicPr>
        <p:blipFill>
          <a:blip r:embed="rId3"/>
          <a:stretch>
            <a:fillRect/>
          </a:stretch>
        </p:blipFill>
        <p:spPr>
          <a:xfrm>
            <a:off x="2087562" y="2578870"/>
            <a:ext cx="8638457" cy="3015581"/>
          </a:xfrm>
          <a:prstGeom prst="rect">
            <a:avLst/>
          </a:prstGeom>
        </p:spPr>
      </p:pic>
    </p:spTree>
    <p:extLst>
      <p:ext uri="{BB962C8B-B14F-4D97-AF65-F5344CB8AC3E}">
        <p14:creationId xmlns:p14="http://schemas.microsoft.com/office/powerpoint/2010/main" val="201951258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4 </a:t>
            </a:r>
            <a:r>
              <a:rPr lang="zh-CN" altLang="en-US" sz="2000" dirty="0">
                <a:solidFill>
                  <a:srgbClr val="595959"/>
                </a:solidFill>
                <a:latin typeface="微软雅黑" panose="020B0503020204020204" charset="-122"/>
                <a:ea typeface="微软雅黑" panose="020B0503020204020204" charset="-122"/>
              </a:rPr>
              <a:t>想法</a:t>
            </a:r>
          </a:p>
        </p:txBody>
      </p:sp>
      <p:sp>
        <p:nvSpPr>
          <p:cNvPr id="3" name="TextBox 3"/>
          <p:cNvSpPr txBox="1"/>
          <p:nvPr/>
        </p:nvSpPr>
        <p:spPr>
          <a:xfrm>
            <a:off x="654050" y="1440180"/>
            <a:ext cx="5962650" cy="528350"/>
          </a:xfrm>
          <a:prstGeom prst="rect">
            <a:avLst/>
          </a:prstGeom>
        </p:spPr>
        <p:txBody>
          <a:bodyPr wrap="square" lIns="127000" tIns="63500" rIns="127000" bIns="63500" rtlCol="0" anchor="t">
            <a:spAutoFit/>
          </a:bodyPr>
          <a:lstStyle/>
          <a:p>
            <a:r>
              <a:rPr lang="zh-CN" altLang="en-US" sz="2600" b="1" dirty="0" smtClean="0">
                <a:solidFill>
                  <a:srgbClr val="0080FF"/>
                </a:solidFill>
                <a:latin typeface="微软雅黑" panose="020B0503020204020204" charset="-122"/>
                <a:ea typeface="微软雅黑" panose="020B0503020204020204" charset="-122"/>
              </a:rPr>
              <a:t>深度学习分类算法</a:t>
            </a:r>
            <a:r>
              <a:rPr lang="en-US" altLang="zh-CN" sz="2600" b="1" dirty="0" smtClean="0">
                <a:solidFill>
                  <a:srgbClr val="0080FF"/>
                </a:solidFill>
                <a:latin typeface="微软雅黑" panose="020B0503020204020204" charset="-122"/>
                <a:ea typeface="微软雅黑" panose="020B0503020204020204" charset="-122"/>
              </a:rPr>
              <a:t>&gt;</a:t>
            </a:r>
            <a:r>
              <a:rPr lang="zh-CN" altLang="en-US" sz="2600" b="1" dirty="0" smtClean="0">
                <a:solidFill>
                  <a:srgbClr val="0080FF"/>
                </a:solidFill>
                <a:latin typeface="微软雅黑" panose="020B0503020204020204" charset="-122"/>
                <a:ea typeface="微软雅黑" panose="020B0503020204020204" charset="-122"/>
              </a:rPr>
              <a:t>传统分类算法</a:t>
            </a:r>
            <a:endParaRPr lang="zh-CN" altLang="en-US" sz="2600" b="1" dirty="0">
              <a:solidFill>
                <a:srgbClr val="0080FF"/>
              </a:solidFill>
              <a:latin typeface="微软雅黑" panose="020B0503020204020204" charset="-122"/>
              <a:ea typeface="微软雅黑" panose="020B0503020204020204" charset="-122"/>
            </a:endParaRPr>
          </a:p>
        </p:txBody>
      </p:sp>
      <p:sp>
        <p:nvSpPr>
          <p:cNvPr id="5" name="文本框 4"/>
          <p:cNvSpPr txBox="1"/>
          <p:nvPr/>
        </p:nvSpPr>
        <p:spPr>
          <a:xfrm>
            <a:off x="825500" y="2489200"/>
            <a:ext cx="5326210" cy="2308324"/>
          </a:xfrm>
          <a:prstGeom prst="rect">
            <a:avLst/>
          </a:prstGeom>
          <a:noFill/>
        </p:spPr>
        <p:txBody>
          <a:bodyPr wrap="square" rtlCol="0">
            <a:spAutoFit/>
          </a:bodyPr>
          <a:lstStyle/>
          <a:p>
            <a:pPr marL="342900" indent="-342900">
              <a:buFont typeface="+mj-lt"/>
              <a:buAutoNum type="arabicPeriod"/>
            </a:pPr>
            <a:r>
              <a:rPr lang="zh-CN" altLang="en-US" sz="1600" dirty="0">
                <a:solidFill>
                  <a:srgbClr val="42464B"/>
                </a:solidFill>
                <a:latin typeface="微软雅黑" panose="020B0503020204020204" charset="-122"/>
                <a:ea typeface="微软雅黑" panose="020B0503020204020204" charset="-122"/>
              </a:rPr>
              <a:t>参考多篇论文后，决定使用深度学习的分类</a:t>
            </a:r>
            <a:r>
              <a:rPr lang="zh-CN" altLang="en-US" sz="1600" dirty="0" smtClean="0">
                <a:solidFill>
                  <a:srgbClr val="42464B"/>
                </a:solidFill>
                <a:latin typeface="微软雅黑" panose="020B0503020204020204" charset="-122"/>
                <a:ea typeface="微软雅黑" panose="020B0503020204020204" charset="-122"/>
              </a:rPr>
              <a:t>算法</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a:buFont typeface="+mj-lt"/>
              <a:buAutoNum type="arabicPeriod"/>
            </a:pPr>
            <a:r>
              <a:rPr lang="zh-CN" altLang="en-US" sz="1600" dirty="0">
                <a:solidFill>
                  <a:srgbClr val="42464B"/>
                </a:solidFill>
                <a:latin typeface="微软雅黑" panose="020B0503020204020204" charset="-122"/>
                <a:ea typeface="微软雅黑" panose="020B0503020204020204" charset="-122"/>
              </a:rPr>
              <a:t>目前已有较为充足的数据，接下来准备对这些数据进行处理标注，验证</a:t>
            </a:r>
            <a:r>
              <a:rPr lang="zh-CN" altLang="en-US" sz="1600" dirty="0" smtClean="0">
                <a:solidFill>
                  <a:srgbClr val="42464B"/>
                </a:solidFill>
                <a:latin typeface="微软雅黑" panose="020B0503020204020204" charset="-122"/>
                <a:ea typeface="微软雅黑" panose="020B0503020204020204" charset="-122"/>
              </a:rPr>
              <a:t>等等</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a:buFont typeface="+mj-lt"/>
              <a:buAutoNum type="arabicPeriod"/>
            </a:pPr>
            <a:r>
              <a:rPr lang="zh-CN" altLang="en-US" sz="1600" dirty="0">
                <a:solidFill>
                  <a:srgbClr val="42464B"/>
                </a:solidFill>
                <a:latin typeface="微软雅黑" panose="020B0503020204020204" charset="-122"/>
                <a:ea typeface="微软雅黑" panose="020B0503020204020204" charset="-122"/>
              </a:rPr>
              <a:t>选用某种已经实现的深度学习代码对其进行复现，对比试验</a:t>
            </a:r>
            <a:r>
              <a:rPr lang="zh-CN" altLang="en-US" sz="1600" dirty="0" smtClean="0">
                <a:solidFill>
                  <a:srgbClr val="42464B"/>
                </a:solidFill>
                <a:latin typeface="微软雅黑" panose="020B0503020204020204" charset="-122"/>
                <a:ea typeface="微软雅黑" panose="020B0503020204020204" charset="-122"/>
              </a:rPr>
              <a:t>结果</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a:buFont typeface="+mj-lt"/>
              <a:buAutoNum type="arabicPeriod"/>
            </a:pPr>
            <a:r>
              <a:rPr lang="zh-CN" altLang="en-US" sz="1600" dirty="0">
                <a:solidFill>
                  <a:srgbClr val="42464B"/>
                </a:solidFill>
                <a:latin typeface="微软雅黑" panose="020B0503020204020204" charset="-122"/>
                <a:ea typeface="微软雅黑" panose="020B0503020204020204" charset="-122"/>
              </a:rPr>
              <a:t>结合产业的数据对已有算法进行一些初步优化</a:t>
            </a:r>
          </a:p>
        </p:txBody>
      </p:sp>
      <p:pic>
        <p:nvPicPr>
          <p:cNvPr id="11" name="图片 10"/>
          <p:cNvPicPr>
            <a:picLocks noChangeAspect="1"/>
          </p:cNvPicPr>
          <p:nvPr/>
        </p:nvPicPr>
        <p:blipFill>
          <a:blip r:embed="rId3"/>
          <a:stretch>
            <a:fillRect/>
          </a:stretch>
        </p:blipFill>
        <p:spPr>
          <a:xfrm>
            <a:off x="6618867" y="3001803"/>
            <a:ext cx="4580952" cy="1742857"/>
          </a:xfrm>
          <a:prstGeom prst="rect">
            <a:avLst/>
          </a:prstGeom>
        </p:spPr>
      </p:pic>
    </p:spTree>
    <p:extLst>
      <p:ext uri="{BB962C8B-B14F-4D97-AF65-F5344CB8AC3E}">
        <p14:creationId xmlns:p14="http://schemas.microsoft.com/office/powerpoint/2010/main" val="242018335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6" name="TextBox 5"/>
          <p:cNvSpPr txBox="1"/>
          <p:nvPr/>
        </p:nvSpPr>
        <p:spPr>
          <a:xfrm>
            <a:off x="1677225" y="3163009"/>
            <a:ext cx="4673854" cy="785856"/>
          </a:xfrm>
          <a:prstGeom prst="rect">
            <a:avLst/>
          </a:prstGeom>
        </p:spPr>
        <p:txBody>
          <a:bodyPr wrap="square" lIns="127000" tIns="63500" rIns="127000" bIns="63500" rtlCol="0" anchor="t">
            <a:spAutoFit/>
          </a:bodyPr>
          <a:lstStyle/>
          <a:p>
            <a:pPr algn="l" latinLnBrk="1">
              <a:lnSpc>
                <a:spcPct val="116000"/>
              </a:lnSpc>
            </a:pPr>
            <a:r>
              <a:rPr lang="en-US" altLang="zh-CN" sz="4000" b="1" dirty="0" smtClean="0">
                <a:solidFill>
                  <a:srgbClr val="0080FF"/>
                </a:solidFill>
                <a:latin typeface="微软雅黑" panose="020B0503020204020204" charset="-122"/>
                <a:ea typeface="微软雅黑" panose="020B0503020204020204" charset="-122"/>
              </a:rPr>
              <a:t>	</a:t>
            </a:r>
            <a:r>
              <a:rPr lang="zh-CN" altLang="en-US" sz="4000" b="1" dirty="0" smtClean="0">
                <a:solidFill>
                  <a:srgbClr val="0080FF"/>
                </a:solidFill>
                <a:latin typeface="微软雅黑" panose="020B0503020204020204" charset="-122"/>
                <a:ea typeface="微软雅黑" panose="020B0503020204020204" charset="-122"/>
              </a:rPr>
              <a:t>谢 谢 大 家</a:t>
            </a:r>
            <a:endParaRPr lang="zh-CN" altLang="en-US" sz="4000" b="1" dirty="0">
              <a:solidFill>
                <a:srgbClr val="0080FF"/>
              </a:solidFill>
              <a:latin typeface="微软雅黑" panose="020B0503020204020204" charset="-122"/>
              <a:ea typeface="微软雅黑" panose="020B0503020204020204" charset="-122"/>
            </a:endParaRPr>
          </a:p>
        </p:txBody>
      </p:sp>
      <p:sp>
        <p:nvSpPr>
          <p:cNvPr id="7" name="Freeform 6"/>
          <p:cNvSpPr/>
          <p:nvPr/>
        </p:nvSpPr>
        <p:spPr>
          <a:xfrm>
            <a:off x="1233551" y="2442972"/>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
        <p:nvSpPr>
          <p:cNvPr id="8" name="Freeform 7"/>
          <p:cNvSpPr/>
          <p:nvPr/>
        </p:nvSpPr>
        <p:spPr>
          <a:xfrm>
            <a:off x="1240282" y="4668901"/>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Tree>
    <p:extLst>
      <p:ext uri="{BB962C8B-B14F-4D97-AF65-F5344CB8AC3E}">
        <p14:creationId xmlns:p14="http://schemas.microsoft.com/office/powerpoint/2010/main" val="184945553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3" name="TextBox 2"/>
          <p:cNvSpPr txBox="1"/>
          <p:nvPr/>
        </p:nvSpPr>
        <p:spPr>
          <a:xfrm>
            <a:off x="1096010" y="1665351"/>
            <a:ext cx="2540000" cy="694118"/>
          </a:xfrm>
          <a:prstGeom prst="rect">
            <a:avLst/>
          </a:prstGeom>
        </p:spPr>
        <p:txBody>
          <a:bodyPr lIns="127000" tIns="63500" rIns="127000" bIns="63500" rtlCol="0" anchor="t">
            <a:spAutoFit/>
          </a:bodyPr>
          <a:lstStyle/>
          <a:p>
            <a:pPr algn="l" latinLnBrk="1">
              <a:lnSpc>
                <a:spcPct val="116000"/>
              </a:lnSpc>
            </a:pPr>
            <a:r>
              <a:rPr lang="en-US" sz="3000" dirty="0">
                <a:solidFill>
                  <a:srgbClr val="42464B"/>
                </a:solidFill>
                <a:latin typeface="微软雅黑" panose="020B0503020204020204" charset="-122"/>
                <a:ea typeface="微软雅黑" panose="020B0503020204020204" charset="-122"/>
              </a:rPr>
              <a:t>Contents</a:t>
            </a:r>
            <a:endParaRPr lang="en-US" sz="1100" dirty="0"/>
          </a:p>
        </p:txBody>
      </p:sp>
      <p:sp>
        <p:nvSpPr>
          <p:cNvPr id="4" name="TextBox 3"/>
          <p:cNvSpPr txBox="1"/>
          <p:nvPr/>
        </p:nvSpPr>
        <p:spPr>
          <a:xfrm>
            <a:off x="1092835" y="2679827"/>
            <a:ext cx="1286954" cy="480314"/>
          </a:xfrm>
          <a:prstGeom prst="rect">
            <a:avLst/>
          </a:prstGeom>
        </p:spPr>
        <p:txBody>
          <a:bodyPr lIns="127000" tIns="63500" rIns="127000" bIns="63500" rtlCol="0" anchor="t">
            <a:spAutoFit/>
          </a:bodyPr>
          <a:lstStyle/>
          <a:p>
            <a:pPr algn="l" latinLnBrk="1">
              <a:lnSpc>
                <a:spcPct val="116000"/>
              </a:lnSpc>
            </a:pPr>
            <a:r>
              <a:rPr lang="en-US" sz="2000">
                <a:solidFill>
                  <a:srgbClr val="42464B"/>
                </a:solidFill>
                <a:latin typeface="微软雅黑" panose="020B0503020204020204" charset="-122"/>
                <a:ea typeface="微软雅黑" panose="020B0503020204020204" charset="-122"/>
              </a:rPr>
              <a:t>第一部分</a:t>
            </a:r>
            <a:endParaRPr lang="en-US" sz="1100"/>
          </a:p>
        </p:txBody>
      </p:sp>
      <p:sp>
        <p:nvSpPr>
          <p:cNvPr id="6" name="TextBox 5"/>
          <p:cNvSpPr txBox="1"/>
          <p:nvPr/>
        </p:nvSpPr>
        <p:spPr>
          <a:xfrm>
            <a:off x="1587500" y="3396995"/>
            <a:ext cx="4673854" cy="842282"/>
          </a:xfrm>
          <a:prstGeom prst="rect">
            <a:avLst/>
          </a:prstGeom>
        </p:spPr>
        <p:txBody>
          <a:bodyPr wrap="square" lIns="127000" tIns="63500" rIns="127000" bIns="63500" rtlCol="0" anchor="t">
            <a:spAutoFit/>
          </a:bodyPr>
          <a:lstStyle/>
          <a:p>
            <a:pPr algn="l" latinLnBrk="1">
              <a:lnSpc>
                <a:spcPct val="116000"/>
              </a:lnSpc>
            </a:pPr>
            <a:r>
              <a:rPr lang="zh-CN" altLang="en-US" sz="4000" b="1" dirty="0">
                <a:solidFill>
                  <a:srgbClr val="0080FF"/>
                </a:solidFill>
                <a:latin typeface="微软雅黑" panose="020B0503020204020204" charset="-122"/>
                <a:ea typeface="微软雅黑" panose="020B0503020204020204" charset="-122"/>
              </a:rPr>
              <a:t>统计学习分类算法</a:t>
            </a:r>
          </a:p>
        </p:txBody>
      </p:sp>
      <p:sp>
        <p:nvSpPr>
          <p:cNvPr id="7" name="Freeform 6"/>
          <p:cNvSpPr/>
          <p:nvPr/>
        </p:nvSpPr>
        <p:spPr>
          <a:xfrm>
            <a:off x="1233551" y="2442972"/>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
        <p:nvSpPr>
          <p:cNvPr id="8" name="Freeform 7"/>
          <p:cNvSpPr/>
          <p:nvPr/>
        </p:nvSpPr>
        <p:spPr>
          <a:xfrm>
            <a:off x="1240282" y="4668901"/>
            <a:ext cx="5561203" cy="0"/>
          </a:xfrm>
          <a:custGeom>
            <a:avLst/>
            <a:gdLst/>
            <a:ahLst/>
            <a:cxnLst/>
            <a:rect l="l" t="t" r="r" b="b"/>
            <a:pathLst>
              <a:path w="5561203">
                <a:moveTo>
                  <a:pt x="0" y="0"/>
                </a:moveTo>
                <a:lnTo>
                  <a:pt x="5561203" y="0"/>
                </a:lnTo>
              </a:path>
            </a:pathLst>
          </a:custGeom>
          <a:solidFill>
            <a:srgbClr val="42464B"/>
          </a:solidFill>
          <a:ln w="6350">
            <a:solidFill>
              <a:srgbClr val="42464B"/>
            </a:solidFill>
            <a:prstDash val="solid"/>
            <a:headEnd type="none" w="med" len="med"/>
            <a:tailEnd type="none" w="med" len="med"/>
          </a:ln>
        </p:spPr>
      </p:sp>
    </p:spTree>
    <p:extLst>
      <p:ext uri="{BB962C8B-B14F-4D97-AF65-F5344CB8AC3E}">
        <p14:creationId xmlns:p14="http://schemas.microsoft.com/office/powerpoint/2010/main" val="76142423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l="-57" r="-57"/>
          </a:stretch>
        </a:blipFill>
        <a:effectLst/>
      </p:bgPr>
    </p:bg>
    <p:spTree>
      <p:nvGrpSpPr>
        <p:cNvPr id="1" name=""/>
        <p:cNvGrpSpPr/>
        <p:nvPr/>
      </p:nvGrpSpPr>
      <p:grpSpPr>
        <a:xfrm>
          <a:off x="0" y="0"/>
          <a:ext cx="0" cy="0"/>
          <a:chOff x="0" y="0"/>
          <a:chExt cx="0" cy="0"/>
        </a:xfrm>
      </p:grpSpPr>
      <p:sp>
        <p:nvSpPr>
          <p:cNvPr id="5" name="TextBox 4"/>
          <p:cNvSpPr txBox="1"/>
          <p:nvPr/>
        </p:nvSpPr>
        <p:spPr>
          <a:xfrm>
            <a:off x="1206500" y="1957745"/>
            <a:ext cx="4170045" cy="4697696"/>
          </a:xfrm>
          <a:prstGeom prst="rect">
            <a:avLst/>
          </a:prstGeom>
        </p:spPr>
        <p:txBody>
          <a:bodyPr wrap="square" lIns="127000" tIns="63500" rIns="127000" bIns="63500" rtlCol="0" anchor="t">
            <a:spAutoFit/>
          </a:bodyPr>
          <a:lstStyle/>
          <a:p>
            <a:pPr marL="285750" indent="-285750" algn="l" latinLnBrk="1">
              <a:lnSpc>
                <a:spcPct val="116000"/>
              </a:lnSpc>
              <a:buFont typeface="Wingdings" panose="05000000000000000000" charset="0"/>
              <a:buChar char="l"/>
            </a:pPr>
            <a:r>
              <a:rPr lang="en-US" altLang="zh-CN" sz="1600" dirty="0">
                <a:solidFill>
                  <a:srgbClr val="42464B"/>
                </a:solidFill>
                <a:latin typeface="微软雅黑" panose="020B0503020204020204" charset="-122"/>
                <a:ea typeface="微软雅黑" panose="020B0503020204020204" charset="-122"/>
              </a:rPr>
              <a:t> </a:t>
            </a:r>
            <a:r>
              <a:rPr lang="zh-CN" altLang="en-US" sz="1600" dirty="0" smtClean="0">
                <a:solidFill>
                  <a:srgbClr val="42464B"/>
                </a:solidFill>
                <a:latin typeface="微软雅黑" panose="020B0503020204020204" charset="-122"/>
                <a:ea typeface="微软雅黑" panose="020B0503020204020204" charset="-122"/>
              </a:rPr>
              <a:t>分类思路：</a:t>
            </a:r>
            <a:endParaRPr lang="zh-CN" altLang="en-US" sz="1600" dirty="0">
              <a:solidFill>
                <a:srgbClr val="42464B"/>
              </a:solidFill>
              <a:latin typeface="微软雅黑" panose="020B0503020204020204" charset="-122"/>
              <a:ea typeface="微软雅黑" panose="020B0503020204020204" charset="-122"/>
            </a:endParaRPr>
          </a:p>
          <a:p>
            <a:pPr lvl="1" latinLnBrk="1">
              <a:lnSpc>
                <a:spcPct val="116000"/>
              </a:lnSpc>
            </a:pPr>
            <a:r>
              <a:rPr lang="zh-CN" altLang="en-US" sz="1600" dirty="0" smtClean="0">
                <a:solidFill>
                  <a:srgbClr val="42464B"/>
                </a:solidFill>
                <a:latin typeface="微软雅黑" panose="020B0503020204020204" charset="-122"/>
                <a:ea typeface="微软雅黑" panose="020B0503020204020204" charset="-122"/>
              </a:rPr>
              <a:t>首先根据</a:t>
            </a:r>
            <a:r>
              <a:rPr lang="zh-CN" altLang="en-US" sz="1600" dirty="0">
                <a:solidFill>
                  <a:srgbClr val="42464B"/>
                </a:solidFill>
                <a:latin typeface="微软雅黑" panose="020B0503020204020204" charset="-122"/>
                <a:ea typeface="微软雅黑" panose="020B0503020204020204" charset="-122"/>
              </a:rPr>
              <a:t>已知分类结果的训练数据，求出每个已知类别向量的</a:t>
            </a:r>
            <a:r>
              <a:rPr lang="zh-CN" altLang="en-US" sz="1600" dirty="0" smtClean="0">
                <a:solidFill>
                  <a:srgbClr val="42464B"/>
                </a:solidFill>
                <a:latin typeface="微软雅黑" panose="020B0503020204020204" charset="-122"/>
                <a:ea typeface="微软雅黑" panose="020B0503020204020204" charset="-122"/>
              </a:rPr>
              <a:t>中心点。</a:t>
            </a:r>
            <a:r>
              <a:rPr lang="zh-CN" altLang="en-US" sz="1600" dirty="0">
                <a:solidFill>
                  <a:srgbClr val="42464B"/>
                </a:solidFill>
                <a:latin typeface="微软雅黑" panose="020B0503020204020204" charset="-122"/>
                <a:ea typeface="微软雅黑" panose="020B0503020204020204" charset="-122"/>
              </a:rPr>
              <a:t>然后计算得到每个待测文本与各个类别的向量中心点的相似情况，最后判断文本属于相似度最高的</a:t>
            </a:r>
            <a:r>
              <a:rPr lang="zh-CN" altLang="en-US" sz="1600" dirty="0" smtClean="0">
                <a:solidFill>
                  <a:srgbClr val="42464B"/>
                </a:solidFill>
                <a:latin typeface="微软雅黑" panose="020B0503020204020204" charset="-122"/>
                <a:ea typeface="微软雅黑" panose="020B0503020204020204" charset="-122"/>
              </a:rPr>
              <a:t>类别。</a:t>
            </a:r>
            <a:endParaRPr lang="en-US" altLang="zh-CN" sz="1600" dirty="0" smtClean="0">
              <a:solidFill>
                <a:srgbClr val="42464B"/>
              </a:solidFill>
              <a:latin typeface="微软雅黑" panose="020B0503020204020204" charset="-122"/>
              <a:ea typeface="微软雅黑" panose="020B0503020204020204" charset="-122"/>
            </a:endParaRPr>
          </a:p>
          <a:p>
            <a:pPr lvl="1" latinLnBrk="1">
              <a:lnSpc>
                <a:spcPct val="116000"/>
              </a:lnSpc>
            </a:pPr>
            <a:endParaRPr lang="zh-CN" altLang="en-US" sz="1600" dirty="0">
              <a:solidFill>
                <a:srgbClr val="42464B"/>
              </a:solidFill>
              <a:latin typeface="微软雅黑" panose="020B0503020204020204" charset="-122"/>
              <a:ea typeface="微软雅黑" panose="020B0503020204020204" charset="-122"/>
              <a:sym typeface="+mn-ea"/>
            </a:endParaRPr>
          </a:p>
          <a:p>
            <a:pPr marL="285750" indent="-285750" algn="l" latinLnBrk="1">
              <a:lnSpc>
                <a:spcPct val="116000"/>
              </a:lnSpc>
              <a:buFont typeface="Wingdings" panose="05000000000000000000" charset="0"/>
              <a:buChar char="l"/>
            </a:pPr>
            <a:r>
              <a:rPr lang="zh-CN" altLang="en-US" sz="1600" dirty="0" smtClean="0">
                <a:solidFill>
                  <a:srgbClr val="42464B"/>
                </a:solidFill>
                <a:latin typeface="微软雅黑" panose="020B0503020204020204" charset="-122"/>
                <a:ea typeface="微软雅黑" panose="020B0503020204020204" charset="-122"/>
                <a:sym typeface="+mn-ea"/>
              </a:rPr>
              <a:t>具体步骤：</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计算每类文本集的中心向量。</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新文本到来后分词，将文本表示为特征向量。</a:t>
            </a:r>
            <a:endParaRPr lang="en-US" altLang="zh-CN" sz="1600" dirty="0" smtClean="0">
              <a:solidFill>
                <a:srgbClr val="42464B"/>
              </a:solidFill>
              <a:latin typeface="微软雅黑" panose="020B0503020204020204" charset="-122"/>
              <a:ea typeface="微软雅黑" panose="020B0503020204020204" charset="-122"/>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计算新文本特征向量与每类中心向量间的相似度。</a:t>
            </a:r>
            <a:endParaRPr lang="en-US" altLang="zh-CN" sz="1600" dirty="0" smtClean="0">
              <a:solidFill>
                <a:srgbClr val="42464B"/>
              </a:solidFill>
              <a:latin typeface="微软雅黑" panose="020B0503020204020204" charset="-122"/>
              <a:ea typeface="微软雅黑" panose="020B0503020204020204" charset="-122"/>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比较每类中心向量与新文本，将文本分到相似度最大的那个类别中。</a:t>
            </a:r>
            <a:endParaRPr lang="zh-CN" altLang="en-US" sz="1600" dirty="0">
              <a:solidFill>
                <a:srgbClr val="42464B"/>
              </a:solidFill>
              <a:latin typeface="微软雅黑" panose="020B0503020204020204" charset="-122"/>
              <a:ea typeface="微软雅黑" panose="020B0503020204020204" charset="-122"/>
            </a:endParaRPr>
          </a:p>
          <a:p>
            <a:pPr marL="285750" indent="-285750" algn="l" latinLnBrk="1">
              <a:lnSpc>
                <a:spcPct val="116000"/>
              </a:lnSpc>
              <a:buFont typeface="Wingdings" panose="05000000000000000000" charset="0"/>
              <a:buChar char="l"/>
            </a:pPr>
            <a:endParaRPr lang="zh-CN" altLang="en-US" sz="1600" dirty="0">
              <a:solidFill>
                <a:srgbClr val="42464B"/>
              </a:solidFill>
              <a:latin typeface="微软雅黑" panose="020B0503020204020204" charset="-122"/>
              <a:ea typeface="微软雅黑" panose="020B0503020204020204" charset="-122"/>
            </a:endParaRPr>
          </a:p>
        </p:txBody>
      </p:sp>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1 </a:t>
            </a:r>
            <a:r>
              <a:rPr lang="zh-CN" altLang="en-US" sz="2000" dirty="0" smtClean="0">
                <a:solidFill>
                  <a:srgbClr val="595959"/>
                </a:solidFill>
                <a:latin typeface="微软雅黑" panose="020B0503020204020204" charset="-122"/>
                <a:ea typeface="微软雅黑" panose="020B0503020204020204" charset="-122"/>
              </a:rPr>
              <a:t>统计学习分类算法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zh-CN" altLang="en-US" sz="2600" b="1" dirty="0" smtClean="0">
                <a:solidFill>
                  <a:srgbClr val="0080FF"/>
                </a:solidFill>
                <a:latin typeface="微软雅黑" panose="020B0503020204020204" charset="-122"/>
                <a:ea typeface="微软雅黑" panose="020B0503020204020204" charset="-122"/>
              </a:rPr>
              <a:t>简单学习分类算法</a:t>
            </a:r>
            <a:endParaRPr lang="zh-CN" altLang="en-US" sz="2600" b="1" dirty="0">
              <a:solidFill>
                <a:srgbClr val="0080FF"/>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6159500" y="2030112"/>
                <a:ext cx="4038600" cy="1585499"/>
              </a:xfrm>
              <a:prstGeom prst="rect">
                <a:avLst/>
              </a:prstGeom>
              <a:noFill/>
            </p:spPr>
            <p:txBody>
              <a:bodyPr wrap="square" rtlCol="0">
                <a:spAutoFit/>
              </a:bodyPr>
              <a:lstStyle/>
              <a:p>
                <a:r>
                  <a:rPr lang="zh-CN" altLang="en-US" dirty="0" smtClean="0"/>
                  <a:t>其中第三步计算相似度的公式为：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𝑆𝑖𝑚</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i="1">
                              <a:latin typeface="Cambria Math" panose="02040503050406030204" pitchFamily="18" charset="0"/>
                            </a:rPr>
                            <m:t>cos</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m:rPr>
                                      <m:sty m:val="p"/>
                                    </m:rPr>
                                    <a:rPr lang="en-US" altLang="zh-CN" i="1">
                                      <a:latin typeface="Cambria Math" panose="02040503050406030204" pitchFamily="18" charset="0"/>
                                    </a:rPr>
                                    <m:t>j</m:t>
                                  </m:r>
                                </m:sub>
                              </m:sSub>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𝑖𝑘</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𝑗𝑘</m:t>
                                  </m:r>
                                </m:sub>
                              </m:sSub>
                            </m:e>
                          </m:nary>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b="0" i="1" smtClean="0">
                                              <a:latin typeface="Cambria Math" panose="02040503050406030204" pitchFamily="18" charset="0"/>
                                            </a:rPr>
                                            <m:t>𝑗</m:t>
                                          </m:r>
                                          <m:r>
                                            <a:rPr lang="en-US" altLang="zh-CN" i="1">
                                              <a:latin typeface="Cambria Math" panose="02040503050406030204" pitchFamily="18" charset="0"/>
                                            </a:rPr>
                                            <m:t>𝑘</m:t>
                                          </m:r>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e>
                              </m:nary>
                            </m:e>
                          </m:rad>
                        </m:den>
                      </m:f>
                    </m:oMath>
                  </m:oMathPara>
                </a14:m>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6159500" y="2030112"/>
                <a:ext cx="4038600" cy="1585499"/>
              </a:xfrm>
              <a:prstGeom prst="rect">
                <a:avLst/>
              </a:prstGeom>
              <a:blipFill>
                <a:blip r:embed="rId4"/>
                <a:stretch>
                  <a:fillRect l="-1207" t="-3077"/>
                </a:stretch>
              </a:blipFill>
            </p:spPr>
            <p:txBody>
              <a:bodyPr/>
              <a:lstStyle/>
              <a:p>
                <a:r>
                  <a:rPr lang="zh-CN" altLang="en-US">
                    <a:noFill/>
                  </a:rPr>
                  <a:t> </a:t>
                </a:r>
              </a:p>
            </p:txBody>
          </p:sp>
        </mc:Fallback>
      </mc:AlternateContent>
      <p:pic>
        <p:nvPicPr>
          <p:cNvPr id="11" name="图片 10"/>
          <p:cNvPicPr>
            <a:picLocks noChangeAspect="1"/>
          </p:cNvPicPr>
          <p:nvPr/>
        </p:nvPicPr>
        <p:blipFill>
          <a:blip r:embed="rId5"/>
          <a:stretch>
            <a:fillRect/>
          </a:stretch>
        </p:blipFill>
        <p:spPr>
          <a:xfrm>
            <a:off x="5809839" y="4165600"/>
            <a:ext cx="5281262" cy="1609524"/>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422534" y="2114277"/>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3" name="TextBox 2"/>
          <p:cNvSpPr txBox="1"/>
          <p:nvPr/>
        </p:nvSpPr>
        <p:spPr>
          <a:xfrm>
            <a:off x="869315" y="2121535"/>
            <a:ext cx="1096645"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优点</a:t>
            </a:r>
          </a:p>
        </p:txBody>
      </p:sp>
      <p:sp>
        <p:nvSpPr>
          <p:cNvPr id="6" name="TextBox 5"/>
          <p:cNvSpPr txBox="1"/>
          <p:nvPr/>
        </p:nvSpPr>
        <p:spPr>
          <a:xfrm>
            <a:off x="621030" y="3001010"/>
            <a:ext cx="4911725" cy="1270604"/>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容易</a:t>
            </a:r>
            <a:r>
              <a:rPr lang="zh-CN" altLang="en-US" sz="1600" dirty="0">
                <a:solidFill>
                  <a:srgbClr val="42464B"/>
                </a:solidFill>
                <a:latin typeface="微软雅黑" panose="020B0503020204020204" charset="-122"/>
                <a:ea typeface="微软雅黑" panose="020B0503020204020204" charset="-122"/>
              </a:rPr>
              <a:t>实现，计算（训练和分类）特别</a:t>
            </a:r>
            <a:r>
              <a:rPr lang="zh-CN" altLang="en-US" sz="1600" dirty="0" smtClean="0">
                <a:solidFill>
                  <a:srgbClr val="42464B"/>
                </a:solidFill>
                <a:latin typeface="微软雅黑" panose="020B0503020204020204" charset="-122"/>
                <a:ea typeface="微软雅黑" panose="020B0503020204020204" charset="-122"/>
              </a:rPr>
              <a:t>简单</a:t>
            </a: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zh-CN" altLang="en-US"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如果类间距离比较大而类内距离比较小的类别分布情况，此方法能达到较好的分类</a:t>
            </a:r>
            <a:r>
              <a:rPr lang="zh-CN" altLang="en-US" sz="1600" dirty="0" smtClean="0">
                <a:solidFill>
                  <a:srgbClr val="42464B"/>
                </a:solidFill>
                <a:latin typeface="微软雅黑" panose="020B0503020204020204" charset="-122"/>
                <a:ea typeface="微软雅黑" panose="020B0503020204020204" charset="-122"/>
              </a:rPr>
              <a:t>效果</a:t>
            </a:r>
            <a:endParaRPr lang="zh-CN" altLang="en-US" sz="1600" dirty="0">
              <a:solidFill>
                <a:srgbClr val="42464B"/>
              </a:solidFill>
              <a:latin typeface="微软雅黑" panose="020B0503020204020204" charset="-122"/>
              <a:ea typeface="微软雅黑" panose="020B0503020204020204" charset="-122"/>
            </a:endParaRP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12" name="Freeform 11"/>
          <p:cNvSpPr/>
          <p:nvPr/>
        </p:nvSpPr>
        <p:spPr>
          <a:xfrm>
            <a:off x="5531934" y="2114577"/>
            <a:ext cx="0" cy="3388229"/>
          </a:xfrm>
          <a:custGeom>
            <a:avLst/>
            <a:gdLst/>
            <a:ahLst/>
            <a:cxnLst/>
            <a:rect l="l" t="t" r="r" b="b"/>
            <a:pathLst>
              <a:path h="3388229">
                <a:moveTo>
                  <a:pt x="0" y="0"/>
                </a:moveTo>
                <a:lnTo>
                  <a:pt x="0" y="3388229"/>
                </a:lnTo>
              </a:path>
            </a:pathLst>
          </a:custGeom>
          <a:solidFill>
            <a:srgbClr val="42464B"/>
          </a:solidFill>
          <a:ln w="6350">
            <a:solidFill>
              <a:srgbClr val="42464B"/>
            </a:solidFill>
            <a:prstDash val="solid"/>
          </a:ln>
        </p:spPr>
      </p:sp>
      <p:sp>
        <p:nvSpPr>
          <p:cNvPr id="14" name="TextBox 13"/>
          <p:cNvSpPr txBox="1"/>
          <p:nvPr/>
        </p:nvSpPr>
        <p:spPr>
          <a:xfrm>
            <a:off x="6503670" y="2135505"/>
            <a:ext cx="1078230"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缺点</a:t>
            </a:r>
          </a:p>
        </p:txBody>
      </p:sp>
      <p:sp>
        <p:nvSpPr>
          <p:cNvPr id="25" name="Freeform 1"/>
          <p:cNvSpPr/>
          <p:nvPr/>
        </p:nvSpPr>
        <p:spPr>
          <a:xfrm>
            <a:off x="5957194" y="2121262"/>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27" name="TextBox 5"/>
          <p:cNvSpPr txBox="1"/>
          <p:nvPr/>
        </p:nvSpPr>
        <p:spPr>
          <a:xfrm>
            <a:off x="6180669" y="3001010"/>
            <a:ext cx="4903470" cy="1806135"/>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受文本集分布的</a:t>
            </a:r>
            <a:r>
              <a:rPr lang="zh-CN" altLang="en-US" sz="1600" dirty="0" smtClean="0">
                <a:solidFill>
                  <a:srgbClr val="42464B"/>
                </a:solidFill>
                <a:latin typeface="微软雅黑" panose="020B0503020204020204" charset="-122"/>
                <a:ea typeface="微软雅黑" panose="020B0503020204020204" charset="-122"/>
              </a:rPr>
              <a:t>影响，计算</a:t>
            </a:r>
            <a:r>
              <a:rPr lang="zh-CN" altLang="en-US" sz="1600" dirty="0">
                <a:solidFill>
                  <a:srgbClr val="42464B"/>
                </a:solidFill>
                <a:latin typeface="微软雅黑" panose="020B0503020204020204" charset="-122"/>
                <a:ea typeface="微软雅黑" panose="020B0503020204020204" charset="-122"/>
              </a:rPr>
              <a:t>出的</a:t>
            </a:r>
            <a:r>
              <a:rPr lang="zh-CN" altLang="en-US" sz="1600" dirty="0" smtClean="0">
                <a:solidFill>
                  <a:srgbClr val="42464B"/>
                </a:solidFill>
                <a:latin typeface="微软雅黑" panose="020B0503020204020204" charset="-122"/>
                <a:ea typeface="微软雅黑" panose="020B0503020204020204" charset="-122"/>
              </a:rPr>
              <a:t>中心点</a:t>
            </a:r>
            <a:r>
              <a:rPr lang="zh-CN" altLang="en-US" sz="1600" dirty="0">
                <a:solidFill>
                  <a:srgbClr val="42464B"/>
                </a:solidFill>
                <a:latin typeface="微软雅黑" panose="020B0503020204020204" charset="-122"/>
                <a:ea typeface="微软雅黑" panose="020B0503020204020204" charset="-122"/>
              </a:rPr>
              <a:t>可能落在相应的类别</a:t>
            </a:r>
            <a:r>
              <a:rPr lang="zh-CN" altLang="en-US" sz="1600" dirty="0" smtClean="0">
                <a:solidFill>
                  <a:srgbClr val="42464B"/>
                </a:solidFill>
                <a:latin typeface="微软雅黑" panose="020B0503020204020204" charset="-122"/>
                <a:ea typeface="微软雅黑" panose="020B0503020204020204" charset="-122"/>
              </a:rPr>
              <a:t>外</a:t>
            </a: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zh-CN" altLang="en-US"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如果类间距离</a:t>
            </a:r>
            <a:r>
              <a:rPr lang="zh-CN" altLang="en-US" sz="1600" dirty="0" smtClean="0">
                <a:solidFill>
                  <a:srgbClr val="42464B"/>
                </a:solidFill>
                <a:latin typeface="微软雅黑" panose="020B0503020204020204" charset="-122"/>
                <a:ea typeface="微软雅黑" panose="020B0503020204020204" charset="-122"/>
              </a:rPr>
              <a:t>比较小而</a:t>
            </a:r>
            <a:r>
              <a:rPr lang="zh-CN" altLang="en-US" sz="1600" dirty="0">
                <a:solidFill>
                  <a:srgbClr val="42464B"/>
                </a:solidFill>
                <a:latin typeface="微软雅黑" panose="020B0503020204020204" charset="-122"/>
                <a:ea typeface="微软雅黑" panose="020B0503020204020204" charset="-122"/>
              </a:rPr>
              <a:t>类内距离</a:t>
            </a:r>
            <a:r>
              <a:rPr lang="zh-CN" altLang="en-US" sz="1600" dirty="0" smtClean="0">
                <a:solidFill>
                  <a:srgbClr val="42464B"/>
                </a:solidFill>
                <a:latin typeface="微软雅黑" panose="020B0503020204020204" charset="-122"/>
                <a:ea typeface="微软雅黑" panose="020B0503020204020204" charset="-122"/>
              </a:rPr>
              <a:t>比较大的</a:t>
            </a:r>
            <a:r>
              <a:rPr lang="zh-CN" altLang="en-US" sz="1600" dirty="0">
                <a:solidFill>
                  <a:srgbClr val="42464B"/>
                </a:solidFill>
                <a:latin typeface="微软雅黑" panose="020B0503020204020204" charset="-122"/>
                <a:ea typeface="微软雅黑" panose="020B0503020204020204" charset="-122"/>
              </a:rPr>
              <a:t>类别分布情况</a:t>
            </a:r>
            <a:r>
              <a:rPr lang="zh-CN" altLang="en-US" sz="1600" dirty="0" smtClean="0">
                <a:solidFill>
                  <a:srgbClr val="42464B"/>
                </a:solidFill>
                <a:latin typeface="微软雅黑" panose="020B0503020204020204" charset="-122"/>
                <a:ea typeface="微软雅黑" panose="020B0503020204020204" charset="-122"/>
              </a:rPr>
              <a:t>，分类效果比较差</a:t>
            </a:r>
            <a:endParaRPr lang="zh-CN" altLang="en-US" sz="1600" dirty="0">
              <a:solidFill>
                <a:srgbClr val="42464B"/>
              </a:solidFill>
              <a:latin typeface="微软雅黑" panose="020B0503020204020204" charset="-122"/>
              <a:ea typeface="微软雅黑" panose="020B0503020204020204" charset="-122"/>
              <a:sym typeface="+mn-ea"/>
            </a:endParaRPr>
          </a:p>
          <a:p>
            <a:pPr indent="0" algn="l" latinLnBrk="1">
              <a:lnSpc>
                <a:spcPct val="116000"/>
              </a:lnSpc>
              <a:buClrTx/>
              <a:buSzTx/>
              <a:buFont typeface="Wingdings" panose="05000000000000000000" charset="0"/>
              <a:buNone/>
            </a:pPr>
            <a:endParaRPr lang="zh-CN" altLang="en-US" sz="1400" dirty="0">
              <a:solidFill>
                <a:srgbClr val="42464B"/>
              </a:solidFill>
              <a:latin typeface="微软雅黑" panose="020B0503020204020204" charset="-122"/>
              <a:ea typeface="微软雅黑" panose="020B0503020204020204" charset="-122"/>
            </a:endParaRPr>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29"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zh-CN" altLang="en-US" sz="2600" b="1" dirty="0">
                <a:solidFill>
                  <a:srgbClr val="0080FF"/>
                </a:solidFill>
                <a:latin typeface="微软雅黑" panose="020B0503020204020204" charset="-122"/>
                <a:ea typeface="微软雅黑" panose="020B0503020204020204" charset="-122"/>
              </a:rPr>
              <a:t>简单学习分类算法</a:t>
            </a:r>
          </a:p>
        </p:txBody>
      </p:sp>
    </p:spTree>
    <p:extLst>
      <p:ext uri="{BB962C8B-B14F-4D97-AF65-F5344CB8AC3E}">
        <p14:creationId xmlns:p14="http://schemas.microsoft.com/office/powerpoint/2010/main" val="22205056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9845" y="2116455"/>
            <a:ext cx="4170045" cy="3840923"/>
          </a:xfrm>
          <a:prstGeom prst="rect">
            <a:avLst/>
          </a:prstGeom>
        </p:spPr>
        <p:txBody>
          <a:bodyPr wrap="square" lIns="127000" tIns="63500" rIns="127000" bIns="63500" rtlCol="0" anchor="t">
            <a:spAutoFit/>
          </a:bodyPr>
          <a:lstStyle/>
          <a:p>
            <a:pPr marL="285750" indent="-285750" algn="l" latinLnBrk="1">
              <a:lnSpc>
                <a:spcPct val="116000"/>
              </a:lnSpc>
              <a:buFont typeface="Wingdings" panose="05000000000000000000" charset="0"/>
              <a:buChar char="l"/>
            </a:pPr>
            <a:r>
              <a:rPr lang="en-US" altLang="zh-CN" sz="1600" dirty="0">
                <a:solidFill>
                  <a:srgbClr val="42464B"/>
                </a:solidFill>
                <a:latin typeface="微软雅黑" panose="020B0503020204020204" charset="-122"/>
                <a:ea typeface="微软雅黑" panose="020B0503020204020204" charset="-122"/>
              </a:rPr>
              <a:t> </a:t>
            </a:r>
            <a:r>
              <a:rPr lang="zh-CN" altLang="en-US" sz="1600" dirty="0" smtClean="0">
                <a:solidFill>
                  <a:srgbClr val="42464B"/>
                </a:solidFill>
                <a:latin typeface="微软雅黑" panose="020B0503020204020204" charset="-122"/>
                <a:ea typeface="微软雅黑" panose="020B0503020204020204" charset="-122"/>
              </a:rPr>
              <a:t>分类思路：</a:t>
            </a:r>
            <a:endParaRPr lang="zh-CN" altLang="en-US" sz="1600" dirty="0">
              <a:solidFill>
                <a:srgbClr val="42464B"/>
              </a:solidFill>
              <a:latin typeface="微软雅黑" panose="020B0503020204020204" charset="-122"/>
              <a:ea typeface="微软雅黑" panose="020B0503020204020204" charset="-122"/>
            </a:endParaRPr>
          </a:p>
          <a:p>
            <a:pPr lvl="1" latinLnBrk="1">
              <a:lnSpc>
                <a:spcPct val="116000"/>
              </a:lnSpc>
            </a:pPr>
            <a:r>
              <a:rPr lang="zh-CN" altLang="en-US" sz="1600" dirty="0">
                <a:solidFill>
                  <a:srgbClr val="42464B"/>
                </a:solidFill>
                <a:latin typeface="微软雅黑" panose="020B0503020204020204" charset="-122"/>
                <a:ea typeface="微软雅黑" panose="020B0503020204020204" charset="-122"/>
              </a:rPr>
              <a:t>计算一个点与样本空间所有点之间的距离，取出与该点最近的</a:t>
            </a:r>
            <a:r>
              <a:rPr lang="en-US" altLang="zh-CN" sz="1600" dirty="0">
                <a:solidFill>
                  <a:srgbClr val="42464B"/>
                </a:solidFill>
                <a:latin typeface="微软雅黑" panose="020B0503020204020204" charset="-122"/>
                <a:ea typeface="微软雅黑" panose="020B0503020204020204" charset="-122"/>
              </a:rPr>
              <a:t>k</a:t>
            </a:r>
            <a:r>
              <a:rPr lang="zh-CN" altLang="en-US" sz="1600" dirty="0">
                <a:solidFill>
                  <a:srgbClr val="42464B"/>
                </a:solidFill>
                <a:latin typeface="微软雅黑" panose="020B0503020204020204" charset="-122"/>
                <a:ea typeface="微软雅黑" panose="020B0503020204020204" charset="-122"/>
              </a:rPr>
              <a:t>个点，然后统计这</a:t>
            </a:r>
            <a:r>
              <a:rPr lang="en-US" altLang="zh-CN" sz="1600" dirty="0">
                <a:solidFill>
                  <a:srgbClr val="42464B"/>
                </a:solidFill>
                <a:latin typeface="微软雅黑" panose="020B0503020204020204" charset="-122"/>
                <a:ea typeface="微软雅黑" panose="020B0503020204020204" charset="-122"/>
              </a:rPr>
              <a:t>k</a:t>
            </a:r>
            <a:r>
              <a:rPr lang="zh-CN" altLang="en-US" sz="1600" dirty="0">
                <a:solidFill>
                  <a:srgbClr val="42464B"/>
                </a:solidFill>
                <a:latin typeface="微软雅黑" panose="020B0503020204020204" charset="-122"/>
                <a:ea typeface="微软雅黑" panose="020B0503020204020204" charset="-122"/>
              </a:rPr>
              <a:t>个点里面所属分类比例最大</a:t>
            </a:r>
            <a:r>
              <a:rPr lang="zh-CN" altLang="en-US" sz="1600" dirty="0" smtClean="0">
                <a:solidFill>
                  <a:srgbClr val="42464B"/>
                </a:solidFill>
                <a:latin typeface="微软雅黑" panose="020B0503020204020204" charset="-122"/>
                <a:ea typeface="微软雅黑" panose="020B0503020204020204" charset="-122"/>
              </a:rPr>
              <a:t>的，</a:t>
            </a:r>
            <a:r>
              <a:rPr lang="zh-CN" altLang="en-US" sz="1600" dirty="0">
                <a:solidFill>
                  <a:srgbClr val="42464B"/>
                </a:solidFill>
                <a:latin typeface="微软雅黑" panose="020B0503020204020204" charset="-122"/>
                <a:ea typeface="微软雅黑" panose="020B0503020204020204" charset="-122"/>
              </a:rPr>
              <a:t>则点</a:t>
            </a:r>
            <a:r>
              <a:rPr lang="en-US" altLang="zh-CN" sz="1600" dirty="0">
                <a:solidFill>
                  <a:srgbClr val="42464B"/>
                </a:solidFill>
                <a:latin typeface="微软雅黑" panose="020B0503020204020204" charset="-122"/>
                <a:ea typeface="微软雅黑" panose="020B0503020204020204" charset="-122"/>
              </a:rPr>
              <a:t>A</a:t>
            </a:r>
            <a:r>
              <a:rPr lang="zh-CN" altLang="en-US" sz="1600" dirty="0">
                <a:solidFill>
                  <a:srgbClr val="42464B"/>
                </a:solidFill>
                <a:latin typeface="微软雅黑" panose="020B0503020204020204" charset="-122"/>
                <a:ea typeface="微软雅黑" panose="020B0503020204020204" charset="-122"/>
              </a:rPr>
              <a:t>属于该分类</a:t>
            </a:r>
            <a:r>
              <a:rPr lang="zh-CN" altLang="en-US" sz="1600" dirty="0">
                <a:solidFill>
                  <a:srgbClr val="42464B"/>
                </a:solidFill>
                <a:latin typeface="微软雅黑" panose="020B0503020204020204" charset="-122"/>
                <a:ea typeface="微软雅黑" panose="020B0503020204020204" charset="-122"/>
              </a:rPr>
              <a:t>。</a:t>
            </a:r>
            <a:endParaRPr lang="en-US" altLang="zh-CN" sz="1600" dirty="0">
              <a:solidFill>
                <a:srgbClr val="42464B"/>
              </a:solidFill>
              <a:latin typeface="微软雅黑" panose="020B0503020204020204" charset="-122"/>
              <a:ea typeface="微软雅黑" panose="020B0503020204020204" charset="-122"/>
            </a:endParaRPr>
          </a:p>
          <a:p>
            <a:pPr lvl="1" latinLnBrk="1">
              <a:lnSpc>
                <a:spcPct val="116000"/>
              </a:lnSpc>
            </a:pPr>
            <a:endParaRPr lang="zh-CN" altLang="en-US" sz="1600" dirty="0">
              <a:solidFill>
                <a:srgbClr val="42464B"/>
              </a:solidFill>
              <a:latin typeface="微软雅黑" panose="020B0503020204020204" charset="-122"/>
              <a:ea typeface="微软雅黑" panose="020B0503020204020204" charset="-122"/>
              <a:sym typeface="+mn-ea"/>
            </a:endParaRPr>
          </a:p>
          <a:p>
            <a:pPr marL="285750" indent="-285750" algn="l" latinLnBrk="1">
              <a:lnSpc>
                <a:spcPct val="116000"/>
              </a:lnSpc>
              <a:buFont typeface="Wingdings" panose="05000000000000000000" charset="0"/>
              <a:buChar char="l"/>
            </a:pPr>
            <a:r>
              <a:rPr lang="zh-CN" altLang="en-US" sz="1600" dirty="0" smtClean="0">
                <a:solidFill>
                  <a:srgbClr val="42464B"/>
                </a:solidFill>
                <a:latin typeface="微软雅黑" panose="020B0503020204020204" charset="-122"/>
                <a:ea typeface="微软雅黑" panose="020B0503020204020204" charset="-122"/>
                <a:sym typeface="+mn-ea"/>
              </a:rPr>
              <a:t>具体步骤：</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对训练文本和未标记文本进行预处理、特征表示、特征选择等操作。</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计算未标记文本与已标记文本之间的相似度，得出与未标记文本相似度最近的</a:t>
            </a:r>
            <a:r>
              <a:rPr lang="en-US" altLang="zh-CN" sz="1600" dirty="0" smtClean="0">
                <a:solidFill>
                  <a:srgbClr val="42464B"/>
                </a:solidFill>
                <a:latin typeface="微软雅黑" panose="020B0503020204020204" charset="-122"/>
                <a:ea typeface="微软雅黑" panose="020B0503020204020204" charset="-122"/>
              </a:rPr>
              <a:t>k</a:t>
            </a:r>
            <a:r>
              <a:rPr lang="zh-CN" altLang="en-US" sz="1600" dirty="0" smtClean="0">
                <a:solidFill>
                  <a:srgbClr val="42464B"/>
                </a:solidFill>
                <a:latin typeface="微软雅黑" panose="020B0503020204020204" charset="-122"/>
                <a:ea typeface="微软雅黑" panose="020B0503020204020204" charset="-122"/>
              </a:rPr>
              <a:t>个文本。</a:t>
            </a:r>
            <a:endParaRPr lang="en-US" altLang="zh-CN" sz="1600" dirty="0" smtClean="0">
              <a:solidFill>
                <a:srgbClr val="42464B"/>
              </a:solidFill>
              <a:latin typeface="微软雅黑" panose="020B0503020204020204" charset="-122"/>
              <a:ea typeface="微软雅黑" panose="020B0503020204020204" charset="-122"/>
            </a:endParaRPr>
          </a:p>
          <a:p>
            <a:pPr marL="285750" indent="-285750" algn="l" latinLnBrk="1">
              <a:lnSpc>
                <a:spcPct val="116000"/>
              </a:lnSpc>
              <a:buFont typeface="Wingdings" panose="05000000000000000000" charset="0"/>
              <a:buChar char="l"/>
            </a:pPr>
            <a:endParaRPr lang="zh-CN" altLang="en-US" sz="1600" dirty="0">
              <a:solidFill>
                <a:srgbClr val="42464B"/>
              </a:solidFill>
              <a:latin typeface="微软雅黑" panose="020B0503020204020204" charset="-122"/>
              <a:ea typeface="微软雅黑" panose="020B0503020204020204" charset="-122"/>
            </a:endParaRPr>
          </a:p>
        </p:txBody>
      </p:sp>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1 </a:t>
            </a:r>
            <a:r>
              <a:rPr lang="zh-CN" altLang="en-US" sz="2000" dirty="0" smtClean="0">
                <a:solidFill>
                  <a:srgbClr val="595959"/>
                </a:solidFill>
                <a:latin typeface="微软雅黑" panose="020B0503020204020204" charset="-122"/>
                <a:ea typeface="微软雅黑" panose="020B0503020204020204" charset="-122"/>
              </a:rPr>
              <a:t>统计学习分类算法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en-US" altLang="zh-CN" sz="2600" b="1" dirty="0" smtClean="0">
                <a:solidFill>
                  <a:srgbClr val="0080FF"/>
                </a:solidFill>
                <a:latin typeface="微软雅黑" panose="020B0503020204020204" charset="-122"/>
                <a:ea typeface="微软雅黑" panose="020B0503020204020204" charset="-122"/>
              </a:rPr>
              <a:t>K</a:t>
            </a:r>
            <a:r>
              <a:rPr lang="zh-CN" altLang="en-US" sz="2600" b="1" dirty="0" smtClean="0">
                <a:solidFill>
                  <a:srgbClr val="0080FF"/>
                </a:solidFill>
                <a:latin typeface="微软雅黑" panose="020B0503020204020204" charset="-122"/>
                <a:ea typeface="微软雅黑" panose="020B0503020204020204" charset="-122"/>
              </a:rPr>
              <a:t>近邻算法</a:t>
            </a:r>
            <a:endParaRPr lang="zh-CN" altLang="en-US" sz="2600" b="1" dirty="0">
              <a:solidFill>
                <a:srgbClr val="0080FF"/>
              </a:solidFill>
              <a:latin typeface="微软雅黑" panose="020B0503020204020204" charset="-122"/>
              <a:ea typeface="微软雅黑" panose="020B0503020204020204" charset="-122"/>
            </a:endParaRPr>
          </a:p>
        </p:txBody>
      </p:sp>
      <p:sp>
        <p:nvSpPr>
          <p:cNvPr id="2" name="文本框 1"/>
          <p:cNvSpPr txBox="1"/>
          <p:nvPr/>
        </p:nvSpPr>
        <p:spPr>
          <a:xfrm>
            <a:off x="6616700" y="2184400"/>
            <a:ext cx="4191000" cy="1511696"/>
          </a:xfrm>
          <a:prstGeom prst="rect">
            <a:avLst/>
          </a:prstGeom>
          <a:noFill/>
        </p:spPr>
        <p:txBody>
          <a:bodyPr wrap="square" rtlCol="0">
            <a:spAutoFit/>
          </a:bodyPr>
          <a:lstStyle/>
          <a:p>
            <a:pPr lvl="1" latinLnBrk="1">
              <a:lnSpc>
                <a:spcPct val="116000"/>
              </a:lnSpc>
            </a:pPr>
            <a:r>
              <a:rPr lang="en-US" altLang="zh-CN" sz="1600" dirty="0" smtClean="0">
                <a:solidFill>
                  <a:srgbClr val="42464B"/>
                </a:solidFill>
                <a:latin typeface="微软雅黑" panose="020B0503020204020204" charset="-122"/>
                <a:ea typeface="微软雅黑" panose="020B0503020204020204" charset="-122"/>
              </a:rPr>
              <a:t>3.   </a:t>
            </a:r>
            <a:r>
              <a:rPr lang="zh-CN" altLang="en-US" sz="1600" dirty="0" smtClean="0">
                <a:solidFill>
                  <a:srgbClr val="42464B"/>
                </a:solidFill>
                <a:latin typeface="微软雅黑" panose="020B0503020204020204" charset="-122"/>
                <a:ea typeface="微软雅黑" panose="020B0503020204020204" charset="-122"/>
              </a:rPr>
              <a:t>计算</a:t>
            </a:r>
            <a:r>
              <a:rPr lang="zh-CN" altLang="en-US" sz="1600" dirty="0">
                <a:solidFill>
                  <a:srgbClr val="42464B"/>
                </a:solidFill>
                <a:latin typeface="微软雅黑" panose="020B0503020204020204" charset="-122"/>
                <a:ea typeface="微软雅黑" panose="020B0503020204020204" charset="-122"/>
              </a:rPr>
              <a:t>未标记文本关于类别集合中每一个类别的隶属权重。</a:t>
            </a:r>
            <a:endParaRPr lang="en-US" altLang="zh-CN" sz="1600" dirty="0">
              <a:solidFill>
                <a:srgbClr val="42464B"/>
              </a:solidFill>
              <a:latin typeface="微软雅黑" panose="020B0503020204020204" charset="-122"/>
              <a:ea typeface="微软雅黑" panose="020B0503020204020204" charset="-122"/>
            </a:endParaRPr>
          </a:p>
          <a:p>
            <a:pPr lvl="1" latinLnBrk="1">
              <a:lnSpc>
                <a:spcPct val="116000"/>
              </a:lnSpc>
            </a:pPr>
            <a:r>
              <a:rPr lang="en-US" altLang="zh-CN" sz="1600" dirty="0" smtClean="0">
                <a:solidFill>
                  <a:srgbClr val="42464B"/>
                </a:solidFill>
                <a:latin typeface="微软雅黑" panose="020B0503020204020204" charset="-122"/>
                <a:ea typeface="微软雅黑" panose="020B0503020204020204" charset="-122"/>
              </a:rPr>
              <a:t>4.   </a:t>
            </a:r>
            <a:r>
              <a:rPr lang="zh-CN" altLang="en-US" sz="1600" dirty="0" smtClean="0">
                <a:solidFill>
                  <a:srgbClr val="42464B"/>
                </a:solidFill>
                <a:latin typeface="微软雅黑" panose="020B0503020204020204" charset="-122"/>
                <a:ea typeface="微软雅黑" panose="020B0503020204020204" charset="-122"/>
              </a:rPr>
              <a:t>比较</a:t>
            </a:r>
            <a:r>
              <a:rPr lang="zh-CN" altLang="en-US" sz="1600" dirty="0">
                <a:solidFill>
                  <a:srgbClr val="42464B"/>
                </a:solidFill>
                <a:latin typeface="微软雅黑" panose="020B0503020204020204" charset="-122"/>
                <a:ea typeface="微软雅黑" panose="020B0503020204020204" charset="-122"/>
              </a:rPr>
              <a:t>各个类别的隶属权重，将未标记文本分配到权重最大的类别中。</a:t>
            </a:r>
          </a:p>
          <a:p>
            <a:endParaRPr lang="zh-CN" altLang="en-US" dirty="0"/>
          </a:p>
        </p:txBody>
      </p:sp>
      <p:pic>
        <p:nvPicPr>
          <p:cNvPr id="8" name="图片 7"/>
          <p:cNvPicPr>
            <a:picLocks noChangeAspect="1"/>
          </p:cNvPicPr>
          <p:nvPr/>
        </p:nvPicPr>
        <p:blipFill>
          <a:blip r:embed="rId3"/>
          <a:stretch>
            <a:fillRect/>
          </a:stretch>
        </p:blipFill>
        <p:spPr>
          <a:xfrm>
            <a:off x="6845300" y="3696096"/>
            <a:ext cx="4094600" cy="2372865"/>
          </a:xfrm>
          <a:prstGeom prst="rect">
            <a:avLst/>
          </a:prstGeom>
        </p:spPr>
      </p:pic>
    </p:spTree>
    <p:extLst>
      <p:ext uri="{BB962C8B-B14F-4D97-AF65-F5344CB8AC3E}">
        <p14:creationId xmlns:p14="http://schemas.microsoft.com/office/powerpoint/2010/main" val="22758267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422534" y="2114277"/>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3" name="TextBox 2"/>
          <p:cNvSpPr txBox="1"/>
          <p:nvPr/>
        </p:nvSpPr>
        <p:spPr>
          <a:xfrm>
            <a:off x="869315" y="2121535"/>
            <a:ext cx="1096645"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优点</a:t>
            </a:r>
          </a:p>
        </p:txBody>
      </p:sp>
      <p:sp>
        <p:nvSpPr>
          <p:cNvPr id="6" name="TextBox 5"/>
          <p:cNvSpPr txBox="1"/>
          <p:nvPr/>
        </p:nvSpPr>
        <p:spPr>
          <a:xfrm>
            <a:off x="621030" y="3001010"/>
            <a:ext cx="4911725" cy="1556195"/>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简单，易于理解，易于实现，无需估计参数</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zh-CN" altLang="en-US"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可以处理</a:t>
            </a:r>
            <a:r>
              <a:rPr lang="zh-CN" altLang="en-US" sz="1600" dirty="0">
                <a:solidFill>
                  <a:srgbClr val="42464B"/>
                </a:solidFill>
                <a:latin typeface="微软雅黑" panose="020B0503020204020204" charset="-122"/>
                <a:ea typeface="微软雅黑" panose="020B0503020204020204" charset="-122"/>
              </a:rPr>
              <a:t>多分类</a:t>
            </a:r>
            <a:r>
              <a:rPr lang="zh-CN" altLang="en-US" sz="1600" dirty="0" smtClean="0">
                <a:solidFill>
                  <a:srgbClr val="42464B"/>
                </a:solidFill>
                <a:latin typeface="微软雅黑" panose="020B0503020204020204" charset="-122"/>
                <a:ea typeface="微软雅黑" panose="020B0503020204020204" charset="-122"/>
              </a:rPr>
              <a:t>问题</a:t>
            </a:r>
            <a:r>
              <a:rPr lang="zh-CN" altLang="en-US" sz="1600" dirty="0">
                <a:solidFill>
                  <a:srgbClr val="42464B"/>
                </a:solidFill>
                <a:latin typeface="微软雅黑" panose="020B0503020204020204" charset="-122"/>
                <a:ea typeface="微软雅黑" panose="020B0503020204020204" charset="-122"/>
              </a:rPr>
              <a:t>，适合对稀有事件进行分类</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可以处理回归问题，也就是预测。</a:t>
            </a:r>
            <a:endParaRPr lang="en-US" altLang="zh-CN" sz="1600" dirty="0">
              <a:solidFill>
                <a:srgbClr val="42464B"/>
              </a:solidFill>
              <a:latin typeface="微软雅黑" panose="020B0503020204020204" charset="-122"/>
              <a:ea typeface="微软雅黑" panose="020B0503020204020204" charset="-122"/>
            </a:endParaRP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12" name="Freeform 11"/>
          <p:cNvSpPr/>
          <p:nvPr/>
        </p:nvSpPr>
        <p:spPr>
          <a:xfrm>
            <a:off x="5531934" y="2114577"/>
            <a:ext cx="0" cy="3388229"/>
          </a:xfrm>
          <a:custGeom>
            <a:avLst/>
            <a:gdLst/>
            <a:ahLst/>
            <a:cxnLst/>
            <a:rect l="l" t="t" r="r" b="b"/>
            <a:pathLst>
              <a:path h="3388229">
                <a:moveTo>
                  <a:pt x="0" y="0"/>
                </a:moveTo>
                <a:lnTo>
                  <a:pt x="0" y="3388229"/>
                </a:lnTo>
              </a:path>
            </a:pathLst>
          </a:custGeom>
          <a:solidFill>
            <a:srgbClr val="42464B"/>
          </a:solidFill>
          <a:ln w="6350">
            <a:solidFill>
              <a:srgbClr val="42464B"/>
            </a:solidFill>
            <a:prstDash val="solid"/>
          </a:ln>
        </p:spPr>
      </p:sp>
      <p:sp>
        <p:nvSpPr>
          <p:cNvPr id="14" name="TextBox 13"/>
          <p:cNvSpPr txBox="1"/>
          <p:nvPr/>
        </p:nvSpPr>
        <p:spPr>
          <a:xfrm>
            <a:off x="6503670" y="2135505"/>
            <a:ext cx="1078230"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缺点</a:t>
            </a:r>
          </a:p>
        </p:txBody>
      </p:sp>
      <p:sp>
        <p:nvSpPr>
          <p:cNvPr id="25" name="Freeform 1"/>
          <p:cNvSpPr/>
          <p:nvPr/>
        </p:nvSpPr>
        <p:spPr>
          <a:xfrm>
            <a:off x="5957194" y="2121262"/>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27" name="TextBox 5"/>
          <p:cNvSpPr txBox="1"/>
          <p:nvPr/>
        </p:nvSpPr>
        <p:spPr>
          <a:xfrm>
            <a:off x="6175226" y="3001010"/>
            <a:ext cx="4903470" cy="2412968"/>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计算量太大，尤其是特征数非常多的时候。每一个待分类文本都要计算它到全体已知样本的距离，才能得到它的第</a:t>
            </a:r>
            <a:r>
              <a:rPr lang="en-US" altLang="zh-CN" sz="1600" dirty="0">
                <a:solidFill>
                  <a:srgbClr val="42464B"/>
                </a:solidFill>
                <a:latin typeface="微软雅黑" panose="020B0503020204020204" charset="-122"/>
                <a:ea typeface="微软雅黑" panose="020B0503020204020204" charset="-122"/>
              </a:rPr>
              <a:t>K</a:t>
            </a:r>
            <a:r>
              <a:rPr lang="zh-CN" altLang="en-US" sz="1600" dirty="0">
                <a:solidFill>
                  <a:srgbClr val="42464B"/>
                </a:solidFill>
                <a:latin typeface="微软雅黑" panose="020B0503020204020204" charset="-122"/>
                <a:ea typeface="微软雅黑" panose="020B0503020204020204" charset="-122"/>
              </a:rPr>
              <a:t>个最近邻点</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zh-CN" altLang="en-US"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是慵懒散学习方法，基本上不学习，导致预测时速度比起逻辑回归之类的算法慢</a:t>
            </a:r>
            <a:r>
              <a:rPr lang="zh-CN" altLang="en-US" sz="1600" dirty="0" smtClean="0">
                <a:solidFill>
                  <a:srgbClr val="42464B"/>
                </a:solidFill>
                <a:latin typeface="微软雅黑" panose="020B0503020204020204" charset="-122"/>
                <a:ea typeface="微软雅黑" panose="020B0503020204020204" charset="-122"/>
              </a:rPr>
              <a:t>。</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样本不平衡的时候，对稀有类别的预测准确率低</a:t>
            </a:r>
            <a:r>
              <a:rPr lang="zh-CN" altLang="en-US" sz="1600" dirty="0" smtClean="0">
                <a:solidFill>
                  <a:srgbClr val="42464B"/>
                </a:solidFill>
                <a:latin typeface="微软雅黑" panose="020B0503020204020204" charset="-122"/>
                <a:ea typeface="微软雅黑" panose="020B0503020204020204" charset="-122"/>
              </a:rPr>
              <a:t>。</a:t>
            </a:r>
            <a:endParaRPr lang="zh-CN" altLang="en-US" sz="1600" dirty="0">
              <a:solidFill>
                <a:srgbClr val="42464B"/>
              </a:solidFill>
              <a:latin typeface="微软雅黑" panose="020B0503020204020204" charset="-122"/>
              <a:ea typeface="微软雅黑" panose="020B0503020204020204" charset="-122"/>
            </a:endParaRPr>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29"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en-US" altLang="zh-CN" sz="2600" b="1" dirty="0">
                <a:solidFill>
                  <a:srgbClr val="0080FF"/>
                </a:solidFill>
                <a:latin typeface="微软雅黑" panose="020B0503020204020204" charset="-122"/>
                <a:ea typeface="微软雅黑" panose="020B0503020204020204" charset="-122"/>
              </a:rPr>
              <a:t>K</a:t>
            </a:r>
            <a:r>
              <a:rPr lang="zh-CN" altLang="en-US" sz="2600" b="1" dirty="0">
                <a:solidFill>
                  <a:srgbClr val="0080FF"/>
                </a:solidFill>
                <a:latin typeface="微软雅黑" panose="020B0503020204020204" charset="-122"/>
                <a:ea typeface="微软雅黑" panose="020B0503020204020204" charset="-122"/>
              </a:rPr>
              <a:t>近邻算法</a:t>
            </a:r>
          </a:p>
        </p:txBody>
      </p:sp>
    </p:spTree>
    <p:extLst>
      <p:ext uri="{BB962C8B-B14F-4D97-AF65-F5344CB8AC3E}">
        <p14:creationId xmlns:p14="http://schemas.microsoft.com/office/powerpoint/2010/main" val="711680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1299845" y="2116455"/>
                <a:ext cx="4170045" cy="3007170"/>
              </a:xfrm>
              <a:prstGeom prst="rect">
                <a:avLst/>
              </a:prstGeom>
            </p:spPr>
            <p:txBody>
              <a:bodyPr wrap="square" lIns="127000" tIns="63500" rIns="127000" bIns="63500" rtlCol="0" anchor="t">
                <a:spAutoFit/>
              </a:bodyPr>
              <a:lstStyle/>
              <a:p>
                <a:pPr marL="285750" indent="-285750" algn="l" latinLnBrk="1">
                  <a:lnSpc>
                    <a:spcPct val="116000"/>
                  </a:lnSpc>
                  <a:buFont typeface="Wingdings" panose="05000000000000000000" charset="0"/>
                  <a:buChar char="l"/>
                </a:pPr>
                <a:r>
                  <a:rPr lang="en-US" altLang="zh-CN" sz="1600" dirty="0" smtClean="0">
                    <a:solidFill>
                      <a:srgbClr val="42464B"/>
                    </a:solidFill>
                    <a:latin typeface="微软雅黑" panose="020B0503020204020204" charset="-122"/>
                    <a:ea typeface="微软雅黑" panose="020B0503020204020204" charset="-122"/>
                  </a:rPr>
                  <a:t> </a:t>
                </a:r>
                <a:r>
                  <a:rPr lang="zh-CN" altLang="en-US" sz="1600" dirty="0" smtClean="0">
                    <a:solidFill>
                      <a:srgbClr val="42464B"/>
                    </a:solidFill>
                    <a:latin typeface="微软雅黑" panose="020B0503020204020204" charset="-122"/>
                    <a:ea typeface="微软雅黑" panose="020B0503020204020204" charset="-122"/>
                  </a:rPr>
                  <a:t>分类思路：</a:t>
                </a:r>
                <a:endParaRPr lang="zh-CN" altLang="en-US" sz="1600" dirty="0">
                  <a:solidFill>
                    <a:srgbClr val="42464B"/>
                  </a:solidFill>
                  <a:latin typeface="微软雅黑" panose="020B0503020204020204" charset="-122"/>
                  <a:ea typeface="微软雅黑" panose="020B0503020204020204" charset="-122"/>
                </a:endParaRPr>
              </a:p>
              <a:p>
                <a:pPr lvl="1" latinLnBrk="1">
                  <a:lnSpc>
                    <a:spcPct val="116000"/>
                  </a:lnSpc>
                </a:pPr>
                <a:r>
                  <a:rPr lang="zh-CN" altLang="en-US" sz="1600" dirty="0" smtClean="0">
                    <a:solidFill>
                      <a:srgbClr val="42464B"/>
                    </a:solidFill>
                    <a:latin typeface="微软雅黑" panose="020B0503020204020204" charset="-122"/>
                    <a:ea typeface="微软雅黑" panose="020B0503020204020204" charset="-122"/>
                  </a:rPr>
                  <a:t>该</a:t>
                </a:r>
                <a:r>
                  <a:rPr lang="zh-CN" altLang="en-US" sz="1600" dirty="0">
                    <a:solidFill>
                      <a:srgbClr val="42464B"/>
                    </a:solidFill>
                    <a:latin typeface="微软雅黑" panose="020B0503020204020204" charset="-122"/>
                    <a:ea typeface="微软雅黑" panose="020B0503020204020204" charset="-122"/>
                  </a:rPr>
                  <a:t>方法</a:t>
                </a:r>
                <a:r>
                  <a:rPr lang="zh-CN" altLang="en-US" sz="1600" dirty="0" smtClean="0">
                    <a:solidFill>
                      <a:srgbClr val="42464B"/>
                    </a:solidFill>
                    <a:latin typeface="微软雅黑" panose="020B0503020204020204" charset="-122"/>
                    <a:ea typeface="微软雅黑" panose="020B0503020204020204" charset="-122"/>
                  </a:rPr>
                  <a:t>假设文本中</a:t>
                </a:r>
                <a:r>
                  <a:rPr lang="zh-CN" altLang="en-US" sz="1600" dirty="0">
                    <a:solidFill>
                      <a:srgbClr val="42464B"/>
                    </a:solidFill>
                    <a:latin typeface="微软雅黑" panose="020B0503020204020204" charset="-122"/>
                    <a:ea typeface="微软雅黑" panose="020B0503020204020204" charset="-122"/>
                  </a:rPr>
                  <a:t>的各个特征项之间互不相关，通过计算来</a:t>
                </a:r>
                <a:r>
                  <a:rPr lang="zh-CN" altLang="en-US" sz="1600" dirty="0" smtClean="0">
                    <a:solidFill>
                      <a:srgbClr val="42464B"/>
                    </a:solidFill>
                    <a:latin typeface="微软雅黑" panose="020B0503020204020204" charset="-122"/>
                    <a:ea typeface="微软雅黑" panose="020B0503020204020204" charset="-122"/>
                  </a:rPr>
                  <a:t>确定文本</a:t>
                </a:r>
                <a:r>
                  <a:rPr lang="zh-CN" altLang="en-US" sz="1600" dirty="0">
                    <a:solidFill>
                      <a:srgbClr val="42464B"/>
                    </a:solidFill>
                    <a:latin typeface="微软雅黑" panose="020B0503020204020204" charset="-122"/>
                    <a:ea typeface="微软雅黑" panose="020B0503020204020204" charset="-122"/>
                  </a:rPr>
                  <a:t>属于各种类别的概率</a:t>
                </a:r>
                <a:r>
                  <a:rPr lang="zh-CN" altLang="en-US" sz="1600" dirty="0" smtClean="0">
                    <a:solidFill>
                      <a:srgbClr val="42464B"/>
                    </a:solidFill>
                    <a:latin typeface="微软雅黑" panose="020B0503020204020204" charset="-122"/>
                    <a:ea typeface="微软雅黑" panose="020B0503020204020204" charset="-122"/>
                  </a:rPr>
                  <a:t>大小</a:t>
                </a:r>
                <a:r>
                  <a:rPr lang="zh-CN" altLang="en-US" sz="1600" dirty="0">
                    <a:solidFill>
                      <a:srgbClr val="42464B"/>
                    </a:solidFill>
                    <a:latin typeface="微软雅黑" panose="020B0503020204020204" charset="-122"/>
                    <a:ea typeface="微软雅黑" panose="020B0503020204020204" charset="-122"/>
                  </a:rPr>
                  <a:t>，然后选择概率最大的一类作为</a:t>
                </a:r>
                <a:r>
                  <a:rPr lang="zh-CN" altLang="en-US" sz="1600" dirty="0" smtClean="0">
                    <a:solidFill>
                      <a:srgbClr val="42464B"/>
                    </a:solidFill>
                    <a:latin typeface="微软雅黑" panose="020B0503020204020204" charset="-122"/>
                    <a:ea typeface="微软雅黑" panose="020B0503020204020204" charset="-122"/>
                  </a:rPr>
                  <a:t>该文本</a:t>
                </a:r>
                <a:r>
                  <a:rPr lang="zh-CN" altLang="en-US" sz="1600" dirty="0">
                    <a:solidFill>
                      <a:srgbClr val="42464B"/>
                    </a:solidFill>
                    <a:latin typeface="微软雅黑" panose="020B0503020204020204" charset="-122"/>
                    <a:ea typeface="微软雅黑" panose="020B0503020204020204" charset="-122"/>
                  </a:rPr>
                  <a:t>的最终</a:t>
                </a:r>
                <a:r>
                  <a:rPr lang="zh-CN" altLang="en-US" sz="1600" dirty="0" smtClean="0">
                    <a:solidFill>
                      <a:srgbClr val="42464B"/>
                    </a:solidFill>
                    <a:latin typeface="微软雅黑" panose="020B0503020204020204" charset="-122"/>
                    <a:ea typeface="微软雅黑" panose="020B0503020204020204" charset="-122"/>
                  </a:rPr>
                  <a:t>类别。</a:t>
                </a:r>
                <a:endParaRPr lang="en-US" altLang="zh-CN" sz="1600" dirty="0" smtClean="0">
                  <a:solidFill>
                    <a:srgbClr val="42464B"/>
                  </a:solidFill>
                  <a:latin typeface="微软雅黑" panose="020B0503020204020204" charset="-122"/>
                  <a:ea typeface="微软雅黑" panose="020B0503020204020204" charset="-122"/>
                </a:endParaRPr>
              </a:p>
              <a:p>
                <a:pPr lvl="1" latinLnBrk="1">
                  <a:lnSpc>
                    <a:spcPct val="116000"/>
                  </a:lnSpc>
                </a:pPr>
                <a:endParaRPr lang="zh-CN" altLang="en-US" sz="1600" dirty="0" smtClean="0">
                  <a:solidFill>
                    <a:srgbClr val="42464B"/>
                  </a:solidFill>
                  <a:latin typeface="微软雅黑" panose="020B0503020204020204" charset="-122"/>
                  <a:ea typeface="微软雅黑" panose="020B0503020204020204" charset="-122"/>
                  <a:sym typeface="+mn-ea"/>
                </a:endParaRPr>
              </a:p>
              <a:p>
                <a:pPr marL="285750" indent="-285750" algn="l" latinLnBrk="1">
                  <a:lnSpc>
                    <a:spcPct val="116000"/>
                  </a:lnSpc>
                  <a:buFont typeface="Wingdings" panose="05000000000000000000" charset="0"/>
                  <a:buChar char="l"/>
                </a:pPr>
                <a:r>
                  <a:rPr lang="zh-CN" altLang="en-US" sz="1600" dirty="0" smtClean="0">
                    <a:solidFill>
                      <a:srgbClr val="42464B"/>
                    </a:solidFill>
                    <a:latin typeface="微软雅黑" panose="020B0503020204020204" charset="-122"/>
                    <a:ea typeface="微软雅黑" panose="020B0503020204020204" charset="-122"/>
                    <a:sym typeface="+mn-ea"/>
                  </a:rPr>
                  <a:t>具体步骤：</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sym typeface="+mn-ea"/>
                  </a:rPr>
                  <a:t>计算特征项和所属类别之间的概率。</a:t>
                </a:r>
                <a:endParaRPr lang="zh-CN" altLang="en-US" sz="1600" dirty="0">
                  <a:solidFill>
                    <a:srgbClr val="42464B"/>
                  </a:solidFill>
                  <a:latin typeface="微软雅黑" panose="020B0503020204020204" charset="-122"/>
                  <a:ea typeface="微软雅黑" panose="020B0503020204020204" charset="-122"/>
                  <a:sym typeface="+mn-ea"/>
                </a:endParaRPr>
              </a:p>
              <a:p>
                <a:pPr marL="800100" lvl="1" indent="-342900" algn="l" latinLnBrk="1">
                  <a:lnSpc>
                    <a:spcPct val="116000"/>
                  </a:lnSpc>
                  <a:buFont typeface="+mj-lt"/>
                  <a:buAutoNum type="arabicPeriod"/>
                </a:pPr>
                <a:r>
                  <a:rPr lang="zh-CN" altLang="en-US" sz="1600" dirty="0" smtClean="0">
                    <a:solidFill>
                      <a:srgbClr val="42464B"/>
                    </a:solidFill>
                    <a:latin typeface="微软雅黑" panose="020B0503020204020204" charset="-122"/>
                    <a:ea typeface="微软雅黑" panose="020B0503020204020204" charset="-122"/>
                  </a:rPr>
                  <a:t>判断文本</a:t>
                </a:r>
                <a14:m>
                  <m:oMath xmlns:m="http://schemas.openxmlformats.org/officeDocument/2006/math">
                    <m:sSub>
                      <m:sSubPr>
                        <m:ctrlPr>
                          <a:rPr lang="en-US" altLang="zh-CN" sz="1600" i="1" smtClean="0">
                            <a:solidFill>
                              <a:srgbClr val="42464B"/>
                            </a:solidFill>
                            <a:latin typeface="Cambria Math" panose="02040503050406030204" pitchFamily="18" charset="0"/>
                            <a:ea typeface="微软雅黑" panose="020B0503020204020204" charset="-122"/>
                          </a:rPr>
                        </m:ctrlPr>
                      </m:sSubPr>
                      <m:e>
                        <m:r>
                          <m:rPr>
                            <m:sty m:val="p"/>
                          </m:rPr>
                          <a:rPr lang="en-US" altLang="zh-CN" sz="1600" i="1">
                            <a:solidFill>
                              <a:srgbClr val="42464B"/>
                            </a:solidFill>
                            <a:latin typeface="Cambria Math" panose="02040503050406030204" pitchFamily="18" charset="0"/>
                            <a:ea typeface="微软雅黑" panose="020B0503020204020204" charset="-122"/>
                          </a:rPr>
                          <m:t>d</m:t>
                        </m:r>
                      </m:e>
                      <m:sub>
                        <m:r>
                          <a:rPr lang="en-US" altLang="zh-CN" sz="1600" b="0" i="1" smtClean="0">
                            <a:solidFill>
                              <a:srgbClr val="42464B"/>
                            </a:solidFill>
                            <a:latin typeface="Cambria Math" panose="02040503050406030204" pitchFamily="18" charset="0"/>
                            <a:ea typeface="微软雅黑" panose="020B0503020204020204" charset="-122"/>
                          </a:rPr>
                          <m:t>𝑗</m:t>
                        </m:r>
                      </m:sub>
                    </m:sSub>
                  </m:oMath>
                </a14:m>
                <a:r>
                  <a:rPr lang="zh-CN" altLang="en-US" sz="1600" dirty="0" smtClean="0">
                    <a:solidFill>
                      <a:srgbClr val="42464B"/>
                    </a:solidFill>
                    <a:latin typeface="微软雅黑" panose="020B0503020204020204" charset="-122"/>
                    <a:ea typeface="微软雅黑" panose="020B0503020204020204" charset="-122"/>
                  </a:rPr>
                  <a:t>属于类别</a:t>
                </a:r>
                <a14:m>
                  <m:oMath xmlns:m="http://schemas.openxmlformats.org/officeDocument/2006/math">
                    <m:sSub>
                      <m:sSubPr>
                        <m:ctrlPr>
                          <a:rPr lang="en-US" altLang="zh-CN" sz="1600" i="1" smtClean="0">
                            <a:solidFill>
                              <a:srgbClr val="42464B"/>
                            </a:solidFill>
                            <a:latin typeface="Cambria Math" panose="02040503050406030204" pitchFamily="18" charset="0"/>
                            <a:ea typeface="微软雅黑" panose="020B0503020204020204" charset="-122"/>
                          </a:rPr>
                        </m:ctrlPr>
                      </m:sSubPr>
                      <m:e>
                        <m:r>
                          <m:rPr>
                            <m:sty m:val="p"/>
                          </m:rPr>
                          <a:rPr lang="en-US" altLang="zh-CN" sz="1600" i="1">
                            <a:solidFill>
                              <a:srgbClr val="42464B"/>
                            </a:solidFill>
                            <a:latin typeface="Cambria Math" panose="02040503050406030204" pitchFamily="18" charset="0"/>
                            <a:ea typeface="微软雅黑" panose="020B0503020204020204" charset="-122"/>
                          </a:rPr>
                          <m:t>c</m:t>
                        </m:r>
                      </m:e>
                      <m:sub>
                        <m:r>
                          <a:rPr lang="en-US" altLang="zh-CN" sz="1600" b="0" i="1" smtClean="0">
                            <a:solidFill>
                              <a:srgbClr val="42464B"/>
                            </a:solidFill>
                            <a:latin typeface="Cambria Math" panose="02040503050406030204" pitchFamily="18" charset="0"/>
                            <a:ea typeface="微软雅黑" panose="020B0503020204020204" charset="-122"/>
                          </a:rPr>
                          <m:t>𝑖</m:t>
                        </m:r>
                      </m:sub>
                    </m:sSub>
                  </m:oMath>
                </a14:m>
                <a:r>
                  <a:rPr lang="zh-CN" altLang="en-US" sz="1600" dirty="0" smtClean="0">
                    <a:solidFill>
                      <a:srgbClr val="42464B"/>
                    </a:solidFill>
                    <a:latin typeface="微软雅黑" panose="020B0503020204020204" charset="-122"/>
                    <a:ea typeface="微软雅黑" panose="020B0503020204020204" charset="-122"/>
                  </a:rPr>
                  <a:t>的概率。</a:t>
                </a:r>
                <a:endParaRPr lang="zh-CN" altLang="en-US" sz="1600" dirty="0">
                  <a:solidFill>
                    <a:srgbClr val="42464B"/>
                  </a:solidFill>
                  <a:latin typeface="微软雅黑" panose="020B0503020204020204" charset="-122"/>
                  <a:ea typeface="微软雅黑" panose="020B0503020204020204" charset="-122"/>
                </a:endParaRPr>
              </a:p>
              <a:p>
                <a:pPr marL="285750" indent="-285750" algn="l" latinLnBrk="1">
                  <a:lnSpc>
                    <a:spcPct val="116000"/>
                  </a:lnSpc>
                  <a:buFont typeface="Wingdings" panose="05000000000000000000" charset="0"/>
                  <a:buChar char="l"/>
                </a:pPr>
                <a:endParaRPr lang="zh-CN" altLang="en-US" sz="1600" dirty="0">
                  <a:solidFill>
                    <a:srgbClr val="42464B"/>
                  </a:solidFill>
                  <a:latin typeface="微软雅黑" panose="020B0503020204020204" charset="-122"/>
                  <a:ea typeface="微软雅黑" panose="020B0503020204020204"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99845" y="2116455"/>
                <a:ext cx="4170045" cy="3007170"/>
              </a:xfrm>
              <a:prstGeom prst="rect">
                <a:avLst/>
              </a:prstGeom>
              <a:blipFill>
                <a:blip r:embed="rId3"/>
                <a:stretch>
                  <a:fillRect r="-3216"/>
                </a:stretch>
              </a:blipFill>
            </p:spPr>
            <p:txBody>
              <a:bodyPr/>
              <a:lstStyle/>
              <a:p>
                <a:r>
                  <a:rPr lang="zh-CN" altLang="en-US">
                    <a:noFill/>
                  </a:rPr>
                  <a:t> </a:t>
                </a:r>
              </a:p>
            </p:txBody>
          </p:sp>
        </mc:Fallback>
      </mc:AlternateContent>
      <p:sp>
        <p:nvSpPr>
          <p:cNvPr id="6" name="Freeform 5"/>
          <p:cNvSpPr/>
          <p:nvPr/>
        </p:nvSpPr>
        <p:spPr>
          <a:xfrm>
            <a:off x="-51977" y="-58"/>
            <a:ext cx="11774432" cy="584200"/>
          </a:xfrm>
          <a:custGeom>
            <a:avLst/>
            <a:gdLst/>
            <a:ahLst/>
            <a:cxnLst/>
            <a:rect l="l" t="t" r="r" b="b"/>
            <a:pathLst>
              <a:path w="11774432" h="584200">
                <a:moveTo>
                  <a:pt x="0" y="0"/>
                </a:moveTo>
                <a:lnTo>
                  <a:pt x="11774432" y="0"/>
                </a:lnTo>
                <a:lnTo>
                  <a:pt x="11774432" y="584199"/>
                </a:lnTo>
                <a:lnTo>
                  <a:pt x="0" y="584199"/>
                </a:lnTo>
                <a:lnTo>
                  <a:pt x="0" y="0"/>
                </a:lnTo>
                <a:close/>
              </a:path>
            </a:pathLst>
          </a:custGeom>
          <a:solidFill>
            <a:srgbClr val="212121"/>
          </a:solidFill>
        </p:spPr>
        <p:txBody>
          <a:bodyPr lIns="127000" rIns="127000" rtlCol="0" anchor="ctr"/>
          <a:lstStyle/>
          <a:p>
            <a:pPr algn="l"/>
            <a:endParaRPr lang="en-US" sz="1100"/>
          </a:p>
        </p:txBody>
      </p:sp>
      <p:sp>
        <p:nvSpPr>
          <p:cNvPr id="7" name="Freeform 6"/>
          <p:cNvSpPr/>
          <p:nvPr/>
        </p:nvSpPr>
        <p:spPr>
          <a:xfrm>
            <a:off x="76435" y="571275"/>
            <a:ext cx="11621385" cy="627811"/>
          </a:xfrm>
          <a:custGeom>
            <a:avLst/>
            <a:gdLst/>
            <a:ahLst/>
            <a:cxnLst/>
            <a:rect l="l" t="t" r="r" b="b"/>
            <a:pathLst>
              <a:path w="11621385" h="627811">
                <a:moveTo>
                  <a:pt x="0" y="0"/>
                </a:moveTo>
                <a:lnTo>
                  <a:pt x="11621384" y="0"/>
                </a:lnTo>
                <a:lnTo>
                  <a:pt x="11621384" y="627811"/>
                </a:lnTo>
                <a:lnTo>
                  <a:pt x="0" y="627811"/>
                </a:lnTo>
                <a:lnTo>
                  <a:pt x="0" y="0"/>
                </a:lnTo>
                <a:close/>
              </a:path>
            </a:pathLst>
          </a:custGeom>
          <a:solidFill>
            <a:srgbClr val="D9D9D9"/>
          </a:solidFill>
        </p:spPr>
        <p:txBody>
          <a:bodyPr lIns="127000" rIns="127000" rtlCol="0" anchor="ctr"/>
          <a:lstStyle/>
          <a:p>
            <a:pPr algn="l"/>
            <a:endParaRPr lang="en-US" sz="1100"/>
          </a:p>
        </p:txBody>
      </p:sp>
      <p:sp>
        <p:nvSpPr>
          <p:cNvPr id="22" name="TextBox 21"/>
          <p:cNvSpPr txBox="1"/>
          <p:nvPr/>
        </p:nvSpPr>
        <p:spPr>
          <a:xfrm>
            <a:off x="606425" y="643890"/>
            <a:ext cx="2962275" cy="485261"/>
          </a:xfrm>
          <a:prstGeom prst="rect">
            <a:avLst/>
          </a:prstGeom>
        </p:spPr>
        <p:txBody>
          <a:bodyPr wrap="square" lIns="127000" tIns="63500" rIns="127000" bIns="63500" rtlCol="0" anchor="t">
            <a:spAutoFit/>
          </a:bodyPr>
          <a:lstStyle/>
          <a:p>
            <a:pPr algn="l" latinLnBrk="1">
              <a:lnSpc>
                <a:spcPct val="116000"/>
              </a:lnSpc>
            </a:pPr>
            <a:r>
              <a:rPr lang="en-US" sz="2000" dirty="0">
                <a:solidFill>
                  <a:srgbClr val="595959"/>
                </a:solidFill>
                <a:latin typeface="微软雅黑" panose="020B0503020204020204" charset="-122"/>
                <a:ea typeface="微软雅黑" panose="020B0503020204020204" charset="-122"/>
              </a:rPr>
              <a:t> 1 </a:t>
            </a:r>
            <a:r>
              <a:rPr lang="zh-CN" altLang="en-US" sz="2000" dirty="0" smtClean="0">
                <a:solidFill>
                  <a:srgbClr val="595959"/>
                </a:solidFill>
                <a:latin typeface="微软雅黑" panose="020B0503020204020204" charset="-122"/>
                <a:ea typeface="微软雅黑" panose="020B0503020204020204" charset="-122"/>
              </a:rPr>
              <a:t>统计学习分类算法</a:t>
            </a:r>
            <a:endParaRPr lang="zh-CN" altLang="en-US" sz="2000" dirty="0">
              <a:solidFill>
                <a:srgbClr val="595959"/>
              </a:solidFill>
              <a:latin typeface="微软雅黑" panose="020B0503020204020204" charset="-122"/>
              <a:ea typeface="微软雅黑" panose="020B0503020204020204" charset="-122"/>
            </a:endParaRPr>
          </a:p>
        </p:txBody>
      </p:sp>
      <p:sp>
        <p:nvSpPr>
          <p:cNvPr id="3" name="TextBox 3"/>
          <p:cNvSpPr txBox="1"/>
          <p:nvPr/>
        </p:nvSpPr>
        <p:spPr>
          <a:xfrm>
            <a:off x="654050" y="1440180"/>
            <a:ext cx="3650615" cy="555665"/>
          </a:xfrm>
          <a:prstGeom prst="rect">
            <a:avLst/>
          </a:prstGeom>
        </p:spPr>
        <p:txBody>
          <a:bodyPr wrap="square" lIns="127000" tIns="63500" rIns="127000" bIns="63500" rtlCol="0" anchor="t">
            <a:spAutoFit/>
          </a:bodyPr>
          <a:lstStyle/>
          <a:p>
            <a:pPr algn="l" latinLnBrk="1">
              <a:lnSpc>
                <a:spcPct val="116000"/>
              </a:lnSpc>
            </a:pPr>
            <a:r>
              <a:rPr lang="zh-CN" altLang="en-US" sz="2600" b="1" dirty="0" smtClean="0">
                <a:solidFill>
                  <a:srgbClr val="0080FF"/>
                </a:solidFill>
                <a:latin typeface="微软雅黑" panose="020B0503020204020204" charset="-122"/>
                <a:ea typeface="微软雅黑" panose="020B0503020204020204" charset="-122"/>
              </a:rPr>
              <a:t>朴素贝叶斯算法</a:t>
            </a:r>
            <a:endParaRPr lang="zh-CN" altLang="en-US" sz="2600" b="1" dirty="0">
              <a:solidFill>
                <a:srgbClr val="0080FF"/>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6159500" y="2030112"/>
                <a:ext cx="4038600" cy="992964"/>
              </a:xfrm>
              <a:prstGeom prst="rect">
                <a:avLst/>
              </a:prstGeom>
              <a:noFill/>
            </p:spPr>
            <p:txBody>
              <a:bodyPr wrap="square" rtlCol="0">
                <a:spAutoFit/>
              </a:bodyPr>
              <a:lstStyle/>
              <a:p>
                <a:r>
                  <a:rPr lang="zh-CN" altLang="en-US" dirty="0" smtClean="0"/>
                  <a:t>其中判断公式为：</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en>
                      </m:f>
                    </m:oMath>
                  </m:oMathPara>
                </a14:m>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6159500" y="2030112"/>
                <a:ext cx="4038600" cy="992964"/>
              </a:xfrm>
              <a:prstGeom prst="rect">
                <a:avLst/>
              </a:prstGeom>
              <a:blipFill>
                <a:blip r:embed="rId4"/>
                <a:stretch>
                  <a:fillRect l="-1207" t="-4908"/>
                </a:stretch>
              </a:blipFill>
            </p:spPr>
            <p:txBody>
              <a:bodyPr/>
              <a:lstStyle/>
              <a:p>
                <a:r>
                  <a:rPr lang="zh-CN" altLang="en-US">
                    <a:noFill/>
                  </a:rPr>
                  <a:t> </a:t>
                </a:r>
              </a:p>
            </p:txBody>
          </p:sp>
        </mc:Fallback>
      </mc:AlternateContent>
      <p:pic>
        <p:nvPicPr>
          <p:cNvPr id="1026" name="Picture 2" descr="45概率统计：如何利用朴素贝叶斯算法过滤垃圾短信| zdai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7475" y="3023076"/>
            <a:ext cx="3730625" cy="261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4229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422534" y="2114277"/>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3" name="TextBox 2"/>
          <p:cNvSpPr txBox="1"/>
          <p:nvPr/>
        </p:nvSpPr>
        <p:spPr>
          <a:xfrm>
            <a:off x="869315" y="2121535"/>
            <a:ext cx="1096645"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优点</a:t>
            </a:r>
          </a:p>
        </p:txBody>
      </p:sp>
      <p:sp>
        <p:nvSpPr>
          <p:cNvPr id="6" name="TextBox 5"/>
          <p:cNvSpPr txBox="1"/>
          <p:nvPr/>
        </p:nvSpPr>
        <p:spPr>
          <a:xfrm>
            <a:off x="621030" y="3001010"/>
            <a:ext cx="4911725" cy="2127377"/>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有稳定的分类</a:t>
            </a:r>
            <a:r>
              <a:rPr lang="zh-CN" altLang="en-US" sz="1600" dirty="0" smtClean="0">
                <a:solidFill>
                  <a:srgbClr val="42464B"/>
                </a:solidFill>
                <a:latin typeface="微软雅黑" panose="020B0503020204020204" charset="-122"/>
                <a:ea typeface="微软雅黑" panose="020B0503020204020204" charset="-122"/>
              </a:rPr>
              <a:t>效率</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zh-CN" altLang="en-US"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对小规模的数据表现很好，能处理多分类任务，适合增量式训练，尤其是数据量超出内存时，可以一批批的去增量</a:t>
            </a:r>
            <a:r>
              <a:rPr lang="zh-CN" altLang="en-US" sz="1600" dirty="0" smtClean="0">
                <a:solidFill>
                  <a:srgbClr val="42464B"/>
                </a:solidFill>
                <a:latin typeface="微软雅黑" panose="020B0503020204020204" charset="-122"/>
                <a:ea typeface="微软雅黑" panose="020B0503020204020204" charset="-122"/>
              </a:rPr>
              <a:t>训练</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对缺失数据不太敏感，算法也比较简单</a:t>
            </a:r>
          </a:p>
        </p:txBody>
      </p:sp>
      <p:sp>
        <p:nvSpPr>
          <p:cNvPr id="7" name="Freeform 6"/>
          <p:cNvSpPr/>
          <p:nvPr/>
        </p:nvSpPr>
        <p:spPr>
          <a:xfrm>
            <a:off x="-60218" y="-4606"/>
            <a:ext cx="11774432" cy="584200"/>
          </a:xfrm>
          <a:custGeom>
            <a:avLst/>
            <a:gdLst/>
            <a:ahLst/>
            <a:cxnLst/>
            <a:rect l="l" t="t" r="r" b="b"/>
            <a:pathLst>
              <a:path w="11774432" h="584200">
                <a:moveTo>
                  <a:pt x="0" y="0"/>
                </a:moveTo>
                <a:lnTo>
                  <a:pt x="11774433" y="0"/>
                </a:lnTo>
                <a:lnTo>
                  <a:pt x="11774433" y="584200"/>
                </a:lnTo>
                <a:lnTo>
                  <a:pt x="0" y="584200"/>
                </a:lnTo>
                <a:lnTo>
                  <a:pt x="0" y="0"/>
                </a:lnTo>
                <a:close/>
              </a:path>
            </a:pathLst>
          </a:custGeom>
          <a:solidFill>
            <a:srgbClr val="212121"/>
          </a:solidFill>
        </p:spPr>
        <p:txBody>
          <a:bodyPr lIns="127000" rIns="127000" rtlCol="0" anchor="ctr"/>
          <a:lstStyle/>
          <a:p>
            <a:pPr algn="l"/>
            <a:endParaRPr lang="en-US" sz="1100"/>
          </a:p>
        </p:txBody>
      </p:sp>
      <p:sp>
        <p:nvSpPr>
          <p:cNvPr id="8" name="Freeform 7"/>
          <p:cNvSpPr/>
          <p:nvPr/>
        </p:nvSpPr>
        <p:spPr>
          <a:xfrm>
            <a:off x="0" y="586852"/>
            <a:ext cx="11621385" cy="627811"/>
          </a:xfrm>
          <a:custGeom>
            <a:avLst/>
            <a:gdLst/>
            <a:ahLst/>
            <a:cxnLst/>
            <a:rect l="l" t="t" r="r" b="b"/>
            <a:pathLst>
              <a:path w="11621385" h="627811">
                <a:moveTo>
                  <a:pt x="0" y="0"/>
                </a:moveTo>
                <a:lnTo>
                  <a:pt x="11621385" y="0"/>
                </a:lnTo>
                <a:lnTo>
                  <a:pt x="11621385" y="627810"/>
                </a:lnTo>
                <a:lnTo>
                  <a:pt x="0" y="627810"/>
                </a:lnTo>
                <a:lnTo>
                  <a:pt x="0" y="0"/>
                </a:lnTo>
                <a:close/>
              </a:path>
            </a:pathLst>
          </a:custGeom>
          <a:solidFill>
            <a:srgbClr val="D9D9D9"/>
          </a:solidFill>
        </p:spPr>
        <p:txBody>
          <a:bodyPr lIns="127000" rIns="127000" rtlCol="0" anchor="ctr"/>
          <a:lstStyle/>
          <a:p>
            <a:pPr algn="l"/>
            <a:endParaRPr lang="en-US" sz="1100"/>
          </a:p>
        </p:txBody>
      </p:sp>
      <p:sp>
        <p:nvSpPr>
          <p:cNvPr id="12" name="Freeform 11"/>
          <p:cNvSpPr/>
          <p:nvPr/>
        </p:nvSpPr>
        <p:spPr>
          <a:xfrm>
            <a:off x="5531934" y="2114577"/>
            <a:ext cx="0" cy="3388229"/>
          </a:xfrm>
          <a:custGeom>
            <a:avLst/>
            <a:gdLst/>
            <a:ahLst/>
            <a:cxnLst/>
            <a:rect l="l" t="t" r="r" b="b"/>
            <a:pathLst>
              <a:path h="3388229">
                <a:moveTo>
                  <a:pt x="0" y="0"/>
                </a:moveTo>
                <a:lnTo>
                  <a:pt x="0" y="3388229"/>
                </a:lnTo>
              </a:path>
            </a:pathLst>
          </a:custGeom>
          <a:solidFill>
            <a:srgbClr val="42464B"/>
          </a:solidFill>
          <a:ln w="6350">
            <a:solidFill>
              <a:srgbClr val="42464B"/>
            </a:solidFill>
            <a:prstDash val="solid"/>
          </a:ln>
        </p:spPr>
      </p:sp>
      <p:sp>
        <p:nvSpPr>
          <p:cNvPr id="14" name="TextBox 13"/>
          <p:cNvSpPr txBox="1"/>
          <p:nvPr/>
        </p:nvSpPr>
        <p:spPr>
          <a:xfrm>
            <a:off x="6503670" y="2135505"/>
            <a:ext cx="1078230" cy="662305"/>
          </a:xfrm>
          <a:prstGeom prst="rect">
            <a:avLst/>
          </a:prstGeom>
        </p:spPr>
        <p:txBody>
          <a:bodyPr wrap="square" lIns="127000" tIns="63500" rIns="127000" bIns="63500" rtlCol="0" anchor="t">
            <a:spAutoFit/>
          </a:bodyPr>
          <a:lstStyle/>
          <a:p>
            <a:pPr algn="l" latinLnBrk="1">
              <a:lnSpc>
                <a:spcPct val="116000"/>
              </a:lnSpc>
            </a:pPr>
            <a:r>
              <a:rPr lang="zh-CN" altLang="en-US" sz="3000">
                <a:solidFill>
                  <a:srgbClr val="42464B"/>
                </a:solidFill>
                <a:latin typeface="微软雅黑" panose="020B0503020204020204" charset="-122"/>
                <a:ea typeface="微软雅黑" panose="020B0503020204020204" charset="-122"/>
              </a:rPr>
              <a:t>缺点</a:t>
            </a:r>
          </a:p>
        </p:txBody>
      </p:sp>
      <p:sp>
        <p:nvSpPr>
          <p:cNvPr id="25" name="Freeform 1"/>
          <p:cNvSpPr/>
          <p:nvPr/>
        </p:nvSpPr>
        <p:spPr>
          <a:xfrm>
            <a:off x="5957194" y="2121262"/>
            <a:ext cx="446951" cy="446951"/>
          </a:xfrm>
          <a:custGeom>
            <a:avLst/>
            <a:gdLst/>
            <a:ahLst/>
            <a:cxnLst/>
            <a:rect l="l" t="t" r="r" b="b"/>
            <a:pathLst>
              <a:path w="446951" h="446951">
                <a:moveTo>
                  <a:pt x="223476" y="0"/>
                </a:moveTo>
                <a:cubicBezTo>
                  <a:pt x="346897" y="0"/>
                  <a:pt x="446952" y="100053"/>
                  <a:pt x="446952" y="223476"/>
                </a:cubicBezTo>
                <a:cubicBezTo>
                  <a:pt x="446952" y="346898"/>
                  <a:pt x="346897" y="446951"/>
                  <a:pt x="223476" y="446951"/>
                </a:cubicBezTo>
                <a:cubicBezTo>
                  <a:pt x="100055" y="446951"/>
                  <a:pt x="0" y="346898"/>
                  <a:pt x="0" y="223476"/>
                </a:cubicBezTo>
                <a:cubicBezTo>
                  <a:pt x="0" y="100053"/>
                  <a:pt x="100055" y="0"/>
                  <a:pt x="223476" y="0"/>
                </a:cubicBezTo>
                <a:close/>
              </a:path>
            </a:pathLst>
          </a:custGeom>
          <a:solidFill>
            <a:schemeClr val="tx2">
              <a:lumMod val="20000"/>
              <a:lumOff val="80000"/>
            </a:schemeClr>
          </a:solidFill>
        </p:spPr>
        <p:txBody>
          <a:bodyPr lIns="127000" rIns="127000" rtlCol="0" anchor="ctr"/>
          <a:lstStyle/>
          <a:p>
            <a:pPr algn="l"/>
            <a:endParaRPr lang="en-US" sz="1100"/>
          </a:p>
        </p:txBody>
      </p:sp>
      <p:sp>
        <p:nvSpPr>
          <p:cNvPr id="27" name="TextBox 5"/>
          <p:cNvSpPr txBox="1"/>
          <p:nvPr/>
        </p:nvSpPr>
        <p:spPr>
          <a:xfrm>
            <a:off x="6167755" y="3001010"/>
            <a:ext cx="4903470" cy="2127377"/>
          </a:xfrm>
          <a:prstGeom prst="rect">
            <a:avLst/>
          </a:prstGeom>
        </p:spPr>
        <p:txBody>
          <a:bodyPr wrap="square" lIns="127000" tIns="63500" rIns="127000" bIns="63500" rtlCol="0" anchor="t">
            <a:spAutoFit/>
          </a:bodyPr>
          <a:lstStyle/>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算法前提假设属性之间相互独立，而实际中往往难以成立；属性多或者属性之间相关性较大时，分类效果</a:t>
            </a:r>
            <a:r>
              <a:rPr lang="zh-CN" altLang="en-US" sz="1600" dirty="0" smtClean="0">
                <a:solidFill>
                  <a:srgbClr val="42464B"/>
                </a:solidFill>
                <a:latin typeface="微软雅黑" panose="020B0503020204020204" charset="-122"/>
                <a:ea typeface="微软雅黑" panose="020B0503020204020204" charset="-122"/>
              </a:rPr>
              <a:t>不好</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分类效果依赖于</a:t>
            </a:r>
            <a:r>
              <a:rPr lang="zh-CN" altLang="en-US" sz="1600" dirty="0" smtClean="0">
                <a:solidFill>
                  <a:srgbClr val="42464B"/>
                </a:solidFill>
                <a:latin typeface="微软雅黑" panose="020B0503020204020204" charset="-122"/>
                <a:ea typeface="微软雅黑" panose="020B0503020204020204" charset="-122"/>
              </a:rPr>
              <a:t>先验概率</a:t>
            </a:r>
            <a:endParaRPr lang="en-US" altLang="zh-CN" sz="1600" dirty="0" smtClean="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endParaRPr lang="en-US" altLang="zh-CN" sz="1600" dirty="0">
              <a:solidFill>
                <a:srgbClr val="42464B"/>
              </a:solidFill>
              <a:latin typeface="微软雅黑" panose="020B0503020204020204" charset="-122"/>
              <a:ea typeface="微软雅黑" panose="020B0503020204020204" charset="-122"/>
            </a:endParaRPr>
          </a:p>
          <a:p>
            <a:pPr marL="342900" indent="-342900" latinLnBrk="1">
              <a:lnSpc>
                <a:spcPct val="116000"/>
              </a:lnSpc>
              <a:buFont typeface="+mj-lt"/>
              <a:buAutoNum type="arabicPeriod"/>
            </a:pPr>
            <a:r>
              <a:rPr lang="zh-CN" altLang="en-US" sz="1600" dirty="0">
                <a:solidFill>
                  <a:srgbClr val="42464B"/>
                </a:solidFill>
                <a:latin typeface="微软雅黑" panose="020B0503020204020204" charset="-122"/>
                <a:ea typeface="微软雅黑" panose="020B0503020204020204" charset="-122"/>
              </a:rPr>
              <a:t>对输入数据的表达形式很敏感</a:t>
            </a:r>
          </a:p>
        </p:txBody>
      </p:sp>
      <p:sp>
        <p:nvSpPr>
          <p:cNvPr id="28" name="TextBox 21"/>
          <p:cNvSpPr txBox="1"/>
          <p:nvPr/>
        </p:nvSpPr>
        <p:spPr>
          <a:xfrm>
            <a:off x="606425" y="643890"/>
            <a:ext cx="3190875" cy="485261"/>
          </a:xfrm>
          <a:prstGeom prst="rect">
            <a:avLst/>
          </a:prstGeom>
        </p:spPr>
        <p:txBody>
          <a:bodyPr wrap="square" lIns="127000" tIns="63500" rIns="127000" bIns="63500" rtlCol="0" anchor="t">
            <a:spAutoFit/>
          </a:bodyPr>
          <a:lstStyle/>
          <a:p>
            <a:pPr latinLnBrk="1">
              <a:lnSpc>
                <a:spcPct val="116000"/>
              </a:lnSpc>
            </a:pPr>
            <a:r>
              <a:rPr lang="en-US" sz="2000" dirty="0">
                <a:solidFill>
                  <a:srgbClr val="595959"/>
                </a:solidFill>
                <a:latin typeface="微软雅黑" panose="020B0503020204020204" charset="-122"/>
                <a:ea typeface="微软雅黑" panose="020B0503020204020204" charset="-122"/>
              </a:rPr>
              <a:t> </a:t>
            </a:r>
            <a:r>
              <a:rPr lang="en-US" sz="2000" dirty="0" smtClean="0">
                <a:solidFill>
                  <a:srgbClr val="595959"/>
                </a:solidFill>
                <a:latin typeface="微软雅黑" panose="020B0503020204020204" charset="-122"/>
                <a:ea typeface="微软雅黑" panose="020B0503020204020204" charset="-122"/>
              </a:rPr>
              <a:t>1 </a:t>
            </a:r>
            <a:r>
              <a:rPr lang="zh-CN" altLang="en-US" sz="2000" dirty="0" smtClean="0">
                <a:solidFill>
                  <a:srgbClr val="595959"/>
                </a:solidFill>
                <a:latin typeface="微软雅黑" panose="020B0503020204020204" charset="-122"/>
                <a:ea typeface="微软雅黑" panose="020B0503020204020204" charset="-122"/>
              </a:rPr>
              <a:t>统计</a:t>
            </a:r>
            <a:r>
              <a:rPr lang="zh-CN" altLang="en-US" sz="2000" dirty="0">
                <a:solidFill>
                  <a:srgbClr val="595959"/>
                </a:solidFill>
                <a:latin typeface="微软雅黑" panose="020B0503020204020204" charset="-122"/>
                <a:ea typeface="微软雅黑" panose="020B0503020204020204" charset="-122"/>
              </a:rPr>
              <a:t>学习分类算法</a:t>
            </a:r>
          </a:p>
        </p:txBody>
      </p:sp>
      <p:sp>
        <p:nvSpPr>
          <p:cNvPr id="29" name="TextBox 3"/>
          <p:cNvSpPr txBox="1"/>
          <p:nvPr/>
        </p:nvSpPr>
        <p:spPr>
          <a:xfrm>
            <a:off x="654050" y="1440180"/>
            <a:ext cx="3650615" cy="555665"/>
          </a:xfrm>
          <a:prstGeom prst="rect">
            <a:avLst/>
          </a:prstGeom>
        </p:spPr>
        <p:txBody>
          <a:bodyPr wrap="square" lIns="127000" tIns="63500" rIns="127000" bIns="63500" rtlCol="0" anchor="t">
            <a:spAutoFit/>
          </a:bodyPr>
          <a:lstStyle/>
          <a:p>
            <a:pPr latinLnBrk="1">
              <a:lnSpc>
                <a:spcPct val="116000"/>
              </a:lnSpc>
            </a:pPr>
            <a:r>
              <a:rPr lang="zh-CN" altLang="en-US" sz="2600" b="1" dirty="0">
                <a:solidFill>
                  <a:srgbClr val="0080FF"/>
                </a:solidFill>
                <a:latin typeface="微软雅黑" panose="020B0503020204020204" charset="-122"/>
                <a:ea typeface="微软雅黑" panose="020B0503020204020204" charset="-122"/>
              </a:rPr>
              <a:t>朴素贝叶斯算法</a:t>
            </a:r>
          </a:p>
        </p:txBody>
      </p:sp>
    </p:spTree>
    <p:extLst>
      <p:ext uri="{BB962C8B-B14F-4D97-AF65-F5344CB8AC3E}">
        <p14:creationId xmlns:p14="http://schemas.microsoft.com/office/powerpoint/2010/main" val="243271474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4444</TotalTime>
  <Words>2865</Words>
  <Application>Microsoft Office PowerPoint</Application>
  <PresentationFormat>自定义</PresentationFormat>
  <Paragraphs>271</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微软雅黑</vt:lpstr>
      <vt:lpstr>Arial</vt:lpstr>
      <vt:lpstr>Calibri</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BenPC</dc:creator>
  <cp:lastModifiedBy>刘 奔</cp:lastModifiedBy>
  <cp:revision>217</cp:revision>
  <dcterms:created xsi:type="dcterms:W3CDTF">2006-08-16T00:00:00Z</dcterms:created>
  <dcterms:modified xsi:type="dcterms:W3CDTF">2020-12-06T09:37:22Z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