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57" r:id="rId5"/>
    <p:sldId id="292" r:id="rId6"/>
    <p:sldId id="293" r:id="rId7"/>
    <p:sldId id="294" r:id="rId8"/>
    <p:sldId id="286" r:id="rId9"/>
    <p:sldId id="264" r:id="rId10"/>
    <p:sldId id="295" r:id="rId11"/>
    <p:sldId id="287" r:id="rId12"/>
    <p:sldId id="296" r:id="rId13"/>
    <p:sldId id="300" r:id="rId14"/>
    <p:sldId id="299" r:id="rId15"/>
    <p:sldId id="301" r:id="rId16"/>
    <p:sldId id="288" r:id="rId17"/>
    <p:sldId id="297" r:id="rId18"/>
    <p:sldId id="302" r:id="rId19"/>
    <p:sldId id="304" r:id="rId20"/>
    <p:sldId id="289" r:id="rId21"/>
    <p:sldId id="273" r:id="rId22"/>
    <p:sldId id="283" r:id="rId23"/>
  </p:sldIdLst>
  <p:sldSz cx="12192000" cy="6858000"/>
  <p:notesSz cx="6858000" cy="9144000"/>
  <p:defaultTextStyle>
    <a:defPPr>
      <a:defRPr lang="zh-CN"/>
    </a:defPPr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BCD5"/>
    <a:srgbClr val="4472C4"/>
    <a:srgbClr val="EFF0F2"/>
    <a:srgbClr val="8BA4CF"/>
    <a:srgbClr val="F1EAEB"/>
    <a:srgbClr val="F4F6F8"/>
    <a:srgbClr val="C1C9D8"/>
    <a:srgbClr val="F0EAEA"/>
    <a:srgbClr val="2F5597"/>
    <a:srgbClr val="A2A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24" autoAdjust="0"/>
    <p:restoredTop sz="75448" autoAdjust="0"/>
  </p:normalViewPr>
  <p:slideViewPr>
    <p:cSldViewPr snapToGrid="0">
      <p:cViewPr varScale="1">
        <p:scale>
          <a:sx n="53" d="100"/>
          <a:sy n="53" d="100"/>
        </p:scale>
        <p:origin x="63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e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26CED-50CA-46E6-BBB5-24D88729016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CF817-DC72-40BC-8491-057EC9B53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35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1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在维基百科的官方词条中：知识图谱是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用于增强其搜索引擎功能的知识库。本质上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知识图谱旨在描述真实世界中存在的各种实体或概念及其关系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其构成一张巨大的语义网络图，节点表示实体或概念，边则由属性或关系构成。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为什么需要知识图谱？</a:t>
            </a:r>
            <a:endParaRPr lang="en-US" altLang="zh-CN" dirty="0" smtClean="0"/>
          </a:p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查询理解：优化搜索排序，对同名实体进行搜索属性，百度和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给出了不一样的排序结果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智能问答（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KB-QA)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：知识推理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社交领域</a:t>
            </a:r>
            <a:r>
              <a:rPr lang="en-US" altLang="zh-CN" sz="1200" baseline="0" dirty="0" smtClean="0">
                <a:solidFill>
                  <a:schemeClr val="tx1"/>
                </a:solidFill>
                <a:latin typeface="+mn-lt"/>
              </a:rPr>
              <a:t> 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兴趣推荐、用户聚类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识推理：基于符号的推理可以从一个已有的知识图谱，利用规则，推理出新的实体间关系，还可以对知识图谱进行逻辑的冲突检测。基于统计的方法一般指关系机器学习方法，通过统计规律从知识图谱中学习到新的实体间关系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有了知识图谱后，在计算机中如何对知识图谱进行表示与存储，是知识图谱构建与应用的重要课题。</a:t>
            </a:r>
            <a:endParaRPr lang="en-US" altLang="zh-CN" sz="12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往往采用复杂网络来存储知识图谱。接着简要介绍下这种网络结构的表示方法。</a:t>
            </a:r>
            <a:endParaRPr lang="en-US" altLang="zh-CN" sz="12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43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、据给定的关系预处理输入文本，来选择一些相关的小片段，从而屏蔽掉无关文本。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content-masking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这一灵感来源于基于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attention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机制的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RNN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网络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Chorowski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et al. 2015)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</a:p>
              <a:p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ConMask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通过分配 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relationship-dependent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相似度得分给给定实体描述中的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words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来选择最相关的词，具体公式如下，其中  就是实体描述的表示向量矩阵，  是关系（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relation name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）的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word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的表示向量矩阵，而  则计算了实体描述中每个单词的权重。</a:t>
                </a: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最简单版本的具体权重的计算公式如下，就是计算实体描述中每个词向量与关系名称的每个词向量的最大</a:t>
                </a:r>
                <a:r>
                  <a:rPr 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相似度，称之为</a:t>
                </a:r>
                <a:r>
                  <a:rPr 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Maximal Word-Relationship Similarly (MWRW).</a:t>
                </a: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这个公式会给与给定关系无关的词更小的权重，与关系语义接近的词更大的权重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、一层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CNN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结构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、位置信息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输入向量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的第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个分量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由位置向量的分量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和词向量的分量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构成。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位置向量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是一个列向量，拥有以下结构：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eqArr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#</m:t>
                          </m:r>
                          <m:d>
                            <m:dPr>
                              <m:ctrlP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1200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其中，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是句子中词的个数，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是位置向量的维度，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的第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个分量。这里位置编码采用和词向量同样的维度，方便将两者相加。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给定长度为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的词序列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，其位置向量为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，加入位置信息后编码器的新输入为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、据给定的关系预处理输入文本，来选择一些相关的小片段，从而屏蔽掉无关文本。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content-masking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这一灵感来源于基于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attention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机制的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RNN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网络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Chorowski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et al. 2015)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</a:p>
              <a:p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ConMask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通过分配 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relationship-dependent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相似度得分给给定实体描述中的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words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来选择最相关的词，具体公式如下，其中  就是实体描述的表示向量矩阵，  是关系（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relation name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）的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word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的表示向量矩阵，而  则计算了实体描述中每个单词的权重。</a:t>
                </a: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最简单版本的具体权重的计算公式如下，就是计算实体描述中每个词向量与关系名称的每个词向量的最大</a:t>
                </a:r>
                <a:r>
                  <a:rPr 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相似度，称之为</a:t>
                </a:r>
                <a:r>
                  <a:rPr 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Maximal Word-Relationship Similarly (MWRW).</a:t>
                </a: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这个公式会给与给定关系无关的词更小的权重，与关系语义接近的词更大的权重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、一层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CNN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结构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、位置信息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输入向量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的第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个分量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由位置向量的分量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和词向量的分量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构成。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位置向量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是一个列向量，拥有以下结构：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#(10)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其中，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是句子中词的个数，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是位置向量的维度，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的第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个分量。这里位置编码采用和词向量同样的维度，方便将两者相加。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给定长度为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的词序列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，其位置向量为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，加入位置信息后编码器的新输入为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b="1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456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本文使用两个最常用的数据集，分别是语言知识库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[24]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的子集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WN18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和世界知识库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Freebase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[25]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的子集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FB15k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WordNet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通过词义组织词汇信息，它的实体由不同概念的同义词组成，它的关系包括词汇关系和词义间的语义关系。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Freebase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是大型合作知识库，由大量事实构成。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67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zh-CN" dirty="0" smtClean="0"/>
              <a:t>Zero-shot</a:t>
            </a:r>
            <a:r>
              <a:rPr lang="zh-CN" altLang="en-US" dirty="0" smtClean="0"/>
              <a:t>场景中任务是在测试三元组中至少一个实体不在知识图谱中。目前基于结构表示的模型还无法处理这种情况。</a:t>
            </a:r>
            <a:endParaRPr lang="en-US" altLang="zh-CN" dirty="0" smtClean="0"/>
          </a:p>
          <a:p>
            <a:pPr fontAlgn="ctr"/>
            <a:r>
              <a:rPr lang="en-US" altLang="zh-CN" dirty="0" smtClean="0"/>
              <a:t>Fb20k</a:t>
            </a:r>
            <a:r>
              <a:rPr lang="zh-CN" altLang="en-US" dirty="0" smtClean="0"/>
              <a:t>来模仿</a:t>
            </a:r>
            <a:r>
              <a:rPr lang="en-US" altLang="zh-CN" dirty="0" smtClean="0"/>
              <a:t>zero-shot</a:t>
            </a:r>
            <a:r>
              <a:rPr lang="zh-CN" altLang="en-US" dirty="0" smtClean="0"/>
              <a:t>场景，</a:t>
            </a:r>
            <a:r>
              <a:rPr lang="en-US" altLang="zh-CN" dirty="0" smtClean="0"/>
              <a:t>FB15K</a:t>
            </a:r>
            <a:r>
              <a:rPr lang="zh-CN" altLang="en-US" dirty="0" smtClean="0"/>
              <a:t>中的所有实体都是知识图谱中的实体，可以训练得到，而</a:t>
            </a:r>
            <a:r>
              <a:rPr lang="en-US" altLang="zh-CN" dirty="0" smtClean="0"/>
              <a:t>5019</a:t>
            </a:r>
            <a:r>
              <a:rPr lang="zh-CN" altLang="en-US" dirty="0" smtClean="0"/>
              <a:t>个新增实体，要从描述中构造。</a:t>
            </a:r>
            <a:endParaRPr lang="en-US" altLang="zh-CN" dirty="0" smtClean="0"/>
          </a:p>
          <a:p>
            <a:pPr fontAlgn="ctr"/>
            <a:r>
              <a:rPr lang="zh-CN" altLang="en-US" dirty="0" smtClean="0"/>
              <a:t>对于实体分类，用</a:t>
            </a:r>
            <a:r>
              <a:rPr lang="en-US" altLang="zh-CN" dirty="0" smtClean="0"/>
              <a:t>fb15k</a:t>
            </a:r>
            <a:r>
              <a:rPr lang="zh-CN" altLang="en-US" dirty="0" smtClean="0"/>
              <a:t>中相同的的前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个类型，把</a:t>
            </a:r>
            <a:r>
              <a:rPr lang="en-US" altLang="zh-CN" dirty="0" smtClean="0"/>
              <a:t>FB15k</a:t>
            </a:r>
            <a:r>
              <a:rPr lang="zh-CN" altLang="en-US" dirty="0" smtClean="0"/>
              <a:t>所涉及的</a:t>
            </a:r>
            <a:r>
              <a:rPr lang="en-US" altLang="zh-CN" dirty="0" smtClean="0"/>
              <a:t>13445</a:t>
            </a:r>
            <a:r>
              <a:rPr lang="zh-CN" altLang="en-US" dirty="0" smtClean="0"/>
              <a:t>个实体放入训练集中，把不在</a:t>
            </a:r>
            <a:r>
              <a:rPr lang="en-US" altLang="zh-CN" dirty="0" smtClean="0"/>
              <a:t>kg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4050</a:t>
            </a:r>
            <a:r>
              <a:rPr lang="zh-CN" altLang="en-US" dirty="0" smtClean="0"/>
              <a:t>个实体放入测试集中。</a:t>
            </a:r>
            <a:endParaRPr lang="en-US" altLang="zh-CN" dirty="0" smtClean="0"/>
          </a:p>
          <a:p>
            <a:pPr fontAlgn="ctr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72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zh-CN" dirty="0" smtClean="0"/>
              <a:t>Zero-shot</a:t>
            </a:r>
            <a:r>
              <a:rPr lang="zh-CN" altLang="en-US" dirty="0" smtClean="0"/>
              <a:t>场景中任务是在测试三元组中至少一个实体不在知识图谱中。目前基于结构表示的模型还无法处理这种情况。</a:t>
            </a:r>
            <a:endParaRPr lang="en-US" altLang="zh-CN" dirty="0" smtClean="0"/>
          </a:p>
          <a:p>
            <a:pPr fontAlgn="ctr"/>
            <a:r>
              <a:rPr lang="en-US" altLang="zh-CN" dirty="0" smtClean="0"/>
              <a:t>Fb20k</a:t>
            </a:r>
            <a:r>
              <a:rPr lang="zh-CN" altLang="en-US" dirty="0" smtClean="0"/>
              <a:t>来模仿</a:t>
            </a:r>
            <a:r>
              <a:rPr lang="en-US" altLang="zh-CN" dirty="0" smtClean="0"/>
              <a:t>zero-shot</a:t>
            </a:r>
            <a:r>
              <a:rPr lang="zh-CN" altLang="en-US" dirty="0" smtClean="0"/>
              <a:t>场景，</a:t>
            </a:r>
            <a:r>
              <a:rPr lang="en-US" altLang="zh-CN" dirty="0" smtClean="0"/>
              <a:t>FB15K</a:t>
            </a:r>
            <a:r>
              <a:rPr lang="zh-CN" altLang="en-US" dirty="0" smtClean="0"/>
              <a:t>中的所有实体都是知识图谱中的实体，可以训练得到，而</a:t>
            </a:r>
            <a:r>
              <a:rPr lang="en-US" altLang="zh-CN" dirty="0" smtClean="0"/>
              <a:t>5019</a:t>
            </a:r>
            <a:r>
              <a:rPr lang="zh-CN" altLang="en-US" dirty="0" smtClean="0"/>
              <a:t>个新增实体，要从描述中构造。</a:t>
            </a:r>
            <a:endParaRPr lang="en-US" altLang="zh-CN" dirty="0" smtClean="0"/>
          </a:p>
          <a:p>
            <a:pPr fontAlgn="ctr"/>
            <a:r>
              <a:rPr lang="zh-CN" altLang="en-US" dirty="0" smtClean="0"/>
              <a:t>对于实体分类，用</a:t>
            </a:r>
            <a:r>
              <a:rPr lang="en-US" altLang="zh-CN" dirty="0" smtClean="0"/>
              <a:t>fb15k</a:t>
            </a:r>
            <a:r>
              <a:rPr lang="zh-CN" altLang="en-US" dirty="0" smtClean="0"/>
              <a:t>中相同的的前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个类型，把</a:t>
            </a:r>
            <a:r>
              <a:rPr lang="en-US" altLang="zh-CN" dirty="0" smtClean="0"/>
              <a:t>FB15k</a:t>
            </a:r>
            <a:r>
              <a:rPr lang="zh-CN" altLang="en-US" dirty="0" smtClean="0"/>
              <a:t>所涉及的</a:t>
            </a:r>
            <a:r>
              <a:rPr lang="en-US" altLang="zh-CN" dirty="0" smtClean="0"/>
              <a:t>13445</a:t>
            </a:r>
            <a:r>
              <a:rPr lang="zh-CN" altLang="en-US" dirty="0" smtClean="0"/>
              <a:t>个实体放入训练集中，把不在</a:t>
            </a:r>
            <a:r>
              <a:rPr lang="en-US" altLang="zh-CN" dirty="0" smtClean="0"/>
              <a:t>kg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4050</a:t>
            </a:r>
            <a:r>
              <a:rPr lang="zh-CN" altLang="en-US" dirty="0" smtClean="0"/>
              <a:t>个实体放入测试集中。</a:t>
            </a:r>
            <a:endParaRPr lang="en-US" altLang="zh-CN" dirty="0" smtClean="0"/>
          </a:p>
          <a:p>
            <a:pPr fontAlgn="ctr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197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95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24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56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23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等人提出非结构化模型（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Unstructured model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[7]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，该模型假设头尾实体向量相似，在得分函数里将关系向量设置为零，因此无法区分不同关系。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等人提出结构化模型（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structured embedding, SE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[8]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，该模型假定头尾实体向量只在相关关系的语义空间内相似。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等人提出语义匹配能量模型（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 matching energy, SME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[9]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，利用投影矩阵表示实体与关系，根据得分函数分为线性形式（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）和双线性形式（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Bilinear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等人提出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，该模型简单高效易拓展，逐渐成为最受关注的知识表示模型。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transe</a:t>
            </a:r>
            <a:r>
              <a:rPr lang="zh-CN" altLang="en-US" dirty="0" smtClean="0"/>
              <a:t>模型把知识库中的关系看作实体间的某种平移向量。</a:t>
            </a:r>
          </a:p>
          <a:p>
            <a:r>
              <a:rPr lang="zh-CN" altLang="en-US" dirty="0" smtClean="0"/>
              <a:t>对于每个三元（</a:t>
            </a:r>
            <a:r>
              <a:rPr lang="en-US" altLang="zh-CN" dirty="0" err="1" smtClean="0"/>
              <a:t>h,r,t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transE</a:t>
            </a:r>
            <a:r>
              <a:rPr lang="zh-CN" altLang="en-US" dirty="0" smtClean="0"/>
              <a:t>用关系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的向量</a:t>
            </a:r>
            <a:r>
              <a:rPr lang="en-US" altLang="zh-CN" dirty="0" err="1" smtClean="0"/>
              <a:t>lr</a:t>
            </a:r>
            <a:r>
              <a:rPr lang="zh-CN" altLang="en-US" dirty="0" smtClean="0"/>
              <a:t>作为头实体向量</a:t>
            </a:r>
            <a:r>
              <a:rPr lang="en-US" altLang="zh-CN" dirty="0" err="1" smtClean="0"/>
              <a:t>lh</a:t>
            </a:r>
            <a:r>
              <a:rPr lang="zh-CN" altLang="en-US" dirty="0" smtClean="0"/>
              <a:t>和尾实体向量</a:t>
            </a:r>
            <a:r>
              <a:rPr lang="en-US" altLang="zh-CN" dirty="0" err="1" smtClean="0"/>
              <a:t>lt</a:t>
            </a:r>
            <a:r>
              <a:rPr lang="zh-CN" altLang="en-US" dirty="0" smtClean="0"/>
              <a:t>之间的平移。</a:t>
            </a:r>
          </a:p>
          <a:p>
            <a:r>
              <a:rPr lang="zh-CN" altLang="en-US" dirty="0" smtClean="0"/>
              <a:t>也可以理解为，</a:t>
            </a:r>
            <a:r>
              <a:rPr lang="en-US" altLang="zh-CN" dirty="0" err="1" smtClean="0"/>
              <a:t>lr</a:t>
            </a:r>
            <a:r>
              <a:rPr lang="zh-CN" altLang="en-US" dirty="0" smtClean="0"/>
              <a:t>就是从</a:t>
            </a:r>
            <a:r>
              <a:rPr lang="en-US" altLang="zh-CN" dirty="0" err="1" smtClean="0"/>
              <a:t>Lh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lt</a:t>
            </a:r>
            <a:r>
              <a:rPr lang="zh-CN" altLang="en-US" dirty="0" smtClean="0"/>
              <a:t>的翻译，所以</a:t>
            </a:r>
            <a:r>
              <a:rPr lang="en-US" altLang="zh-CN" dirty="0" err="1" smtClean="0"/>
              <a:t>transE</a:t>
            </a:r>
            <a:r>
              <a:rPr lang="zh-CN" altLang="en-US" dirty="0" smtClean="0"/>
              <a:t>也叫翻译模型。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等人提出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[9]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，将关系建模为超平面并将头尾实体投影到关系特定的超平面，解决了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的实体在不同关系下无法有不同表示的问题。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等人提出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，在不同语义空间内表示实体和关系，并将实体投影到对应的关系空间。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等人进一步提出了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CTransR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，利用聚类划分关系，为每个关系分别学习表示向量。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等人提出基于路径的多步法表示学习模型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PTransE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[11]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等人提出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[12]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，利用投影矩阵将头实体和尾实体分别投影到关系空间，解决了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参数过多的问题。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等人提出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TranSparse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[13]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模型中的稠密矩阵换成稀疏矩阵，头、尾实体共享同一个投影矩阵，解决了实体和关系的异质性问题。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等人提出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[14]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，使用马氏距离替换损失函数中的距离。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等人提出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KG2E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[15]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，利用高斯分布来表示实体及关系。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等人提出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[16]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，使用高斯混合模型表示关系，使关系能包含多种语义。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88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目前，已有许多研究工作使用文本信息来改善知识表示。</a:t>
            </a:r>
          </a:p>
          <a:p>
            <a:r>
              <a:rPr lang="en-US" altLang="zh-CN" dirty="0" err="1" smtClean="0"/>
              <a:t>Socher</a:t>
            </a:r>
            <a:r>
              <a:rPr lang="zh-CN" altLang="en-US" dirty="0" smtClean="0"/>
              <a:t>等人提出</a:t>
            </a:r>
            <a:r>
              <a:rPr lang="en-US" altLang="zh-CN" dirty="0" smtClean="0"/>
              <a:t>NTN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[17]</a:t>
            </a:r>
            <a:r>
              <a:rPr lang="zh-CN" altLang="en-US" dirty="0" smtClean="0"/>
              <a:t>，使用实体名称的词向量平均值来表示实体。</a:t>
            </a:r>
            <a:r>
              <a:rPr lang="en-US" altLang="zh-CN" dirty="0" smtClean="0"/>
              <a:t>Wang</a:t>
            </a:r>
            <a:r>
              <a:rPr lang="zh-CN" altLang="en-US" dirty="0" smtClean="0"/>
              <a:t>等人通过对齐实体名称和维基百科锚点，将知识和文本投影到同一空间，提高了事实预测的准确性</a:t>
            </a:r>
            <a:r>
              <a:rPr lang="en-US" altLang="zh-CN" dirty="0" smtClean="0"/>
              <a:t>[2]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Zhong</a:t>
            </a:r>
            <a:r>
              <a:rPr lang="zh-CN" altLang="en-US" dirty="0" smtClean="0"/>
              <a:t>等人在</a:t>
            </a:r>
            <a:r>
              <a:rPr lang="en-US" altLang="zh-CN" dirty="0" smtClean="0"/>
              <a:t>Wang</a:t>
            </a:r>
            <a:r>
              <a:rPr lang="zh-CN" altLang="en-US" dirty="0" smtClean="0"/>
              <a:t>等人工作的基础上拓展模型</a:t>
            </a:r>
            <a:r>
              <a:rPr lang="en-US" altLang="zh-CN" dirty="0" smtClean="0"/>
              <a:t>[3]</a:t>
            </a:r>
            <a:r>
              <a:rPr lang="zh-CN" altLang="en-US" dirty="0" smtClean="0"/>
              <a:t>，将实体描述中的知识和词汇关联起来。然而，这两份工作都在词级别上做了对齐，导致其丢失短语或句子层面的语义信息。</a:t>
            </a:r>
            <a:r>
              <a:rPr lang="en-US" altLang="zh-CN" dirty="0" smtClean="0"/>
              <a:t>Zhang</a:t>
            </a:r>
            <a:r>
              <a:rPr lang="zh-CN" altLang="en-US" dirty="0" smtClean="0"/>
              <a:t>等人使用实体名称或者实体描述中词向量的平均值</a:t>
            </a:r>
            <a:r>
              <a:rPr lang="en-US" altLang="zh-CN" dirty="0" smtClean="0"/>
              <a:t>[18]</a:t>
            </a:r>
            <a:r>
              <a:rPr lang="zh-CN" altLang="en-US" dirty="0" smtClean="0"/>
              <a:t>，该方法忽略了句子中的词序信息。</a:t>
            </a:r>
          </a:p>
          <a:p>
            <a:r>
              <a:rPr lang="en-US" altLang="zh-CN" dirty="0" err="1" smtClean="0"/>
              <a:t>Xie</a:t>
            </a:r>
            <a:r>
              <a:rPr lang="zh-CN" altLang="en-US" dirty="0" smtClean="0"/>
              <a:t>等人提出了</a:t>
            </a:r>
            <a:r>
              <a:rPr lang="en-US" altLang="zh-CN" dirty="0" smtClean="0"/>
              <a:t>DKRL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[4]</a:t>
            </a:r>
            <a:r>
              <a:rPr lang="zh-CN" altLang="en-US" dirty="0" smtClean="0"/>
              <a:t>，利用实体描述来表示实体向量。该模型使用连续词袋模型和卷积神经网络来编码实体描述的语义，并将得分函数分成基于结构和基于描述的两部分。尽管该模型也使用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编码文本信息，但它的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只包括卷积层、非线性层和池化层，与本文的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结构有一定差别。此外，该方法尚未考虑到文本信息的筛选及联合两种表示的有效方式。</a:t>
            </a:r>
            <a:r>
              <a:rPr lang="en-US" altLang="zh-CN" dirty="0" smtClean="0"/>
              <a:t>Xu</a:t>
            </a:r>
            <a:r>
              <a:rPr lang="zh-CN" altLang="en-US" dirty="0" smtClean="0"/>
              <a:t>等人提出了基于双向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的联合表示模型</a:t>
            </a:r>
            <a:r>
              <a:rPr lang="en-US" altLang="zh-CN" dirty="0" smtClean="0"/>
              <a:t>[5]</a:t>
            </a:r>
            <a:r>
              <a:rPr lang="zh-CN" altLang="en-US" dirty="0" smtClean="0"/>
              <a:t>，利用注意力机制选择实体描述中的相关文本，同时设计门机制来控制结构信息和文本信息的权重，相比先前的模型性能显著提高。</a:t>
            </a:r>
          </a:p>
          <a:p>
            <a:r>
              <a:rPr lang="zh-CN" altLang="en-US" dirty="0" smtClean="0"/>
              <a:t>除了实体描述外，还有一些工作</a:t>
            </a:r>
            <a:r>
              <a:rPr lang="en-US" altLang="zh-CN" dirty="0" smtClean="0"/>
              <a:t>[19-21]</a:t>
            </a:r>
            <a:r>
              <a:rPr lang="zh-CN" altLang="en-US" dirty="0" smtClean="0"/>
              <a:t>将文本关系和知识库关系映射到相同的向量空间并获得显著改进。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53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6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808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、据给定的关系预处理输入文本，来选择一些相关的小片段，从而屏蔽掉无关文本。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content-masking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这一灵感来源于基于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attention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机制的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RNN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网络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Chorowski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et al. 2015)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</a:p>
              <a:p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ConMask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通过分配 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relationship-dependent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相似度得分给给定实体描述中的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words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来选择最相关的词，具体公式如下，其中  就是实体描述的表示向量矩阵，  是关系（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relation name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）的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word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的表示向量矩阵，而  则计算了实体描述中每个单词的权重。</a:t>
                </a: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最简单版本的具体权重的计算公式如下，就是计算实体描述中每个词向量与关系名称的每个词向量的最大</a:t>
                </a:r>
                <a:r>
                  <a:rPr 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相似度，称之为</a:t>
                </a:r>
                <a:r>
                  <a:rPr 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Maximal Word-Relationship Similarly (MWRW).</a:t>
                </a: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这个公式会给与给定关系无关的词更小的权重，与关系语义接近的词更大的权重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、一层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CNN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结构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、位置信息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输入向量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的第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个分量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由位置向量的分量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和词向量的分量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构成。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位置向量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是一个列向量，拥有以下结构：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eqArr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#</m:t>
                          </m:r>
                          <m:d>
                            <m:dPr>
                              <m:ctrlP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1200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其中，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是句子中词的个数，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是位置向量的维度，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的第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个分量。这里位置编码采用和词向量同样的维度，方便将两者相加。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给定长度为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的词序列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，其位置向量为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，加入位置信息后编码器的新输入为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、据给定的关系预处理输入文本，来选择一些相关的小片段，从而屏蔽掉无关文本。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content-masking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这一灵感来源于基于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attention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机制的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RNN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网络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Chorowski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et al. 2015)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</a:p>
              <a:p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ConMask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通过分配 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relationship-dependent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相似度得分给给定实体描述中的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words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来选择最相关的词，具体公式如下，其中  就是实体描述的表示向量矩阵，  是关系（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relation name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）的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word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的表示向量矩阵，而  则计算了实体描述中每个单词的权重。</a:t>
                </a: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最简单版本的具体权重的计算公式如下，就是计算实体描述中每个词向量与关系名称的每个词向量的最大</a:t>
                </a:r>
                <a:r>
                  <a:rPr 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相似度，称之为</a:t>
                </a:r>
                <a:r>
                  <a:rPr 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Maximal Word-Relationship Similarly (MWRW).</a:t>
                </a: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这个公式会给与给定关系无关的词更小的权重，与关系语义接近的词更大的权重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、一层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CNN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结构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、位置信息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输入向量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的第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个分量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由位置向量的分量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和词向量的分量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构成。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位置向量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是一个列向量，拥有以下结构：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#(10)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其中，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是句子中词的个数，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是位置向量的维度，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的第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个分量。这里位置编码采用和词向量同样的维度，方便将两者相加。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给定长度为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的词序列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，其位置向量为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，加入位置信息后编码器的新输入为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b="1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8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63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49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82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36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21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43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93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15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5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9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 41"/>
          <p:cNvGrpSpPr/>
          <p:nvPr userDrawn="1"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9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11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15" name="圆角矩形 14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圆角矩形 18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3" name="圆角矩形 12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10" name="文本框 9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+mn-ea"/>
                </a:rPr>
                <a:t>武汉大学 计算机学院      </a:t>
              </a:r>
              <a:endParaRPr lang="en-US" altLang="zh-CN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+mn-ea"/>
              </a:endParaRPr>
            </a:p>
            <a:p>
              <a:pPr algn="r"/>
              <a:r>
                <a:rPr lang="en-US" altLang="zh-CN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Wuhan</a:t>
              </a:r>
              <a:r>
                <a:rPr lang="zh-CN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1548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479208" cy="683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7845726"/>
              </p:ext>
            </p:extLst>
          </p:nvPr>
        </p:nvGraphicFramePr>
        <p:xfrm>
          <a:off x="0" y="944372"/>
          <a:ext cx="1479207" cy="3898560"/>
        </p:xfrm>
        <a:graphic>
          <a:graphicData uri="http://schemas.openxmlformats.org/drawingml/2006/table">
            <a:tbl>
              <a:tblPr bandCol="1">
                <a:tableStyleId>{5FD0F851-EC5A-4D38-B0AD-8093EC10F338}</a:tableStyleId>
              </a:tblPr>
              <a:tblGrid>
                <a:gridCol w="147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9712"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bg1"/>
                          </a:solidFill>
                        </a:rPr>
                        <a:t>研究背景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7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相关工作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7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7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97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论文总结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4865" y="951570"/>
            <a:ext cx="10439401" cy="531455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84863" y="6356354"/>
            <a:ext cx="3310469" cy="365125"/>
          </a:xfrm>
        </p:spPr>
        <p:txBody>
          <a:bodyPr/>
          <a:lstStyle/>
          <a:p>
            <a:fld id="{71AB7A37-B852-49AB-B2E2-96296AB21F67}" type="datetimeFigureOut">
              <a:rPr lang="zh-CN" altLang="en-US" smtClean="0"/>
              <a:t>2018/12/5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071532" y="6356354"/>
            <a:ext cx="3539068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86800" y="6356354"/>
            <a:ext cx="3437466" cy="365125"/>
          </a:xfrm>
        </p:spPr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3928799" y="252859"/>
            <a:ext cx="826320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 userDrawn="1"/>
        </p:nvSpPr>
        <p:spPr>
          <a:xfrm rot="10800000" flipV="1">
            <a:off x="1694315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3942286" y="325001"/>
            <a:ext cx="3234339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+mn-ea"/>
              </a:rPr>
              <a:t>RESEARCH BACKGROUND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 41"/>
          <p:cNvGrpSpPr/>
          <p:nvPr userDrawn="1"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16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18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2" name="圆角矩形 21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圆角矩形 22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圆角矩形 24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17" name="文本框 16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武汉大学 计算机学院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en-US" altLang="zh-CN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Wuhan</a:t>
              </a:r>
              <a:r>
                <a:rPr lang="zh-CN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27" name="文本框 26"/>
          <p:cNvSpPr txBox="1"/>
          <p:nvPr userDrawn="1"/>
        </p:nvSpPr>
        <p:spPr>
          <a:xfrm>
            <a:off x="2217109" y="275483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342173" y="1290141"/>
            <a:ext cx="143436" cy="1259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35982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479208" cy="683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12412529"/>
              </p:ext>
            </p:extLst>
          </p:nvPr>
        </p:nvGraphicFramePr>
        <p:xfrm>
          <a:off x="0" y="944372"/>
          <a:ext cx="1479207" cy="3898560"/>
        </p:xfrm>
        <a:graphic>
          <a:graphicData uri="http://schemas.openxmlformats.org/drawingml/2006/table">
            <a:tbl>
              <a:tblPr bandCol="1">
                <a:tableStyleId>{5FD0F851-EC5A-4D38-B0AD-8093EC10F338}</a:tableStyleId>
              </a:tblPr>
              <a:tblGrid>
                <a:gridCol w="147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9712"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研究背景</a:t>
                      </a:r>
                      <a:endParaRPr lang="zh-CN" altLang="en-US" sz="1600" b="0" kern="1200" cap="none" spc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712"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相关工作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7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7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97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论文总结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4865" y="951570"/>
            <a:ext cx="10439401" cy="531455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84863" y="6356354"/>
            <a:ext cx="3310469" cy="365125"/>
          </a:xfrm>
        </p:spPr>
        <p:txBody>
          <a:bodyPr/>
          <a:lstStyle/>
          <a:p>
            <a:fld id="{71AB7A37-B852-49AB-B2E2-96296AB21F67}" type="datetimeFigureOut">
              <a:rPr lang="zh-CN" altLang="en-US" smtClean="0"/>
              <a:t>2018/12/5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071532" y="6356354"/>
            <a:ext cx="3539068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86800" y="6356354"/>
            <a:ext cx="3437466" cy="365125"/>
          </a:xfrm>
        </p:spPr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928799" y="252859"/>
            <a:ext cx="826320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 userDrawn="1"/>
        </p:nvSpPr>
        <p:spPr>
          <a:xfrm rot="10800000" flipV="1">
            <a:off x="1694315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3917331" y="325001"/>
            <a:ext cx="2055298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marL="0" algn="ctr" defTabSz="914354" rtl="0" eaLnBrk="1" latinLnBrk="0" hangingPunct="1"/>
            <a:r>
              <a:rPr lang="en-US" altLang="zh-CN" sz="19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RELATED WORK</a:t>
            </a:r>
            <a:endParaRPr lang="en-US" altLang="zh-CN" sz="19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5" name="组 41"/>
          <p:cNvGrpSpPr/>
          <p:nvPr userDrawn="1"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16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18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2" name="圆角矩形 21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圆角矩形 22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圆角矩形 24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17" name="文本框 16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+mn-ea"/>
                </a:rPr>
                <a:t>武汉大学 计算机学院      </a:t>
              </a:r>
              <a:endParaRPr lang="en-US" altLang="zh-CN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+mn-ea"/>
              </a:endParaRPr>
            </a:p>
            <a:p>
              <a:pPr algn="r"/>
              <a:r>
                <a:rPr lang="en-US" altLang="zh-CN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Wuhan</a:t>
              </a:r>
              <a:r>
                <a:rPr lang="zh-CN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endParaRPr>
            </a:p>
          </p:txBody>
        </p:sp>
      </p:grpSp>
      <p:sp>
        <p:nvSpPr>
          <p:cNvPr id="27" name="文本框 26"/>
          <p:cNvSpPr txBox="1"/>
          <p:nvPr userDrawn="1"/>
        </p:nvSpPr>
        <p:spPr>
          <a:xfrm>
            <a:off x="2217109" y="275483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342173" y="2052141"/>
            <a:ext cx="143436" cy="1259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0561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479208" cy="683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73008403"/>
              </p:ext>
            </p:extLst>
          </p:nvPr>
        </p:nvGraphicFramePr>
        <p:xfrm>
          <a:off x="0" y="944372"/>
          <a:ext cx="1479207" cy="3898560"/>
        </p:xfrm>
        <a:graphic>
          <a:graphicData uri="http://schemas.openxmlformats.org/drawingml/2006/table">
            <a:tbl>
              <a:tblPr bandCol="1">
                <a:tableStyleId>{5FD0F851-EC5A-4D38-B0AD-8093EC10F338}</a:tableStyleId>
              </a:tblPr>
              <a:tblGrid>
                <a:gridCol w="147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9712"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研究背景</a:t>
                      </a:r>
                      <a:endParaRPr lang="zh-CN" altLang="en-US" sz="1600" kern="1200" cap="none" spc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7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相关工作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7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7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97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论文总结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4865" y="951570"/>
            <a:ext cx="10439401" cy="531455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84863" y="6356354"/>
            <a:ext cx="3310469" cy="365125"/>
          </a:xfrm>
        </p:spPr>
        <p:txBody>
          <a:bodyPr/>
          <a:lstStyle/>
          <a:p>
            <a:fld id="{71AB7A37-B852-49AB-B2E2-96296AB21F67}" type="datetimeFigureOut">
              <a:rPr lang="zh-CN" altLang="en-US" smtClean="0"/>
              <a:t>2018/12/5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071532" y="6356354"/>
            <a:ext cx="3539068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86800" y="6356354"/>
            <a:ext cx="3437466" cy="365125"/>
          </a:xfrm>
        </p:spPr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209715" y="252859"/>
            <a:ext cx="898228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 userDrawn="1"/>
        </p:nvSpPr>
        <p:spPr>
          <a:xfrm rot="10800000" flipV="1">
            <a:off x="1694315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3223850" y="325001"/>
            <a:ext cx="1271943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+mn-ea"/>
              </a:rPr>
              <a:t>METHOD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 41"/>
          <p:cNvGrpSpPr/>
          <p:nvPr userDrawn="1"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16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18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2" name="圆角矩形 21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圆角矩形 22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圆角矩形 24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17" name="文本框 16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+mn-ea"/>
                </a:rPr>
                <a:t>武汉大学 计算机学院      </a:t>
              </a:r>
              <a:endParaRPr lang="en-US" altLang="zh-CN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+mn-ea"/>
              </a:endParaRPr>
            </a:p>
            <a:p>
              <a:pPr algn="r"/>
              <a:r>
                <a:rPr lang="en-US" altLang="zh-CN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Wuhan</a:t>
              </a:r>
              <a:r>
                <a:rPr lang="zh-CN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endParaRPr>
            </a:p>
          </p:txBody>
        </p:sp>
      </p:grpSp>
      <p:sp>
        <p:nvSpPr>
          <p:cNvPr id="27" name="文本框 26"/>
          <p:cNvSpPr txBox="1"/>
          <p:nvPr userDrawn="1"/>
        </p:nvSpPr>
        <p:spPr>
          <a:xfrm>
            <a:off x="2217109" y="275483"/>
            <a:ext cx="954099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342173" y="2814141"/>
            <a:ext cx="143436" cy="1259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718827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479208" cy="683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13480374"/>
              </p:ext>
            </p:extLst>
          </p:nvPr>
        </p:nvGraphicFramePr>
        <p:xfrm>
          <a:off x="0" y="944372"/>
          <a:ext cx="1479207" cy="3898560"/>
        </p:xfrm>
        <a:graphic>
          <a:graphicData uri="http://schemas.openxmlformats.org/drawingml/2006/table">
            <a:tbl>
              <a:tblPr bandCol="1">
                <a:tableStyleId>{5FD0F851-EC5A-4D38-B0AD-8093EC10F338}</a:tableStyleId>
              </a:tblPr>
              <a:tblGrid>
                <a:gridCol w="147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9712"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研究背景</a:t>
                      </a:r>
                      <a:endParaRPr lang="zh-CN" altLang="en-US" sz="1600" kern="1200" cap="none" spc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0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7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相关工作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7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712"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实验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97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论文总结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4865" y="951570"/>
            <a:ext cx="10439401" cy="531455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84863" y="6356354"/>
            <a:ext cx="3310469" cy="365125"/>
          </a:xfrm>
        </p:spPr>
        <p:txBody>
          <a:bodyPr/>
          <a:lstStyle/>
          <a:p>
            <a:fld id="{71AB7A37-B852-49AB-B2E2-96296AB21F67}" type="datetimeFigureOut">
              <a:rPr lang="zh-CN" altLang="en-US" smtClean="0"/>
              <a:t>2018/12/5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071532" y="6356354"/>
            <a:ext cx="3539068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86800" y="6356354"/>
            <a:ext cx="3437466" cy="365125"/>
          </a:xfrm>
        </p:spPr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171209" y="252859"/>
            <a:ext cx="9020796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 userDrawn="1"/>
        </p:nvSpPr>
        <p:spPr>
          <a:xfrm rot="10800000" flipV="1">
            <a:off x="1694315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3185725" y="325001"/>
            <a:ext cx="1703792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+mn-ea"/>
              </a:rPr>
              <a:t>EXPERIMENT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 41"/>
          <p:cNvGrpSpPr/>
          <p:nvPr userDrawn="1"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16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18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2" name="圆角矩形 21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圆角矩形 22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圆角矩形 24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17" name="文本框 16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+mn-ea"/>
                </a:rPr>
                <a:t>武汉大学 计算机学院      </a:t>
              </a:r>
              <a:endParaRPr lang="en-US" altLang="zh-CN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+mn-ea"/>
              </a:endParaRPr>
            </a:p>
            <a:p>
              <a:pPr algn="r"/>
              <a:r>
                <a:rPr lang="en-US" altLang="zh-CN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Wuhan</a:t>
              </a:r>
              <a:r>
                <a:rPr lang="zh-CN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endParaRPr>
            </a:p>
          </p:txBody>
        </p:sp>
      </p:grpSp>
      <p:sp>
        <p:nvSpPr>
          <p:cNvPr id="27" name="文本框 26"/>
          <p:cNvSpPr txBox="1"/>
          <p:nvPr userDrawn="1"/>
        </p:nvSpPr>
        <p:spPr>
          <a:xfrm>
            <a:off x="2217109" y="275483"/>
            <a:ext cx="954099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342173" y="3614241"/>
            <a:ext cx="143436" cy="1259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258696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479208" cy="683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1349931"/>
              </p:ext>
            </p:extLst>
          </p:nvPr>
        </p:nvGraphicFramePr>
        <p:xfrm>
          <a:off x="0" y="944372"/>
          <a:ext cx="1479207" cy="3898560"/>
        </p:xfrm>
        <a:graphic>
          <a:graphicData uri="http://schemas.openxmlformats.org/drawingml/2006/table">
            <a:tbl>
              <a:tblPr bandCol="1">
                <a:tableStyleId>{5FD0F851-EC5A-4D38-B0AD-8093EC10F338}</a:tableStyleId>
              </a:tblPr>
              <a:tblGrid>
                <a:gridCol w="147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9712"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研究背景</a:t>
                      </a:r>
                      <a:endParaRPr lang="zh-CN" altLang="en-US" sz="1600" kern="1200" cap="none" spc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712"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zh-CN" altLang="en-US" sz="1600" kern="120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相关工作</a:t>
                      </a:r>
                      <a:endParaRPr lang="zh-CN" altLang="en-US" sz="1600" kern="1200" cap="none" spc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7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7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cap="none" spc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97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cap="none" spc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论文总结</a:t>
                      </a:r>
                      <a:endParaRPr lang="zh-CN" altLang="en-US" sz="1600" b="0" cap="none" spc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072" marR="91072" marT="45536" marB="455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4865" y="951570"/>
            <a:ext cx="10439401" cy="5314557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84863" y="6356354"/>
            <a:ext cx="3310469" cy="365125"/>
          </a:xfrm>
        </p:spPr>
        <p:txBody>
          <a:bodyPr/>
          <a:lstStyle/>
          <a:p>
            <a:fld id="{71AB7A37-B852-49AB-B2E2-96296AB21F67}" type="datetimeFigureOut">
              <a:rPr lang="zh-CN" altLang="en-US" smtClean="0"/>
              <a:t>2018/12/5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071532" y="6356354"/>
            <a:ext cx="3539068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86800" y="6356354"/>
            <a:ext cx="3437466" cy="365125"/>
          </a:xfrm>
        </p:spPr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928799" y="252859"/>
            <a:ext cx="826320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 userDrawn="1"/>
        </p:nvSpPr>
        <p:spPr>
          <a:xfrm rot="10800000" flipV="1">
            <a:off x="1694315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5</a:t>
            </a:r>
            <a:endParaRPr lang="zh-CN" altLang="en-US" sz="36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3940946" y="325001"/>
            <a:ext cx="1818951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+mn-ea"/>
              </a:rPr>
              <a:t>CONCLUSION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 41"/>
          <p:cNvGrpSpPr/>
          <p:nvPr userDrawn="1"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16" name="组 4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18" name="组 4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2" name="圆角矩形 21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圆角矩形 22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圆角矩形 24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17" name="文本框 16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+mn-ea"/>
                </a:rPr>
                <a:t>武汉大学 计算机学院      </a:t>
              </a:r>
              <a:endParaRPr lang="en-US" altLang="zh-CN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+mn-ea"/>
              </a:endParaRPr>
            </a:p>
            <a:p>
              <a:pPr algn="r"/>
              <a:r>
                <a:rPr lang="en-US" altLang="zh-CN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Wuhan</a:t>
              </a:r>
              <a:r>
                <a:rPr lang="zh-CN" alt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 </a:t>
              </a:r>
              <a:r>
                <a:rPr lang="en-US" altLang="zh-CN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endParaRPr>
            </a:p>
          </p:txBody>
        </p:sp>
      </p:grpSp>
      <p:sp>
        <p:nvSpPr>
          <p:cNvPr id="27" name="文本框 26"/>
          <p:cNvSpPr txBox="1"/>
          <p:nvPr userDrawn="1"/>
        </p:nvSpPr>
        <p:spPr>
          <a:xfrm>
            <a:off x="2217109" y="275483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342173" y="4363541"/>
            <a:ext cx="143436" cy="1259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844420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29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3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73" r:id="rId4"/>
    <p:sldLayoutId id="2147483674" r:id="rId5"/>
    <p:sldLayoutId id="2147483675" r:id="rId6"/>
    <p:sldLayoutId id="2147483676" r:id="rId7"/>
    <p:sldLayoutId id="2147483678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10" Type="http://schemas.openxmlformats.org/officeDocument/2006/relationships/image" Target="../media/image9.w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8551" y="3808406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 rot="16200000">
            <a:off x="11436486" y="4242496"/>
            <a:ext cx="1271471" cy="363349"/>
            <a:chOff x="6507038" y="462977"/>
            <a:chExt cx="2430800" cy="471379"/>
          </a:xfrm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291154" y="5393407"/>
            <a:ext cx="5414262" cy="415536"/>
            <a:chOff x="7671278" y="5791368"/>
            <a:chExt cx="4711510" cy="418937"/>
          </a:xfrm>
        </p:grpSpPr>
        <p:sp>
          <p:nvSpPr>
            <p:cNvPr id="42" name="文本框 41"/>
            <p:cNvSpPr txBox="1"/>
            <p:nvPr/>
          </p:nvSpPr>
          <p:spPr>
            <a:xfrm>
              <a:off x="7671278" y="5806920"/>
              <a:ext cx="1723029" cy="403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姚亚兰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463073" y="5791368"/>
              <a:ext cx="1919715" cy="4033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指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导教授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：彭敏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413042" y="2660158"/>
            <a:ext cx="11477506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  <a:alpha val="78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representation model of joint entity description and structure information</a:t>
            </a:r>
            <a:endParaRPr lang="zh-CN" altLang="en-US" sz="2400" b="1" dirty="0">
              <a:solidFill>
                <a:schemeClr val="accent1">
                  <a:lumMod val="50000"/>
                  <a:alpha val="78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13041" y="1708133"/>
            <a:ext cx="11264618" cy="83099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4800" dirty="0" smtClean="0">
                <a:ln w="0"/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</a:rPr>
              <a:t>联合实体描述与结构信息的知识表示模型</a:t>
            </a:r>
            <a:endParaRPr lang="zh-CN" altLang="en-US" sz="4800" dirty="0">
              <a:ln w="0"/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949988" y="5348714"/>
            <a:ext cx="484560" cy="382547"/>
            <a:chOff x="4625150" y="6808104"/>
            <a:chExt cx="540316" cy="426565"/>
          </a:xfrm>
          <a:solidFill>
            <a:srgbClr val="4C98CF"/>
          </a:solidFill>
        </p:grpSpPr>
        <p:sp>
          <p:nvSpPr>
            <p:cNvPr id="50" name="Freeform 127"/>
            <p:cNvSpPr>
              <a:spLocks/>
            </p:cNvSpPr>
            <p:nvPr/>
          </p:nvSpPr>
          <p:spPr bwMode="auto">
            <a:xfrm>
              <a:off x="4625150" y="6808104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1" name="Freeform 128"/>
            <p:cNvSpPr>
              <a:spLocks/>
            </p:cNvSpPr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565442" y="4201264"/>
            <a:ext cx="12159958" cy="58477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武汉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 计算机学院                    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Wuhan</a:t>
            </a:r>
            <a:r>
              <a:rPr lang="en-US" altLang="zh-CN" sz="3200" dirty="0" smtClean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University </a:t>
            </a:r>
            <a:endParaRPr lang="zh-CN" altLang="en-US" sz="32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7" name="圆角矩形 56"/>
          <p:cNvSpPr/>
          <p:nvPr/>
        </p:nvSpPr>
        <p:spPr>
          <a:xfrm rot="16200000" flipV="1">
            <a:off x="10447005" y="3771020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96"/>
          <p:cNvSpPr>
            <a:spLocks/>
          </p:cNvSpPr>
          <p:nvPr/>
        </p:nvSpPr>
        <p:spPr bwMode="auto">
          <a:xfrm>
            <a:off x="10716634" y="406279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 rot="10800000" flipV="1">
            <a:off x="2010071" y="1323619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000" dirty="0" smtClean="0"/>
              <a:t>引入文本</a:t>
            </a:r>
            <a:endParaRPr lang="zh-CN" altLang="en-US" sz="2000" dirty="0"/>
          </a:p>
        </p:txBody>
      </p:sp>
      <p:sp>
        <p:nvSpPr>
          <p:cNvPr id="56" name="矩形 55"/>
          <p:cNvSpPr/>
          <p:nvPr/>
        </p:nvSpPr>
        <p:spPr>
          <a:xfrm>
            <a:off x="3544211" y="1381859"/>
            <a:ext cx="8239260" cy="38125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目前，已有一些研究工作使用文本信息来改善知识表示。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650023" y="3874439"/>
            <a:ext cx="7418651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 rot="10800000" flipV="1">
            <a:off x="2823484" y="362981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6" name="圆角矩形 5"/>
          <p:cNvSpPr/>
          <p:nvPr/>
        </p:nvSpPr>
        <p:spPr>
          <a:xfrm rot="10800000" flipV="1">
            <a:off x="7772434" y="362981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7" name="圆角矩形 6"/>
          <p:cNvSpPr/>
          <p:nvPr/>
        </p:nvSpPr>
        <p:spPr>
          <a:xfrm rot="10800000" flipV="1">
            <a:off x="4473134" y="362981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8" name="圆角矩形 7"/>
          <p:cNvSpPr/>
          <p:nvPr/>
        </p:nvSpPr>
        <p:spPr>
          <a:xfrm rot="10800000" flipV="1">
            <a:off x="9422083" y="362981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9" name="圆角矩形 8"/>
          <p:cNvSpPr/>
          <p:nvPr/>
        </p:nvSpPr>
        <p:spPr>
          <a:xfrm rot="10800000" flipV="1">
            <a:off x="6122785" y="362981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2715542" y="4332977"/>
            <a:ext cx="1646597" cy="43543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张量神经网络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40935" y="4332977"/>
            <a:ext cx="1890253" cy="43543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对齐模型的拓展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36155" y="4332977"/>
            <a:ext cx="1742777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Jointly(LSTM)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62139" y="2178444"/>
            <a:ext cx="1159284" cy="43543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对齐模型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77079" y="2178444"/>
            <a:ext cx="808227" cy="43543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DKRL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5542" y="4704626"/>
            <a:ext cx="1902415" cy="99257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NTN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精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准刻画语义，复杂度高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62139" y="2567668"/>
            <a:ext cx="1902415" cy="99257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pTransE</a:t>
            </a:r>
            <a:endParaRPr lang="en-US" altLang="zh-CN" sz="15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受维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基百科锚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点数量和质量局限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56681" y="4704626"/>
            <a:ext cx="2282574" cy="66325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词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级别的对齐导致短语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或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句子语义缺失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77079" y="2567668"/>
            <a:ext cx="2586804" cy="99257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尚未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考虑到文本信息的筛选及联合两种表示的有效方式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36155" y="4704626"/>
            <a:ext cx="2447316" cy="70134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训练无法并行化，长序列不能跨批次处理。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1036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3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1569656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6848445" y="3264361"/>
              <a:ext cx="1916482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84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文本框 374"/>
          <p:cNvSpPr txBox="1"/>
          <p:nvPr/>
        </p:nvSpPr>
        <p:spPr>
          <a:xfrm>
            <a:off x="2349255" y="1148897"/>
            <a:ext cx="1415764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整体架构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6" name="直接连接符 375"/>
          <p:cNvCxnSpPr/>
          <p:nvPr/>
        </p:nvCxnSpPr>
        <p:spPr>
          <a:xfrm>
            <a:off x="2429839" y="165416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/>
          <p:nvPr/>
        </p:nvCxnSpPr>
        <p:spPr>
          <a:xfrm>
            <a:off x="2429839" y="3997498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2341464" y="1668791"/>
            <a:ext cx="4732189" cy="137267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基于</a:t>
            </a: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TransE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的结构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表示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基于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CNN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的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文本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表示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基于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门机制的多源信息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融合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3" name="矩形 382"/>
          <p:cNvSpPr/>
          <p:nvPr/>
        </p:nvSpPr>
        <p:spPr>
          <a:xfrm>
            <a:off x="2272692" y="3997727"/>
            <a:ext cx="4732189" cy="20128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利用</a:t>
            </a: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TransE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来编码三元组的结构信息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；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设计编码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实体描述的文本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编码器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利用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门机制决定结构表示和文本表示构成联合表示的权重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图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3.1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展示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了联合知识表示的整体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框架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91909" y="1273554"/>
            <a:ext cx="1781907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912229"/>
              </p:ext>
            </p:extLst>
          </p:nvPr>
        </p:nvGraphicFramePr>
        <p:xfrm>
          <a:off x="7089172" y="1273554"/>
          <a:ext cx="4511964" cy="4274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r:id="rId4" imgW="5114967" imgH="4819770" progId="Visio.Drawing.15">
                  <p:embed/>
                </p:oleObj>
              </mc:Choice>
              <mc:Fallback>
                <p:oleObj r:id="rId4" imgW="5114967" imgH="481977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172" y="1273554"/>
                        <a:ext cx="4511964" cy="42744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" name="矩形 376"/>
          <p:cNvSpPr/>
          <p:nvPr/>
        </p:nvSpPr>
        <p:spPr>
          <a:xfrm>
            <a:off x="8376941" y="5789393"/>
            <a:ext cx="2822024" cy="34509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 </a:t>
            </a:r>
            <a:r>
              <a:rPr lang="en-US" altLang="zh-CN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联合表示模型的整体架构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" name="文本框 377"/>
          <p:cNvSpPr txBox="1"/>
          <p:nvPr/>
        </p:nvSpPr>
        <p:spPr>
          <a:xfrm>
            <a:off x="2429839" y="3410800"/>
            <a:ext cx="1415764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内容概述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56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文本框 374"/>
          <p:cNvSpPr txBox="1"/>
          <p:nvPr/>
        </p:nvSpPr>
        <p:spPr>
          <a:xfrm>
            <a:off x="2349255" y="1148897"/>
            <a:ext cx="3275248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基于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</a:rPr>
              <a:t>TransE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的结构表示</a:t>
            </a:r>
          </a:p>
        </p:txBody>
      </p:sp>
      <p:cxnSp>
        <p:nvCxnSpPr>
          <p:cNvPr id="376" name="直接连接符 375"/>
          <p:cNvCxnSpPr/>
          <p:nvPr/>
        </p:nvCxnSpPr>
        <p:spPr>
          <a:xfrm>
            <a:off x="2429839" y="165416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91909" y="1273554"/>
            <a:ext cx="1781907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7" name="矩形 376"/>
          <p:cNvSpPr/>
          <p:nvPr/>
        </p:nvSpPr>
        <p:spPr>
          <a:xfrm>
            <a:off x="9126206" y="4876571"/>
            <a:ext cx="2822024" cy="34509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 </a:t>
            </a:r>
            <a:r>
              <a:rPr lang="en-US" altLang="zh-CN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en-US" altLang="zh-CN" sz="1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TransE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85069" y="1592474"/>
            <a:ext cx="20753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685069" y="1982887"/>
          <a:ext cx="3605616" cy="2835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Visio" r:id="rId4" imgW="2273439" imgH="1776600" progId="Visio.Drawing.11">
                  <p:embed/>
                </p:oleObj>
              </mc:Choice>
              <mc:Fallback>
                <p:oleObj name="Visio" r:id="rId4" imgW="2273439" imgH="1776600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5069" y="1982887"/>
                        <a:ext cx="3605616" cy="28356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矩形 42"/>
          <p:cNvSpPr/>
          <p:nvPr/>
        </p:nvSpPr>
        <p:spPr>
          <a:xfrm>
            <a:off x="2341464" y="1668791"/>
            <a:ext cx="4732189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合法的三元组应满足：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763748" y="2439877"/>
          <a:ext cx="1150707" cy="383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6" imgW="431613" imgH="152334" progId="Equation.DSMT4">
                  <p:embed/>
                </p:oleObj>
              </mc:Choice>
              <mc:Fallback>
                <p:oleObj name="Equation" r:id="rId6" imgW="431613" imgH="152334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748" y="2439877"/>
                        <a:ext cx="1150707" cy="3835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矩形 45"/>
          <p:cNvSpPr/>
          <p:nvPr/>
        </p:nvSpPr>
        <p:spPr>
          <a:xfrm>
            <a:off x="2341463" y="2611564"/>
            <a:ext cx="4732189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得分函数来衡量三元组的质量：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3748" y="3424389"/>
            <a:ext cx="2860755" cy="317918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2341462" y="3466952"/>
            <a:ext cx="4732189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训练优化的目标函数：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763747" y="4307662"/>
            <a:ext cx="1424798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763748" y="4331190"/>
          <a:ext cx="5013789" cy="62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9" imgW="2197100" imgH="279400" progId="Equation.DSMT4">
                  <p:embed/>
                </p:oleObj>
              </mc:Choice>
              <mc:Fallback>
                <p:oleObj name="Equation" r:id="rId9" imgW="2197100" imgH="2794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748" y="4331190"/>
                        <a:ext cx="5013789" cy="629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矩形 52"/>
          <p:cNvSpPr/>
          <p:nvPr/>
        </p:nvSpPr>
        <p:spPr>
          <a:xfrm>
            <a:off x="2349255" y="4569141"/>
            <a:ext cx="4732189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负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样本的产生公式：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2763747" y="5364965"/>
            <a:ext cx="1912075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2763747" y="5364965"/>
          <a:ext cx="3369925" cy="759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11" imgW="1726451" imgH="393529" progId="Equation.DSMT4">
                  <p:embed/>
                </p:oleObj>
              </mc:Choice>
              <mc:Fallback>
                <p:oleObj name="Equation" r:id="rId11" imgW="1726451" imgH="393529" progId="Equation.DSMT4">
                  <p:embed/>
                  <p:pic>
                    <p:nvPicPr>
                      <p:cNvPr id="44" name="对象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747" y="5364965"/>
                        <a:ext cx="3369925" cy="7591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730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文本框 374"/>
          <p:cNvSpPr txBox="1"/>
          <p:nvPr/>
        </p:nvSpPr>
        <p:spPr>
          <a:xfrm>
            <a:off x="1979387" y="1148897"/>
            <a:ext cx="3044415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基于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CNN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的文本表示</a:t>
            </a:r>
          </a:p>
        </p:txBody>
      </p:sp>
      <p:cxnSp>
        <p:nvCxnSpPr>
          <p:cNvPr id="376" name="直接连接符 375"/>
          <p:cNvCxnSpPr/>
          <p:nvPr/>
        </p:nvCxnSpPr>
        <p:spPr>
          <a:xfrm>
            <a:off x="2059971" y="165416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91909" y="1273554"/>
            <a:ext cx="1781907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7" name="矩形 376"/>
          <p:cNvSpPr/>
          <p:nvPr/>
        </p:nvSpPr>
        <p:spPr>
          <a:xfrm>
            <a:off x="8900175" y="4805161"/>
            <a:ext cx="2822024" cy="38125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 </a:t>
            </a:r>
            <a:r>
              <a:rPr lang="en-US" altLang="zh-CN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CNN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模型图</a:t>
            </a:r>
            <a:endParaRPr lang="en-US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85069" y="1592474"/>
            <a:ext cx="20753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矩形 42"/>
          <p:cNvSpPr/>
          <p:nvPr/>
        </p:nvSpPr>
        <p:spPr>
          <a:xfrm>
            <a:off x="6816371" y="6615400"/>
            <a:ext cx="4732189" cy="20128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设计注意力机制（暂定）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763747" y="4307662"/>
            <a:ext cx="1424798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2763747" y="5364965"/>
            <a:ext cx="1912075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65" name="Picture 21" descr="è¿éåå¾çæè¿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910" y="2198463"/>
            <a:ext cx="4911048" cy="244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矩形 57"/>
          <p:cNvSpPr/>
          <p:nvPr/>
        </p:nvSpPr>
        <p:spPr>
          <a:xfrm>
            <a:off x="1996735" y="3477386"/>
            <a:ext cx="4732189" cy="233294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结构（暂定）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28" lvl="1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文本预处理、卷积层、池化层、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层、全连接层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69" name="Picture 25" descr="https://pic1.zhimg.com/80/v2-b221073c05c9b94cf42d5a0faa934dd4_h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111" y="2259015"/>
            <a:ext cx="3880695" cy="36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1" name="Picture 27" descr="https://pic3.zhimg.com/80/v2-7645b7e355f943eb3a330be37face6ae_h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664" y="2593486"/>
            <a:ext cx="4734277" cy="96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矩形 64"/>
          <p:cNvSpPr/>
          <p:nvPr/>
        </p:nvSpPr>
        <p:spPr>
          <a:xfrm>
            <a:off x="1996735" y="4720570"/>
            <a:ext cx="4732189" cy="169276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引入位置信息（暂定）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31"/>
          <p:cNvSpPr>
            <a:spLocks noChangeArrowheads="1"/>
          </p:cNvSpPr>
          <p:nvPr/>
        </p:nvSpPr>
        <p:spPr bwMode="auto">
          <a:xfrm>
            <a:off x="1119883" y="4220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172667"/>
              </p:ext>
            </p:extLst>
          </p:nvPr>
        </p:nvGraphicFramePr>
        <p:xfrm>
          <a:off x="2391308" y="5243808"/>
          <a:ext cx="2571318" cy="338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7" imgW="1459866" imgH="190417" progId="Equation.DSMT4">
                  <p:embed/>
                </p:oleObj>
              </mc:Choice>
              <mc:Fallback>
                <p:oleObj name="Equation" r:id="rId7" imgW="1459866" imgH="190417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308" y="5243808"/>
                        <a:ext cx="2571318" cy="3383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1119883" y="4867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41600" algn="ctr"/>
                <a:tab pos="5270500" algn="r"/>
              </a:tabLst>
            </a:pP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996735" y="1740863"/>
            <a:ext cx="4732189" cy="169276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注意力机制筛选有效文本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94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文本框 374"/>
          <p:cNvSpPr txBox="1"/>
          <p:nvPr/>
        </p:nvSpPr>
        <p:spPr>
          <a:xfrm>
            <a:off x="1979387" y="1148897"/>
            <a:ext cx="3877977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基于门机制的多源信息融合</a:t>
            </a:r>
          </a:p>
        </p:txBody>
      </p:sp>
      <p:cxnSp>
        <p:nvCxnSpPr>
          <p:cNvPr id="376" name="直接连接符 375"/>
          <p:cNvCxnSpPr/>
          <p:nvPr/>
        </p:nvCxnSpPr>
        <p:spPr>
          <a:xfrm>
            <a:off x="2059971" y="165416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91909" y="1273554"/>
            <a:ext cx="1781907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85069" y="1592474"/>
            <a:ext cx="20753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矩形 42"/>
          <p:cNvSpPr/>
          <p:nvPr/>
        </p:nvSpPr>
        <p:spPr>
          <a:xfrm>
            <a:off x="6816371" y="6615400"/>
            <a:ext cx="4732189" cy="20128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设计注意力机制（暂定）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763747" y="4307662"/>
            <a:ext cx="1424798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2763747" y="5364965"/>
            <a:ext cx="1912075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" name="Rectangle 31"/>
          <p:cNvSpPr>
            <a:spLocks noChangeArrowheads="1"/>
          </p:cNvSpPr>
          <p:nvPr/>
        </p:nvSpPr>
        <p:spPr bwMode="auto">
          <a:xfrm>
            <a:off x="1119883" y="4220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1119883" y="4867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41600" algn="ctr"/>
                <a:tab pos="52705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41600" algn="ctr"/>
                <a:tab pos="5270500" algn="r"/>
              </a:tabLst>
            </a:pP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996735" y="1740863"/>
            <a:ext cx="4732189" cy="169276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实体的联合表示为：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45249" y="2272924"/>
            <a:ext cx="195086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863262"/>
              </p:ext>
            </p:extLst>
          </p:nvPr>
        </p:nvGraphicFramePr>
        <p:xfrm>
          <a:off x="2445249" y="2158094"/>
          <a:ext cx="3375812" cy="849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4" imgW="1435100" imgH="368300" progId="Equation.DSMT4">
                  <p:embed/>
                </p:oleObj>
              </mc:Choice>
              <mc:Fallback>
                <p:oleObj name="Equation" r:id="rId4" imgW="1435100" imgH="368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249" y="2158094"/>
                        <a:ext cx="3375812" cy="849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1979387" y="3086948"/>
            <a:ext cx="4732189" cy="169276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门定义为：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090787"/>
              </p:ext>
            </p:extLst>
          </p:nvPr>
        </p:nvGraphicFramePr>
        <p:xfrm>
          <a:off x="2445249" y="3567823"/>
          <a:ext cx="1738049" cy="386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6" imgW="774364" imgH="165028" progId="Equation.DSMT4">
                  <p:embed/>
                </p:oleObj>
              </mc:Choice>
              <mc:Fallback>
                <p:oleObj name="Equation" r:id="rId6" imgW="774364" imgH="16502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249" y="3567823"/>
                        <a:ext cx="1738049" cy="3862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1996734" y="3993972"/>
            <a:ext cx="4732189" cy="169276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联合表示的得分函数定义为：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933504"/>
              </p:ext>
            </p:extLst>
          </p:nvPr>
        </p:nvGraphicFramePr>
        <p:xfrm>
          <a:off x="2445249" y="4501136"/>
          <a:ext cx="4717933" cy="73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8" imgW="2260600" imgH="368300" progId="Equation.DSMT4">
                  <p:embed/>
                </p:oleObj>
              </mc:Choice>
              <mc:Fallback>
                <p:oleObj name="Equation" r:id="rId8" imgW="2260600" imgH="368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249" y="4501136"/>
                        <a:ext cx="4717933" cy="7365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2059861" y="5021154"/>
            <a:ext cx="4732189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训练优化的目标函数：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99805"/>
              </p:ext>
            </p:extLst>
          </p:nvPr>
        </p:nvGraphicFramePr>
        <p:xfrm>
          <a:off x="2482148" y="5885392"/>
          <a:ext cx="4682665" cy="587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10" imgW="2197100" imgH="279400" progId="Equation.DSMT4">
                  <p:embed/>
                </p:oleObj>
              </mc:Choice>
              <mc:Fallback>
                <p:oleObj name="Equation" r:id="rId10" imgW="2197100" imgH="2794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148" y="5885392"/>
                        <a:ext cx="4682665" cy="5878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4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316574" y="3077396"/>
              <a:ext cx="1569656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6082366" y="3264361"/>
              <a:ext cx="2099994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EXPERIMENT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90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文本框 374"/>
          <p:cNvSpPr txBox="1"/>
          <p:nvPr/>
        </p:nvSpPr>
        <p:spPr>
          <a:xfrm>
            <a:off x="1619791" y="1148897"/>
            <a:ext cx="1415764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实验数据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6" name="直接连接符 375"/>
          <p:cNvCxnSpPr/>
          <p:nvPr/>
        </p:nvCxnSpPr>
        <p:spPr>
          <a:xfrm>
            <a:off x="1700375" y="165416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/>
          <p:cNvSpPr/>
          <p:nvPr/>
        </p:nvSpPr>
        <p:spPr>
          <a:xfrm>
            <a:off x="1612000" y="1668791"/>
            <a:ext cx="4732189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常用数据集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FB15k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WN18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193342"/>
              </p:ext>
            </p:extLst>
          </p:nvPr>
        </p:nvGraphicFramePr>
        <p:xfrm>
          <a:off x="5393931" y="1450211"/>
          <a:ext cx="6298062" cy="1387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9677">
                  <a:extLst>
                    <a:ext uri="{9D8B030D-6E8A-4147-A177-3AD203B41FA5}">
                      <a16:colId xmlns:a16="http://schemas.microsoft.com/office/drawing/2014/main" val="1647892802"/>
                    </a:ext>
                  </a:extLst>
                </a:gridCol>
                <a:gridCol w="1049677">
                  <a:extLst>
                    <a:ext uri="{9D8B030D-6E8A-4147-A177-3AD203B41FA5}">
                      <a16:colId xmlns:a16="http://schemas.microsoft.com/office/drawing/2014/main" val="2664843639"/>
                    </a:ext>
                  </a:extLst>
                </a:gridCol>
                <a:gridCol w="1049677">
                  <a:extLst>
                    <a:ext uri="{9D8B030D-6E8A-4147-A177-3AD203B41FA5}">
                      <a16:colId xmlns:a16="http://schemas.microsoft.com/office/drawing/2014/main" val="3848382214"/>
                    </a:ext>
                  </a:extLst>
                </a:gridCol>
                <a:gridCol w="1049677">
                  <a:extLst>
                    <a:ext uri="{9D8B030D-6E8A-4147-A177-3AD203B41FA5}">
                      <a16:colId xmlns:a16="http://schemas.microsoft.com/office/drawing/2014/main" val="1675160466"/>
                    </a:ext>
                  </a:extLst>
                </a:gridCol>
                <a:gridCol w="1049677">
                  <a:extLst>
                    <a:ext uri="{9D8B030D-6E8A-4147-A177-3AD203B41FA5}">
                      <a16:colId xmlns:a16="http://schemas.microsoft.com/office/drawing/2014/main" val="723584478"/>
                    </a:ext>
                  </a:extLst>
                </a:gridCol>
                <a:gridCol w="1049677">
                  <a:extLst>
                    <a:ext uri="{9D8B030D-6E8A-4147-A177-3AD203B41FA5}">
                      <a16:colId xmlns:a16="http://schemas.microsoft.com/office/drawing/2014/main" val="2179935803"/>
                    </a:ext>
                  </a:extLst>
                </a:gridCol>
              </a:tblGrid>
              <a:tr h="368699">
                <a:tc gridSpan="6">
                  <a:txBody>
                    <a:bodyPr/>
                    <a:lstStyle/>
                    <a:p>
                      <a:pPr indent="271780"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 dirty="0" smtClean="0">
                          <a:effectLst/>
                        </a:rPr>
                        <a:t>表</a:t>
                      </a:r>
                      <a:r>
                        <a:rPr lang="en-US" altLang="zh-CN" sz="1600" kern="100" spc="20" dirty="0" smtClean="0">
                          <a:effectLst/>
                        </a:rPr>
                        <a:t>4.</a:t>
                      </a:r>
                      <a:r>
                        <a:rPr lang="en-US" sz="1600" kern="100" spc="20" dirty="0" smtClean="0">
                          <a:effectLst/>
                        </a:rPr>
                        <a:t>1 </a:t>
                      </a:r>
                      <a:r>
                        <a:rPr lang="zh-CN" sz="1600" kern="100" spc="20" dirty="0">
                          <a:effectLst/>
                        </a:rPr>
                        <a:t>数据集的统计结果</a:t>
                      </a:r>
                      <a:endParaRPr lang="en-US" sz="1400" kern="100" spc="2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433722"/>
                  </a:ext>
                </a:extLst>
              </a:tr>
              <a:tr h="316028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spc="20" dirty="0">
                          <a:effectLst/>
                        </a:rPr>
                        <a:t>数据集</a:t>
                      </a:r>
                      <a:endParaRPr lang="en-US" sz="1400" kern="100" spc="2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spc="20" dirty="0">
                          <a:effectLst/>
                        </a:rPr>
                        <a:t>关系</a:t>
                      </a:r>
                      <a:endParaRPr lang="en-US" sz="1400" kern="100" spc="2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spc="20" dirty="0">
                          <a:effectLst/>
                        </a:rPr>
                        <a:t>实体</a:t>
                      </a:r>
                      <a:endParaRPr lang="en-US" sz="1400" kern="100" spc="2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spc="20">
                          <a:effectLst/>
                        </a:rPr>
                        <a:t>训练集</a:t>
                      </a:r>
                      <a:endParaRPr lang="en-US" sz="1400" kern="100" spc="2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spc="20">
                          <a:effectLst/>
                        </a:rPr>
                        <a:t>验证集</a:t>
                      </a:r>
                      <a:endParaRPr lang="en-US" sz="1400" kern="100" spc="2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spc="20">
                          <a:effectLst/>
                        </a:rPr>
                        <a:t>测试集</a:t>
                      </a:r>
                      <a:endParaRPr lang="en-US" sz="1400" kern="100" spc="2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195939"/>
                  </a:ext>
                </a:extLst>
              </a:tr>
              <a:tr h="351142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20" dirty="0">
                          <a:effectLst/>
                        </a:rPr>
                        <a:t>FB15k</a:t>
                      </a:r>
                      <a:endParaRPr lang="en-US" sz="1400" kern="100" spc="2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20" dirty="0">
                          <a:effectLst/>
                        </a:rPr>
                        <a:t>1345</a:t>
                      </a:r>
                      <a:endParaRPr lang="en-US" sz="1400" kern="100" spc="2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20" dirty="0">
                          <a:effectLst/>
                        </a:rPr>
                        <a:t>14904</a:t>
                      </a:r>
                      <a:endParaRPr lang="en-US" sz="1400" kern="100" spc="2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20" dirty="0">
                          <a:effectLst/>
                        </a:rPr>
                        <a:t>472860</a:t>
                      </a:r>
                      <a:endParaRPr lang="en-US" sz="1400" kern="100" spc="2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20">
                          <a:effectLst/>
                        </a:rPr>
                        <a:t>48991</a:t>
                      </a:r>
                      <a:endParaRPr lang="en-US" sz="1400" kern="100" spc="2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20">
                          <a:effectLst/>
                        </a:rPr>
                        <a:t>57803</a:t>
                      </a:r>
                      <a:endParaRPr lang="en-US" sz="1400" kern="100" spc="2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5977518"/>
                  </a:ext>
                </a:extLst>
              </a:tr>
              <a:tr h="351142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20" dirty="0">
                          <a:effectLst/>
                        </a:rPr>
                        <a:t>WN18</a:t>
                      </a:r>
                      <a:endParaRPr lang="en-US" sz="1400" kern="100" spc="2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20">
                          <a:effectLst/>
                        </a:rPr>
                        <a:t>18</a:t>
                      </a:r>
                      <a:endParaRPr lang="en-US" sz="1400" kern="100" spc="2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20">
                          <a:effectLst/>
                        </a:rPr>
                        <a:t>40943</a:t>
                      </a:r>
                      <a:endParaRPr lang="en-US" sz="1400" kern="100" spc="2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20" dirty="0">
                          <a:effectLst/>
                        </a:rPr>
                        <a:t>141442</a:t>
                      </a:r>
                      <a:endParaRPr lang="en-US" sz="1400" kern="100" spc="2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20" dirty="0">
                          <a:effectLst/>
                        </a:rPr>
                        <a:t>5000</a:t>
                      </a:r>
                      <a:endParaRPr lang="en-US" sz="1400" kern="100" spc="2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20" dirty="0">
                          <a:effectLst/>
                        </a:rPr>
                        <a:t>5000</a:t>
                      </a:r>
                      <a:endParaRPr lang="en-US" sz="1400" kern="100" spc="20" dirty="0">
                        <a:effectLst/>
                        <a:latin typeface="Times New Roman" panose="02020603050405020304" pitchFamily="18" charset="0"/>
                        <a:ea typeface="方正书宋简体" panose="03000509000000000000" pitchFamily="65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0066581"/>
                  </a:ext>
                </a:extLst>
              </a:tr>
            </a:tbl>
          </a:graphicData>
        </a:graphic>
      </p:graphicFrame>
      <p:sp>
        <p:nvSpPr>
          <p:cNvPr id="377" name="矩形 376"/>
          <p:cNvSpPr/>
          <p:nvPr/>
        </p:nvSpPr>
        <p:spPr>
          <a:xfrm>
            <a:off x="1611999" y="2969664"/>
            <a:ext cx="9216963" cy="169276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数据集的文本描述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对于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FB15k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的描述数据集，每段描述的平均词长为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69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，最长描述包含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343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个词，描述总计包含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76758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个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词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对于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WN18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的描述数据集，每段描述的平均词长为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13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，最长描述包含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96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个词，描述总计包含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35542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个词。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" name="矩形 377"/>
          <p:cNvSpPr/>
          <p:nvPr/>
        </p:nvSpPr>
        <p:spPr>
          <a:xfrm>
            <a:off x="1619791" y="4736818"/>
            <a:ext cx="9216963" cy="169276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对比模型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本文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提出的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模型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仅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利用结构信息的知识表示模型：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TransE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Unstructured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SME(linear)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SME(Bilinear)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TransH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TransR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CTransR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TransD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TranSparse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引入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文本信息的表示模型：</a:t>
            </a:r>
            <a:r>
              <a:rPr lang="en-US" altLang="zh-CN" sz="1600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CNN+TransE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Jointly(LSTM)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Jointly(A-LSTM)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39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 形 7"/>
          <p:cNvSpPr/>
          <p:nvPr/>
        </p:nvSpPr>
        <p:spPr>
          <a:xfrm rot="2686645">
            <a:off x="5489092" y="2150380"/>
            <a:ext cx="1520475" cy="1534938"/>
          </a:xfrm>
          <a:prstGeom prst="corner">
            <a:avLst/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9" name="L 形 8"/>
          <p:cNvSpPr/>
          <p:nvPr/>
        </p:nvSpPr>
        <p:spPr>
          <a:xfrm rot="8086645">
            <a:off x="6701729" y="2155902"/>
            <a:ext cx="1510508" cy="1480328"/>
          </a:xfrm>
          <a:prstGeom prst="corne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10" name="L 形 9"/>
          <p:cNvSpPr/>
          <p:nvPr/>
        </p:nvSpPr>
        <p:spPr>
          <a:xfrm rot="13486645">
            <a:off x="6714229" y="3349393"/>
            <a:ext cx="1519151" cy="1519151"/>
          </a:xfrm>
          <a:prstGeom prst="corner">
            <a:avLst/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11" name="L 形 10"/>
          <p:cNvSpPr/>
          <p:nvPr/>
        </p:nvSpPr>
        <p:spPr>
          <a:xfrm rot="18886645">
            <a:off x="5514028" y="3379346"/>
            <a:ext cx="1519151" cy="1519151"/>
          </a:xfrm>
          <a:prstGeom prst="corne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12" name="文本框 11"/>
          <p:cNvSpPr txBox="1"/>
          <p:nvPr/>
        </p:nvSpPr>
        <p:spPr>
          <a:xfrm>
            <a:off x="5447092" y="2263632"/>
            <a:ext cx="574829" cy="1099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 smtClean="0">
                <a:solidFill>
                  <a:schemeClr val="bg1"/>
                </a:solidFill>
                <a:latin typeface="Eras Light ITC" panose="020B0402030504020804" pitchFamily="34" charset="0"/>
              </a:rPr>
              <a:t>1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06687" y="1849724"/>
            <a:ext cx="574829" cy="1099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 smtClean="0">
                <a:solidFill>
                  <a:schemeClr val="bg1"/>
                </a:solidFill>
                <a:latin typeface="Eras Light ITC" panose="020B0402030504020804" pitchFamily="34" charset="0"/>
              </a:rPr>
              <a:t>3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07225" y="3446060"/>
            <a:ext cx="574829" cy="1099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 smtClean="0">
                <a:solidFill>
                  <a:schemeClr val="bg1"/>
                </a:solidFill>
                <a:latin typeface="Eras Light ITC" panose="020B0402030504020804" pitchFamily="34" charset="0"/>
              </a:rPr>
              <a:t>4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17754" y="4071529"/>
            <a:ext cx="574829" cy="1099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 smtClean="0">
                <a:solidFill>
                  <a:schemeClr val="bg1"/>
                </a:solidFill>
                <a:latin typeface="Eras Light ITC" panose="020B0402030504020804" pitchFamily="34" charset="0"/>
              </a:rPr>
              <a:t>2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 rot="10800000" flipV="1">
            <a:off x="4229794" y="1719202"/>
            <a:ext cx="289448" cy="293530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427832" y="1599514"/>
            <a:ext cx="1902388" cy="47243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、链路预测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753428" y="2011810"/>
            <a:ext cx="2370457" cy="92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669552" y="2008897"/>
            <a:ext cx="2548775" cy="78912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数据集：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FB15k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WN18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指标：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Rank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Hit@10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 rot="10800000" flipV="1">
            <a:off x="9123821" y="1733829"/>
            <a:ext cx="289448" cy="293530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548185" y="1651778"/>
            <a:ext cx="2272641" cy="85253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、时间性能对比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9636556" y="2073477"/>
            <a:ext cx="2370457" cy="92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552680" y="2070564"/>
            <a:ext cx="2548775" cy="54905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数据集：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FB15k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WN18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指标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：运行时间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 rot="10800000" flipV="1">
            <a:off x="4223526" y="3783918"/>
            <a:ext cx="289448" cy="293530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212389" y="3676163"/>
            <a:ext cx="2134180" cy="43486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、三元组分类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753431" y="4074441"/>
            <a:ext cx="2370457" cy="92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669552" y="4071529"/>
            <a:ext cx="2548775" cy="54905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数据集：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FB15k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WN18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指标：分类精度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 rot="10800000" flipV="1">
            <a:off x="9123817" y="3818680"/>
            <a:ext cx="289448" cy="293530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9548181" y="3759639"/>
            <a:ext cx="2643819" cy="43486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zero-shot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场景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9636556" y="4157307"/>
            <a:ext cx="2370457" cy="92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552678" y="4154397"/>
            <a:ext cx="2548776" cy="5724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数据集：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FB20k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任务包括链路预测、三元组分类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440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105775" y="1671969"/>
            <a:ext cx="9216963" cy="518603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年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—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年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月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论文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选题，查阅相关文献资料，撰写开题报告。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知识表示模型的研究，分析联合实体描述模型的优势与不足。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基于带注意力机制的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的知识表示模型。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模型的性能并完善相应的算法。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实验结果撰写论文初稿。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  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修改、定稿，参加答辩。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/>
              <a:t> </a:t>
            </a:r>
          </a:p>
        </p:txBody>
      </p:sp>
      <p:sp>
        <p:nvSpPr>
          <p:cNvPr id="33" name="圆角矩形 32"/>
          <p:cNvSpPr/>
          <p:nvPr/>
        </p:nvSpPr>
        <p:spPr>
          <a:xfrm rot="10800000" flipV="1">
            <a:off x="2105775" y="1033797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写作计划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741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 flipH="1">
            <a:off x="6763951" y="1365189"/>
            <a:ext cx="1" cy="54928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38455" y="1"/>
            <a:ext cx="0" cy="564364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2741855" y="2736811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0" y="6654793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6" y="245329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5796314" y="1705946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74" name="圆角矩形 73"/>
          <p:cNvSpPr/>
          <p:nvPr/>
        </p:nvSpPr>
        <p:spPr>
          <a:xfrm rot="10800000" flipV="1">
            <a:off x="6521813" y="231351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5797245" y="297688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6521813" y="358351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77" name="圆角矩形 76"/>
          <p:cNvSpPr/>
          <p:nvPr/>
        </p:nvSpPr>
        <p:spPr>
          <a:xfrm rot="10800000" flipV="1">
            <a:off x="5797245" y="424688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3244677" y="1564949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7676173" y="2197403"/>
            <a:ext cx="1107988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248529" y="2839539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676173" y="3467403"/>
            <a:ext cx="1107988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248529" y="4109539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4" name="矩形 103"/>
          <p:cNvSpPr/>
          <p:nvPr/>
        </p:nvSpPr>
        <p:spPr>
          <a:xfrm>
            <a:off x="3202139" y="2153781"/>
            <a:ext cx="2040935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BACKGROUNDS</a:t>
            </a:r>
          </a:p>
        </p:txBody>
      </p:sp>
      <p:sp>
        <p:nvSpPr>
          <p:cNvPr id="105" name="矩形 104"/>
          <p:cNvSpPr/>
          <p:nvPr/>
        </p:nvSpPr>
        <p:spPr>
          <a:xfrm>
            <a:off x="3699869" y="3485867"/>
            <a:ext cx="1271494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 smtClean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en-US" altLang="zh-CN" sz="11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568427" y="4755867"/>
            <a:ext cx="1656215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METHODS</a:t>
            </a:r>
          </a:p>
        </p:txBody>
      </p:sp>
      <p:sp>
        <p:nvSpPr>
          <p:cNvPr id="107" name="矩形 106"/>
          <p:cNvSpPr/>
          <p:nvPr/>
        </p:nvSpPr>
        <p:spPr>
          <a:xfrm>
            <a:off x="7713149" y="2737657"/>
            <a:ext cx="1059897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 smtClean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en-US" altLang="zh-CN" sz="11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723106" y="4066896"/>
            <a:ext cx="1136842" cy="26160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sz="1100" dirty="0" smtClean="0">
                <a:solidFill>
                  <a:srgbClr val="A2A2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sz="1100" dirty="0">
              <a:solidFill>
                <a:srgbClr val="A2A2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50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5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328226" y="3077396"/>
              <a:ext cx="1569656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5960226" y="3264361"/>
              <a:ext cx="2241892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28" name="组 27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0" name="组 29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69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0" y="1844437"/>
            <a:ext cx="9605104" cy="4255319"/>
          </a:xfrm>
          <a:prstGeom prst="roundRect">
            <a:avLst>
              <a:gd name="adj" fmla="val 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0" y="1679335"/>
            <a:ext cx="9605104" cy="4255319"/>
          </a:xfrm>
          <a:prstGeom prst="roundRect">
            <a:avLst>
              <a:gd name="adj" fmla="val 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966332" y="2184399"/>
            <a:ext cx="3277544" cy="3245184"/>
            <a:chOff x="1300233" y="1995959"/>
            <a:chExt cx="3306471" cy="3273825"/>
          </a:xfrm>
        </p:grpSpPr>
        <p:sp>
          <p:nvSpPr>
            <p:cNvPr id="20" name="圆角矩形 20"/>
            <p:cNvSpPr/>
            <p:nvPr/>
          </p:nvSpPr>
          <p:spPr>
            <a:xfrm>
              <a:off x="1300233" y="1995959"/>
              <a:ext cx="3306471" cy="3273825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20386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432848" y="2127265"/>
              <a:ext cx="3041242" cy="301121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11835" y="2980837"/>
              <a:ext cx="1883269" cy="1319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  <a:endParaRPr lang="en-US" altLang="zh-CN" sz="5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pitchFamily="34" charset="0"/>
                </a:rPr>
                <a:t>Conclusions</a:t>
              </a:r>
              <a:endPara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27866" y="1962926"/>
            <a:ext cx="6096000" cy="4018340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）	分析基于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</a:rPr>
              <a:t>TransE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的知识表示模型的优缺点，并介绍引入实体描述文本的优势及多源信息融合面临的挑战。</a:t>
            </a: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）	介绍基于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CNN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模型的文本表示方法，提出一种有效的注意力机制来筛选实体描述文本中的有效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信息。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）	介绍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CNN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引入位置信息的常用方法，选取一种有效的位置信息的引入方法来编码文本的顺序信息。</a:t>
            </a: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）	介绍多源信息的融合过程中面临的问题，提出一种有效的融合方式。</a:t>
            </a: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）	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介绍了经典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实验包括链路预测和三元组分类任务，并设计多种模型的时间性能的对比实验、处理知识库外新知识的任务。</a:t>
            </a:r>
          </a:p>
        </p:txBody>
      </p:sp>
      <p:sp>
        <p:nvSpPr>
          <p:cNvPr id="38" name="矩形 37"/>
          <p:cNvSpPr/>
          <p:nvPr/>
        </p:nvSpPr>
        <p:spPr>
          <a:xfrm>
            <a:off x="2807274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 rot="10800000" flipV="1">
            <a:off x="-5662" y="24944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47719" y="267583"/>
            <a:ext cx="954099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2400" spc="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65291" y="325001"/>
            <a:ext cx="1818951" cy="38471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4469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711620" y="2246379"/>
            <a:ext cx="4698718" cy="144654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致谢感恩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3913278" y="4091356"/>
            <a:ext cx="4307919" cy="411599"/>
            <a:chOff x="7573303" y="5767512"/>
            <a:chExt cx="4307920" cy="414968"/>
          </a:xfrm>
        </p:grpSpPr>
        <p:sp>
          <p:nvSpPr>
            <p:cNvPr id="51" name="文本框 50"/>
            <p:cNvSpPr txBox="1"/>
            <p:nvPr/>
          </p:nvSpPr>
          <p:spPr>
            <a:xfrm>
              <a:off x="7573303" y="5779095"/>
              <a:ext cx="1980031" cy="403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：姚亚兰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901194" y="5767512"/>
              <a:ext cx="1980029" cy="4033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指导教授</a:t>
              </a:r>
              <a:r>
                <a:rPr lang="zh-CN" altLang="en-US" sz="20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：彭敏</a:t>
              </a:r>
              <a:endPara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 flipV="1">
            <a:off x="4230668" y="3853601"/>
            <a:ext cx="3660629" cy="432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 42"/>
          <p:cNvGrpSpPr/>
          <p:nvPr/>
        </p:nvGrpSpPr>
        <p:grpSpPr>
          <a:xfrm>
            <a:off x="9284091" y="252858"/>
            <a:ext cx="2907908" cy="574513"/>
            <a:chOff x="9284089" y="252855"/>
            <a:chExt cx="2907908" cy="574513"/>
          </a:xfrm>
        </p:grpSpPr>
        <p:grpSp>
          <p:nvGrpSpPr>
            <p:cNvPr id="44" name="组 43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63" name="组 62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67" name="圆角矩形 66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圆角矩形 68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62" name="文本框 61"/>
            <p:cNvSpPr txBox="1"/>
            <p:nvPr/>
          </p:nvSpPr>
          <p:spPr>
            <a:xfrm>
              <a:off x="9284089" y="252855"/>
              <a:ext cx="2170011" cy="57451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**大学 **学院      </a:t>
              </a:r>
              <a:endParaRPr lang="en-US" altLang="zh-CN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/>
              <a:r>
                <a:rPr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** </a:t>
              </a:r>
              <a:r>
                <a:rPr lang="en-US" altLang="zh-CN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light" panose="020B0402040204020203" pitchFamily="34" charset="0"/>
                  <a:ea typeface="微软雅黑" panose="020B0503020204020204" pitchFamily="34" charset="-122"/>
                  <a:cs typeface="Segoe UI Semilight" panose="020B0402040204020203" pitchFamily="34" charset="0"/>
                </a:rPr>
                <a:t>University</a:t>
              </a:r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-8551" y="5623751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60"/>
          <p:cNvGrpSpPr/>
          <p:nvPr/>
        </p:nvGrpSpPr>
        <p:grpSpPr>
          <a:xfrm rot="16200000">
            <a:off x="11436486" y="6057841"/>
            <a:ext cx="1271471" cy="363349"/>
            <a:chOff x="6507038" y="462977"/>
            <a:chExt cx="2430800" cy="471379"/>
          </a:xfrm>
        </p:grpSpPr>
        <p:grpSp>
          <p:nvGrpSpPr>
            <p:cNvPr id="74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圆角矩形 74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403711" y="5713688"/>
            <a:ext cx="6218119" cy="1015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60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 rot="16200000" flipV="1">
            <a:off x="10447005" y="5586367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96"/>
          <p:cNvSpPr>
            <a:spLocks/>
          </p:cNvSpPr>
          <p:nvPr/>
        </p:nvSpPr>
        <p:spPr bwMode="auto">
          <a:xfrm>
            <a:off x="10716634" y="5878142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grpSp>
        <p:nvGrpSpPr>
          <p:cNvPr id="84" name="组合 48"/>
          <p:cNvGrpSpPr/>
          <p:nvPr/>
        </p:nvGrpSpPr>
        <p:grpSpPr>
          <a:xfrm>
            <a:off x="5183531" y="2160561"/>
            <a:ext cx="484560" cy="382547"/>
            <a:chOff x="4625150" y="6808104"/>
            <a:chExt cx="540316" cy="426565"/>
          </a:xfrm>
          <a:solidFill>
            <a:srgbClr val="4C98CF"/>
          </a:solidFill>
        </p:grpSpPr>
        <p:sp>
          <p:nvSpPr>
            <p:cNvPr id="85" name="Freeform 127"/>
            <p:cNvSpPr>
              <a:spLocks/>
            </p:cNvSpPr>
            <p:nvPr/>
          </p:nvSpPr>
          <p:spPr bwMode="auto">
            <a:xfrm>
              <a:off x="4625150" y="6808104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6" name="Freeform 128"/>
            <p:cNvSpPr>
              <a:spLocks/>
            </p:cNvSpPr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0945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1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2954651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4805484" y="3264361"/>
              <a:ext cx="4210186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BACKGROUNDS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713880" y="3397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5"/>
          <p:cNvCxnSpPr/>
          <p:nvPr/>
        </p:nvCxnSpPr>
        <p:spPr>
          <a:xfrm>
            <a:off x="2205038" y="4077768"/>
            <a:ext cx="7923977" cy="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è¿éåå¾çæè¿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647" y="1074451"/>
            <a:ext cx="9320192" cy="33809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圆角矩形 60"/>
          <p:cNvSpPr/>
          <p:nvPr/>
        </p:nvSpPr>
        <p:spPr>
          <a:xfrm rot="10800000" flipV="1">
            <a:off x="2297923" y="483297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722289" y="4801280"/>
            <a:ext cx="1531184" cy="39241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知识图谱的概念</a:t>
            </a:r>
            <a:endParaRPr lang="zh-CN" altLang="en-US" sz="15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2810660" y="517000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726782" y="5247892"/>
            <a:ext cx="2397220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2012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年谷歌发布了基于知识图谱的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搜索引擎。</a:t>
            </a:r>
            <a:endParaRPr lang="en-US" altLang="zh-CN" sz="12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本质是语义网络图，描述实体及关系。</a:t>
            </a:r>
            <a:endParaRPr lang="en-US" altLang="zh-CN" sz="12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 rot="10800000" flipV="1">
            <a:off x="5388044" y="483297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66" name="文本框 65"/>
          <p:cNvSpPr txBox="1"/>
          <p:nvPr/>
        </p:nvSpPr>
        <p:spPr>
          <a:xfrm>
            <a:off x="5812410" y="4801280"/>
            <a:ext cx="1531184" cy="36317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2"/>
                </a:solidFill>
                <a:latin typeface="微软雅黑" panose="020B0503020204020204" pitchFamily="34" charset="-122"/>
              </a:rPr>
              <a:t>知识图谱的应用</a:t>
            </a:r>
            <a:endParaRPr lang="zh-CN" altLang="en-US" sz="1500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5900781" y="517000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816903" y="5247892"/>
            <a:ext cx="2397220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查询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理解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智能问答（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KB-QA)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社交领域</a:t>
            </a:r>
            <a:endParaRPr lang="en-US" altLang="zh-CN" sz="12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知识推理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……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 rot="10800000" flipV="1">
            <a:off x="8469693" y="483297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70" name="文本框 69"/>
          <p:cNvSpPr txBox="1"/>
          <p:nvPr/>
        </p:nvSpPr>
        <p:spPr>
          <a:xfrm>
            <a:off x="8894059" y="4801280"/>
            <a:ext cx="954103" cy="36317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知识表示</a:t>
            </a:r>
            <a:endParaRPr lang="zh-CN" altLang="en-US" sz="15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8982430" y="517000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8898552" y="5247892"/>
            <a:ext cx="2397220" cy="153272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在计算机中对知识图谱进行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表示与存储</a:t>
            </a:r>
            <a:endParaRPr lang="en-US" altLang="zh-CN" sz="12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往往采用复杂网络来存储知识图谱</a:t>
            </a:r>
            <a:endParaRPr lang="en-US" altLang="zh-CN" sz="12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网络表示存在缺陷</a:t>
            </a:r>
            <a:endParaRPr lang="en-US" altLang="zh-CN" sz="12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3238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 rot="10800000" flipV="1">
            <a:off x="7790448" y="1202276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8214817" y="1156669"/>
            <a:ext cx="2377570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基于网络的表示方法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303187" y="152539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219311" y="1603281"/>
            <a:ext cx="2397219" cy="186512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概述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：网络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都是由节点和节点关系构成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171450" indent="-171450" defTabSz="91440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节点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：实体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 defTabSz="91440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边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：实体之间的关系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 defTabSz="91440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知识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：三元组（头实体，关系，尾实体）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 defTabSz="91440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 defTabSz="91440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 rot="10800000" flipV="1">
            <a:off x="7790449" y="318258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8214813" y="3135956"/>
            <a:ext cx="1890257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网络表示的缺陷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8303187" y="350468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219309" y="3582570"/>
            <a:ext cx="2397220" cy="54905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数据稀疏</a:t>
            </a:r>
            <a:endParaRPr lang="en-US" altLang="zh-CN" sz="12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计算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复杂度较高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65889" y="3541147"/>
            <a:ext cx="2822024" cy="30899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 </a:t>
            </a:r>
            <a:r>
              <a:rPr lang="en-US" altLang="zh-CN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知识图谱的网络结构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 rot="10800000" flipV="1">
            <a:off x="7790449" y="4401176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214813" y="4354549"/>
            <a:ext cx="1646601" cy="434861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表示学习方案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8303187" y="4723274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219309" y="4801163"/>
            <a:ext cx="2397220" cy="129266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目的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：实体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和关系的语义信息用低维向量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表示</a:t>
            </a:r>
            <a:endParaRPr lang="en-US" altLang="zh-CN" sz="12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代表模型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TransE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系列模型</a:t>
            </a:r>
            <a:endParaRPr lang="en-US" altLang="zh-CN" sz="12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h+r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≈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：高效、简单、易拓展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4" name="Picture 6" descr="https://timgsa.baidu.com/timg?image&amp;quality=80&amp;size=b9999_10000&amp;sec=1544003068880&amp;di=6cc0b0a3d430a6c3ba951646d698197e&amp;imgtype=0&amp;src=http%3A%2F%2Fimg2.iyiou.com%2FEditor%2Fimage%2F20180906%2F15362234384451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74" y="1057279"/>
            <a:ext cx="4004366" cy="25247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s16.sinaimg.cn/mw690/001B6Pnxzy6YAJjtPoH6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305" y="3780392"/>
            <a:ext cx="27336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矩形 32"/>
          <p:cNvSpPr/>
          <p:nvPr/>
        </p:nvSpPr>
        <p:spPr>
          <a:xfrm>
            <a:off x="3465889" y="6203448"/>
            <a:ext cx="2822024" cy="33239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 </a:t>
            </a:r>
            <a:r>
              <a:rPr lang="en-US" altLang="zh-CN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12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TransE</a:t>
            </a:r>
            <a:r>
              <a:rPr lang="zh-CN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模型的结构图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64453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 rot="10800000" flipV="1">
            <a:off x="7790448" y="1202276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8214817" y="1156669"/>
            <a:ext cx="2069473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 smtClean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TransE</a:t>
            </a:r>
            <a:r>
              <a:rPr lang="zh-CN" altLang="en-US" dirty="0" smtClean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模型的</a:t>
            </a:r>
            <a:r>
              <a:rPr lang="zh-CN" altLang="en-US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缺陷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8303187" y="152539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219311" y="1603281"/>
            <a:ext cx="2397219" cy="90486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 defTabSz="91440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无法处理知识库外的新实体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 defTabSz="91440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数据稀疏问题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 defTabSz="914400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未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考虑其他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信息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如描述文本、实体类别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 rot="10800000" flipV="1">
            <a:off x="7790449" y="251666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8214813" y="2470036"/>
            <a:ext cx="2377570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引入</a:t>
            </a:r>
            <a:r>
              <a:rPr lang="zh-CN" altLang="en-US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实体描述</a:t>
            </a:r>
            <a:r>
              <a:rPr lang="zh-CN" altLang="en-US" dirty="0" smtClean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的工作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8303187" y="283876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219309" y="2916650"/>
            <a:ext cx="2397220" cy="105259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用文本信息来补充新实体的语义表示</a:t>
            </a:r>
            <a:endParaRPr lang="en-US" altLang="zh-CN" sz="12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：未对多源信息进行有效融合，未筛选文本信息。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65889" y="2964677"/>
            <a:ext cx="2822024" cy="33239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 </a:t>
            </a:r>
            <a:r>
              <a:rPr lang="en-US" altLang="zh-CN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</a:rPr>
              <a:t>实体描述的例子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 rot="10800000" flipV="1">
            <a:off x="7790449" y="402348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8214813" y="3976862"/>
            <a:ext cx="2467338" cy="47243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基于双向</a:t>
            </a:r>
            <a:r>
              <a:rPr lang="en-US" altLang="zh-CN" dirty="0" smtClean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LSTM</a:t>
            </a:r>
            <a:r>
              <a:rPr lang="zh-CN" altLang="en-US" dirty="0" smtClean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的方法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8303187" y="4345587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219309" y="4423476"/>
            <a:ext cx="2397220" cy="177279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联合文本和结构信息的表示模型</a:t>
            </a:r>
            <a:endParaRPr lang="en-US" altLang="zh-CN" sz="12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在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链路预测及三元组分类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等任务里效果最好</a:t>
            </a:r>
            <a:endParaRPr lang="en-US" altLang="zh-CN" sz="12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缺点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训练无法并行化，长序列不能跨批次处理。</a:t>
            </a:r>
            <a:endParaRPr lang="en-US" altLang="zh-CN" sz="12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65889" y="6056520"/>
            <a:ext cx="2822024" cy="33239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 </a:t>
            </a:r>
            <a:r>
              <a:rPr lang="en-US" altLang="zh-CN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基于双向</a:t>
            </a:r>
            <a:r>
              <a:rPr lang="en-US" altLang="zh-CN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06460" y="15253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46232"/>
              </p:ext>
            </p:extLst>
          </p:nvPr>
        </p:nvGraphicFramePr>
        <p:xfrm>
          <a:off x="1685993" y="1585029"/>
          <a:ext cx="6104456" cy="124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Visio" r:id="rId4" imgW="6800867" imgH="1447740" progId="Visio.Drawing.11">
                  <p:embed/>
                </p:oleObj>
              </mc:Choice>
              <mc:Fallback>
                <p:oleObj name="Visio" r:id="rId4" imgW="6800867" imgH="14477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93" y="1585029"/>
                        <a:ext cx="6104456" cy="1246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3280" y="3297072"/>
            <a:ext cx="4289882" cy="256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795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06460" y="15253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文本框 30"/>
          <p:cNvSpPr txBox="1"/>
          <p:nvPr/>
        </p:nvSpPr>
        <p:spPr>
          <a:xfrm>
            <a:off x="2431493" y="1111111"/>
            <a:ext cx="1723541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本文的方法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512077" y="1616380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423702" y="1631005"/>
            <a:ext cx="7734090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考虑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到卷积核可并行化及高效计算的优势，本文拟提出基于带注意力机制的卷积神经网络的联合知识表示模型。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423702" y="4497188"/>
            <a:ext cx="1107988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2504286" y="5002457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415911" y="5017082"/>
            <a:ext cx="4732189" cy="137267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设计注意力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机制来捕捉描述文本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中最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相关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信息。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引入位置向量来编码文本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的序列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信息。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提出有效的多源信息融合方式。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423702" y="2421038"/>
            <a:ext cx="800211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2504286" y="2926307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415911" y="2940932"/>
            <a:ext cx="4732189" cy="169276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CNN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没考虑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到描述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信息在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多种关系下的不同语义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CNN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编码文本时未包括词的顺序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特征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结构信息和文本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信息如何有效融合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4283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1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2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674" y="3077396"/>
              <a:ext cx="2954651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相关工作</a:t>
              </a:r>
              <a:endParaRPr lang="zh-CN" altLang="en-US" sz="48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5637571" y="3264361"/>
              <a:ext cx="2546014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RELATED WORK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11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 rot="10800000" flipV="1">
            <a:off x="2010071" y="1323619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zh-CN" altLang="en-US" sz="2000" dirty="0" smtClean="0"/>
              <a:t>知识表示</a:t>
            </a:r>
            <a:endParaRPr lang="zh-CN" altLang="en-US" sz="2000" dirty="0"/>
          </a:p>
        </p:txBody>
      </p:sp>
      <p:sp>
        <p:nvSpPr>
          <p:cNvPr id="56" name="矩形 55"/>
          <p:cNvSpPr/>
          <p:nvPr/>
        </p:nvSpPr>
        <p:spPr>
          <a:xfrm>
            <a:off x="3544211" y="1242713"/>
            <a:ext cx="8239260" cy="70134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知识表示学习的目的是将实体或关系表示成低维连续的向量。</a:t>
            </a:r>
            <a:endParaRPr lang="en-US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近年来，表示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学习在知识获取、融合及推理等多种任务里均表现优异，一度成为研究热点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2650023" y="3874439"/>
            <a:ext cx="7418651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 rot="10800000" flipV="1">
            <a:off x="2823484" y="362981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7772434" y="362981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4473134" y="362981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77" name="圆角矩形 76"/>
          <p:cNvSpPr/>
          <p:nvPr/>
        </p:nvSpPr>
        <p:spPr>
          <a:xfrm rot="10800000" flipV="1">
            <a:off x="9422083" y="362981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78" name="圆角矩形 77"/>
          <p:cNvSpPr/>
          <p:nvPr/>
        </p:nvSpPr>
        <p:spPr>
          <a:xfrm rot="10800000" flipV="1">
            <a:off x="6122785" y="362981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80" name="文本框 79"/>
          <p:cNvSpPr txBox="1"/>
          <p:nvPr/>
        </p:nvSpPr>
        <p:spPr>
          <a:xfrm>
            <a:off x="2715542" y="4332977"/>
            <a:ext cx="1646597" cy="43543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</a:rPr>
              <a:t>非结构化模型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040935" y="4332977"/>
            <a:ext cx="2133909" cy="43543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</a:rPr>
              <a:t>语义匹配能量模型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336155" y="4332977"/>
            <a:ext cx="1890253" cy="47243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翻译模型的拓展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362139" y="2178444"/>
            <a:ext cx="1159284" cy="43543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结构表示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677079" y="2178444"/>
            <a:ext cx="1159284" cy="435436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</a:rPr>
              <a:t>翻译模型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715542" y="4704626"/>
            <a:ext cx="1902415" cy="99257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Unstructured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无法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区分不同关系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362139" y="2567668"/>
            <a:ext cx="1956468" cy="99257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SE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实体和关系的语义表示效果粗糙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156681" y="4704626"/>
            <a:ext cx="1902415" cy="99257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SME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模型复杂度高，计算量大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677079" y="2567668"/>
            <a:ext cx="1902415" cy="99257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TransE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无处处理复杂关系建模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336155" y="4704626"/>
            <a:ext cx="2447316" cy="189282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500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TransH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500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TransR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500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TransD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500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TranSparse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500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TransA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KG2E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1500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TransG</a:t>
            </a: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等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无法处理知识库外新实体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1296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</TotalTime>
  <Words>2482</Words>
  <Application>Microsoft Office PowerPoint</Application>
  <PresentationFormat>宽屏</PresentationFormat>
  <Paragraphs>339</Paragraphs>
  <Slides>22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方正书宋简体</vt:lpstr>
      <vt:lpstr>宋体</vt:lpstr>
      <vt:lpstr>微软雅黑</vt:lpstr>
      <vt:lpstr>Arial</vt:lpstr>
      <vt:lpstr>Calibri</vt:lpstr>
      <vt:lpstr>Cambria Math</vt:lpstr>
      <vt:lpstr>Century Gothic</vt:lpstr>
      <vt:lpstr>Eras Light ITC</vt:lpstr>
      <vt:lpstr>Segoe UI Semilight</vt:lpstr>
      <vt:lpstr>Times New Roman</vt:lpstr>
      <vt:lpstr>Wingdings</vt:lpstr>
      <vt:lpstr>Office 主题</vt:lpstr>
      <vt:lpstr>Microsoft Visio 2003-2010 绘图</vt:lpstr>
      <vt:lpstr>Microsoft Visio Drawing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cp:keywords/>
  <dc:description>第一PPT模板网-WWW.1PPT.COM</dc:description>
  <cp:lastModifiedBy>n g</cp:lastModifiedBy>
  <cp:revision>306</cp:revision>
  <dcterms:created xsi:type="dcterms:W3CDTF">2015-04-07T16:28:23Z</dcterms:created>
  <dcterms:modified xsi:type="dcterms:W3CDTF">2018-12-05T10:28:00Z</dcterms:modified>
  <cp:category>第一PPT模板网-WWW.1PPT.COM</cp:category>
</cp:coreProperties>
</file>