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handoutMasterIdLst>
    <p:handoutMasterId r:id="rId30"/>
  </p:handoutMasterIdLst>
  <p:sldIdLst>
    <p:sldId id="497" r:id="rId2"/>
    <p:sldId id="498" r:id="rId3"/>
    <p:sldId id="503" r:id="rId4"/>
    <p:sldId id="491" r:id="rId5"/>
    <p:sldId id="465" r:id="rId6"/>
    <p:sldId id="504" r:id="rId7"/>
    <p:sldId id="466" r:id="rId8"/>
    <p:sldId id="500" r:id="rId9"/>
    <p:sldId id="508" r:id="rId10"/>
    <p:sldId id="501" r:id="rId11"/>
    <p:sldId id="502" r:id="rId12"/>
    <p:sldId id="505" r:id="rId13"/>
    <p:sldId id="422" r:id="rId14"/>
    <p:sldId id="506" r:id="rId15"/>
    <p:sldId id="514" r:id="rId16"/>
    <p:sldId id="516" r:id="rId17"/>
    <p:sldId id="515" r:id="rId18"/>
    <p:sldId id="507" r:id="rId19"/>
    <p:sldId id="409" r:id="rId20"/>
    <p:sldId id="407" r:id="rId21"/>
    <p:sldId id="509" r:id="rId22"/>
    <p:sldId id="510" r:id="rId23"/>
    <p:sldId id="467" r:id="rId24"/>
    <p:sldId id="511" r:id="rId25"/>
    <p:sldId id="512" r:id="rId26"/>
    <p:sldId id="513" r:id="rId27"/>
    <p:sldId id="392" r:id="rId28"/>
  </p:sldIdLst>
  <p:sldSz cx="12192000" cy="6858000"/>
  <p:notesSz cx="9928225" cy="6797675"/>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1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7F7F7F"/>
    <a:srgbClr val="55B2A0"/>
    <a:srgbClr val="BDE5E2"/>
    <a:srgbClr val="999999"/>
    <a:srgbClr val="5EBFB8"/>
    <a:srgbClr val="FFFFFF"/>
    <a:srgbClr val="00B050"/>
    <a:srgbClr val="F8F8F8"/>
    <a:srgbClr val="B9E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3" autoAdjust="0"/>
    <p:restoredTop sz="87847" autoAdjust="0"/>
  </p:normalViewPr>
  <p:slideViewPr>
    <p:cSldViewPr snapToGrid="0">
      <p:cViewPr varScale="1">
        <p:scale>
          <a:sx n="64" d="100"/>
          <a:sy n="64" d="100"/>
        </p:scale>
        <p:origin x="642" y="72"/>
      </p:cViewPr>
      <p:guideLst>
        <p:guide orient="horz" pos="2160"/>
        <p:guide pos="3817"/>
      </p:guideLst>
    </p:cSldViewPr>
  </p:slideViewPr>
  <p:notesTextViewPr>
    <p:cViewPr>
      <p:scale>
        <a:sx n="3" d="2"/>
        <a:sy n="3" d="2"/>
      </p:scale>
      <p:origin x="0" y="0"/>
    </p:cViewPr>
  </p:notesTextViewPr>
  <p:sorterViewPr>
    <p:cViewPr>
      <p:scale>
        <a:sx n="100" d="100"/>
        <a:sy n="100" d="100"/>
      </p:scale>
      <p:origin x="0" y="-8838"/>
    </p:cViewPr>
  </p:sorterViewPr>
  <p:notesViewPr>
    <p:cSldViewPr snapToGrid="0">
      <p:cViewPr varScale="1">
        <p:scale>
          <a:sx n="114" d="100"/>
          <a:sy n="114" d="100"/>
        </p:scale>
        <p:origin x="208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B3BACE6E-15F6-4AC7-AC26-4AD2E45B36B1}" type="datetimeFigureOut">
              <a:rPr lang="zh-CN" altLang="en-US" smtClean="0"/>
              <a:t>2018/7/5</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EB44A65F-7931-40C4-AC72-6D62FE749D67}"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idx="2"/>
          </p:nvPr>
        </p:nvSpPr>
        <p:spPr bwMode="auto">
          <a:xfrm>
            <a:off x="2654300" y="560388"/>
            <a:ext cx="4354513"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779091" y="3261940"/>
            <a:ext cx="8367747" cy="29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4100" name="Rectangle 4"/>
          <p:cNvSpPr>
            <a:spLocks noGrp="1" noChangeArrowheads="1"/>
          </p:cNvSpPr>
          <p:nvPr>
            <p:ph type="hdr" sz="quarter"/>
          </p:nvPr>
        </p:nvSpPr>
        <p:spPr bwMode="auto">
          <a:xfrm>
            <a:off x="1" y="0"/>
            <a:ext cx="4304529"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1" name="Rectangle 5"/>
          <p:cNvSpPr>
            <a:spLocks noGrp="1" noChangeArrowheads="1"/>
          </p:cNvSpPr>
          <p:nvPr>
            <p:ph type="dt" idx="1"/>
          </p:nvPr>
        </p:nvSpPr>
        <p:spPr bwMode="auto">
          <a:xfrm>
            <a:off x="5623698" y="0"/>
            <a:ext cx="4304528"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97D4312E-7675-4AF2-B541-F2E7C69C39B6}" type="datetimeFigureOut">
              <a:rPr lang="zh-CN" altLang="en-US"/>
              <a:t>2018/7/5</a:t>
            </a:fld>
            <a:endParaRPr lang="zh-CN" altLang="en-US"/>
          </a:p>
        </p:txBody>
      </p:sp>
      <p:sp>
        <p:nvSpPr>
          <p:cNvPr id="4102" name="Rectangle 6"/>
          <p:cNvSpPr>
            <a:spLocks noGrp="1" noChangeArrowheads="1"/>
          </p:cNvSpPr>
          <p:nvPr>
            <p:ph type="ftr" sz="quarter" idx="4"/>
          </p:nvPr>
        </p:nvSpPr>
        <p:spPr bwMode="auto">
          <a:xfrm>
            <a:off x="1" y="6457791"/>
            <a:ext cx="4304529"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3" name="Rectangle 7"/>
          <p:cNvSpPr>
            <a:spLocks noGrp="1" noChangeArrowheads="1"/>
          </p:cNvSpPr>
          <p:nvPr>
            <p:ph type="sldNum" sz="quarter" idx="5"/>
          </p:nvPr>
        </p:nvSpPr>
        <p:spPr bwMode="auto">
          <a:xfrm>
            <a:off x="5623698" y="6457791"/>
            <a:ext cx="4304528"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smtClean="0">
                <a:ea typeface="宋体" panose="02010600030101010101" pitchFamily="2" charset="-122"/>
              </a:defRPr>
            </a:lvl1pPr>
          </a:lstStyle>
          <a:p>
            <a:pPr>
              <a:defRPr/>
            </a:pPr>
            <a:fld id="{3E8B5FCF-4191-41F4-8760-6E650014A5E4}"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为了考虑目标信息，我们对上述</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模型做出一些修改，修改后的模型我们称之为目标相关</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TD-LSTM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）模型。模型的基本思想是对目标字符串周围的上下文环境进行建模，以便上下文双向都可以用作情感分类的特征表示。具体地说，我们使用两个</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神经网络，一个左边的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LSTML</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和一个右边的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LSTMR</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，分别为前后两个上下文建模。</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LSTML</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的输入是前面相关词和目标字符串，</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LSTMR</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的输入是后面的相关词和目标字符串。我们会从左到右运行</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LSTML</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，而从右到左运行</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LSTMR</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endParaRPr lang="zh-CN"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10</a:t>
            </a:fld>
            <a:endParaRPr lang="zh-CN" altLang="en-US"/>
          </a:p>
        </p:txBody>
      </p:sp>
    </p:spTree>
    <p:extLst>
      <p:ext uri="{BB962C8B-B14F-4D97-AF65-F5344CB8AC3E}">
        <p14:creationId xmlns:p14="http://schemas.microsoft.com/office/powerpoint/2010/main" val="251829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与第一个模型相比，目标相关</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TD-LSTM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）可以更好地利用目标信息。但我们认为这一模型还不够完善，因为它还不能捕捉到目标词与其上下文之间的相互作用。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TC-LTSM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模型将</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TD-LSTM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和目标连接部分结合，它在组成句子表示时明确地利用了目标词和每个上下文词之间的关系。在本模型中，每个位置的输入是词嵌入和目标矢量</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v</a:t>
            </a:r>
            <a:r>
              <a:rPr lang="en-US" altLang="zh-CN" sz="1200" kern="1200" baseline="-25000" dirty="0" err="1" smtClean="0">
                <a:solidFill>
                  <a:schemeClr val="tx1"/>
                </a:solidFill>
                <a:effectLst/>
                <a:latin typeface="Calibri" panose="020F0502020204030204" pitchFamily="34" charset="0"/>
                <a:ea typeface="宋体" panose="02010600030101010101" pitchFamily="2" charset="-122"/>
                <a:cs typeface="+mn-cs"/>
              </a:rPr>
              <a:t>target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的串联</a:t>
            </a:r>
            <a:endParaRPr lang="zh-CN"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11</a:t>
            </a:fld>
            <a:endParaRPr lang="zh-CN" altLang="en-US"/>
          </a:p>
        </p:txBody>
      </p:sp>
    </p:spTree>
    <p:extLst>
      <p:ext uri="{BB962C8B-B14F-4D97-AF65-F5344CB8AC3E}">
        <p14:creationId xmlns:p14="http://schemas.microsoft.com/office/powerpoint/2010/main" val="102373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12</a:t>
            </a:fld>
            <a:endParaRPr lang="zh-CN" altLang="en-US"/>
          </a:p>
        </p:txBody>
      </p:sp>
    </p:spTree>
    <p:extLst>
      <p:ext uri="{BB962C8B-B14F-4D97-AF65-F5344CB8AC3E}">
        <p14:creationId xmlns:p14="http://schemas.microsoft.com/office/powerpoint/2010/main" val="4197190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系统将调用</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Tensorflow</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embedding_lookup</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函数，这一函数需要两个参数输入，一个是之前得到的嵌入矩阵（即词向量矩阵），另一个则是数字化表示的语句矩阵。函数输出即向量化的语句</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a:t>
            </a:r>
            <a:endParaRPr dirty="0"/>
          </a:p>
        </p:txBody>
      </p:sp>
    </p:spTree>
    <p:extLst>
      <p:ext uri="{BB962C8B-B14F-4D97-AF65-F5344CB8AC3E}">
        <p14:creationId xmlns:p14="http://schemas.microsoft.com/office/powerpoint/2010/main" val="1037800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dirty="0"/>
          </a:p>
        </p:txBody>
      </p:sp>
    </p:spTree>
    <p:extLst>
      <p:ext uri="{BB962C8B-B14F-4D97-AF65-F5344CB8AC3E}">
        <p14:creationId xmlns:p14="http://schemas.microsoft.com/office/powerpoint/2010/main" val="1233371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每一个网络都会有一个</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损失</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函数，模型的训练求解过程其实就是对这个</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损失</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函数不断优化的过程。</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a:p>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是训练数据，</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是句子，</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Pc(s)</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是预测</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作为</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c</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类得出的概率，</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Pcg</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表示</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是否是</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c</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类</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2788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如果损失值（</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loss</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）的变化非常缓慢，说明学习速度过慢，学习率应该增加，如果损失值不稳定，则意味着学习步长过大，其值应该减少。当然，学习率还会受到其他因素的影响，比如优化器的设置等。</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这是一个广泛流行的优化器，可以自动适应学习速率</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虽然数量多意味着模型能具备更强的表达能力和存储能力，但也会使得训练时间变长，计算开销变大。</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其他参数的设置也应当综合实验结果进行调整，这里不再一一赘述。但应当注意，参数在设置完后，并不是不变的，它应当根据模型最终的训练结果做出相应调整。</a:t>
            </a:r>
            <a:endParaRPr lang="zh-CN" altLang="zh-CN" sz="1200" kern="1200" dirty="0">
              <a:solidFill>
                <a:schemeClr val="tx1"/>
              </a:solidFill>
              <a:effectLst/>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5582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经过拼接后的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层输出进入全连接层，全连接层主要对特性向量执行分类操作</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a:p>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Dropout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将在训练过程中每次更新参数时随机断开一定比例的输入神经元连接，从而有效防止过拟合，当然它还可以降低模型复杂度，增强模型的泛化能力。</a:t>
            </a:r>
            <a:endParaRPr dirty="0"/>
          </a:p>
        </p:txBody>
      </p:sp>
    </p:spTree>
    <p:extLst>
      <p:ext uri="{BB962C8B-B14F-4D97-AF65-F5344CB8AC3E}">
        <p14:creationId xmlns:p14="http://schemas.microsoft.com/office/powerpoint/2010/main" val="2431371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025454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042706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24</a:t>
            </a:fld>
            <a:endParaRPr lang="zh-CN" altLang="en-US"/>
          </a:p>
        </p:txBody>
      </p:sp>
    </p:spTree>
    <p:extLst>
      <p:ext uri="{BB962C8B-B14F-4D97-AF65-F5344CB8AC3E}">
        <p14:creationId xmlns:p14="http://schemas.microsoft.com/office/powerpoint/2010/main" val="4242444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720245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神经网络模型的准确度和训练样本的数量强相关，但限于实验条件，本文实验使用的数据过少。未来可以考虑将词向量模型升级：例如可以利用谷歌的词向量训练数据库进行训练，这样就得到一个更高维、更复杂的词</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ID</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字典，这有利于提供模型的准确度和性能。</a:t>
            </a:r>
          </a:p>
          <a:p>
            <a:pPr lvl="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模型最终的准确度不是很高，经过分析，原因可能是实验设置的迭代次数过少，为提高模型准确度可以在高性能的电脑上进行更多次数的迭代训练。</a:t>
            </a:r>
          </a:p>
          <a:p>
            <a:endParaRPr lang="en-US" altLang="zh-CN" dirty="0"/>
          </a:p>
        </p:txBody>
      </p:sp>
    </p:spTree>
    <p:extLst>
      <p:ext uri="{BB962C8B-B14F-4D97-AF65-F5344CB8AC3E}">
        <p14:creationId xmlns:p14="http://schemas.microsoft.com/office/powerpoint/2010/main" val="3301878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谢谢</a:t>
            </a: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3</a:t>
            </a:fld>
            <a:endParaRPr lang="zh-CN" altLang="en-US"/>
          </a:p>
        </p:txBody>
      </p:sp>
    </p:spTree>
    <p:extLst>
      <p:ext uri="{BB962C8B-B14F-4D97-AF65-F5344CB8AC3E}">
        <p14:creationId xmlns:p14="http://schemas.microsoft.com/office/powerpoint/2010/main" val="21943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文本情感分析过程主要包括文本预处理，情绪极性判别和情感强度评估。一般认为，真正的文本情感分析过程是指文本情感极性的评价和文本情感强度的评价。文本情感极性判断是主观文本表达的情感是否为积极，正面，含糊，消极，否定，贬义，自动识别文本情绪强度评价是指量化主观文本表达的情感表达。极性通常分为五类：极端贬损，普遍贬损，中立，普遍赞美和强烈赞美。</a:t>
            </a:r>
            <a:endParaRPr lang="zh-CN" altLang="en-US" dirty="0" smtClean="0">
              <a:sym typeface="+mn-ea"/>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6</a:t>
            </a:fld>
            <a:endParaRPr lang="zh-CN" altLang="en-US"/>
          </a:p>
        </p:txBody>
      </p:sp>
    </p:spTree>
    <p:extLst>
      <p:ext uri="{BB962C8B-B14F-4D97-AF65-F5344CB8AC3E}">
        <p14:creationId xmlns:p14="http://schemas.microsoft.com/office/powerpoint/2010/main" val="391486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是情感分析领域语义构成最具有代表性的模型，因此，我们选用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作为一个原始模型。这一模型忽略要评估的目标，以独立于目标的方式来考虑任务。</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是一种递归神经网络（</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RNN</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），它递归地对当前词向量</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wt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和前一步的输出向量</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ht-1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进行函数映射</a:t>
            </a:r>
            <a:endParaRPr lang="zh-CN" dirty="0">
              <a:sym typeface="+mn-ea"/>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标准</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RNN</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会遇到梯度消失或爆炸的问题，这意味着梯度可能在长序列上按指数增长或衰减。为了解决这一问题，许多研究人员使用更复杂、强大的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单元作为转换函数，这样可以更好地模拟序列中的长距离语义相关性。与标准的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RNN</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相比，</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LSTM</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单元包含三个额外的神经门：输入门，遗忘门和输出门。这些门自适应地记住输入向量，遗忘过期数据并生成输出向量。</a:t>
            </a:r>
            <a:endParaRPr lang="zh-CN" dirty="0">
              <a:sym typeface="+mn-ea"/>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8</a:t>
            </a:fld>
            <a:endParaRPr lang="zh-CN" altLang="en-US"/>
          </a:p>
        </p:txBody>
      </p:sp>
    </p:spTree>
    <p:extLst>
      <p:ext uri="{BB962C8B-B14F-4D97-AF65-F5344CB8AC3E}">
        <p14:creationId xmlns:p14="http://schemas.microsoft.com/office/powerpoint/2010/main" val="145823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在计算完所有隐藏层向量后，我们将最后一个隐藏层向量作为句子表示。然后将其输出到输出长度为数组长度的线性层，并添加</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softmax</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层，得到最终的输出为句子为积极、消极、中性的概率。</a:t>
            </a:r>
            <a:r>
              <a:rPr lang="zh-CN" altLang="en-US" dirty="0" smtClean="0">
                <a:sym typeface="+mn-ea"/>
              </a:rPr>
              <a:t>。</a:t>
            </a:r>
            <a:endParaRPr lang="zh-CN" dirty="0">
              <a:sym typeface="+mn-ea"/>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t>9</a:t>
            </a:fld>
            <a:endParaRPr lang="zh-CN" altLang="en-US"/>
          </a:p>
        </p:txBody>
      </p:sp>
    </p:spTree>
    <p:extLst>
      <p:ext uri="{BB962C8B-B14F-4D97-AF65-F5344CB8AC3E}">
        <p14:creationId xmlns:p14="http://schemas.microsoft.com/office/powerpoint/2010/main" val="3521417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grpSp>
        <p:nvGrpSpPr>
          <p:cNvPr id="8" name="组合 5"/>
          <p:cNvGrpSpPr/>
          <p:nvPr userDrawn="1"/>
        </p:nvGrpSpPr>
        <p:grpSpPr bwMode="auto">
          <a:xfrm>
            <a:off x="6866678" y="2341920"/>
            <a:ext cx="3243262" cy="863600"/>
            <a:chOff x="515938" y="457200"/>
            <a:chExt cx="3243262" cy="863600"/>
          </a:xfrm>
        </p:grpSpPr>
        <p:pic>
          <p:nvPicPr>
            <p:cNvPr id="9" name="Picture 2" descr="C:\Users\gpfeng\Desktop\图片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457200"/>
              <a:ext cx="8683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ttp://bbs.whu.edu.cn/wForum/bbscon.php?bid=38&amp;id=340316&amp;ap=3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11175"/>
              <a:ext cx="2159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ctrTitle"/>
          </p:nvPr>
        </p:nvSpPr>
        <p:spPr>
          <a:xfrm>
            <a:off x="2114254" y="3359150"/>
            <a:ext cx="7995686" cy="574508"/>
          </a:xfrm>
        </p:spPr>
        <p:txBody>
          <a:bodyPr anchor="b"/>
          <a:lstStyle>
            <a:lvl1pPr algn="r">
              <a:defRPr sz="3200" b="1">
                <a:solidFill>
                  <a:srgbClr val="7F7F7F"/>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2114254" y="3954884"/>
            <a:ext cx="7995686" cy="350965"/>
          </a:xfrm>
        </p:spPr>
        <p:txBody>
          <a:bodyPr/>
          <a:lstStyle>
            <a:lvl1pPr marL="0" indent="0" algn="r">
              <a:buNone/>
              <a:defRPr sz="2000" b="1">
                <a:solidFill>
                  <a:srgbClr val="7F7F7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p:cNvSpPr>
            <a:spLocks noGrp="1" noChangeArrowheads="1"/>
          </p:cNvSpPr>
          <p:nvPr>
            <p:ph type="dt" sz="half" idx="10"/>
          </p:nvPr>
        </p:nvSpPr>
        <p:spPr/>
        <p:txBody>
          <a:bodyPr/>
          <a:lstStyle>
            <a:lvl1pPr>
              <a:defRPr/>
            </a:lvl1pPr>
          </a:lstStyle>
          <a:p>
            <a:pPr>
              <a:defRPr/>
            </a:pPr>
            <a:fld id="{677B5B91-C5BD-4354-AC2B-44EE9357A5BE}" type="datetime1">
              <a:rPr lang="zh-CN" altLang="en-US" smtClean="0"/>
              <a:t>2018/7/5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FFA2DEFB-A5C2-4D1D-8877-3D5996A6A965}" type="slidenum">
              <a:rPr lang="zh-CN" altLang="en-US"/>
              <a:t>‹#›</a:t>
            </a:fld>
            <a:endParaRPr lang="zh-CN" altLang="en-US"/>
          </a:p>
        </p:txBody>
      </p:sp>
      <p:sp>
        <p:nvSpPr>
          <p:cNvPr id="18" name="文本占位符 17"/>
          <p:cNvSpPr>
            <a:spLocks noGrp="1"/>
          </p:cNvSpPr>
          <p:nvPr>
            <p:ph type="body" sz="quarter" idx="13" hasCustomPrompt="1"/>
          </p:nvPr>
        </p:nvSpPr>
        <p:spPr>
          <a:xfrm>
            <a:off x="2114254" y="4333914"/>
            <a:ext cx="8003949" cy="394778"/>
          </a:xfrm>
        </p:spPr>
        <p:txBody>
          <a:bodyPr/>
          <a:lstStyle>
            <a:lvl1pPr marL="0" indent="0" algn="r">
              <a:buNone/>
              <a:defRPr lang="zh-CN" altLang="en-US" sz="1800" kern="1200" smtClean="0">
                <a:solidFill>
                  <a:schemeClr val="bg1">
                    <a:lumMod val="65000"/>
                  </a:schemeClr>
                </a:solidFill>
                <a:latin typeface="微软雅黑" panose="020B0503020204020204" pitchFamily="34" charset="-122"/>
                <a:ea typeface="微软雅黑" panose="020B0503020204020204" pitchFamily="34" charset="-122"/>
                <a:cs typeface="+mn-cs"/>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a:t>单击此处编辑母版文本样式单位</a:t>
            </a:r>
          </a:p>
        </p:txBody>
      </p:sp>
      <p:sp>
        <p:nvSpPr>
          <p:cNvPr id="20" name="文本占位符 19"/>
          <p:cNvSpPr>
            <a:spLocks noGrp="1"/>
          </p:cNvSpPr>
          <p:nvPr>
            <p:ph type="body" sz="quarter" idx="14" hasCustomPrompt="1"/>
          </p:nvPr>
        </p:nvSpPr>
        <p:spPr>
          <a:xfrm>
            <a:off x="6290740" y="4772410"/>
            <a:ext cx="3827667" cy="388937"/>
          </a:xfrm>
        </p:spPr>
        <p:txBody>
          <a:bodyPr/>
          <a:lstStyle>
            <a:lvl1pPr marL="0" indent="0" algn="r" rtl="0" eaLnBrk="1" fontAlgn="base" hangingPunct="1">
              <a:spcBef>
                <a:spcPct val="0"/>
              </a:spcBef>
              <a:spcAft>
                <a:spcPct val="0"/>
              </a:spcAft>
              <a:buNone/>
              <a:defRPr lang="zh-CN" altLang="en-US" sz="2000" b="1" kern="1200" smtClean="0">
                <a:solidFill>
                  <a:srgbClr val="008080"/>
                </a:solidFill>
                <a:latin typeface="微软雅黑" panose="020B0503020204020204" pitchFamily="34" charset="-122"/>
                <a:ea typeface="微软雅黑" panose="020B0503020204020204" pitchFamily="34" charset="-122"/>
                <a:cs typeface="+mn-cs"/>
              </a:defRPr>
            </a:lvl1pPr>
            <a:lvl2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2pPr>
            <a:lvl3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3pPr>
            <a:lvl4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4pPr>
            <a:lvl5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5pPr>
          </a:lstStyle>
          <a:p>
            <a:pPr lvl="0"/>
            <a:r>
              <a:rPr lang="zh-CN" altLang="en-US" dirty="0"/>
              <a:t>单击此处编辑母版文本样式姓名</a:t>
            </a:r>
          </a:p>
        </p:txBody>
      </p:sp>
      <p:sp>
        <p:nvSpPr>
          <p:cNvPr id="22" name="文本占位符 21"/>
          <p:cNvSpPr>
            <a:spLocks noGrp="1"/>
          </p:cNvSpPr>
          <p:nvPr>
            <p:ph type="body" sz="quarter" idx="15" hasCustomPrompt="1"/>
          </p:nvPr>
        </p:nvSpPr>
        <p:spPr>
          <a:xfrm>
            <a:off x="6290740" y="5194440"/>
            <a:ext cx="3827463" cy="491653"/>
          </a:xfrm>
        </p:spPr>
        <p:txBody>
          <a:bodyPr/>
          <a:lstStyle>
            <a:lvl1pPr marL="0" indent="0" algn="r" rtl="0" eaLnBrk="1" fontAlgn="base" hangingPunct="1">
              <a:spcBef>
                <a:spcPct val="0"/>
              </a:spcBef>
              <a:spcAft>
                <a:spcPct val="0"/>
              </a:spcAft>
              <a:buNone/>
              <a:defRPr lang="zh-CN" altLang="en-US" sz="1800" b="1" kern="120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2pPr>
            <a:lvl3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3pPr>
            <a:lvl4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4pPr>
            <a:lvl5pPr algn="r" rtl="0" eaLnBrk="1" fontAlgn="base" hangingPunct="1">
              <a:spcBef>
                <a:spcPct val="0"/>
              </a:spcBef>
              <a:spcAft>
                <a:spcPct val="0"/>
              </a:spcAft>
              <a:defRPr lang="zh-CN" altLang="en-US" b="1" kern="1200">
                <a:solidFill>
                  <a:schemeClr val="bg1">
                    <a:lumMod val="50000"/>
                  </a:schemeClr>
                </a:solidFill>
                <a:latin typeface="微软雅黑" panose="020B0503020204020204" pitchFamily="34" charset="-122"/>
                <a:ea typeface="微软雅黑" panose="020B0503020204020204" pitchFamily="34" charset="-122"/>
                <a:cs typeface="+mn-cs"/>
              </a:defRPr>
            </a:lvl5pPr>
          </a:lstStyle>
          <a:p>
            <a:pPr lvl="0"/>
            <a:r>
              <a:rPr lang="zh-CN" altLang="en-US"/>
              <a:t>单击此处编辑母版文本样式邮箱</a:t>
            </a:r>
          </a:p>
        </p:txBody>
      </p:sp>
      <p:grpSp>
        <p:nvGrpSpPr>
          <p:cNvPr id="16" name="组合 15"/>
          <p:cNvGrpSpPr/>
          <p:nvPr userDrawn="1"/>
        </p:nvGrpSpPr>
        <p:grpSpPr>
          <a:xfrm>
            <a:off x="0" y="6423072"/>
            <a:ext cx="12192000" cy="442536"/>
            <a:chOff x="-23530" y="2893388"/>
            <a:chExt cx="3348000" cy="442536"/>
          </a:xfrm>
        </p:grpSpPr>
        <p:sp>
          <p:nvSpPr>
            <p:cNvPr id="17" name="矩形 16"/>
            <p:cNvSpPr/>
            <p:nvPr/>
          </p:nvSpPr>
          <p:spPr>
            <a:xfrm>
              <a:off x="-23530" y="2893388"/>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userDrawn="1"/>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24" name="矩形 23"/>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2" name="Date Placeholder 3"/>
          <p:cNvSpPr>
            <a:spLocks noGrp="1" noChangeArrowheads="1"/>
          </p:cNvSpPr>
          <p:nvPr>
            <p:ph type="dt" sz="half" idx="10"/>
          </p:nvPr>
        </p:nvSpPr>
        <p:spPr/>
        <p:txBody>
          <a:bodyPr/>
          <a:lstStyle>
            <a:lvl1pPr>
              <a:defRPr/>
            </a:lvl1pPr>
          </a:lstStyle>
          <a:p>
            <a:pPr>
              <a:defRPr/>
            </a:pPr>
            <a:fld id="{F8F44EA0-2807-454B-BB98-311B5E791D10}" type="datetime1">
              <a:rPr lang="zh-CN" altLang="en-US" smtClean="0"/>
              <a:t>2018/7/5</a:t>
            </a:fld>
            <a:endParaRPr lang="zh-CN"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zh-CN" altLang="en-US"/>
          </a:p>
        </p:txBody>
      </p:sp>
      <p:grpSp>
        <p:nvGrpSpPr>
          <p:cNvPr id="10" name="组合 9"/>
          <p:cNvGrpSpPr/>
          <p:nvPr userDrawn="1"/>
        </p:nvGrpSpPr>
        <p:grpSpPr>
          <a:xfrm>
            <a:off x="8539968" y="3091758"/>
            <a:ext cx="3630766" cy="931705"/>
            <a:chOff x="-23530" y="2881356"/>
            <a:chExt cx="3348000" cy="931705"/>
          </a:xfrm>
        </p:grpSpPr>
        <p:sp>
          <p:nvSpPr>
            <p:cNvPr id="11" name="矩形 10"/>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2" name="矩形 11"/>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3" name="矩形 12"/>
            <p:cNvSpPr/>
            <p:nvPr/>
          </p:nvSpPr>
          <p:spPr>
            <a:xfrm>
              <a:off x="-23530" y="3358492"/>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4" name="矩形 13"/>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grpSp>
        <p:nvGrpSpPr>
          <p:cNvPr id="15" name="组合 14"/>
          <p:cNvGrpSpPr/>
          <p:nvPr userDrawn="1"/>
        </p:nvGrpSpPr>
        <p:grpSpPr>
          <a:xfrm>
            <a:off x="22371" y="3091758"/>
            <a:ext cx="649473" cy="931705"/>
            <a:chOff x="-23530" y="2881356"/>
            <a:chExt cx="3348000" cy="931705"/>
          </a:xfrm>
        </p:grpSpPr>
        <p:sp>
          <p:nvSpPr>
            <p:cNvPr id="16" name="矩形 15"/>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7" name="矩形 16"/>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8" name="矩形 17"/>
            <p:cNvSpPr/>
            <p:nvPr/>
          </p:nvSpPr>
          <p:spPr>
            <a:xfrm>
              <a:off x="-23530" y="3358492"/>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
        <p:nvSpPr>
          <p:cNvPr id="21" name="文本占位符 20"/>
          <p:cNvSpPr>
            <a:spLocks noGrp="1"/>
          </p:cNvSpPr>
          <p:nvPr>
            <p:ph type="body" sz="quarter" idx="13" hasCustomPrompt="1"/>
          </p:nvPr>
        </p:nvSpPr>
        <p:spPr>
          <a:xfrm>
            <a:off x="765226" y="3175239"/>
            <a:ext cx="7622598" cy="832542"/>
          </a:xfrm>
        </p:spPr>
        <p:txBody>
          <a:bodyPr/>
          <a:lstStyle>
            <a:lvl1pPr marL="0" indent="0">
              <a:buNone/>
              <a:defRPr lang="zh-CN" altLang="en-US" sz="4400" b="1" kern="1200" spc="-10" dirty="0" smtClean="0">
                <a:solidFill>
                  <a:srgbClr val="008080"/>
                </a:solidFill>
                <a:latin typeface="微软雅黑" panose="020B0503020204020204" pitchFamily="34" charset="-122"/>
                <a:ea typeface="微软雅黑" panose="020B0503020204020204" pitchFamily="34" charset="-122"/>
                <a:cs typeface="Microsoft Sans Serif" panose="020B0604020202020204"/>
              </a:defRPr>
            </a:lvl1pPr>
          </a:lstStyle>
          <a:p>
            <a:pPr lvl="0"/>
            <a:r>
              <a:rPr lang="zh-CN" altLang="en-US" dirty="0"/>
              <a:t>单击此处编辑母版结束语样式</a:t>
            </a:r>
          </a:p>
        </p:txBody>
      </p:sp>
      <p:sp>
        <p:nvSpPr>
          <p:cNvPr id="23" name="文本占位符 22"/>
          <p:cNvSpPr>
            <a:spLocks noGrp="1"/>
          </p:cNvSpPr>
          <p:nvPr>
            <p:ph type="body" sz="quarter" idx="14" hasCustomPrompt="1"/>
          </p:nvPr>
        </p:nvSpPr>
        <p:spPr>
          <a:xfrm>
            <a:off x="765226" y="4212288"/>
            <a:ext cx="4605764" cy="1873250"/>
          </a:xfrm>
        </p:spPr>
        <p:txBody>
          <a:bodyPr/>
          <a:lstStyle>
            <a:lvl1pPr marL="0" indent="0" algn="l" rtl="0" eaLnBrk="0" fontAlgn="base" hangingPunct="0">
              <a:spcBef>
                <a:spcPct val="0"/>
              </a:spcBef>
              <a:spcAft>
                <a:spcPct val="0"/>
              </a:spcAft>
              <a:buNone/>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1pPr>
            <a:lvl2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2pPr>
            <a:lvl3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3pPr>
            <a:lvl4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4pPr>
            <a:lvl5pPr algn="l" rtl="0" eaLnBrk="0" fontAlgn="base" hangingPunct="0">
              <a:spcBef>
                <a:spcPct val="0"/>
              </a:spcBef>
              <a:spcAft>
                <a:spcPct val="0"/>
              </a:spcAft>
              <a:defRPr lang="zh-CN" altLang="en-US" kern="1200" spc="-10" dirty="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5pPr>
          </a:lstStyle>
          <a:p>
            <a:pPr lvl="0"/>
            <a:r>
              <a:rPr lang="zh-CN" altLang="en-US" dirty="0"/>
              <a:t>单击此处编辑母版副标题样式</a:t>
            </a:r>
          </a:p>
        </p:txBody>
      </p:sp>
      <p:grpSp>
        <p:nvGrpSpPr>
          <p:cNvPr id="9" name="组合 8"/>
          <p:cNvGrpSpPr/>
          <p:nvPr userDrawn="1"/>
        </p:nvGrpSpPr>
        <p:grpSpPr>
          <a:xfrm>
            <a:off x="0" y="6422053"/>
            <a:ext cx="12192000" cy="454568"/>
            <a:chOff x="-23530" y="2881356"/>
            <a:chExt cx="3348000" cy="454568"/>
          </a:xfrm>
        </p:grpSpPr>
        <p:sp>
          <p:nvSpPr>
            <p:cNvPr id="4" name="矩形 3"/>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矩形 4"/>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3703FACF-BF4E-4065-B5E0-68A0C8537569}" type="datetime1">
              <a:rPr lang="zh-CN" altLang="en-US" smtClean="0"/>
              <a:t>2018/7/5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a:xfrm>
            <a:off x="8077200" y="6356350"/>
            <a:ext cx="3276600" cy="365125"/>
          </a:xfrm>
        </p:spPr>
        <p:txBody>
          <a:bodyPr/>
          <a:lstStyle/>
          <a:p>
            <a:pPr>
              <a:defRPr/>
            </a:pPr>
            <a:fld id="{FA281492-5497-4E6C-A28B-D1B5E67E4A6E}"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9"/>
          <p:cNvSpPr txBox="1"/>
          <p:nvPr userDrawn="1"/>
        </p:nvSpPr>
        <p:spPr>
          <a:xfrm>
            <a:off x="585065" y="5173303"/>
            <a:ext cx="3212666" cy="389842"/>
          </a:xfrm>
          <a:prstGeom prst="rect">
            <a:avLst/>
          </a:prstGeom>
          <a:noFill/>
        </p:spPr>
        <p:txBody>
          <a:bodyPr lIns="81272" tIns="40636" rIns="81272" bIns="40636">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2000" b="1" spc="50" dirty="0">
                <a:ln w="11430"/>
                <a:solidFill>
                  <a:schemeClr val="bg1">
                    <a:lumMod val="50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iip.whu.edu.cn</a:t>
            </a:r>
            <a:endParaRPr lang="zh-CN" altLang="en-US" sz="2000" b="1" spc="50" dirty="0">
              <a:ln w="11430"/>
              <a:solidFill>
                <a:schemeClr val="bg1">
                  <a:lumMod val="50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10" name="文本占位符 9"/>
          <p:cNvSpPr>
            <a:spLocks noGrp="1"/>
          </p:cNvSpPr>
          <p:nvPr>
            <p:ph type="body" sz="quarter" idx="13" hasCustomPrompt="1"/>
          </p:nvPr>
        </p:nvSpPr>
        <p:spPr>
          <a:xfrm>
            <a:off x="1044716" y="4204527"/>
            <a:ext cx="10309084" cy="951254"/>
          </a:xfrm>
          <a:scene3d>
            <a:camera prst="orthographicFront"/>
            <a:lightRig rig="soft" dir="t"/>
          </a:scene3d>
          <a:sp3d>
            <a:bevelT w="25400" h="55880"/>
          </a:sp3d>
        </p:spPr>
        <p:txBody>
          <a:bodyPr>
            <a:sp3d extrusionH="25400" contourW="25400" prstMaterial="matte">
              <a:bevelT w="25400" h="55880" prst="artDeco"/>
              <a:contourClr>
                <a:schemeClr val="accent6">
                  <a:lumMod val="20000"/>
                  <a:lumOff val="80000"/>
                </a:schemeClr>
              </a:contourClr>
            </a:sp3d>
          </a:bodyPr>
          <a:lstStyle>
            <a:lvl1pPr marL="0" indent="0" algn="l" rtl="0" eaLnBrk="1" fontAlgn="base" hangingPunct="1">
              <a:spcBef>
                <a:spcPct val="0"/>
              </a:spcBef>
              <a:spcAft>
                <a:spcPct val="0"/>
              </a:spcAft>
              <a:buNone/>
              <a:defRPr lang="zh-CN" altLang="en-US" sz="6000" b="1" kern="1200" spc="50" smtClean="0">
                <a:ln w="11430">
                  <a:solidFill>
                    <a:schemeClr val="bg1"/>
                  </a:solidFill>
                </a:ln>
                <a:solidFill>
                  <a:srgbClr val="FFC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zh-CN" altLang="en-US"/>
              <a:t>单击此处编辑母版结束语样式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p>
        </p:txBody>
      </p:sp>
      <p:sp>
        <p:nvSpPr>
          <p:cNvPr id="3" name="内容占位符 2"/>
          <p:cNvSpPr>
            <a:spLocks noGrp="1"/>
          </p:cNvSpPr>
          <p:nvPr>
            <p:ph idx="1"/>
          </p:nvPr>
        </p:nvSpPr>
        <p:spPr>
          <a:xfrm>
            <a:off x="417343" y="1825625"/>
            <a:ext cx="10936457" cy="4351338"/>
          </a:xfrm>
        </p:spPr>
        <p:txBody>
          <a:bodyPr/>
          <a:lstStyle>
            <a:lvl1pPr marL="355600" indent="-355600">
              <a:defRPr/>
            </a:lvl1pPr>
            <a:lvl2pPr marL="808355" indent="-351155">
              <a:defRPr/>
            </a:lvl2pPr>
            <a:lvl3pPr marL="1252855" indent="-338455">
              <a:defRPr/>
            </a:lvl3pPr>
            <a:lvl4pPr marL="1704975" indent="-333375">
              <a:defRPr/>
            </a:lvl4pPr>
            <a:lvl5pPr marL="2148205" indent="-319405">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文本占位符 12"/>
          <p:cNvSpPr>
            <a:spLocks noGrp="1"/>
          </p:cNvSpPr>
          <p:nvPr>
            <p:ph type="body" sz="quarter" idx="13" hasCustomPrompt="1"/>
          </p:nvPr>
        </p:nvSpPr>
        <p:spPr>
          <a:xfrm>
            <a:off x="477725" y="1095769"/>
            <a:ext cx="7061200" cy="502263"/>
          </a:xfrm>
        </p:spPr>
        <p:txBody>
          <a:bodyPr/>
          <a:lstStyle>
            <a:lvl1pPr marL="0" indent="0">
              <a:buNone/>
              <a:defRPr lang="zh-CN" altLang="en-US" sz="2800" b="1"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dirty="0"/>
              <a:t>单击此处编辑母版副标题样式</a:t>
            </a:r>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1850" y="1222058"/>
            <a:ext cx="9754870" cy="2852737"/>
          </a:xfrm>
        </p:spPr>
        <p:txBody>
          <a:bodyPr anchor="b"/>
          <a:lstStyle>
            <a:lvl1pPr algn="r" rtl="0" eaLnBrk="0" fontAlgn="base" hangingPunct="0">
              <a:spcBef>
                <a:spcPct val="0"/>
              </a:spcBef>
              <a:spcAft>
                <a:spcPct val="0"/>
              </a:spcAft>
              <a:defRPr lang="zh-CN" altLang="en-US" sz="3200" b="1" kern="1200" spc="-10">
                <a:solidFill>
                  <a:srgbClr val="7F7F7F"/>
                </a:solidFill>
                <a:latin typeface="微软雅黑" panose="020B0503020204020204" pitchFamily="34" charset="-122"/>
                <a:ea typeface="微软雅黑" panose="020B0503020204020204" pitchFamily="34" charset="-122"/>
                <a:cs typeface="Microsoft Sans Serif" panose="020B0604020202020204"/>
              </a:defRPr>
            </a:lvl1pPr>
          </a:lstStyle>
          <a:p>
            <a:r>
              <a:rPr lang="zh-CN" altLang="en-US" dirty="0"/>
              <a:t>母版节标题样式</a:t>
            </a:r>
          </a:p>
        </p:txBody>
      </p:sp>
      <p:sp>
        <p:nvSpPr>
          <p:cNvPr id="3" name="文本占位符 2"/>
          <p:cNvSpPr>
            <a:spLocks noGrp="1"/>
          </p:cNvSpPr>
          <p:nvPr>
            <p:ph type="body" idx="1" hasCustomPrompt="1"/>
          </p:nvPr>
        </p:nvSpPr>
        <p:spPr>
          <a:xfrm>
            <a:off x="831850" y="4101783"/>
            <a:ext cx="9754870" cy="1500187"/>
          </a:xfrm>
        </p:spPr>
        <p:txBody>
          <a:bodyPr/>
          <a:lstStyle>
            <a:lvl1pPr marL="0" indent="0" algn="r" rtl="0" eaLnBrk="0" fontAlgn="base" hangingPunct="0">
              <a:lnSpc>
                <a:spcPct val="100000"/>
              </a:lnSpc>
              <a:spcBef>
                <a:spcPts val="0"/>
              </a:spcBef>
              <a:spcAft>
                <a:spcPct val="0"/>
              </a:spcAft>
              <a:buFont typeface="Arial" panose="020B0604020202020204" pitchFamily="34" charset="0"/>
              <a:buNone/>
              <a:defRPr lang="zh-CN" altLang="en-US" sz="2000" b="1" kern="1200" spc="-10" dirty="0" smtClean="0">
                <a:solidFill>
                  <a:srgbClr val="5EBFB8"/>
                </a:solidFill>
                <a:latin typeface="微软雅黑" panose="020B0503020204020204" pitchFamily="34" charset="-122"/>
                <a:ea typeface="微软雅黑" panose="020B0503020204020204" pitchFamily="34" charset="-122"/>
                <a:cs typeface="Microsoft Sans Serif" panose="020B0604020202020204"/>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单击此处编辑母版副标题样式</a:t>
            </a:r>
          </a:p>
        </p:txBody>
      </p:sp>
      <p:sp>
        <p:nvSpPr>
          <p:cNvPr id="4" name="Date Placeholder 3"/>
          <p:cNvSpPr>
            <a:spLocks noGrp="1" noChangeArrowheads="1"/>
          </p:cNvSpPr>
          <p:nvPr>
            <p:ph type="dt" sz="half" idx="10"/>
          </p:nvPr>
        </p:nvSpPr>
        <p:spPr/>
        <p:txBody>
          <a:bodyPr/>
          <a:lstStyle>
            <a:lvl1pPr>
              <a:defRPr/>
            </a:lvl1pPr>
          </a:lstStyle>
          <a:p>
            <a:pPr>
              <a:defRPr/>
            </a:pPr>
            <a:fld id="{BD250E4D-A183-4351-9FD7-B71D4B4D23B7}" type="datetime1">
              <a:rPr lang="zh-CN" altLang="en-US" smtClean="0"/>
              <a:t>2018/7/5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69665BFA-A120-4C1D-96CD-A5593B62160A}" type="slidenum">
              <a:rPr lang="zh-CN" altLang="en-US"/>
              <a:t>‹#›</a:t>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17343" y="1821186"/>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751343" y="1821186"/>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p:txBody>
          <a:bodyPr/>
          <a:lstStyle>
            <a:lvl1pPr>
              <a:defRPr/>
            </a:lvl1pPr>
          </a:lstStyle>
          <a:p>
            <a:pPr>
              <a:defRPr/>
            </a:pPr>
            <a:fld id="{E5CC772E-7EF2-481D-8D85-8198389B45CD}" type="datetime1">
              <a:rPr lang="zh-CN" altLang="en-US" smtClean="0"/>
              <a:t>2018/7/5</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49"/>
            <a:ext cx="3276600" cy="365125"/>
          </a:xfrm>
        </p:spPr>
        <p:txBody>
          <a:bodyPr/>
          <a:lstStyle>
            <a:lvl1pPr>
              <a:defRPr>
                <a:solidFill>
                  <a:srgbClr val="00A29A"/>
                </a:solidFill>
              </a:defRPr>
            </a:lvl1pPr>
          </a:lstStyle>
          <a:p>
            <a:pPr>
              <a:defRPr/>
            </a:pPr>
            <a:fld id="{8F72239D-DFFA-492B-B9A5-C018C6667307}" type="slidenum">
              <a:rPr lang="zh-CN" altLang="en-US" smtClean="0"/>
              <a:t>‹#›</a:t>
            </a:fld>
            <a:endParaRPr lang="zh-CN" altLang="en-US"/>
          </a:p>
        </p:txBody>
      </p:sp>
      <p:sp>
        <p:nvSpPr>
          <p:cNvPr id="8"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p>
        </p:txBody>
      </p:sp>
      <p:sp>
        <p:nvSpPr>
          <p:cNvPr id="9" name="文本占位符 12"/>
          <p:cNvSpPr>
            <a:spLocks noGrp="1"/>
          </p:cNvSpPr>
          <p:nvPr>
            <p:ph type="body" sz="quarter" idx="13" hasCustomPrompt="1"/>
          </p:nvPr>
        </p:nvSpPr>
        <p:spPr>
          <a:xfrm>
            <a:off x="470611" y="1095769"/>
            <a:ext cx="7061200" cy="502263"/>
          </a:xfrm>
        </p:spPr>
        <p:txBody>
          <a:bodyPr/>
          <a:lstStyle>
            <a:lvl1pPr marL="0" indent="0">
              <a:buNone/>
              <a:defRPr lang="zh-CN" altLang="en-US" sz="2400"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a:t>单击此处编辑母版副标题样式</a:t>
            </a:r>
          </a:p>
        </p:txBody>
      </p:sp>
      <p:grpSp>
        <p:nvGrpSpPr>
          <p:cNvPr id="2" name="组合 1"/>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noChangeArrowheads="1"/>
          </p:cNvSpPr>
          <p:nvPr>
            <p:ph type="dt" sz="half" idx="10"/>
          </p:nvPr>
        </p:nvSpPr>
        <p:spPr/>
        <p:txBody>
          <a:bodyPr/>
          <a:lstStyle>
            <a:lvl1pPr>
              <a:defRPr/>
            </a:lvl1pPr>
          </a:lstStyle>
          <a:p>
            <a:pPr>
              <a:defRPr/>
            </a:pPr>
            <a:fld id="{B5908257-8602-40AA-AEBC-614309EEAFDB}" type="datetime1">
              <a:rPr lang="zh-CN" altLang="en-US" smtClean="0"/>
              <a:t>2018/7/5</a:t>
            </a:fld>
            <a:endParaRPr lang="zh-CN"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xfrm>
            <a:off x="8077200" y="6356349"/>
            <a:ext cx="3276600" cy="365125"/>
          </a:xfrm>
        </p:spPr>
        <p:txBody>
          <a:bodyPr/>
          <a:lstStyle>
            <a:lvl1pPr>
              <a:defRPr>
                <a:solidFill>
                  <a:srgbClr val="00A29A"/>
                </a:solidFill>
              </a:defRPr>
            </a:lvl1pPr>
          </a:lstStyle>
          <a:p>
            <a:pPr>
              <a:defRPr/>
            </a:pPr>
            <a:fld id="{03FAA3A4-C9C8-446C-81B7-858FBFD2BC19}" type="slidenum">
              <a:rPr lang="zh-CN" altLang="en-US" smtClean="0"/>
              <a:t>‹#›</a:t>
            </a:fld>
            <a:endParaRPr lang="zh-CN" altLang="en-US" dirty="0"/>
          </a:p>
        </p:txBody>
      </p:sp>
      <p:sp>
        <p:nvSpPr>
          <p:cNvPr id="6"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p>
        </p:txBody>
      </p:sp>
      <p:sp>
        <p:nvSpPr>
          <p:cNvPr id="7" name="文本占位符 12"/>
          <p:cNvSpPr>
            <a:spLocks noGrp="1"/>
          </p:cNvSpPr>
          <p:nvPr>
            <p:ph type="body" sz="quarter" idx="13" hasCustomPrompt="1"/>
          </p:nvPr>
        </p:nvSpPr>
        <p:spPr>
          <a:xfrm>
            <a:off x="470611" y="1095769"/>
            <a:ext cx="7061200" cy="502263"/>
          </a:xfrm>
        </p:spPr>
        <p:txBody>
          <a:bodyPr/>
          <a:lstStyle>
            <a:lvl1pPr marL="0" indent="0">
              <a:buNone/>
              <a:defRPr lang="zh-CN" altLang="en-US" sz="2600" b="1"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dirty="0"/>
              <a:t>单击此处编辑母版副标题样式</a:t>
            </a:r>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小节">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9E892C20-8FC8-4C64-984A-AF32EF171A79}" type="datetime1">
              <a:rPr lang="zh-CN" altLang="en-US" smtClean="0"/>
              <a:t>2018/7/5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a:xfrm>
            <a:off x="8077200" y="6356350"/>
            <a:ext cx="3276600" cy="365125"/>
          </a:xfrm>
        </p:spPr>
        <p:txBody>
          <a:bodyPr/>
          <a:lstStyle/>
          <a:p>
            <a:pPr>
              <a:defRPr/>
            </a:pPr>
            <a:fld id="{FA281492-5497-4E6C-A28B-D1B5E67E4A6E}" type="slidenum">
              <a:rPr lang="zh-CN" altLang="en-US" smtClean="0"/>
              <a:t>‹#›</a:t>
            </a:fld>
            <a:endParaRPr lang="zh-CN" altLang="en-US" dirty="0"/>
          </a:p>
        </p:txBody>
      </p:sp>
      <p:grpSp>
        <p:nvGrpSpPr>
          <p:cNvPr id="7" name="组合 6"/>
          <p:cNvGrpSpPr/>
          <p:nvPr userDrawn="1"/>
        </p:nvGrpSpPr>
        <p:grpSpPr>
          <a:xfrm>
            <a:off x="5177108" y="993106"/>
            <a:ext cx="1800000" cy="0"/>
            <a:chOff x="5512406" y="946363"/>
            <a:chExt cx="1625132" cy="0"/>
          </a:xfrm>
        </p:grpSpPr>
        <p:cxnSp>
          <p:nvCxnSpPr>
            <p:cNvPr id="8" name="直接连接符 7"/>
            <p:cNvCxnSpPr/>
            <p:nvPr/>
          </p:nvCxnSpPr>
          <p:spPr>
            <a:xfrm>
              <a:off x="5512406"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918689"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24972"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1255"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grpSp>
      <p:sp>
        <p:nvSpPr>
          <p:cNvPr id="13" name="内容占位符 12"/>
          <p:cNvSpPr>
            <a:spLocks noGrp="1"/>
          </p:cNvSpPr>
          <p:nvPr>
            <p:ph sz="quarter" idx="13"/>
          </p:nvPr>
        </p:nvSpPr>
        <p:spPr>
          <a:xfrm>
            <a:off x="838200" y="1366838"/>
            <a:ext cx="10515599" cy="4732337"/>
          </a:xfrm>
        </p:spPr>
        <p:txBody>
          <a:bodyPr/>
          <a:lstStyle>
            <a:lvl1pPr marL="228600" indent="-228600">
              <a:buClr>
                <a:srgbClr val="5EBFB8"/>
              </a:buClr>
              <a:buFont typeface="Wingdings" panose="05000000000000000000" pitchFamily="2" charset="2"/>
              <a:buChar char="n"/>
              <a:defRPr/>
            </a:lvl1pPr>
            <a:lvl2pPr marL="685800" indent="-228600">
              <a:buClr>
                <a:srgbClr val="5EBFB8"/>
              </a:buClr>
              <a:buFont typeface="Wingdings" panose="05000000000000000000" pitchFamily="2" charset="2"/>
              <a:buChar char="n"/>
              <a:defRPr/>
            </a:lvl2pPr>
            <a:lvl3pPr marL="1143000" indent="-228600">
              <a:buClr>
                <a:srgbClr val="5EBFB8"/>
              </a:buClr>
              <a:buFont typeface="Wingdings" panose="05000000000000000000" pitchFamily="2" charset="2"/>
              <a:buChar char="n"/>
              <a:defRPr/>
            </a:lvl3pPr>
            <a:lvl4pPr marL="1600200" indent="-228600">
              <a:buClr>
                <a:srgbClr val="5EBFB8"/>
              </a:buClr>
              <a:buFont typeface="Wingdings" panose="05000000000000000000" pitchFamily="2" charset="2"/>
              <a:buChar char="n"/>
              <a:defRPr/>
            </a:lvl4pPr>
            <a:lvl5pPr marL="2057400" indent="-228600">
              <a:buClr>
                <a:srgbClr val="5EBFB8"/>
              </a:buClr>
              <a:buFont typeface="Wingdings" panose="05000000000000000000" pitchFamily="2" charset="2"/>
              <a:buChar char="n"/>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1"/>
          <p:cNvSpPr>
            <a:spLocks noGrp="1"/>
          </p:cNvSpPr>
          <p:nvPr>
            <p:ph type="body" sz="quarter" idx="14" hasCustomPrompt="1"/>
          </p:nvPr>
        </p:nvSpPr>
        <p:spPr>
          <a:xfrm>
            <a:off x="3844557" y="502196"/>
            <a:ext cx="4502884" cy="412999"/>
          </a:xfrm>
        </p:spPr>
        <p:txBody>
          <a:bodyPr/>
          <a:lstStyle>
            <a:lvl1pPr marL="0" indent="0" algn="ctr">
              <a:buNone/>
              <a:defRPr sz="2800"/>
            </a:lvl1pPr>
          </a:lstStyle>
          <a:p>
            <a:pPr lvl="0"/>
            <a:r>
              <a:rPr lang="zh-CN" altLang="en-US"/>
              <a:t>单击此处编辑小节标题文本</a:t>
            </a:r>
          </a:p>
        </p:txBody>
      </p:sp>
      <p:grpSp>
        <p:nvGrpSpPr>
          <p:cNvPr id="2" name="组合 1"/>
          <p:cNvGrpSpPr/>
          <p:nvPr userDrawn="1"/>
        </p:nvGrpSpPr>
        <p:grpSpPr>
          <a:xfrm>
            <a:off x="0" y="6422053"/>
            <a:ext cx="12192000" cy="454568"/>
            <a:chOff x="-23530" y="2881356"/>
            <a:chExt cx="3348000" cy="454568"/>
          </a:xfrm>
        </p:grpSpPr>
        <p:sp>
          <p:nvSpPr>
            <p:cNvPr id="6" name="矩形 5"/>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4" name="矩形 13"/>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423D5364-7203-4667-80BC-E6C3D0D51549}" type="datetime1">
              <a:rPr lang="zh-CN" altLang="en-US" smtClean="0"/>
              <a:t>2018/7/5</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3EA8B27C-5975-462B-AE23-5E6F6526F2D1}" type="slidenum">
              <a:rPr lang="zh-CN" altLang="en-US"/>
              <a:t>‹#›</a:t>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CE07F25C-2595-4A4A-B87A-3BC8B7B24098}" type="datetime1">
              <a:rPr lang="zh-CN" altLang="en-US" smtClean="0"/>
              <a:t>2018/7/5</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DCCDAA51-D797-47A5-8AFB-8283C9883E1D}" type="slidenum">
              <a:rPr lang="zh-CN" altLang="en-US"/>
              <a:t>‹#›</a:t>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0F4AFB13-1489-4203-AB47-B2CB34A16F74}" type="datetime1">
              <a:rPr lang="zh-CN" altLang="en-US" smtClean="0"/>
              <a:t>2018/7/5</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DF9BEC49-C82F-4E00-AAA2-9F7179DBD44A}" type="slidenum">
              <a:rPr lang="zh-CN" altLang="en-US"/>
              <a:t>‹#›</a:t>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a:p>
            <a:pPr lvl="4"/>
            <a:r>
              <a:rPr lang="zh-CN" altLang="zh-CN" dirty="0"/>
              <a:t>Fifth level</a:t>
            </a:r>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924967AA-BFF2-4910-A52B-14E7A275D154}" type="datetime1">
              <a:rPr lang="zh-CN" altLang="en-US" smtClean="0"/>
              <a:t>2018/7/5</a:t>
            </a:fld>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ea typeface="宋体" panose="02010600030101010101" pitchFamily="2" charset="-122"/>
              </a:defRPr>
            </a:lvl1pPr>
          </a:lstStyle>
          <a:p>
            <a:pPr>
              <a:defRPr/>
            </a:pPr>
            <a:endParaRPr lang="zh-CN" altLang="en-US"/>
          </a:p>
        </p:txBody>
      </p:sp>
      <p:sp>
        <p:nvSpPr>
          <p:cNvPr id="22" name="矩形 21"/>
          <p:cNvSpPr/>
          <p:nvPr userDrawn="1"/>
        </p:nvSpPr>
        <p:spPr>
          <a:xfrm>
            <a:off x="0" y="6427295"/>
            <a:ext cx="12192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nvGrpSpPr>
          <p:cNvPr id="14" name="组合 5"/>
          <p:cNvGrpSpPr/>
          <p:nvPr userDrawn="1"/>
        </p:nvGrpSpPr>
        <p:grpSpPr bwMode="auto">
          <a:xfrm>
            <a:off x="9755188" y="323889"/>
            <a:ext cx="2019470" cy="556954"/>
            <a:chOff x="515938" y="457200"/>
            <a:chExt cx="3243262" cy="863600"/>
          </a:xfrm>
        </p:grpSpPr>
        <p:pic>
          <p:nvPicPr>
            <p:cNvPr id="15" name="Picture 2" descr="C:\Users\gpfeng\Desktop\图片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5938" y="457200"/>
              <a:ext cx="8683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http://bbs.whu.edu.cn/wForum/bbscon.php?bid=38&amp;id=340316&amp;ap=32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00200" y="511175"/>
              <a:ext cx="2159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p:cNvGrpSpPr/>
          <p:nvPr userDrawn="1"/>
        </p:nvGrpSpPr>
        <p:grpSpPr>
          <a:xfrm rot="10800000">
            <a:off x="0" y="582291"/>
            <a:ext cx="308472" cy="901177"/>
            <a:chOff x="-23530" y="2911884"/>
            <a:chExt cx="3348000" cy="901177"/>
          </a:xfrm>
        </p:grpSpPr>
        <p:sp>
          <p:nvSpPr>
            <p:cNvPr id="18" name="矩形 17"/>
            <p:cNvSpPr/>
            <p:nvPr/>
          </p:nvSpPr>
          <p:spPr>
            <a:xfrm>
              <a:off x="-23530" y="2911884"/>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p:nvSpPr>
          <p:spPr>
            <a:xfrm>
              <a:off x="-23530" y="314157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0" name="矩形 19"/>
            <p:cNvSpPr/>
            <p:nvPr/>
          </p:nvSpPr>
          <p:spPr>
            <a:xfrm>
              <a:off x="-23530" y="3369509"/>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1" name="矩形 20"/>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grpSp>
        <p:nvGrpSpPr>
          <p:cNvPr id="3" name="组合 2"/>
          <p:cNvGrpSpPr/>
          <p:nvPr userDrawn="1"/>
        </p:nvGrpSpPr>
        <p:grpSpPr>
          <a:xfrm>
            <a:off x="0" y="6422053"/>
            <a:ext cx="12192000" cy="454568"/>
            <a:chOff x="-23530" y="2881356"/>
            <a:chExt cx="3348000" cy="454568"/>
          </a:xfrm>
        </p:grpSpPr>
        <p:sp>
          <p:nvSpPr>
            <p:cNvPr id="4" name="矩形 3"/>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矩形 4"/>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lang="zh-CN" altLang="zh-CN" sz="32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6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vl2pPr marL="6858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4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2pPr>
      <a:lvl3pPr marL="11430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0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3pPr>
      <a:lvl4pPr marL="16002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4pPr>
      <a:lvl5pPr marL="20574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6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lstStyle/>
          <a:p>
            <a:r>
              <a:rPr lang="zh-CN" altLang="en-US" dirty="0"/>
              <a:t>论文报告</a:t>
            </a:r>
          </a:p>
        </p:txBody>
      </p:sp>
      <p:sp>
        <p:nvSpPr>
          <p:cNvPr id="10" name="副标题 9"/>
          <p:cNvSpPr>
            <a:spLocks noGrp="1"/>
          </p:cNvSpPr>
          <p:nvPr>
            <p:ph type="subTitle" idx="1"/>
          </p:nvPr>
        </p:nvSpPr>
        <p:spPr/>
        <p:txBody>
          <a:bodyPr/>
          <a:lstStyle/>
          <a:p>
            <a:endParaRPr lang="zh-CN" altLang="en-US" dirty="0"/>
          </a:p>
        </p:txBody>
      </p:sp>
      <p:sp>
        <p:nvSpPr>
          <p:cNvPr id="4" name="文本占位符 3"/>
          <p:cNvSpPr>
            <a:spLocks noGrp="1"/>
          </p:cNvSpPr>
          <p:nvPr>
            <p:ph type="body" sz="quarter" idx="13"/>
          </p:nvPr>
        </p:nvSpPr>
        <p:spPr/>
        <p:txBody>
          <a:bodyPr/>
          <a:lstStyle/>
          <a:p>
            <a:r>
              <a:rPr lang="nb-NO" altLang="zh-CN" dirty="0">
                <a:solidFill>
                  <a:schemeClr val="tx1"/>
                </a:solidFill>
                <a:latin typeface="Times New Roman" panose="02020603050405020304" pitchFamily="18" charset="0"/>
                <a:cs typeface="Times New Roman" panose="02020603050405020304" pitchFamily="18" charset="0"/>
                <a:sym typeface="+mn-ea"/>
              </a:rPr>
              <a:t>Duyu Tang, Bing Qin, Xiaocheng Feng, Ting </a:t>
            </a:r>
            <a:r>
              <a:rPr lang="nb-NO" altLang="zh-CN" dirty="0" smtClean="0">
                <a:solidFill>
                  <a:schemeClr val="tx1"/>
                </a:solidFill>
                <a:latin typeface="Times New Roman" panose="02020603050405020304" pitchFamily="18" charset="0"/>
                <a:cs typeface="Times New Roman" panose="02020603050405020304" pitchFamily="18" charset="0"/>
                <a:sym typeface="+mn-ea"/>
              </a:rPr>
              <a:t>Liu</a:t>
            </a:r>
          </a:p>
          <a:p>
            <a:r>
              <a:rPr lang="en-US" altLang="zh-CN" dirty="0">
                <a:solidFill>
                  <a:schemeClr val="tx1"/>
                </a:solidFill>
                <a:latin typeface="Times New Roman" panose="02020603050405020304" pitchFamily="18" charset="0"/>
                <a:cs typeface="Times New Roman" panose="02020603050405020304" pitchFamily="18" charset="0"/>
              </a:rPr>
              <a:t>Harbin Institute of Technology, Harbin, China</a:t>
            </a:r>
            <a:endParaRPr lang="en-US" altLang="zh-CN" dirty="0" smtClean="0">
              <a:solidFill>
                <a:schemeClr val="tx1"/>
              </a:solidFill>
              <a:latin typeface="Times New Roman" panose="02020603050405020304" pitchFamily="18" charset="0"/>
              <a:cs typeface="Times New Roman" panose="02020603050405020304" pitchFamily="18" charset="0"/>
            </a:endParaRPr>
          </a:p>
          <a:p>
            <a:endParaRPr lang="zh-CN" altLang="en-US" dirty="0"/>
          </a:p>
        </p:txBody>
      </p:sp>
      <p:sp>
        <p:nvSpPr>
          <p:cNvPr id="5" name="文本占位符 4"/>
          <p:cNvSpPr>
            <a:spLocks noGrp="1"/>
          </p:cNvSpPr>
          <p:nvPr>
            <p:ph type="body" sz="quarter" idx="14"/>
          </p:nvPr>
        </p:nvSpPr>
        <p:spPr>
          <a:xfrm>
            <a:off x="2050415" y="3954780"/>
            <a:ext cx="8132445" cy="388620"/>
          </a:xfrm>
        </p:spPr>
        <p:txBody>
          <a:bodyPr/>
          <a:lstStyle/>
          <a:p>
            <a:pPr>
              <a:lnSpc>
                <a:spcPct val="120000"/>
              </a:lnSpc>
            </a:pPr>
            <a:r>
              <a:rPr lang="en-US" altLang="zh-CN" dirty="0"/>
              <a:t>Effective LSTMs for Target-Dependent Sentiment Classification</a:t>
            </a:r>
            <a:endParaRPr lang="zh-CN" altLang="en-US" dirty="0">
              <a:solidFill>
                <a:srgbClr val="008080"/>
              </a:solidFill>
            </a:endParaRPr>
          </a:p>
        </p:txBody>
      </p:sp>
      <p:sp>
        <p:nvSpPr>
          <p:cNvPr id="6" name="文本占位符 5"/>
          <p:cNvSpPr>
            <a:spLocks noGrp="1"/>
          </p:cNvSpPr>
          <p:nvPr>
            <p:ph type="body" sz="quarter" idx="15"/>
          </p:nvPr>
        </p:nvSpPr>
        <p:spPr/>
        <p:txBody>
          <a:bodyPr/>
          <a:lstStyle/>
          <a:p>
            <a:r>
              <a:rPr lang="zh-CN" altLang="en-US" sz="2000" dirty="0"/>
              <a:t>报告人</a:t>
            </a:r>
            <a:r>
              <a:rPr lang="zh-CN" altLang="en-US" sz="2000" dirty="0" smtClean="0"/>
              <a:t>：王诚</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p14:dur="9">
        <p14:gallery dir="l"/>
        <p:sndAc>
          <p:endSnd/>
        </p:sndAc>
      </p:transition>
    </mc:Choice>
    <mc:Fallback xmlns="">
      <p:transition>
        <p:fade/>
        <p:sndAc>
          <p:end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a:t>
            </a:r>
            <a:r>
              <a:rPr lang="zh-CN" altLang="zh-CN" dirty="0" smtClean="0"/>
              <a:t>目标的</a:t>
            </a:r>
            <a:r>
              <a:rPr lang="en-US" altLang="zh-CN" dirty="0"/>
              <a:t>LSTM</a:t>
            </a:r>
            <a:r>
              <a:rPr lang="zh-CN" altLang="zh-CN" dirty="0"/>
              <a:t>模型</a:t>
            </a:r>
            <a:endParaRPr lang="zh-CN" altLang="en-US" dirty="0"/>
          </a:p>
        </p:txBody>
      </p:sp>
      <p:sp>
        <p:nvSpPr>
          <p:cNvPr id="4" name="灯片编号占位符 3"/>
          <p:cNvSpPr>
            <a:spLocks noGrp="1"/>
          </p:cNvSpPr>
          <p:nvPr>
            <p:ph type="sldNum" sz="quarter" idx="4294967295"/>
          </p:nvPr>
        </p:nvSpPr>
        <p:spPr>
          <a:xfrm>
            <a:off x="8132885" y="6357193"/>
            <a:ext cx="3276600" cy="365125"/>
          </a:xfrm>
        </p:spPr>
        <p:txBody>
          <a:bodyPr/>
          <a:lstStyle/>
          <a:p>
            <a:pPr>
              <a:defRPr/>
            </a:pPr>
            <a:fld id="{69665BFA-A120-4C1D-96CD-A5593B62160A}" type="slidenum">
              <a:rPr lang="zh-CN" altLang="en-US" smtClean="0"/>
              <a:t>10</a:t>
            </a:fld>
            <a:endParaRPr lang="zh-CN" altLang="en-US"/>
          </a:p>
        </p:txBody>
      </p:sp>
      <p:sp>
        <p:nvSpPr>
          <p:cNvPr id="3" name="文本占位符 2"/>
          <p:cNvSpPr>
            <a:spLocks noGrp="1"/>
          </p:cNvSpPr>
          <p:nvPr>
            <p:ph type="body" sz="quarter" idx="13"/>
          </p:nvPr>
        </p:nvSpPr>
        <p:spPr/>
        <p:txBody>
          <a:bodyPr/>
          <a:lstStyle/>
          <a:p>
            <a:r>
              <a:rPr lang="en-US" altLang="zh-CN" dirty="0" smtClean="0"/>
              <a:t>TD-LTSM</a:t>
            </a:r>
            <a:r>
              <a:rPr lang="zh-CN" altLang="en-US" dirty="0" smtClean="0"/>
              <a:t>模型</a:t>
            </a:r>
            <a:endParaRPr lang="zh-CN" altLang="en-US" dirty="0"/>
          </a:p>
        </p:txBody>
      </p:sp>
      <p:pic>
        <p:nvPicPr>
          <p:cNvPr id="6" name="图片 5"/>
          <p:cNvPicPr>
            <a:picLocks noChangeAspect="1"/>
          </p:cNvPicPr>
          <p:nvPr/>
        </p:nvPicPr>
        <p:blipFill>
          <a:blip r:embed="rId3"/>
          <a:stretch>
            <a:fillRect/>
          </a:stretch>
        </p:blipFill>
        <p:spPr>
          <a:xfrm>
            <a:off x="2004598" y="2243285"/>
            <a:ext cx="8123809" cy="2371429"/>
          </a:xfrm>
          <a:prstGeom prst="rect">
            <a:avLst/>
          </a:prstGeom>
        </p:spPr>
      </p:pic>
    </p:spTree>
    <p:extLst>
      <p:ext uri="{BB962C8B-B14F-4D97-AF65-F5344CB8AC3E}">
        <p14:creationId xmlns:p14="http://schemas.microsoft.com/office/powerpoint/2010/main" val="2027385257"/>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a:t>
            </a:r>
            <a:r>
              <a:rPr lang="zh-CN" altLang="zh-CN" dirty="0" smtClean="0"/>
              <a:t>目标</a:t>
            </a:r>
            <a:r>
              <a:rPr lang="zh-CN" altLang="en-US" dirty="0" smtClean="0"/>
              <a:t>链接</a:t>
            </a:r>
            <a:r>
              <a:rPr lang="zh-CN" altLang="zh-CN" dirty="0" smtClean="0"/>
              <a:t>的</a:t>
            </a:r>
            <a:r>
              <a:rPr lang="en-US" altLang="zh-CN" dirty="0"/>
              <a:t>LSTM</a:t>
            </a:r>
            <a:r>
              <a:rPr lang="zh-CN" altLang="zh-CN" dirty="0"/>
              <a:t>模型</a:t>
            </a:r>
            <a:endParaRPr lang="zh-CN" altLang="en-US" dirty="0"/>
          </a:p>
        </p:txBody>
      </p:sp>
      <p:sp>
        <p:nvSpPr>
          <p:cNvPr id="4" name="灯片编号占位符 3"/>
          <p:cNvSpPr>
            <a:spLocks noGrp="1"/>
          </p:cNvSpPr>
          <p:nvPr>
            <p:ph type="sldNum" sz="quarter" idx="4294967295"/>
          </p:nvPr>
        </p:nvSpPr>
        <p:spPr>
          <a:xfrm>
            <a:off x="8132885" y="6357193"/>
            <a:ext cx="3276600" cy="365125"/>
          </a:xfrm>
        </p:spPr>
        <p:txBody>
          <a:bodyPr/>
          <a:lstStyle/>
          <a:p>
            <a:pPr>
              <a:defRPr/>
            </a:pPr>
            <a:fld id="{69665BFA-A120-4C1D-96CD-A5593B62160A}" type="slidenum">
              <a:rPr lang="zh-CN" altLang="en-US" smtClean="0"/>
              <a:t>11</a:t>
            </a:fld>
            <a:endParaRPr lang="zh-CN" altLang="en-US"/>
          </a:p>
        </p:txBody>
      </p:sp>
      <p:sp>
        <p:nvSpPr>
          <p:cNvPr id="3" name="文本占位符 2"/>
          <p:cNvSpPr>
            <a:spLocks noGrp="1"/>
          </p:cNvSpPr>
          <p:nvPr>
            <p:ph type="body" sz="quarter" idx="13"/>
          </p:nvPr>
        </p:nvSpPr>
        <p:spPr/>
        <p:txBody>
          <a:bodyPr/>
          <a:lstStyle/>
          <a:p>
            <a:r>
              <a:rPr lang="en-US" altLang="zh-CN" dirty="0" smtClean="0"/>
              <a:t>TC-LTSM</a:t>
            </a:r>
            <a:r>
              <a:rPr lang="zh-CN" altLang="en-US" dirty="0" smtClean="0"/>
              <a:t>模型</a:t>
            </a:r>
            <a:endParaRPr lang="zh-CN" altLang="en-US" dirty="0"/>
          </a:p>
        </p:txBody>
      </p:sp>
      <p:pic>
        <p:nvPicPr>
          <p:cNvPr id="5" name="图片 4"/>
          <p:cNvPicPr>
            <a:picLocks noChangeAspect="1"/>
          </p:cNvPicPr>
          <p:nvPr/>
        </p:nvPicPr>
        <p:blipFill>
          <a:blip r:embed="rId3"/>
          <a:stretch>
            <a:fillRect/>
          </a:stretch>
        </p:blipFill>
        <p:spPr>
          <a:xfrm>
            <a:off x="2019809" y="2295666"/>
            <a:ext cx="8152381" cy="2266667"/>
          </a:xfrm>
          <a:prstGeom prst="rect">
            <a:avLst/>
          </a:prstGeom>
        </p:spPr>
      </p:pic>
    </p:spTree>
    <p:extLst>
      <p:ext uri="{BB962C8B-B14F-4D97-AF65-F5344CB8AC3E}">
        <p14:creationId xmlns:p14="http://schemas.microsoft.com/office/powerpoint/2010/main" val="1921642523"/>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实验过程</a:t>
            </a:r>
            <a:endParaRPr lang="zh-CN" altLang="en-US" dirty="0"/>
          </a:p>
        </p:txBody>
      </p:sp>
      <p:sp>
        <p:nvSpPr>
          <p:cNvPr id="3" name="文本占位符 2"/>
          <p:cNvSpPr>
            <a:spLocks noGrp="1"/>
          </p:cNvSpPr>
          <p:nvPr>
            <p:ph type="body" idx="1"/>
          </p:nvPr>
        </p:nvSpPr>
        <p:spPr>
          <a:xfrm>
            <a:off x="831850" y="4074478"/>
            <a:ext cx="9754870" cy="1500187"/>
          </a:xfrm>
        </p:spPr>
        <p:txBody>
          <a:bodyPr>
            <a:normAutofit/>
          </a:bodyPr>
          <a:lstStyle/>
          <a:p>
            <a:pPr>
              <a:lnSpc>
                <a:spcPct val="100000"/>
              </a:lnSpc>
              <a:spcBef>
                <a:spcPts val="0"/>
              </a:spcBef>
            </a:pPr>
            <a:endParaRPr lang="zh-CN" altLang="en-US" dirty="0">
              <a:solidFill>
                <a:srgbClr val="5EBFB8"/>
              </a:solidFill>
            </a:endParaRPr>
          </a:p>
        </p:txBody>
      </p:sp>
      <p:sp>
        <p:nvSpPr>
          <p:cNvPr id="8" name="矩形 7"/>
          <p:cNvSpPr/>
          <p:nvPr/>
        </p:nvSpPr>
        <p:spPr>
          <a:xfrm>
            <a:off x="6325312" y="3176866"/>
            <a:ext cx="872529" cy="872529"/>
          </a:xfrm>
          <a:prstGeom prst="rect">
            <a:avLst/>
          </a:prstGeom>
          <a:solidFill>
            <a:srgbClr val="BDE5E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4" name="文本框 3"/>
          <p:cNvSpPr txBox="1"/>
          <p:nvPr/>
        </p:nvSpPr>
        <p:spPr>
          <a:xfrm>
            <a:off x="6487256"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dirty="0" smtClean="0">
                <a:solidFill>
                  <a:schemeClr val="bg1"/>
                </a:solidFill>
                <a:latin typeface="Broadway" panose="04040905080B02020502" pitchFamily="82" charset="0"/>
              </a:rPr>
              <a:t>3</a:t>
            </a:r>
            <a:endParaRPr lang="en-US" altLang="zh-CN" sz="5400" dirty="0">
              <a:solidFill>
                <a:schemeClr val="bg1"/>
              </a:solidFill>
              <a:latin typeface="Broadway" panose="04040905080B02020502" pitchFamily="82" charset="0"/>
            </a:endParaRPr>
          </a:p>
        </p:txBody>
      </p:sp>
      <p:sp>
        <p:nvSpPr>
          <p:cNvPr id="5" name="灯片编号占位符 4"/>
          <p:cNvSpPr>
            <a:spLocks noGrp="1"/>
          </p:cNvSpPr>
          <p:nvPr>
            <p:ph type="sldNum" sz="quarter" idx="12"/>
          </p:nvPr>
        </p:nvSpPr>
        <p:spPr/>
        <p:txBody>
          <a:bodyPr/>
          <a:lstStyle/>
          <a:p>
            <a:pPr>
              <a:defRPr/>
            </a:pPr>
            <a:fld id="{69665BFA-A120-4C1D-96CD-A5593B62160A}" type="slidenum">
              <a:rPr lang="zh-CN" altLang="en-US" smtClean="0"/>
              <a:t>12</a:t>
            </a:fld>
            <a:endParaRPr lang="zh-CN" altLang="en-US"/>
          </a:p>
        </p:txBody>
      </p:sp>
    </p:spTree>
    <p:extLst>
      <p:ext uri="{BB962C8B-B14F-4D97-AF65-F5344CB8AC3E}">
        <p14:creationId xmlns:p14="http://schemas.microsoft.com/office/powerpoint/2010/main" val="4053290219"/>
      </p:ext>
    </p:extLst>
  </p:cSld>
  <p:clrMapOvr>
    <a:masterClrMapping/>
  </p:clrMapOvr>
  <mc:AlternateContent xmlns:mc="http://schemas.openxmlformats.org/markup-compatibility/2006" xmlns:p14="http://schemas.microsoft.com/office/powerpoint/2010/main">
    <mc:Choice Requires="p14">
      <p:transition p14:dur="9">
        <p14:conveyor dir="l"/>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t>13</a:t>
            </a:fld>
            <a:endParaRPr lang="zh-CN" altLang="en-US" b="1" dirty="0"/>
          </a:p>
        </p:txBody>
      </p:sp>
      <p:sp>
        <p:nvSpPr>
          <p:cNvPr id="7" name="标题 6"/>
          <p:cNvSpPr>
            <a:spLocks noGrp="1"/>
          </p:cNvSpPr>
          <p:nvPr>
            <p:ph type="title"/>
          </p:nvPr>
        </p:nvSpPr>
        <p:spPr/>
        <p:txBody>
          <a:bodyPr/>
          <a:lstStyle/>
          <a:p>
            <a:r>
              <a:rPr lang="zh-CN" altLang="en-US" dirty="0" smtClean="0">
                <a:sym typeface="+mn-ea"/>
              </a:rPr>
              <a:t>预处理</a:t>
            </a:r>
            <a:endParaRPr lang="zh-CN" altLang="en-US" dirty="0"/>
          </a:p>
        </p:txBody>
      </p:sp>
      <p:sp>
        <p:nvSpPr>
          <p:cNvPr id="2" name="文本占位符 1"/>
          <p:cNvSpPr>
            <a:spLocks noGrp="1"/>
          </p:cNvSpPr>
          <p:nvPr>
            <p:ph type="body" sz="quarter" idx="13"/>
          </p:nvPr>
        </p:nvSpPr>
        <p:spPr/>
        <p:txBody>
          <a:bodyPr/>
          <a:lstStyle/>
          <a:p>
            <a:r>
              <a:rPr lang="zh-CN" altLang="en-US" dirty="0" smtClean="0"/>
              <a:t>实验所用到的数据集</a:t>
            </a:r>
            <a:endParaRPr lang="zh-CN" altLang="en-US" dirty="0"/>
          </a:p>
        </p:txBody>
      </p:sp>
      <p:sp>
        <p:nvSpPr>
          <p:cNvPr id="3" name="矩形 2"/>
          <p:cNvSpPr/>
          <p:nvPr/>
        </p:nvSpPr>
        <p:spPr>
          <a:xfrm>
            <a:off x="674273" y="2005469"/>
            <a:ext cx="4747453" cy="369332"/>
          </a:xfrm>
          <a:prstGeom prst="rect">
            <a:avLst/>
          </a:prstGeom>
        </p:spPr>
        <p:txBody>
          <a:bodyPr wrap="none">
            <a:spAutoFit/>
          </a:bodyPr>
          <a:lstStyle/>
          <a:p>
            <a:r>
              <a:rPr lang="en-US" altLang="zh-CN" dirty="0">
                <a:cs typeface="Times New Roman" panose="02020603050405020304" pitchFamily="18" charset="0"/>
              </a:rPr>
              <a:t>twitter</a:t>
            </a:r>
            <a:r>
              <a:rPr lang="zh-CN" altLang="zh-CN" dirty="0">
                <a:cs typeface="Times New Roman" panose="02020603050405020304" pitchFamily="18" charset="0"/>
              </a:rPr>
              <a:t>评论、某餐厅评价、某笔记本电脑评价</a:t>
            </a:r>
            <a:endParaRPr lang="zh-CN" altLang="en-US" dirty="0"/>
          </a:p>
        </p:txBody>
      </p:sp>
      <p:sp>
        <p:nvSpPr>
          <p:cNvPr id="8" name="矩形 7"/>
          <p:cNvSpPr/>
          <p:nvPr/>
        </p:nvSpPr>
        <p:spPr>
          <a:xfrm>
            <a:off x="674273" y="2782238"/>
            <a:ext cx="6096000" cy="646331"/>
          </a:xfrm>
          <a:prstGeom prst="rect">
            <a:avLst/>
          </a:prstGeom>
        </p:spPr>
        <p:txBody>
          <a:bodyPr>
            <a:spAutoFit/>
          </a:bodyPr>
          <a:lstStyle/>
          <a:p>
            <a:r>
              <a:rPr lang="zh-CN" altLang="zh-CN" dirty="0">
                <a:cs typeface="Times New Roman" panose="02020603050405020304" pitchFamily="18" charset="0"/>
              </a:rPr>
              <a:t>训练集有</a:t>
            </a:r>
            <a:r>
              <a:rPr lang="en-US" altLang="zh-CN" dirty="0">
                <a:cs typeface="Times New Roman" panose="02020603050405020304" pitchFamily="18" charset="0"/>
              </a:rPr>
              <a:t>6248</a:t>
            </a:r>
            <a:r>
              <a:rPr lang="zh-CN" altLang="zh-CN" dirty="0">
                <a:cs typeface="Times New Roman" panose="02020603050405020304" pitchFamily="18" charset="0"/>
              </a:rPr>
              <a:t>个句子，测试集有</a:t>
            </a:r>
            <a:r>
              <a:rPr lang="en-US" altLang="zh-CN" dirty="0">
                <a:cs typeface="Times New Roman" panose="02020603050405020304" pitchFamily="18" charset="0"/>
              </a:rPr>
              <a:t>692</a:t>
            </a:r>
            <a:r>
              <a:rPr lang="zh-CN" altLang="zh-CN" dirty="0">
                <a:cs typeface="Times New Roman" panose="02020603050405020304" pitchFamily="18" charset="0"/>
              </a:rPr>
              <a:t>个句子。这两个数据集中积极、消极和中性占比分别为</a:t>
            </a:r>
            <a:r>
              <a:rPr lang="en-US" altLang="zh-CN" dirty="0">
                <a:cs typeface="Times New Roman" panose="02020603050405020304" pitchFamily="18" charset="0"/>
              </a:rPr>
              <a:t>25</a:t>
            </a:r>
            <a:r>
              <a:rPr lang="zh-CN" altLang="zh-CN" dirty="0">
                <a:cs typeface="Times New Roman" panose="02020603050405020304" pitchFamily="18" charset="0"/>
              </a:rPr>
              <a:t>％，</a:t>
            </a:r>
            <a:r>
              <a:rPr lang="en-US" altLang="zh-CN" dirty="0">
                <a:cs typeface="Times New Roman" panose="02020603050405020304" pitchFamily="18" charset="0"/>
              </a:rPr>
              <a:t>25</a:t>
            </a:r>
            <a:r>
              <a:rPr lang="zh-CN" altLang="zh-CN" dirty="0">
                <a:cs typeface="Times New Roman" panose="02020603050405020304" pitchFamily="18" charset="0"/>
              </a:rPr>
              <a:t>％和</a:t>
            </a:r>
            <a:r>
              <a:rPr lang="en-US" altLang="zh-CN" dirty="0">
                <a:cs typeface="Times New Roman" panose="02020603050405020304" pitchFamily="18" charset="0"/>
              </a:rPr>
              <a:t>50</a:t>
            </a:r>
            <a:r>
              <a:rPr lang="zh-CN" altLang="zh-CN" dirty="0">
                <a:cs typeface="Times New Roman" panose="02020603050405020304" pitchFamily="18" charset="0"/>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14</a:t>
            </a:fld>
            <a:endParaRPr lang="zh-CN" altLang="en-US" b="1" dirty="0"/>
          </a:p>
        </p:txBody>
      </p:sp>
      <p:sp>
        <p:nvSpPr>
          <p:cNvPr id="7" name="标题 6"/>
          <p:cNvSpPr>
            <a:spLocks noGrp="1"/>
          </p:cNvSpPr>
          <p:nvPr>
            <p:ph type="title"/>
          </p:nvPr>
        </p:nvSpPr>
        <p:spPr/>
        <p:txBody>
          <a:bodyPr/>
          <a:lstStyle/>
          <a:p>
            <a:r>
              <a:rPr lang="zh-CN" altLang="en-US" dirty="0" smtClean="0">
                <a:sym typeface="+mn-ea"/>
              </a:rPr>
              <a:t>预处理</a:t>
            </a:r>
            <a:endParaRPr lang="zh-CN" altLang="en-US" dirty="0"/>
          </a:p>
        </p:txBody>
      </p:sp>
      <p:pic>
        <p:nvPicPr>
          <p:cNvPr id="9" name="图片 8" descr="caption"/>
          <p:cNvPicPr/>
          <p:nvPr/>
        </p:nvPicPr>
        <p:blipFill>
          <a:blip r:embed="rId3">
            <a:extLst>
              <a:ext uri="{28A0092B-C50C-407E-A947-70E740481C1C}">
                <a14:useLocalDpi xmlns:a14="http://schemas.microsoft.com/office/drawing/2010/main" val="0"/>
              </a:ext>
            </a:extLst>
          </a:blip>
          <a:srcRect/>
          <a:stretch>
            <a:fillRect/>
          </a:stretch>
        </p:blipFill>
        <p:spPr bwMode="auto">
          <a:xfrm>
            <a:off x="801654" y="1346900"/>
            <a:ext cx="10375900" cy="4533900"/>
          </a:xfrm>
          <a:prstGeom prst="rect">
            <a:avLst/>
          </a:prstGeom>
          <a:noFill/>
          <a:ln>
            <a:noFill/>
          </a:ln>
        </p:spPr>
      </p:pic>
      <p:sp>
        <p:nvSpPr>
          <p:cNvPr id="5" name="文本框 4"/>
          <p:cNvSpPr txBox="1"/>
          <p:nvPr/>
        </p:nvSpPr>
        <p:spPr>
          <a:xfrm>
            <a:off x="4395019" y="4827639"/>
            <a:ext cx="2045110" cy="646331"/>
          </a:xfrm>
          <a:prstGeom prst="rect">
            <a:avLst/>
          </a:prstGeom>
          <a:noFill/>
        </p:spPr>
        <p:txBody>
          <a:bodyPr wrap="square" rtlCol="0">
            <a:spAutoFit/>
          </a:bodyPr>
          <a:lstStyle/>
          <a:p>
            <a:r>
              <a:rPr lang="zh-CN" altLang="en-US" dirty="0" smtClean="0"/>
              <a:t>采用</a:t>
            </a:r>
            <a:r>
              <a:rPr lang="en-US" altLang="zh-CN" dirty="0" smtClean="0"/>
              <a:t>Glove</a:t>
            </a:r>
            <a:r>
              <a:rPr lang="zh-CN" altLang="en-US" dirty="0" smtClean="0"/>
              <a:t>无监督训练</a:t>
            </a:r>
            <a:endParaRPr lang="zh-CN" altLang="en-US" dirty="0"/>
          </a:p>
        </p:txBody>
      </p:sp>
      <p:sp>
        <p:nvSpPr>
          <p:cNvPr id="10" name="文本占位符 1"/>
          <p:cNvSpPr>
            <a:spLocks noGrp="1"/>
          </p:cNvSpPr>
          <p:nvPr>
            <p:ph type="body" sz="quarter" idx="13"/>
          </p:nvPr>
        </p:nvSpPr>
        <p:spPr>
          <a:xfrm>
            <a:off x="477725" y="1095769"/>
            <a:ext cx="7061200" cy="502263"/>
          </a:xfrm>
        </p:spPr>
        <p:txBody>
          <a:bodyPr/>
          <a:lstStyle/>
          <a:p>
            <a:r>
              <a:rPr lang="zh-CN" altLang="en-US" dirty="0" smtClean="0"/>
              <a:t>文本向量化的过程</a:t>
            </a:r>
            <a:endParaRPr lang="zh-CN" altLang="en-US" dirty="0"/>
          </a:p>
        </p:txBody>
      </p:sp>
      <p:sp>
        <p:nvSpPr>
          <p:cNvPr id="8" name="文本框 7"/>
          <p:cNvSpPr txBox="1"/>
          <p:nvPr/>
        </p:nvSpPr>
        <p:spPr>
          <a:xfrm>
            <a:off x="3782920" y="2220031"/>
            <a:ext cx="2045110" cy="369332"/>
          </a:xfrm>
          <a:prstGeom prst="rect">
            <a:avLst/>
          </a:prstGeom>
          <a:noFill/>
        </p:spPr>
        <p:txBody>
          <a:bodyPr wrap="square" rtlCol="0">
            <a:spAutoFit/>
          </a:bodyPr>
          <a:lstStyle/>
          <a:p>
            <a:r>
              <a:rPr lang="en-US" altLang="zh-CN" dirty="0" smtClean="0"/>
              <a:t>ID</a:t>
            </a:r>
            <a:r>
              <a:rPr lang="zh-CN" altLang="en-US" dirty="0" smtClean="0"/>
              <a:t>矩阵映射</a:t>
            </a:r>
            <a:endParaRPr lang="zh-CN" altLang="en-US" dirty="0"/>
          </a:p>
        </p:txBody>
      </p:sp>
    </p:spTree>
    <p:extLst>
      <p:ext uri="{BB962C8B-B14F-4D97-AF65-F5344CB8AC3E}">
        <p14:creationId xmlns:p14="http://schemas.microsoft.com/office/powerpoint/2010/main" val="2363433804"/>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15</a:t>
            </a:fld>
            <a:endParaRPr lang="zh-CN" altLang="en-US" b="1" dirty="0"/>
          </a:p>
        </p:txBody>
      </p:sp>
      <p:sp>
        <p:nvSpPr>
          <p:cNvPr id="7" name="标题 6"/>
          <p:cNvSpPr>
            <a:spLocks noGrp="1"/>
          </p:cNvSpPr>
          <p:nvPr>
            <p:ph type="title"/>
          </p:nvPr>
        </p:nvSpPr>
        <p:spPr/>
        <p:txBody>
          <a:bodyPr/>
          <a:lstStyle/>
          <a:p>
            <a:r>
              <a:rPr lang="zh-CN" altLang="en-US" dirty="0" smtClean="0">
                <a:sym typeface="+mn-ea"/>
              </a:rPr>
              <a:t>预处理</a:t>
            </a:r>
            <a:endParaRPr lang="zh-CN" altLang="en-US" dirty="0"/>
          </a:p>
        </p:txBody>
      </p:sp>
      <p:sp>
        <p:nvSpPr>
          <p:cNvPr id="2" name="文本占位符 1"/>
          <p:cNvSpPr>
            <a:spLocks noGrp="1"/>
          </p:cNvSpPr>
          <p:nvPr>
            <p:ph type="body" sz="quarter" idx="13"/>
          </p:nvPr>
        </p:nvSpPr>
        <p:spPr/>
        <p:txBody>
          <a:bodyPr/>
          <a:lstStyle/>
          <a:p>
            <a:r>
              <a:rPr lang="zh-CN" altLang="en-US" dirty="0" smtClean="0"/>
              <a:t>数据格式</a:t>
            </a:r>
            <a:endParaRPr lang="zh-CN" altLang="en-US" dirty="0"/>
          </a:p>
        </p:txBody>
      </p:sp>
      <p:sp>
        <p:nvSpPr>
          <p:cNvPr id="5" name="矩形 4"/>
          <p:cNvSpPr/>
          <p:nvPr/>
        </p:nvSpPr>
        <p:spPr>
          <a:xfrm>
            <a:off x="1429061" y="1837566"/>
            <a:ext cx="8704290" cy="1384995"/>
          </a:xfrm>
          <a:prstGeom prst="rect">
            <a:avLst/>
          </a:prstGeom>
        </p:spPr>
        <p:txBody>
          <a:bodyPr wrap="square">
            <a:spAutoFit/>
          </a:bodyPr>
          <a:lstStyle/>
          <a:p>
            <a:r>
              <a:rPr lang="en-US" altLang="zh-CN" sz="2800" smtClean="0">
                <a:ea typeface="幼圆" panose="02010509060101010101" pitchFamily="49" charset="-122"/>
                <a:cs typeface="Times New Roman" panose="02020603050405020304" pitchFamily="18" charset="0"/>
              </a:rPr>
              <a:t>I can’t Wait for </a:t>
            </a:r>
            <a:r>
              <a:rPr lang="en-US" altLang="zh-CN" sz="2800" smtClean="0">
                <a:highlight>
                  <a:srgbClr val="FFFF00"/>
                </a:highlight>
                <a:ea typeface="幼圆" panose="02010509060101010101" pitchFamily="49" charset="-122"/>
                <a:cs typeface="Times New Roman" panose="02020603050405020304" pitchFamily="18" charset="0"/>
              </a:rPr>
              <a:t>$T$</a:t>
            </a:r>
            <a:r>
              <a:rPr lang="en-US" altLang="zh-CN" sz="2800" smtClean="0">
                <a:ea typeface="幼圆" panose="02010509060101010101" pitchFamily="49" charset="-122"/>
                <a:cs typeface="Times New Roman" panose="02020603050405020304" pitchFamily="18" charset="0"/>
              </a:rPr>
              <a:t> and the half blood prince to come out.</a:t>
            </a:r>
          </a:p>
          <a:p>
            <a:r>
              <a:rPr lang="en-US" altLang="zh-CN" sz="2800" smtClean="0">
                <a:ea typeface="幼圆" panose="02010509060101010101" pitchFamily="49" charset="-122"/>
              </a:rPr>
              <a:t>harry potter</a:t>
            </a:r>
          </a:p>
          <a:p>
            <a:r>
              <a:rPr lang="en-US" altLang="zh-CN" sz="2800" smtClean="0">
                <a:ea typeface="幼圆" panose="02010509060101010101" pitchFamily="49" charset="-122"/>
              </a:rPr>
              <a:t>0</a:t>
            </a:r>
            <a:endParaRPr lang="zh-CN" altLang="en-US" sz="2800" b="1" dirty="0">
              <a:ea typeface="幼圆" panose="02010509060101010101" pitchFamily="49" charset="-122"/>
            </a:endParaRPr>
          </a:p>
        </p:txBody>
      </p:sp>
      <p:sp>
        <p:nvSpPr>
          <p:cNvPr id="6" name="矩形 5"/>
          <p:cNvSpPr/>
          <p:nvPr/>
        </p:nvSpPr>
        <p:spPr>
          <a:xfrm>
            <a:off x="1429061" y="3597356"/>
            <a:ext cx="2610010" cy="923330"/>
          </a:xfrm>
          <a:prstGeom prst="rect">
            <a:avLst/>
          </a:prstGeom>
        </p:spPr>
        <p:txBody>
          <a:bodyPr wrap="none">
            <a:spAutoFit/>
          </a:bodyPr>
          <a:lstStyle/>
          <a:p>
            <a:r>
              <a:rPr lang="en-US" altLang="zh-CN" dirty="0">
                <a:cs typeface="Times New Roman" panose="02020603050405020304" pitchFamily="18" charset="0"/>
              </a:rPr>
              <a:t>1</a:t>
            </a:r>
            <a:r>
              <a:rPr lang="zh-CN" altLang="zh-CN" dirty="0">
                <a:cs typeface="Times New Roman" panose="02020603050405020304" pitchFamily="18" charset="0"/>
              </a:rPr>
              <a:t>）被剥离目标词的</a:t>
            </a:r>
            <a:r>
              <a:rPr lang="zh-CN" altLang="zh-CN" dirty="0" smtClean="0">
                <a:cs typeface="Times New Roman" panose="02020603050405020304" pitchFamily="18" charset="0"/>
              </a:rPr>
              <a:t>语句</a:t>
            </a:r>
            <a:endParaRPr lang="en-US" altLang="zh-CN" dirty="0" smtClean="0">
              <a:cs typeface="Times New Roman" panose="02020603050405020304" pitchFamily="18" charset="0"/>
            </a:endParaRPr>
          </a:p>
          <a:p>
            <a:r>
              <a:rPr lang="en-US" altLang="zh-CN" dirty="0" smtClean="0">
                <a:cs typeface="Times New Roman" panose="02020603050405020304" pitchFamily="18" charset="0"/>
              </a:rPr>
              <a:t>2</a:t>
            </a:r>
            <a:r>
              <a:rPr lang="zh-CN" altLang="en-US" dirty="0" smtClean="0">
                <a:cs typeface="Times New Roman" panose="02020603050405020304" pitchFamily="18" charset="0"/>
              </a:rPr>
              <a:t>）目的词</a:t>
            </a:r>
            <a:endParaRPr lang="en-US" altLang="zh-CN" dirty="0" smtClean="0"/>
          </a:p>
          <a:p>
            <a:r>
              <a:rPr lang="en-US" altLang="zh-CN" dirty="0" smtClean="0">
                <a:cs typeface="Times New Roman" panose="02020603050405020304" pitchFamily="18" charset="0"/>
              </a:rPr>
              <a:t>3</a:t>
            </a:r>
            <a:r>
              <a:rPr lang="zh-CN" altLang="en-US" dirty="0" smtClean="0">
                <a:cs typeface="Times New Roman" panose="02020603050405020304" pitchFamily="18" charset="0"/>
              </a:rPr>
              <a:t>）情感极性</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982962236"/>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16</a:t>
            </a:fld>
            <a:endParaRPr lang="zh-CN" altLang="en-US" b="1" dirty="0"/>
          </a:p>
        </p:txBody>
      </p:sp>
      <p:sp>
        <p:nvSpPr>
          <p:cNvPr id="7" name="标题 6"/>
          <p:cNvSpPr>
            <a:spLocks noGrp="1"/>
          </p:cNvSpPr>
          <p:nvPr>
            <p:ph type="title"/>
          </p:nvPr>
        </p:nvSpPr>
        <p:spPr/>
        <p:txBody>
          <a:bodyPr/>
          <a:lstStyle/>
          <a:p>
            <a:r>
              <a:rPr lang="zh-CN" altLang="en-US" dirty="0" smtClean="0">
                <a:sym typeface="+mn-ea"/>
              </a:rPr>
              <a:t>模型参数设置</a:t>
            </a:r>
            <a:endParaRPr lang="zh-CN" altLang="en-US" dirty="0"/>
          </a:p>
        </p:txBody>
      </p:sp>
      <p:sp>
        <p:nvSpPr>
          <p:cNvPr id="5" name="文本占位符 4"/>
          <p:cNvSpPr>
            <a:spLocks noGrp="1"/>
          </p:cNvSpPr>
          <p:nvPr>
            <p:ph type="body" sz="quarter" idx="13"/>
          </p:nvPr>
        </p:nvSpPr>
        <p:spPr/>
        <p:txBody>
          <a:bodyPr/>
          <a:lstStyle/>
          <a:p>
            <a:r>
              <a:rPr lang="zh-CN" altLang="en-US" dirty="0" smtClean="0"/>
              <a:t>损失函数</a:t>
            </a:r>
            <a:endParaRPr lang="zh-CN" altLang="en-US" dirty="0"/>
          </a:p>
        </p:txBody>
      </p:sp>
      <p:pic>
        <p:nvPicPr>
          <p:cNvPr id="8" name="图片 7"/>
          <p:cNvPicPr>
            <a:picLocks noChangeAspect="1"/>
          </p:cNvPicPr>
          <p:nvPr/>
        </p:nvPicPr>
        <p:blipFill>
          <a:blip r:embed="rId3"/>
          <a:stretch>
            <a:fillRect/>
          </a:stretch>
        </p:blipFill>
        <p:spPr>
          <a:xfrm>
            <a:off x="3386846" y="2357046"/>
            <a:ext cx="4941660" cy="1135661"/>
          </a:xfrm>
          <a:prstGeom prst="rect">
            <a:avLst/>
          </a:prstGeom>
        </p:spPr>
      </p:pic>
      <p:sp>
        <p:nvSpPr>
          <p:cNvPr id="9" name="矩形 8"/>
          <p:cNvSpPr/>
          <p:nvPr/>
        </p:nvSpPr>
        <p:spPr>
          <a:xfrm>
            <a:off x="2523344" y="4155278"/>
            <a:ext cx="6096000" cy="369332"/>
          </a:xfrm>
          <a:prstGeom prst="rect">
            <a:avLst/>
          </a:prstGeom>
        </p:spPr>
        <p:txBody>
          <a:bodyPr>
            <a:spAutoFit/>
          </a:bodyPr>
          <a:lstStyle/>
          <a:p>
            <a:r>
              <a:rPr lang="zh-CN" altLang="en-US" dirty="0"/>
              <a:t>我们</a:t>
            </a:r>
            <a:r>
              <a:rPr lang="zh-CN" altLang="en-US" dirty="0" smtClean="0"/>
              <a:t>通过损失函数的变化，设置和更新相应的参数</a:t>
            </a:r>
            <a:endParaRPr lang="zh-CN" altLang="en-US" dirty="0"/>
          </a:p>
        </p:txBody>
      </p:sp>
    </p:spTree>
    <p:extLst>
      <p:ext uri="{BB962C8B-B14F-4D97-AF65-F5344CB8AC3E}">
        <p14:creationId xmlns:p14="http://schemas.microsoft.com/office/powerpoint/2010/main" val="2973679783"/>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17</a:t>
            </a:fld>
            <a:endParaRPr lang="zh-CN" altLang="en-US" b="1" dirty="0"/>
          </a:p>
        </p:txBody>
      </p:sp>
      <p:sp>
        <p:nvSpPr>
          <p:cNvPr id="7" name="标题 6"/>
          <p:cNvSpPr>
            <a:spLocks noGrp="1"/>
          </p:cNvSpPr>
          <p:nvPr>
            <p:ph type="title"/>
          </p:nvPr>
        </p:nvSpPr>
        <p:spPr/>
        <p:txBody>
          <a:bodyPr/>
          <a:lstStyle/>
          <a:p>
            <a:r>
              <a:rPr lang="zh-CN" altLang="en-US" dirty="0" smtClean="0">
                <a:sym typeface="+mn-ea"/>
              </a:rPr>
              <a:t>模型参数设置</a:t>
            </a:r>
            <a:endParaRPr lang="zh-CN" altLang="en-US" dirty="0"/>
          </a:p>
        </p:txBody>
      </p:sp>
      <p:sp>
        <p:nvSpPr>
          <p:cNvPr id="5" name="文本占位符 4"/>
          <p:cNvSpPr>
            <a:spLocks noGrp="1"/>
          </p:cNvSpPr>
          <p:nvPr>
            <p:ph type="body" sz="quarter" idx="13"/>
          </p:nvPr>
        </p:nvSpPr>
        <p:spPr/>
        <p:txBody>
          <a:bodyPr/>
          <a:lstStyle/>
          <a:p>
            <a:endParaRPr lang="zh-CN" altLang="en-US" dirty="0"/>
          </a:p>
        </p:txBody>
      </p:sp>
      <p:sp>
        <p:nvSpPr>
          <p:cNvPr id="2" name="矩形 1"/>
          <p:cNvSpPr/>
          <p:nvPr/>
        </p:nvSpPr>
        <p:spPr>
          <a:xfrm>
            <a:off x="760140" y="2180032"/>
            <a:ext cx="4403770" cy="369332"/>
          </a:xfrm>
          <a:prstGeom prst="rect">
            <a:avLst/>
          </a:prstGeom>
        </p:spPr>
        <p:txBody>
          <a:bodyPr wrap="none">
            <a:spAutoFit/>
          </a:bodyPr>
          <a:lstStyle/>
          <a:p>
            <a:r>
              <a:rPr lang="zh-CN" altLang="zh-CN" dirty="0">
                <a:cs typeface="Times New Roman" panose="02020603050405020304" pitchFamily="18" charset="0"/>
              </a:rPr>
              <a:t>①学习</a:t>
            </a:r>
            <a:r>
              <a:rPr lang="zh-CN" altLang="zh-CN" dirty="0" smtClean="0">
                <a:cs typeface="Times New Roman" panose="02020603050405020304" pitchFamily="18" charset="0"/>
              </a:rPr>
              <a:t>率</a:t>
            </a:r>
            <a:r>
              <a:rPr lang="zh-CN" altLang="en-US" dirty="0" smtClean="0">
                <a:cs typeface="Times New Roman" panose="02020603050405020304" pitchFamily="18" charset="0"/>
              </a:rPr>
              <a:t>：基于损失值变化而设定。</a:t>
            </a:r>
            <a:r>
              <a:rPr lang="en-US" altLang="zh-CN" dirty="0" smtClean="0">
                <a:cs typeface="Times New Roman" panose="02020603050405020304" pitchFamily="18" charset="0"/>
              </a:rPr>
              <a:t>0.001</a:t>
            </a:r>
            <a:endParaRPr lang="zh-CN" altLang="en-US" dirty="0"/>
          </a:p>
        </p:txBody>
      </p:sp>
      <p:sp>
        <p:nvSpPr>
          <p:cNvPr id="3" name="矩形 2"/>
          <p:cNvSpPr/>
          <p:nvPr/>
        </p:nvSpPr>
        <p:spPr>
          <a:xfrm>
            <a:off x="655393" y="3278305"/>
            <a:ext cx="3733907" cy="369332"/>
          </a:xfrm>
          <a:prstGeom prst="rect">
            <a:avLst/>
          </a:prstGeom>
        </p:spPr>
        <p:txBody>
          <a:bodyPr wrap="none">
            <a:spAutoFit/>
          </a:bodyPr>
          <a:lstStyle/>
          <a:p>
            <a:r>
              <a:rPr lang="zh-CN" altLang="zh-CN" dirty="0">
                <a:cs typeface="Times New Roman" panose="02020603050405020304" pitchFamily="18" charset="0"/>
              </a:rPr>
              <a:t>②优化器（</a:t>
            </a:r>
            <a:r>
              <a:rPr lang="en-US" altLang="zh-CN" dirty="0">
                <a:cs typeface="Times New Roman" panose="02020603050405020304" pitchFamily="18" charset="0"/>
              </a:rPr>
              <a:t>Optimizer</a:t>
            </a:r>
            <a:r>
              <a:rPr lang="zh-CN" altLang="zh-CN" dirty="0">
                <a:cs typeface="Times New Roman" panose="02020603050405020304" pitchFamily="18" charset="0"/>
              </a:rPr>
              <a:t>）</a:t>
            </a:r>
            <a:r>
              <a:rPr lang="zh-CN" altLang="zh-CN" dirty="0" smtClean="0">
                <a:cs typeface="Times New Roman" panose="02020603050405020304" pitchFamily="18" charset="0"/>
              </a:rPr>
              <a:t>：</a:t>
            </a:r>
            <a:r>
              <a:rPr lang="zh-CN" altLang="en-US" dirty="0" smtClean="0">
                <a:cs typeface="Times New Roman" panose="02020603050405020304" pitchFamily="18" charset="0"/>
              </a:rPr>
              <a:t>采用</a:t>
            </a:r>
            <a:r>
              <a:rPr lang="en-US" altLang="zh-CN" dirty="0" smtClean="0">
                <a:cs typeface="Times New Roman" panose="02020603050405020304" pitchFamily="18" charset="0"/>
              </a:rPr>
              <a:t>Adam</a:t>
            </a:r>
            <a:endParaRPr lang="zh-CN" altLang="en-US" dirty="0"/>
          </a:p>
        </p:txBody>
      </p:sp>
      <p:sp>
        <p:nvSpPr>
          <p:cNvPr id="6" name="矩形 5"/>
          <p:cNvSpPr/>
          <p:nvPr/>
        </p:nvSpPr>
        <p:spPr>
          <a:xfrm>
            <a:off x="760140" y="4376579"/>
            <a:ext cx="5432898" cy="369332"/>
          </a:xfrm>
          <a:prstGeom prst="rect">
            <a:avLst/>
          </a:prstGeom>
        </p:spPr>
        <p:txBody>
          <a:bodyPr wrap="none">
            <a:spAutoFit/>
          </a:bodyPr>
          <a:lstStyle/>
          <a:p>
            <a:r>
              <a:rPr lang="zh-CN" altLang="zh-CN" dirty="0">
                <a:cs typeface="Times New Roman" panose="02020603050405020304" pitchFamily="18" charset="0"/>
              </a:rPr>
              <a:t>③</a:t>
            </a:r>
            <a:r>
              <a:rPr lang="en-US" altLang="zh-CN" dirty="0">
                <a:cs typeface="Times New Roman" panose="02020603050405020304" pitchFamily="18" charset="0"/>
              </a:rPr>
              <a:t>LSTM</a:t>
            </a:r>
            <a:r>
              <a:rPr lang="zh-CN" altLang="zh-CN" dirty="0">
                <a:cs typeface="Times New Roman" panose="02020603050405020304" pitchFamily="18" charset="0"/>
              </a:rPr>
              <a:t>单元</a:t>
            </a:r>
            <a:r>
              <a:rPr lang="zh-CN" altLang="zh-CN" dirty="0" smtClean="0">
                <a:cs typeface="Times New Roman" panose="02020603050405020304" pitchFamily="18" charset="0"/>
              </a:rPr>
              <a:t>数量</a:t>
            </a:r>
            <a:r>
              <a:rPr lang="zh-CN" altLang="en-US" dirty="0" smtClean="0">
                <a:cs typeface="Times New Roman" panose="02020603050405020304" pitchFamily="18" charset="0"/>
              </a:rPr>
              <a:t>：</a:t>
            </a:r>
            <a:r>
              <a:rPr lang="zh-CN" altLang="zh-CN" dirty="0"/>
              <a:t>取决于输入文本的平均</a:t>
            </a:r>
            <a:r>
              <a:rPr lang="zh-CN" altLang="zh-CN" dirty="0" smtClean="0"/>
              <a:t>长度</a:t>
            </a:r>
            <a:r>
              <a:rPr lang="zh-CN" altLang="en-US" dirty="0" smtClean="0"/>
              <a:t>。</a:t>
            </a:r>
            <a:r>
              <a:rPr lang="en-US" altLang="zh-CN" dirty="0" smtClean="0"/>
              <a:t>200</a:t>
            </a:r>
            <a:endParaRPr lang="zh-CN" altLang="en-US" dirty="0"/>
          </a:p>
        </p:txBody>
      </p:sp>
    </p:spTree>
    <p:extLst>
      <p:ext uri="{BB962C8B-B14F-4D97-AF65-F5344CB8AC3E}">
        <p14:creationId xmlns:p14="http://schemas.microsoft.com/office/powerpoint/2010/main" val="1945176948"/>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18</a:t>
            </a:fld>
            <a:endParaRPr lang="zh-CN" altLang="en-US" b="1" dirty="0"/>
          </a:p>
        </p:txBody>
      </p:sp>
      <p:sp>
        <p:nvSpPr>
          <p:cNvPr id="7" name="标题 6"/>
          <p:cNvSpPr>
            <a:spLocks noGrp="1"/>
          </p:cNvSpPr>
          <p:nvPr>
            <p:ph type="title"/>
          </p:nvPr>
        </p:nvSpPr>
        <p:spPr/>
        <p:txBody>
          <a:bodyPr/>
          <a:lstStyle/>
          <a:p>
            <a:r>
              <a:rPr lang="zh-CN" altLang="en-US" dirty="0" smtClean="0">
                <a:sym typeface="+mn-ea"/>
              </a:rPr>
              <a:t>模型构建</a:t>
            </a:r>
            <a:endParaRPr lang="zh-CN" altLang="en-US" dirty="0"/>
          </a:p>
        </p:txBody>
      </p:sp>
      <p:sp>
        <p:nvSpPr>
          <p:cNvPr id="5" name="文本占位符 4"/>
          <p:cNvSpPr>
            <a:spLocks noGrp="1"/>
          </p:cNvSpPr>
          <p:nvPr>
            <p:ph type="body" sz="quarter" idx="13"/>
          </p:nvPr>
        </p:nvSpPr>
        <p:spPr/>
        <p:txBody>
          <a:bodyPr/>
          <a:lstStyle/>
          <a:p>
            <a:endParaRPr lang="zh-CN" altLang="en-US" dirty="0"/>
          </a:p>
        </p:txBody>
      </p:sp>
      <p:pic>
        <p:nvPicPr>
          <p:cNvPr id="9" name="图片 8"/>
          <p:cNvPicPr/>
          <p:nvPr/>
        </p:nvPicPr>
        <p:blipFill>
          <a:blip r:embed="rId3"/>
          <a:stretch>
            <a:fillRect/>
          </a:stretch>
        </p:blipFill>
        <p:spPr>
          <a:xfrm>
            <a:off x="742661" y="1166131"/>
            <a:ext cx="10325185" cy="4258982"/>
          </a:xfrm>
          <a:prstGeom prst="rect">
            <a:avLst/>
          </a:prstGeom>
        </p:spPr>
      </p:pic>
    </p:spTree>
    <p:extLst>
      <p:ext uri="{BB962C8B-B14F-4D97-AF65-F5344CB8AC3E}">
        <p14:creationId xmlns:p14="http://schemas.microsoft.com/office/powerpoint/2010/main" val="1622833119"/>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7959" y="3176865"/>
            <a:ext cx="872530" cy="872529"/>
          </a:xfrm>
          <a:prstGeom prst="rect">
            <a:avLst/>
          </a:prstGeom>
          <a:solidFill>
            <a:srgbClr val="55B2A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标题 4"/>
          <p:cNvSpPr>
            <a:spLocks noGrp="1"/>
          </p:cNvSpPr>
          <p:nvPr>
            <p:ph type="title"/>
          </p:nvPr>
        </p:nvSpPr>
        <p:spPr/>
        <p:txBody>
          <a:bodyPr/>
          <a:lstStyle/>
          <a:p>
            <a:r>
              <a:rPr lang="zh-CN" altLang="en-US" dirty="0" smtClean="0"/>
              <a:t>实验结果与分析</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文本框 3"/>
          <p:cNvSpPr txBox="1"/>
          <p:nvPr/>
        </p:nvSpPr>
        <p:spPr>
          <a:xfrm>
            <a:off x="6699904"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a:solidFill>
                  <a:schemeClr val="bg1"/>
                </a:solidFill>
                <a:latin typeface="Broadway" panose="04040905080B02020502" pitchFamily="82" charset="0"/>
              </a:rPr>
              <a:t>4</a:t>
            </a:r>
          </a:p>
        </p:txBody>
      </p:sp>
      <p:sp>
        <p:nvSpPr>
          <p:cNvPr id="2" name="灯片编号占位符 1"/>
          <p:cNvSpPr>
            <a:spLocks noGrp="1"/>
          </p:cNvSpPr>
          <p:nvPr>
            <p:ph type="sldNum" sz="quarter" idx="12"/>
          </p:nvPr>
        </p:nvSpPr>
        <p:spPr/>
        <p:txBody>
          <a:bodyPr/>
          <a:lstStyle/>
          <a:p>
            <a:pPr>
              <a:defRPr/>
            </a:pPr>
            <a:fld id="{69665BFA-A120-4C1D-96CD-A5593B62160A}" type="slidenum">
              <a:rPr lang="zh-CN" altLang="en-US" smtClean="0"/>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9">
        <p14:conveyor dir="l"/>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444" y="554827"/>
            <a:ext cx="3080962" cy="707886"/>
          </a:xfrm>
          <a:prstGeom prst="rect">
            <a:avLst/>
          </a:prstGeom>
          <a:noFill/>
        </p:spPr>
        <p:txBody>
          <a:bodyPr wrap="square" rtlCol="0">
            <a:spAutoFit/>
          </a:bodyPr>
          <a:lstStyle/>
          <a:p>
            <a:pPr algn="ctr"/>
            <a:r>
              <a:rPr lang="zh-CN" altLang="en-US" sz="4000">
                <a:solidFill>
                  <a:srgbClr val="7F7F7F"/>
                </a:solidFill>
                <a:latin typeface="Microsoft YaHei UI" panose="020B0503020204020204" pitchFamily="34" charset="-122"/>
                <a:ea typeface="Microsoft YaHei UI" panose="020B0503020204020204" pitchFamily="34" charset="-122"/>
              </a:rPr>
              <a:t>目录</a:t>
            </a:r>
            <a:endParaRPr lang="zh-CN" altLang="en-US" sz="4000" dirty="0">
              <a:solidFill>
                <a:srgbClr val="7F7F7F"/>
              </a:solidFill>
              <a:latin typeface="Microsoft YaHei UI" panose="020B0503020204020204" pitchFamily="34" charset="-122"/>
              <a:ea typeface="Microsoft YaHei UI" panose="020B0503020204020204" pitchFamily="34" charset="-122"/>
            </a:endParaRPr>
          </a:p>
        </p:txBody>
      </p:sp>
      <p:sp>
        <p:nvSpPr>
          <p:cNvPr id="36" name="文本框 35"/>
          <p:cNvSpPr txBox="1"/>
          <p:nvPr/>
        </p:nvSpPr>
        <p:spPr>
          <a:xfrm>
            <a:off x="5178752" y="1470104"/>
            <a:ext cx="3166072" cy="953135"/>
          </a:xfrm>
          <a:prstGeom prst="rect">
            <a:avLst/>
          </a:prstGeom>
          <a:noFill/>
        </p:spPr>
        <p:txBody>
          <a:bodyPr wrap="square" rtlCol="0">
            <a:spAutoFit/>
          </a:bodyPr>
          <a:lstStyle/>
          <a:p>
            <a:pPr algn="r"/>
            <a:r>
              <a:rPr lang="zh-CN" altLang="en-US" sz="2800" b="1" spc="-10" dirty="0" smtClean="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研究综述</a:t>
            </a:r>
            <a:endPar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a:p>
            <a:pPr algn="r"/>
            <a:endPar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sp>
        <p:nvSpPr>
          <p:cNvPr id="42" name="文本框 41"/>
          <p:cNvSpPr txBox="1"/>
          <p:nvPr/>
        </p:nvSpPr>
        <p:spPr>
          <a:xfrm>
            <a:off x="5554767" y="2291094"/>
            <a:ext cx="2795975" cy="523220"/>
          </a:xfrm>
          <a:prstGeom prst="rect">
            <a:avLst/>
          </a:prstGeom>
          <a:noFill/>
        </p:spPr>
        <p:txBody>
          <a:bodyPr wrap="square" rtlCol="0">
            <a:spAutoFit/>
          </a:bodyPr>
          <a:lstStyle/>
          <a:p>
            <a:pPr algn="r"/>
            <a:r>
              <a:rPr lang="zh-CN" altLang="en-US" sz="2800" b="1" spc="-10" dirty="0" smtClean="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模型介绍</a:t>
            </a:r>
            <a:endParaRPr lang="en-US" altLang="zh-CN"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sp>
        <p:nvSpPr>
          <p:cNvPr id="47" name="文本框 46"/>
          <p:cNvSpPr txBox="1"/>
          <p:nvPr/>
        </p:nvSpPr>
        <p:spPr>
          <a:xfrm>
            <a:off x="2952918" y="3113334"/>
            <a:ext cx="5462735" cy="521970"/>
          </a:xfrm>
          <a:prstGeom prst="rect">
            <a:avLst/>
          </a:prstGeom>
          <a:noFill/>
        </p:spPr>
        <p:txBody>
          <a:bodyPr wrap="square" rtlCol="0">
            <a:spAutoFit/>
          </a:bodyPr>
          <a:lstStyle/>
          <a:p>
            <a:pPr algn="r"/>
            <a:r>
              <a:rPr lang="zh-CN" altLang="en-US" sz="2800" b="1" spc="-10" dirty="0" smtClean="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实验过程</a:t>
            </a:r>
            <a:endParaRPr lang="en-US" altLang="zh-CN"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sp>
        <p:nvSpPr>
          <p:cNvPr id="52" name="文本框 51"/>
          <p:cNvSpPr txBox="1"/>
          <p:nvPr/>
        </p:nvSpPr>
        <p:spPr>
          <a:xfrm>
            <a:off x="3746655" y="3952124"/>
            <a:ext cx="4604494" cy="521970"/>
          </a:xfrm>
          <a:prstGeom prst="rect">
            <a:avLst/>
          </a:prstGeom>
          <a:noFill/>
        </p:spPr>
        <p:txBody>
          <a:bodyPr wrap="square" rtlCol="0">
            <a:spAutoFit/>
          </a:bodyPr>
          <a:lstStyle/>
          <a:p>
            <a:pPr algn="r"/>
            <a:r>
              <a:rPr lang="zh-CN" altLang="en-US" sz="2800" b="1" spc="-10" dirty="0" smtClean="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实验结果与分析</a:t>
            </a:r>
            <a:endPar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grpSp>
        <p:nvGrpSpPr>
          <p:cNvPr id="31" name="组合 30"/>
          <p:cNvGrpSpPr/>
          <p:nvPr/>
        </p:nvGrpSpPr>
        <p:grpSpPr>
          <a:xfrm>
            <a:off x="0" y="316259"/>
            <a:ext cx="1132115" cy="931705"/>
            <a:chOff x="-23530" y="2881356"/>
            <a:chExt cx="3348000" cy="931705"/>
          </a:xfrm>
        </p:grpSpPr>
        <p:sp>
          <p:nvSpPr>
            <p:cNvPr id="32" name="矩形 31"/>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3" name="矩形 32"/>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4" name="矩形 33"/>
            <p:cNvSpPr/>
            <p:nvPr/>
          </p:nvSpPr>
          <p:spPr>
            <a:xfrm>
              <a:off x="-23530" y="3358492"/>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5" name="矩形 34"/>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
        <p:nvSpPr>
          <p:cNvPr id="26" name="矩形 25"/>
          <p:cNvSpPr/>
          <p:nvPr/>
        </p:nvSpPr>
        <p:spPr>
          <a:xfrm>
            <a:off x="8586647" y="1489324"/>
            <a:ext cx="504000" cy="504000"/>
          </a:xfrm>
          <a:prstGeom prst="rect">
            <a:avLst/>
          </a:prstGeom>
          <a:solidFill>
            <a:srgbClr val="BDE5E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7" name="矩形 26"/>
          <p:cNvSpPr/>
          <p:nvPr/>
        </p:nvSpPr>
        <p:spPr>
          <a:xfrm>
            <a:off x="8586647" y="2310314"/>
            <a:ext cx="504000" cy="504000"/>
          </a:xfrm>
          <a:prstGeom prst="rect">
            <a:avLst/>
          </a:prstGeom>
          <a:solidFill>
            <a:srgbClr val="5EBFB8"/>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8" name="矩形 27"/>
          <p:cNvSpPr/>
          <p:nvPr/>
        </p:nvSpPr>
        <p:spPr>
          <a:xfrm>
            <a:off x="8586647" y="3131304"/>
            <a:ext cx="504000" cy="504000"/>
          </a:xfrm>
          <a:prstGeom prst="rect">
            <a:avLst/>
          </a:prstGeom>
          <a:solidFill>
            <a:srgbClr val="55B2A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9" name="矩形 28"/>
          <p:cNvSpPr/>
          <p:nvPr/>
        </p:nvSpPr>
        <p:spPr>
          <a:xfrm>
            <a:off x="8586647" y="3952294"/>
            <a:ext cx="504000" cy="504000"/>
          </a:xfrm>
          <a:prstGeom prst="rect">
            <a:avLst/>
          </a:prstGeom>
          <a:solidFill>
            <a:srgbClr val="00A29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7" name="矩形 36"/>
          <p:cNvSpPr/>
          <p:nvPr/>
        </p:nvSpPr>
        <p:spPr>
          <a:xfrm rot="5400000">
            <a:off x="2193978" y="808016"/>
            <a:ext cx="711400" cy="159886"/>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8" name="矩形 37"/>
          <p:cNvSpPr/>
          <p:nvPr/>
        </p:nvSpPr>
        <p:spPr>
          <a:xfrm>
            <a:off x="8586647" y="4773284"/>
            <a:ext cx="504000" cy="504000"/>
          </a:xfrm>
          <a:prstGeom prst="rect">
            <a:avLst/>
          </a:prstGeom>
          <a:solidFill>
            <a:srgbClr val="8AC0BB"/>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9" name="文本框 38"/>
          <p:cNvSpPr txBox="1"/>
          <p:nvPr/>
        </p:nvSpPr>
        <p:spPr>
          <a:xfrm>
            <a:off x="8624303" y="1476212"/>
            <a:ext cx="54864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a:solidFill>
                  <a:schemeClr val="bg1"/>
                </a:solidFill>
                <a:latin typeface="Broadway" panose="04040905080B02020502" pitchFamily="82" charset="0"/>
              </a:rPr>
              <a:t>1</a:t>
            </a:r>
            <a:endParaRPr lang="zh-CN" altLang="en-US" sz="2800">
              <a:solidFill>
                <a:schemeClr val="bg1"/>
              </a:solidFill>
              <a:latin typeface="Broadway" panose="04040905080B02020502" pitchFamily="82" charset="0"/>
            </a:endParaRPr>
          </a:p>
        </p:txBody>
      </p:sp>
      <p:sp>
        <p:nvSpPr>
          <p:cNvPr id="40" name="文本框 39"/>
          <p:cNvSpPr txBox="1"/>
          <p:nvPr/>
        </p:nvSpPr>
        <p:spPr>
          <a:xfrm>
            <a:off x="8624303" y="2303758"/>
            <a:ext cx="54864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a:solidFill>
                  <a:schemeClr val="bg1"/>
                </a:solidFill>
                <a:latin typeface="Broadway" panose="04040905080B02020502" pitchFamily="82" charset="0"/>
              </a:rPr>
              <a:t>2</a:t>
            </a:r>
            <a:endParaRPr lang="zh-CN" altLang="en-US" sz="2800">
              <a:solidFill>
                <a:schemeClr val="bg1"/>
              </a:solidFill>
              <a:latin typeface="Broadway" panose="04040905080B02020502" pitchFamily="82" charset="0"/>
            </a:endParaRPr>
          </a:p>
        </p:txBody>
      </p:sp>
      <p:sp>
        <p:nvSpPr>
          <p:cNvPr id="41" name="文本框 40"/>
          <p:cNvSpPr txBox="1"/>
          <p:nvPr/>
        </p:nvSpPr>
        <p:spPr>
          <a:xfrm>
            <a:off x="8624303" y="3121694"/>
            <a:ext cx="54864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dirty="0">
                <a:solidFill>
                  <a:schemeClr val="bg1"/>
                </a:solidFill>
                <a:latin typeface="Broadway" panose="04040905080B02020502" pitchFamily="82" charset="0"/>
              </a:rPr>
              <a:t>3</a:t>
            </a:r>
            <a:endParaRPr lang="zh-CN" altLang="en-US" sz="2800" dirty="0">
              <a:solidFill>
                <a:schemeClr val="bg1"/>
              </a:solidFill>
              <a:latin typeface="Broadway" panose="04040905080B02020502" pitchFamily="82" charset="0"/>
            </a:endParaRPr>
          </a:p>
        </p:txBody>
      </p:sp>
      <p:sp>
        <p:nvSpPr>
          <p:cNvPr id="43" name="文本框 42"/>
          <p:cNvSpPr txBox="1"/>
          <p:nvPr/>
        </p:nvSpPr>
        <p:spPr>
          <a:xfrm>
            <a:off x="8624303" y="3933074"/>
            <a:ext cx="54864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a:solidFill>
                  <a:schemeClr val="bg1"/>
                </a:solidFill>
                <a:latin typeface="Broadway" panose="04040905080B02020502" pitchFamily="82" charset="0"/>
              </a:rPr>
              <a:t>4</a:t>
            </a:r>
            <a:endParaRPr lang="zh-CN" altLang="en-US" sz="2800">
              <a:solidFill>
                <a:schemeClr val="bg1"/>
              </a:solidFill>
              <a:latin typeface="Broadway" panose="04040905080B02020502" pitchFamily="82" charset="0"/>
            </a:endParaRPr>
          </a:p>
        </p:txBody>
      </p:sp>
      <p:sp>
        <p:nvSpPr>
          <p:cNvPr id="44" name="文本框 43"/>
          <p:cNvSpPr txBox="1"/>
          <p:nvPr/>
        </p:nvSpPr>
        <p:spPr>
          <a:xfrm>
            <a:off x="8634958" y="4773284"/>
            <a:ext cx="537985"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dirty="0">
                <a:solidFill>
                  <a:schemeClr val="bg1"/>
                </a:solidFill>
                <a:latin typeface="Broadway" panose="04040905080B02020502" pitchFamily="82" charset="0"/>
              </a:rPr>
              <a:t>5</a:t>
            </a:r>
            <a:endParaRPr lang="zh-CN" altLang="en-US" sz="2800" dirty="0">
              <a:solidFill>
                <a:schemeClr val="bg1"/>
              </a:solidFill>
              <a:latin typeface="Broadway" panose="04040905080B02020502" pitchFamily="82" charset="0"/>
            </a:endParaRPr>
          </a:p>
        </p:txBody>
      </p:sp>
      <p:sp>
        <p:nvSpPr>
          <p:cNvPr id="3" name="灯片编号占位符 2"/>
          <p:cNvSpPr>
            <a:spLocks noGrp="1"/>
          </p:cNvSpPr>
          <p:nvPr>
            <p:ph type="sldNum" sz="quarter" idx="12"/>
          </p:nvPr>
        </p:nvSpPr>
        <p:spPr/>
        <p:txBody>
          <a:bodyPr/>
          <a:lstStyle/>
          <a:p>
            <a:pPr>
              <a:defRPr/>
            </a:pPr>
            <a:fld id="{69665BFA-A120-4C1D-96CD-A5593B62160A}" type="slidenum">
              <a:rPr lang="zh-CN" altLang="en-US" smtClean="0"/>
              <a:t>2</a:t>
            </a:fld>
            <a:endParaRPr lang="zh-CN" altLang="en-US"/>
          </a:p>
        </p:txBody>
      </p:sp>
      <p:sp>
        <p:nvSpPr>
          <p:cNvPr id="5" name="文本框 4"/>
          <p:cNvSpPr txBox="1"/>
          <p:nvPr/>
        </p:nvSpPr>
        <p:spPr>
          <a:xfrm>
            <a:off x="3740330" y="4774534"/>
            <a:ext cx="4604494" cy="521970"/>
          </a:xfrm>
          <a:prstGeom prst="rect">
            <a:avLst/>
          </a:prstGeom>
          <a:noFill/>
        </p:spPr>
        <p:txBody>
          <a:bodyPr wrap="square" rtlCol="0">
            <a:spAutoFit/>
          </a:bodyPr>
          <a:lstStyle/>
          <a:p>
            <a:pPr algn="r"/>
            <a:r>
              <a:rPr lang="zh-CN" altLang="en-US" sz="2800" b="1" spc="-10" dirty="0" smtClean="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总结与展望</a:t>
            </a:r>
            <a:endPar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spTree>
  </p:cSld>
  <p:clrMapOvr>
    <a:masterClrMapping/>
  </p:clrMapOvr>
  <mc:AlternateContent xmlns:mc="http://schemas.openxmlformats.org/markup-compatibility/2006" xmlns:p14="http://schemas.microsoft.com/office/powerpoint/2010/main">
    <mc:Choice Requires="p14">
      <p:transition p14:dur="9">
        <p14:conveyor dir="l"/>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t>20</a:t>
            </a:fld>
            <a:endParaRPr lang="zh-CN" altLang="en-US" b="1" dirty="0"/>
          </a:p>
        </p:txBody>
      </p:sp>
      <p:graphicFrame>
        <p:nvGraphicFramePr>
          <p:cNvPr id="3" name="表格 2"/>
          <p:cNvGraphicFramePr>
            <a:graphicFrameLocks noGrp="1"/>
          </p:cNvGraphicFramePr>
          <p:nvPr>
            <p:extLst>
              <p:ext uri="{D42A27DB-BD31-4B8C-83A1-F6EECF244321}">
                <p14:modId xmlns:p14="http://schemas.microsoft.com/office/powerpoint/2010/main" val="1579938047"/>
              </p:ext>
            </p:extLst>
          </p:nvPr>
        </p:nvGraphicFramePr>
        <p:xfrm>
          <a:off x="3519946" y="3062164"/>
          <a:ext cx="4994467" cy="1914568"/>
        </p:xfrm>
        <a:graphic>
          <a:graphicData uri="http://schemas.openxmlformats.org/drawingml/2006/table">
            <a:tbl>
              <a:tblPr firstRow="1" firstCol="1" bandRow="1">
                <a:tableStyleId>{5C22544A-7EE6-4342-B048-85BDC9FD1C3A}</a:tableStyleId>
              </a:tblPr>
              <a:tblGrid>
                <a:gridCol w="1286494">
                  <a:extLst>
                    <a:ext uri="{9D8B030D-6E8A-4147-A177-3AD203B41FA5}">
                      <a16:colId xmlns:a16="http://schemas.microsoft.com/office/drawing/2014/main" val="1148072025"/>
                    </a:ext>
                  </a:extLst>
                </a:gridCol>
                <a:gridCol w="1853651">
                  <a:extLst>
                    <a:ext uri="{9D8B030D-6E8A-4147-A177-3AD203B41FA5}">
                      <a16:colId xmlns:a16="http://schemas.microsoft.com/office/drawing/2014/main" val="549545151"/>
                    </a:ext>
                  </a:extLst>
                </a:gridCol>
                <a:gridCol w="1854322">
                  <a:extLst>
                    <a:ext uri="{9D8B030D-6E8A-4147-A177-3AD203B41FA5}">
                      <a16:colId xmlns:a16="http://schemas.microsoft.com/office/drawing/2014/main" val="2957061554"/>
                    </a:ext>
                  </a:extLst>
                </a:gridCol>
              </a:tblGrid>
              <a:tr h="478642">
                <a:tc>
                  <a:txBody>
                    <a:bodyPr/>
                    <a:lstStyle/>
                    <a:p>
                      <a:pPr algn="ctr">
                        <a:spcAft>
                          <a:spcPts val="0"/>
                        </a:spcAft>
                      </a:pPr>
                      <a:r>
                        <a:rPr lang="zh-CN" sz="1050" kern="100">
                          <a:effectLst/>
                        </a:rPr>
                        <a:t>模型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a:effectLst/>
                        </a:rPr>
                        <a:t>最高准确度</a:t>
                      </a:r>
                      <a:r>
                        <a:rPr lang="en-US" sz="1050" kern="100">
                          <a:effectLst/>
                        </a:rPr>
                        <a:t>(accuracy)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a:effectLst/>
                        </a:rPr>
                        <a:t>最低损失值</a:t>
                      </a:r>
                      <a:r>
                        <a:rPr lang="en-US" sz="1050" kern="100">
                          <a:effectLst/>
                        </a:rPr>
                        <a:t>(Loss)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12086131"/>
                  </a:ext>
                </a:extLst>
              </a:tr>
              <a:tr h="478642">
                <a:tc>
                  <a:txBody>
                    <a:bodyPr/>
                    <a:lstStyle/>
                    <a:p>
                      <a:pPr algn="ctr">
                        <a:spcAft>
                          <a:spcPts val="0"/>
                        </a:spcAft>
                      </a:pPr>
                      <a:r>
                        <a:rPr lang="zh-CN" sz="1050" kern="100">
                          <a:effectLst/>
                        </a:rPr>
                        <a:t>标准</a:t>
                      </a:r>
                      <a:r>
                        <a:rPr lang="en-US" sz="1050" kern="100">
                          <a:effectLst/>
                        </a:rPr>
                        <a:t>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0.665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5727442"/>
                  </a:ext>
                </a:extLst>
              </a:tr>
              <a:tr h="478642">
                <a:tc>
                  <a:txBody>
                    <a:bodyPr/>
                    <a:lstStyle/>
                    <a:p>
                      <a:pPr algn="ctr">
                        <a:spcAft>
                          <a:spcPts val="0"/>
                        </a:spcAft>
                      </a:pPr>
                      <a:r>
                        <a:rPr lang="en-US" sz="1050" kern="100">
                          <a:effectLst/>
                        </a:rPr>
                        <a:t>Td-LSTM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5098939"/>
                  </a:ext>
                </a:extLst>
              </a:tr>
              <a:tr h="478642">
                <a:tc>
                  <a:txBody>
                    <a:bodyPr/>
                    <a:lstStyle/>
                    <a:p>
                      <a:pPr algn="ctr">
                        <a:spcAft>
                          <a:spcPts val="0"/>
                        </a:spcAft>
                      </a:pPr>
                      <a:r>
                        <a:rPr lang="en-US" sz="1050" kern="100">
                          <a:effectLst/>
                        </a:rPr>
                        <a:t>Tc-LSTM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0.15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8798180"/>
                  </a:ext>
                </a:extLst>
              </a:tr>
            </a:tbl>
          </a:graphicData>
        </a:graphic>
      </p:graphicFrame>
      <p:sp>
        <p:nvSpPr>
          <p:cNvPr id="5" name="矩形 4"/>
          <p:cNvSpPr/>
          <p:nvPr/>
        </p:nvSpPr>
        <p:spPr>
          <a:xfrm>
            <a:off x="3725310" y="2310269"/>
            <a:ext cx="3801682" cy="369332"/>
          </a:xfrm>
          <a:prstGeom prst="rect">
            <a:avLst/>
          </a:prstGeom>
        </p:spPr>
        <p:txBody>
          <a:bodyPr wrap="none">
            <a:spAutoFit/>
          </a:bodyPr>
          <a:lstStyle/>
          <a:p>
            <a:pPr indent="266700" algn="ctr">
              <a:spcAft>
                <a:spcPts val="0"/>
              </a:spcAft>
            </a:pPr>
            <a:r>
              <a:rPr lang="zh-CN" altLang="zh-CN" kern="100" dirty="0">
                <a:ea typeface="黑体" panose="02010609060101010101" pitchFamily="49" charset="-122"/>
                <a:cs typeface="Times New Roman" panose="02020603050405020304" pitchFamily="18" charset="0"/>
              </a:rPr>
              <a:t>表</a:t>
            </a:r>
            <a:r>
              <a:rPr lang="en-US" altLang="zh-CN" kern="100" dirty="0">
                <a:ea typeface="黑体" panose="02010609060101010101" pitchFamily="49" charset="-122"/>
                <a:cs typeface="Times New Roman" panose="02020603050405020304" pitchFamily="18" charset="0"/>
              </a:rPr>
              <a:t>1 twitter</a:t>
            </a:r>
            <a:r>
              <a:rPr lang="zh-CN" altLang="zh-CN" kern="100" dirty="0">
                <a:ea typeface="黑体" panose="02010609060101010101" pitchFamily="49" charset="-122"/>
                <a:cs typeface="Times New Roman" panose="02020603050405020304" pitchFamily="18" charset="0"/>
              </a:rPr>
              <a:t>数据集各模型测试结果</a:t>
            </a:r>
            <a:endParaRPr lang="zh-CN" altLang="zh-CN" sz="1400" kern="100" dirty="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21</a:t>
            </a:fld>
            <a:endParaRPr lang="zh-CN" altLang="en-US" b="1" dirty="0"/>
          </a:p>
        </p:txBody>
      </p:sp>
      <p:sp>
        <p:nvSpPr>
          <p:cNvPr id="5" name="矩形 4"/>
          <p:cNvSpPr/>
          <p:nvPr/>
        </p:nvSpPr>
        <p:spPr>
          <a:xfrm>
            <a:off x="3651956" y="2310269"/>
            <a:ext cx="3948389" cy="369332"/>
          </a:xfrm>
          <a:prstGeom prst="rect">
            <a:avLst/>
          </a:prstGeom>
        </p:spPr>
        <p:txBody>
          <a:bodyPr wrap="none">
            <a:spAutoFit/>
          </a:bodyPr>
          <a:lstStyle/>
          <a:p>
            <a:pPr indent="266700" algn="ctr">
              <a:spcAft>
                <a:spcPts val="0"/>
              </a:spcAft>
            </a:pPr>
            <a:r>
              <a:rPr lang="zh-CN" altLang="zh-CN" kern="100" dirty="0" smtClean="0">
                <a:ea typeface="黑体" panose="02010609060101010101" pitchFamily="49" charset="-122"/>
                <a:cs typeface="Times New Roman" panose="02020603050405020304" pitchFamily="18" charset="0"/>
              </a:rPr>
              <a:t>表</a:t>
            </a:r>
            <a:r>
              <a:rPr lang="en-US" altLang="zh-CN" dirty="0"/>
              <a:t>2 </a:t>
            </a:r>
            <a:r>
              <a:rPr lang="en-US" altLang="zh-CN" dirty="0" err="1"/>
              <a:t>Restraut</a:t>
            </a:r>
            <a:r>
              <a:rPr lang="zh-CN" altLang="zh-CN" dirty="0"/>
              <a:t>数据集各模型测试结果</a:t>
            </a:r>
            <a:endParaRPr lang="zh-CN" altLang="zh-CN" sz="1400" kern="100" dirty="0">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372042590"/>
              </p:ext>
            </p:extLst>
          </p:nvPr>
        </p:nvGraphicFramePr>
        <p:xfrm>
          <a:off x="3480619" y="2939846"/>
          <a:ext cx="4980756" cy="1641988"/>
        </p:xfrm>
        <a:graphic>
          <a:graphicData uri="http://schemas.openxmlformats.org/drawingml/2006/table">
            <a:tbl>
              <a:tblPr firstRow="1" firstCol="1" bandRow="1">
                <a:tableStyleId>{5C22544A-7EE6-4342-B048-85BDC9FD1C3A}</a:tableStyleId>
              </a:tblPr>
              <a:tblGrid>
                <a:gridCol w="1282963">
                  <a:extLst>
                    <a:ext uri="{9D8B030D-6E8A-4147-A177-3AD203B41FA5}">
                      <a16:colId xmlns:a16="http://schemas.microsoft.com/office/drawing/2014/main" val="2520879598"/>
                    </a:ext>
                  </a:extLst>
                </a:gridCol>
                <a:gridCol w="1848562">
                  <a:extLst>
                    <a:ext uri="{9D8B030D-6E8A-4147-A177-3AD203B41FA5}">
                      <a16:colId xmlns:a16="http://schemas.microsoft.com/office/drawing/2014/main" val="2809089662"/>
                    </a:ext>
                  </a:extLst>
                </a:gridCol>
                <a:gridCol w="1849231">
                  <a:extLst>
                    <a:ext uri="{9D8B030D-6E8A-4147-A177-3AD203B41FA5}">
                      <a16:colId xmlns:a16="http://schemas.microsoft.com/office/drawing/2014/main" val="101125743"/>
                    </a:ext>
                  </a:extLst>
                </a:gridCol>
              </a:tblGrid>
              <a:tr h="410497">
                <a:tc>
                  <a:txBody>
                    <a:bodyPr/>
                    <a:lstStyle/>
                    <a:p>
                      <a:pPr algn="ctr">
                        <a:spcAft>
                          <a:spcPts val="0"/>
                        </a:spcAft>
                      </a:pPr>
                      <a:r>
                        <a:rPr lang="zh-CN" sz="1050" kern="100">
                          <a:effectLst/>
                        </a:rPr>
                        <a:t>模型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a:effectLst/>
                        </a:rPr>
                        <a:t>最高准确度</a:t>
                      </a:r>
                      <a:r>
                        <a:rPr lang="en-US" sz="1050" kern="100">
                          <a:effectLst/>
                        </a:rPr>
                        <a:t>(accuracy)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a:effectLst/>
                        </a:rPr>
                        <a:t>最低损失值</a:t>
                      </a:r>
                      <a:r>
                        <a:rPr lang="en-US" sz="1050" kern="100">
                          <a:effectLst/>
                        </a:rPr>
                        <a:t>(Loss)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2410939"/>
                  </a:ext>
                </a:extLst>
              </a:tr>
              <a:tr h="410497">
                <a:tc>
                  <a:txBody>
                    <a:bodyPr/>
                    <a:lstStyle/>
                    <a:p>
                      <a:pPr algn="ctr">
                        <a:spcAft>
                          <a:spcPts val="0"/>
                        </a:spcAft>
                      </a:pPr>
                      <a:r>
                        <a:rPr lang="zh-CN" sz="1050" kern="100">
                          <a:effectLst/>
                        </a:rPr>
                        <a:t>标准</a:t>
                      </a:r>
                      <a:r>
                        <a:rPr lang="en-US" sz="1050" kern="100">
                          <a:effectLst/>
                        </a:rPr>
                        <a:t>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0.705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493965"/>
                  </a:ext>
                </a:extLst>
              </a:tr>
              <a:tr h="410497">
                <a:tc>
                  <a:txBody>
                    <a:bodyPr/>
                    <a:lstStyle/>
                    <a:p>
                      <a:pPr algn="ctr">
                        <a:spcAft>
                          <a:spcPts val="0"/>
                        </a:spcAft>
                      </a:pPr>
                      <a:r>
                        <a:rPr lang="en-US" sz="1050" kern="100">
                          <a:effectLst/>
                        </a:rPr>
                        <a:t>Td-LSTM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0.738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1462483"/>
                  </a:ext>
                </a:extLst>
              </a:tr>
              <a:tr h="410497">
                <a:tc>
                  <a:txBody>
                    <a:bodyPr/>
                    <a:lstStyle/>
                    <a:p>
                      <a:pPr algn="ctr">
                        <a:spcAft>
                          <a:spcPts val="0"/>
                        </a:spcAft>
                      </a:pPr>
                      <a:r>
                        <a:rPr lang="en-US" sz="1050" kern="100">
                          <a:effectLst/>
                        </a:rPr>
                        <a:t>Tc-LSTM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86160362"/>
                  </a:ext>
                </a:extLst>
              </a:tr>
            </a:tbl>
          </a:graphicData>
        </a:graphic>
      </p:graphicFrame>
    </p:spTree>
    <p:extLst>
      <p:ext uri="{BB962C8B-B14F-4D97-AF65-F5344CB8AC3E}">
        <p14:creationId xmlns:p14="http://schemas.microsoft.com/office/powerpoint/2010/main" val="649995386"/>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22</a:t>
            </a:fld>
            <a:endParaRPr lang="zh-CN" altLang="en-US" b="1" dirty="0"/>
          </a:p>
        </p:txBody>
      </p:sp>
      <p:sp>
        <p:nvSpPr>
          <p:cNvPr id="5" name="矩形 4"/>
          <p:cNvSpPr/>
          <p:nvPr/>
        </p:nvSpPr>
        <p:spPr>
          <a:xfrm>
            <a:off x="3743295" y="2310269"/>
            <a:ext cx="3765711" cy="369332"/>
          </a:xfrm>
          <a:prstGeom prst="rect">
            <a:avLst/>
          </a:prstGeom>
        </p:spPr>
        <p:txBody>
          <a:bodyPr wrap="none">
            <a:spAutoFit/>
          </a:bodyPr>
          <a:lstStyle/>
          <a:p>
            <a:pPr indent="266700" algn="ctr">
              <a:spcAft>
                <a:spcPts val="0"/>
              </a:spcAft>
            </a:pPr>
            <a:r>
              <a:rPr lang="zh-CN" altLang="zh-CN" kern="100" dirty="0" smtClean="0">
                <a:ea typeface="黑体" panose="02010609060101010101" pitchFamily="49" charset="-122"/>
                <a:cs typeface="Times New Roman" panose="02020603050405020304" pitchFamily="18" charset="0"/>
              </a:rPr>
              <a:t>表</a:t>
            </a:r>
            <a:r>
              <a:rPr lang="en-US" altLang="zh-CN" dirty="0"/>
              <a:t>3 laptop</a:t>
            </a:r>
            <a:r>
              <a:rPr lang="zh-CN" altLang="zh-CN" dirty="0"/>
              <a:t>数据集各模型测试结果</a:t>
            </a:r>
            <a:endParaRPr lang="zh-CN" altLang="zh-CN" sz="1400" kern="100" dirty="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070819765"/>
              </p:ext>
            </p:extLst>
          </p:nvPr>
        </p:nvGraphicFramePr>
        <p:xfrm>
          <a:off x="3490452" y="2851352"/>
          <a:ext cx="4970923" cy="1740312"/>
        </p:xfrm>
        <a:graphic>
          <a:graphicData uri="http://schemas.openxmlformats.org/drawingml/2006/table">
            <a:tbl>
              <a:tblPr firstRow="1" firstCol="1" bandRow="1">
                <a:tableStyleId>{5C22544A-7EE6-4342-B048-85BDC9FD1C3A}</a:tableStyleId>
              </a:tblPr>
              <a:tblGrid>
                <a:gridCol w="1280430">
                  <a:extLst>
                    <a:ext uri="{9D8B030D-6E8A-4147-A177-3AD203B41FA5}">
                      <a16:colId xmlns:a16="http://schemas.microsoft.com/office/drawing/2014/main" val="2024644583"/>
                    </a:ext>
                  </a:extLst>
                </a:gridCol>
                <a:gridCol w="1844913">
                  <a:extLst>
                    <a:ext uri="{9D8B030D-6E8A-4147-A177-3AD203B41FA5}">
                      <a16:colId xmlns:a16="http://schemas.microsoft.com/office/drawing/2014/main" val="2632023537"/>
                    </a:ext>
                  </a:extLst>
                </a:gridCol>
                <a:gridCol w="1845580">
                  <a:extLst>
                    <a:ext uri="{9D8B030D-6E8A-4147-A177-3AD203B41FA5}">
                      <a16:colId xmlns:a16="http://schemas.microsoft.com/office/drawing/2014/main" val="1590775076"/>
                    </a:ext>
                  </a:extLst>
                </a:gridCol>
              </a:tblGrid>
              <a:tr h="435078">
                <a:tc>
                  <a:txBody>
                    <a:bodyPr/>
                    <a:lstStyle/>
                    <a:p>
                      <a:pPr algn="ctr">
                        <a:spcAft>
                          <a:spcPts val="0"/>
                        </a:spcAft>
                      </a:pPr>
                      <a:r>
                        <a:rPr lang="zh-CN" sz="1050" kern="100">
                          <a:effectLst/>
                        </a:rPr>
                        <a:t>模型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a:effectLst/>
                        </a:rPr>
                        <a:t>最高准确度</a:t>
                      </a:r>
                      <a:r>
                        <a:rPr lang="en-US" sz="1050" kern="100">
                          <a:effectLst/>
                        </a:rPr>
                        <a:t>(accuracy)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a:effectLst/>
                        </a:rPr>
                        <a:t>最低损失值</a:t>
                      </a:r>
                      <a:r>
                        <a:rPr lang="en-US" sz="1050" kern="100">
                          <a:effectLst/>
                        </a:rPr>
                        <a:t>(Loss)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3296543"/>
                  </a:ext>
                </a:extLst>
              </a:tr>
              <a:tr h="435078">
                <a:tc>
                  <a:txBody>
                    <a:bodyPr/>
                    <a:lstStyle/>
                    <a:p>
                      <a:pPr algn="ctr">
                        <a:spcAft>
                          <a:spcPts val="0"/>
                        </a:spcAft>
                      </a:pPr>
                      <a:r>
                        <a:rPr lang="zh-CN" sz="1050" kern="100">
                          <a:effectLst/>
                        </a:rPr>
                        <a:t>标准</a:t>
                      </a:r>
                      <a:r>
                        <a:rPr lang="en-US" sz="1050" kern="100">
                          <a:effectLst/>
                        </a:rPr>
                        <a:t>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0.634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76106423"/>
                  </a:ext>
                </a:extLst>
              </a:tr>
              <a:tr h="435078">
                <a:tc>
                  <a:txBody>
                    <a:bodyPr/>
                    <a:lstStyle/>
                    <a:p>
                      <a:pPr algn="ctr">
                        <a:spcAft>
                          <a:spcPts val="0"/>
                        </a:spcAft>
                      </a:pPr>
                      <a:r>
                        <a:rPr lang="en-US" sz="1050" kern="100">
                          <a:effectLst/>
                        </a:rPr>
                        <a:t>Td-LSTM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0.624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684519"/>
                  </a:ext>
                </a:extLst>
              </a:tr>
              <a:tr h="435078">
                <a:tc>
                  <a:txBody>
                    <a:bodyPr/>
                    <a:lstStyle/>
                    <a:p>
                      <a:pPr algn="ctr">
                        <a:spcAft>
                          <a:spcPts val="0"/>
                        </a:spcAft>
                      </a:pPr>
                      <a:r>
                        <a:rPr lang="en-US" sz="1050" kern="100">
                          <a:effectLst/>
                        </a:rPr>
                        <a:t>Tc-LSTM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0.12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2390150"/>
                  </a:ext>
                </a:extLst>
              </a:tr>
            </a:tbl>
          </a:graphicData>
        </a:graphic>
      </p:graphicFrame>
    </p:spTree>
    <p:extLst>
      <p:ext uri="{BB962C8B-B14F-4D97-AF65-F5344CB8AC3E}">
        <p14:creationId xmlns:p14="http://schemas.microsoft.com/office/powerpoint/2010/main" val="441668405"/>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实验结论</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t>23</a:t>
            </a:fld>
            <a:endParaRPr lang="zh-CN" altLang="en-US" b="1" dirty="0"/>
          </a:p>
        </p:txBody>
      </p:sp>
      <p:sp>
        <p:nvSpPr>
          <p:cNvPr id="104" name="Content Placeholder 2"/>
          <p:cNvSpPr txBox="1"/>
          <p:nvPr/>
        </p:nvSpPr>
        <p:spPr>
          <a:xfrm>
            <a:off x="258445" y="1350010"/>
            <a:ext cx="11675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sz="2800" dirty="0">
              <a:latin typeface="Times New Roman" panose="02020603050405020304" pitchFamily="18" charset="0"/>
              <a:cs typeface="Times New Roman" panose="02020603050405020304" pitchFamily="18" charset="0"/>
            </a:endParaRPr>
          </a:p>
          <a:p>
            <a:pPr lvl="1"/>
            <a:r>
              <a:rPr lang="zh-CN" altLang="en-US" sz="2500" dirty="0">
                <a:cs typeface="Times New Roman" panose="02020603050405020304" pitchFamily="18" charset="0"/>
              </a:rPr>
              <a:t>训练效果</a:t>
            </a:r>
            <a:r>
              <a:rPr lang="en-US" altLang="zh-CN" sz="2500" dirty="0" smtClean="0">
                <a:cs typeface="Times New Roman" panose="02020603050405020304" pitchFamily="18" charset="0"/>
              </a:rPr>
              <a:t>LSTM&lt;TD-LSTM&lt;TC-LSTM</a:t>
            </a:r>
          </a:p>
          <a:p>
            <a:pPr lvl="1"/>
            <a:endParaRPr lang="en-US" altLang="zh-CN" sz="2500" dirty="0">
              <a:cs typeface="Times New Roman" panose="02020603050405020304" pitchFamily="18" charset="0"/>
            </a:endParaRPr>
          </a:p>
          <a:p>
            <a:pPr lvl="1"/>
            <a:endParaRPr lang="en-US" altLang="zh-CN" sz="2500" dirty="0" smtClean="0">
              <a:cs typeface="Times New Roman" panose="02020603050405020304" pitchFamily="18" charset="0"/>
            </a:endParaRPr>
          </a:p>
          <a:p>
            <a:pPr lvl="1"/>
            <a:endParaRPr lang="en-US" altLang="zh-CN" sz="2500" dirty="0" smtClean="0">
              <a:cs typeface="Times New Roman" panose="02020603050405020304" pitchFamily="18" charset="0"/>
            </a:endParaRPr>
          </a:p>
          <a:p>
            <a:pPr lvl="1"/>
            <a:r>
              <a:rPr lang="zh-CN" altLang="zh-CN" dirty="0"/>
              <a:t>模型的准确度都不是很</a:t>
            </a:r>
            <a:r>
              <a:rPr lang="zh-CN" altLang="zh-CN" dirty="0" smtClean="0"/>
              <a:t>高</a:t>
            </a:r>
            <a:r>
              <a:rPr lang="zh-CN" altLang="en-US" dirty="0" smtClean="0"/>
              <a:t>，在</a:t>
            </a:r>
            <a:r>
              <a:rPr lang="en-US" altLang="zh-CN" dirty="0" smtClean="0"/>
              <a:t>60%</a:t>
            </a:r>
            <a:r>
              <a:rPr lang="zh-CN" altLang="en-US" dirty="0" smtClean="0"/>
              <a:t>到</a:t>
            </a:r>
            <a:r>
              <a:rPr lang="en-US" altLang="zh-CN" dirty="0" smtClean="0"/>
              <a:t>70%</a:t>
            </a:r>
            <a:r>
              <a:rPr lang="zh-CN" altLang="en-US" dirty="0" smtClean="0"/>
              <a:t>之间</a:t>
            </a:r>
            <a:endParaRPr lang="zh-CN" altLang="en-US" sz="2500" dirty="0"/>
          </a:p>
        </p:txBody>
      </p:sp>
      <p:sp>
        <p:nvSpPr>
          <p:cNvPr id="8" name="矩形 7"/>
          <p:cNvSpPr/>
          <p:nvPr/>
        </p:nvSpPr>
        <p:spPr>
          <a:xfrm>
            <a:off x="1061701" y="4601185"/>
            <a:ext cx="2723823" cy="369332"/>
          </a:xfrm>
          <a:prstGeom prst="rect">
            <a:avLst/>
          </a:prstGeom>
        </p:spPr>
        <p:txBody>
          <a:bodyPr wrap="none">
            <a:spAutoFit/>
          </a:bodyPr>
          <a:lstStyle/>
          <a:p>
            <a:r>
              <a:rPr lang="zh-CN" altLang="en-US" dirty="0" smtClean="0">
                <a:cs typeface="Times New Roman" panose="02020603050405020304" pitchFamily="18" charset="0"/>
              </a:rPr>
              <a:t>猜测原因：</a:t>
            </a:r>
            <a:r>
              <a:rPr lang="zh-CN" altLang="zh-CN" dirty="0" smtClean="0">
                <a:cs typeface="Times New Roman" panose="02020603050405020304" pitchFamily="18" charset="0"/>
              </a:rPr>
              <a:t>迭代</a:t>
            </a:r>
            <a:r>
              <a:rPr lang="zh-CN" altLang="zh-CN" dirty="0">
                <a:cs typeface="Times New Roman" panose="02020603050405020304" pitchFamily="18" charset="0"/>
              </a:rPr>
              <a:t>次数过少</a:t>
            </a:r>
            <a:endParaRPr lang="zh-CN" altLang="en-US" dirty="0"/>
          </a:p>
        </p:txBody>
      </p:sp>
      <p:sp>
        <p:nvSpPr>
          <p:cNvPr id="9" name="矩形 8"/>
          <p:cNvSpPr/>
          <p:nvPr/>
        </p:nvSpPr>
        <p:spPr>
          <a:xfrm>
            <a:off x="1061700" y="2790932"/>
            <a:ext cx="2954655" cy="369332"/>
          </a:xfrm>
          <a:prstGeom prst="rect">
            <a:avLst/>
          </a:prstGeom>
        </p:spPr>
        <p:txBody>
          <a:bodyPr wrap="none">
            <a:spAutoFit/>
          </a:bodyPr>
          <a:lstStyle/>
          <a:p>
            <a:r>
              <a:rPr lang="zh-CN" altLang="en-US" dirty="0" smtClean="0">
                <a:cs typeface="Times New Roman" panose="02020603050405020304" pitchFamily="18" charset="0"/>
              </a:rPr>
              <a:t>结论：传统模型得到了改进</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7959" y="3176865"/>
            <a:ext cx="872530" cy="872529"/>
          </a:xfrm>
          <a:prstGeom prst="rect">
            <a:avLst/>
          </a:prstGeom>
          <a:solidFill>
            <a:srgbClr val="55B2A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标题 4"/>
          <p:cNvSpPr>
            <a:spLocks noGrp="1"/>
          </p:cNvSpPr>
          <p:nvPr>
            <p:ph type="title"/>
          </p:nvPr>
        </p:nvSpPr>
        <p:spPr/>
        <p:txBody>
          <a:bodyPr/>
          <a:lstStyle/>
          <a:p>
            <a:r>
              <a:rPr lang="zh-CN" altLang="en-US" dirty="0" smtClean="0"/>
              <a:t>总结与展望</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文本框 3"/>
          <p:cNvSpPr txBox="1"/>
          <p:nvPr/>
        </p:nvSpPr>
        <p:spPr>
          <a:xfrm>
            <a:off x="6699904"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dirty="0">
                <a:solidFill>
                  <a:schemeClr val="bg1"/>
                </a:solidFill>
                <a:latin typeface="Broadway" panose="04040905080B02020502" pitchFamily="82" charset="0"/>
              </a:rPr>
              <a:t>5</a:t>
            </a:r>
          </a:p>
        </p:txBody>
      </p:sp>
      <p:sp>
        <p:nvSpPr>
          <p:cNvPr id="2" name="灯片编号占位符 1"/>
          <p:cNvSpPr>
            <a:spLocks noGrp="1"/>
          </p:cNvSpPr>
          <p:nvPr>
            <p:ph type="sldNum" sz="quarter" idx="12"/>
          </p:nvPr>
        </p:nvSpPr>
        <p:spPr/>
        <p:txBody>
          <a:bodyPr/>
          <a:lstStyle/>
          <a:p>
            <a:pPr>
              <a:defRPr/>
            </a:pPr>
            <a:fld id="{69665BFA-A120-4C1D-96CD-A5593B62160A}" type="slidenum">
              <a:rPr lang="zh-CN" altLang="en-US" smtClean="0"/>
              <a:t>24</a:t>
            </a:fld>
            <a:endParaRPr lang="zh-CN" altLang="en-US"/>
          </a:p>
        </p:txBody>
      </p:sp>
    </p:spTree>
    <p:extLst>
      <p:ext uri="{BB962C8B-B14F-4D97-AF65-F5344CB8AC3E}">
        <p14:creationId xmlns:p14="http://schemas.microsoft.com/office/powerpoint/2010/main" val="634127291"/>
      </p:ext>
    </p:extLst>
  </p:cSld>
  <p:clrMapOvr>
    <a:masterClrMapping/>
  </p:clrMapOvr>
  <mc:AlternateContent xmlns:mc="http://schemas.openxmlformats.org/markup-compatibility/2006" xmlns:p14="http://schemas.microsoft.com/office/powerpoint/2010/main">
    <mc:Choice Requires="p14">
      <p:transition p14:dur="9">
        <p14:conveyor dir="l"/>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总结</a:t>
            </a:r>
            <a:endParaRPr lang="zh-CN" altLang="en-US" dirty="0"/>
          </a:p>
        </p:txBody>
      </p:sp>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25</a:t>
            </a:fld>
            <a:endParaRPr lang="zh-CN" altLang="en-US" b="1" dirty="0"/>
          </a:p>
        </p:txBody>
      </p:sp>
      <p:sp>
        <p:nvSpPr>
          <p:cNvPr id="3" name="矩形 2"/>
          <p:cNvSpPr/>
          <p:nvPr/>
        </p:nvSpPr>
        <p:spPr>
          <a:xfrm>
            <a:off x="1573161" y="1746439"/>
            <a:ext cx="6096000" cy="1477328"/>
          </a:xfrm>
          <a:prstGeom prst="rect">
            <a:avLst/>
          </a:prstGeom>
        </p:spPr>
        <p:txBody>
          <a:bodyPr>
            <a:spAutoFit/>
          </a:bodyPr>
          <a:lstStyle/>
          <a:p>
            <a:r>
              <a:rPr lang="zh-CN" altLang="en-US" dirty="0" smtClean="0"/>
              <a:t>我们设计了了基于目标的</a:t>
            </a:r>
            <a:r>
              <a:rPr lang="zh-CN" altLang="en-US" dirty="0"/>
              <a:t>长短记忆</a:t>
            </a:r>
            <a:r>
              <a:rPr lang="zh-CN" altLang="en-US" dirty="0" smtClean="0"/>
              <a:t>模型并将它用于用于情感</a:t>
            </a:r>
            <a:r>
              <a:rPr lang="zh-CN" altLang="en-US" dirty="0"/>
              <a:t>分类。在生成句子的过程中</a:t>
            </a:r>
            <a:r>
              <a:rPr lang="zh-CN" altLang="en-US" dirty="0" smtClean="0"/>
              <a:t>，</a:t>
            </a:r>
            <a:r>
              <a:rPr lang="en-US" altLang="zh-CN" dirty="0" smtClean="0"/>
              <a:t>TC-LSTM</a:t>
            </a:r>
            <a:r>
              <a:rPr lang="zh-CN" altLang="en-US" dirty="0" smtClean="0"/>
              <a:t>方法</a:t>
            </a:r>
            <a:r>
              <a:rPr lang="zh-CN" altLang="en-US" dirty="0"/>
              <a:t>捕获目标词与其上下文之间的连接。我们在基准数据集上以端到端的方式训练模型，并表明合并目标</a:t>
            </a:r>
            <a:r>
              <a:rPr lang="zh-CN" altLang="en-US" dirty="0" smtClean="0"/>
              <a:t>信息做到可以</a:t>
            </a:r>
            <a:r>
              <a:rPr lang="zh-CN" altLang="en-US" dirty="0"/>
              <a:t>提高长短期记忆模型的性能</a:t>
            </a:r>
            <a:r>
              <a:rPr lang="zh-CN" altLang="en-US" dirty="0" smtClean="0"/>
              <a:t>。</a:t>
            </a:r>
            <a:endParaRPr lang="zh-CN" altLang="en-US" dirty="0"/>
          </a:p>
        </p:txBody>
      </p:sp>
    </p:spTree>
    <p:extLst>
      <p:ext uri="{BB962C8B-B14F-4D97-AF65-F5344CB8AC3E}">
        <p14:creationId xmlns:p14="http://schemas.microsoft.com/office/powerpoint/2010/main" val="151060983"/>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展望</a:t>
            </a:r>
            <a:endParaRPr lang="zh-CN" altLang="en-US" dirty="0"/>
          </a:p>
        </p:txBody>
      </p:sp>
      <p:sp>
        <p:nvSpPr>
          <p:cNvPr id="4" name="灯片编号占位符 3"/>
          <p:cNvSpPr>
            <a:spLocks noGrp="1"/>
          </p:cNvSpPr>
          <p:nvPr>
            <p:ph type="sldNum" sz="quarter" idx="4294967295"/>
          </p:nvPr>
        </p:nvSpPr>
        <p:spPr>
          <a:xfrm>
            <a:off x="8077200" y="6356349"/>
            <a:ext cx="3276600" cy="365125"/>
          </a:xfrm>
        </p:spPr>
        <p:txBody>
          <a:bodyPr/>
          <a:lstStyle/>
          <a:p>
            <a:pPr>
              <a:defRPr/>
            </a:pPr>
            <a:fld id="{7D7E7755-B975-45CC-867A-8719B831BEBA}" type="slidenum">
              <a:rPr lang="zh-CN" altLang="en-US" smtClean="0"/>
              <a:t>26</a:t>
            </a:fld>
            <a:endParaRPr lang="zh-CN" altLang="en-US" b="1" dirty="0"/>
          </a:p>
        </p:txBody>
      </p:sp>
      <p:sp>
        <p:nvSpPr>
          <p:cNvPr id="5" name="矩形 4"/>
          <p:cNvSpPr/>
          <p:nvPr/>
        </p:nvSpPr>
        <p:spPr>
          <a:xfrm>
            <a:off x="1691149" y="1524195"/>
            <a:ext cx="6096000" cy="2169825"/>
          </a:xfrm>
          <a:prstGeom prst="rect">
            <a:avLst/>
          </a:prstGeom>
        </p:spPr>
        <p:txBody>
          <a:bodyPr>
            <a:spAutoFit/>
          </a:bodyPr>
          <a:lstStyle/>
          <a:p>
            <a:pPr marL="342900" lvl="0" indent="-342900" algn="just">
              <a:lnSpc>
                <a:spcPct val="150000"/>
              </a:lnSpc>
              <a:spcAft>
                <a:spcPts val="0"/>
              </a:spcAft>
              <a:buFont typeface="+mj-lt"/>
              <a:buAutoNum type="arabicParenR"/>
            </a:pPr>
            <a:r>
              <a:rPr lang="zh-CN" altLang="zh-CN" kern="100" dirty="0" smtClean="0">
                <a:latin typeface="宋体" panose="02010600030101010101" pitchFamily="2" charset="-122"/>
                <a:cs typeface="Times New Roman" panose="02020603050405020304" pitchFamily="18" charset="0"/>
              </a:rPr>
              <a:t>考虑</a:t>
            </a:r>
            <a:r>
              <a:rPr lang="zh-CN" altLang="zh-CN" kern="100" dirty="0">
                <a:latin typeface="宋体" panose="02010600030101010101" pitchFamily="2" charset="-122"/>
                <a:cs typeface="Times New Roman" panose="02020603050405020304" pitchFamily="18" charset="0"/>
              </a:rPr>
              <a:t>将词向量模型升级：例如可以利用谷歌的词向量训练数据库进行训练，这样就得到一个更高维、更复杂的词</a:t>
            </a:r>
            <a:r>
              <a:rPr lang="en-US" altLang="zh-CN" kern="100" dirty="0">
                <a:latin typeface="宋体" panose="02010600030101010101" pitchFamily="2" charset="-122"/>
                <a:cs typeface="Times New Roman" panose="02020603050405020304" pitchFamily="18" charset="0"/>
              </a:rPr>
              <a:t>ID</a:t>
            </a:r>
            <a:r>
              <a:rPr lang="zh-CN" altLang="zh-CN" kern="100" dirty="0">
                <a:latin typeface="宋体" panose="02010600030101010101" pitchFamily="2" charset="-122"/>
                <a:cs typeface="Times New Roman" panose="02020603050405020304" pitchFamily="18" charset="0"/>
              </a:rPr>
              <a:t>字典，这有利于提供模型的准确度和性能。</a:t>
            </a:r>
          </a:p>
          <a:p>
            <a:pPr marL="342900" indent="-342900" algn="just">
              <a:lnSpc>
                <a:spcPct val="150000"/>
              </a:lnSpc>
              <a:spcAft>
                <a:spcPts val="0"/>
              </a:spcAft>
              <a:buFont typeface="+mj-lt"/>
              <a:buAutoNum type="arabicParenR"/>
            </a:pPr>
            <a:r>
              <a:rPr lang="zh-CN" altLang="en-US" kern="100" dirty="0" smtClean="0">
                <a:latin typeface="宋体" panose="02010600030101010101" pitchFamily="2" charset="-122"/>
                <a:cs typeface="Times New Roman" panose="02020603050405020304" pitchFamily="18" charset="0"/>
              </a:rPr>
              <a:t>增加迭代次数也可以增加</a:t>
            </a:r>
            <a:r>
              <a:rPr lang="zh-CN" altLang="zh-CN" kern="100" dirty="0" smtClean="0">
                <a:latin typeface="宋体" panose="02010600030101010101" pitchFamily="2" charset="-122"/>
                <a:cs typeface="Times New Roman" panose="02020603050405020304" pitchFamily="18" charset="0"/>
              </a:rPr>
              <a:t>模型</a:t>
            </a:r>
            <a:r>
              <a:rPr lang="zh-CN" altLang="zh-CN" kern="100" dirty="0">
                <a:latin typeface="宋体" panose="02010600030101010101" pitchFamily="2" charset="-122"/>
                <a:cs typeface="Times New Roman" panose="02020603050405020304" pitchFamily="18" charset="0"/>
              </a:rPr>
              <a:t>的准确度和性能。</a:t>
            </a:r>
          </a:p>
          <a:p>
            <a:pPr marL="342900" lvl="0" indent="-342900" algn="just">
              <a:lnSpc>
                <a:spcPct val="150000"/>
              </a:lnSpc>
              <a:spcAft>
                <a:spcPts val="0"/>
              </a:spcAft>
              <a:buFont typeface="+mj-lt"/>
              <a:buAutoNum type="arabicParenR"/>
            </a:pPr>
            <a:endParaRPr lang="zh-CN" altLang="zh-CN"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0329424"/>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a:t>谢谢！</a:t>
            </a: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研究综述</a:t>
            </a:r>
            <a:endParaRPr lang="zh-CN" altLang="en-US" dirty="0"/>
          </a:p>
        </p:txBody>
      </p:sp>
      <p:sp>
        <p:nvSpPr>
          <p:cNvPr id="3" name="文本占位符 2"/>
          <p:cNvSpPr>
            <a:spLocks noGrp="1"/>
          </p:cNvSpPr>
          <p:nvPr>
            <p:ph type="body" idx="1"/>
          </p:nvPr>
        </p:nvSpPr>
        <p:spPr>
          <a:xfrm>
            <a:off x="831850" y="4074478"/>
            <a:ext cx="9754870" cy="1500187"/>
          </a:xfrm>
        </p:spPr>
        <p:txBody>
          <a:bodyPr>
            <a:normAutofit/>
          </a:bodyPr>
          <a:lstStyle/>
          <a:p>
            <a:pPr>
              <a:lnSpc>
                <a:spcPct val="100000"/>
              </a:lnSpc>
              <a:spcBef>
                <a:spcPts val="0"/>
              </a:spcBef>
            </a:pPr>
            <a:endParaRPr lang="zh-CN" altLang="en-US" dirty="0">
              <a:solidFill>
                <a:srgbClr val="5EBFB8"/>
              </a:solidFill>
            </a:endParaRPr>
          </a:p>
        </p:txBody>
      </p:sp>
      <p:sp>
        <p:nvSpPr>
          <p:cNvPr id="8" name="矩形 7"/>
          <p:cNvSpPr/>
          <p:nvPr/>
        </p:nvSpPr>
        <p:spPr>
          <a:xfrm>
            <a:off x="6325312" y="3176866"/>
            <a:ext cx="872529" cy="872529"/>
          </a:xfrm>
          <a:prstGeom prst="rect">
            <a:avLst/>
          </a:prstGeom>
          <a:solidFill>
            <a:srgbClr val="BDE5E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4" name="文本框 3"/>
          <p:cNvSpPr txBox="1"/>
          <p:nvPr/>
        </p:nvSpPr>
        <p:spPr>
          <a:xfrm>
            <a:off x="6487256"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dirty="0">
                <a:solidFill>
                  <a:schemeClr val="bg1"/>
                </a:solidFill>
                <a:latin typeface="Broadway" panose="04040905080B02020502" pitchFamily="82" charset="0"/>
              </a:rPr>
              <a:t>1</a:t>
            </a:r>
          </a:p>
        </p:txBody>
      </p:sp>
      <p:sp>
        <p:nvSpPr>
          <p:cNvPr id="5" name="灯片编号占位符 4"/>
          <p:cNvSpPr>
            <a:spLocks noGrp="1"/>
          </p:cNvSpPr>
          <p:nvPr>
            <p:ph type="sldNum" sz="quarter" idx="12"/>
          </p:nvPr>
        </p:nvSpPr>
        <p:spPr/>
        <p:txBody>
          <a:bodyPr/>
          <a:lstStyle/>
          <a:p>
            <a:pPr>
              <a:defRPr/>
            </a:pPr>
            <a:fld id="{69665BFA-A120-4C1D-96CD-A5593B62160A}" type="slidenum">
              <a:rPr lang="zh-CN" altLang="en-US" smtClean="0"/>
              <a:t>3</a:t>
            </a:fld>
            <a:endParaRPr lang="zh-CN" altLang="en-US"/>
          </a:p>
        </p:txBody>
      </p:sp>
    </p:spTree>
    <p:extLst>
      <p:ext uri="{BB962C8B-B14F-4D97-AF65-F5344CB8AC3E}">
        <p14:creationId xmlns:p14="http://schemas.microsoft.com/office/powerpoint/2010/main" val="3283113744"/>
      </p:ext>
    </p:extLst>
  </p:cSld>
  <p:clrMapOvr>
    <a:masterClrMapping/>
  </p:clrMapOvr>
  <mc:AlternateContent xmlns:mc="http://schemas.openxmlformats.org/markup-compatibility/2006" xmlns:p14="http://schemas.microsoft.com/office/powerpoint/2010/main">
    <mc:Choice Requires="p14">
      <p:transition p14:dur="9">
        <p14:conveyor dir="l"/>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7F7F7F"/>
                </a:solidFill>
                <a:latin typeface="微软雅黑" panose="020B0503020204020204" pitchFamily="34" charset="-122"/>
                <a:ea typeface="微软雅黑" panose="020B0503020204020204" pitchFamily="34" charset="-122"/>
              </a:rPr>
              <a:t>研究综述</a:t>
            </a:r>
            <a:endParaRPr lang="zh-CN" altLang="en-US" b="1" dirty="0">
              <a:solidFill>
                <a:srgbClr val="7F7F7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t>4</a:t>
            </a:fld>
            <a:endParaRPr lang="zh-CN" altLang="en-US"/>
          </a:p>
        </p:txBody>
      </p:sp>
      <p:sp>
        <p:nvSpPr>
          <p:cNvPr id="8" name="文本占位符 7"/>
          <p:cNvSpPr>
            <a:spLocks noGrp="1"/>
          </p:cNvSpPr>
          <p:nvPr>
            <p:ph type="body" sz="quarter" idx="13"/>
          </p:nvPr>
        </p:nvSpPr>
        <p:spPr/>
        <p:txBody>
          <a:bodyPr/>
          <a:lstStyle/>
          <a:p>
            <a:endParaRPr lang="zh-CN" altLang="en-US" dirty="0"/>
          </a:p>
        </p:txBody>
      </p:sp>
      <p:sp>
        <p:nvSpPr>
          <p:cNvPr id="9" name="Content Placeholder 2"/>
          <p:cNvSpPr>
            <a:spLocks noGrp="1"/>
          </p:cNvSpPr>
          <p:nvPr/>
        </p:nvSpPr>
        <p:spPr>
          <a:xfrm>
            <a:off x="584835" y="1493520"/>
            <a:ext cx="10283825" cy="4863465"/>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Times New Roman" panose="02020603050405020304" pitchFamily="18" charset="0"/>
                <a:cs typeface="Times New Roman" panose="02020603050405020304" pitchFamily="18" charset="0"/>
              </a:rPr>
              <a:t>基于目标的情感分析</a:t>
            </a:r>
            <a:endParaRPr lang="en-US" altLang="zh-CN" sz="28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1366684" y="2517058"/>
            <a:ext cx="7757651" cy="923330"/>
          </a:xfrm>
          <a:prstGeom prst="rect">
            <a:avLst/>
          </a:prstGeom>
          <a:noFill/>
        </p:spPr>
        <p:txBody>
          <a:bodyPr wrap="square" rtlCol="0">
            <a:spAutoFit/>
          </a:bodyPr>
          <a:lstStyle/>
          <a:p>
            <a:r>
              <a:rPr lang="zh-CN" altLang="en-US" dirty="0" smtClean="0"/>
              <a:t>给定句子和一个目标单词，推断出情感极性。例如：</a:t>
            </a:r>
            <a:endParaRPr lang="en-US" altLang="zh-CN" dirty="0" smtClean="0"/>
          </a:p>
          <a:p>
            <a:r>
              <a:rPr lang="en-US" altLang="zh-CN" dirty="0"/>
              <a:t>I bought a new camera. The picture quality </a:t>
            </a:r>
            <a:r>
              <a:rPr lang="en-US" altLang="zh-CN" dirty="0" smtClean="0"/>
              <a:t>is amazing </a:t>
            </a:r>
            <a:r>
              <a:rPr lang="en-US" altLang="zh-CN" dirty="0"/>
              <a:t>but the battery life is too </a:t>
            </a:r>
            <a:r>
              <a:rPr lang="en-US" altLang="zh-CN" dirty="0" smtClean="0"/>
              <a:t>short.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情感分析的一般过程</a:t>
            </a:r>
            <a:endParaRPr lang="zh-CN" altLang="en-US" dirty="0"/>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t>5</a:t>
            </a:fld>
            <a:endParaRPr lang="zh-CN" altLang="en-US"/>
          </a:p>
        </p:txBody>
      </p:sp>
      <p:sp>
        <p:nvSpPr>
          <p:cNvPr id="3" name="Content Placeholder 2"/>
          <p:cNvSpPr>
            <a:spLocks noGrp="1"/>
          </p:cNvSpPr>
          <p:nvPr/>
        </p:nvSpPr>
        <p:spPr>
          <a:xfrm>
            <a:off x="1817430" y="1598245"/>
            <a:ext cx="8892480" cy="4525963"/>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endParaRPr lang="en-US" altLang="zh-CN"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6" name="文本占位符 5"/>
          <p:cNvSpPr>
            <a:spLocks noGrp="1"/>
          </p:cNvSpPr>
          <p:nvPr>
            <p:ph type="body" sz="quarter" idx="13"/>
          </p:nvPr>
        </p:nvSpPr>
        <p:spPr>
          <a:xfrm>
            <a:off x="526887" y="1048144"/>
            <a:ext cx="7061200" cy="502263"/>
          </a:xfrm>
        </p:spPr>
        <p:txBody>
          <a:bodyPr/>
          <a:lstStyle/>
          <a:p>
            <a:endParaRPr lang="zh-CN" altLang="en-US" dirty="0"/>
          </a:p>
        </p:txBody>
      </p:sp>
      <p:pic>
        <p:nvPicPr>
          <p:cNvPr id="12" name="图片 11"/>
          <p:cNvPicPr/>
          <p:nvPr/>
        </p:nvPicPr>
        <p:blipFill>
          <a:blip r:embed="rId3"/>
          <a:stretch>
            <a:fillRect/>
          </a:stretch>
        </p:blipFill>
        <p:spPr>
          <a:xfrm>
            <a:off x="2298637" y="2207631"/>
            <a:ext cx="5675323" cy="231520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模型介绍</a:t>
            </a:r>
            <a:endParaRPr lang="zh-CN" altLang="en-US" dirty="0"/>
          </a:p>
        </p:txBody>
      </p:sp>
      <p:sp>
        <p:nvSpPr>
          <p:cNvPr id="3" name="文本占位符 2"/>
          <p:cNvSpPr>
            <a:spLocks noGrp="1"/>
          </p:cNvSpPr>
          <p:nvPr>
            <p:ph type="body" idx="1"/>
          </p:nvPr>
        </p:nvSpPr>
        <p:spPr>
          <a:xfrm>
            <a:off x="831850" y="4074478"/>
            <a:ext cx="9754870" cy="1500187"/>
          </a:xfrm>
        </p:spPr>
        <p:txBody>
          <a:bodyPr>
            <a:normAutofit/>
          </a:bodyPr>
          <a:lstStyle/>
          <a:p>
            <a:pPr>
              <a:lnSpc>
                <a:spcPct val="100000"/>
              </a:lnSpc>
              <a:spcBef>
                <a:spcPts val="0"/>
              </a:spcBef>
            </a:pPr>
            <a:endParaRPr lang="zh-CN" altLang="en-US" dirty="0">
              <a:solidFill>
                <a:srgbClr val="5EBFB8"/>
              </a:solidFill>
            </a:endParaRPr>
          </a:p>
        </p:txBody>
      </p:sp>
      <p:sp>
        <p:nvSpPr>
          <p:cNvPr id="8" name="矩形 7"/>
          <p:cNvSpPr/>
          <p:nvPr/>
        </p:nvSpPr>
        <p:spPr>
          <a:xfrm>
            <a:off x="6325312" y="3176866"/>
            <a:ext cx="872529" cy="872529"/>
          </a:xfrm>
          <a:prstGeom prst="rect">
            <a:avLst/>
          </a:prstGeom>
          <a:solidFill>
            <a:srgbClr val="BDE5E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4" name="文本框 3"/>
          <p:cNvSpPr txBox="1"/>
          <p:nvPr/>
        </p:nvSpPr>
        <p:spPr>
          <a:xfrm>
            <a:off x="6487256"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dirty="0">
                <a:solidFill>
                  <a:schemeClr val="bg1"/>
                </a:solidFill>
                <a:latin typeface="Broadway" panose="04040905080B02020502" pitchFamily="82" charset="0"/>
              </a:rPr>
              <a:t>2</a:t>
            </a:r>
          </a:p>
        </p:txBody>
      </p:sp>
      <p:sp>
        <p:nvSpPr>
          <p:cNvPr id="5" name="灯片编号占位符 4"/>
          <p:cNvSpPr>
            <a:spLocks noGrp="1"/>
          </p:cNvSpPr>
          <p:nvPr>
            <p:ph type="sldNum" sz="quarter" idx="12"/>
          </p:nvPr>
        </p:nvSpPr>
        <p:spPr/>
        <p:txBody>
          <a:bodyPr/>
          <a:lstStyle/>
          <a:p>
            <a:pPr>
              <a:defRPr/>
            </a:pPr>
            <a:fld id="{69665BFA-A120-4C1D-96CD-A5593B62160A}" type="slidenum">
              <a:rPr lang="zh-CN" altLang="en-US" smtClean="0"/>
              <a:t>6</a:t>
            </a:fld>
            <a:endParaRPr lang="zh-CN" altLang="en-US"/>
          </a:p>
        </p:txBody>
      </p:sp>
    </p:spTree>
    <p:extLst>
      <p:ext uri="{BB962C8B-B14F-4D97-AF65-F5344CB8AC3E}">
        <p14:creationId xmlns:p14="http://schemas.microsoft.com/office/powerpoint/2010/main" val="3498114978"/>
      </p:ext>
    </p:extLst>
  </p:cSld>
  <p:clrMapOvr>
    <a:masterClrMapping/>
  </p:clrMapOvr>
  <mc:AlternateContent xmlns:mc="http://schemas.openxmlformats.org/markup-compatibility/2006" xmlns:p14="http://schemas.microsoft.com/office/powerpoint/2010/main">
    <mc:Choice Requires="p14">
      <p:transition p14:dur="9">
        <p14:conveyor dir="l"/>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模型介绍</a:t>
            </a:r>
            <a:endParaRPr lang="zh-CN" altLang="en-US" dirty="0"/>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t>7</a:t>
            </a:fld>
            <a:endParaRPr lang="zh-CN" altLang="en-US"/>
          </a:p>
        </p:txBody>
      </p:sp>
      <p:sp>
        <p:nvSpPr>
          <p:cNvPr id="3" name="文本占位符 2"/>
          <p:cNvSpPr>
            <a:spLocks noGrp="1"/>
          </p:cNvSpPr>
          <p:nvPr>
            <p:ph type="body" sz="quarter" idx="13"/>
          </p:nvPr>
        </p:nvSpPr>
        <p:spPr/>
        <p:txBody>
          <a:bodyPr/>
          <a:lstStyle/>
          <a:p>
            <a:r>
              <a:rPr lang="en-US" altLang="zh-CN" dirty="0" smtClean="0"/>
              <a:t>LTSM</a:t>
            </a:r>
            <a:r>
              <a:rPr lang="zh-CN" altLang="en-US" dirty="0" smtClean="0"/>
              <a:t>模型</a:t>
            </a:r>
            <a:endParaRPr lang="zh-CN" altLang="en-US" dirty="0"/>
          </a:p>
        </p:txBody>
      </p:sp>
      <p:pic>
        <p:nvPicPr>
          <p:cNvPr id="5" name="图片 4"/>
          <p:cNvPicPr>
            <a:picLocks noChangeAspect="1"/>
          </p:cNvPicPr>
          <p:nvPr/>
        </p:nvPicPr>
        <p:blipFill>
          <a:blip r:embed="rId3"/>
          <a:stretch>
            <a:fillRect/>
          </a:stretch>
        </p:blipFill>
        <p:spPr>
          <a:xfrm>
            <a:off x="1425112" y="1719114"/>
            <a:ext cx="8767161" cy="2483120"/>
          </a:xfrm>
          <a:prstGeom prst="rect">
            <a:avLst/>
          </a:prstGeom>
        </p:spPr>
      </p:pic>
      <p:sp>
        <p:nvSpPr>
          <p:cNvPr id="7" name="矩形 6"/>
          <p:cNvSpPr/>
          <p:nvPr/>
        </p:nvSpPr>
        <p:spPr>
          <a:xfrm>
            <a:off x="2349910" y="4323316"/>
            <a:ext cx="6096000" cy="646331"/>
          </a:xfrm>
          <a:prstGeom prst="rect">
            <a:avLst/>
          </a:prstGeom>
        </p:spPr>
        <p:txBody>
          <a:bodyPr>
            <a:spAutoFit/>
          </a:bodyPr>
          <a:lstStyle/>
          <a:p>
            <a:r>
              <a:rPr lang="en-US" altLang="zh-CN" sz="1200" dirty="0"/>
              <a:t>Figure 1: The basic long short-term memory (LSTM) </a:t>
            </a:r>
            <a:r>
              <a:rPr lang="en-US" altLang="zh-CN" sz="1200" dirty="0" smtClean="0"/>
              <a:t>approach. </a:t>
            </a:r>
            <a:r>
              <a:rPr lang="en-US" altLang="zh-CN" sz="1200" dirty="0"/>
              <a:t>w stands for word in a sentence whose length is n</a:t>
            </a:r>
            <a:r>
              <a:rPr lang="en-US" altLang="zh-CN" sz="1200" dirty="0" smtClean="0"/>
              <a:t>,{</a:t>
            </a:r>
            <a:r>
              <a:rPr lang="en-US" altLang="zh-CN" sz="1200" dirty="0"/>
              <a:t>w l+1 , w l+2 , ..., w r−1 } are target words, {w 1 , w 2 , ..., w l } are preceding context words, {w r , ..., w n−1 </a:t>
            </a:r>
            <a:r>
              <a:rPr lang="en-US" altLang="zh-CN" sz="1200" dirty="0" smtClean="0"/>
              <a:t>,w </a:t>
            </a:r>
            <a:r>
              <a:rPr lang="en-US" altLang="zh-CN" sz="1200" dirty="0"/>
              <a:t>n } are following context words.</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模型介绍</a:t>
            </a:r>
            <a:endParaRPr lang="zh-CN" altLang="en-US" dirty="0"/>
          </a:p>
        </p:txBody>
      </p:sp>
      <p:sp>
        <p:nvSpPr>
          <p:cNvPr id="4" name="灯片编号占位符 3"/>
          <p:cNvSpPr>
            <a:spLocks noGrp="1"/>
          </p:cNvSpPr>
          <p:nvPr>
            <p:ph type="sldNum" sz="quarter" idx="4294967295"/>
          </p:nvPr>
        </p:nvSpPr>
        <p:spPr>
          <a:xfrm>
            <a:off x="8132885" y="6357193"/>
            <a:ext cx="3276600" cy="365125"/>
          </a:xfrm>
        </p:spPr>
        <p:txBody>
          <a:bodyPr/>
          <a:lstStyle/>
          <a:p>
            <a:pPr>
              <a:defRPr/>
            </a:pPr>
            <a:fld id="{69665BFA-A120-4C1D-96CD-A5593B62160A}" type="slidenum">
              <a:rPr lang="zh-CN" altLang="en-US" smtClean="0"/>
              <a:t>8</a:t>
            </a:fld>
            <a:endParaRPr lang="zh-CN" altLang="en-US"/>
          </a:p>
        </p:txBody>
      </p:sp>
      <p:sp>
        <p:nvSpPr>
          <p:cNvPr id="3" name="文本占位符 2"/>
          <p:cNvSpPr>
            <a:spLocks noGrp="1"/>
          </p:cNvSpPr>
          <p:nvPr>
            <p:ph type="body" sz="quarter" idx="13"/>
          </p:nvPr>
        </p:nvSpPr>
        <p:spPr/>
        <p:txBody>
          <a:bodyPr/>
          <a:lstStyle/>
          <a:p>
            <a:r>
              <a:rPr lang="en-US" altLang="zh-CN" dirty="0" smtClean="0"/>
              <a:t>LTSM</a:t>
            </a:r>
            <a:r>
              <a:rPr lang="zh-CN" altLang="en-US" dirty="0" smtClean="0"/>
              <a:t>模型</a:t>
            </a:r>
            <a:endParaRPr lang="zh-CN" altLang="en-US" dirty="0"/>
          </a:p>
        </p:txBody>
      </p:sp>
      <p:sp>
        <p:nvSpPr>
          <p:cNvPr id="6" name="矩形 5"/>
          <p:cNvSpPr/>
          <p:nvPr/>
        </p:nvSpPr>
        <p:spPr>
          <a:xfrm>
            <a:off x="1650571" y="1857986"/>
            <a:ext cx="2223686" cy="369332"/>
          </a:xfrm>
          <a:prstGeom prst="rect">
            <a:avLst/>
          </a:prstGeom>
        </p:spPr>
        <p:txBody>
          <a:bodyPr wrap="none">
            <a:spAutoFit/>
          </a:bodyPr>
          <a:lstStyle/>
          <a:p>
            <a:r>
              <a:rPr lang="zh-CN" altLang="zh-CN" dirty="0">
                <a:cs typeface="Times New Roman" panose="02020603050405020304" pitchFamily="18" charset="0"/>
              </a:rPr>
              <a:t>标准的</a:t>
            </a:r>
            <a:r>
              <a:rPr lang="en-US" altLang="zh-CN" dirty="0" smtClean="0">
                <a:cs typeface="Times New Roman" panose="02020603050405020304" pitchFamily="18" charset="0"/>
              </a:rPr>
              <a:t>RNN</a:t>
            </a:r>
            <a:r>
              <a:rPr lang="zh-CN" altLang="en-US" dirty="0" smtClean="0">
                <a:cs typeface="Times New Roman" panose="02020603050405020304" pitchFamily="18" charset="0"/>
              </a:rPr>
              <a:t>计算公式</a:t>
            </a:r>
            <a:endParaRPr lang="zh-CN" altLang="en-US" dirty="0"/>
          </a:p>
        </p:txBody>
      </p:sp>
      <p:pic>
        <p:nvPicPr>
          <p:cNvPr id="8" name="图片 7"/>
          <p:cNvPicPr>
            <a:picLocks noChangeAspect="1"/>
          </p:cNvPicPr>
          <p:nvPr/>
        </p:nvPicPr>
        <p:blipFill>
          <a:blip r:embed="rId3"/>
          <a:stretch>
            <a:fillRect/>
          </a:stretch>
        </p:blipFill>
        <p:spPr>
          <a:xfrm>
            <a:off x="3453704" y="2227318"/>
            <a:ext cx="2933333" cy="466667"/>
          </a:xfrm>
          <a:prstGeom prst="rect">
            <a:avLst/>
          </a:prstGeom>
        </p:spPr>
      </p:pic>
      <p:sp>
        <p:nvSpPr>
          <p:cNvPr id="9" name="矩形 8"/>
          <p:cNvSpPr/>
          <p:nvPr/>
        </p:nvSpPr>
        <p:spPr>
          <a:xfrm>
            <a:off x="1650571" y="2953939"/>
            <a:ext cx="1850186" cy="369332"/>
          </a:xfrm>
          <a:prstGeom prst="rect">
            <a:avLst/>
          </a:prstGeom>
        </p:spPr>
        <p:txBody>
          <a:bodyPr wrap="none">
            <a:spAutoFit/>
          </a:bodyPr>
          <a:lstStyle/>
          <a:p>
            <a:r>
              <a:rPr lang="en-US" altLang="zh-CN" dirty="0" smtClean="0">
                <a:cs typeface="Times New Roman" panose="02020603050405020304" pitchFamily="18" charset="0"/>
              </a:rPr>
              <a:t>LSTM</a:t>
            </a:r>
            <a:r>
              <a:rPr lang="zh-CN" altLang="en-US" dirty="0" smtClean="0">
                <a:cs typeface="Times New Roman" panose="02020603050405020304" pitchFamily="18" charset="0"/>
              </a:rPr>
              <a:t>的计算公式</a:t>
            </a:r>
            <a:endParaRPr lang="zh-CN" altLang="en-US" dirty="0"/>
          </a:p>
        </p:txBody>
      </p:sp>
      <p:pic>
        <p:nvPicPr>
          <p:cNvPr id="10" name="图片 9"/>
          <p:cNvPicPr>
            <a:picLocks noChangeAspect="1"/>
          </p:cNvPicPr>
          <p:nvPr/>
        </p:nvPicPr>
        <p:blipFill>
          <a:blip r:embed="rId4"/>
          <a:stretch>
            <a:fillRect/>
          </a:stretch>
        </p:blipFill>
        <p:spPr>
          <a:xfrm>
            <a:off x="3375160" y="3323271"/>
            <a:ext cx="3809524" cy="2142857"/>
          </a:xfrm>
          <a:prstGeom prst="rect">
            <a:avLst/>
          </a:prstGeom>
        </p:spPr>
      </p:pic>
      <p:sp>
        <p:nvSpPr>
          <p:cNvPr id="11" name="矩形 10"/>
          <p:cNvSpPr/>
          <p:nvPr/>
        </p:nvSpPr>
        <p:spPr>
          <a:xfrm>
            <a:off x="7452852" y="3323271"/>
            <a:ext cx="3339037" cy="923330"/>
          </a:xfrm>
          <a:prstGeom prst="rect">
            <a:avLst/>
          </a:prstGeom>
        </p:spPr>
        <p:txBody>
          <a:bodyPr wrap="square">
            <a:spAutoFit/>
          </a:bodyPr>
          <a:lstStyle/>
          <a:p>
            <a:r>
              <a:rPr lang="en-US" altLang="zh-CN" dirty="0">
                <a:cs typeface="Times New Roman" panose="02020603050405020304" pitchFamily="18" charset="0"/>
              </a:rPr>
              <a:t>LSTM</a:t>
            </a:r>
            <a:r>
              <a:rPr lang="zh-CN" altLang="zh-CN" dirty="0">
                <a:cs typeface="Times New Roman" panose="02020603050405020304" pitchFamily="18" charset="0"/>
              </a:rPr>
              <a:t>单元包含三个额外的神经门：输入门，遗忘门和输出门</a:t>
            </a:r>
            <a:r>
              <a:rPr lang="zh-CN" altLang="zh-CN" dirty="0" smtClean="0">
                <a:cs typeface="Times New Roman" panose="02020603050405020304" pitchFamily="18" charset="0"/>
              </a:rPr>
              <a:t>。</a:t>
            </a:r>
            <a:endParaRPr lang="zh-CN" altLang="en-US" dirty="0"/>
          </a:p>
        </p:txBody>
      </p:sp>
      <p:pic>
        <p:nvPicPr>
          <p:cNvPr id="5" name="图片 4"/>
          <p:cNvPicPr>
            <a:picLocks noChangeAspect="1"/>
          </p:cNvPicPr>
          <p:nvPr/>
        </p:nvPicPr>
        <p:blipFill>
          <a:blip r:embed="rId5"/>
          <a:stretch>
            <a:fillRect/>
          </a:stretch>
        </p:blipFill>
        <p:spPr>
          <a:xfrm>
            <a:off x="7529030" y="2227318"/>
            <a:ext cx="1524000" cy="342900"/>
          </a:xfrm>
          <a:prstGeom prst="rect">
            <a:avLst/>
          </a:prstGeom>
        </p:spPr>
      </p:pic>
    </p:spTree>
    <p:extLst>
      <p:ext uri="{BB962C8B-B14F-4D97-AF65-F5344CB8AC3E}">
        <p14:creationId xmlns:p14="http://schemas.microsoft.com/office/powerpoint/2010/main" val="3216596766"/>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模型介绍</a:t>
            </a:r>
            <a:endParaRPr lang="zh-CN" altLang="en-US" dirty="0"/>
          </a:p>
        </p:txBody>
      </p:sp>
      <p:sp>
        <p:nvSpPr>
          <p:cNvPr id="4" name="灯片编号占位符 3"/>
          <p:cNvSpPr>
            <a:spLocks noGrp="1"/>
          </p:cNvSpPr>
          <p:nvPr>
            <p:ph type="sldNum" sz="quarter" idx="4294967295"/>
          </p:nvPr>
        </p:nvSpPr>
        <p:spPr>
          <a:xfrm>
            <a:off x="8132885" y="6357193"/>
            <a:ext cx="3276600" cy="365125"/>
          </a:xfrm>
        </p:spPr>
        <p:txBody>
          <a:bodyPr/>
          <a:lstStyle/>
          <a:p>
            <a:pPr>
              <a:defRPr/>
            </a:pPr>
            <a:fld id="{69665BFA-A120-4C1D-96CD-A5593B62160A}" type="slidenum">
              <a:rPr lang="zh-CN" altLang="en-US" smtClean="0"/>
              <a:t>9</a:t>
            </a:fld>
            <a:endParaRPr lang="zh-CN" altLang="en-US"/>
          </a:p>
        </p:txBody>
      </p:sp>
      <p:sp>
        <p:nvSpPr>
          <p:cNvPr id="3" name="文本占位符 2"/>
          <p:cNvSpPr>
            <a:spLocks noGrp="1"/>
          </p:cNvSpPr>
          <p:nvPr>
            <p:ph type="body" sz="quarter" idx="13"/>
          </p:nvPr>
        </p:nvSpPr>
        <p:spPr/>
        <p:txBody>
          <a:bodyPr/>
          <a:lstStyle/>
          <a:p>
            <a:r>
              <a:rPr lang="en-US" altLang="zh-CN" dirty="0" smtClean="0"/>
              <a:t>LTSM</a:t>
            </a:r>
            <a:r>
              <a:rPr lang="zh-CN" altLang="en-US" dirty="0" smtClean="0"/>
              <a:t>模型</a:t>
            </a:r>
            <a:endParaRPr lang="zh-CN" altLang="en-US" dirty="0"/>
          </a:p>
        </p:txBody>
      </p:sp>
      <p:sp>
        <p:nvSpPr>
          <p:cNvPr id="6" name="矩形 5"/>
          <p:cNvSpPr/>
          <p:nvPr/>
        </p:nvSpPr>
        <p:spPr>
          <a:xfrm>
            <a:off x="1904165" y="2221779"/>
            <a:ext cx="2551789" cy="369332"/>
          </a:xfrm>
          <a:prstGeom prst="rect">
            <a:avLst/>
          </a:prstGeom>
        </p:spPr>
        <p:txBody>
          <a:bodyPr wrap="none">
            <a:spAutoFit/>
          </a:bodyPr>
          <a:lstStyle/>
          <a:p>
            <a:r>
              <a:rPr lang="en-US" altLang="zh-CN" dirty="0" err="1">
                <a:cs typeface="Times New Roman" panose="02020603050405020304" pitchFamily="18" charset="0"/>
              </a:rPr>
              <a:t>softmax</a:t>
            </a:r>
            <a:r>
              <a:rPr lang="zh-CN" altLang="zh-CN" dirty="0" smtClean="0">
                <a:cs typeface="Times New Roman" panose="02020603050405020304" pitchFamily="18" charset="0"/>
              </a:rPr>
              <a:t>层</a:t>
            </a:r>
            <a:r>
              <a:rPr lang="zh-CN" altLang="en-US" dirty="0" smtClean="0">
                <a:cs typeface="Times New Roman" panose="02020603050405020304" pitchFamily="18" charset="0"/>
              </a:rPr>
              <a:t>的计算公式：</a:t>
            </a:r>
            <a:endParaRPr lang="zh-CN" altLang="en-US" dirty="0"/>
          </a:p>
        </p:txBody>
      </p:sp>
      <p:pic>
        <p:nvPicPr>
          <p:cNvPr id="8" name="图片 7"/>
          <p:cNvPicPr>
            <a:picLocks noChangeAspect="1"/>
          </p:cNvPicPr>
          <p:nvPr/>
        </p:nvPicPr>
        <p:blipFill>
          <a:blip r:embed="rId3"/>
          <a:stretch>
            <a:fillRect/>
          </a:stretch>
        </p:blipFill>
        <p:spPr>
          <a:xfrm>
            <a:off x="3870128" y="3214858"/>
            <a:ext cx="3409524" cy="1000000"/>
          </a:xfrm>
          <a:prstGeom prst="rect">
            <a:avLst/>
          </a:prstGeom>
        </p:spPr>
      </p:pic>
    </p:spTree>
    <p:extLst>
      <p:ext uri="{BB962C8B-B14F-4D97-AF65-F5344CB8AC3E}">
        <p14:creationId xmlns:p14="http://schemas.microsoft.com/office/powerpoint/2010/main" val="3216086635"/>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1659</Words>
  <Application>Microsoft Office PowerPoint</Application>
  <PresentationFormat>宽屏</PresentationFormat>
  <Paragraphs>185</Paragraphs>
  <Slides>27</Slides>
  <Notes>27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Microsoft YaHei UI</vt:lpstr>
      <vt:lpstr>Nexa Light</vt:lpstr>
      <vt:lpstr>黑体</vt:lpstr>
      <vt:lpstr>华文楷体</vt:lpstr>
      <vt:lpstr>宋体</vt:lpstr>
      <vt:lpstr>微软雅黑</vt:lpstr>
      <vt:lpstr>微软雅黑 Light</vt:lpstr>
      <vt:lpstr>幼圆</vt:lpstr>
      <vt:lpstr>Arial</vt:lpstr>
      <vt:lpstr>Broadway</vt:lpstr>
      <vt:lpstr>Calibri</vt:lpstr>
      <vt:lpstr>Calibri Light</vt:lpstr>
      <vt:lpstr>Microsoft Sans Serif</vt:lpstr>
      <vt:lpstr>Times New Roman</vt:lpstr>
      <vt:lpstr>Wingdings</vt:lpstr>
      <vt:lpstr>Wingdings 2</vt:lpstr>
      <vt:lpstr>Office Theme</vt:lpstr>
      <vt:lpstr>论文报告</vt:lpstr>
      <vt:lpstr>PowerPoint 演示文稿</vt:lpstr>
      <vt:lpstr>研究综述</vt:lpstr>
      <vt:lpstr>研究综述</vt:lpstr>
      <vt:lpstr>情感分析的一般过程</vt:lpstr>
      <vt:lpstr>模型介绍</vt:lpstr>
      <vt:lpstr>模型介绍</vt:lpstr>
      <vt:lpstr>模型介绍</vt:lpstr>
      <vt:lpstr>模型介绍</vt:lpstr>
      <vt:lpstr>基于目标的LSTM模型</vt:lpstr>
      <vt:lpstr>基于目标链接的LSTM模型</vt:lpstr>
      <vt:lpstr>实验过程</vt:lpstr>
      <vt:lpstr>预处理</vt:lpstr>
      <vt:lpstr>预处理</vt:lpstr>
      <vt:lpstr>预处理</vt:lpstr>
      <vt:lpstr>模型参数设置</vt:lpstr>
      <vt:lpstr>模型参数设置</vt:lpstr>
      <vt:lpstr>模型构建</vt:lpstr>
      <vt:lpstr>实验结果与分析</vt:lpstr>
      <vt:lpstr>实验结果</vt:lpstr>
      <vt:lpstr>实验结果</vt:lpstr>
      <vt:lpstr>实验结果</vt:lpstr>
      <vt:lpstr>实验结论</vt:lpstr>
      <vt:lpstr>总结与展望</vt:lpstr>
      <vt:lpstr>总结</vt:lpstr>
      <vt:lpstr>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王诚</cp:lastModifiedBy>
  <cp:revision>719</cp:revision>
  <cp:lastPrinted>2016-12-10T14:10:00Z</cp:lastPrinted>
  <dcterms:created xsi:type="dcterms:W3CDTF">2012-09-21T09:29:00Z</dcterms:created>
  <dcterms:modified xsi:type="dcterms:W3CDTF">2018-07-05T01:29:11Z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