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8" r:id="rId3"/>
    <p:sldId id="257" r:id="rId4"/>
    <p:sldId id="305" r:id="rId5"/>
    <p:sldId id="292" r:id="rId6"/>
    <p:sldId id="264" r:id="rId7"/>
    <p:sldId id="309" r:id="rId8"/>
    <p:sldId id="310" r:id="rId9"/>
    <p:sldId id="313" r:id="rId10"/>
    <p:sldId id="311" r:id="rId11"/>
    <p:sldId id="312" r:id="rId12"/>
    <p:sldId id="302" r:id="rId13"/>
    <p:sldId id="304" r:id="rId14"/>
    <p:sldId id="283" r:id="rId15"/>
  </p:sldIdLst>
  <p:sldSz cx="12192000" cy="6858000"/>
  <p:notesSz cx="6858000" cy="9144000"/>
  <p:defaultText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86CD"/>
    <a:srgbClr val="4472C4"/>
    <a:srgbClr val="80ABB8"/>
    <a:srgbClr val="4E96BA"/>
    <a:srgbClr val="38738E"/>
    <a:srgbClr val="88B5D4"/>
    <a:srgbClr val="8BA4CF"/>
    <a:srgbClr val="CB99B0"/>
    <a:srgbClr val="AEBCD5"/>
    <a:srgbClr val="EFF0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49" autoAdjust="0"/>
    <p:restoredTop sz="96256" autoAdjust="0"/>
  </p:normalViewPr>
  <p:slideViewPr>
    <p:cSldViewPr snapToGrid="0">
      <p:cViewPr varScale="1">
        <p:scale>
          <a:sx n="109" d="100"/>
          <a:sy n="109" d="100"/>
        </p:scale>
        <p:origin x="33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C26CED-50CA-46E6-BBB5-24D88729016F}" type="datetimeFigureOut">
              <a:rPr lang="en-US" smtClean="0"/>
              <a:t>11/26/2019</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BCF817-DC72-40BC-8491-057EC9B531A3}" type="slidenum">
              <a:rPr lang="en-US" smtClean="0"/>
              <a:t>‹#›</a:t>
            </a:fld>
            <a:endParaRPr lang="en-US"/>
          </a:p>
        </p:txBody>
      </p:sp>
    </p:spTree>
    <p:extLst>
      <p:ext uri="{BB962C8B-B14F-4D97-AF65-F5344CB8AC3E}">
        <p14:creationId xmlns:p14="http://schemas.microsoft.com/office/powerpoint/2010/main" val="7898351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2019/11/26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extLst>
      <p:ext uri="{BB962C8B-B14F-4D97-AF65-F5344CB8AC3E}">
        <p14:creationId xmlns:p14="http://schemas.microsoft.com/office/powerpoint/2010/main" val="637815863"/>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我的毕设题目暂定为</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a:t>
            </a:fld>
            <a:endParaRPr lang="zh-CN" altLang="en-US"/>
          </a:p>
        </p:txBody>
      </p:sp>
    </p:spTree>
    <p:extLst>
      <p:ext uri="{BB962C8B-B14F-4D97-AF65-F5344CB8AC3E}">
        <p14:creationId xmlns:p14="http://schemas.microsoft.com/office/powerpoint/2010/main" val="2060334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创新点如下：</a:t>
            </a:r>
            <a:endParaRPr lang="en-US" altLang="zh-CN" dirty="0" smtClean="0"/>
          </a:p>
          <a:p>
            <a:endParaRPr 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10</a:t>
            </a:fld>
            <a:endParaRPr lang="zh-CN" altLang="en-US"/>
          </a:p>
        </p:txBody>
      </p:sp>
    </p:spTree>
    <p:extLst>
      <p:ext uri="{BB962C8B-B14F-4D97-AF65-F5344CB8AC3E}">
        <p14:creationId xmlns:p14="http://schemas.microsoft.com/office/powerpoint/2010/main" val="688972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这是本文模型的一个初步的整体结构</a:t>
            </a:r>
            <a:endParaRPr lang="en-US" altLang="zh-CN" dirty="0" smtClean="0"/>
          </a:p>
          <a:p>
            <a:r>
              <a:rPr lang="en-US" altLang="zh-CN" dirty="0" smtClean="0"/>
              <a:t>S1-Sm</a:t>
            </a:r>
            <a:r>
              <a:rPr lang="zh-CN" altLang="en-US" dirty="0" smtClean="0"/>
              <a:t>表示一个包中的</a:t>
            </a:r>
            <a:r>
              <a:rPr lang="en-US" altLang="zh-CN" dirty="0" smtClean="0"/>
              <a:t>m</a:t>
            </a:r>
            <a:r>
              <a:rPr lang="zh-CN" altLang="en-US" dirty="0" smtClean="0"/>
              <a:t>个实例，将其用</a:t>
            </a:r>
            <a:r>
              <a:rPr lang="en-US" altLang="zh-CN" dirty="0" smtClean="0"/>
              <a:t>On-LSTM</a:t>
            </a:r>
            <a:r>
              <a:rPr lang="zh-CN" altLang="en-US" dirty="0" smtClean="0"/>
              <a:t>编码后得到它们的一个向量表示，然后使用这个</a:t>
            </a:r>
            <a:r>
              <a:rPr lang="en-US" altLang="zh-CN" dirty="0" smtClean="0"/>
              <a:t>m</a:t>
            </a:r>
            <a:r>
              <a:rPr lang="zh-CN" altLang="en-US" dirty="0" smtClean="0"/>
              <a:t>个实例，动态更新聚类中心，这里每个矩阵代表一个关系的正模式，比如说当前的关系有四个正模式，每一行是一个正模式的向量表示，对于这个关系来说，就只有两个正模式，然后用这个</a:t>
            </a:r>
            <a:r>
              <a:rPr lang="en-US" altLang="zh-CN" dirty="0" smtClean="0"/>
              <a:t>m</a:t>
            </a:r>
            <a:r>
              <a:rPr lang="zh-CN" altLang="en-US" dirty="0" smtClean="0"/>
              <a:t>个实例和它对应关系的</a:t>
            </a:r>
            <a:r>
              <a:rPr lang="en-US" altLang="zh-CN" dirty="0" smtClean="0"/>
              <a:t>T</a:t>
            </a:r>
            <a:r>
              <a:rPr lang="zh-CN" altLang="en-US" dirty="0" smtClean="0"/>
              <a:t>个正模式表示计算一个距离，基于距离给每个实例分配一个权重，最后加权求和得到整个包的向量表示，用这样的一个包的特征，来预测关系。</a:t>
            </a:r>
            <a:endParaRPr 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11</a:t>
            </a:fld>
            <a:endParaRPr lang="zh-CN" altLang="en-US"/>
          </a:p>
        </p:txBody>
      </p:sp>
    </p:spTree>
    <p:extLst>
      <p:ext uri="{BB962C8B-B14F-4D97-AF65-F5344CB8AC3E}">
        <p14:creationId xmlns:p14="http://schemas.microsoft.com/office/powerpoint/2010/main" val="3722648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ctr"/>
            <a:r>
              <a:rPr lang="zh-CN" altLang="en-US" dirty="0" smtClean="0"/>
              <a:t>本文的实验的设置如下：</a:t>
            </a:r>
            <a:endParaRPr lang="en-US" altLang="zh-CN" dirty="0" smtClean="0"/>
          </a:p>
          <a:p>
            <a:pPr fontAlgn="ctr"/>
            <a:r>
              <a:rPr lang="zh-CN" altLang="en-US" dirty="0" smtClean="0"/>
              <a:t>首先是数据集，使用的仍是常用的纽约时报数据集，</a:t>
            </a:r>
            <a:r>
              <a:rPr lang="en-US" altLang="zh-CN" dirty="0" smtClean="0"/>
              <a:t>05-06</a:t>
            </a:r>
            <a:r>
              <a:rPr lang="zh-CN" altLang="en-US" dirty="0" smtClean="0"/>
              <a:t>年的句子用做训练集，</a:t>
            </a:r>
            <a:r>
              <a:rPr lang="en-US" altLang="zh-CN" dirty="0" smtClean="0"/>
              <a:t>07</a:t>
            </a:r>
            <a:r>
              <a:rPr lang="zh-CN" altLang="en-US" dirty="0" smtClean="0"/>
              <a:t>年的句子用作测试集</a:t>
            </a:r>
            <a:endParaRPr lang="en-US" altLang="zh-CN" dirty="0" smtClean="0"/>
          </a:p>
          <a:p>
            <a:pPr fontAlgn="ctr"/>
            <a:r>
              <a:rPr lang="zh-CN" altLang="en-US" dirty="0" smtClean="0"/>
              <a:t>然后评价指标有两个：一个是</a:t>
            </a:r>
            <a:r>
              <a:rPr lang="en-US" altLang="zh-CN" dirty="0" err="1" smtClean="0"/>
              <a:t>topN</a:t>
            </a:r>
            <a:r>
              <a:rPr lang="zh-CN" altLang="en-US" dirty="0" smtClean="0"/>
              <a:t>的</a:t>
            </a:r>
            <a:r>
              <a:rPr lang="en-US" altLang="zh-CN" dirty="0" smtClean="0"/>
              <a:t>precision</a:t>
            </a:r>
            <a:r>
              <a:rPr lang="zh-CN" altLang="en-US" dirty="0" smtClean="0"/>
              <a:t>值，一个是</a:t>
            </a:r>
            <a:r>
              <a:rPr lang="en-US" altLang="zh-CN" dirty="0" smtClean="0"/>
              <a:t>PR</a:t>
            </a:r>
            <a:r>
              <a:rPr lang="zh-CN" altLang="en-US" dirty="0" smtClean="0"/>
              <a:t>曲线下的面积</a:t>
            </a:r>
            <a:endParaRPr lang="en-US" altLang="zh-CN" dirty="0" smtClean="0"/>
          </a:p>
          <a:p>
            <a:pPr fontAlgn="ctr"/>
            <a:endParaRPr lang="en-US" altLang="zh-CN" dirty="0" smtClean="0"/>
          </a:p>
          <a:p>
            <a:pPr fontAlgn="ctr"/>
            <a:r>
              <a:rPr lang="zh-CN" altLang="en-US" dirty="0" smtClean="0"/>
              <a:t>一些</a:t>
            </a:r>
            <a:r>
              <a:rPr lang="en-US" altLang="zh-CN" dirty="0" smtClean="0"/>
              <a:t>baseline</a:t>
            </a:r>
            <a:r>
              <a:rPr lang="zh-CN" altLang="en-US" dirty="0" smtClean="0"/>
              <a:t>的选取如下，里面包含了传统的</a:t>
            </a:r>
            <a:r>
              <a:rPr lang="en-US" altLang="zh-CN" dirty="0" smtClean="0"/>
              <a:t>attention</a:t>
            </a:r>
            <a:r>
              <a:rPr lang="zh-CN" altLang="en-US" dirty="0" smtClean="0"/>
              <a:t>模型，加了实体描述的模型，使用了依存句法树的方法，强化学习过滤噪声的方法，以及今年的一个利用句子间的相似度来分配权重的方法。</a:t>
            </a:r>
            <a:endParaRPr lang="en-US" altLang="zh-CN" dirty="0" smtClean="0"/>
          </a:p>
          <a:p>
            <a:pPr fontAlgn="ctr"/>
            <a:endParaRPr lang="en-US" altLang="zh-CN" dirty="0" smtClean="0"/>
          </a:p>
          <a:p>
            <a:pPr fontAlgn="ctr"/>
            <a:r>
              <a:rPr lang="zh-CN" altLang="en-US" dirty="0" smtClean="0"/>
              <a:t>本文设置的对比实验如下：</a:t>
            </a:r>
            <a:endParaRPr lang="en-US" altLang="zh-CN" dirty="0" smtClean="0"/>
          </a:p>
          <a:p>
            <a:pPr marL="228600" indent="-228600" fontAlgn="ctr">
              <a:buAutoNum type="arabicPeriod"/>
            </a:pPr>
            <a:r>
              <a:rPr lang="zh-CN" altLang="en-US" dirty="0" smtClean="0"/>
              <a:t>一个是把</a:t>
            </a:r>
            <a:r>
              <a:rPr lang="en-US" altLang="zh-CN" dirty="0" smtClean="0"/>
              <a:t>baseline</a:t>
            </a:r>
            <a:r>
              <a:rPr lang="zh-CN" altLang="en-US" dirty="0" smtClean="0"/>
              <a:t>的编码器换成</a:t>
            </a:r>
            <a:r>
              <a:rPr lang="en-US" altLang="zh-CN" dirty="0" smtClean="0"/>
              <a:t>On-LSTM</a:t>
            </a:r>
            <a:r>
              <a:rPr lang="zh-CN" altLang="en-US" dirty="0" smtClean="0"/>
              <a:t>，证明</a:t>
            </a:r>
            <a:r>
              <a:rPr lang="en-US" altLang="zh-CN" dirty="0" smtClean="0"/>
              <a:t>On-LSTM</a:t>
            </a:r>
            <a:r>
              <a:rPr lang="zh-CN" altLang="en-US" dirty="0" smtClean="0"/>
              <a:t>的有效性</a:t>
            </a:r>
            <a:endParaRPr lang="en-US" altLang="zh-CN" dirty="0" smtClean="0"/>
          </a:p>
          <a:p>
            <a:pPr marL="228600" indent="-228600" fontAlgn="ctr">
              <a:buAutoNum type="arabicPeriod"/>
            </a:pPr>
            <a:r>
              <a:rPr lang="zh-CN" altLang="en-US" dirty="0" smtClean="0"/>
              <a:t>一个是将</a:t>
            </a:r>
            <a:r>
              <a:rPr lang="en-US" altLang="zh-CN" dirty="0" smtClean="0"/>
              <a:t>attention</a:t>
            </a:r>
            <a:r>
              <a:rPr lang="zh-CN" altLang="en-US" dirty="0" smtClean="0"/>
              <a:t>换成这种基于正模式的加权方式，证明它在减小噪声上的有效性</a:t>
            </a:r>
            <a:endParaRPr lang="en-US" altLang="zh-CN" dirty="0" smtClean="0"/>
          </a:p>
          <a:p>
            <a:pPr marL="228600" marR="0" lvl="0" indent="-228600" algn="l" defTabSz="914354" rtl="0" eaLnBrk="1" fontAlgn="ctr" latinLnBrk="0" hangingPunct="1">
              <a:lnSpc>
                <a:spcPct val="100000"/>
              </a:lnSpc>
              <a:spcBef>
                <a:spcPts val="0"/>
              </a:spcBef>
              <a:spcAft>
                <a:spcPts val="0"/>
              </a:spcAft>
              <a:buClrTx/>
              <a:buSzTx/>
              <a:buFontTx/>
              <a:buAutoNum type="arabicPeriod"/>
              <a:tabLst/>
              <a:defRPr/>
            </a:pPr>
            <a:r>
              <a:rPr lang="zh-CN" altLang="en-US" sz="1200" dirty="0" smtClean="0">
                <a:solidFill>
                  <a:schemeClr val="bg2">
                    <a:lumMod val="50000"/>
                  </a:schemeClr>
                </a:solidFill>
                <a:latin typeface="微软雅黑" panose="020B0503020204020204" pitchFamily="34" charset="-122"/>
              </a:rPr>
              <a:t>验证基于实例数自适应确定正模式个数的方法的有效性，将其与给每个关系统一设置一个正模式个数的情况做对比</a:t>
            </a:r>
            <a:endParaRPr lang="en-US" altLang="zh-CN" sz="1200" dirty="0" smtClean="0">
              <a:solidFill>
                <a:schemeClr val="bg2">
                  <a:lumMod val="50000"/>
                </a:schemeClr>
              </a:solidFill>
              <a:latin typeface="微软雅黑" panose="020B0503020204020204" pitchFamily="34" charset="-122"/>
            </a:endParaRPr>
          </a:p>
          <a:p>
            <a:pPr marL="228600" indent="-228600" fontAlgn="ctr">
              <a:buAutoNum type="arabicPeriod"/>
            </a:pP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12</a:t>
            </a:fld>
            <a:endParaRPr lang="zh-CN" altLang="en-US"/>
          </a:p>
        </p:txBody>
      </p:sp>
    </p:spTree>
    <p:extLst>
      <p:ext uri="{BB962C8B-B14F-4D97-AF65-F5344CB8AC3E}">
        <p14:creationId xmlns:p14="http://schemas.microsoft.com/office/powerpoint/2010/main" val="4141672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ctr"/>
            <a:r>
              <a:rPr lang="zh-CN" altLang="en-US" dirty="0" smtClean="0"/>
              <a:t>时间安排</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13</a:t>
            </a:fld>
            <a:endParaRPr lang="zh-CN" altLang="en-US"/>
          </a:p>
        </p:txBody>
      </p:sp>
    </p:spTree>
    <p:extLst>
      <p:ext uri="{BB962C8B-B14F-4D97-AF65-F5344CB8AC3E}">
        <p14:creationId xmlns:p14="http://schemas.microsoft.com/office/powerpoint/2010/main" val="2435197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14</a:t>
            </a:fld>
            <a:endParaRPr lang="zh-CN" altLang="en-US"/>
          </a:p>
        </p:txBody>
      </p:sp>
    </p:spTree>
    <p:extLst>
      <p:ext uri="{BB962C8B-B14F-4D97-AF65-F5344CB8AC3E}">
        <p14:creationId xmlns:p14="http://schemas.microsoft.com/office/powerpoint/2010/main" val="1906195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2</a:t>
            </a:fld>
            <a:endParaRPr lang="zh-CN" altLang="en-US"/>
          </a:p>
        </p:txBody>
      </p:sp>
    </p:spTree>
    <p:extLst>
      <p:ext uri="{BB962C8B-B14F-4D97-AF65-F5344CB8AC3E}">
        <p14:creationId xmlns:p14="http://schemas.microsoft.com/office/powerpoint/2010/main" val="117375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bg2">
                    <a:lumMod val="50000"/>
                  </a:schemeClr>
                </a:solidFill>
                <a:effectLst/>
                <a:latin typeface="微软雅黑" panose="020B0503020204020204" pitchFamily="34" charset="-122"/>
                <a:ea typeface="+mn-ea"/>
                <a:cs typeface="+mn-cs"/>
              </a:rPr>
              <a:t>关系抽取是信息抽取的任务之一，其目的是从文本中抽取出实体之间表达的语义关系，与知识图谱有密切的联系，比如说下面的例子。</a:t>
            </a:r>
            <a:r>
              <a:rPr lang="en-US" altLang="zh-CN" sz="1200" b="0" i="0" kern="1200" dirty="0" smtClean="0">
                <a:solidFill>
                  <a:schemeClr val="bg2">
                    <a:lumMod val="50000"/>
                  </a:schemeClr>
                </a:solidFill>
                <a:effectLst/>
                <a:latin typeface="微软雅黑" panose="020B0503020204020204" pitchFamily="34" charset="-122"/>
                <a:ea typeface="+mn-ea"/>
                <a:cs typeface="+mn-cs"/>
              </a:rPr>
              <a:t>XXX</a:t>
            </a:r>
            <a:r>
              <a:rPr lang="zh-CN" altLang="en-US" sz="1200" b="0" i="0" kern="1200" dirty="0" smtClean="0">
                <a:solidFill>
                  <a:schemeClr val="bg2">
                    <a:lumMod val="50000"/>
                  </a:schemeClr>
                </a:solidFill>
                <a:effectLst/>
                <a:latin typeface="微软雅黑" panose="020B0503020204020204" pitchFamily="34" charset="-122"/>
                <a:ea typeface="+mn-ea"/>
                <a:cs typeface="+mn-cs"/>
              </a:rPr>
              <a:t>，在这句话在，乔布斯和苹果是两个实体，这两个实体在句子中表达的关系是创始人，于是，我们可以抽取出下面的三元组。</a:t>
            </a:r>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B530F0D-1A5A-4EA2-B28F-0EC912CB6BA5}" type="slidenum">
              <a:rPr lang="zh-CN" altLang="en-US" smtClean="0"/>
              <a:t>3</a:t>
            </a:fld>
            <a:endParaRPr lang="zh-CN" altLang="en-US"/>
          </a:p>
        </p:txBody>
      </p:sp>
    </p:spTree>
    <p:extLst>
      <p:ext uri="{BB962C8B-B14F-4D97-AF65-F5344CB8AC3E}">
        <p14:creationId xmlns:p14="http://schemas.microsoft.com/office/powerpoint/2010/main" val="3648443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作为信息抽取的重要一环，关系抽取为下游的自然语言任务提供了支持，被广泛运用于知识图谱的构建与补全，自动问答，阅读理解，文本分类等任务中，因此如何从海量数据中，准确的抽取出实体之间表达的关系，对于实际应用有着重大的价值。</a:t>
            </a:r>
          </a:p>
        </p:txBody>
      </p:sp>
      <p:sp>
        <p:nvSpPr>
          <p:cNvPr id="4" name="灯片编号占位符 3"/>
          <p:cNvSpPr>
            <a:spLocks noGrp="1"/>
          </p:cNvSpPr>
          <p:nvPr>
            <p:ph type="sldNum" sz="quarter" idx="10"/>
          </p:nvPr>
        </p:nvSpPr>
        <p:spPr/>
        <p:txBody>
          <a:bodyPr/>
          <a:lstStyle/>
          <a:p>
            <a:fld id="{CB530F0D-1A5A-4EA2-B28F-0EC912CB6BA5}" type="slidenum">
              <a:rPr lang="zh-CN" altLang="en-US" smtClean="0"/>
              <a:t>4</a:t>
            </a:fld>
            <a:endParaRPr lang="zh-CN" altLang="en-US"/>
          </a:p>
        </p:txBody>
      </p:sp>
    </p:spTree>
    <p:extLst>
      <p:ext uri="{BB962C8B-B14F-4D97-AF65-F5344CB8AC3E}">
        <p14:creationId xmlns:p14="http://schemas.microsoft.com/office/powerpoint/2010/main" val="1363547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关系抽取通常被看成是一个有监督的分类问题，需要大量的标注数据来训练模型。为了降低数据标注的人工成本，研究者们设计了许多方案，其中应用最广泛的是</a:t>
            </a:r>
            <a:r>
              <a:rPr lang="en-US" altLang="zh-CN" dirty="0" smtClean="0"/>
              <a:t>09</a:t>
            </a:r>
            <a:r>
              <a:rPr lang="zh-CN" altLang="en-US" dirty="0" smtClean="0"/>
              <a:t>年提出的远程监督的方法。它的假设是</a:t>
            </a:r>
            <a:r>
              <a:rPr lang="en-US" altLang="zh-CN" dirty="0" smtClean="0"/>
              <a:t>……</a:t>
            </a:r>
            <a:r>
              <a:rPr lang="zh-CN" altLang="en-US" dirty="0" smtClean="0"/>
              <a:t>，因此它将知识库与待标注的文本进行对齐，就能给文本标注上对应的关系，以此来产生大量的标注数据。但是由于它的假设过强，使得标注数据中含有很多噪声。</a:t>
            </a:r>
            <a:endParaRPr lang="en-US" altLang="zh-CN" dirty="0" smtClean="0"/>
          </a:p>
          <a:p>
            <a:r>
              <a:rPr lang="zh-CN" altLang="en-US" dirty="0" smtClean="0"/>
              <a:t>现有的解决方案大多是把它看成是一个多实例多标签的问题。也就是把含有同个实体对的句子看成是一个包，然后以包为单位来预测关系。由于包中的实例并不都是表达着相应的关系，所以如何能降低包中的这些噪声对于关系预测的影响，成为大家关注的问题。</a:t>
            </a:r>
            <a:endParaRPr lang="en-US" altLang="zh-CN" dirty="0" smtClean="0"/>
          </a:p>
          <a:p>
            <a:endParaRPr lang="en-US"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5</a:t>
            </a:fld>
            <a:endParaRPr lang="zh-CN" altLang="en-US"/>
          </a:p>
        </p:txBody>
      </p:sp>
    </p:spTree>
    <p:extLst>
      <p:ext uri="{BB962C8B-B14F-4D97-AF65-F5344CB8AC3E}">
        <p14:creationId xmlns:p14="http://schemas.microsoft.com/office/powerpoint/2010/main" val="1894124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目前已有的一些相关工作如下</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首先是</a:t>
            </a:r>
            <a:r>
              <a:rPr lang="en-US" altLang="zh-CN" sz="1200" kern="1200" dirty="0" smtClean="0">
                <a:solidFill>
                  <a:schemeClr val="tx1"/>
                </a:solidFill>
                <a:effectLst/>
                <a:latin typeface="+mn-lt"/>
                <a:ea typeface="+mn-ea"/>
                <a:cs typeface="+mn-cs"/>
              </a:rPr>
              <a:t>09</a:t>
            </a:r>
            <a:r>
              <a:rPr lang="zh-CN" altLang="en-US" sz="1200" kern="1200" dirty="0" smtClean="0">
                <a:solidFill>
                  <a:schemeClr val="tx1"/>
                </a:solidFill>
                <a:effectLst/>
                <a:latin typeface="+mn-lt"/>
                <a:ea typeface="+mn-ea"/>
                <a:cs typeface="+mn-cs"/>
              </a:rPr>
              <a:t>年提出的远程监督的方法，随后引入了多实例学习来进行关系抽取，为了解决传统方法中，</a:t>
            </a:r>
            <a:r>
              <a:rPr lang="en-US" altLang="zh-CN" sz="1200" kern="1200" dirty="0" smtClean="0">
                <a:solidFill>
                  <a:schemeClr val="tx1"/>
                </a:solidFill>
                <a:effectLst/>
                <a:latin typeface="+mn-lt"/>
                <a:ea typeface="+mn-ea"/>
                <a:cs typeface="+mn-cs"/>
              </a:rPr>
              <a:t>NLP</a:t>
            </a:r>
            <a:r>
              <a:rPr lang="zh-CN" altLang="en-US" sz="1200" kern="1200" dirty="0" smtClean="0">
                <a:solidFill>
                  <a:schemeClr val="tx1"/>
                </a:solidFill>
                <a:effectLst/>
                <a:latin typeface="+mn-lt"/>
                <a:ea typeface="+mn-ea"/>
                <a:cs typeface="+mn-cs"/>
              </a:rPr>
              <a:t>工具在构造句子特征时带来的错误传播问题，神经网络的方法由此被引入，其中比较有代表性的是</a:t>
            </a:r>
            <a:r>
              <a:rPr lang="en-US" altLang="zh-CN" sz="1200" kern="1200" dirty="0" smtClean="0">
                <a:solidFill>
                  <a:schemeClr val="tx1"/>
                </a:solidFill>
                <a:effectLst/>
                <a:latin typeface="+mn-lt"/>
                <a:ea typeface="+mn-ea"/>
                <a:cs typeface="+mn-cs"/>
              </a:rPr>
              <a:t>2015</a:t>
            </a:r>
            <a:r>
              <a:rPr lang="zh-CN" altLang="en-US"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Zeng</a:t>
            </a:r>
            <a:r>
              <a:rPr lang="zh-CN" altLang="en-US" sz="1200" kern="1200" dirty="0" smtClean="0">
                <a:solidFill>
                  <a:schemeClr val="tx1"/>
                </a:solidFill>
                <a:effectLst/>
                <a:latin typeface="+mn-lt"/>
                <a:ea typeface="+mn-ea"/>
                <a:cs typeface="+mn-cs"/>
              </a:rPr>
              <a:t>等人提出的</a:t>
            </a:r>
            <a:r>
              <a:rPr lang="en-US" altLang="zh-CN" sz="1200" kern="1200" dirty="0" smtClean="0">
                <a:solidFill>
                  <a:schemeClr val="tx1"/>
                </a:solidFill>
                <a:effectLst/>
                <a:latin typeface="+mn-lt"/>
                <a:ea typeface="+mn-ea"/>
                <a:cs typeface="+mn-cs"/>
              </a:rPr>
              <a:t>PCNN</a:t>
            </a:r>
            <a:r>
              <a:rPr lang="zh-CN" altLang="en-US" sz="1200" kern="1200" dirty="0" smtClean="0">
                <a:solidFill>
                  <a:schemeClr val="tx1"/>
                </a:solidFill>
                <a:effectLst/>
                <a:latin typeface="+mn-lt"/>
                <a:ea typeface="+mn-ea"/>
                <a:cs typeface="+mn-cs"/>
              </a:rPr>
              <a:t>模型，使用</a:t>
            </a:r>
            <a:r>
              <a:rPr lang="en-US" altLang="zh-CN" sz="1200" kern="1200" dirty="0" smtClean="0">
                <a:solidFill>
                  <a:schemeClr val="tx1"/>
                </a:solidFill>
                <a:effectLst/>
                <a:latin typeface="+mn-lt"/>
                <a:ea typeface="+mn-ea"/>
                <a:cs typeface="+mn-cs"/>
              </a:rPr>
              <a:t>PCNN</a:t>
            </a:r>
            <a:r>
              <a:rPr lang="zh-CN" altLang="en-US" sz="1200" kern="1200" dirty="0" smtClean="0">
                <a:solidFill>
                  <a:schemeClr val="tx1"/>
                </a:solidFill>
                <a:effectLst/>
                <a:latin typeface="+mn-lt"/>
                <a:ea typeface="+mn-ea"/>
                <a:cs typeface="+mn-cs"/>
              </a:rPr>
              <a:t>对句子进行编码，自动抽取句子的语义特征。后续的一些研究中，为了得到一个更好的句子表示，研究者也加入了一些额外的信息，比如依存句法树和实体描述等等，近年来，随着一些新的网络的出现，这些网络也迅速的被用到关系抽取领域中来，如</a:t>
            </a:r>
            <a:r>
              <a:rPr lang="en-US" altLang="zh-CN" sz="1200" kern="1200" dirty="0" smtClean="0">
                <a:solidFill>
                  <a:schemeClr val="tx1"/>
                </a:solidFill>
                <a:effectLst/>
                <a:latin typeface="+mn-lt"/>
                <a:ea typeface="+mn-ea"/>
                <a:cs typeface="+mn-cs"/>
              </a:rPr>
              <a:t>GCN</a:t>
            </a:r>
            <a:r>
              <a:rPr lang="zh-CN" altLang="en-US" sz="1200" kern="1200" dirty="0" smtClean="0">
                <a:solidFill>
                  <a:schemeClr val="tx1"/>
                </a:solidFill>
                <a:effectLst/>
                <a:latin typeface="+mn-lt"/>
                <a:ea typeface="+mn-ea"/>
                <a:cs typeface="+mn-cs"/>
              </a:rPr>
              <a:t>，胶囊网络，深度记忆网络等。</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为了解决</a:t>
            </a:r>
            <a:r>
              <a:rPr lang="zh-CN" altLang="en-US" sz="1200" kern="1200" dirty="0" smtClean="0">
                <a:solidFill>
                  <a:schemeClr val="tx1"/>
                </a:solidFill>
                <a:effectLst/>
                <a:latin typeface="+mn-lt"/>
                <a:ea typeface="+mn-ea"/>
                <a:cs typeface="+mn-cs"/>
              </a:rPr>
              <a:t>前面提到的远程监督中的</a:t>
            </a:r>
            <a:r>
              <a:rPr lang="zh-CN" altLang="zh-CN" sz="1200" kern="1200" dirty="0" smtClean="0">
                <a:solidFill>
                  <a:schemeClr val="tx1"/>
                </a:solidFill>
                <a:effectLst/>
                <a:latin typeface="+mn-lt"/>
                <a:ea typeface="+mn-ea"/>
                <a:cs typeface="+mn-cs"/>
              </a:rPr>
              <a:t>噪声问题</a:t>
            </a:r>
            <a:r>
              <a:rPr lang="zh-CN" altLang="en-US" sz="1200" kern="1200" dirty="0" smtClean="0">
                <a:solidFill>
                  <a:schemeClr val="tx1"/>
                </a:solidFill>
                <a:effectLst/>
                <a:latin typeface="+mn-lt"/>
                <a:ea typeface="+mn-ea"/>
                <a:cs typeface="+mn-cs"/>
              </a:rPr>
              <a:t>，各种不同设计思路的</a:t>
            </a:r>
            <a:r>
              <a:rPr lang="en-US" altLang="zh-CN" sz="1200" kern="1200" dirty="0" smtClean="0">
                <a:solidFill>
                  <a:schemeClr val="tx1"/>
                </a:solidFill>
                <a:effectLst/>
                <a:latin typeface="+mn-lt"/>
                <a:ea typeface="+mn-ea"/>
                <a:cs typeface="+mn-cs"/>
              </a:rPr>
              <a:t>attention</a:t>
            </a:r>
            <a:r>
              <a:rPr lang="zh-CN" altLang="en-US" sz="1200" kern="1200" dirty="0" smtClean="0">
                <a:solidFill>
                  <a:schemeClr val="tx1"/>
                </a:solidFill>
                <a:effectLst/>
                <a:latin typeface="+mn-lt"/>
                <a:ea typeface="+mn-ea"/>
                <a:cs typeface="+mn-cs"/>
              </a:rPr>
              <a:t>机制被引入，这些方法给包中的实例分配不同的权重，通过给噪声的实例分配一个比较小的权重来减弱噪声对关系预测的影响。由于它们不是真正的将噪声剔除，这一类方法通常看成是</a:t>
            </a:r>
            <a:r>
              <a:rPr lang="en-US" altLang="zh-CN" sz="1200" kern="1200" dirty="0" smtClean="0">
                <a:solidFill>
                  <a:schemeClr val="tx1"/>
                </a:solidFill>
                <a:effectLst/>
                <a:latin typeface="+mn-lt"/>
                <a:ea typeface="+mn-ea"/>
                <a:cs typeface="+mn-cs"/>
              </a:rPr>
              <a:t>soft-selection</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此外，还有其他的一些降噪的方案，比如</a:t>
            </a:r>
            <a:r>
              <a:rPr lang="en-US" altLang="zh-CN" sz="1200" kern="1200" dirty="0" smtClean="0">
                <a:solidFill>
                  <a:schemeClr val="tx1"/>
                </a:solidFill>
                <a:effectLst/>
                <a:latin typeface="+mn-lt"/>
                <a:ea typeface="+mn-ea"/>
                <a:cs typeface="+mn-cs"/>
              </a:rPr>
              <a:t>at-least-one</a:t>
            </a:r>
            <a:r>
              <a:rPr lang="zh-CN" altLang="en-US" sz="1200" kern="1200" dirty="0" smtClean="0">
                <a:solidFill>
                  <a:schemeClr val="tx1"/>
                </a:solidFill>
                <a:effectLst/>
                <a:latin typeface="+mn-lt"/>
                <a:ea typeface="+mn-ea"/>
                <a:cs typeface="+mn-cs"/>
              </a:rPr>
              <a:t>假设认为每个包至少有一个实例是表达了标注的关系的，因此它们在每一个包中挑选出一个实例用来做预测。最近的一些方法使用了强化学习和</a:t>
            </a:r>
            <a:r>
              <a:rPr lang="en-US" altLang="zh-CN" sz="1200" kern="1200" dirty="0" smtClean="0">
                <a:solidFill>
                  <a:schemeClr val="tx1"/>
                </a:solidFill>
                <a:effectLst/>
                <a:latin typeface="+mn-lt"/>
                <a:ea typeface="+mn-ea"/>
                <a:cs typeface="+mn-cs"/>
              </a:rPr>
              <a:t>GAN</a:t>
            </a:r>
            <a:r>
              <a:rPr lang="zh-CN" altLang="en-US" sz="1200" kern="1200" dirty="0" smtClean="0">
                <a:solidFill>
                  <a:schemeClr val="tx1"/>
                </a:solidFill>
                <a:effectLst/>
                <a:latin typeface="+mn-lt"/>
                <a:ea typeface="+mn-ea"/>
                <a:cs typeface="+mn-cs"/>
              </a:rPr>
              <a:t>，在整个数据集中将标注错误的噪声实例挑选出来，只用标注正确的实例去训练模型。这一类做法可以看成是</a:t>
            </a:r>
            <a:r>
              <a:rPr lang="en-US" altLang="zh-CN" sz="1200" kern="1200" dirty="0" smtClean="0">
                <a:solidFill>
                  <a:schemeClr val="tx1"/>
                </a:solidFill>
                <a:effectLst/>
                <a:latin typeface="+mn-lt"/>
                <a:ea typeface="+mn-ea"/>
                <a:cs typeface="+mn-cs"/>
              </a:rPr>
              <a:t>hard-selection</a:t>
            </a:r>
          </a:p>
        </p:txBody>
      </p:sp>
      <p:sp>
        <p:nvSpPr>
          <p:cNvPr id="4" name="灯片编号占位符 3"/>
          <p:cNvSpPr>
            <a:spLocks noGrp="1"/>
          </p:cNvSpPr>
          <p:nvPr>
            <p:ph type="sldNum" sz="quarter" idx="10"/>
          </p:nvPr>
        </p:nvSpPr>
        <p:spPr/>
        <p:txBody>
          <a:bodyPr/>
          <a:lstStyle/>
          <a:p>
            <a:fld id="{CB530F0D-1A5A-4EA2-B28F-0EC912CB6BA5}" type="slidenum">
              <a:rPr lang="zh-CN" altLang="en-US" smtClean="0"/>
              <a:t>6</a:t>
            </a:fld>
            <a:endParaRPr lang="zh-CN" altLang="en-US"/>
          </a:p>
        </p:txBody>
      </p:sp>
    </p:spTree>
    <p:extLst>
      <p:ext uri="{BB962C8B-B14F-4D97-AF65-F5344CB8AC3E}">
        <p14:creationId xmlns:p14="http://schemas.microsoft.com/office/powerpoint/2010/main" val="2806788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dirty="0" smtClean="0"/>
              <a:t>本文的工作主要关注句子编码和噪声过滤两个问题，针对前人工作的一些问题进行改进。</a:t>
            </a:r>
            <a:endParaRPr lang="en-US" altLang="zh-CN" dirty="0" smtClean="0"/>
          </a:p>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dirty="0" smtClean="0"/>
              <a:t>首先是句子编码的缺陷，由前面的相关工作可以看出，一个更好的句子表示，对于关系抽取性能的提升是有很大的影响，但是，常用的</a:t>
            </a:r>
            <a:r>
              <a:rPr lang="en-US" altLang="zh-CN" dirty="0" smtClean="0"/>
              <a:t>LSTM</a:t>
            </a:r>
            <a:r>
              <a:rPr lang="zh-CN" altLang="en-US" dirty="0" smtClean="0"/>
              <a:t>等神经网络无法捕获到句子的层级信息。目前的很多方法都是将依存句法树和神经网络结合起来，</a:t>
            </a:r>
            <a:r>
              <a:rPr lang="zh-CN" altLang="zh-CN" sz="1200" kern="1200" dirty="0" smtClean="0">
                <a:solidFill>
                  <a:schemeClr val="tx1"/>
                </a:solidFill>
                <a:effectLst/>
                <a:latin typeface="+mn-lt"/>
                <a:ea typeface="+mn-ea"/>
                <a:cs typeface="+mn-cs"/>
              </a:rPr>
              <a:t>利用依存句法树的</a:t>
            </a:r>
            <a:r>
              <a:rPr lang="zh-CN" altLang="en-US" sz="1200" kern="1200" dirty="0" smtClean="0">
                <a:solidFill>
                  <a:schemeClr val="tx1"/>
                </a:solidFill>
                <a:effectLst/>
                <a:latin typeface="+mn-lt"/>
                <a:ea typeface="+mn-ea"/>
                <a:cs typeface="+mn-cs"/>
              </a:rPr>
              <a:t>树状结构的</a:t>
            </a:r>
            <a:r>
              <a:rPr lang="zh-CN" altLang="zh-CN" sz="1200" kern="1200" dirty="0" smtClean="0">
                <a:solidFill>
                  <a:schemeClr val="tx1"/>
                </a:solidFill>
                <a:effectLst/>
                <a:latin typeface="+mn-lt"/>
                <a:ea typeface="+mn-ea"/>
                <a:cs typeface="+mn-cs"/>
              </a:rPr>
              <a:t>层级</a:t>
            </a:r>
            <a:r>
              <a:rPr lang="zh-CN" altLang="en-US" sz="1200" kern="1200" dirty="0" smtClean="0">
                <a:solidFill>
                  <a:schemeClr val="tx1"/>
                </a:solidFill>
                <a:effectLst/>
                <a:latin typeface="+mn-lt"/>
                <a:ea typeface="+mn-ea"/>
                <a:cs typeface="+mn-cs"/>
              </a:rPr>
              <a:t>信息</a:t>
            </a:r>
            <a:r>
              <a:rPr lang="zh-CN" altLang="zh-CN" sz="1200" kern="1200" dirty="0" smtClean="0">
                <a:solidFill>
                  <a:schemeClr val="tx1"/>
                </a:solidFill>
                <a:effectLst/>
                <a:latin typeface="+mn-lt"/>
                <a:ea typeface="+mn-ea"/>
                <a:cs typeface="+mn-cs"/>
              </a:rPr>
              <a:t>，增强句子的编码性能。</a:t>
            </a:r>
            <a:r>
              <a:rPr lang="zh-CN" altLang="en-US" sz="1200" kern="1200" dirty="0" smtClean="0">
                <a:solidFill>
                  <a:schemeClr val="tx1"/>
                </a:solidFill>
                <a:effectLst/>
                <a:latin typeface="+mn-lt"/>
                <a:ea typeface="+mn-ea"/>
                <a:cs typeface="+mn-cs"/>
              </a:rPr>
              <a:t>但</a:t>
            </a:r>
            <a:r>
              <a:rPr lang="zh-CN" altLang="zh-CN" sz="1200" kern="1200" dirty="0" smtClean="0">
                <a:solidFill>
                  <a:schemeClr val="tx1"/>
                </a:solidFill>
                <a:effectLst/>
                <a:latin typeface="+mn-lt"/>
                <a:ea typeface="+mn-ea"/>
                <a:cs typeface="+mn-cs"/>
              </a:rPr>
              <a:t>这些方法通常需要使用一些</a:t>
            </a:r>
            <a:r>
              <a:rPr lang="en-US" altLang="zh-CN" sz="1200" kern="1200" dirty="0" smtClean="0">
                <a:solidFill>
                  <a:schemeClr val="tx1"/>
                </a:solidFill>
                <a:effectLst/>
                <a:latin typeface="+mn-lt"/>
                <a:ea typeface="+mn-ea"/>
                <a:cs typeface="+mn-cs"/>
              </a:rPr>
              <a:t>NLP</a:t>
            </a:r>
            <a:r>
              <a:rPr lang="zh-CN" altLang="zh-CN" sz="1200" kern="1200" dirty="0" smtClean="0">
                <a:solidFill>
                  <a:schemeClr val="tx1"/>
                </a:solidFill>
                <a:effectLst/>
                <a:latin typeface="+mn-lt"/>
                <a:ea typeface="+mn-ea"/>
                <a:cs typeface="+mn-cs"/>
              </a:rPr>
              <a:t>工具进行句法解析，模型效果依赖于</a:t>
            </a:r>
            <a:r>
              <a:rPr lang="en-US" altLang="zh-CN" sz="1200" kern="1200" dirty="0" smtClean="0">
                <a:solidFill>
                  <a:schemeClr val="tx1"/>
                </a:solidFill>
                <a:effectLst/>
                <a:latin typeface="+mn-lt"/>
                <a:ea typeface="+mn-ea"/>
                <a:cs typeface="+mn-cs"/>
              </a:rPr>
              <a:t>NLP</a:t>
            </a:r>
            <a:r>
              <a:rPr lang="zh-CN" altLang="zh-CN" sz="1200" kern="1200" dirty="0" smtClean="0">
                <a:solidFill>
                  <a:schemeClr val="tx1"/>
                </a:solidFill>
                <a:effectLst/>
                <a:latin typeface="+mn-lt"/>
                <a:ea typeface="+mn-ea"/>
                <a:cs typeface="+mn-cs"/>
              </a:rPr>
              <a:t>工具的准确性</a:t>
            </a:r>
            <a:r>
              <a:rPr lang="zh-CN" altLang="en-US" sz="1200" kern="1200" dirty="0" smtClean="0">
                <a:solidFill>
                  <a:schemeClr val="tx1"/>
                </a:solidFill>
                <a:effectLst/>
                <a:latin typeface="+mn-lt"/>
                <a:ea typeface="+mn-ea"/>
                <a:cs typeface="+mn-cs"/>
              </a:rPr>
              <a:t>，容易引入错误</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第二个就是噪声问题。首先提一下</a:t>
            </a:r>
            <a:r>
              <a:rPr lang="en-US" altLang="zh-CN" sz="1200" kern="1200" dirty="0" smtClean="0">
                <a:solidFill>
                  <a:schemeClr val="tx1"/>
                </a:solidFill>
                <a:effectLst/>
                <a:latin typeface="+mn-lt"/>
                <a:ea typeface="+mn-ea"/>
                <a:cs typeface="+mn-cs"/>
              </a:rPr>
              <a:t>hard selection</a:t>
            </a:r>
            <a:r>
              <a:rPr lang="zh-CN" altLang="en-US" sz="1200" kern="1200" dirty="0" smtClean="0">
                <a:solidFill>
                  <a:schemeClr val="tx1"/>
                </a:solidFill>
                <a:effectLst/>
                <a:latin typeface="+mn-lt"/>
                <a:ea typeface="+mn-ea"/>
                <a:cs typeface="+mn-cs"/>
              </a:rPr>
              <a:t>的一些缺点，这些方法会把他们认为标注错误的实例剔除出去，可能会丢失掉一些信息，并且使用的像强化学习这样的方法一般比较难训练和复现，所以本文还是关注分配权重来过滤噪声的方法。而权重分配通常使用的是</a:t>
            </a:r>
            <a:r>
              <a:rPr lang="en-US" altLang="zh-CN" sz="1200" kern="1200" dirty="0" smtClean="0">
                <a:solidFill>
                  <a:schemeClr val="tx1"/>
                </a:solidFill>
                <a:effectLst/>
                <a:latin typeface="+mn-lt"/>
                <a:ea typeface="+mn-ea"/>
                <a:cs typeface="+mn-cs"/>
              </a:rPr>
              <a:t>attention</a:t>
            </a:r>
            <a:r>
              <a:rPr lang="zh-CN" altLang="en-US" sz="1200" kern="1200" dirty="0" smtClean="0">
                <a:solidFill>
                  <a:schemeClr val="tx1"/>
                </a:solidFill>
                <a:effectLst/>
                <a:latin typeface="+mn-lt"/>
                <a:ea typeface="+mn-ea"/>
                <a:cs typeface="+mn-cs"/>
              </a:rPr>
              <a:t>的方式，它的计算公式如右边所示，</a:t>
            </a:r>
            <a:r>
              <a:rPr lang="en-US" altLang="zh-CN" sz="1200" kern="1200" dirty="0" smtClean="0">
                <a:solidFill>
                  <a:schemeClr val="tx1"/>
                </a:solidFill>
                <a:effectLst/>
                <a:latin typeface="+mn-lt"/>
                <a:ea typeface="+mn-ea"/>
                <a:cs typeface="+mn-cs"/>
              </a:rPr>
              <a:t>A</a:t>
            </a:r>
            <a:r>
              <a:rPr lang="zh-CN" altLang="en-US" sz="1200" kern="1200" dirty="0" smtClean="0">
                <a:solidFill>
                  <a:schemeClr val="tx1"/>
                </a:solidFill>
                <a:effectLst/>
                <a:latin typeface="+mn-lt"/>
                <a:ea typeface="+mn-ea"/>
                <a:cs typeface="+mn-cs"/>
              </a:rPr>
              <a:t>是模型学习到的关系向量的矩阵，</a:t>
            </a:r>
            <a:r>
              <a:rPr lang="zh-CN" altLang="en-US" sz="1200" dirty="0" smtClean="0">
                <a:solidFill>
                  <a:schemeClr val="tx1">
                    <a:lumMod val="50000"/>
                    <a:lumOff val="50000"/>
                  </a:schemeClr>
                </a:solidFill>
              </a:rPr>
              <a:t>基于学习到的关系向量，计算</a:t>
            </a:r>
            <a:r>
              <a:rPr lang="en-US" altLang="zh-CN" sz="1200" dirty="0" smtClean="0">
                <a:solidFill>
                  <a:schemeClr val="tx1">
                    <a:lumMod val="50000"/>
                    <a:lumOff val="50000"/>
                  </a:schemeClr>
                </a:solidFill>
              </a:rPr>
              <a:t>attention</a:t>
            </a:r>
            <a:r>
              <a:rPr lang="zh-CN" altLang="en-US" sz="1200" dirty="0" smtClean="0">
                <a:solidFill>
                  <a:schemeClr val="tx1">
                    <a:lumMod val="50000"/>
                    <a:lumOff val="50000"/>
                  </a:schemeClr>
                </a:solidFill>
              </a:rPr>
              <a:t>值，</a:t>
            </a:r>
            <a:r>
              <a:rPr lang="zh-CN" altLang="en-US" sz="1200" kern="1200" dirty="0" smtClean="0">
                <a:solidFill>
                  <a:schemeClr val="tx1"/>
                </a:solidFill>
                <a:effectLst/>
                <a:latin typeface="+mn-lt"/>
                <a:ea typeface="+mn-ea"/>
                <a:cs typeface="+mn-cs"/>
              </a:rPr>
              <a:t>因为训练数据集有噪声，所以学习得到的关系矩阵可能会不准确，并且每个关系它只学习得到一种表示。导致最后得到的权重区分度不高。</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B530F0D-1A5A-4EA2-B28F-0EC912CB6BA5}" type="slidenum">
              <a:rPr lang="zh-CN" altLang="en-US" smtClean="0"/>
              <a:t>7</a:t>
            </a:fld>
            <a:endParaRPr lang="zh-CN" altLang="en-US"/>
          </a:p>
        </p:txBody>
      </p:sp>
    </p:spTree>
    <p:extLst>
      <p:ext uri="{BB962C8B-B14F-4D97-AF65-F5344CB8AC3E}">
        <p14:creationId xmlns:p14="http://schemas.microsoft.com/office/powerpoint/2010/main" val="2562760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为了解决上述两个问题，本文引入了一种新的网路结构</a:t>
            </a:r>
            <a:r>
              <a:rPr lang="en-US" altLang="zh-CN" dirty="0" smtClean="0"/>
              <a:t>On-LSTM</a:t>
            </a:r>
            <a:r>
              <a:rPr lang="zh-CN" altLang="en-US" dirty="0" smtClean="0"/>
              <a:t>并且提出了一种基于模式过滤的句子加权方式。</a:t>
            </a:r>
            <a:endParaRPr lang="en-US" altLang="zh-CN" dirty="0" smtClean="0"/>
          </a:p>
          <a:p>
            <a:r>
              <a:rPr lang="zh-CN" altLang="en-US" dirty="0" smtClean="0"/>
              <a:t>具体的研究内容如下：</a:t>
            </a:r>
            <a:endParaRPr lang="en-US" altLang="zh-CN" dirty="0" smtClean="0"/>
          </a:p>
          <a:p>
            <a:pPr marL="228600" indent="-228600">
              <a:buAutoNum type="arabicPeriod"/>
            </a:pPr>
            <a:r>
              <a:rPr lang="zh-CN" altLang="en-US" dirty="0" smtClean="0"/>
              <a:t>使用</a:t>
            </a:r>
            <a:r>
              <a:rPr lang="en-US" altLang="zh-CN" dirty="0" smtClean="0"/>
              <a:t>……</a:t>
            </a:r>
          </a:p>
          <a:p>
            <a:pPr marL="228600" indent="-228600">
              <a:buAutoNum type="arabicPeriod"/>
            </a:pPr>
            <a:r>
              <a:rPr lang="zh-CN" altLang="en-US" dirty="0" smtClean="0"/>
              <a:t>本文不通过学习的方式获得关系的表示，而是从实例中直接提取，使用</a:t>
            </a:r>
            <a:r>
              <a:rPr lang="en-US" altLang="zh-CN" dirty="0" smtClean="0"/>
              <a:t>……</a:t>
            </a:r>
          </a:p>
          <a:p>
            <a:pPr marL="228600" indent="-228600">
              <a:buAutoNum type="arabicPeriod"/>
            </a:pPr>
            <a:r>
              <a:rPr lang="zh-CN" altLang="en-US" dirty="0" smtClean="0"/>
              <a:t>不同的关系它的正模式的个数不应该相同，因此，这里暂定了一种方法来设置不同关系的聚类个数，就是根据一个关系包含的实例数来设置，直觉来看，实例个数多的关系，它应该有更多的正模式，所以应该给它聚成更加多的类。</a:t>
            </a:r>
            <a:endParaRPr lang="en-US" altLang="zh-CN" dirty="0" smtClean="0"/>
          </a:p>
          <a:p>
            <a:pPr marL="228600" indent="-228600">
              <a:buAutoNum type="arabicPeriod"/>
            </a:pPr>
            <a:r>
              <a:rPr lang="zh-CN" altLang="en-US" dirty="0" smtClean="0"/>
              <a:t>在抽取得到正模式之后，本文根据</a:t>
            </a:r>
            <a:r>
              <a:rPr lang="en-US" altLang="zh-CN" dirty="0" smtClean="0"/>
              <a:t>……</a:t>
            </a:r>
            <a:endParaRPr 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8</a:t>
            </a:fld>
            <a:endParaRPr lang="zh-CN" altLang="en-US"/>
          </a:p>
        </p:txBody>
      </p:sp>
    </p:spTree>
    <p:extLst>
      <p:ext uri="{BB962C8B-B14F-4D97-AF65-F5344CB8AC3E}">
        <p14:creationId xmlns:p14="http://schemas.microsoft.com/office/powerpoint/2010/main" val="442512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9</a:t>
            </a:fld>
            <a:endParaRPr lang="zh-CN" altLang="en-US"/>
          </a:p>
        </p:txBody>
      </p:sp>
    </p:spTree>
    <p:extLst>
      <p:ext uri="{BB962C8B-B14F-4D97-AF65-F5344CB8AC3E}">
        <p14:creationId xmlns:p14="http://schemas.microsoft.com/office/powerpoint/2010/main" val="563474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78" indent="0" algn="ctr">
              <a:buNone/>
              <a:defRPr sz="2000"/>
            </a:lvl2pPr>
            <a:lvl3pPr marL="914354" indent="0" algn="ctr">
              <a:buNone/>
              <a:defRPr sz="19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71AB7A37-B852-49AB-B2E2-96296AB21F67}"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4062630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40968499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AB7A37-B852-49AB-B2E2-96296AB21F67}" type="datetimeFigureOut">
              <a:rPr lang="zh-CN" altLang="en-US" smtClean="0"/>
              <a:t>2019/11/26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6619826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AB7A37-B852-49AB-B2E2-96296AB21F67}" type="datetimeFigureOut">
              <a:rPr lang="zh-CN" altLang="en-US" smtClean="0"/>
              <a:t>2019/11/26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7550367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t>2019/11/26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17321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452543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141893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1327615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3235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78" indent="0" algn="ctr">
              <a:buNone/>
              <a:defRPr sz="2000"/>
            </a:lvl2pPr>
            <a:lvl3pPr marL="914354" indent="0" algn="ctr">
              <a:buNone/>
              <a:defRPr sz="19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16791950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grpSp>
        <p:nvGrpSpPr>
          <p:cNvPr id="8" name="组 41"/>
          <p:cNvGrpSpPr/>
          <p:nvPr userDrawn="1"/>
        </p:nvGrpSpPr>
        <p:grpSpPr>
          <a:xfrm>
            <a:off x="9284091" y="252858"/>
            <a:ext cx="2907908" cy="574513"/>
            <a:chOff x="9284089" y="252855"/>
            <a:chExt cx="2907908" cy="574513"/>
          </a:xfrm>
        </p:grpSpPr>
        <p:grpSp>
          <p:nvGrpSpPr>
            <p:cNvPr id="9" name="组 42"/>
            <p:cNvGrpSpPr/>
            <p:nvPr/>
          </p:nvGrpSpPr>
          <p:grpSpPr>
            <a:xfrm>
              <a:off x="11454105" y="252856"/>
              <a:ext cx="737892" cy="484288"/>
              <a:chOff x="11454105" y="252856"/>
              <a:chExt cx="737892" cy="484288"/>
            </a:xfrm>
          </p:grpSpPr>
          <p:grpSp>
            <p:nvGrpSpPr>
              <p:cNvPr id="11" name="组 49"/>
              <p:cNvGrpSpPr/>
              <p:nvPr/>
            </p:nvGrpSpPr>
            <p:grpSpPr>
              <a:xfrm>
                <a:off x="12039604" y="252856"/>
                <a:ext cx="152393" cy="484287"/>
                <a:chOff x="12039604" y="252856"/>
                <a:chExt cx="152393" cy="484287"/>
              </a:xfrm>
            </p:grpSpPr>
            <p:sp>
              <p:nvSpPr>
                <p:cNvPr id="15" name="圆角矩形 1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99"/>
              <p:cNvGrpSpPr/>
              <p:nvPr/>
            </p:nvGrpSpPr>
            <p:grpSpPr>
              <a:xfrm>
                <a:off x="11454105" y="252857"/>
                <a:ext cx="491115" cy="484287"/>
                <a:chOff x="1528923" y="220268"/>
                <a:chExt cx="1284096" cy="1266241"/>
              </a:xfrm>
            </p:grpSpPr>
            <p:sp>
              <p:nvSpPr>
                <p:cNvPr id="13" name="圆角矩形 1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10" name="文本框 9"/>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smtClean="0">
                  <a:solidFill>
                    <a:schemeClr val="tx1">
                      <a:lumMod val="50000"/>
                      <a:lumOff val="50000"/>
                    </a:schemeClr>
                  </a:solidFill>
                  <a:latin typeface="微软雅黑" panose="020B0503020204020204" pitchFamily="34" charset="-122"/>
                  <a:ea typeface="+mn-ea"/>
                </a:rPr>
                <a:t>武汉大学 计算机学院      </a:t>
              </a:r>
              <a:endParaRPr lang="en-US" altLang="zh-CN" sz="1500" dirty="0" smtClean="0">
                <a:solidFill>
                  <a:schemeClr val="tx1">
                    <a:lumMod val="50000"/>
                    <a:lumOff val="50000"/>
                  </a:schemeClr>
                </a:solidFill>
                <a:latin typeface="微软雅黑" panose="020B0503020204020204" pitchFamily="34" charset="-122"/>
                <a:ea typeface="+mn-ea"/>
              </a:endParaRPr>
            </a:p>
            <a:p>
              <a:pPr algn="r"/>
              <a:r>
                <a:rPr lang="en-US" altLang="zh-CN" sz="1500" dirty="0" smtClean="0">
                  <a:solidFill>
                    <a:schemeClr val="tx1">
                      <a:lumMod val="50000"/>
                      <a:lumOff val="50000"/>
                    </a:schemeClr>
                  </a:solidFill>
                  <a:latin typeface="Segoe UI Semilight" panose="020B0402040204020203" pitchFamily="34" charset="0"/>
                  <a:ea typeface="+mn-ea"/>
                  <a:cs typeface="Segoe UI Semilight" panose="020B0402040204020203" pitchFamily="34" charset="0"/>
                </a:rPr>
                <a:t>Wuhan</a:t>
              </a:r>
              <a:r>
                <a:rPr lang="zh-CN" altLang="en-US" sz="1500" dirty="0" smtClean="0">
                  <a:solidFill>
                    <a:schemeClr val="tx1">
                      <a:lumMod val="50000"/>
                      <a:lumOff val="50000"/>
                    </a:schemeClr>
                  </a:solidFill>
                  <a:latin typeface="Segoe UI Semilight" panose="020B0402040204020203" pitchFamily="34" charset="0"/>
                  <a:ea typeface="+mn-ea"/>
                  <a:cs typeface="Segoe UI Semilight" panose="020B0402040204020203" pitchFamily="34" charset="0"/>
                </a:rPr>
                <a:t> </a:t>
              </a:r>
              <a:r>
                <a:rPr lang="en-US" altLang="zh-CN" sz="1500" dirty="0" smtClean="0">
                  <a:solidFill>
                    <a:schemeClr val="tx1">
                      <a:lumMod val="50000"/>
                      <a:lumOff val="50000"/>
                    </a:schemeClr>
                  </a:solidFill>
                  <a:latin typeface="Segoe UI Semilight" panose="020B0402040204020203" pitchFamily="34" charset="0"/>
                  <a:ea typeface="+mn-ea"/>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mn-ea"/>
                <a:cs typeface="Segoe UI Semilight" panose="020B0402040204020203" pitchFamily="34" charset="0"/>
              </a:endParaRPr>
            </a:p>
          </p:txBody>
        </p:sp>
      </p:grpSp>
    </p:spTree>
    <p:extLst>
      <p:ext uri="{BB962C8B-B14F-4D97-AF65-F5344CB8AC3E}">
        <p14:creationId xmlns:p14="http://schemas.microsoft.com/office/powerpoint/2010/main" val="12015480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1"/>
            <a:ext cx="1479208" cy="68303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0" cap="none" spc="0">
              <a:ln w="0"/>
              <a:solidFill>
                <a:schemeClr val="accent1"/>
              </a:solidFill>
              <a:effectLst>
                <a:outerShdw blurRad="38100" dist="25400" dir="5400000" algn="ctr" rotWithShape="0">
                  <a:srgbClr val="6E747A">
                    <a:alpha val="43000"/>
                  </a:srgbClr>
                </a:outerShdw>
              </a:effectLst>
            </a:endParaRPr>
          </a:p>
        </p:txBody>
      </p:sp>
      <p:graphicFrame>
        <p:nvGraphicFramePr>
          <p:cNvPr id="8" name="表格 7"/>
          <p:cNvGraphicFramePr>
            <a:graphicFrameLocks noGrp="1"/>
          </p:cNvGraphicFramePr>
          <p:nvPr userDrawn="1">
            <p:extLst>
              <p:ext uri="{D42A27DB-BD31-4B8C-83A1-F6EECF244321}">
                <p14:modId xmlns:p14="http://schemas.microsoft.com/office/powerpoint/2010/main" val="177845726"/>
              </p:ext>
            </p:extLst>
          </p:nvPr>
        </p:nvGraphicFramePr>
        <p:xfrm>
          <a:off x="0" y="944372"/>
          <a:ext cx="1479207" cy="3898560"/>
        </p:xfrm>
        <a:graphic>
          <a:graphicData uri="http://schemas.openxmlformats.org/drawingml/2006/table">
            <a:tbl>
              <a:tblPr bandCol="1">
                <a:tableStyleId>{5FD0F851-EC5A-4D38-B0AD-8093EC10F338}</a:tableStyleId>
              </a:tblPr>
              <a:tblGrid>
                <a:gridCol w="1479207">
                  <a:extLst>
                    <a:ext uri="{9D8B030D-6E8A-4147-A177-3AD203B41FA5}">
                      <a16:colId xmlns:a16="http://schemas.microsoft.com/office/drawing/2014/main" val="20000"/>
                    </a:ext>
                  </a:extLst>
                </a:gridCol>
              </a:tblGrid>
              <a:tr h="779712">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r>
                        <a:rPr lang="zh-CN" altLang="en-US" sz="1600" dirty="0" smtClean="0">
                          <a:solidFill>
                            <a:schemeClr val="bg1"/>
                          </a:solidFill>
                        </a:rPr>
                        <a:t>研究背景</a:t>
                      </a:r>
                      <a:endParaRPr lang="zh-CN" altLang="en-US" sz="1600" b="0" cap="none" spc="0" dirty="0">
                        <a:ln>
                          <a:noFill/>
                        </a:ln>
                        <a:solidFill>
                          <a:schemeClr val="bg1"/>
                        </a:solidFill>
                        <a:effectLst/>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779712">
                <a:tc>
                  <a:txBody>
                    <a:bodyPr/>
                    <a:lstStyle/>
                    <a:p>
                      <a:pPr algn="ctr"/>
                      <a:r>
                        <a:rPr lang="zh-CN" altLang="en-US" sz="1600" cap="none" spc="0" dirty="0" smtClean="0">
                          <a:ln>
                            <a:noFill/>
                          </a:ln>
                          <a:solidFill>
                            <a:schemeClr val="bg1">
                              <a:lumMod val="65000"/>
                            </a:schemeClr>
                          </a:solidFill>
                          <a:effectLst/>
                        </a:rPr>
                        <a:t>相关工作</a:t>
                      </a:r>
                      <a:endParaRPr lang="zh-CN" altLang="en-US" sz="1600" b="0" cap="none" spc="0" dirty="0">
                        <a:ln>
                          <a:noFill/>
                        </a:ln>
                        <a:solidFill>
                          <a:schemeClr val="bg1">
                            <a:lumMod val="65000"/>
                          </a:schemeClr>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79712">
                <a:tc>
                  <a:txBody>
                    <a:bodyPr/>
                    <a:lstStyle/>
                    <a:p>
                      <a:pPr algn="ctr"/>
                      <a:r>
                        <a:rPr lang="zh-CN" altLang="en-US" sz="1600" b="0" cap="none" spc="0" dirty="0" smtClean="0">
                          <a:ln>
                            <a:noFill/>
                          </a:ln>
                          <a:solidFill>
                            <a:schemeClr val="bg1">
                              <a:lumMod val="65000"/>
                            </a:schemeClr>
                          </a:solidFill>
                          <a:effectLst/>
                          <a:latin typeface="微软雅黑" panose="020B0503020204020204" pitchFamily="34" charset="-122"/>
                          <a:ea typeface="微软雅黑" panose="020B0503020204020204" pitchFamily="34" charset="-122"/>
                        </a:rPr>
                        <a:t>方法</a:t>
                      </a:r>
                      <a:endParaRPr lang="zh-CN" altLang="en-US" sz="1600" b="0" cap="none" spc="0" dirty="0">
                        <a:ln>
                          <a:noFill/>
                        </a:ln>
                        <a:solidFill>
                          <a:schemeClr val="bg1">
                            <a:lumMod val="65000"/>
                          </a:schemeClr>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779712">
                <a:tc>
                  <a:txBody>
                    <a:bodyPr/>
                    <a:lstStyle/>
                    <a:p>
                      <a:pPr algn="ctr"/>
                      <a:r>
                        <a:rPr lang="zh-CN" altLang="en-US" sz="1600" b="0" cap="none" spc="0" dirty="0" smtClean="0">
                          <a:ln>
                            <a:noFill/>
                          </a:ln>
                          <a:solidFill>
                            <a:schemeClr val="bg1">
                              <a:lumMod val="65000"/>
                            </a:schemeClr>
                          </a:solidFill>
                          <a:effectLst/>
                          <a:latin typeface="微软雅黑" panose="020B0503020204020204" pitchFamily="34" charset="-122"/>
                          <a:ea typeface="微软雅黑" panose="020B0503020204020204" pitchFamily="34" charset="-122"/>
                        </a:rPr>
                        <a:t>实验</a:t>
                      </a:r>
                      <a:endParaRPr lang="zh-CN" altLang="en-US" sz="1600" b="0" cap="none" spc="0" dirty="0">
                        <a:ln>
                          <a:noFill/>
                        </a:ln>
                        <a:solidFill>
                          <a:schemeClr val="bg1">
                            <a:lumMod val="65000"/>
                          </a:schemeClr>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779712">
                <a:tc>
                  <a:txBody>
                    <a:bodyPr/>
                    <a:lstStyle/>
                    <a:p>
                      <a:pPr algn="ctr"/>
                      <a:r>
                        <a:rPr lang="zh-CN" altLang="en-US" sz="1600" cap="none" spc="0" dirty="0" smtClean="0">
                          <a:ln>
                            <a:noFill/>
                          </a:ln>
                          <a:solidFill>
                            <a:schemeClr val="bg1">
                              <a:lumMod val="65000"/>
                            </a:schemeClr>
                          </a:solidFill>
                          <a:effectLst/>
                        </a:rPr>
                        <a:t>论文总结</a:t>
                      </a:r>
                      <a:endParaRPr lang="zh-CN" altLang="en-US" sz="1600" b="0" cap="none" spc="0" dirty="0">
                        <a:ln>
                          <a:noFill/>
                        </a:ln>
                        <a:solidFill>
                          <a:schemeClr val="bg1">
                            <a:lumMod val="65000"/>
                          </a:schemeClr>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bl>
          </a:graphicData>
        </a:graphic>
      </p:graphicFrame>
      <p:sp>
        <p:nvSpPr>
          <p:cNvPr id="3" name="内容占位符 2"/>
          <p:cNvSpPr>
            <a:spLocks noGrp="1"/>
          </p:cNvSpPr>
          <p:nvPr>
            <p:ph idx="1"/>
          </p:nvPr>
        </p:nvSpPr>
        <p:spPr>
          <a:xfrm>
            <a:off x="1684865" y="951570"/>
            <a:ext cx="10439401" cy="531455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1684863" y="6356354"/>
            <a:ext cx="3310469" cy="365125"/>
          </a:xfrm>
        </p:spPr>
        <p:txBody>
          <a:bodyPr/>
          <a:lstStyle/>
          <a:p>
            <a:fld id="{71AB7A37-B852-49AB-B2E2-96296AB21F67}" type="datetimeFigureOut">
              <a:rPr lang="zh-CN" altLang="en-US" smtClean="0"/>
              <a:t>2019/11/26</a:t>
            </a:fld>
            <a:endParaRPr lang="zh-CN" altLang="en-US" dirty="0"/>
          </a:p>
        </p:txBody>
      </p:sp>
      <p:sp>
        <p:nvSpPr>
          <p:cNvPr id="5" name="页脚占位符 4"/>
          <p:cNvSpPr>
            <a:spLocks noGrp="1"/>
          </p:cNvSpPr>
          <p:nvPr>
            <p:ph type="ftr" sz="quarter" idx="11"/>
          </p:nvPr>
        </p:nvSpPr>
        <p:spPr>
          <a:xfrm>
            <a:off x="5071532" y="6356354"/>
            <a:ext cx="3539068" cy="365125"/>
          </a:xfrm>
        </p:spPr>
        <p:txBody>
          <a:bodyPr/>
          <a:lstStyle/>
          <a:p>
            <a:endParaRPr lang="zh-CN" altLang="en-US" dirty="0"/>
          </a:p>
        </p:txBody>
      </p:sp>
      <p:sp>
        <p:nvSpPr>
          <p:cNvPr id="6" name="灯片编号占位符 5"/>
          <p:cNvSpPr>
            <a:spLocks noGrp="1"/>
          </p:cNvSpPr>
          <p:nvPr>
            <p:ph type="sldNum" sz="quarter" idx="12"/>
          </p:nvPr>
        </p:nvSpPr>
        <p:spPr>
          <a:xfrm>
            <a:off x="8686800" y="6356354"/>
            <a:ext cx="3437466" cy="365125"/>
          </a:xfrm>
        </p:spPr>
        <p:txBody>
          <a:bodyPr/>
          <a:lstStyle/>
          <a:p>
            <a:fld id="{888F8D02-9041-4C59-BC62-13DE0E5C6713}" type="slidenum">
              <a:rPr lang="zh-CN" altLang="en-US" smtClean="0"/>
              <a:t>‹#›</a:t>
            </a:fld>
            <a:endParaRPr lang="zh-CN" altLang="en-US" dirty="0"/>
          </a:p>
        </p:txBody>
      </p:sp>
      <p:sp>
        <p:nvSpPr>
          <p:cNvPr id="12" name="矩形 11"/>
          <p:cNvSpPr/>
          <p:nvPr userDrawn="1"/>
        </p:nvSpPr>
        <p:spPr>
          <a:xfrm>
            <a:off x="3928799" y="252859"/>
            <a:ext cx="8263205"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3" name="圆角矩形 12"/>
          <p:cNvSpPr/>
          <p:nvPr userDrawn="1"/>
        </p:nvSpPr>
        <p:spPr>
          <a:xfrm rot="10800000" flipV="1">
            <a:off x="1694315"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4" name="矩形 13"/>
          <p:cNvSpPr/>
          <p:nvPr userDrawn="1"/>
        </p:nvSpPr>
        <p:spPr>
          <a:xfrm>
            <a:off x="3942286" y="325001"/>
            <a:ext cx="3234339" cy="384717"/>
          </a:xfrm>
          <a:prstGeom prst="rect">
            <a:avLst/>
          </a:prstGeom>
        </p:spPr>
        <p:txBody>
          <a:bodyPr wrap="none" lIns="91436" tIns="45718" rIns="91436" bIns="45718">
            <a:spAutoFit/>
          </a:bodyPr>
          <a:lstStyle/>
          <a:p>
            <a:pPr algn="l"/>
            <a:r>
              <a:rPr lang="en-US" altLang="zh-CN" dirty="0" smtClean="0">
                <a:solidFill>
                  <a:schemeClr val="bg1"/>
                </a:solidFill>
                <a:latin typeface="微软雅黑" panose="020B0503020204020204" pitchFamily="34" charset="-122"/>
                <a:ea typeface="+mn-ea"/>
              </a:rPr>
              <a:t>RESEARCH BACKGROUND</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15" name="组 41"/>
          <p:cNvGrpSpPr/>
          <p:nvPr userDrawn="1"/>
        </p:nvGrpSpPr>
        <p:grpSpPr>
          <a:xfrm>
            <a:off x="9284091" y="252858"/>
            <a:ext cx="2907908" cy="574513"/>
            <a:chOff x="9284089" y="252855"/>
            <a:chExt cx="2907908" cy="574513"/>
          </a:xfrm>
        </p:grpSpPr>
        <p:grpSp>
          <p:nvGrpSpPr>
            <p:cNvPr id="16" name="组 42"/>
            <p:cNvGrpSpPr/>
            <p:nvPr/>
          </p:nvGrpSpPr>
          <p:grpSpPr>
            <a:xfrm>
              <a:off x="11454105" y="252856"/>
              <a:ext cx="737892" cy="484288"/>
              <a:chOff x="11454105" y="252856"/>
              <a:chExt cx="737892" cy="484288"/>
            </a:xfrm>
          </p:grpSpPr>
          <p:grpSp>
            <p:nvGrpSpPr>
              <p:cNvPr id="18" name="组 49"/>
              <p:cNvGrpSpPr/>
              <p:nvPr/>
            </p:nvGrpSpPr>
            <p:grpSpPr>
              <a:xfrm>
                <a:off x="12039604" y="252856"/>
                <a:ext cx="152393" cy="484287"/>
                <a:chOff x="12039604" y="252856"/>
                <a:chExt cx="152393" cy="484287"/>
              </a:xfrm>
            </p:grpSpPr>
            <p:sp>
              <p:nvSpPr>
                <p:cNvPr id="22" name="圆角矩形 2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99"/>
              <p:cNvGrpSpPr/>
              <p:nvPr/>
            </p:nvGrpSpPr>
            <p:grpSpPr>
              <a:xfrm>
                <a:off x="11454105" y="252857"/>
                <a:ext cx="491115" cy="484287"/>
                <a:chOff x="1528923" y="220268"/>
                <a:chExt cx="1284096" cy="1266241"/>
              </a:xfrm>
            </p:grpSpPr>
            <p:sp>
              <p:nvSpPr>
                <p:cNvPr id="20" name="圆角矩形 1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17" name="文本框 16"/>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smtClean="0">
                  <a:solidFill>
                    <a:schemeClr val="tx1">
                      <a:lumMod val="50000"/>
                      <a:lumOff val="50000"/>
                    </a:schemeClr>
                  </a:solidFill>
                  <a:latin typeface="微软雅黑" panose="020B0503020204020204" pitchFamily="34" charset="-122"/>
                  <a:ea typeface="微软雅黑" panose="020B0503020204020204" pitchFamily="34" charset="-122"/>
                </a:rPr>
                <a:t>武汉大学 计算机学院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en-US" altLang="zh-CN" sz="1500" dirty="0" smtClean="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Wuhan</a:t>
              </a:r>
              <a:r>
                <a:rPr lang="zh-CN" altLang="en-US" sz="1500" dirty="0" smtClean="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7" name="文本框 26"/>
          <p:cNvSpPr txBox="1"/>
          <p:nvPr userDrawn="1"/>
        </p:nvSpPr>
        <p:spPr>
          <a:xfrm>
            <a:off x="2217109" y="275483"/>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p>
        </p:txBody>
      </p:sp>
      <p:sp>
        <p:nvSpPr>
          <p:cNvPr id="11" name="等腰三角形 10"/>
          <p:cNvSpPr/>
          <p:nvPr userDrawn="1"/>
        </p:nvSpPr>
        <p:spPr>
          <a:xfrm rot="16200000">
            <a:off x="1342173" y="1290141"/>
            <a:ext cx="143436" cy="1259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9359826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0" y="-1"/>
            <a:ext cx="1479208" cy="68303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0" cap="none" spc="0">
              <a:ln w="0"/>
              <a:solidFill>
                <a:schemeClr val="accent1"/>
              </a:solidFill>
              <a:effectLst>
                <a:outerShdw blurRad="38100" dist="25400" dir="5400000" algn="ctr" rotWithShape="0">
                  <a:srgbClr val="6E747A">
                    <a:alpha val="43000"/>
                  </a:srgbClr>
                </a:outerShdw>
              </a:effectLst>
            </a:endParaRPr>
          </a:p>
        </p:txBody>
      </p:sp>
      <p:graphicFrame>
        <p:nvGraphicFramePr>
          <p:cNvPr id="8" name="表格 7"/>
          <p:cNvGraphicFramePr>
            <a:graphicFrameLocks noGrp="1"/>
          </p:cNvGraphicFramePr>
          <p:nvPr userDrawn="1">
            <p:extLst>
              <p:ext uri="{D42A27DB-BD31-4B8C-83A1-F6EECF244321}">
                <p14:modId xmlns:p14="http://schemas.microsoft.com/office/powerpoint/2010/main" val="4212412529"/>
              </p:ext>
            </p:extLst>
          </p:nvPr>
        </p:nvGraphicFramePr>
        <p:xfrm>
          <a:off x="0" y="944372"/>
          <a:ext cx="1479207" cy="3898560"/>
        </p:xfrm>
        <a:graphic>
          <a:graphicData uri="http://schemas.openxmlformats.org/drawingml/2006/table">
            <a:tbl>
              <a:tblPr bandCol="1">
                <a:tableStyleId>{5FD0F851-EC5A-4D38-B0AD-8093EC10F338}</a:tableStyleId>
              </a:tblPr>
              <a:tblGrid>
                <a:gridCol w="1479207">
                  <a:extLst>
                    <a:ext uri="{9D8B030D-6E8A-4147-A177-3AD203B41FA5}">
                      <a16:colId xmlns:a16="http://schemas.microsoft.com/office/drawing/2014/main" val="20000"/>
                    </a:ext>
                  </a:extLst>
                </a:gridCol>
              </a:tblGrid>
              <a:tr h="779712">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r>
                        <a:rPr lang="zh-CN" altLang="en-US" sz="1600" b="0" kern="1200" cap="none" spc="0" dirty="0" smtClean="0">
                          <a:ln>
                            <a:noFill/>
                          </a:ln>
                          <a:solidFill>
                            <a:schemeClr val="bg1">
                              <a:lumMod val="65000"/>
                            </a:schemeClr>
                          </a:solidFill>
                          <a:effectLst/>
                          <a:latin typeface="微软雅黑" panose="020B0503020204020204" pitchFamily="34" charset="-122"/>
                          <a:ea typeface="微软雅黑" panose="020B0503020204020204" pitchFamily="34" charset="-122"/>
                          <a:cs typeface="+mn-cs"/>
                        </a:rPr>
                        <a:t>研究背景</a:t>
                      </a:r>
                      <a:endParaRPr lang="zh-CN" altLang="en-US" sz="1600" b="0" kern="1200" cap="none" spc="0" dirty="0">
                        <a:ln>
                          <a:noFill/>
                        </a:ln>
                        <a:solidFill>
                          <a:schemeClr val="bg1">
                            <a:lumMod val="65000"/>
                          </a:schemeClr>
                        </a:solidFill>
                        <a:effectLst/>
                        <a:latin typeface="微软雅黑" panose="020B0503020204020204" pitchFamily="34" charset="-122"/>
                        <a:ea typeface="微软雅黑" panose="020B0503020204020204" pitchFamily="34" charset="-122"/>
                        <a:cs typeface="+mn-cs"/>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FF0F2"/>
                    </a:solidFill>
                  </a:tcPr>
                </a:tc>
                <a:extLst>
                  <a:ext uri="{0D108BD9-81ED-4DB2-BD59-A6C34878D82A}">
                    <a16:rowId xmlns:a16="http://schemas.microsoft.com/office/drawing/2014/main" val="10000"/>
                  </a:ext>
                </a:extLst>
              </a:tr>
              <a:tr h="779712">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bg1"/>
                          </a:solidFill>
                          <a:latin typeface="+mn-lt"/>
                          <a:ea typeface="+mn-ea"/>
                          <a:cs typeface="+mn-cs"/>
                        </a:rPr>
                        <a:t>相关工作</a:t>
                      </a:r>
                      <a:endParaRPr lang="zh-CN" altLang="en-US" sz="1600" kern="1200" dirty="0">
                        <a:solidFill>
                          <a:schemeClr val="bg1"/>
                        </a:solidFill>
                        <a:latin typeface="+mn-lt"/>
                        <a:ea typeface="+mn-ea"/>
                        <a:cs typeface="+mn-cs"/>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1"/>
                  </a:ext>
                </a:extLst>
              </a:tr>
              <a:tr h="779712">
                <a:tc>
                  <a:txBody>
                    <a:bodyPr/>
                    <a:lstStyle/>
                    <a:p>
                      <a:pPr algn="ctr"/>
                      <a:r>
                        <a:rPr lang="zh-CN" altLang="en-US" sz="1600" b="0" cap="none" spc="0" dirty="0" smtClean="0">
                          <a:ln>
                            <a:noFill/>
                          </a:ln>
                          <a:solidFill>
                            <a:schemeClr val="bg1">
                              <a:lumMod val="65000"/>
                            </a:schemeClr>
                          </a:solidFill>
                          <a:effectLst/>
                          <a:latin typeface="微软雅黑" panose="020B0503020204020204" pitchFamily="34" charset="-122"/>
                          <a:ea typeface="微软雅黑" panose="020B0503020204020204" pitchFamily="34" charset="-122"/>
                        </a:rPr>
                        <a:t>方法</a:t>
                      </a:r>
                      <a:endParaRPr lang="zh-CN" altLang="en-US" sz="1600" b="0" cap="none" spc="0" dirty="0">
                        <a:ln>
                          <a:noFill/>
                        </a:ln>
                        <a:solidFill>
                          <a:schemeClr val="bg1">
                            <a:lumMod val="65000"/>
                          </a:schemeClr>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779712">
                <a:tc>
                  <a:txBody>
                    <a:bodyPr/>
                    <a:lstStyle/>
                    <a:p>
                      <a:pPr algn="ctr"/>
                      <a:r>
                        <a:rPr lang="zh-CN" altLang="en-US" sz="1600" b="0" cap="none" spc="0" dirty="0" smtClean="0">
                          <a:ln>
                            <a:noFill/>
                          </a:ln>
                          <a:solidFill>
                            <a:schemeClr val="bg1">
                              <a:lumMod val="65000"/>
                            </a:schemeClr>
                          </a:solidFill>
                          <a:effectLst/>
                          <a:latin typeface="微软雅黑" panose="020B0503020204020204" pitchFamily="34" charset="-122"/>
                          <a:ea typeface="微软雅黑" panose="020B0503020204020204" pitchFamily="34" charset="-122"/>
                        </a:rPr>
                        <a:t>实验</a:t>
                      </a:r>
                      <a:endParaRPr lang="zh-CN" altLang="en-US" sz="1600" b="0" cap="none" spc="0" dirty="0">
                        <a:ln>
                          <a:noFill/>
                        </a:ln>
                        <a:solidFill>
                          <a:schemeClr val="bg1">
                            <a:lumMod val="65000"/>
                          </a:schemeClr>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779712">
                <a:tc>
                  <a:txBody>
                    <a:bodyPr/>
                    <a:lstStyle/>
                    <a:p>
                      <a:pPr algn="ctr"/>
                      <a:r>
                        <a:rPr lang="zh-CN" altLang="en-US" sz="1600" cap="none" spc="0" dirty="0" smtClean="0">
                          <a:ln>
                            <a:noFill/>
                          </a:ln>
                          <a:solidFill>
                            <a:schemeClr val="bg1">
                              <a:lumMod val="65000"/>
                            </a:schemeClr>
                          </a:solidFill>
                          <a:effectLst/>
                        </a:rPr>
                        <a:t>论文总结</a:t>
                      </a:r>
                      <a:endParaRPr lang="zh-CN" altLang="en-US" sz="1600" b="0" cap="none" spc="0" dirty="0">
                        <a:ln>
                          <a:noFill/>
                        </a:ln>
                        <a:solidFill>
                          <a:schemeClr val="bg1">
                            <a:lumMod val="65000"/>
                          </a:schemeClr>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bl>
          </a:graphicData>
        </a:graphic>
      </p:graphicFrame>
      <p:sp>
        <p:nvSpPr>
          <p:cNvPr id="3" name="内容占位符 2"/>
          <p:cNvSpPr>
            <a:spLocks noGrp="1"/>
          </p:cNvSpPr>
          <p:nvPr>
            <p:ph idx="1"/>
          </p:nvPr>
        </p:nvSpPr>
        <p:spPr>
          <a:xfrm>
            <a:off x="1684865" y="951570"/>
            <a:ext cx="10439401" cy="531455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1684863" y="6356354"/>
            <a:ext cx="3310469" cy="365125"/>
          </a:xfrm>
        </p:spPr>
        <p:txBody>
          <a:bodyPr/>
          <a:lstStyle/>
          <a:p>
            <a:fld id="{71AB7A37-B852-49AB-B2E2-96296AB21F67}" type="datetimeFigureOut">
              <a:rPr lang="zh-CN" altLang="en-US" smtClean="0"/>
              <a:t>2019/11/26</a:t>
            </a:fld>
            <a:endParaRPr lang="zh-CN" altLang="en-US" dirty="0"/>
          </a:p>
        </p:txBody>
      </p:sp>
      <p:sp>
        <p:nvSpPr>
          <p:cNvPr id="5" name="页脚占位符 4"/>
          <p:cNvSpPr>
            <a:spLocks noGrp="1"/>
          </p:cNvSpPr>
          <p:nvPr>
            <p:ph type="ftr" sz="quarter" idx="11"/>
          </p:nvPr>
        </p:nvSpPr>
        <p:spPr>
          <a:xfrm>
            <a:off x="5071532" y="6356354"/>
            <a:ext cx="3539068" cy="365125"/>
          </a:xfrm>
        </p:spPr>
        <p:txBody>
          <a:bodyPr/>
          <a:lstStyle/>
          <a:p>
            <a:endParaRPr lang="zh-CN" altLang="en-US" dirty="0"/>
          </a:p>
        </p:txBody>
      </p:sp>
      <p:sp>
        <p:nvSpPr>
          <p:cNvPr id="6" name="灯片编号占位符 5"/>
          <p:cNvSpPr>
            <a:spLocks noGrp="1"/>
          </p:cNvSpPr>
          <p:nvPr>
            <p:ph type="sldNum" sz="quarter" idx="12"/>
          </p:nvPr>
        </p:nvSpPr>
        <p:spPr>
          <a:xfrm>
            <a:off x="8686800" y="6356354"/>
            <a:ext cx="3437466" cy="365125"/>
          </a:xfrm>
        </p:spPr>
        <p:txBody>
          <a:bodyPr/>
          <a:lstStyle/>
          <a:p>
            <a:fld id="{888F8D02-9041-4C59-BC62-13DE0E5C6713}" type="slidenum">
              <a:rPr lang="zh-CN" altLang="en-US" smtClean="0"/>
              <a:t>‹#›</a:t>
            </a:fld>
            <a:endParaRPr lang="zh-CN" altLang="en-US"/>
          </a:p>
        </p:txBody>
      </p:sp>
      <p:sp>
        <p:nvSpPr>
          <p:cNvPr id="12" name="矩形 11"/>
          <p:cNvSpPr/>
          <p:nvPr userDrawn="1"/>
        </p:nvSpPr>
        <p:spPr>
          <a:xfrm>
            <a:off x="3928799" y="252859"/>
            <a:ext cx="8263205"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3" name="圆角矩形 12"/>
          <p:cNvSpPr/>
          <p:nvPr userDrawn="1"/>
        </p:nvSpPr>
        <p:spPr>
          <a:xfrm rot="10800000" flipV="1">
            <a:off x="1694315"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2</a:t>
            </a:r>
            <a:endParaRPr lang="zh-CN" altLang="en-US" sz="3600" dirty="0"/>
          </a:p>
        </p:txBody>
      </p:sp>
      <p:sp>
        <p:nvSpPr>
          <p:cNvPr id="14" name="矩形 13"/>
          <p:cNvSpPr/>
          <p:nvPr userDrawn="1"/>
        </p:nvSpPr>
        <p:spPr>
          <a:xfrm>
            <a:off x="3917331" y="325001"/>
            <a:ext cx="2055298" cy="384717"/>
          </a:xfrm>
          <a:prstGeom prst="rect">
            <a:avLst/>
          </a:prstGeom>
        </p:spPr>
        <p:txBody>
          <a:bodyPr wrap="none" lIns="91436" tIns="45718" rIns="91436" bIns="45718">
            <a:spAutoFit/>
          </a:bodyPr>
          <a:lstStyle/>
          <a:p>
            <a:pPr marL="0" algn="ctr" defTabSz="914354" rtl="0" eaLnBrk="1" latinLnBrk="0" hangingPunct="1"/>
            <a:r>
              <a:rPr lang="en-US" altLang="zh-CN" sz="1900" kern="1200" dirty="0" smtClean="0">
                <a:solidFill>
                  <a:schemeClr val="bg1"/>
                </a:solidFill>
                <a:latin typeface="微软雅黑" panose="020B0503020204020204" pitchFamily="34" charset="-122"/>
                <a:ea typeface="微软雅黑" panose="020B0503020204020204" pitchFamily="34" charset="-122"/>
                <a:cs typeface="+mn-cs"/>
              </a:rPr>
              <a:t>RELATED WORK</a:t>
            </a:r>
            <a:endParaRPr lang="en-US" altLang="zh-CN" sz="1900" kern="1200" dirty="0">
              <a:solidFill>
                <a:schemeClr val="bg1"/>
              </a:solidFill>
              <a:latin typeface="微软雅黑" panose="020B0503020204020204" pitchFamily="34" charset="-122"/>
              <a:ea typeface="微软雅黑" panose="020B0503020204020204" pitchFamily="34" charset="-122"/>
              <a:cs typeface="+mn-cs"/>
            </a:endParaRPr>
          </a:p>
        </p:txBody>
      </p:sp>
      <p:grpSp>
        <p:nvGrpSpPr>
          <p:cNvPr id="15" name="组 41"/>
          <p:cNvGrpSpPr/>
          <p:nvPr userDrawn="1"/>
        </p:nvGrpSpPr>
        <p:grpSpPr>
          <a:xfrm>
            <a:off x="9284091" y="252858"/>
            <a:ext cx="2907908" cy="574513"/>
            <a:chOff x="9284089" y="252855"/>
            <a:chExt cx="2907908" cy="574513"/>
          </a:xfrm>
        </p:grpSpPr>
        <p:grpSp>
          <p:nvGrpSpPr>
            <p:cNvPr id="16" name="组 42"/>
            <p:cNvGrpSpPr/>
            <p:nvPr/>
          </p:nvGrpSpPr>
          <p:grpSpPr>
            <a:xfrm>
              <a:off x="11454105" y="252856"/>
              <a:ext cx="737892" cy="484288"/>
              <a:chOff x="11454105" y="252856"/>
              <a:chExt cx="737892" cy="484288"/>
            </a:xfrm>
          </p:grpSpPr>
          <p:grpSp>
            <p:nvGrpSpPr>
              <p:cNvPr id="18" name="组 49"/>
              <p:cNvGrpSpPr/>
              <p:nvPr/>
            </p:nvGrpSpPr>
            <p:grpSpPr>
              <a:xfrm>
                <a:off x="12039604" y="252856"/>
                <a:ext cx="152393" cy="484287"/>
                <a:chOff x="12039604" y="252856"/>
                <a:chExt cx="152393" cy="484287"/>
              </a:xfrm>
            </p:grpSpPr>
            <p:sp>
              <p:nvSpPr>
                <p:cNvPr id="22" name="圆角矩形 2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99"/>
              <p:cNvGrpSpPr/>
              <p:nvPr/>
            </p:nvGrpSpPr>
            <p:grpSpPr>
              <a:xfrm>
                <a:off x="11454105" y="252857"/>
                <a:ext cx="491115" cy="484287"/>
                <a:chOff x="1528923" y="220268"/>
                <a:chExt cx="1284096" cy="1266241"/>
              </a:xfrm>
            </p:grpSpPr>
            <p:sp>
              <p:nvSpPr>
                <p:cNvPr id="20" name="圆角矩形 1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17" name="文本框 16"/>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smtClean="0">
                  <a:solidFill>
                    <a:schemeClr val="tx1">
                      <a:lumMod val="50000"/>
                      <a:lumOff val="50000"/>
                    </a:schemeClr>
                  </a:solidFill>
                  <a:latin typeface="微软雅黑" panose="020B0503020204020204" pitchFamily="34" charset="-122"/>
                  <a:ea typeface="+mn-ea"/>
                </a:rPr>
                <a:t>武汉大学 计算机学院      </a:t>
              </a:r>
              <a:endParaRPr lang="en-US" altLang="zh-CN" sz="1500" dirty="0" smtClean="0">
                <a:solidFill>
                  <a:schemeClr val="tx1">
                    <a:lumMod val="50000"/>
                    <a:lumOff val="50000"/>
                  </a:schemeClr>
                </a:solidFill>
                <a:latin typeface="微软雅黑" panose="020B0503020204020204" pitchFamily="34" charset="-122"/>
                <a:ea typeface="+mn-ea"/>
              </a:endParaRPr>
            </a:p>
            <a:p>
              <a:pPr algn="r"/>
              <a:r>
                <a:rPr lang="en-US" altLang="zh-CN" sz="1500" dirty="0" smtClean="0">
                  <a:solidFill>
                    <a:schemeClr val="tx1">
                      <a:lumMod val="50000"/>
                      <a:lumOff val="50000"/>
                    </a:schemeClr>
                  </a:solidFill>
                  <a:latin typeface="Segoe UI Semilight" panose="020B0402040204020203" pitchFamily="34" charset="0"/>
                  <a:ea typeface="+mn-ea"/>
                  <a:cs typeface="Segoe UI Semilight" panose="020B0402040204020203" pitchFamily="34" charset="0"/>
                </a:rPr>
                <a:t>Wuhan</a:t>
              </a:r>
              <a:r>
                <a:rPr lang="zh-CN" altLang="en-US" sz="1500" dirty="0" smtClean="0">
                  <a:solidFill>
                    <a:schemeClr val="tx1">
                      <a:lumMod val="50000"/>
                      <a:lumOff val="50000"/>
                    </a:schemeClr>
                  </a:solidFill>
                  <a:latin typeface="Segoe UI Semilight" panose="020B0402040204020203" pitchFamily="34" charset="0"/>
                  <a:ea typeface="+mn-ea"/>
                  <a:cs typeface="Segoe UI Semilight" panose="020B0402040204020203" pitchFamily="34" charset="0"/>
                </a:rPr>
                <a:t> </a:t>
              </a:r>
              <a:r>
                <a:rPr lang="en-US" altLang="zh-CN" sz="1500" dirty="0" smtClean="0">
                  <a:solidFill>
                    <a:schemeClr val="tx1">
                      <a:lumMod val="50000"/>
                      <a:lumOff val="50000"/>
                    </a:schemeClr>
                  </a:solidFill>
                  <a:latin typeface="Segoe UI Semilight" panose="020B0402040204020203" pitchFamily="34" charset="0"/>
                  <a:ea typeface="+mn-ea"/>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mn-ea"/>
                <a:cs typeface="Segoe UI Semilight" panose="020B0402040204020203" pitchFamily="34" charset="0"/>
              </a:endParaRPr>
            </a:p>
          </p:txBody>
        </p:sp>
      </p:grpSp>
      <p:sp>
        <p:nvSpPr>
          <p:cNvPr id="27" name="文本框 26"/>
          <p:cNvSpPr txBox="1"/>
          <p:nvPr userDrawn="1"/>
        </p:nvSpPr>
        <p:spPr>
          <a:xfrm>
            <a:off x="2217109" y="275483"/>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相关工作</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11" name="等腰三角形 10"/>
          <p:cNvSpPr/>
          <p:nvPr userDrawn="1"/>
        </p:nvSpPr>
        <p:spPr>
          <a:xfrm rot="16200000">
            <a:off x="1342173" y="2052141"/>
            <a:ext cx="143436" cy="1259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0056104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7" name="矩形 6"/>
          <p:cNvSpPr/>
          <p:nvPr userDrawn="1"/>
        </p:nvSpPr>
        <p:spPr>
          <a:xfrm>
            <a:off x="0" y="-1"/>
            <a:ext cx="1479208" cy="68303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0" cap="none" spc="0">
              <a:ln w="0"/>
              <a:solidFill>
                <a:schemeClr val="accent1"/>
              </a:solidFill>
              <a:effectLst>
                <a:outerShdw blurRad="38100" dist="25400" dir="5400000" algn="ctr" rotWithShape="0">
                  <a:srgbClr val="6E747A">
                    <a:alpha val="43000"/>
                  </a:srgbClr>
                </a:outerShdw>
              </a:effectLst>
            </a:endParaRPr>
          </a:p>
        </p:txBody>
      </p:sp>
      <p:graphicFrame>
        <p:nvGraphicFramePr>
          <p:cNvPr id="8" name="表格 7"/>
          <p:cNvGraphicFramePr>
            <a:graphicFrameLocks noGrp="1"/>
          </p:cNvGraphicFramePr>
          <p:nvPr userDrawn="1">
            <p:extLst>
              <p:ext uri="{D42A27DB-BD31-4B8C-83A1-F6EECF244321}">
                <p14:modId xmlns:p14="http://schemas.microsoft.com/office/powerpoint/2010/main" val="4073008403"/>
              </p:ext>
            </p:extLst>
          </p:nvPr>
        </p:nvGraphicFramePr>
        <p:xfrm>
          <a:off x="0" y="944372"/>
          <a:ext cx="1479207" cy="3898560"/>
        </p:xfrm>
        <a:graphic>
          <a:graphicData uri="http://schemas.openxmlformats.org/drawingml/2006/table">
            <a:tbl>
              <a:tblPr bandCol="1">
                <a:tableStyleId>{5FD0F851-EC5A-4D38-B0AD-8093EC10F338}</a:tableStyleId>
              </a:tblPr>
              <a:tblGrid>
                <a:gridCol w="1479207">
                  <a:extLst>
                    <a:ext uri="{9D8B030D-6E8A-4147-A177-3AD203B41FA5}">
                      <a16:colId xmlns:a16="http://schemas.microsoft.com/office/drawing/2014/main" val="20000"/>
                    </a:ext>
                  </a:extLst>
                </a:gridCol>
              </a:tblGrid>
              <a:tr h="779712">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r>
                        <a:rPr lang="zh-CN" altLang="en-US" sz="1600" kern="1200" cap="none" spc="0" dirty="0" smtClean="0">
                          <a:ln>
                            <a:noFill/>
                          </a:ln>
                          <a:solidFill>
                            <a:schemeClr val="bg1">
                              <a:lumMod val="65000"/>
                            </a:schemeClr>
                          </a:solidFill>
                          <a:effectLst/>
                          <a:latin typeface="+mn-lt"/>
                          <a:ea typeface="+mn-ea"/>
                          <a:cs typeface="+mn-cs"/>
                        </a:rPr>
                        <a:t>研究背景</a:t>
                      </a:r>
                      <a:endParaRPr lang="zh-CN" altLang="en-US" sz="1600" kern="1200" cap="none" spc="0" dirty="0">
                        <a:ln>
                          <a:noFill/>
                        </a:ln>
                        <a:solidFill>
                          <a:schemeClr val="bg1">
                            <a:lumMod val="65000"/>
                          </a:schemeClr>
                        </a:solidFill>
                        <a:effectLst/>
                        <a:latin typeface="+mn-lt"/>
                        <a:ea typeface="+mn-ea"/>
                        <a:cs typeface="+mn-cs"/>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FF0F2"/>
                    </a:solidFill>
                  </a:tcPr>
                </a:tc>
                <a:extLst>
                  <a:ext uri="{0D108BD9-81ED-4DB2-BD59-A6C34878D82A}">
                    <a16:rowId xmlns:a16="http://schemas.microsoft.com/office/drawing/2014/main" val="10000"/>
                  </a:ext>
                </a:extLst>
              </a:tr>
              <a:tr h="779712">
                <a:tc>
                  <a:txBody>
                    <a:bodyPr/>
                    <a:lstStyle/>
                    <a:p>
                      <a:pPr algn="ctr"/>
                      <a:r>
                        <a:rPr lang="zh-CN" altLang="en-US" sz="1600" cap="none" spc="0" dirty="0" smtClean="0">
                          <a:ln>
                            <a:noFill/>
                          </a:ln>
                          <a:solidFill>
                            <a:schemeClr val="bg1">
                              <a:lumMod val="65000"/>
                            </a:schemeClr>
                          </a:solidFill>
                          <a:effectLst/>
                        </a:rPr>
                        <a:t>相关工作</a:t>
                      </a:r>
                      <a:endParaRPr lang="zh-CN" altLang="en-US" sz="1600" b="0" cap="none" spc="0" dirty="0">
                        <a:ln>
                          <a:noFill/>
                        </a:ln>
                        <a:solidFill>
                          <a:schemeClr val="bg1">
                            <a:lumMod val="65000"/>
                          </a:schemeClr>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79712">
                <a:tc>
                  <a:txBody>
                    <a:bodyPr/>
                    <a:lstStyle/>
                    <a:p>
                      <a:pPr algn="ctr"/>
                      <a:r>
                        <a:rPr lang="zh-CN" altLang="en-US" sz="1600" b="0" cap="none" spc="0" dirty="0" smtClean="0">
                          <a:ln>
                            <a:noFill/>
                          </a:ln>
                          <a:solidFill>
                            <a:schemeClr val="bg1"/>
                          </a:solidFill>
                          <a:effectLst/>
                          <a:latin typeface="微软雅黑" panose="020B0503020204020204" pitchFamily="34" charset="-122"/>
                          <a:ea typeface="微软雅黑" panose="020B0503020204020204" pitchFamily="34" charset="-122"/>
                        </a:rPr>
                        <a:t>方法</a:t>
                      </a:r>
                      <a:endParaRPr lang="zh-CN" altLang="en-US" sz="1600" b="0" cap="none" spc="0" dirty="0">
                        <a:ln>
                          <a:noFill/>
                        </a:ln>
                        <a:solidFill>
                          <a:schemeClr val="bg1"/>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2"/>
                  </a:ext>
                </a:extLst>
              </a:tr>
              <a:tr h="779712">
                <a:tc>
                  <a:txBody>
                    <a:bodyPr/>
                    <a:lstStyle/>
                    <a:p>
                      <a:pPr algn="ctr"/>
                      <a:r>
                        <a:rPr lang="zh-CN" altLang="en-US" sz="1600" b="0" cap="none" spc="0" dirty="0" smtClean="0">
                          <a:ln>
                            <a:noFill/>
                          </a:ln>
                          <a:solidFill>
                            <a:schemeClr val="bg1">
                              <a:lumMod val="65000"/>
                            </a:schemeClr>
                          </a:solidFill>
                          <a:effectLst/>
                          <a:latin typeface="微软雅黑" panose="020B0503020204020204" pitchFamily="34" charset="-122"/>
                          <a:ea typeface="微软雅黑" panose="020B0503020204020204" pitchFamily="34" charset="-122"/>
                        </a:rPr>
                        <a:t>实验</a:t>
                      </a:r>
                      <a:endParaRPr lang="zh-CN" altLang="en-US" sz="1600" b="0" cap="none" spc="0" dirty="0">
                        <a:ln>
                          <a:noFill/>
                        </a:ln>
                        <a:solidFill>
                          <a:schemeClr val="bg1">
                            <a:lumMod val="65000"/>
                          </a:schemeClr>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779712">
                <a:tc>
                  <a:txBody>
                    <a:bodyPr/>
                    <a:lstStyle/>
                    <a:p>
                      <a:pPr algn="ctr"/>
                      <a:r>
                        <a:rPr lang="zh-CN" altLang="en-US" sz="1600" cap="none" spc="0" dirty="0" smtClean="0">
                          <a:ln>
                            <a:noFill/>
                          </a:ln>
                          <a:solidFill>
                            <a:schemeClr val="bg1">
                              <a:lumMod val="65000"/>
                            </a:schemeClr>
                          </a:solidFill>
                          <a:effectLst/>
                        </a:rPr>
                        <a:t>论文总结</a:t>
                      </a:r>
                      <a:endParaRPr lang="zh-CN" altLang="en-US" sz="1600" b="0" cap="none" spc="0" dirty="0">
                        <a:ln>
                          <a:noFill/>
                        </a:ln>
                        <a:solidFill>
                          <a:schemeClr val="bg1">
                            <a:lumMod val="65000"/>
                          </a:schemeClr>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bl>
          </a:graphicData>
        </a:graphic>
      </p:graphicFrame>
      <p:sp>
        <p:nvSpPr>
          <p:cNvPr id="3" name="内容占位符 2"/>
          <p:cNvSpPr>
            <a:spLocks noGrp="1"/>
          </p:cNvSpPr>
          <p:nvPr>
            <p:ph idx="1"/>
          </p:nvPr>
        </p:nvSpPr>
        <p:spPr>
          <a:xfrm>
            <a:off x="1684865" y="951570"/>
            <a:ext cx="10439401" cy="531455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1684863" y="6356354"/>
            <a:ext cx="3310469" cy="365125"/>
          </a:xfrm>
        </p:spPr>
        <p:txBody>
          <a:bodyPr/>
          <a:lstStyle/>
          <a:p>
            <a:fld id="{71AB7A37-B852-49AB-B2E2-96296AB21F67}" type="datetimeFigureOut">
              <a:rPr lang="zh-CN" altLang="en-US" smtClean="0"/>
              <a:t>2019/11/26</a:t>
            </a:fld>
            <a:endParaRPr lang="zh-CN" altLang="en-US" dirty="0"/>
          </a:p>
        </p:txBody>
      </p:sp>
      <p:sp>
        <p:nvSpPr>
          <p:cNvPr id="5" name="页脚占位符 4"/>
          <p:cNvSpPr>
            <a:spLocks noGrp="1"/>
          </p:cNvSpPr>
          <p:nvPr>
            <p:ph type="ftr" sz="quarter" idx="11"/>
          </p:nvPr>
        </p:nvSpPr>
        <p:spPr>
          <a:xfrm>
            <a:off x="5071532" y="6356354"/>
            <a:ext cx="3539068" cy="365125"/>
          </a:xfrm>
        </p:spPr>
        <p:txBody>
          <a:bodyPr/>
          <a:lstStyle/>
          <a:p>
            <a:endParaRPr lang="zh-CN" altLang="en-US" dirty="0"/>
          </a:p>
        </p:txBody>
      </p:sp>
      <p:sp>
        <p:nvSpPr>
          <p:cNvPr id="6" name="灯片编号占位符 5"/>
          <p:cNvSpPr>
            <a:spLocks noGrp="1"/>
          </p:cNvSpPr>
          <p:nvPr>
            <p:ph type="sldNum" sz="quarter" idx="12"/>
          </p:nvPr>
        </p:nvSpPr>
        <p:spPr>
          <a:xfrm>
            <a:off x="8686800" y="6356354"/>
            <a:ext cx="3437466" cy="365125"/>
          </a:xfrm>
        </p:spPr>
        <p:txBody>
          <a:bodyPr/>
          <a:lstStyle/>
          <a:p>
            <a:fld id="{888F8D02-9041-4C59-BC62-13DE0E5C6713}" type="slidenum">
              <a:rPr lang="zh-CN" altLang="en-US" smtClean="0"/>
              <a:t>‹#›</a:t>
            </a:fld>
            <a:endParaRPr lang="zh-CN" altLang="en-US"/>
          </a:p>
        </p:txBody>
      </p:sp>
      <p:sp>
        <p:nvSpPr>
          <p:cNvPr id="12" name="矩形 11"/>
          <p:cNvSpPr/>
          <p:nvPr userDrawn="1"/>
        </p:nvSpPr>
        <p:spPr>
          <a:xfrm>
            <a:off x="3209715" y="252859"/>
            <a:ext cx="898228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3" name="圆角矩形 12"/>
          <p:cNvSpPr/>
          <p:nvPr userDrawn="1"/>
        </p:nvSpPr>
        <p:spPr>
          <a:xfrm rot="10800000" flipV="1">
            <a:off x="1694315"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3</a:t>
            </a:r>
            <a:endParaRPr lang="zh-CN" altLang="en-US" sz="3600" dirty="0"/>
          </a:p>
        </p:txBody>
      </p:sp>
      <p:sp>
        <p:nvSpPr>
          <p:cNvPr id="14" name="矩形 13"/>
          <p:cNvSpPr/>
          <p:nvPr userDrawn="1"/>
        </p:nvSpPr>
        <p:spPr>
          <a:xfrm>
            <a:off x="3223850" y="325001"/>
            <a:ext cx="1271943" cy="384717"/>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mn-ea"/>
              </a:rPr>
              <a:t>METHOD</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15" name="组 41"/>
          <p:cNvGrpSpPr/>
          <p:nvPr userDrawn="1"/>
        </p:nvGrpSpPr>
        <p:grpSpPr>
          <a:xfrm>
            <a:off x="9284091" y="252858"/>
            <a:ext cx="2907908" cy="574513"/>
            <a:chOff x="9284089" y="252855"/>
            <a:chExt cx="2907908" cy="574513"/>
          </a:xfrm>
        </p:grpSpPr>
        <p:grpSp>
          <p:nvGrpSpPr>
            <p:cNvPr id="16" name="组 42"/>
            <p:cNvGrpSpPr/>
            <p:nvPr/>
          </p:nvGrpSpPr>
          <p:grpSpPr>
            <a:xfrm>
              <a:off x="11454105" y="252856"/>
              <a:ext cx="737892" cy="484288"/>
              <a:chOff x="11454105" y="252856"/>
              <a:chExt cx="737892" cy="484288"/>
            </a:xfrm>
          </p:grpSpPr>
          <p:grpSp>
            <p:nvGrpSpPr>
              <p:cNvPr id="18" name="组 49"/>
              <p:cNvGrpSpPr/>
              <p:nvPr/>
            </p:nvGrpSpPr>
            <p:grpSpPr>
              <a:xfrm>
                <a:off x="12039604" y="252856"/>
                <a:ext cx="152393" cy="484287"/>
                <a:chOff x="12039604" y="252856"/>
                <a:chExt cx="152393" cy="484287"/>
              </a:xfrm>
            </p:grpSpPr>
            <p:sp>
              <p:nvSpPr>
                <p:cNvPr id="22" name="圆角矩形 2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99"/>
              <p:cNvGrpSpPr/>
              <p:nvPr/>
            </p:nvGrpSpPr>
            <p:grpSpPr>
              <a:xfrm>
                <a:off x="11454105" y="252857"/>
                <a:ext cx="491115" cy="484287"/>
                <a:chOff x="1528923" y="220268"/>
                <a:chExt cx="1284096" cy="1266241"/>
              </a:xfrm>
            </p:grpSpPr>
            <p:sp>
              <p:nvSpPr>
                <p:cNvPr id="20" name="圆角矩形 1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17" name="文本框 16"/>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smtClean="0">
                  <a:solidFill>
                    <a:schemeClr val="tx1">
                      <a:lumMod val="50000"/>
                      <a:lumOff val="50000"/>
                    </a:schemeClr>
                  </a:solidFill>
                  <a:latin typeface="微软雅黑" panose="020B0503020204020204" pitchFamily="34" charset="-122"/>
                  <a:ea typeface="+mn-ea"/>
                </a:rPr>
                <a:t>武汉大学 计算机学院      </a:t>
              </a:r>
              <a:endParaRPr lang="en-US" altLang="zh-CN" sz="1500" dirty="0" smtClean="0">
                <a:solidFill>
                  <a:schemeClr val="tx1">
                    <a:lumMod val="50000"/>
                    <a:lumOff val="50000"/>
                  </a:schemeClr>
                </a:solidFill>
                <a:latin typeface="微软雅黑" panose="020B0503020204020204" pitchFamily="34" charset="-122"/>
                <a:ea typeface="+mn-ea"/>
              </a:endParaRPr>
            </a:p>
            <a:p>
              <a:pPr algn="r"/>
              <a:r>
                <a:rPr lang="en-US" altLang="zh-CN" sz="1500" dirty="0" smtClean="0">
                  <a:solidFill>
                    <a:schemeClr val="tx1">
                      <a:lumMod val="50000"/>
                      <a:lumOff val="50000"/>
                    </a:schemeClr>
                  </a:solidFill>
                  <a:latin typeface="Segoe UI Semilight" panose="020B0402040204020203" pitchFamily="34" charset="0"/>
                  <a:ea typeface="+mn-ea"/>
                  <a:cs typeface="Segoe UI Semilight" panose="020B0402040204020203" pitchFamily="34" charset="0"/>
                </a:rPr>
                <a:t>Wuhan</a:t>
              </a:r>
              <a:r>
                <a:rPr lang="zh-CN" altLang="en-US" sz="1500" dirty="0" smtClean="0">
                  <a:solidFill>
                    <a:schemeClr val="tx1">
                      <a:lumMod val="50000"/>
                      <a:lumOff val="50000"/>
                    </a:schemeClr>
                  </a:solidFill>
                  <a:latin typeface="Segoe UI Semilight" panose="020B0402040204020203" pitchFamily="34" charset="0"/>
                  <a:ea typeface="+mn-ea"/>
                  <a:cs typeface="Segoe UI Semilight" panose="020B0402040204020203" pitchFamily="34" charset="0"/>
                </a:rPr>
                <a:t> </a:t>
              </a:r>
              <a:r>
                <a:rPr lang="en-US" altLang="zh-CN" sz="1500" dirty="0" smtClean="0">
                  <a:solidFill>
                    <a:schemeClr val="tx1">
                      <a:lumMod val="50000"/>
                      <a:lumOff val="50000"/>
                    </a:schemeClr>
                  </a:solidFill>
                  <a:latin typeface="Segoe UI Semilight" panose="020B0402040204020203" pitchFamily="34" charset="0"/>
                  <a:ea typeface="+mn-ea"/>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mn-ea"/>
                <a:cs typeface="Segoe UI Semilight" panose="020B0402040204020203" pitchFamily="34" charset="0"/>
              </a:endParaRPr>
            </a:p>
          </p:txBody>
        </p:sp>
      </p:grpSp>
      <p:sp>
        <p:nvSpPr>
          <p:cNvPr id="27" name="文本框 26"/>
          <p:cNvSpPr txBox="1"/>
          <p:nvPr userDrawn="1"/>
        </p:nvSpPr>
        <p:spPr>
          <a:xfrm>
            <a:off x="2217109" y="275483"/>
            <a:ext cx="954099"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方法</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11" name="等腰三角形 10"/>
          <p:cNvSpPr/>
          <p:nvPr userDrawn="1"/>
        </p:nvSpPr>
        <p:spPr>
          <a:xfrm rot="16200000">
            <a:off x="1342173" y="2814141"/>
            <a:ext cx="143436" cy="1259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71882769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矩形 6"/>
          <p:cNvSpPr/>
          <p:nvPr userDrawn="1"/>
        </p:nvSpPr>
        <p:spPr>
          <a:xfrm>
            <a:off x="0" y="-1"/>
            <a:ext cx="1479208" cy="68303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0" cap="none" spc="0">
              <a:ln w="0"/>
              <a:solidFill>
                <a:schemeClr val="accent1"/>
              </a:solidFill>
              <a:effectLst>
                <a:outerShdw blurRad="38100" dist="25400" dir="5400000" algn="ctr" rotWithShape="0">
                  <a:srgbClr val="6E747A">
                    <a:alpha val="43000"/>
                  </a:srgbClr>
                </a:outerShdw>
              </a:effectLst>
            </a:endParaRPr>
          </a:p>
        </p:txBody>
      </p:sp>
      <p:graphicFrame>
        <p:nvGraphicFramePr>
          <p:cNvPr id="8" name="表格 7"/>
          <p:cNvGraphicFramePr>
            <a:graphicFrameLocks noGrp="1"/>
          </p:cNvGraphicFramePr>
          <p:nvPr userDrawn="1">
            <p:extLst>
              <p:ext uri="{D42A27DB-BD31-4B8C-83A1-F6EECF244321}">
                <p14:modId xmlns:p14="http://schemas.microsoft.com/office/powerpoint/2010/main" val="1713480374"/>
              </p:ext>
            </p:extLst>
          </p:nvPr>
        </p:nvGraphicFramePr>
        <p:xfrm>
          <a:off x="0" y="944372"/>
          <a:ext cx="1479207" cy="3898560"/>
        </p:xfrm>
        <a:graphic>
          <a:graphicData uri="http://schemas.openxmlformats.org/drawingml/2006/table">
            <a:tbl>
              <a:tblPr bandCol="1">
                <a:tableStyleId>{5FD0F851-EC5A-4D38-B0AD-8093EC10F338}</a:tableStyleId>
              </a:tblPr>
              <a:tblGrid>
                <a:gridCol w="1479207">
                  <a:extLst>
                    <a:ext uri="{9D8B030D-6E8A-4147-A177-3AD203B41FA5}">
                      <a16:colId xmlns:a16="http://schemas.microsoft.com/office/drawing/2014/main" val="20000"/>
                    </a:ext>
                  </a:extLst>
                </a:gridCol>
              </a:tblGrid>
              <a:tr h="779712">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r>
                        <a:rPr lang="zh-CN" altLang="en-US" sz="1600" kern="1200" cap="none" spc="0" dirty="0" smtClean="0">
                          <a:ln>
                            <a:noFill/>
                          </a:ln>
                          <a:solidFill>
                            <a:schemeClr val="bg1">
                              <a:lumMod val="65000"/>
                            </a:schemeClr>
                          </a:solidFill>
                          <a:effectLst/>
                          <a:latin typeface="+mn-lt"/>
                          <a:ea typeface="+mn-ea"/>
                          <a:cs typeface="+mn-cs"/>
                        </a:rPr>
                        <a:t>研究背景</a:t>
                      </a:r>
                      <a:endParaRPr lang="zh-CN" altLang="en-US" sz="1600" kern="1200" cap="none" spc="0" dirty="0">
                        <a:ln>
                          <a:noFill/>
                        </a:ln>
                        <a:solidFill>
                          <a:schemeClr val="bg1">
                            <a:lumMod val="65000"/>
                          </a:schemeClr>
                        </a:solidFill>
                        <a:effectLst/>
                        <a:latin typeface="+mn-lt"/>
                        <a:ea typeface="+mn-ea"/>
                        <a:cs typeface="+mn-cs"/>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FF0F2"/>
                    </a:solidFill>
                  </a:tcPr>
                </a:tc>
                <a:extLst>
                  <a:ext uri="{0D108BD9-81ED-4DB2-BD59-A6C34878D82A}">
                    <a16:rowId xmlns:a16="http://schemas.microsoft.com/office/drawing/2014/main" val="10000"/>
                  </a:ext>
                </a:extLst>
              </a:tr>
              <a:tr h="779712">
                <a:tc>
                  <a:txBody>
                    <a:bodyPr/>
                    <a:lstStyle/>
                    <a:p>
                      <a:pPr algn="ctr"/>
                      <a:r>
                        <a:rPr lang="zh-CN" altLang="en-US" sz="1600" cap="none" spc="0" dirty="0" smtClean="0">
                          <a:ln>
                            <a:noFill/>
                          </a:ln>
                          <a:solidFill>
                            <a:schemeClr val="bg1">
                              <a:lumMod val="65000"/>
                            </a:schemeClr>
                          </a:solidFill>
                          <a:effectLst/>
                        </a:rPr>
                        <a:t>相关工作</a:t>
                      </a:r>
                      <a:endParaRPr lang="zh-CN" altLang="en-US" sz="1600" b="0" cap="none" spc="0" dirty="0">
                        <a:ln>
                          <a:noFill/>
                        </a:ln>
                        <a:solidFill>
                          <a:schemeClr val="bg1">
                            <a:lumMod val="65000"/>
                          </a:schemeClr>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79712">
                <a:tc>
                  <a:txBody>
                    <a:bodyPr/>
                    <a:lstStyle/>
                    <a:p>
                      <a:pPr algn="ctr"/>
                      <a:r>
                        <a:rPr lang="zh-CN" altLang="en-US" sz="1600" b="0" cap="none" spc="0" dirty="0" smtClean="0">
                          <a:ln>
                            <a:noFill/>
                          </a:ln>
                          <a:solidFill>
                            <a:schemeClr val="bg1">
                              <a:lumMod val="65000"/>
                            </a:schemeClr>
                          </a:solidFill>
                          <a:effectLst/>
                          <a:latin typeface="微软雅黑" panose="020B0503020204020204" pitchFamily="34" charset="-122"/>
                          <a:ea typeface="微软雅黑" panose="020B0503020204020204" pitchFamily="34" charset="-122"/>
                        </a:rPr>
                        <a:t>方法</a:t>
                      </a:r>
                      <a:endParaRPr lang="zh-CN" altLang="en-US" sz="1600" b="0" cap="none" spc="0" dirty="0">
                        <a:ln>
                          <a:noFill/>
                        </a:ln>
                        <a:solidFill>
                          <a:schemeClr val="bg1">
                            <a:lumMod val="65000"/>
                          </a:schemeClr>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779712">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bg1"/>
                          </a:solidFill>
                          <a:latin typeface="+mn-lt"/>
                          <a:ea typeface="+mn-ea"/>
                          <a:cs typeface="+mn-cs"/>
                        </a:rPr>
                        <a:t>实验</a:t>
                      </a:r>
                      <a:endParaRPr lang="zh-CN" altLang="en-US" sz="1600" kern="1200" dirty="0">
                        <a:solidFill>
                          <a:schemeClr val="bg1"/>
                        </a:solidFill>
                        <a:latin typeface="+mn-lt"/>
                        <a:ea typeface="+mn-ea"/>
                        <a:cs typeface="+mn-cs"/>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3"/>
                  </a:ext>
                </a:extLst>
              </a:tr>
              <a:tr h="779712">
                <a:tc>
                  <a:txBody>
                    <a:bodyPr/>
                    <a:lstStyle/>
                    <a:p>
                      <a:pPr algn="ctr"/>
                      <a:r>
                        <a:rPr lang="zh-CN" altLang="en-US" sz="1600" cap="none" spc="0" dirty="0" smtClean="0">
                          <a:ln>
                            <a:noFill/>
                          </a:ln>
                          <a:solidFill>
                            <a:schemeClr val="bg1">
                              <a:lumMod val="65000"/>
                            </a:schemeClr>
                          </a:solidFill>
                          <a:effectLst/>
                        </a:rPr>
                        <a:t>论文总结</a:t>
                      </a:r>
                      <a:endParaRPr lang="zh-CN" altLang="en-US" sz="1600" b="0" cap="none" spc="0" dirty="0">
                        <a:ln>
                          <a:noFill/>
                        </a:ln>
                        <a:solidFill>
                          <a:schemeClr val="bg1">
                            <a:lumMod val="65000"/>
                          </a:schemeClr>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bl>
          </a:graphicData>
        </a:graphic>
      </p:graphicFrame>
      <p:sp>
        <p:nvSpPr>
          <p:cNvPr id="3" name="内容占位符 2"/>
          <p:cNvSpPr>
            <a:spLocks noGrp="1"/>
          </p:cNvSpPr>
          <p:nvPr>
            <p:ph idx="1"/>
          </p:nvPr>
        </p:nvSpPr>
        <p:spPr>
          <a:xfrm>
            <a:off x="1684865" y="951570"/>
            <a:ext cx="10439401" cy="531455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1684863" y="6356354"/>
            <a:ext cx="3310469" cy="365125"/>
          </a:xfrm>
        </p:spPr>
        <p:txBody>
          <a:bodyPr/>
          <a:lstStyle/>
          <a:p>
            <a:fld id="{71AB7A37-B852-49AB-B2E2-96296AB21F67}" type="datetimeFigureOut">
              <a:rPr lang="zh-CN" altLang="en-US" smtClean="0"/>
              <a:t>2019/11/26</a:t>
            </a:fld>
            <a:endParaRPr lang="zh-CN" altLang="en-US" dirty="0"/>
          </a:p>
        </p:txBody>
      </p:sp>
      <p:sp>
        <p:nvSpPr>
          <p:cNvPr id="5" name="页脚占位符 4"/>
          <p:cNvSpPr>
            <a:spLocks noGrp="1"/>
          </p:cNvSpPr>
          <p:nvPr>
            <p:ph type="ftr" sz="quarter" idx="11"/>
          </p:nvPr>
        </p:nvSpPr>
        <p:spPr>
          <a:xfrm>
            <a:off x="5071532" y="6356354"/>
            <a:ext cx="3539068" cy="365125"/>
          </a:xfrm>
        </p:spPr>
        <p:txBody>
          <a:bodyPr/>
          <a:lstStyle/>
          <a:p>
            <a:endParaRPr lang="zh-CN" altLang="en-US" dirty="0"/>
          </a:p>
        </p:txBody>
      </p:sp>
      <p:sp>
        <p:nvSpPr>
          <p:cNvPr id="6" name="灯片编号占位符 5"/>
          <p:cNvSpPr>
            <a:spLocks noGrp="1"/>
          </p:cNvSpPr>
          <p:nvPr>
            <p:ph type="sldNum" sz="quarter" idx="12"/>
          </p:nvPr>
        </p:nvSpPr>
        <p:spPr>
          <a:xfrm>
            <a:off x="8686800" y="6356354"/>
            <a:ext cx="3437466" cy="365125"/>
          </a:xfrm>
        </p:spPr>
        <p:txBody>
          <a:bodyPr/>
          <a:lstStyle/>
          <a:p>
            <a:fld id="{888F8D02-9041-4C59-BC62-13DE0E5C6713}" type="slidenum">
              <a:rPr lang="zh-CN" altLang="en-US" smtClean="0"/>
              <a:t>‹#›</a:t>
            </a:fld>
            <a:endParaRPr lang="zh-CN" altLang="en-US"/>
          </a:p>
        </p:txBody>
      </p:sp>
      <p:sp>
        <p:nvSpPr>
          <p:cNvPr id="12" name="矩形 11"/>
          <p:cNvSpPr/>
          <p:nvPr userDrawn="1"/>
        </p:nvSpPr>
        <p:spPr>
          <a:xfrm>
            <a:off x="3171209" y="252859"/>
            <a:ext cx="9020796"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3" name="圆角矩形 12"/>
          <p:cNvSpPr/>
          <p:nvPr userDrawn="1"/>
        </p:nvSpPr>
        <p:spPr>
          <a:xfrm rot="10800000" flipV="1">
            <a:off x="1694315"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4</a:t>
            </a:r>
            <a:endParaRPr lang="zh-CN" altLang="en-US" sz="3600" dirty="0"/>
          </a:p>
        </p:txBody>
      </p:sp>
      <p:sp>
        <p:nvSpPr>
          <p:cNvPr id="14" name="矩形 13"/>
          <p:cNvSpPr/>
          <p:nvPr userDrawn="1"/>
        </p:nvSpPr>
        <p:spPr>
          <a:xfrm>
            <a:off x="3185725" y="325001"/>
            <a:ext cx="1703792" cy="384717"/>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mn-ea"/>
              </a:rPr>
              <a:t>EXPERIMENT</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15" name="组 41"/>
          <p:cNvGrpSpPr/>
          <p:nvPr userDrawn="1"/>
        </p:nvGrpSpPr>
        <p:grpSpPr>
          <a:xfrm>
            <a:off x="9284091" y="252858"/>
            <a:ext cx="2907908" cy="574513"/>
            <a:chOff x="9284089" y="252855"/>
            <a:chExt cx="2907908" cy="574513"/>
          </a:xfrm>
        </p:grpSpPr>
        <p:grpSp>
          <p:nvGrpSpPr>
            <p:cNvPr id="16" name="组 42"/>
            <p:cNvGrpSpPr/>
            <p:nvPr/>
          </p:nvGrpSpPr>
          <p:grpSpPr>
            <a:xfrm>
              <a:off x="11454105" y="252856"/>
              <a:ext cx="737892" cy="484288"/>
              <a:chOff x="11454105" y="252856"/>
              <a:chExt cx="737892" cy="484288"/>
            </a:xfrm>
          </p:grpSpPr>
          <p:grpSp>
            <p:nvGrpSpPr>
              <p:cNvPr id="18" name="组 49"/>
              <p:cNvGrpSpPr/>
              <p:nvPr/>
            </p:nvGrpSpPr>
            <p:grpSpPr>
              <a:xfrm>
                <a:off x="12039604" y="252856"/>
                <a:ext cx="152393" cy="484287"/>
                <a:chOff x="12039604" y="252856"/>
                <a:chExt cx="152393" cy="484287"/>
              </a:xfrm>
            </p:grpSpPr>
            <p:sp>
              <p:nvSpPr>
                <p:cNvPr id="22" name="圆角矩形 2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99"/>
              <p:cNvGrpSpPr/>
              <p:nvPr/>
            </p:nvGrpSpPr>
            <p:grpSpPr>
              <a:xfrm>
                <a:off x="11454105" y="252857"/>
                <a:ext cx="491115" cy="484287"/>
                <a:chOff x="1528923" y="220268"/>
                <a:chExt cx="1284096" cy="1266241"/>
              </a:xfrm>
            </p:grpSpPr>
            <p:sp>
              <p:nvSpPr>
                <p:cNvPr id="20" name="圆角矩形 1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17" name="文本框 16"/>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smtClean="0">
                  <a:solidFill>
                    <a:schemeClr val="tx1">
                      <a:lumMod val="50000"/>
                      <a:lumOff val="50000"/>
                    </a:schemeClr>
                  </a:solidFill>
                  <a:latin typeface="微软雅黑" panose="020B0503020204020204" pitchFamily="34" charset="-122"/>
                  <a:ea typeface="+mn-ea"/>
                </a:rPr>
                <a:t>武汉大学 计算机学院      </a:t>
              </a:r>
              <a:endParaRPr lang="en-US" altLang="zh-CN" sz="1500" dirty="0" smtClean="0">
                <a:solidFill>
                  <a:schemeClr val="tx1">
                    <a:lumMod val="50000"/>
                    <a:lumOff val="50000"/>
                  </a:schemeClr>
                </a:solidFill>
                <a:latin typeface="微软雅黑" panose="020B0503020204020204" pitchFamily="34" charset="-122"/>
                <a:ea typeface="+mn-ea"/>
              </a:endParaRPr>
            </a:p>
            <a:p>
              <a:pPr algn="r"/>
              <a:r>
                <a:rPr lang="en-US" altLang="zh-CN" sz="1500" dirty="0" smtClean="0">
                  <a:solidFill>
                    <a:schemeClr val="tx1">
                      <a:lumMod val="50000"/>
                      <a:lumOff val="50000"/>
                    </a:schemeClr>
                  </a:solidFill>
                  <a:latin typeface="Segoe UI Semilight" panose="020B0402040204020203" pitchFamily="34" charset="0"/>
                  <a:ea typeface="+mn-ea"/>
                  <a:cs typeface="Segoe UI Semilight" panose="020B0402040204020203" pitchFamily="34" charset="0"/>
                </a:rPr>
                <a:t>Wuhan</a:t>
              </a:r>
              <a:r>
                <a:rPr lang="zh-CN" altLang="en-US" sz="1500" dirty="0" smtClean="0">
                  <a:solidFill>
                    <a:schemeClr val="tx1">
                      <a:lumMod val="50000"/>
                      <a:lumOff val="50000"/>
                    </a:schemeClr>
                  </a:solidFill>
                  <a:latin typeface="Segoe UI Semilight" panose="020B0402040204020203" pitchFamily="34" charset="0"/>
                  <a:ea typeface="+mn-ea"/>
                  <a:cs typeface="Segoe UI Semilight" panose="020B0402040204020203" pitchFamily="34" charset="0"/>
                </a:rPr>
                <a:t> </a:t>
              </a:r>
              <a:r>
                <a:rPr lang="en-US" altLang="zh-CN" sz="1500" dirty="0" smtClean="0">
                  <a:solidFill>
                    <a:schemeClr val="tx1">
                      <a:lumMod val="50000"/>
                      <a:lumOff val="50000"/>
                    </a:schemeClr>
                  </a:solidFill>
                  <a:latin typeface="Segoe UI Semilight" panose="020B0402040204020203" pitchFamily="34" charset="0"/>
                  <a:ea typeface="+mn-ea"/>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mn-ea"/>
                <a:cs typeface="Segoe UI Semilight" panose="020B0402040204020203" pitchFamily="34" charset="0"/>
              </a:endParaRPr>
            </a:p>
          </p:txBody>
        </p:sp>
      </p:grpSp>
      <p:sp>
        <p:nvSpPr>
          <p:cNvPr id="27" name="文本框 26"/>
          <p:cNvSpPr txBox="1"/>
          <p:nvPr userDrawn="1"/>
        </p:nvSpPr>
        <p:spPr>
          <a:xfrm>
            <a:off x="2217109" y="275483"/>
            <a:ext cx="954099"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实验</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11" name="等腰三角形 10"/>
          <p:cNvSpPr/>
          <p:nvPr userDrawn="1"/>
        </p:nvSpPr>
        <p:spPr>
          <a:xfrm rot="16200000">
            <a:off x="1342173" y="3614241"/>
            <a:ext cx="143436" cy="1259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2586969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7" name="矩形 6"/>
          <p:cNvSpPr/>
          <p:nvPr userDrawn="1"/>
        </p:nvSpPr>
        <p:spPr>
          <a:xfrm>
            <a:off x="0" y="-1"/>
            <a:ext cx="1479208" cy="68303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0" cap="none" spc="0">
              <a:ln w="0"/>
              <a:solidFill>
                <a:schemeClr val="accent1"/>
              </a:solidFill>
              <a:effectLst>
                <a:outerShdw blurRad="38100" dist="25400" dir="5400000" algn="ctr" rotWithShape="0">
                  <a:srgbClr val="6E747A">
                    <a:alpha val="43000"/>
                  </a:srgbClr>
                </a:outerShdw>
              </a:effectLst>
            </a:endParaRPr>
          </a:p>
        </p:txBody>
      </p:sp>
      <p:graphicFrame>
        <p:nvGraphicFramePr>
          <p:cNvPr id="8" name="表格 7"/>
          <p:cNvGraphicFramePr>
            <a:graphicFrameLocks noGrp="1"/>
          </p:cNvGraphicFramePr>
          <p:nvPr userDrawn="1">
            <p:extLst>
              <p:ext uri="{D42A27DB-BD31-4B8C-83A1-F6EECF244321}">
                <p14:modId xmlns:p14="http://schemas.microsoft.com/office/powerpoint/2010/main" val="4081349931"/>
              </p:ext>
            </p:extLst>
          </p:nvPr>
        </p:nvGraphicFramePr>
        <p:xfrm>
          <a:off x="0" y="944372"/>
          <a:ext cx="1479207" cy="3898560"/>
        </p:xfrm>
        <a:graphic>
          <a:graphicData uri="http://schemas.openxmlformats.org/drawingml/2006/table">
            <a:tbl>
              <a:tblPr bandCol="1">
                <a:tableStyleId>{5FD0F851-EC5A-4D38-B0AD-8093EC10F338}</a:tableStyleId>
              </a:tblPr>
              <a:tblGrid>
                <a:gridCol w="1479207">
                  <a:extLst>
                    <a:ext uri="{9D8B030D-6E8A-4147-A177-3AD203B41FA5}">
                      <a16:colId xmlns:a16="http://schemas.microsoft.com/office/drawing/2014/main" val="20000"/>
                    </a:ext>
                  </a:extLst>
                </a:gridCol>
              </a:tblGrid>
              <a:tr h="779712">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r>
                        <a:rPr lang="zh-CN" altLang="en-US" sz="1600" kern="1200" cap="none" spc="0" dirty="0" smtClean="0">
                          <a:ln>
                            <a:noFill/>
                          </a:ln>
                          <a:solidFill>
                            <a:schemeClr val="bg1">
                              <a:lumMod val="65000"/>
                            </a:schemeClr>
                          </a:solidFill>
                          <a:effectLst/>
                          <a:latin typeface="+mn-lt"/>
                          <a:ea typeface="+mn-ea"/>
                          <a:cs typeface="+mn-cs"/>
                        </a:rPr>
                        <a:t>研究背景</a:t>
                      </a:r>
                      <a:endParaRPr lang="zh-CN" altLang="en-US" sz="1600" kern="1200" cap="none" spc="0" dirty="0">
                        <a:ln>
                          <a:noFill/>
                        </a:ln>
                        <a:solidFill>
                          <a:schemeClr val="bg1">
                            <a:lumMod val="65000"/>
                          </a:schemeClr>
                        </a:solidFill>
                        <a:effectLst/>
                        <a:latin typeface="+mn-lt"/>
                        <a:ea typeface="+mn-ea"/>
                        <a:cs typeface="+mn-cs"/>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779712">
                <a:tc>
                  <a:txBody>
                    <a:bodyPr/>
                    <a:lstStyle/>
                    <a:p>
                      <a:pPr marL="0" algn="ctr" defTabSz="914354" rtl="0" eaLnBrk="1" latinLnBrk="0" hangingPunct="1"/>
                      <a:r>
                        <a:rPr lang="zh-CN" altLang="en-US" sz="1600" kern="1200" cap="none" spc="0" dirty="0" smtClean="0">
                          <a:ln>
                            <a:noFill/>
                          </a:ln>
                          <a:solidFill>
                            <a:schemeClr val="bg1">
                              <a:lumMod val="65000"/>
                            </a:schemeClr>
                          </a:solidFill>
                          <a:effectLst/>
                          <a:latin typeface="+mn-lt"/>
                          <a:ea typeface="+mn-ea"/>
                          <a:cs typeface="+mn-cs"/>
                        </a:rPr>
                        <a:t>相关工作</a:t>
                      </a:r>
                      <a:endParaRPr lang="zh-CN" altLang="en-US" sz="1600" kern="1200" cap="none" spc="0" dirty="0">
                        <a:ln>
                          <a:noFill/>
                        </a:ln>
                        <a:solidFill>
                          <a:schemeClr val="bg1">
                            <a:lumMod val="65000"/>
                          </a:schemeClr>
                        </a:solidFill>
                        <a:effectLst/>
                        <a:latin typeface="+mn-lt"/>
                        <a:ea typeface="+mn-ea"/>
                        <a:cs typeface="+mn-cs"/>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79712">
                <a:tc>
                  <a:txBody>
                    <a:bodyPr/>
                    <a:lstStyle/>
                    <a:p>
                      <a:pPr algn="ctr"/>
                      <a:r>
                        <a:rPr lang="zh-CN" altLang="en-US" sz="1600" b="0" cap="none" spc="0" dirty="0" smtClean="0">
                          <a:ln>
                            <a:noFill/>
                          </a:ln>
                          <a:solidFill>
                            <a:schemeClr val="bg1">
                              <a:lumMod val="65000"/>
                            </a:schemeClr>
                          </a:solidFill>
                          <a:effectLst/>
                          <a:latin typeface="微软雅黑" panose="020B0503020204020204" pitchFamily="34" charset="-122"/>
                          <a:ea typeface="微软雅黑" panose="020B0503020204020204" pitchFamily="34" charset="-122"/>
                        </a:rPr>
                        <a:t>方法</a:t>
                      </a:r>
                      <a:endParaRPr lang="zh-CN" altLang="en-US" sz="1600" b="0" cap="none" spc="0" dirty="0">
                        <a:ln>
                          <a:noFill/>
                        </a:ln>
                        <a:solidFill>
                          <a:schemeClr val="bg1">
                            <a:lumMod val="65000"/>
                          </a:schemeClr>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779712">
                <a:tc>
                  <a:txBody>
                    <a:bodyPr/>
                    <a:lstStyle/>
                    <a:p>
                      <a:pPr algn="ctr"/>
                      <a:r>
                        <a:rPr lang="zh-CN" altLang="en-US" sz="1600" b="0" cap="none" spc="0" dirty="0" smtClean="0">
                          <a:ln>
                            <a:noFill/>
                          </a:ln>
                          <a:solidFill>
                            <a:schemeClr val="bg1">
                              <a:lumMod val="65000"/>
                            </a:schemeClr>
                          </a:solidFill>
                          <a:effectLst/>
                          <a:latin typeface="微软雅黑" panose="020B0503020204020204" pitchFamily="34" charset="-122"/>
                          <a:ea typeface="微软雅黑" panose="020B0503020204020204" pitchFamily="34" charset="-122"/>
                        </a:rPr>
                        <a:t>实验</a:t>
                      </a:r>
                      <a:endParaRPr lang="zh-CN" altLang="en-US" sz="1600" b="0" cap="none" spc="0" dirty="0">
                        <a:ln>
                          <a:noFill/>
                        </a:ln>
                        <a:solidFill>
                          <a:schemeClr val="bg1">
                            <a:lumMod val="65000"/>
                          </a:schemeClr>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779712">
                <a:tc>
                  <a:txBody>
                    <a:bodyPr/>
                    <a:lstStyle/>
                    <a:p>
                      <a:pPr algn="ctr"/>
                      <a:r>
                        <a:rPr lang="zh-CN" altLang="en-US" sz="1600" cap="none" spc="0" dirty="0" smtClean="0">
                          <a:ln>
                            <a:noFill/>
                          </a:ln>
                          <a:solidFill>
                            <a:schemeClr val="bg1"/>
                          </a:solidFill>
                          <a:effectLst/>
                        </a:rPr>
                        <a:t>论文总结</a:t>
                      </a:r>
                      <a:endParaRPr lang="zh-CN" altLang="en-US" sz="1600" b="0" cap="none" spc="0" dirty="0">
                        <a:ln>
                          <a:noFill/>
                        </a:ln>
                        <a:solidFill>
                          <a:schemeClr val="bg1"/>
                        </a:solidFill>
                        <a:effectLst/>
                        <a:latin typeface="微软雅黑" panose="020B0503020204020204" pitchFamily="34" charset="-122"/>
                        <a:ea typeface="微软雅黑" panose="020B0503020204020204" pitchFamily="34" charset="-122"/>
                      </a:endParaRPr>
                    </a:p>
                  </a:txBody>
                  <a:tcPr marL="91072" marR="91072" marT="45536" marB="455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4"/>
                  </a:ext>
                </a:extLst>
              </a:tr>
            </a:tbl>
          </a:graphicData>
        </a:graphic>
      </p:graphicFrame>
      <p:sp>
        <p:nvSpPr>
          <p:cNvPr id="3" name="内容占位符 2"/>
          <p:cNvSpPr>
            <a:spLocks noGrp="1"/>
          </p:cNvSpPr>
          <p:nvPr>
            <p:ph idx="1"/>
          </p:nvPr>
        </p:nvSpPr>
        <p:spPr>
          <a:xfrm>
            <a:off x="1684865" y="951570"/>
            <a:ext cx="10439401" cy="531455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1684863" y="6356354"/>
            <a:ext cx="3310469" cy="365125"/>
          </a:xfrm>
        </p:spPr>
        <p:txBody>
          <a:bodyPr/>
          <a:lstStyle/>
          <a:p>
            <a:fld id="{71AB7A37-B852-49AB-B2E2-96296AB21F67}" type="datetimeFigureOut">
              <a:rPr lang="zh-CN" altLang="en-US" smtClean="0"/>
              <a:t>2019/11/26</a:t>
            </a:fld>
            <a:endParaRPr lang="zh-CN" altLang="en-US" dirty="0"/>
          </a:p>
        </p:txBody>
      </p:sp>
      <p:sp>
        <p:nvSpPr>
          <p:cNvPr id="5" name="页脚占位符 4"/>
          <p:cNvSpPr>
            <a:spLocks noGrp="1"/>
          </p:cNvSpPr>
          <p:nvPr>
            <p:ph type="ftr" sz="quarter" idx="11"/>
          </p:nvPr>
        </p:nvSpPr>
        <p:spPr>
          <a:xfrm>
            <a:off x="5071532" y="6356354"/>
            <a:ext cx="3539068" cy="365125"/>
          </a:xfrm>
        </p:spPr>
        <p:txBody>
          <a:bodyPr/>
          <a:lstStyle/>
          <a:p>
            <a:endParaRPr lang="zh-CN" altLang="en-US" dirty="0"/>
          </a:p>
        </p:txBody>
      </p:sp>
      <p:sp>
        <p:nvSpPr>
          <p:cNvPr id="6" name="灯片编号占位符 5"/>
          <p:cNvSpPr>
            <a:spLocks noGrp="1"/>
          </p:cNvSpPr>
          <p:nvPr>
            <p:ph type="sldNum" sz="quarter" idx="12"/>
          </p:nvPr>
        </p:nvSpPr>
        <p:spPr>
          <a:xfrm>
            <a:off x="8686800" y="6356354"/>
            <a:ext cx="3437466" cy="365125"/>
          </a:xfrm>
        </p:spPr>
        <p:txBody>
          <a:bodyPr/>
          <a:lstStyle/>
          <a:p>
            <a:fld id="{888F8D02-9041-4C59-BC62-13DE0E5C6713}" type="slidenum">
              <a:rPr lang="zh-CN" altLang="en-US" smtClean="0"/>
              <a:t>‹#›</a:t>
            </a:fld>
            <a:endParaRPr lang="zh-CN" altLang="en-US"/>
          </a:p>
        </p:txBody>
      </p:sp>
      <p:sp>
        <p:nvSpPr>
          <p:cNvPr id="12" name="矩形 11"/>
          <p:cNvSpPr/>
          <p:nvPr userDrawn="1"/>
        </p:nvSpPr>
        <p:spPr>
          <a:xfrm>
            <a:off x="3928799" y="252859"/>
            <a:ext cx="8263205"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3" name="圆角矩形 12"/>
          <p:cNvSpPr/>
          <p:nvPr userDrawn="1"/>
        </p:nvSpPr>
        <p:spPr>
          <a:xfrm rot="10800000" flipV="1">
            <a:off x="1694315"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5</a:t>
            </a:r>
            <a:endParaRPr lang="zh-CN" altLang="en-US" sz="3600" dirty="0"/>
          </a:p>
        </p:txBody>
      </p:sp>
      <p:sp>
        <p:nvSpPr>
          <p:cNvPr id="14" name="矩形 13"/>
          <p:cNvSpPr/>
          <p:nvPr userDrawn="1"/>
        </p:nvSpPr>
        <p:spPr>
          <a:xfrm>
            <a:off x="3940946" y="325001"/>
            <a:ext cx="1818951" cy="384717"/>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mn-ea"/>
              </a:rPr>
              <a:t>CONCLUSION</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15" name="组 41"/>
          <p:cNvGrpSpPr/>
          <p:nvPr userDrawn="1"/>
        </p:nvGrpSpPr>
        <p:grpSpPr>
          <a:xfrm>
            <a:off x="9284091" y="252858"/>
            <a:ext cx="2907908" cy="574513"/>
            <a:chOff x="9284089" y="252855"/>
            <a:chExt cx="2907908" cy="574513"/>
          </a:xfrm>
        </p:grpSpPr>
        <p:grpSp>
          <p:nvGrpSpPr>
            <p:cNvPr id="16" name="组 42"/>
            <p:cNvGrpSpPr/>
            <p:nvPr/>
          </p:nvGrpSpPr>
          <p:grpSpPr>
            <a:xfrm>
              <a:off x="11454105" y="252856"/>
              <a:ext cx="737892" cy="484288"/>
              <a:chOff x="11454105" y="252856"/>
              <a:chExt cx="737892" cy="484288"/>
            </a:xfrm>
          </p:grpSpPr>
          <p:grpSp>
            <p:nvGrpSpPr>
              <p:cNvPr id="18" name="组 49"/>
              <p:cNvGrpSpPr/>
              <p:nvPr/>
            </p:nvGrpSpPr>
            <p:grpSpPr>
              <a:xfrm>
                <a:off x="12039604" y="252856"/>
                <a:ext cx="152393" cy="484287"/>
                <a:chOff x="12039604" y="252856"/>
                <a:chExt cx="152393" cy="484287"/>
              </a:xfrm>
            </p:grpSpPr>
            <p:sp>
              <p:nvSpPr>
                <p:cNvPr id="22" name="圆角矩形 2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99"/>
              <p:cNvGrpSpPr/>
              <p:nvPr/>
            </p:nvGrpSpPr>
            <p:grpSpPr>
              <a:xfrm>
                <a:off x="11454105" y="252857"/>
                <a:ext cx="491115" cy="484287"/>
                <a:chOff x="1528923" y="220268"/>
                <a:chExt cx="1284096" cy="1266241"/>
              </a:xfrm>
            </p:grpSpPr>
            <p:sp>
              <p:nvSpPr>
                <p:cNvPr id="20" name="圆角矩形 1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17" name="文本框 16"/>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smtClean="0">
                  <a:solidFill>
                    <a:schemeClr val="tx1">
                      <a:lumMod val="50000"/>
                      <a:lumOff val="50000"/>
                    </a:schemeClr>
                  </a:solidFill>
                  <a:latin typeface="微软雅黑" panose="020B0503020204020204" pitchFamily="34" charset="-122"/>
                  <a:ea typeface="+mn-ea"/>
                </a:rPr>
                <a:t>武汉大学 计算机学院      </a:t>
              </a:r>
              <a:endParaRPr lang="en-US" altLang="zh-CN" sz="1500" dirty="0" smtClean="0">
                <a:solidFill>
                  <a:schemeClr val="tx1">
                    <a:lumMod val="50000"/>
                    <a:lumOff val="50000"/>
                  </a:schemeClr>
                </a:solidFill>
                <a:latin typeface="微软雅黑" panose="020B0503020204020204" pitchFamily="34" charset="-122"/>
                <a:ea typeface="+mn-ea"/>
              </a:endParaRPr>
            </a:p>
            <a:p>
              <a:pPr algn="r"/>
              <a:r>
                <a:rPr lang="en-US" altLang="zh-CN" sz="1500" dirty="0" smtClean="0">
                  <a:solidFill>
                    <a:schemeClr val="tx1">
                      <a:lumMod val="50000"/>
                      <a:lumOff val="50000"/>
                    </a:schemeClr>
                  </a:solidFill>
                  <a:latin typeface="Segoe UI Semilight" panose="020B0402040204020203" pitchFamily="34" charset="0"/>
                  <a:ea typeface="+mn-ea"/>
                  <a:cs typeface="Segoe UI Semilight" panose="020B0402040204020203" pitchFamily="34" charset="0"/>
                </a:rPr>
                <a:t>Wuhan</a:t>
              </a:r>
              <a:r>
                <a:rPr lang="zh-CN" altLang="en-US" sz="1500" dirty="0" smtClean="0">
                  <a:solidFill>
                    <a:schemeClr val="tx1">
                      <a:lumMod val="50000"/>
                      <a:lumOff val="50000"/>
                    </a:schemeClr>
                  </a:solidFill>
                  <a:latin typeface="Segoe UI Semilight" panose="020B0402040204020203" pitchFamily="34" charset="0"/>
                  <a:ea typeface="+mn-ea"/>
                  <a:cs typeface="Segoe UI Semilight" panose="020B0402040204020203" pitchFamily="34" charset="0"/>
                </a:rPr>
                <a:t> </a:t>
              </a:r>
              <a:r>
                <a:rPr lang="en-US" altLang="zh-CN" sz="1500" dirty="0" smtClean="0">
                  <a:solidFill>
                    <a:schemeClr val="tx1">
                      <a:lumMod val="50000"/>
                      <a:lumOff val="50000"/>
                    </a:schemeClr>
                  </a:solidFill>
                  <a:latin typeface="Segoe UI Semilight" panose="020B0402040204020203" pitchFamily="34" charset="0"/>
                  <a:ea typeface="+mn-ea"/>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mn-ea"/>
                <a:cs typeface="Segoe UI Semilight" panose="020B0402040204020203" pitchFamily="34" charset="0"/>
              </a:endParaRPr>
            </a:p>
          </p:txBody>
        </p:sp>
      </p:grpSp>
      <p:sp>
        <p:nvSpPr>
          <p:cNvPr id="27" name="文本框 26"/>
          <p:cNvSpPr txBox="1"/>
          <p:nvPr userDrawn="1"/>
        </p:nvSpPr>
        <p:spPr>
          <a:xfrm>
            <a:off x="2217109" y="275483"/>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论文总结</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11" name="等腰三角形 10"/>
          <p:cNvSpPr/>
          <p:nvPr userDrawn="1"/>
        </p:nvSpPr>
        <p:spPr>
          <a:xfrm rot="16200000">
            <a:off x="1342173" y="4363541"/>
            <a:ext cx="143436" cy="1259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8444209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9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133299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t>2019/11/26</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538138603"/>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0" r:id="rId3"/>
    <p:sldLayoutId id="2147483673" r:id="rId4"/>
    <p:sldLayoutId id="2147483674" r:id="rId5"/>
    <p:sldLayoutId id="2147483675" r:id="rId6"/>
    <p:sldLayoutId id="2147483676" r:id="rId7"/>
    <p:sldLayoutId id="2147483678"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timing>
    <p:tnLst>
      <p:par>
        <p:cTn id="1" dur="indefinite" restart="never" nodeType="tmRoot"/>
      </p:par>
    </p:tnLst>
  </p:timing>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2106724" y="3003601"/>
            <a:ext cx="7882282" cy="1569658"/>
          </a:xfrm>
          <a:prstGeom prst="rect">
            <a:avLst/>
          </a:prstGeom>
          <a:noFill/>
        </p:spPr>
        <p:txBody>
          <a:bodyPr wrap="none" lIns="91438" tIns="45719" rIns="91438" bIns="45719" rtlCol="0">
            <a:spAutoFit/>
          </a:bodyPr>
          <a:lstStyle/>
          <a:p>
            <a:pPr algn="ctr"/>
            <a:r>
              <a:rPr lang="zh-CN" altLang="en-US" sz="4800" dirty="0" smtClean="0">
                <a:ln w="0"/>
                <a:solidFill>
                  <a:schemeClr val="accent1">
                    <a:lumMod val="50000"/>
                  </a:schemeClr>
                </a:solidFill>
                <a:latin typeface="微软雅黑" panose="020B0503020204020204" pitchFamily="34" charset="-122"/>
              </a:rPr>
              <a:t>基于</a:t>
            </a:r>
            <a:r>
              <a:rPr lang="en-US" altLang="zh-CN" sz="4800" dirty="0" smtClean="0">
                <a:ln w="0"/>
                <a:solidFill>
                  <a:schemeClr val="accent1">
                    <a:lumMod val="50000"/>
                  </a:schemeClr>
                </a:solidFill>
                <a:latin typeface="微软雅黑" panose="020B0503020204020204" pitchFamily="34" charset="-122"/>
              </a:rPr>
              <a:t>On-LSTM</a:t>
            </a:r>
            <a:r>
              <a:rPr lang="zh-CN" altLang="en-US" sz="4800" dirty="0" smtClean="0">
                <a:ln w="0"/>
                <a:solidFill>
                  <a:schemeClr val="accent1">
                    <a:lumMod val="50000"/>
                  </a:schemeClr>
                </a:solidFill>
                <a:latin typeface="微软雅黑" panose="020B0503020204020204" pitchFamily="34" charset="-122"/>
              </a:rPr>
              <a:t>和模式过滤的</a:t>
            </a:r>
            <a:endParaRPr lang="en-US" altLang="zh-CN" sz="4800" dirty="0" smtClean="0">
              <a:ln w="0"/>
              <a:solidFill>
                <a:schemeClr val="accent1">
                  <a:lumMod val="50000"/>
                </a:schemeClr>
              </a:solidFill>
              <a:latin typeface="微软雅黑" panose="020B0503020204020204" pitchFamily="34" charset="-122"/>
            </a:endParaRPr>
          </a:p>
          <a:p>
            <a:pPr algn="ctr"/>
            <a:r>
              <a:rPr lang="zh-CN" altLang="en-US" sz="4800" dirty="0" smtClean="0">
                <a:ln w="0"/>
                <a:solidFill>
                  <a:schemeClr val="accent1">
                    <a:lumMod val="50000"/>
                  </a:schemeClr>
                </a:solidFill>
                <a:latin typeface="微软雅黑" panose="020B0503020204020204" pitchFamily="34" charset="-122"/>
              </a:rPr>
              <a:t>远程监督关系抽取模型</a:t>
            </a:r>
            <a:endParaRPr lang="zh-CN" altLang="en-US" sz="4800" dirty="0">
              <a:ln w="0"/>
              <a:solidFill>
                <a:schemeClr val="accent1">
                  <a:lumMod val="50000"/>
                </a:schemeClr>
              </a:solidFill>
              <a:latin typeface="微软雅黑" panose="020B0503020204020204" pitchFamily="34" charset="-122"/>
              <a:ea typeface="微软雅黑" panose="020B0503020204020204" pitchFamily="34" charset="-122"/>
            </a:endParaRPr>
          </a:p>
        </p:txBody>
      </p:sp>
      <p:sp>
        <p:nvSpPr>
          <p:cNvPr id="76" name="Freeform 96"/>
          <p:cNvSpPr>
            <a:spLocks/>
          </p:cNvSpPr>
          <p:nvPr/>
        </p:nvSpPr>
        <p:spPr bwMode="auto">
          <a:xfrm>
            <a:off x="10716634" y="40627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36" tIns="45718" rIns="91436" bIns="45718" numCol="1" anchor="t" anchorCtr="0" compatLnSpc="1">
            <a:prstTxWarp prst="textNoShape">
              <a:avLst/>
            </a:prstTxWarp>
          </a:bodyPr>
          <a:lstStyle/>
          <a:p>
            <a:endParaRPr lang="zh-CN" altLang="en-US">
              <a:solidFill>
                <a:srgbClr val="AD1C21"/>
              </a:solidFill>
            </a:endParaRPr>
          </a:p>
        </p:txBody>
      </p:sp>
      <p:pic>
        <p:nvPicPr>
          <p:cNvPr id="21" name="图片 20">
            <a:extLst>
              <a:ext uri="{FF2B5EF4-FFF2-40B4-BE49-F238E27FC236}">
                <a16:creationId xmlns:a16="http://schemas.microsoft.com/office/drawing/2014/main" id="{1A1BFD32-637E-412E-93C8-C82E0804B00B}"/>
              </a:ext>
            </a:extLst>
          </p:cNvPr>
          <p:cNvPicPr>
            <a:picLocks noChangeAspect="1"/>
          </p:cNvPicPr>
          <p:nvPr/>
        </p:nvPicPr>
        <p:blipFill>
          <a:blip r:embed="rId3"/>
          <a:stretch>
            <a:fillRect/>
          </a:stretch>
        </p:blipFill>
        <p:spPr>
          <a:xfrm>
            <a:off x="5233978" y="1058048"/>
            <a:ext cx="1627773" cy="1627773"/>
          </a:xfrm>
          <a:prstGeom prst="rect">
            <a:avLst/>
          </a:prstGeom>
        </p:spPr>
      </p:pic>
      <p:grpSp>
        <p:nvGrpSpPr>
          <p:cNvPr id="6" name="组合 5"/>
          <p:cNvGrpSpPr/>
          <p:nvPr/>
        </p:nvGrpSpPr>
        <p:grpSpPr>
          <a:xfrm>
            <a:off x="3340734" y="5193392"/>
            <a:ext cx="5414261" cy="415536"/>
            <a:chOff x="7671280" y="5791368"/>
            <a:chExt cx="4711508" cy="418937"/>
          </a:xfrm>
        </p:grpSpPr>
        <p:sp>
          <p:nvSpPr>
            <p:cNvPr id="7" name="文本框 6"/>
            <p:cNvSpPr txBox="1"/>
            <p:nvPr/>
          </p:nvSpPr>
          <p:spPr>
            <a:xfrm>
              <a:off x="7671280" y="5806920"/>
              <a:ext cx="1723028" cy="403385"/>
            </a:xfrm>
            <a:prstGeom prst="rect">
              <a:avLst/>
            </a:prstGeom>
            <a:noFill/>
          </p:spPr>
          <p:txBody>
            <a:bodyPr wrap="none" rtlCol="0">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答辩人</a:t>
              </a:r>
              <a:r>
                <a:rPr lang="zh-CN" altLang="en-US" sz="2000" dirty="0" smtClean="0">
                  <a:solidFill>
                    <a:schemeClr val="tx2"/>
                  </a:solidFill>
                  <a:latin typeface="微软雅黑" panose="020B0503020204020204" pitchFamily="34" charset="-122"/>
                  <a:ea typeface="微软雅黑" panose="020B0503020204020204" pitchFamily="34" charset="-122"/>
                </a:rPr>
                <a:t>：廖庆文</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8" name="矩形 7"/>
            <p:cNvSpPr/>
            <p:nvPr/>
          </p:nvSpPr>
          <p:spPr>
            <a:xfrm>
              <a:off x="10463073" y="5791368"/>
              <a:ext cx="1919715" cy="403385"/>
            </a:xfrm>
            <a:prstGeom prst="rect">
              <a:avLst/>
            </a:prstGeom>
          </p:spPr>
          <p:txBody>
            <a:bodyPr wrap="none">
              <a:spAutoFit/>
            </a:bodyPr>
            <a:lstStyle/>
            <a:p>
              <a:pPr algn="r"/>
              <a:r>
                <a:rPr lang="zh-CN" altLang="en-US" sz="2000" dirty="0" smtClean="0">
                  <a:solidFill>
                    <a:schemeClr val="tx2"/>
                  </a:solidFill>
                  <a:latin typeface="微软雅黑" panose="020B0503020204020204" pitchFamily="34" charset="-122"/>
                  <a:ea typeface="微软雅黑" panose="020B0503020204020204" pitchFamily="34" charset="-122"/>
                </a:rPr>
                <a:t>   指</a:t>
              </a:r>
              <a:r>
                <a:rPr lang="zh-CN" altLang="en-US" sz="2000" dirty="0">
                  <a:solidFill>
                    <a:schemeClr val="tx2"/>
                  </a:solidFill>
                  <a:latin typeface="微软雅黑" panose="020B0503020204020204" pitchFamily="34" charset="-122"/>
                  <a:ea typeface="微软雅黑" panose="020B0503020204020204" pitchFamily="34" charset="-122"/>
                </a:rPr>
                <a:t>导教授</a:t>
              </a:r>
              <a:r>
                <a:rPr lang="zh-CN" altLang="en-US" sz="2000" dirty="0" smtClean="0">
                  <a:solidFill>
                    <a:schemeClr val="tx2"/>
                  </a:solidFill>
                  <a:latin typeface="微软雅黑" panose="020B0503020204020204" pitchFamily="34" charset="-122"/>
                  <a:ea typeface="微软雅黑" panose="020B0503020204020204" pitchFamily="34" charset="-122"/>
                </a:rPr>
                <a:t>：彭敏</a:t>
              </a:r>
              <a:endParaRPr lang="en-US" altLang="zh-CN" sz="2000" dirty="0">
                <a:solidFill>
                  <a:schemeClr val="tx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925312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7191909" y="1273554"/>
            <a:ext cx="1781907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圆角矩形 5"/>
          <p:cNvSpPr/>
          <p:nvPr/>
        </p:nvSpPr>
        <p:spPr>
          <a:xfrm rot="10800000" flipV="1">
            <a:off x="2095031" y="1202276"/>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7" name="文本框 6"/>
          <p:cNvSpPr txBox="1"/>
          <p:nvPr/>
        </p:nvSpPr>
        <p:spPr>
          <a:xfrm>
            <a:off x="2519400" y="1156669"/>
            <a:ext cx="954103" cy="453455"/>
          </a:xfrm>
          <a:prstGeom prst="rect">
            <a:avLst/>
          </a:prstGeom>
          <a:noFill/>
        </p:spPr>
        <p:txBody>
          <a:bodyPr wrap="none" lIns="91438" tIns="45719" rIns="91438" bIns="45719" rtlCol="0">
            <a:spAutoFit/>
          </a:bodyPr>
          <a:lstStyle/>
          <a:p>
            <a:pPr>
              <a:lnSpc>
                <a:spcPct val="130000"/>
              </a:lnSpc>
            </a:pPr>
            <a:r>
              <a:rPr lang="zh-CN" altLang="en-US" sz="2000" dirty="0" smtClean="0">
                <a:solidFill>
                  <a:schemeClr val="tx2"/>
                </a:solidFill>
                <a:latin typeface="微软雅黑" panose="020B0503020204020204" pitchFamily="34" charset="-122"/>
              </a:rPr>
              <a:t>创新点</a:t>
            </a:r>
            <a:endParaRPr lang="zh-CN" altLang="en-US" sz="2000" dirty="0">
              <a:solidFill>
                <a:schemeClr val="tx2"/>
              </a:solidFill>
              <a:latin typeface="微软雅黑" panose="020B0503020204020204" pitchFamily="34" charset="-122"/>
            </a:endParaRPr>
          </a:p>
        </p:txBody>
      </p:sp>
      <p:cxnSp>
        <p:nvCxnSpPr>
          <p:cNvPr id="8" name="直接连接符 7"/>
          <p:cNvCxnSpPr/>
          <p:nvPr/>
        </p:nvCxnSpPr>
        <p:spPr>
          <a:xfrm>
            <a:off x="2607770" y="152539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523894" y="1603281"/>
            <a:ext cx="8187649" cy="1837424"/>
          </a:xfrm>
          <a:prstGeom prst="rect">
            <a:avLst/>
          </a:prstGeom>
        </p:spPr>
        <p:txBody>
          <a:bodyPr wrap="square" lIns="91438" tIns="45719" rIns="91438" bIns="45719">
            <a:spAutoFit/>
          </a:bodyPr>
          <a:lstStyle/>
          <a:p>
            <a:pPr marL="171450" indent="-171450" defTabSz="914400" fontAlgn="auto">
              <a:lnSpc>
                <a:spcPct val="150000"/>
              </a:lnSpc>
              <a:spcBef>
                <a:spcPct val="20000"/>
              </a:spcBef>
              <a:spcAft>
                <a:spcPts val="0"/>
              </a:spcAft>
              <a:buFont typeface="Arial" panose="020B0604020202020204" pitchFamily="34" charset="0"/>
              <a:buChar char="•"/>
              <a:defRPr/>
            </a:pPr>
            <a:r>
              <a:rPr lang="zh-CN" altLang="en-US" sz="1400" dirty="0" smtClean="0">
                <a:solidFill>
                  <a:schemeClr val="tx1">
                    <a:lumMod val="50000"/>
                    <a:lumOff val="50000"/>
                  </a:schemeClr>
                </a:solidFill>
              </a:rPr>
              <a:t>无需额外使用</a:t>
            </a:r>
            <a:r>
              <a:rPr lang="en-US" altLang="zh-CN" sz="1400" dirty="0" smtClean="0">
                <a:solidFill>
                  <a:schemeClr val="tx1">
                    <a:lumMod val="50000"/>
                    <a:lumOff val="50000"/>
                  </a:schemeClr>
                </a:solidFill>
              </a:rPr>
              <a:t>NLP</a:t>
            </a:r>
            <a:r>
              <a:rPr lang="zh-CN" altLang="en-US" sz="1400" dirty="0" smtClean="0">
                <a:solidFill>
                  <a:schemeClr val="tx1">
                    <a:lumMod val="50000"/>
                    <a:lumOff val="50000"/>
                  </a:schemeClr>
                </a:solidFill>
              </a:rPr>
              <a:t>工具</a:t>
            </a:r>
            <a:r>
              <a:rPr lang="zh-CN" altLang="en-US" sz="1400" dirty="0">
                <a:solidFill>
                  <a:schemeClr val="tx1">
                    <a:lumMod val="50000"/>
                    <a:lumOff val="50000"/>
                  </a:schemeClr>
                </a:solidFill>
              </a:rPr>
              <a:t>构建依存句法树</a:t>
            </a:r>
            <a:r>
              <a:rPr lang="zh-CN" altLang="en-US" sz="1400" dirty="0" smtClean="0">
                <a:solidFill>
                  <a:schemeClr val="tx1">
                    <a:lumMod val="50000"/>
                    <a:lumOff val="50000"/>
                  </a:schemeClr>
                </a:solidFill>
              </a:rPr>
              <a:t>，使用</a:t>
            </a:r>
            <a:r>
              <a:rPr lang="en-US" altLang="zh-CN" sz="1400" dirty="0" smtClean="0">
                <a:solidFill>
                  <a:schemeClr val="tx1">
                    <a:lumMod val="50000"/>
                    <a:lumOff val="50000"/>
                  </a:schemeClr>
                </a:solidFill>
              </a:rPr>
              <a:t>On-LSTM</a:t>
            </a:r>
            <a:r>
              <a:rPr lang="zh-CN" altLang="en-US" sz="1400" dirty="0" smtClean="0">
                <a:solidFill>
                  <a:schemeClr val="tx1">
                    <a:lumMod val="50000"/>
                    <a:lumOff val="50000"/>
                  </a:schemeClr>
                </a:solidFill>
              </a:rPr>
              <a:t>捕获句子的层级信息。</a:t>
            </a:r>
            <a:endParaRPr lang="en-US" altLang="zh-CN" sz="1400" dirty="0" smtClean="0">
              <a:solidFill>
                <a:schemeClr val="tx1">
                  <a:lumMod val="50000"/>
                  <a:lumOff val="50000"/>
                </a:schemeClr>
              </a:solidFill>
            </a:endParaRPr>
          </a:p>
          <a:p>
            <a:pPr marL="171450" indent="-171450" defTabSz="914400" fontAlgn="auto">
              <a:lnSpc>
                <a:spcPct val="150000"/>
              </a:lnSpc>
              <a:spcBef>
                <a:spcPct val="20000"/>
              </a:spcBef>
              <a:spcAft>
                <a:spcPts val="0"/>
              </a:spcAft>
              <a:buFont typeface="Arial" panose="020B0604020202020204" pitchFamily="34" charset="0"/>
              <a:buChar char="•"/>
              <a:defRPr/>
            </a:pPr>
            <a:r>
              <a:rPr lang="zh-CN" altLang="en-US" sz="1400" dirty="0" smtClean="0">
                <a:solidFill>
                  <a:schemeClr val="tx1">
                    <a:lumMod val="50000"/>
                    <a:lumOff val="50000"/>
                  </a:schemeClr>
                </a:solidFill>
              </a:rPr>
              <a:t>使用在线聚类的方式，直接从实例中抽取出每个关系的正模式，利用了同种关系不同包中实例之间的相似性信息。</a:t>
            </a:r>
            <a:endParaRPr lang="en-US" altLang="zh-CN" sz="1400" dirty="0" smtClean="0">
              <a:solidFill>
                <a:schemeClr val="tx1">
                  <a:lumMod val="50000"/>
                  <a:lumOff val="50000"/>
                </a:schemeClr>
              </a:solidFill>
            </a:endParaRPr>
          </a:p>
          <a:p>
            <a:pPr marL="171450" indent="-171450" defTabSz="914400" fontAlgn="auto">
              <a:lnSpc>
                <a:spcPct val="150000"/>
              </a:lnSpc>
              <a:spcBef>
                <a:spcPct val="20000"/>
              </a:spcBef>
              <a:spcAft>
                <a:spcPts val="0"/>
              </a:spcAft>
              <a:buFont typeface="Arial" panose="020B0604020202020204" pitchFamily="34" charset="0"/>
              <a:buChar char="•"/>
              <a:defRPr/>
            </a:pPr>
            <a:r>
              <a:rPr lang="zh-CN" altLang="en-US" sz="1400" dirty="0" smtClean="0">
                <a:solidFill>
                  <a:schemeClr val="tx1">
                    <a:lumMod val="50000"/>
                    <a:lumOff val="50000"/>
                  </a:schemeClr>
                </a:solidFill>
              </a:rPr>
              <a:t>设计了一种基于实例</a:t>
            </a:r>
            <a:r>
              <a:rPr lang="zh-CN" altLang="en-US" sz="1400" dirty="0">
                <a:solidFill>
                  <a:schemeClr val="tx1">
                    <a:lumMod val="50000"/>
                    <a:lumOff val="50000"/>
                  </a:schemeClr>
                </a:solidFill>
              </a:rPr>
              <a:t>数来为每个关系确定</a:t>
            </a:r>
            <a:r>
              <a:rPr lang="zh-CN" altLang="en-US" sz="1400" dirty="0" smtClean="0">
                <a:solidFill>
                  <a:schemeClr val="tx1">
                    <a:lumMod val="50000"/>
                    <a:lumOff val="50000"/>
                  </a:schemeClr>
                </a:solidFill>
              </a:rPr>
              <a:t>正模式个数的方法</a:t>
            </a:r>
            <a:endParaRPr lang="en-US" altLang="zh-CN" sz="1400" dirty="0" smtClean="0">
              <a:solidFill>
                <a:schemeClr val="tx1">
                  <a:lumMod val="50000"/>
                  <a:lumOff val="50000"/>
                </a:schemeClr>
              </a:solidFill>
            </a:endParaRPr>
          </a:p>
          <a:p>
            <a:pPr marL="171450" indent="-171450" defTabSz="914400" fontAlgn="auto">
              <a:lnSpc>
                <a:spcPct val="150000"/>
              </a:lnSpc>
              <a:spcBef>
                <a:spcPct val="20000"/>
              </a:spcBef>
              <a:spcAft>
                <a:spcPts val="0"/>
              </a:spcAft>
              <a:buFont typeface="Arial" panose="020B0604020202020204" pitchFamily="34" charset="0"/>
              <a:buChar char="•"/>
              <a:defRPr/>
            </a:pPr>
            <a:r>
              <a:rPr lang="zh-CN" altLang="en-US" sz="1400" dirty="0" smtClean="0">
                <a:solidFill>
                  <a:schemeClr val="tx1">
                    <a:lumMod val="50000"/>
                    <a:lumOff val="50000"/>
                  </a:schemeClr>
                </a:solidFill>
              </a:rPr>
              <a:t>不同于</a:t>
            </a:r>
            <a:r>
              <a:rPr lang="en-US" altLang="zh-CN" sz="1400" dirty="0" smtClean="0">
                <a:solidFill>
                  <a:schemeClr val="tx1">
                    <a:lumMod val="50000"/>
                    <a:lumOff val="50000"/>
                  </a:schemeClr>
                </a:solidFill>
              </a:rPr>
              <a:t>attention</a:t>
            </a:r>
            <a:r>
              <a:rPr lang="zh-CN" altLang="en-US" sz="1400" dirty="0" smtClean="0">
                <a:solidFill>
                  <a:schemeClr val="tx1">
                    <a:lumMod val="50000"/>
                    <a:lumOff val="50000"/>
                  </a:schemeClr>
                </a:solidFill>
              </a:rPr>
              <a:t>模型，本文使用了一种新的句子加权的方式</a:t>
            </a:r>
            <a:endParaRPr lang="en-US" altLang="zh-CN" sz="1400" dirty="0" smtClean="0">
              <a:solidFill>
                <a:schemeClr val="tx1">
                  <a:lumMod val="50000"/>
                  <a:lumOff val="50000"/>
                </a:schemeClr>
              </a:solidFill>
            </a:endParaRPr>
          </a:p>
        </p:txBody>
      </p:sp>
    </p:spTree>
    <p:extLst>
      <p:ext uri="{BB962C8B-B14F-4D97-AF65-F5344CB8AC3E}">
        <p14:creationId xmlns:p14="http://schemas.microsoft.com/office/powerpoint/2010/main" val="346646778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文本框 374"/>
          <p:cNvSpPr txBox="1"/>
          <p:nvPr/>
        </p:nvSpPr>
        <p:spPr>
          <a:xfrm>
            <a:off x="2349255" y="1148897"/>
            <a:ext cx="1415764" cy="525653"/>
          </a:xfrm>
          <a:prstGeom prst="rect">
            <a:avLst/>
          </a:prstGeom>
          <a:noFill/>
        </p:spPr>
        <p:txBody>
          <a:bodyPr wrap="none" lIns="91436" tIns="45718" rIns="91436" bIns="45718" rtlCol="0">
            <a:spAutoFit/>
          </a:bodyPr>
          <a:lstStyle/>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整体架构</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76" name="直接连接符 375"/>
          <p:cNvCxnSpPr/>
          <p:nvPr/>
        </p:nvCxnSpPr>
        <p:spPr>
          <a:xfrm>
            <a:off x="2429839" y="165416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 name="Rectangle 2"/>
          <p:cNvSpPr>
            <a:spLocks noChangeArrowheads="1"/>
          </p:cNvSpPr>
          <p:nvPr/>
        </p:nvSpPr>
        <p:spPr bwMode="auto">
          <a:xfrm>
            <a:off x="7191909" y="1273554"/>
            <a:ext cx="1781907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 name="图片 1"/>
          <p:cNvPicPr>
            <a:picLocks noChangeAspect="1"/>
          </p:cNvPicPr>
          <p:nvPr/>
        </p:nvPicPr>
        <p:blipFill>
          <a:blip r:embed="rId3"/>
          <a:stretch>
            <a:fillRect/>
          </a:stretch>
        </p:blipFill>
        <p:spPr>
          <a:xfrm>
            <a:off x="2000816" y="1950840"/>
            <a:ext cx="9577094" cy="4305105"/>
          </a:xfrm>
          <a:prstGeom prst="rect">
            <a:avLst/>
          </a:prstGeom>
        </p:spPr>
      </p:pic>
    </p:spTree>
    <p:extLst>
      <p:ext uri="{BB962C8B-B14F-4D97-AF65-F5344CB8AC3E}">
        <p14:creationId xmlns:p14="http://schemas.microsoft.com/office/powerpoint/2010/main" val="276233761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rot="10800000" flipV="1">
            <a:off x="2042502" y="1223837"/>
            <a:ext cx="289448" cy="29353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17" name="文本框 16"/>
          <p:cNvSpPr txBox="1"/>
          <p:nvPr/>
        </p:nvSpPr>
        <p:spPr>
          <a:xfrm>
            <a:off x="2504251" y="1145127"/>
            <a:ext cx="1902388" cy="434861"/>
          </a:xfrm>
          <a:prstGeom prst="rect">
            <a:avLst/>
          </a:prstGeom>
          <a:noFill/>
        </p:spPr>
        <p:txBody>
          <a:bodyPr wrap="square" lIns="91438" tIns="45719" rIns="91438" bIns="45719"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1</a:t>
            </a:r>
            <a:r>
              <a:rPr lang="zh-CN" altLang="en-US" dirty="0" smtClean="0">
                <a:solidFill>
                  <a:schemeClr val="tx2"/>
                </a:solidFill>
                <a:latin typeface="微软雅黑" panose="020B0503020204020204" pitchFamily="34" charset="-122"/>
                <a:ea typeface="微软雅黑" panose="020B0503020204020204" pitchFamily="34" charset="-122"/>
              </a:rPr>
              <a:t>、实验数据</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18" name="直接连接符 17"/>
          <p:cNvCxnSpPr/>
          <p:nvPr/>
        </p:nvCxnSpPr>
        <p:spPr>
          <a:xfrm flipV="1">
            <a:off x="2050310" y="1536801"/>
            <a:ext cx="2370457" cy="92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113525" y="1761034"/>
            <a:ext cx="3875355" cy="1661607"/>
          </a:xfrm>
          <a:prstGeom prst="rect">
            <a:avLst/>
          </a:prstGeom>
        </p:spPr>
        <p:txBody>
          <a:bodyPr wrap="square" lIns="91438" tIns="45719" rIns="91438" bIns="45719">
            <a:spAutoFit/>
          </a:bodyPr>
          <a:lstStyle/>
          <a:p>
            <a:pPr marL="171450" indent="-171450">
              <a:lnSpc>
                <a:spcPct val="13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CNN/PCNN+ATT</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Lin et al. 2016</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endParaRPr lang="en-US" altLang="zh-CN" sz="1600" dirty="0" smtClean="0">
              <a:solidFill>
                <a:schemeClr val="bg2">
                  <a:lumMod val="50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APCNN+D</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Ji et al. 2017</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endParaRPr lang="en-US" altLang="zh-CN" sz="1600" dirty="0" smtClean="0">
              <a:solidFill>
                <a:schemeClr val="bg2">
                  <a:lumMod val="50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CNN+RL</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Feng et al. 2018</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endParaRPr lang="en-US" altLang="zh-CN" sz="1600" dirty="0" smtClean="0">
              <a:solidFill>
                <a:schemeClr val="bg2">
                  <a:lumMod val="50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SEE-Trans</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He et al. 2018</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endParaRPr lang="en-US" altLang="zh-CN" sz="1600" dirty="0" smtClean="0">
              <a:solidFill>
                <a:schemeClr val="bg2">
                  <a:lumMod val="50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PCNN+WN</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Yuan et al. 2019</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4" name="圆角矩形 23"/>
          <p:cNvSpPr/>
          <p:nvPr/>
        </p:nvSpPr>
        <p:spPr>
          <a:xfrm rot="10800000" flipV="1">
            <a:off x="2050310" y="4861602"/>
            <a:ext cx="289448" cy="29353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5" name="文本框 24"/>
          <p:cNvSpPr txBox="1"/>
          <p:nvPr/>
        </p:nvSpPr>
        <p:spPr>
          <a:xfrm>
            <a:off x="2523246" y="4828130"/>
            <a:ext cx="2134180" cy="434861"/>
          </a:xfrm>
          <a:prstGeom prst="rect">
            <a:avLst/>
          </a:prstGeom>
          <a:noFill/>
        </p:spPr>
        <p:txBody>
          <a:bodyPr wrap="square" lIns="91438" tIns="45719" rIns="91438" bIns="45719"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2</a:t>
            </a:r>
            <a:r>
              <a:rPr lang="zh-CN" altLang="en-US" dirty="0" smtClean="0">
                <a:solidFill>
                  <a:schemeClr val="tx2"/>
                </a:solidFill>
                <a:latin typeface="微软雅黑" panose="020B0503020204020204" pitchFamily="34" charset="-122"/>
                <a:ea typeface="微软雅黑" panose="020B0503020204020204" pitchFamily="34" charset="-122"/>
              </a:rPr>
              <a:t>、评价指标</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26" name="直接连接符 25"/>
          <p:cNvCxnSpPr/>
          <p:nvPr/>
        </p:nvCxnSpPr>
        <p:spPr>
          <a:xfrm flipV="1">
            <a:off x="2064288" y="5214533"/>
            <a:ext cx="2370457" cy="92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195033" y="5299941"/>
            <a:ext cx="2548775" cy="701344"/>
          </a:xfrm>
          <a:prstGeom prst="rect">
            <a:avLst/>
          </a:prstGeom>
        </p:spPr>
        <p:txBody>
          <a:bodyPr wrap="square" lIns="91438" tIns="45719" rIns="91438" bIns="45719">
            <a:spAutoFit/>
          </a:bodyPr>
          <a:lstStyle/>
          <a:p>
            <a:pPr marL="171450" indent="-171450">
              <a:lnSpc>
                <a:spcPct val="13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rPr>
              <a:t>P@N</a:t>
            </a:r>
          </a:p>
          <a:p>
            <a:pPr marL="171450" indent="-171450">
              <a:lnSpc>
                <a:spcPct val="13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rPr>
              <a:t>PR</a:t>
            </a:r>
            <a:r>
              <a:rPr lang="zh-CN" altLang="en-US" sz="1600" dirty="0" smtClean="0">
                <a:solidFill>
                  <a:schemeClr val="bg2">
                    <a:lumMod val="50000"/>
                  </a:schemeClr>
                </a:solidFill>
                <a:latin typeface="微软雅黑" panose="020B0503020204020204" pitchFamily="34" charset="-122"/>
              </a:rPr>
              <a:t>曲线</a:t>
            </a:r>
            <a:r>
              <a:rPr lang="en-US" altLang="zh-CN" sz="1600" dirty="0" smtClean="0">
                <a:solidFill>
                  <a:schemeClr val="bg2">
                    <a:lumMod val="50000"/>
                  </a:schemeClr>
                </a:solidFill>
                <a:latin typeface="微软雅黑" panose="020B0503020204020204" pitchFamily="34" charset="-122"/>
              </a:rPr>
              <a:t>AUC</a:t>
            </a:r>
            <a:r>
              <a:rPr lang="zh-CN" altLang="en-US" sz="1600" dirty="0" smtClean="0">
                <a:solidFill>
                  <a:schemeClr val="bg2">
                    <a:lumMod val="50000"/>
                  </a:schemeClr>
                </a:solidFill>
                <a:latin typeface="微软雅黑" panose="020B0503020204020204" pitchFamily="34" charset="-122"/>
              </a:rPr>
              <a:t>值</a:t>
            </a:r>
            <a:endParaRPr lang="en-US" altLang="zh-CN" sz="1600" dirty="0">
              <a:solidFill>
                <a:schemeClr val="bg2">
                  <a:lumMod val="50000"/>
                </a:schemeClr>
              </a:solidFill>
              <a:latin typeface="微软雅黑" panose="020B0503020204020204" pitchFamily="34" charset="-122"/>
            </a:endParaRPr>
          </a:p>
        </p:txBody>
      </p:sp>
      <p:sp>
        <p:nvSpPr>
          <p:cNvPr id="32" name="圆角矩形 31"/>
          <p:cNvSpPr/>
          <p:nvPr/>
        </p:nvSpPr>
        <p:spPr>
          <a:xfrm rot="10800000" flipV="1">
            <a:off x="7127503" y="3764622"/>
            <a:ext cx="289448" cy="29353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3" name="文本框 32"/>
          <p:cNvSpPr txBox="1"/>
          <p:nvPr/>
        </p:nvSpPr>
        <p:spPr>
          <a:xfrm>
            <a:off x="7600439" y="3731150"/>
            <a:ext cx="2134180" cy="472435"/>
          </a:xfrm>
          <a:prstGeom prst="rect">
            <a:avLst/>
          </a:prstGeom>
          <a:noFill/>
        </p:spPr>
        <p:txBody>
          <a:bodyPr wrap="square" lIns="91438" tIns="45719" rIns="91438" bIns="45719"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4</a:t>
            </a:r>
            <a:r>
              <a:rPr lang="zh-CN" altLang="en-US" dirty="0" smtClean="0">
                <a:solidFill>
                  <a:schemeClr val="tx2"/>
                </a:solidFill>
                <a:latin typeface="微软雅黑" panose="020B0503020204020204" pitchFamily="34" charset="-122"/>
                <a:ea typeface="微软雅黑" panose="020B0503020204020204" pitchFamily="34" charset="-122"/>
              </a:rPr>
              <a:t>、对比实验</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34" name="直接连接符 33"/>
          <p:cNvCxnSpPr/>
          <p:nvPr/>
        </p:nvCxnSpPr>
        <p:spPr>
          <a:xfrm flipV="1">
            <a:off x="7141481" y="4117553"/>
            <a:ext cx="2370457" cy="92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272225" y="4262986"/>
            <a:ext cx="4143487" cy="1052594"/>
          </a:xfrm>
          <a:prstGeom prst="rect">
            <a:avLst/>
          </a:prstGeom>
        </p:spPr>
        <p:txBody>
          <a:bodyPr wrap="square" lIns="91438" tIns="45719" rIns="91438" bIns="45719">
            <a:spAutoFit/>
          </a:bodyPr>
          <a:lstStyle/>
          <a:p>
            <a:pPr marL="171450" indent="-171450">
              <a:lnSpc>
                <a:spcPct val="130000"/>
              </a:lnSpc>
              <a:buFont typeface="Arial" panose="020B0604020202020204" pitchFamily="34" charset="0"/>
              <a:buChar char="•"/>
            </a:pPr>
            <a:r>
              <a:rPr lang="zh-CN" altLang="en-US" sz="1600" dirty="0" smtClean="0">
                <a:solidFill>
                  <a:schemeClr val="bg2">
                    <a:lumMod val="50000"/>
                  </a:schemeClr>
                </a:solidFill>
                <a:latin typeface="微软雅黑" panose="020B0503020204020204" pitchFamily="34" charset="-122"/>
              </a:rPr>
              <a:t>验证</a:t>
            </a:r>
            <a:r>
              <a:rPr lang="en-US" altLang="zh-CN" sz="1600" dirty="0" smtClean="0">
                <a:solidFill>
                  <a:schemeClr val="bg2">
                    <a:lumMod val="50000"/>
                  </a:schemeClr>
                </a:solidFill>
                <a:latin typeface="微软雅黑" panose="020B0503020204020204" pitchFamily="34" charset="-122"/>
              </a:rPr>
              <a:t>On-LSTM</a:t>
            </a:r>
            <a:r>
              <a:rPr lang="zh-CN" altLang="en-US" sz="1600" dirty="0" smtClean="0">
                <a:solidFill>
                  <a:schemeClr val="bg2">
                    <a:lumMod val="50000"/>
                  </a:schemeClr>
                </a:solidFill>
                <a:latin typeface="微软雅黑" panose="020B0503020204020204" pitchFamily="34" charset="-122"/>
              </a:rPr>
              <a:t>的有效性</a:t>
            </a:r>
            <a:endParaRPr lang="en-US" altLang="zh-CN" sz="1600" dirty="0" smtClean="0">
              <a:solidFill>
                <a:schemeClr val="bg2">
                  <a:lumMod val="50000"/>
                </a:schemeClr>
              </a:solidFill>
              <a:latin typeface="微软雅黑" panose="020B0503020204020204" pitchFamily="34" charset="-122"/>
            </a:endParaRPr>
          </a:p>
          <a:p>
            <a:pPr marL="171450" indent="-171450">
              <a:lnSpc>
                <a:spcPct val="130000"/>
              </a:lnSpc>
              <a:buFont typeface="Arial" panose="020B0604020202020204" pitchFamily="34" charset="0"/>
              <a:buChar char="•"/>
            </a:pPr>
            <a:r>
              <a:rPr lang="zh-CN" altLang="en-US" sz="1600" dirty="0" smtClean="0">
                <a:solidFill>
                  <a:schemeClr val="bg2">
                    <a:lumMod val="50000"/>
                  </a:schemeClr>
                </a:solidFill>
                <a:latin typeface="微软雅黑" panose="020B0503020204020204" pitchFamily="34" charset="-122"/>
              </a:rPr>
              <a:t>验证模式过滤噪声的有效性</a:t>
            </a:r>
            <a:endParaRPr lang="en-US" altLang="zh-CN" sz="1600" dirty="0" smtClean="0">
              <a:solidFill>
                <a:schemeClr val="bg2">
                  <a:lumMod val="50000"/>
                </a:schemeClr>
              </a:solidFill>
              <a:latin typeface="微软雅黑" panose="020B0503020204020204" pitchFamily="34" charset="-122"/>
            </a:endParaRPr>
          </a:p>
          <a:p>
            <a:pPr marL="171450" indent="-171450">
              <a:lnSpc>
                <a:spcPct val="130000"/>
              </a:lnSpc>
              <a:buFont typeface="Arial" panose="020B0604020202020204" pitchFamily="34" charset="0"/>
              <a:buChar char="•"/>
            </a:pPr>
            <a:r>
              <a:rPr lang="zh-CN" altLang="en-US" sz="1600" dirty="0" smtClean="0">
                <a:solidFill>
                  <a:schemeClr val="bg2">
                    <a:lumMod val="50000"/>
                  </a:schemeClr>
                </a:solidFill>
                <a:latin typeface="微软雅黑" panose="020B0503020204020204" pitchFamily="34" charset="-122"/>
              </a:rPr>
              <a:t>验证不同的正模式个数对模型性能的影响</a:t>
            </a:r>
            <a:endParaRPr lang="en-US" altLang="zh-CN" sz="1600" dirty="0">
              <a:solidFill>
                <a:schemeClr val="bg2">
                  <a:lumMod val="50000"/>
                </a:schemeClr>
              </a:solidFill>
              <a:latin typeface="微软雅黑" panose="020B0503020204020204" pitchFamily="34" charset="-122"/>
            </a:endParaRPr>
          </a:p>
        </p:txBody>
      </p:sp>
      <p:sp>
        <p:nvSpPr>
          <p:cNvPr id="14" name="文本框 13"/>
          <p:cNvSpPr txBox="1"/>
          <p:nvPr/>
        </p:nvSpPr>
        <p:spPr>
          <a:xfrm>
            <a:off x="7761397" y="1133558"/>
            <a:ext cx="1473472" cy="452428"/>
          </a:xfrm>
          <a:prstGeom prst="rect">
            <a:avLst/>
          </a:prstGeom>
          <a:noFill/>
        </p:spPr>
        <p:txBody>
          <a:bodyPr wrap="none" lIns="91436" tIns="45718" rIns="91436" bIns="45718" rtlCol="0">
            <a:spAutoFit/>
          </a:bodyPr>
          <a:lstStyle/>
          <a:p>
            <a:pPr>
              <a:lnSpc>
                <a:spcPct val="130000"/>
              </a:lnSpc>
            </a:pPr>
            <a:r>
              <a:rPr lang="en-US" altLang="zh-CN" sz="1800" dirty="0" smtClean="0">
                <a:solidFill>
                  <a:schemeClr val="tx2"/>
                </a:solidFill>
                <a:latin typeface="微软雅黑" panose="020B0503020204020204" pitchFamily="34" charset="-122"/>
                <a:ea typeface="微软雅黑" panose="020B0503020204020204" pitchFamily="34" charset="-122"/>
              </a:rPr>
              <a:t>3</a:t>
            </a:r>
            <a:r>
              <a:rPr lang="zh-CN" altLang="en-US" sz="1800" dirty="0" smtClean="0">
                <a:solidFill>
                  <a:schemeClr val="tx2"/>
                </a:solidFill>
                <a:latin typeface="微软雅黑" panose="020B0503020204020204" pitchFamily="34" charset="-122"/>
                <a:ea typeface="微软雅黑" panose="020B0503020204020204" pitchFamily="34" charset="-122"/>
              </a:rPr>
              <a:t>、对比模型</a:t>
            </a:r>
            <a:endParaRPr lang="zh-CN" altLang="en-US" sz="1800" dirty="0">
              <a:solidFill>
                <a:schemeClr val="tx2"/>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127504" y="152030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rot="10800000" flipV="1">
            <a:off x="7127503" y="1194600"/>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1" name="矩形 20"/>
          <p:cNvSpPr/>
          <p:nvPr/>
        </p:nvSpPr>
        <p:spPr>
          <a:xfrm>
            <a:off x="1992996" y="1671193"/>
            <a:ext cx="4510807" cy="2948495"/>
          </a:xfrm>
          <a:prstGeom prst="rect">
            <a:avLst/>
          </a:prstGeom>
        </p:spPr>
        <p:txBody>
          <a:bodyPr wrap="square" lIns="91436" tIns="45718" rIns="91436" bIns="45718">
            <a:spAutoFit/>
          </a:bodyPr>
          <a:lstStyle/>
          <a:p>
            <a:pPr marL="285750" indent="-285750">
              <a:lnSpc>
                <a:spcPct val="13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NYT</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数据集（</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53</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种关系</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表示无关系的“</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NA”</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endParaRPr lang="en-US" altLang="zh-CN" sz="16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2">
                    <a:lumMod val="50000"/>
                  </a:schemeClr>
                </a:solidFill>
                <a:latin typeface="微软雅黑" panose="020B0503020204020204" pitchFamily="34" charset="-122"/>
              </a:rPr>
              <a:t>训练集</a:t>
            </a:r>
            <a:endParaRPr lang="en-US" altLang="zh-CN" sz="1600" dirty="0">
              <a:solidFill>
                <a:schemeClr val="bg2">
                  <a:lumMod val="50000"/>
                </a:schemeClr>
              </a:solidFill>
              <a:latin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solidFill>
                  <a:schemeClr val="bg2">
                    <a:lumMod val="50000"/>
                  </a:schemeClr>
                </a:solidFill>
                <a:latin typeface="微软雅黑" panose="020B0503020204020204" pitchFamily="34" charset="-122"/>
              </a:rPr>
              <a:t>2005-2006</a:t>
            </a:r>
            <a:r>
              <a:rPr lang="zh-CN" altLang="en-US" sz="1600" dirty="0">
                <a:solidFill>
                  <a:schemeClr val="bg2">
                    <a:lumMod val="50000"/>
                  </a:schemeClr>
                </a:solidFill>
                <a:latin typeface="微软雅黑" panose="020B0503020204020204" pitchFamily="34" charset="-122"/>
              </a:rPr>
              <a:t>年的句子，包含</a:t>
            </a:r>
            <a:r>
              <a:rPr lang="en-US" altLang="zh-CN" sz="1600" dirty="0">
                <a:solidFill>
                  <a:schemeClr val="bg2">
                    <a:lumMod val="50000"/>
                  </a:schemeClr>
                </a:solidFill>
                <a:latin typeface="微软雅黑" panose="020B0503020204020204" pitchFamily="34" charset="-122"/>
              </a:rPr>
              <a:t>522611</a:t>
            </a:r>
            <a:r>
              <a:rPr lang="zh-CN" altLang="en-US" sz="1600" dirty="0">
                <a:solidFill>
                  <a:schemeClr val="bg2">
                    <a:lumMod val="50000"/>
                  </a:schemeClr>
                </a:solidFill>
                <a:latin typeface="微软雅黑" panose="020B0503020204020204" pitchFamily="34" charset="-122"/>
              </a:rPr>
              <a:t>个句子、</a:t>
            </a:r>
            <a:r>
              <a:rPr lang="en-US" altLang="zh-CN" sz="1600" dirty="0">
                <a:solidFill>
                  <a:schemeClr val="bg2">
                    <a:lumMod val="50000"/>
                  </a:schemeClr>
                </a:solidFill>
                <a:latin typeface="微软雅黑" panose="020B0503020204020204" pitchFamily="34" charset="-122"/>
              </a:rPr>
              <a:t>281270</a:t>
            </a:r>
            <a:r>
              <a:rPr lang="zh-CN" altLang="en-US" sz="1600" dirty="0">
                <a:solidFill>
                  <a:schemeClr val="bg2">
                    <a:lumMod val="50000"/>
                  </a:schemeClr>
                </a:solidFill>
                <a:latin typeface="微软雅黑" panose="020B0503020204020204" pitchFamily="34" charset="-122"/>
              </a:rPr>
              <a:t>个实体对和</a:t>
            </a:r>
            <a:r>
              <a:rPr lang="en-US" altLang="zh-CN" sz="1600" dirty="0">
                <a:solidFill>
                  <a:schemeClr val="bg2">
                    <a:lumMod val="50000"/>
                  </a:schemeClr>
                </a:solidFill>
                <a:latin typeface="微软雅黑" panose="020B0503020204020204" pitchFamily="34" charset="-122"/>
              </a:rPr>
              <a:t>18,252</a:t>
            </a:r>
            <a:r>
              <a:rPr lang="zh-CN" altLang="en-US" sz="1600" dirty="0">
                <a:solidFill>
                  <a:schemeClr val="bg2">
                    <a:lumMod val="50000"/>
                  </a:schemeClr>
                </a:solidFill>
                <a:latin typeface="微软雅黑" panose="020B0503020204020204" pitchFamily="34" charset="-122"/>
              </a:rPr>
              <a:t>个关系事实</a:t>
            </a:r>
            <a:endParaRPr lang="en-US" altLang="zh-CN" sz="1600" dirty="0">
              <a:solidFill>
                <a:schemeClr val="bg2">
                  <a:lumMod val="50000"/>
                </a:schemeClr>
              </a:solidFill>
              <a:latin typeface="微软雅黑" panose="020B0503020204020204" pitchFamily="34" charset="-122"/>
            </a:endParaRPr>
          </a:p>
          <a:p>
            <a:pPr>
              <a:lnSpc>
                <a:spcPct val="150000"/>
              </a:lnSpc>
            </a:pPr>
            <a:r>
              <a:rPr lang="zh-CN" altLang="en-US" sz="1600" dirty="0">
                <a:solidFill>
                  <a:schemeClr val="bg2">
                    <a:lumMod val="50000"/>
                  </a:schemeClr>
                </a:solidFill>
                <a:latin typeface="微软雅黑" panose="020B0503020204020204" pitchFamily="34" charset="-122"/>
              </a:rPr>
              <a:t>测试集</a:t>
            </a:r>
            <a:endParaRPr lang="en-US" altLang="zh-CN" sz="1600" dirty="0">
              <a:solidFill>
                <a:schemeClr val="bg2">
                  <a:lumMod val="50000"/>
                </a:schemeClr>
              </a:solidFill>
              <a:latin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solidFill>
                  <a:schemeClr val="bg2">
                    <a:lumMod val="50000"/>
                  </a:schemeClr>
                </a:solidFill>
                <a:latin typeface="微软雅黑" panose="020B0503020204020204" pitchFamily="34" charset="-122"/>
              </a:rPr>
              <a:t>2007</a:t>
            </a:r>
            <a:r>
              <a:rPr lang="zh-CN" altLang="en-US" sz="1600" dirty="0">
                <a:solidFill>
                  <a:schemeClr val="bg2">
                    <a:lumMod val="50000"/>
                  </a:schemeClr>
                </a:solidFill>
                <a:latin typeface="微软雅黑" panose="020B0503020204020204" pitchFamily="34" charset="-122"/>
              </a:rPr>
              <a:t>年的句子，包含</a:t>
            </a:r>
            <a:r>
              <a:rPr lang="en-US" altLang="zh-CN" sz="1600" dirty="0">
                <a:solidFill>
                  <a:schemeClr val="bg2">
                    <a:lumMod val="50000"/>
                  </a:schemeClr>
                </a:solidFill>
                <a:latin typeface="微软雅黑" panose="020B0503020204020204" pitchFamily="34" charset="-122"/>
              </a:rPr>
              <a:t>172448</a:t>
            </a:r>
            <a:r>
              <a:rPr lang="zh-CN" altLang="en-US" sz="1600" dirty="0">
                <a:solidFill>
                  <a:schemeClr val="bg2">
                    <a:lumMod val="50000"/>
                  </a:schemeClr>
                </a:solidFill>
                <a:latin typeface="微软雅黑" panose="020B0503020204020204" pitchFamily="34" charset="-122"/>
              </a:rPr>
              <a:t>个句子、</a:t>
            </a:r>
            <a:r>
              <a:rPr lang="en-US" altLang="zh-CN" sz="1600" dirty="0">
                <a:solidFill>
                  <a:schemeClr val="bg2">
                    <a:lumMod val="50000"/>
                  </a:schemeClr>
                </a:solidFill>
                <a:latin typeface="微软雅黑" panose="020B0503020204020204" pitchFamily="34" charset="-122"/>
              </a:rPr>
              <a:t>96678</a:t>
            </a:r>
            <a:r>
              <a:rPr lang="zh-CN" altLang="en-US" sz="1600" dirty="0">
                <a:solidFill>
                  <a:schemeClr val="bg2">
                    <a:lumMod val="50000"/>
                  </a:schemeClr>
                </a:solidFill>
                <a:latin typeface="微软雅黑" panose="020B0503020204020204" pitchFamily="34" charset="-122"/>
              </a:rPr>
              <a:t>个实体对和</a:t>
            </a:r>
            <a:r>
              <a:rPr lang="en-US" altLang="zh-CN" sz="1600" dirty="0">
                <a:solidFill>
                  <a:schemeClr val="bg2">
                    <a:lumMod val="50000"/>
                  </a:schemeClr>
                </a:solidFill>
                <a:latin typeface="微软雅黑" panose="020B0503020204020204" pitchFamily="34" charset="-122"/>
              </a:rPr>
              <a:t>1950</a:t>
            </a:r>
            <a:r>
              <a:rPr lang="zh-CN" altLang="en-US" sz="1600" dirty="0">
                <a:solidFill>
                  <a:schemeClr val="bg2">
                    <a:lumMod val="50000"/>
                  </a:schemeClr>
                </a:solidFill>
                <a:latin typeface="微软雅黑" panose="020B0503020204020204" pitchFamily="34" charset="-122"/>
              </a:rPr>
              <a:t>个关系</a:t>
            </a:r>
            <a:r>
              <a:rPr lang="zh-CN" altLang="en-US" sz="1600" dirty="0" smtClean="0">
                <a:solidFill>
                  <a:schemeClr val="bg2">
                    <a:lumMod val="50000"/>
                  </a:schemeClr>
                </a:solidFill>
                <a:latin typeface="微软雅黑" panose="020B0503020204020204" pitchFamily="34" charset="-122"/>
              </a:rPr>
              <a:t>事实</a:t>
            </a:r>
            <a:endParaRPr lang="en-US" altLang="zh-CN" sz="1600" dirty="0">
              <a:solidFill>
                <a:schemeClr val="bg2">
                  <a:lumMod val="50000"/>
                </a:schemeClr>
              </a:solidFill>
              <a:latin typeface="微软雅黑" panose="020B0503020204020204" pitchFamily="34" charset="-122"/>
            </a:endParaRPr>
          </a:p>
        </p:txBody>
      </p:sp>
    </p:spTree>
    <p:extLst>
      <p:ext uri="{BB962C8B-B14F-4D97-AF65-F5344CB8AC3E}">
        <p14:creationId xmlns:p14="http://schemas.microsoft.com/office/powerpoint/2010/main" val="38444084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2108744" y="1801112"/>
            <a:ext cx="9216963" cy="3745637"/>
          </a:xfrm>
          <a:prstGeom prst="rect">
            <a:avLst/>
          </a:prstGeom>
        </p:spPr>
        <p:txBody>
          <a:bodyPr wrap="square" lIns="91436" tIns="45718" rIns="91436" bIns="45718">
            <a:spAutoFit/>
          </a:bodyPr>
          <a:lstStyle/>
          <a:p>
            <a:pPr marL="285750" lvl="0" indent="-285750">
              <a:lnSpc>
                <a:spcPct val="130000"/>
              </a:lnSpc>
              <a:buFont typeface="Wingdings" panose="05000000000000000000" pitchFamily="2" charset="2"/>
              <a:buChar char="Ø"/>
            </a:pPr>
            <a:r>
              <a:rPr lang="en-US" sz="1400" dirty="0" smtClean="0">
                <a:solidFill>
                  <a:schemeClr val="bg2">
                    <a:lumMod val="50000"/>
                  </a:schemeClr>
                </a:solidFill>
                <a:latin typeface="微软雅黑" panose="020B0503020204020204" pitchFamily="34" charset="-122"/>
                <a:ea typeface="微软雅黑" panose="020B0503020204020204" pitchFamily="34" charset="-122"/>
              </a:rPr>
              <a:t>2018</a:t>
            </a:r>
            <a:r>
              <a:rPr lang="zh-CN" altLang="en-US" sz="1400" dirty="0">
                <a:solidFill>
                  <a:schemeClr val="bg2">
                    <a:lumMod val="50000"/>
                  </a:schemeClr>
                </a:solidFill>
                <a:latin typeface="微软雅黑" panose="020B0503020204020204" pitchFamily="34" charset="-122"/>
              </a:rPr>
              <a:t>年</a:t>
            </a:r>
            <a:r>
              <a:rPr lang="en-US" sz="1400" dirty="0">
                <a:solidFill>
                  <a:schemeClr val="bg2">
                    <a:lumMod val="50000"/>
                  </a:schemeClr>
                </a:solidFill>
                <a:latin typeface="微软雅黑" panose="020B0503020204020204" pitchFamily="34" charset="-122"/>
                <a:ea typeface="微软雅黑" panose="020B0503020204020204" pitchFamily="34" charset="-122"/>
              </a:rPr>
              <a:t>10</a:t>
            </a:r>
            <a:r>
              <a:rPr lang="zh-CN" altLang="en-US" sz="1400" dirty="0">
                <a:solidFill>
                  <a:schemeClr val="bg2">
                    <a:lumMod val="50000"/>
                  </a:schemeClr>
                </a:solidFill>
                <a:latin typeface="微软雅黑" panose="020B0503020204020204" pitchFamily="34" charset="-122"/>
              </a:rPr>
              <a:t>月</a:t>
            </a:r>
            <a:r>
              <a:rPr lang="en-US" altLang="zh-CN" sz="1400" dirty="0">
                <a:solidFill>
                  <a:schemeClr val="bg2">
                    <a:lumMod val="50000"/>
                  </a:schemeClr>
                </a:solidFill>
                <a:latin typeface="微软雅黑" panose="020B0503020204020204" pitchFamily="34" charset="-122"/>
              </a:rPr>
              <a:t>—</a:t>
            </a:r>
            <a:r>
              <a:rPr lang="en-US" sz="1400" dirty="0">
                <a:solidFill>
                  <a:schemeClr val="bg2">
                    <a:lumMod val="50000"/>
                  </a:schemeClr>
                </a:solidFill>
                <a:latin typeface="微软雅黑" panose="020B0503020204020204" pitchFamily="34" charset="-122"/>
                <a:ea typeface="微软雅黑" panose="020B0503020204020204" pitchFamily="34" charset="-122"/>
              </a:rPr>
              <a:t>2018</a:t>
            </a:r>
            <a:r>
              <a:rPr lang="zh-CN" altLang="en-US" sz="1400" dirty="0">
                <a:solidFill>
                  <a:schemeClr val="bg2">
                    <a:lumMod val="50000"/>
                  </a:schemeClr>
                </a:solidFill>
                <a:latin typeface="微软雅黑" panose="020B0503020204020204" pitchFamily="34" charset="-122"/>
              </a:rPr>
              <a:t>年</a:t>
            </a:r>
            <a:r>
              <a:rPr lang="en-US" sz="1400" dirty="0">
                <a:solidFill>
                  <a:schemeClr val="bg2">
                    <a:lumMod val="50000"/>
                  </a:schemeClr>
                </a:solidFill>
                <a:latin typeface="微软雅黑" panose="020B0503020204020204" pitchFamily="34" charset="-122"/>
                <a:ea typeface="微软雅黑" panose="020B0503020204020204" pitchFamily="34" charset="-122"/>
              </a:rPr>
              <a:t>11</a:t>
            </a:r>
            <a:r>
              <a:rPr lang="zh-CN" altLang="en-US" sz="1400" dirty="0">
                <a:solidFill>
                  <a:schemeClr val="bg2">
                    <a:lumMod val="50000"/>
                  </a:schemeClr>
                </a:solidFill>
                <a:latin typeface="微软雅黑" panose="020B0503020204020204" pitchFamily="34" charset="-122"/>
              </a:rPr>
              <a:t>月</a:t>
            </a:r>
            <a:r>
              <a:rPr lang="en-US" sz="1400" dirty="0">
                <a:solidFill>
                  <a:schemeClr val="bg2">
                    <a:lumMod val="50000"/>
                  </a:schemeClr>
                </a:solidFill>
                <a:latin typeface="微软雅黑" panose="020B0503020204020204" pitchFamily="34" charset="-122"/>
                <a:ea typeface="微软雅黑" panose="020B0503020204020204" pitchFamily="34" charset="-122"/>
              </a:rPr>
              <a:t>  </a:t>
            </a:r>
          </a:p>
          <a:p>
            <a:pPr>
              <a:lnSpc>
                <a:spcPct val="130000"/>
              </a:lnSpc>
            </a:pPr>
            <a:r>
              <a:rPr lang="en-US" altLang="zh-CN" sz="1400" dirty="0" smtClean="0">
                <a:solidFill>
                  <a:schemeClr val="bg2">
                    <a:lumMod val="50000"/>
                  </a:schemeClr>
                </a:solidFill>
                <a:latin typeface="微软雅黑" panose="020B0503020204020204" pitchFamily="34" charset="-122"/>
              </a:rPr>
              <a:t>	</a:t>
            </a:r>
            <a:r>
              <a:rPr lang="zh-CN" altLang="en-US" sz="1400" dirty="0" smtClean="0">
                <a:solidFill>
                  <a:schemeClr val="bg2">
                    <a:lumMod val="50000"/>
                  </a:schemeClr>
                </a:solidFill>
                <a:latin typeface="微软雅黑" panose="020B0503020204020204" pitchFamily="34" charset="-122"/>
              </a:rPr>
              <a:t>论文</a:t>
            </a:r>
            <a:r>
              <a:rPr lang="zh-CN" altLang="en-US" sz="1400" dirty="0">
                <a:solidFill>
                  <a:schemeClr val="bg2">
                    <a:lumMod val="50000"/>
                  </a:schemeClr>
                </a:solidFill>
                <a:latin typeface="微软雅黑" panose="020B0503020204020204" pitchFamily="34" charset="-122"/>
              </a:rPr>
              <a:t>选题，查阅相关文献资料，撰写开题报告。</a:t>
            </a:r>
            <a:endParaRPr lang="en-US" sz="14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Ø"/>
            </a:pPr>
            <a:r>
              <a:rPr lang="en-US" sz="1400" dirty="0">
                <a:solidFill>
                  <a:schemeClr val="bg2">
                    <a:lumMod val="50000"/>
                  </a:schemeClr>
                </a:solidFill>
                <a:latin typeface="微软雅黑" panose="020B0503020204020204" pitchFamily="34" charset="-122"/>
                <a:ea typeface="微软雅黑" panose="020B0503020204020204" pitchFamily="34" charset="-122"/>
              </a:rPr>
              <a:t>2018</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年</a:t>
            </a:r>
            <a:r>
              <a:rPr lang="en-US" sz="1400" dirty="0">
                <a:solidFill>
                  <a:schemeClr val="bg2">
                    <a:lumMod val="50000"/>
                  </a:schemeClr>
                </a:solidFill>
                <a:latin typeface="微软雅黑" panose="020B0503020204020204" pitchFamily="34" charset="-122"/>
                <a:ea typeface="微软雅黑" panose="020B0503020204020204" pitchFamily="34" charset="-122"/>
              </a:rPr>
              <a:t>11</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月</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a:t>
            </a:r>
            <a:r>
              <a:rPr lang="en-US" sz="1400" dirty="0">
                <a:solidFill>
                  <a:schemeClr val="bg2">
                    <a:lumMod val="50000"/>
                  </a:schemeClr>
                </a:solidFill>
                <a:latin typeface="微软雅黑" panose="020B0503020204020204" pitchFamily="34" charset="-122"/>
                <a:ea typeface="微软雅黑" panose="020B0503020204020204" pitchFamily="34" charset="-122"/>
              </a:rPr>
              <a:t>2019</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年</a:t>
            </a:r>
            <a:r>
              <a:rPr lang="en-US" sz="1400" dirty="0">
                <a:solidFill>
                  <a:schemeClr val="bg2">
                    <a:lumMod val="50000"/>
                  </a:schemeClr>
                </a:solidFill>
                <a:latin typeface="微软雅黑" panose="020B0503020204020204" pitchFamily="34" charset="-122"/>
                <a:ea typeface="微软雅黑" panose="020B0503020204020204" pitchFamily="34" charset="-122"/>
              </a:rPr>
              <a:t>1</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月</a:t>
            </a:r>
            <a:r>
              <a:rPr lang="en-US" sz="1400" dirty="0">
                <a:solidFill>
                  <a:schemeClr val="bg2">
                    <a:lumMod val="50000"/>
                  </a:schemeClr>
                </a:solidFill>
                <a:latin typeface="微软雅黑" panose="020B0503020204020204" pitchFamily="34" charset="-122"/>
                <a:ea typeface="微软雅黑" panose="020B0503020204020204" pitchFamily="34" charset="-122"/>
              </a:rPr>
              <a:t> </a:t>
            </a:r>
          </a:p>
          <a:p>
            <a:pPr>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设计模型细节，数据预处理。</a:t>
            </a:r>
            <a:endParaRPr lang="en-US" sz="1400" dirty="0">
              <a:solidFill>
                <a:schemeClr val="bg2">
                  <a:lumMod val="50000"/>
                </a:schemeClr>
              </a:solidFill>
              <a:latin typeface="微软雅黑" panose="020B0503020204020204" pitchFamily="34" charset="-122"/>
              <a:ea typeface="微软雅黑" panose="020B0503020204020204" pitchFamily="34" charset="-122"/>
            </a:endParaRPr>
          </a:p>
          <a:p>
            <a:pPr marL="285750" lvl="0" indent="-285750">
              <a:lnSpc>
                <a:spcPct val="130000"/>
              </a:lnSpc>
              <a:buFont typeface="Wingdings" panose="05000000000000000000" pitchFamily="2" charset="2"/>
              <a:buChar char="Ø"/>
            </a:pPr>
            <a:r>
              <a:rPr lang="en-US" sz="1400" dirty="0">
                <a:solidFill>
                  <a:schemeClr val="bg2">
                    <a:lumMod val="50000"/>
                  </a:schemeClr>
                </a:solidFill>
                <a:latin typeface="微软雅黑" panose="020B0503020204020204" pitchFamily="34" charset="-122"/>
                <a:ea typeface="微软雅黑" panose="020B0503020204020204" pitchFamily="34" charset="-122"/>
              </a:rPr>
              <a:t>2019</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年</a:t>
            </a:r>
            <a:r>
              <a:rPr lang="en-US" sz="1400" dirty="0">
                <a:solidFill>
                  <a:schemeClr val="bg2">
                    <a:lumMod val="50000"/>
                  </a:schemeClr>
                </a:solidFill>
                <a:latin typeface="微软雅黑" panose="020B0503020204020204" pitchFamily="34" charset="-122"/>
                <a:ea typeface="微软雅黑" panose="020B0503020204020204" pitchFamily="34" charset="-122"/>
              </a:rPr>
              <a:t>1</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月</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a:t>
            </a:r>
            <a:r>
              <a:rPr lang="en-US" sz="1400" dirty="0">
                <a:solidFill>
                  <a:schemeClr val="bg2">
                    <a:lumMod val="50000"/>
                  </a:schemeClr>
                </a:solidFill>
                <a:latin typeface="微软雅黑" panose="020B0503020204020204" pitchFamily="34" charset="-122"/>
                <a:ea typeface="微软雅黑" panose="020B0503020204020204" pitchFamily="34" charset="-122"/>
              </a:rPr>
              <a:t>2019</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年</a:t>
            </a:r>
            <a:r>
              <a:rPr lang="en-US" sz="1400" dirty="0">
                <a:solidFill>
                  <a:schemeClr val="bg2">
                    <a:lumMod val="50000"/>
                  </a:schemeClr>
                </a:solidFill>
                <a:latin typeface="微软雅黑" panose="020B0503020204020204" pitchFamily="34" charset="-122"/>
                <a:ea typeface="微软雅黑" panose="020B0503020204020204" pitchFamily="34" charset="-122"/>
              </a:rPr>
              <a:t>2</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月</a:t>
            </a:r>
            <a:r>
              <a:rPr lang="en-US" sz="1400" dirty="0">
                <a:solidFill>
                  <a:schemeClr val="bg2">
                    <a:lumMod val="50000"/>
                  </a:schemeClr>
                </a:solidFill>
                <a:latin typeface="微软雅黑" panose="020B0503020204020204" pitchFamily="34" charset="-122"/>
                <a:ea typeface="微软雅黑" panose="020B0503020204020204" pitchFamily="34" charset="-122"/>
              </a:rPr>
              <a:t>   </a:t>
            </a:r>
          </a:p>
          <a:p>
            <a:pPr>
              <a:lnSpc>
                <a:spcPct val="130000"/>
              </a:lnSpc>
            </a:pPr>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编写代码，实现模型。</a:t>
            </a:r>
            <a:endParaRPr lang="en-US" sz="14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Ø"/>
            </a:pPr>
            <a:r>
              <a:rPr lang="en-US" sz="1400" dirty="0">
                <a:solidFill>
                  <a:schemeClr val="bg2">
                    <a:lumMod val="50000"/>
                  </a:schemeClr>
                </a:solidFill>
                <a:latin typeface="微软雅黑" panose="020B0503020204020204" pitchFamily="34" charset="-122"/>
                <a:ea typeface="微软雅黑" panose="020B0503020204020204" pitchFamily="34" charset="-122"/>
              </a:rPr>
              <a:t>2019</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年</a:t>
            </a:r>
            <a:r>
              <a:rPr lang="en-US" sz="1400" dirty="0">
                <a:solidFill>
                  <a:schemeClr val="bg2">
                    <a:lumMod val="50000"/>
                  </a:schemeClr>
                </a:solidFill>
                <a:latin typeface="微软雅黑" panose="020B0503020204020204" pitchFamily="34" charset="-122"/>
                <a:ea typeface="微软雅黑" panose="020B0503020204020204" pitchFamily="34" charset="-122"/>
              </a:rPr>
              <a:t>2</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月</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a:t>
            </a:r>
            <a:r>
              <a:rPr lang="en-US" sz="1400" dirty="0">
                <a:solidFill>
                  <a:schemeClr val="bg2">
                    <a:lumMod val="50000"/>
                  </a:schemeClr>
                </a:solidFill>
                <a:latin typeface="微软雅黑" panose="020B0503020204020204" pitchFamily="34" charset="-122"/>
                <a:ea typeface="微软雅黑" panose="020B0503020204020204" pitchFamily="34" charset="-122"/>
              </a:rPr>
              <a:t>2019</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年</a:t>
            </a:r>
            <a:r>
              <a:rPr lang="en-US" sz="1400" dirty="0">
                <a:solidFill>
                  <a:schemeClr val="bg2">
                    <a:lumMod val="50000"/>
                  </a:schemeClr>
                </a:solidFill>
                <a:latin typeface="微软雅黑" panose="020B0503020204020204" pitchFamily="34" charset="-122"/>
                <a:ea typeface="微软雅黑" panose="020B0503020204020204" pitchFamily="34" charset="-122"/>
              </a:rPr>
              <a:t>4</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月</a:t>
            </a:r>
            <a:r>
              <a:rPr lang="en-US" sz="1400" dirty="0">
                <a:solidFill>
                  <a:schemeClr val="bg2">
                    <a:lumMod val="50000"/>
                  </a:schemeClr>
                </a:solidFill>
                <a:latin typeface="微软雅黑" panose="020B0503020204020204" pitchFamily="34" charset="-122"/>
                <a:ea typeface="微软雅黑" panose="020B0503020204020204" pitchFamily="34" charset="-122"/>
              </a:rPr>
              <a:t>   </a:t>
            </a:r>
          </a:p>
          <a:p>
            <a:pPr>
              <a:lnSpc>
                <a:spcPct val="130000"/>
              </a:lnSpc>
            </a:pPr>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验证</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模型的</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性能，做对比实验，完善相应算法。</a:t>
            </a:r>
            <a:endParaRPr lang="en-US" sz="1400" dirty="0">
              <a:solidFill>
                <a:schemeClr val="bg2">
                  <a:lumMod val="50000"/>
                </a:schemeClr>
              </a:solidFill>
              <a:latin typeface="微软雅黑" panose="020B0503020204020204" pitchFamily="34" charset="-122"/>
              <a:ea typeface="微软雅黑" panose="020B0503020204020204" pitchFamily="34" charset="-122"/>
            </a:endParaRPr>
          </a:p>
          <a:p>
            <a:pPr marL="285750" lvl="0" indent="-285750">
              <a:lnSpc>
                <a:spcPct val="130000"/>
              </a:lnSpc>
              <a:buFont typeface="Wingdings" panose="05000000000000000000" pitchFamily="2" charset="2"/>
              <a:buChar char="Ø"/>
            </a:pPr>
            <a:r>
              <a:rPr lang="en-US" sz="1400" dirty="0">
                <a:solidFill>
                  <a:schemeClr val="bg2">
                    <a:lumMod val="50000"/>
                  </a:schemeClr>
                </a:solidFill>
                <a:latin typeface="微软雅黑" panose="020B0503020204020204" pitchFamily="34" charset="-122"/>
                <a:ea typeface="微软雅黑" panose="020B0503020204020204" pitchFamily="34" charset="-122"/>
              </a:rPr>
              <a:t>2019</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年</a:t>
            </a:r>
            <a:r>
              <a:rPr lang="en-US" sz="1400" dirty="0">
                <a:solidFill>
                  <a:schemeClr val="bg2">
                    <a:lumMod val="50000"/>
                  </a:schemeClr>
                </a:solidFill>
                <a:latin typeface="微软雅黑" panose="020B0503020204020204" pitchFamily="34" charset="-122"/>
                <a:ea typeface="微软雅黑" panose="020B0503020204020204" pitchFamily="34" charset="-122"/>
              </a:rPr>
              <a:t>4</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月</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a:t>
            </a:r>
            <a:r>
              <a:rPr lang="en-US" sz="1400" dirty="0">
                <a:solidFill>
                  <a:schemeClr val="bg2">
                    <a:lumMod val="50000"/>
                  </a:schemeClr>
                </a:solidFill>
                <a:latin typeface="微软雅黑" panose="020B0503020204020204" pitchFamily="34" charset="-122"/>
                <a:ea typeface="微软雅黑" panose="020B0503020204020204" pitchFamily="34" charset="-122"/>
              </a:rPr>
              <a:t>2019</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年</a:t>
            </a:r>
            <a:r>
              <a:rPr lang="en-US" sz="1400" dirty="0">
                <a:solidFill>
                  <a:schemeClr val="bg2">
                    <a:lumMod val="50000"/>
                  </a:schemeClr>
                </a:solidFill>
                <a:latin typeface="微软雅黑" panose="020B0503020204020204" pitchFamily="34" charset="-122"/>
                <a:ea typeface="微软雅黑" panose="020B0503020204020204" pitchFamily="34" charset="-122"/>
              </a:rPr>
              <a:t>5</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月</a:t>
            </a:r>
            <a:r>
              <a:rPr lang="en-US" sz="1400" dirty="0">
                <a:solidFill>
                  <a:schemeClr val="bg2">
                    <a:lumMod val="50000"/>
                  </a:schemeClr>
                </a:solidFill>
                <a:latin typeface="微软雅黑" panose="020B0503020204020204" pitchFamily="34" charset="-122"/>
                <a:ea typeface="微软雅黑" panose="020B0503020204020204" pitchFamily="34" charset="-122"/>
              </a:rPr>
              <a:t>   </a:t>
            </a:r>
          </a:p>
          <a:p>
            <a:pPr>
              <a:lnSpc>
                <a:spcPct val="130000"/>
              </a:lnSpc>
            </a:pPr>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根据</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实验结果撰写论文初稿。</a:t>
            </a:r>
            <a:endParaRPr lang="en-US" sz="1400" dirty="0">
              <a:solidFill>
                <a:schemeClr val="bg2">
                  <a:lumMod val="50000"/>
                </a:schemeClr>
              </a:solidFill>
              <a:latin typeface="微软雅黑" panose="020B0503020204020204" pitchFamily="34" charset="-122"/>
              <a:ea typeface="微软雅黑" panose="020B0503020204020204" pitchFamily="34" charset="-122"/>
            </a:endParaRPr>
          </a:p>
          <a:p>
            <a:pPr marL="285750" lvl="0" indent="-285750">
              <a:lnSpc>
                <a:spcPct val="130000"/>
              </a:lnSpc>
              <a:buFont typeface="Wingdings" panose="05000000000000000000" pitchFamily="2" charset="2"/>
              <a:buChar char="Ø"/>
            </a:pPr>
            <a:r>
              <a:rPr lang="en-US" sz="1400" dirty="0">
                <a:solidFill>
                  <a:schemeClr val="bg2">
                    <a:lumMod val="50000"/>
                  </a:schemeClr>
                </a:solidFill>
                <a:latin typeface="微软雅黑" panose="020B0503020204020204" pitchFamily="34" charset="-122"/>
                <a:ea typeface="微软雅黑" panose="020B0503020204020204" pitchFamily="34" charset="-122"/>
              </a:rPr>
              <a:t>2019</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年</a:t>
            </a:r>
            <a:r>
              <a:rPr lang="en-US" sz="1400" dirty="0">
                <a:solidFill>
                  <a:schemeClr val="bg2">
                    <a:lumMod val="50000"/>
                  </a:schemeClr>
                </a:solidFill>
                <a:latin typeface="微软雅黑" panose="020B0503020204020204" pitchFamily="34" charset="-122"/>
                <a:ea typeface="微软雅黑" panose="020B0503020204020204" pitchFamily="34" charset="-122"/>
              </a:rPr>
              <a:t>5</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月</a:t>
            </a:r>
            <a:r>
              <a:rPr lang="en-US" sz="1400" dirty="0">
                <a:solidFill>
                  <a:schemeClr val="bg2">
                    <a:lumMod val="50000"/>
                  </a:schemeClr>
                </a:solidFill>
                <a:latin typeface="微软雅黑" panose="020B0503020204020204" pitchFamily="34" charset="-122"/>
                <a:ea typeface="微软雅黑" panose="020B0503020204020204" pitchFamily="34" charset="-122"/>
              </a:rPr>
              <a:t>				  </a:t>
            </a:r>
          </a:p>
          <a:p>
            <a:pPr>
              <a:lnSpc>
                <a:spcPct val="130000"/>
              </a:lnSpc>
            </a:pPr>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论文</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修改、定稿，参加答辩。</a:t>
            </a:r>
            <a:endParaRPr lang="en-US" sz="1400" dirty="0">
              <a:solidFill>
                <a:schemeClr val="bg2">
                  <a:lumMod val="50000"/>
                </a:schemeClr>
              </a:solidFill>
              <a:latin typeface="微软雅黑" panose="020B0503020204020204" pitchFamily="34" charset="-122"/>
              <a:ea typeface="微软雅黑" panose="020B0503020204020204" pitchFamily="34" charset="-122"/>
            </a:endParaRPr>
          </a:p>
          <a:p>
            <a:r>
              <a:rPr lang="en-US" dirty="0"/>
              <a:t> </a:t>
            </a:r>
          </a:p>
        </p:txBody>
      </p:sp>
      <p:sp>
        <p:nvSpPr>
          <p:cNvPr id="4" name="圆角矩形 3"/>
          <p:cNvSpPr/>
          <p:nvPr/>
        </p:nvSpPr>
        <p:spPr>
          <a:xfrm rot="10800000" flipV="1">
            <a:off x="1735660" y="259924"/>
            <a:ext cx="405740" cy="452598"/>
          </a:xfrm>
          <a:prstGeom prst="roundRect">
            <a:avLst>
              <a:gd name="adj" fmla="val 5039"/>
            </a:avLst>
          </a:prstGeom>
          <a:solidFill>
            <a:srgbClr val="4472C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r>
              <a:rPr lang="en-US" altLang="zh-CN" sz="3200" dirty="0" smtClean="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245072" y="267772"/>
            <a:ext cx="806886" cy="461665"/>
          </a:xfrm>
          <a:prstGeom prst="rect">
            <a:avLst/>
          </a:prstGeom>
          <a:solidFill>
            <a:schemeClr val="bg1"/>
          </a:solidFill>
        </p:spPr>
        <p:txBody>
          <a:bodyPr wrap="square" rtlCol="0">
            <a:spAutoFit/>
          </a:bodyPr>
          <a:lstStyle/>
          <a:p>
            <a:r>
              <a:rPr lang="zh-CN" altLang="en-US" sz="2400" dirty="0" smtClean="0">
                <a:solidFill>
                  <a:schemeClr val="accent5">
                    <a:lumMod val="50000"/>
                  </a:schemeClr>
                </a:solidFill>
              </a:rPr>
              <a:t>计划</a:t>
            </a:r>
            <a:endParaRPr lang="zh-CN" altLang="en-US" sz="2400" dirty="0">
              <a:solidFill>
                <a:schemeClr val="accent5">
                  <a:lumMod val="50000"/>
                </a:schemeClr>
              </a:solidFill>
            </a:endParaRPr>
          </a:p>
        </p:txBody>
      </p:sp>
      <p:sp>
        <p:nvSpPr>
          <p:cNvPr id="6" name="圆角矩形 5"/>
          <p:cNvSpPr/>
          <p:nvPr/>
        </p:nvSpPr>
        <p:spPr>
          <a:xfrm rot="10800000" flipV="1">
            <a:off x="3184452" y="267773"/>
            <a:ext cx="2432578" cy="444750"/>
          </a:xfrm>
          <a:prstGeom prst="roundRect">
            <a:avLst>
              <a:gd name="adj" fmla="val 5039"/>
            </a:avLst>
          </a:prstGeom>
          <a:gradFill>
            <a:gsLst>
              <a:gs pos="11000">
                <a:srgbClr val="5F86CD"/>
              </a:gs>
              <a:gs pos="25000">
                <a:srgbClr val="4472C4"/>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r>
              <a:rPr lang="en-US" altLang="zh-CN" sz="2000" dirty="0" smtClean="0">
                <a:latin typeface="微软雅黑" panose="020B0503020204020204" pitchFamily="34" charset="-122"/>
                <a:ea typeface="微软雅黑" panose="020B0503020204020204" pitchFamily="34" charset="-122"/>
              </a:rPr>
              <a:t>RESEARCH PLAN</a:t>
            </a:r>
            <a:endParaRPr lang="zh-CN" altLang="en-US" sz="2000" dirty="0">
              <a:latin typeface="微软雅黑" panose="020B0503020204020204" pitchFamily="34" charset="-122"/>
              <a:ea typeface="微软雅黑" panose="020B0503020204020204" pitchFamily="34" charset="-122"/>
            </a:endParaRPr>
          </a:p>
        </p:txBody>
      </p:sp>
      <p:sp>
        <p:nvSpPr>
          <p:cNvPr id="7" name="圆角矩形 6"/>
          <p:cNvSpPr/>
          <p:nvPr/>
        </p:nvSpPr>
        <p:spPr>
          <a:xfrm rot="10800000" flipV="1">
            <a:off x="2095031" y="1202276"/>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8" name="文本框 7"/>
          <p:cNvSpPr txBox="1"/>
          <p:nvPr/>
        </p:nvSpPr>
        <p:spPr>
          <a:xfrm>
            <a:off x="2519400" y="1156669"/>
            <a:ext cx="1210584" cy="453455"/>
          </a:xfrm>
          <a:prstGeom prst="rect">
            <a:avLst/>
          </a:prstGeom>
          <a:noFill/>
        </p:spPr>
        <p:txBody>
          <a:bodyPr wrap="none" lIns="91438" tIns="45719" rIns="91438" bIns="45719" rtlCol="0">
            <a:spAutoFit/>
          </a:bodyPr>
          <a:lstStyle/>
          <a:p>
            <a:pPr>
              <a:lnSpc>
                <a:spcPct val="130000"/>
              </a:lnSpc>
            </a:pPr>
            <a:r>
              <a:rPr lang="zh-CN" altLang="en-US" sz="2000" dirty="0" smtClean="0">
                <a:solidFill>
                  <a:schemeClr val="tx2"/>
                </a:solidFill>
                <a:latin typeface="微软雅黑" panose="020B0503020204020204" pitchFamily="34" charset="-122"/>
              </a:rPr>
              <a:t>时间安排</a:t>
            </a:r>
            <a:endParaRPr lang="zh-CN" altLang="en-US" sz="2000" dirty="0">
              <a:solidFill>
                <a:schemeClr val="tx2"/>
              </a:solidFill>
              <a:latin typeface="微软雅黑" panose="020B0503020204020204" pitchFamily="34" charset="-122"/>
            </a:endParaRPr>
          </a:p>
        </p:txBody>
      </p:sp>
      <p:cxnSp>
        <p:nvCxnSpPr>
          <p:cNvPr id="9" name="直接连接符 8"/>
          <p:cNvCxnSpPr/>
          <p:nvPr/>
        </p:nvCxnSpPr>
        <p:spPr>
          <a:xfrm>
            <a:off x="2607770" y="152539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41265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711620" y="2246379"/>
            <a:ext cx="4698718" cy="1446548"/>
          </a:xfrm>
          <a:prstGeom prst="rect">
            <a:avLst/>
          </a:prstGeom>
          <a:noFill/>
        </p:spPr>
        <p:txBody>
          <a:bodyPr wrap="none" lIns="91438" tIns="45719" rIns="91438" bIns="45719" rtlCol="0">
            <a:spAutoFit/>
          </a:bodyPr>
          <a:lstStyle/>
          <a:p>
            <a:r>
              <a:rPr lang="zh-CN" altLang="en-US" sz="8800" dirty="0">
                <a:ln w="0"/>
                <a:solidFill>
                  <a:schemeClr val="tx2"/>
                </a:solidFill>
                <a:latin typeface="微软雅黑" panose="020B0503020204020204" pitchFamily="34" charset="-122"/>
                <a:ea typeface="微软雅黑" panose="020B0503020204020204" pitchFamily="34" charset="-122"/>
              </a:rPr>
              <a:t>致谢感恩</a:t>
            </a:r>
          </a:p>
        </p:txBody>
      </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44" name="组 43"/>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72" name="矩形 71"/>
          <p:cNvSpPr/>
          <p:nvPr/>
        </p:nvSpPr>
        <p:spPr>
          <a:xfrm>
            <a:off x="-8551" y="5623751"/>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6" y="6057841"/>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1" y="5713688"/>
            <a:ext cx="6218119" cy="1015661"/>
          </a:xfrm>
          <a:prstGeom prst="rect">
            <a:avLst/>
          </a:prstGeom>
          <a:noFill/>
        </p:spPr>
        <p:txBody>
          <a:bodyPr wrap="square" lIns="91436" tIns="45718" rIns="91436" bIns="45718" rtlCol="0">
            <a:spAutoFit/>
          </a:bodyPr>
          <a:lstStyle/>
          <a:p>
            <a:r>
              <a:rPr lang="en-US" altLang="zh-CN" sz="6000" dirty="0" smtClean="0">
                <a:solidFill>
                  <a:schemeClr val="bg1"/>
                </a:solidFill>
                <a:latin typeface="微软雅黑" panose="020B0503020204020204" pitchFamily="34" charset="-122"/>
                <a:ea typeface="微软雅黑" panose="020B0503020204020204" pitchFamily="34" charset="-122"/>
              </a:rPr>
              <a:t>THANKS</a:t>
            </a:r>
            <a:r>
              <a:rPr lang="zh-CN" altLang="en-US" sz="6000" dirty="0" smtClean="0">
                <a:solidFill>
                  <a:schemeClr val="bg1"/>
                </a:solidFill>
                <a:latin typeface="微软雅黑" panose="020B0503020204020204" pitchFamily="34" charset="-122"/>
                <a:ea typeface="微软雅黑" panose="020B0503020204020204" pitchFamily="34" charset="-122"/>
              </a:rPr>
              <a:t>！</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5" y="5586367"/>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a:spLocks/>
          </p:cNvSpPr>
          <p:nvPr/>
        </p:nvSpPr>
        <p:spPr bwMode="auto">
          <a:xfrm>
            <a:off x="10716634"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36" tIns="45718" rIns="91436" bIns="45718" numCol="1" anchor="t" anchorCtr="0" compatLnSpc="1">
            <a:prstTxWarp prst="textNoShape">
              <a:avLst/>
            </a:prstTxWarp>
          </a:bodyPr>
          <a:lstStyle/>
          <a:p>
            <a:endParaRPr lang="zh-CN" altLang="en-US">
              <a:solidFill>
                <a:srgbClr val="AD1C21"/>
              </a:solidFill>
            </a:endParaRPr>
          </a:p>
        </p:txBody>
      </p:sp>
      <p:grpSp>
        <p:nvGrpSpPr>
          <p:cNvPr id="84" name="组合 48"/>
          <p:cNvGrpSpPr/>
          <p:nvPr/>
        </p:nvGrpSpPr>
        <p:grpSpPr>
          <a:xfrm>
            <a:off x="5183531" y="2160561"/>
            <a:ext cx="484560" cy="382547"/>
            <a:chOff x="4625150" y="6808104"/>
            <a:chExt cx="540316" cy="426565"/>
          </a:xfrm>
          <a:solidFill>
            <a:srgbClr val="4C98CF"/>
          </a:solidFill>
        </p:grpSpPr>
        <p:sp>
          <p:nvSpPr>
            <p:cNvPr id="85" name="Freeform 127"/>
            <p:cNvSpPr>
              <a:spLocks/>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2">
                    <a:lumMod val="75000"/>
                  </a:schemeClr>
                </a:solidFill>
              </a:endParaRPr>
            </a:p>
          </p:txBody>
        </p:sp>
        <p:sp>
          <p:nvSpPr>
            <p:cNvPr id="86" name="Freeform 128"/>
            <p:cNvSpPr>
              <a:spLocks/>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spTree>
    <p:extLst>
      <p:ext uri="{BB962C8B-B14F-4D97-AF65-F5344CB8AC3E}">
        <p14:creationId xmlns:p14="http://schemas.microsoft.com/office/powerpoint/2010/main" val="366509455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1"/>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5" y="2736811"/>
            <a:ext cx="6818603" cy="1344991"/>
          </a:xfrm>
          <a:prstGeom prst="rect">
            <a:avLst/>
          </a:prstGeom>
          <a:gradFill>
            <a:gsLst>
              <a:gs pos="0">
                <a:schemeClr val="accent1">
                  <a:lumMod val="5000"/>
                  <a:lumOff val="95000"/>
                  <a:alpha val="0"/>
                </a:schemeClr>
              </a:gs>
              <a:gs pos="78000">
                <a:srgbClr val="4472C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0" y="6654793"/>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6" y="245329"/>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5796314" y="1705946"/>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4" name="圆角矩形 73"/>
          <p:cNvSpPr/>
          <p:nvPr/>
        </p:nvSpPr>
        <p:spPr>
          <a:xfrm rot="10800000" flipV="1">
            <a:off x="6521813" y="2313515"/>
            <a:ext cx="484287" cy="491115"/>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75" name="圆角矩形 74"/>
          <p:cNvSpPr/>
          <p:nvPr/>
        </p:nvSpPr>
        <p:spPr>
          <a:xfrm rot="10800000" flipV="1">
            <a:off x="5797245" y="297688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6" name="圆角矩形 75"/>
          <p:cNvSpPr/>
          <p:nvPr/>
        </p:nvSpPr>
        <p:spPr>
          <a:xfrm rot="10800000" flipV="1">
            <a:off x="6521813" y="3583515"/>
            <a:ext cx="484287" cy="491115"/>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77" name="圆角矩形 76"/>
          <p:cNvSpPr/>
          <p:nvPr/>
        </p:nvSpPr>
        <p:spPr>
          <a:xfrm rot="10800000" flipV="1">
            <a:off x="5797245" y="424688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87" name="文本框 86"/>
          <p:cNvSpPr txBox="1"/>
          <p:nvPr/>
        </p:nvSpPr>
        <p:spPr>
          <a:xfrm>
            <a:off x="3244677" y="1564949"/>
            <a:ext cx="203131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研究背景</a:t>
            </a:r>
          </a:p>
        </p:txBody>
      </p:sp>
      <p:sp>
        <p:nvSpPr>
          <p:cNvPr id="88" name="文本框 87"/>
          <p:cNvSpPr txBox="1"/>
          <p:nvPr/>
        </p:nvSpPr>
        <p:spPr>
          <a:xfrm>
            <a:off x="7676173" y="2197403"/>
            <a:ext cx="2031317"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实验设计</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3248529" y="2839539"/>
            <a:ext cx="2031317"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相关工作</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7676173" y="3467403"/>
            <a:ext cx="2031317"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研究计划</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3248529" y="4109539"/>
            <a:ext cx="203131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研究方法</a:t>
            </a:r>
          </a:p>
        </p:txBody>
      </p:sp>
      <p:sp>
        <p:nvSpPr>
          <p:cNvPr id="104" name="矩形 103"/>
          <p:cNvSpPr/>
          <p:nvPr/>
        </p:nvSpPr>
        <p:spPr>
          <a:xfrm>
            <a:off x="3202139" y="2153781"/>
            <a:ext cx="2040935"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BACKGROUNDS</a:t>
            </a:r>
          </a:p>
        </p:txBody>
      </p:sp>
      <p:sp>
        <p:nvSpPr>
          <p:cNvPr id="105" name="矩形 104"/>
          <p:cNvSpPr/>
          <p:nvPr/>
        </p:nvSpPr>
        <p:spPr>
          <a:xfrm>
            <a:off x="3699869" y="3485867"/>
            <a:ext cx="1271494" cy="261606"/>
          </a:xfrm>
          <a:prstGeom prst="rect">
            <a:avLst/>
          </a:prstGeom>
        </p:spPr>
        <p:txBody>
          <a:bodyPr wrap="none" lIns="91436" tIns="45718" rIns="91436" bIns="45718">
            <a:spAutoFit/>
          </a:bodyPr>
          <a:lstStyle/>
          <a:p>
            <a:pPr algn="ctr"/>
            <a:r>
              <a:rPr lang="en-US" altLang="zh-CN" sz="1100" dirty="0" smtClean="0">
                <a:solidFill>
                  <a:srgbClr val="A2A2A2"/>
                </a:solidFill>
                <a:latin typeface="微软雅黑" panose="020B0503020204020204" pitchFamily="34" charset="-122"/>
                <a:ea typeface="微软雅黑" panose="020B0503020204020204" pitchFamily="34" charset="-122"/>
              </a:rPr>
              <a:t>RELATED WORK</a:t>
            </a:r>
            <a:endParaRPr lang="en-US" altLang="zh-CN" sz="1100" dirty="0">
              <a:solidFill>
                <a:srgbClr val="A2A2A2"/>
              </a:solidFill>
              <a:latin typeface="微软雅黑" panose="020B0503020204020204" pitchFamily="34" charset="-122"/>
              <a:ea typeface="微软雅黑" panose="020B0503020204020204" pitchFamily="34" charset="-122"/>
            </a:endParaRPr>
          </a:p>
        </p:txBody>
      </p:sp>
      <p:sp>
        <p:nvSpPr>
          <p:cNvPr id="106" name="矩形 105"/>
          <p:cNvSpPr/>
          <p:nvPr/>
        </p:nvSpPr>
        <p:spPr>
          <a:xfrm>
            <a:off x="3568427" y="4755867"/>
            <a:ext cx="1656215"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METHODS</a:t>
            </a:r>
          </a:p>
        </p:txBody>
      </p:sp>
      <p:sp>
        <p:nvSpPr>
          <p:cNvPr id="107" name="矩形 106"/>
          <p:cNvSpPr/>
          <p:nvPr/>
        </p:nvSpPr>
        <p:spPr>
          <a:xfrm>
            <a:off x="7713149" y="2737657"/>
            <a:ext cx="1059897" cy="261606"/>
          </a:xfrm>
          <a:prstGeom prst="rect">
            <a:avLst/>
          </a:prstGeom>
        </p:spPr>
        <p:txBody>
          <a:bodyPr wrap="none" lIns="91436" tIns="45718" rIns="91436" bIns="45718">
            <a:spAutoFit/>
          </a:bodyPr>
          <a:lstStyle/>
          <a:p>
            <a:pPr algn="ctr"/>
            <a:r>
              <a:rPr lang="en-US" altLang="zh-CN" sz="1100" dirty="0" smtClean="0">
                <a:solidFill>
                  <a:srgbClr val="A2A2A2"/>
                </a:solidFill>
                <a:latin typeface="微软雅黑" panose="020B0503020204020204" pitchFamily="34" charset="-122"/>
                <a:ea typeface="微软雅黑" panose="020B0503020204020204" pitchFamily="34" charset="-122"/>
              </a:rPr>
              <a:t>EXPERIMENT</a:t>
            </a:r>
            <a:endParaRPr lang="en-US" altLang="zh-CN" sz="1100" dirty="0">
              <a:solidFill>
                <a:srgbClr val="A2A2A2"/>
              </a:solidFill>
              <a:latin typeface="微软雅黑" panose="020B0503020204020204" pitchFamily="34" charset="-122"/>
              <a:ea typeface="微软雅黑" panose="020B0503020204020204" pitchFamily="34" charset="-122"/>
            </a:endParaRPr>
          </a:p>
        </p:txBody>
      </p:sp>
      <p:sp>
        <p:nvSpPr>
          <p:cNvPr id="108" name="矩形 107"/>
          <p:cNvSpPr/>
          <p:nvPr/>
        </p:nvSpPr>
        <p:spPr>
          <a:xfrm>
            <a:off x="7630936" y="4066896"/>
            <a:ext cx="1321187" cy="261606"/>
          </a:xfrm>
          <a:prstGeom prst="rect">
            <a:avLst/>
          </a:prstGeom>
        </p:spPr>
        <p:txBody>
          <a:bodyPr wrap="none" lIns="91436" tIns="45718" rIns="91436" bIns="45718">
            <a:spAutoFit/>
          </a:bodyPr>
          <a:lstStyle/>
          <a:p>
            <a:pPr algn="ctr"/>
            <a:r>
              <a:rPr lang="en-US" altLang="zh-CN" sz="1100" dirty="0" smtClean="0">
                <a:solidFill>
                  <a:srgbClr val="A2A2A2"/>
                </a:solidFill>
                <a:latin typeface="微软雅黑" panose="020B0503020204020204" pitchFamily="34" charset="-122"/>
                <a:ea typeface="微软雅黑" panose="020B0503020204020204" pitchFamily="34" charset="-122"/>
              </a:rPr>
              <a:t>RESEARCH PLAN</a:t>
            </a:r>
            <a:endParaRPr lang="en-US" altLang="zh-CN" sz="1100" dirty="0">
              <a:solidFill>
                <a:srgbClr val="A2A2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50338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rot="10800000" flipV="1">
            <a:off x="2056448" y="1159614"/>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62" name="文本框 61"/>
          <p:cNvSpPr txBox="1"/>
          <p:nvPr/>
        </p:nvSpPr>
        <p:spPr>
          <a:xfrm>
            <a:off x="2480814" y="1127915"/>
            <a:ext cx="1980025" cy="492440"/>
          </a:xfrm>
          <a:prstGeom prst="rect">
            <a:avLst/>
          </a:prstGeom>
          <a:noFill/>
        </p:spPr>
        <p:txBody>
          <a:bodyPr wrap="none" lIns="91438" tIns="45719" rIns="91438" bIns="45719" rtlCol="0">
            <a:spAutoFit/>
          </a:bodyPr>
          <a:lstStyle/>
          <a:p>
            <a:pPr>
              <a:lnSpc>
                <a:spcPct val="130000"/>
              </a:lnSpc>
            </a:pPr>
            <a:r>
              <a:rPr lang="zh-CN" altLang="en-US" sz="2000" dirty="0" smtClean="0">
                <a:solidFill>
                  <a:schemeClr val="tx2"/>
                </a:solidFill>
                <a:latin typeface="微软雅黑" panose="020B0503020204020204" pitchFamily="34" charset="-122"/>
                <a:ea typeface="微软雅黑" panose="020B0503020204020204" pitchFamily="34" charset="-122"/>
              </a:rPr>
              <a:t>关系抽取的概念</a:t>
            </a:r>
            <a:endParaRPr lang="zh-CN" altLang="en-US" sz="2000" dirty="0">
              <a:solidFill>
                <a:schemeClr val="tx2"/>
              </a:solidFill>
              <a:latin typeface="微软雅黑" panose="020B0503020204020204" pitchFamily="34" charset="-122"/>
              <a:ea typeface="微软雅黑" panose="020B0503020204020204" pitchFamily="34" charset="-122"/>
            </a:endParaRPr>
          </a:p>
        </p:txBody>
      </p:sp>
      <p:cxnSp>
        <p:nvCxnSpPr>
          <p:cNvPr id="63" name="直接连接符 62"/>
          <p:cNvCxnSpPr/>
          <p:nvPr/>
        </p:nvCxnSpPr>
        <p:spPr>
          <a:xfrm>
            <a:off x="2569185" y="1496640"/>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485307" y="1574527"/>
            <a:ext cx="8849443" cy="553996"/>
          </a:xfrm>
          <a:prstGeom prst="rect">
            <a:avLst/>
          </a:prstGeom>
        </p:spPr>
        <p:txBody>
          <a:bodyPr wrap="square" lIns="91438" tIns="45719" rIns="91438" bIns="45719">
            <a:spAutoFit/>
          </a:bodyPr>
          <a:lstStyle/>
          <a:p>
            <a:pPr algn="just">
              <a:lnSpc>
                <a:spcPts val="3600"/>
              </a:lnSpc>
            </a:pPr>
            <a:r>
              <a:rPr lang="zh-CN" altLang="en-US" sz="1400" dirty="0"/>
              <a:t>关系抽取是信息抽取的任务之一，其目的是从文本中抽取出实体之间表达的语义关系，和知识图谱有密切联系。</a:t>
            </a:r>
            <a:endParaRPr lang="zh-CN" altLang="en-US" sz="1100" dirty="0"/>
          </a:p>
        </p:txBody>
      </p:sp>
      <p:sp>
        <p:nvSpPr>
          <p:cNvPr id="18" name="文本框 17"/>
          <p:cNvSpPr txBox="1"/>
          <p:nvPr/>
        </p:nvSpPr>
        <p:spPr>
          <a:xfrm>
            <a:off x="2660246" y="2649162"/>
            <a:ext cx="3374967" cy="786882"/>
          </a:xfrm>
          <a:prstGeom prst="rect">
            <a:avLst/>
          </a:prstGeom>
          <a:noFill/>
        </p:spPr>
        <p:txBody>
          <a:bodyPr wrap="square" rtlCol="0">
            <a:spAutoFit/>
          </a:bodyPr>
          <a:lstStyle/>
          <a:p>
            <a:pPr>
              <a:lnSpc>
                <a:spcPct val="150000"/>
              </a:lnSpc>
            </a:pPr>
            <a:r>
              <a:rPr lang="zh-CN" altLang="en-US" sz="1600" b="1" dirty="0" smtClean="0"/>
              <a:t>乔布斯</a:t>
            </a:r>
            <a:r>
              <a:rPr lang="zh-CN" altLang="en-US" sz="1600" dirty="0" smtClean="0"/>
              <a:t>和沃兹尼亚克在</a:t>
            </a:r>
            <a:r>
              <a:rPr lang="en-US" altLang="zh-CN" sz="1600" dirty="0" smtClean="0"/>
              <a:t>1976</a:t>
            </a:r>
            <a:r>
              <a:rPr lang="zh-CN" altLang="en-US" sz="1600" dirty="0" smtClean="0"/>
              <a:t>年共同创立了</a:t>
            </a:r>
            <a:r>
              <a:rPr lang="zh-CN" altLang="en-US" sz="1600" b="1" dirty="0" smtClean="0"/>
              <a:t>苹果</a:t>
            </a:r>
            <a:r>
              <a:rPr lang="zh-CN" altLang="en-US" sz="1600" dirty="0" smtClean="0"/>
              <a:t>公司。</a:t>
            </a:r>
            <a:endParaRPr lang="zh-CN" altLang="en-US" sz="1600" dirty="0"/>
          </a:p>
        </p:txBody>
      </p:sp>
      <p:cxnSp>
        <p:nvCxnSpPr>
          <p:cNvPr id="19" name="直接箭头连接符 18"/>
          <p:cNvCxnSpPr/>
          <p:nvPr/>
        </p:nvCxnSpPr>
        <p:spPr>
          <a:xfrm>
            <a:off x="6184842" y="3114675"/>
            <a:ext cx="714895"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207308" y="2649162"/>
            <a:ext cx="3832167" cy="786882"/>
          </a:xfrm>
          <a:prstGeom prst="rect">
            <a:avLst/>
          </a:prstGeom>
          <a:noFill/>
        </p:spPr>
        <p:txBody>
          <a:bodyPr wrap="square" rtlCol="0">
            <a:spAutoFit/>
          </a:bodyPr>
          <a:lstStyle/>
          <a:p>
            <a:pPr>
              <a:lnSpc>
                <a:spcPct val="150000"/>
              </a:lnSpc>
            </a:pPr>
            <a:r>
              <a:rPr lang="zh-CN" altLang="en-US" sz="1600" dirty="0" smtClean="0"/>
              <a:t>实体</a:t>
            </a:r>
            <a:r>
              <a:rPr lang="zh-CN" altLang="en-US" sz="1600" dirty="0"/>
              <a:t>：</a:t>
            </a:r>
            <a:r>
              <a:rPr lang="zh-CN" altLang="en-US" sz="1600" dirty="0" smtClean="0"/>
              <a:t>乔布斯 </a:t>
            </a:r>
            <a:r>
              <a:rPr lang="en-US" altLang="zh-CN" sz="1600" dirty="0" smtClean="0"/>
              <a:t>(</a:t>
            </a:r>
            <a:r>
              <a:rPr lang="zh-CN" altLang="en-US" sz="1600" dirty="0" smtClean="0"/>
              <a:t>人</a:t>
            </a:r>
            <a:r>
              <a:rPr lang="en-US" altLang="zh-CN" sz="1600" dirty="0" smtClean="0"/>
              <a:t>)</a:t>
            </a:r>
            <a:r>
              <a:rPr lang="zh-CN" altLang="en-US" sz="1600" dirty="0" smtClean="0"/>
              <a:t>，苹果（公司）。</a:t>
            </a:r>
            <a:endParaRPr lang="en-US" altLang="zh-CN" sz="1600" dirty="0" smtClean="0"/>
          </a:p>
          <a:p>
            <a:pPr>
              <a:lnSpc>
                <a:spcPct val="150000"/>
              </a:lnSpc>
            </a:pPr>
            <a:r>
              <a:rPr lang="zh-CN" altLang="en-US" sz="1600" dirty="0" smtClean="0"/>
              <a:t>关系：创始人</a:t>
            </a:r>
            <a:endParaRPr lang="zh-CN" altLang="en-US" sz="1600" dirty="0"/>
          </a:p>
        </p:txBody>
      </p:sp>
      <p:pic>
        <p:nvPicPr>
          <p:cNvPr id="21" name="图片 20"/>
          <p:cNvPicPr>
            <a:picLocks noChangeAspect="1"/>
          </p:cNvPicPr>
          <p:nvPr/>
        </p:nvPicPr>
        <p:blipFill>
          <a:blip r:embed="rId3"/>
          <a:stretch>
            <a:fillRect/>
          </a:stretch>
        </p:blipFill>
        <p:spPr>
          <a:xfrm>
            <a:off x="4798652" y="3781994"/>
            <a:ext cx="1347898" cy="1168179"/>
          </a:xfrm>
          <a:prstGeom prst="rect">
            <a:avLst/>
          </a:prstGeom>
        </p:spPr>
      </p:pic>
      <p:sp>
        <p:nvSpPr>
          <p:cNvPr id="22" name="文本框 21"/>
          <p:cNvSpPr txBox="1"/>
          <p:nvPr/>
        </p:nvSpPr>
        <p:spPr>
          <a:xfrm>
            <a:off x="7489854" y="4135250"/>
            <a:ext cx="2489142" cy="461665"/>
          </a:xfrm>
          <a:prstGeom prst="rect">
            <a:avLst/>
          </a:prstGeom>
          <a:noFill/>
        </p:spPr>
        <p:txBody>
          <a:bodyPr wrap="square" rtlCol="0">
            <a:spAutoFit/>
          </a:bodyPr>
          <a:lstStyle/>
          <a:p>
            <a:pPr>
              <a:lnSpc>
                <a:spcPct val="150000"/>
              </a:lnSpc>
            </a:pPr>
            <a:r>
              <a:rPr lang="en-US" altLang="zh-CN" sz="1600" dirty="0" smtClean="0"/>
              <a:t>&lt;</a:t>
            </a:r>
            <a:r>
              <a:rPr lang="zh-CN" altLang="en-US" sz="1600" dirty="0"/>
              <a:t>乔布斯，</a:t>
            </a:r>
            <a:r>
              <a:rPr lang="zh-CN" altLang="en-US" sz="1600" dirty="0" smtClean="0"/>
              <a:t>创始人，苹果</a:t>
            </a:r>
            <a:r>
              <a:rPr lang="en-US" altLang="zh-CN" sz="1600" dirty="0" smtClean="0"/>
              <a:t>&gt;</a:t>
            </a:r>
            <a:endParaRPr lang="zh-CN" altLang="en-US" sz="1600" dirty="0"/>
          </a:p>
        </p:txBody>
      </p:sp>
      <p:cxnSp>
        <p:nvCxnSpPr>
          <p:cNvPr id="23" name="直接箭头连接符 22"/>
          <p:cNvCxnSpPr/>
          <p:nvPr/>
        </p:nvCxnSpPr>
        <p:spPr>
          <a:xfrm>
            <a:off x="8724900" y="3436044"/>
            <a:ext cx="9525" cy="520639"/>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323854"/>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rot="10800000" flipV="1">
            <a:off x="2056448" y="1159614"/>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62" name="文本框 61"/>
          <p:cNvSpPr txBox="1"/>
          <p:nvPr/>
        </p:nvSpPr>
        <p:spPr>
          <a:xfrm>
            <a:off x="2480814" y="1127915"/>
            <a:ext cx="1980025" cy="453455"/>
          </a:xfrm>
          <a:prstGeom prst="rect">
            <a:avLst/>
          </a:prstGeom>
          <a:noFill/>
        </p:spPr>
        <p:txBody>
          <a:bodyPr wrap="none" lIns="91438" tIns="45719" rIns="91438" bIns="45719" rtlCol="0">
            <a:spAutoFit/>
          </a:bodyPr>
          <a:lstStyle/>
          <a:p>
            <a:pPr>
              <a:lnSpc>
                <a:spcPct val="130000"/>
              </a:lnSpc>
            </a:pPr>
            <a:r>
              <a:rPr lang="zh-CN" altLang="en-US" sz="2000" dirty="0" smtClean="0">
                <a:solidFill>
                  <a:schemeClr val="tx2"/>
                </a:solidFill>
                <a:latin typeface="微软雅黑" panose="020B0503020204020204" pitchFamily="34" charset="-122"/>
                <a:ea typeface="微软雅黑" panose="020B0503020204020204" pitchFamily="34" charset="-122"/>
              </a:rPr>
              <a:t>关系抽取的应用</a:t>
            </a:r>
            <a:endParaRPr lang="zh-CN" altLang="en-US" sz="2000" dirty="0">
              <a:solidFill>
                <a:schemeClr val="tx2"/>
              </a:solidFill>
              <a:latin typeface="微软雅黑" panose="020B0503020204020204" pitchFamily="34" charset="-122"/>
              <a:ea typeface="微软雅黑" panose="020B0503020204020204" pitchFamily="34" charset="-122"/>
            </a:endParaRPr>
          </a:p>
        </p:txBody>
      </p:sp>
      <p:cxnSp>
        <p:nvCxnSpPr>
          <p:cNvPr id="63" name="直接连接符 62"/>
          <p:cNvCxnSpPr/>
          <p:nvPr/>
        </p:nvCxnSpPr>
        <p:spPr>
          <a:xfrm>
            <a:off x="2569185" y="1496640"/>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569185" y="1817781"/>
            <a:ext cx="2410543" cy="4247315"/>
          </a:xfrm>
          <a:prstGeom prst="rect">
            <a:avLst/>
          </a:prstGeom>
        </p:spPr>
        <p:txBody>
          <a:bodyPr wrap="square" lIns="91438" tIns="45719" rIns="91438" bIns="45719">
            <a:spAutoFit/>
          </a:bodyPr>
          <a:lstStyle/>
          <a:p>
            <a:pPr marL="285750" indent="-285750" algn="just">
              <a:lnSpc>
                <a:spcPts val="3600"/>
              </a:lnSpc>
              <a:buFont typeface="Wingdings" panose="05000000000000000000" pitchFamily="2" charset="2"/>
              <a:buChar char="l"/>
            </a:pPr>
            <a:r>
              <a:rPr lang="zh-CN" altLang="en-US" sz="1400" dirty="0" smtClean="0"/>
              <a:t>知识图谱的构建与补全</a:t>
            </a:r>
            <a:endParaRPr lang="en-US" altLang="zh-CN" sz="1400" dirty="0" smtClean="0"/>
          </a:p>
          <a:p>
            <a:pPr algn="just">
              <a:lnSpc>
                <a:spcPts val="3600"/>
              </a:lnSpc>
            </a:pPr>
            <a:endParaRPr lang="en-US" altLang="zh-CN" sz="1400" dirty="0" smtClean="0"/>
          </a:p>
          <a:p>
            <a:pPr marL="285750" indent="-285750" algn="just">
              <a:lnSpc>
                <a:spcPts val="3600"/>
              </a:lnSpc>
              <a:buFont typeface="Wingdings" panose="05000000000000000000" pitchFamily="2" charset="2"/>
              <a:buChar char="l"/>
            </a:pPr>
            <a:r>
              <a:rPr lang="zh-CN" altLang="en-US" sz="1400" dirty="0" smtClean="0"/>
              <a:t>自动问答</a:t>
            </a:r>
            <a:endParaRPr lang="en-US" altLang="zh-CN" sz="1400" dirty="0" smtClean="0"/>
          </a:p>
          <a:p>
            <a:pPr algn="just">
              <a:lnSpc>
                <a:spcPts val="3600"/>
              </a:lnSpc>
            </a:pPr>
            <a:endParaRPr lang="en-US" altLang="zh-CN" sz="1400" dirty="0" smtClean="0"/>
          </a:p>
          <a:p>
            <a:pPr marL="285750" indent="-285750" algn="just">
              <a:lnSpc>
                <a:spcPts val="3600"/>
              </a:lnSpc>
              <a:buFont typeface="Wingdings" panose="05000000000000000000" pitchFamily="2" charset="2"/>
              <a:buChar char="l"/>
            </a:pPr>
            <a:r>
              <a:rPr lang="zh-CN" altLang="en-US" sz="1400" dirty="0" smtClean="0"/>
              <a:t>阅读理解</a:t>
            </a:r>
            <a:endParaRPr lang="en-US" altLang="zh-CN" sz="1400" dirty="0" smtClean="0"/>
          </a:p>
          <a:p>
            <a:pPr algn="just">
              <a:lnSpc>
                <a:spcPts val="3600"/>
              </a:lnSpc>
            </a:pPr>
            <a:endParaRPr lang="en-US" altLang="zh-CN" sz="1400" dirty="0" smtClean="0"/>
          </a:p>
          <a:p>
            <a:pPr marL="285750" indent="-285750" algn="just">
              <a:lnSpc>
                <a:spcPts val="3600"/>
              </a:lnSpc>
              <a:buFont typeface="Wingdings" panose="05000000000000000000" pitchFamily="2" charset="2"/>
              <a:buChar char="l"/>
            </a:pPr>
            <a:r>
              <a:rPr lang="zh-CN" altLang="en-US" sz="1400" dirty="0" smtClean="0"/>
              <a:t>文本分类</a:t>
            </a:r>
            <a:endParaRPr lang="en-US" altLang="zh-CN" sz="1400" dirty="0" smtClean="0"/>
          </a:p>
          <a:p>
            <a:pPr algn="just">
              <a:lnSpc>
                <a:spcPts val="3600"/>
              </a:lnSpc>
            </a:pPr>
            <a:endParaRPr lang="en-US" altLang="zh-CN" sz="1400" dirty="0" smtClean="0"/>
          </a:p>
          <a:p>
            <a:pPr marL="285750" indent="-285750" algn="just">
              <a:lnSpc>
                <a:spcPts val="3600"/>
              </a:lnSpc>
              <a:buFont typeface="Wingdings" panose="05000000000000000000" pitchFamily="2" charset="2"/>
              <a:buChar char="l"/>
            </a:pPr>
            <a:r>
              <a:rPr lang="en-US" altLang="zh-CN" sz="1400" dirty="0" smtClean="0"/>
              <a:t>……</a:t>
            </a:r>
          </a:p>
        </p:txBody>
      </p:sp>
      <p:pic>
        <p:nvPicPr>
          <p:cNvPr id="13" name="Picture 6" descr="https://timgsa.baidu.com/timg?image&amp;quality=80&amp;size=b9999_10000&amp;sec=1544003068880&amp;di=6cc0b0a3d430a6c3ba951646d698197e&amp;imgtype=0&amp;src=http%3A%2F%2Fimg2.iyiou.com%2FEditor%2Fimage%2F20180906%2F15362234384451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023" y="1127915"/>
            <a:ext cx="5024408" cy="274099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4"/>
          <a:stretch>
            <a:fillRect/>
          </a:stretch>
        </p:blipFill>
        <p:spPr>
          <a:xfrm>
            <a:off x="5464682" y="4013970"/>
            <a:ext cx="4451683" cy="2014398"/>
          </a:xfrm>
          <a:prstGeom prst="rect">
            <a:avLst/>
          </a:prstGeom>
        </p:spPr>
      </p:pic>
      <p:pic>
        <p:nvPicPr>
          <p:cNvPr id="3" name="图片 2"/>
          <p:cNvPicPr>
            <a:picLocks noChangeAspect="1"/>
          </p:cNvPicPr>
          <p:nvPr/>
        </p:nvPicPr>
        <p:blipFill>
          <a:blip r:embed="rId5"/>
          <a:stretch>
            <a:fillRect/>
          </a:stretch>
        </p:blipFill>
        <p:spPr>
          <a:xfrm>
            <a:off x="8475261" y="2710370"/>
            <a:ext cx="2872339" cy="1303600"/>
          </a:xfrm>
          <a:prstGeom prst="rect">
            <a:avLst/>
          </a:prstGeom>
        </p:spPr>
      </p:pic>
    </p:spTree>
    <p:extLst>
      <p:ext uri="{BB962C8B-B14F-4D97-AF65-F5344CB8AC3E}">
        <p14:creationId xmlns:p14="http://schemas.microsoft.com/office/powerpoint/2010/main" val="111815312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rot="10800000" flipV="1">
            <a:off x="2094498" y="1202276"/>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19" name="文本框 18"/>
          <p:cNvSpPr txBox="1"/>
          <p:nvPr/>
        </p:nvSpPr>
        <p:spPr>
          <a:xfrm>
            <a:off x="2518867" y="1156669"/>
            <a:ext cx="1723545" cy="452879"/>
          </a:xfrm>
          <a:prstGeom prst="rect">
            <a:avLst/>
          </a:prstGeom>
          <a:noFill/>
        </p:spPr>
        <p:txBody>
          <a:bodyPr wrap="none" lIns="91438" tIns="45719" rIns="91438" bIns="45719" rtlCol="0">
            <a:spAutoFit/>
          </a:bodyPr>
          <a:lstStyle/>
          <a:p>
            <a:pPr>
              <a:lnSpc>
                <a:spcPct val="130000"/>
              </a:lnSpc>
            </a:pPr>
            <a:r>
              <a:rPr lang="zh-CN" altLang="en-US" sz="2000" dirty="0" smtClean="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实体关系抽取</a:t>
            </a:r>
            <a:endParaRPr lang="zh-CN" altLang="en-US" sz="20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20" name="直接连接符 19"/>
          <p:cNvCxnSpPr/>
          <p:nvPr/>
        </p:nvCxnSpPr>
        <p:spPr>
          <a:xfrm>
            <a:off x="2607237" y="152539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523361" y="1603281"/>
            <a:ext cx="3061010" cy="630940"/>
          </a:xfrm>
          <a:prstGeom prst="rect">
            <a:avLst/>
          </a:prstGeom>
        </p:spPr>
        <p:txBody>
          <a:bodyPr wrap="square" lIns="91438" tIns="45719" rIns="91438" bIns="45719">
            <a:spAutoFit/>
          </a:bodyPr>
          <a:lstStyle/>
          <a:p>
            <a:pPr marL="171450" indent="-171450">
              <a:lnSpc>
                <a:spcPct val="130000"/>
              </a:lnSpc>
              <a:buFont typeface="Arial" panose="020B0604020202020204" pitchFamily="34" charset="0"/>
              <a:buChar char="•"/>
            </a:pPr>
            <a:r>
              <a:rPr lang="zh-CN" altLang="en-US" sz="1400" dirty="0" smtClean="0">
                <a:solidFill>
                  <a:schemeClr val="bg2">
                    <a:lumMod val="25000"/>
                  </a:schemeClr>
                </a:solidFill>
                <a:latin typeface="微软雅黑" panose="020B0503020204020204" pitchFamily="34" charset="-122"/>
              </a:rPr>
              <a:t>本质上是一个文本分类问题</a:t>
            </a:r>
            <a:endParaRPr lang="en-US" altLang="zh-CN" sz="1400" dirty="0" smtClean="0">
              <a:solidFill>
                <a:schemeClr val="bg2">
                  <a:lumMod val="25000"/>
                </a:schemeClr>
              </a:solidFill>
            </a:endParaRPr>
          </a:p>
          <a:p>
            <a:pPr marL="171450" indent="-171450" defTabSz="914400" fontAlgn="auto">
              <a:spcBef>
                <a:spcPct val="20000"/>
              </a:spcBef>
              <a:spcAft>
                <a:spcPts val="0"/>
              </a:spcAft>
              <a:buFont typeface="Arial" panose="020B0604020202020204" pitchFamily="34" charset="0"/>
              <a:buChar char="•"/>
              <a:defRPr/>
            </a:pPr>
            <a:endParaRPr lang="en-US" sz="1400" dirty="0">
              <a:solidFill>
                <a:schemeClr val="tx1">
                  <a:lumMod val="50000"/>
                  <a:lumOff val="50000"/>
                </a:schemeClr>
              </a:solidFill>
            </a:endParaRPr>
          </a:p>
        </p:txBody>
      </p:sp>
      <p:sp>
        <p:nvSpPr>
          <p:cNvPr id="22" name="圆角矩形 21"/>
          <p:cNvSpPr/>
          <p:nvPr/>
        </p:nvSpPr>
        <p:spPr>
          <a:xfrm rot="10800000" flipV="1">
            <a:off x="2094499" y="2125308"/>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3" name="文本框 22"/>
          <p:cNvSpPr txBox="1"/>
          <p:nvPr/>
        </p:nvSpPr>
        <p:spPr>
          <a:xfrm>
            <a:off x="2518863" y="2078681"/>
            <a:ext cx="2749467" cy="452879"/>
          </a:xfrm>
          <a:prstGeom prst="rect">
            <a:avLst/>
          </a:prstGeom>
          <a:noFill/>
        </p:spPr>
        <p:txBody>
          <a:bodyPr wrap="none" lIns="91438" tIns="45719" rIns="91438" bIns="45719" rtlCol="0">
            <a:spAutoFit/>
          </a:bodyPr>
          <a:lstStyle/>
          <a:p>
            <a:pPr>
              <a:lnSpc>
                <a:spcPct val="130000"/>
              </a:lnSpc>
            </a:pPr>
            <a:r>
              <a:rPr lang="zh-CN" altLang="en-US" sz="2000" dirty="0" smtClean="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有监督学习方法的缺陷</a:t>
            </a:r>
            <a:endParaRPr lang="zh-CN" altLang="en-US" sz="20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24" name="直接连接符 23"/>
          <p:cNvCxnSpPr/>
          <p:nvPr/>
        </p:nvCxnSpPr>
        <p:spPr>
          <a:xfrm>
            <a:off x="2607237" y="244740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523358" y="2525295"/>
            <a:ext cx="2852663" cy="372408"/>
          </a:xfrm>
          <a:prstGeom prst="rect">
            <a:avLst/>
          </a:prstGeom>
        </p:spPr>
        <p:txBody>
          <a:bodyPr wrap="square" lIns="91438" tIns="45719" rIns="91438" bIns="45719">
            <a:spAutoFit/>
          </a:bodyPr>
          <a:lstStyle/>
          <a:p>
            <a:pPr marL="171450" indent="-171450">
              <a:lnSpc>
                <a:spcPct val="130000"/>
              </a:lnSpc>
              <a:buFont typeface="Arial" panose="020B0604020202020204" pitchFamily="34" charset="0"/>
              <a:buChar char="•"/>
            </a:pPr>
            <a:r>
              <a:rPr lang="zh-CN" altLang="en-US" sz="1400" dirty="0">
                <a:solidFill>
                  <a:schemeClr val="bg2">
                    <a:lumMod val="25000"/>
                  </a:schemeClr>
                </a:solidFill>
              </a:rPr>
              <a:t>依赖于大量的人工标注数据</a:t>
            </a:r>
            <a:endParaRPr lang="en-US" altLang="zh-CN"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rot="10800000" flipV="1">
            <a:off x="2094499" y="3105776"/>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8" name="文本框 27"/>
          <p:cNvSpPr txBox="1"/>
          <p:nvPr/>
        </p:nvSpPr>
        <p:spPr>
          <a:xfrm>
            <a:off x="2518863" y="3059149"/>
            <a:ext cx="1723545" cy="452879"/>
          </a:xfrm>
          <a:prstGeom prst="rect">
            <a:avLst/>
          </a:prstGeom>
          <a:noFill/>
        </p:spPr>
        <p:txBody>
          <a:bodyPr wrap="none" lIns="91438" tIns="45719" rIns="91438" bIns="45719" rtlCol="0">
            <a:spAutoFit/>
          </a:bodyPr>
          <a:lstStyle/>
          <a:p>
            <a:pPr>
              <a:lnSpc>
                <a:spcPct val="130000"/>
              </a:lnSpc>
            </a:pPr>
            <a:r>
              <a:rPr lang="zh-CN" altLang="en-US" sz="2000" dirty="0" smtClean="0">
                <a:solidFill>
                  <a:schemeClr val="tx2"/>
                </a:solidFill>
                <a:latin typeface="Segoe UI Semilight" panose="020B0402040204020203" pitchFamily="34" charset="0"/>
                <a:cs typeface="Segoe UI Semilight" panose="020B0402040204020203" pitchFamily="34" charset="0"/>
              </a:rPr>
              <a:t>远程监督方案</a:t>
            </a:r>
            <a:endParaRPr lang="zh-CN" altLang="en-US" sz="2000" dirty="0">
              <a:solidFill>
                <a:schemeClr val="tx2"/>
              </a:solidFill>
              <a:latin typeface="Segoe UI Semilight" panose="020B0402040204020203" pitchFamily="34" charset="0"/>
              <a:cs typeface="Segoe UI Semilight" panose="020B0402040204020203" pitchFamily="34" charset="0"/>
            </a:endParaRPr>
          </a:p>
        </p:txBody>
      </p:sp>
      <p:cxnSp>
        <p:nvCxnSpPr>
          <p:cNvPr id="29" name="直接连接符 28"/>
          <p:cNvCxnSpPr/>
          <p:nvPr/>
        </p:nvCxnSpPr>
        <p:spPr>
          <a:xfrm>
            <a:off x="2607237" y="342787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2523358" y="3505763"/>
            <a:ext cx="9102585" cy="1212638"/>
          </a:xfrm>
          <a:prstGeom prst="rect">
            <a:avLst/>
          </a:prstGeom>
        </p:spPr>
        <p:txBody>
          <a:bodyPr wrap="square" lIns="91438" tIns="45719" rIns="91438" bIns="45719">
            <a:spAutoFit/>
          </a:bodyPr>
          <a:lstStyle/>
          <a:p>
            <a:pPr marL="171450" indent="-171450">
              <a:lnSpc>
                <a:spcPct val="130000"/>
              </a:lnSpc>
              <a:buFont typeface="Arial" panose="020B0604020202020204" pitchFamily="34" charset="0"/>
              <a:buChar char="•"/>
            </a:pPr>
            <a:r>
              <a:rPr lang="zh-CN" altLang="en-US" sz="1400" b="1" dirty="0" smtClean="0">
                <a:solidFill>
                  <a:schemeClr val="bg2">
                    <a:lumMod val="50000"/>
                  </a:schemeClr>
                </a:solidFill>
                <a:latin typeface="微软雅黑" panose="020B0503020204020204" pitchFamily="34" charset="-122"/>
              </a:rPr>
              <a:t>假设</a:t>
            </a:r>
            <a:r>
              <a:rPr lang="zh-CN" altLang="en-US" sz="1400" dirty="0" smtClean="0">
                <a:solidFill>
                  <a:schemeClr val="bg2">
                    <a:lumMod val="50000"/>
                  </a:schemeClr>
                </a:solidFill>
                <a:latin typeface="微软雅黑" panose="020B0503020204020204" pitchFamily="34" charset="-122"/>
              </a:rPr>
              <a:t>：如果一个实体对出现在某个句子中，那么这个实体对在句子中表达的关系与它在知识库中已有的关系一致</a:t>
            </a:r>
            <a:endParaRPr lang="en-US" altLang="zh-CN" sz="1400" dirty="0" smtClean="0">
              <a:solidFill>
                <a:schemeClr val="bg2">
                  <a:lumMod val="50000"/>
                </a:schemeClr>
              </a:solidFill>
              <a:latin typeface="微软雅黑" panose="020B0503020204020204" pitchFamily="34" charset="-122"/>
            </a:endParaRPr>
          </a:p>
          <a:p>
            <a:pPr marL="171450" indent="-171450">
              <a:lnSpc>
                <a:spcPct val="130000"/>
              </a:lnSpc>
              <a:buFont typeface="Arial" panose="020B0604020202020204" pitchFamily="34" charset="0"/>
              <a:buChar char="•"/>
            </a:pPr>
            <a:r>
              <a:rPr lang="zh-CN" altLang="en-US" sz="1400" b="1" dirty="0" smtClean="0">
                <a:solidFill>
                  <a:schemeClr val="bg2">
                    <a:lumMod val="50000"/>
                  </a:schemeClr>
                </a:solidFill>
                <a:latin typeface="微软雅黑" panose="020B0503020204020204" pitchFamily="34" charset="-122"/>
                <a:ea typeface="微软雅黑" panose="020B0503020204020204" pitchFamily="34" charset="-122"/>
              </a:rPr>
              <a:t>做法</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：将知识库与待标注文本进行对齐，给文本标注上对应的关系，从而自动地构建大量的标注文本</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400" b="1" dirty="0" smtClean="0">
                <a:solidFill>
                  <a:schemeClr val="bg2">
                    <a:lumMod val="50000"/>
                  </a:schemeClr>
                </a:solidFill>
                <a:latin typeface="微软雅黑" panose="020B0503020204020204" pitchFamily="34" charset="-122"/>
                <a:ea typeface="微软雅黑" panose="020B0503020204020204" pitchFamily="34" charset="-122"/>
              </a:rPr>
              <a:t>优点</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：高效、简单、缓解人类标注的劳动力</a:t>
            </a:r>
            <a:endParaRPr lang="en-US" altLang="zh-CN" sz="1400" dirty="0" smtClean="0">
              <a:solidFill>
                <a:schemeClr val="bg2">
                  <a:lumMod val="50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400" b="1" dirty="0" smtClean="0">
                <a:solidFill>
                  <a:schemeClr val="bg2">
                    <a:lumMod val="50000"/>
                  </a:schemeClr>
                </a:solidFill>
                <a:latin typeface="微软雅黑" panose="020B0503020204020204" pitchFamily="34" charset="-122"/>
                <a:ea typeface="微软雅黑" panose="020B0503020204020204" pitchFamily="34" charset="-122"/>
              </a:rPr>
              <a:t>缺点</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：假设过强，给标注数据引入大量噪声</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1" name="圆角矩形 30"/>
          <p:cNvSpPr/>
          <p:nvPr/>
        </p:nvSpPr>
        <p:spPr>
          <a:xfrm rot="10800000" flipV="1">
            <a:off x="2090004" y="4829845"/>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2" name="文本框 31"/>
          <p:cNvSpPr txBox="1"/>
          <p:nvPr/>
        </p:nvSpPr>
        <p:spPr>
          <a:xfrm>
            <a:off x="2514368" y="4783218"/>
            <a:ext cx="1210584" cy="452879"/>
          </a:xfrm>
          <a:prstGeom prst="rect">
            <a:avLst/>
          </a:prstGeom>
          <a:noFill/>
        </p:spPr>
        <p:txBody>
          <a:bodyPr wrap="none" lIns="91438" tIns="45719" rIns="91438" bIns="45719" rtlCol="0">
            <a:spAutoFit/>
          </a:bodyPr>
          <a:lstStyle/>
          <a:p>
            <a:pPr>
              <a:lnSpc>
                <a:spcPct val="130000"/>
              </a:lnSpc>
            </a:pPr>
            <a:r>
              <a:rPr lang="zh-CN" altLang="en-US" sz="2000" dirty="0" smtClean="0">
                <a:solidFill>
                  <a:schemeClr val="tx2"/>
                </a:solidFill>
                <a:latin typeface="Segoe UI Semilight" panose="020B0402040204020203" pitchFamily="34" charset="0"/>
                <a:cs typeface="Segoe UI Semilight" panose="020B0402040204020203" pitchFamily="34" charset="0"/>
              </a:rPr>
              <a:t>解决方案</a:t>
            </a:r>
            <a:endParaRPr lang="zh-CN" altLang="en-US" sz="2000" dirty="0">
              <a:solidFill>
                <a:schemeClr val="tx2"/>
              </a:solidFill>
              <a:latin typeface="Segoe UI Semilight" panose="020B0402040204020203" pitchFamily="34" charset="0"/>
              <a:cs typeface="Segoe UI Semilight" panose="020B0402040204020203" pitchFamily="34" charset="0"/>
            </a:endParaRPr>
          </a:p>
        </p:txBody>
      </p:sp>
      <p:cxnSp>
        <p:nvCxnSpPr>
          <p:cNvPr id="34" name="直接连接符 33"/>
          <p:cNvCxnSpPr/>
          <p:nvPr/>
        </p:nvCxnSpPr>
        <p:spPr>
          <a:xfrm>
            <a:off x="2602742" y="515194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518863" y="5229832"/>
            <a:ext cx="8927466" cy="345092"/>
          </a:xfrm>
          <a:prstGeom prst="rect">
            <a:avLst/>
          </a:prstGeom>
        </p:spPr>
        <p:txBody>
          <a:bodyPr wrap="square" lIns="91438" tIns="45719" rIns="91438" bIns="45719">
            <a:spAutoFit/>
          </a:bodyPr>
          <a:lstStyle/>
          <a:p>
            <a:pPr>
              <a:lnSpc>
                <a:spcPct val="130000"/>
              </a:lnSpc>
            </a:pPr>
            <a:r>
              <a:rPr lang="zh-CN" altLang="en-US" sz="1400" dirty="0" smtClean="0">
                <a:solidFill>
                  <a:schemeClr val="bg2">
                    <a:lumMod val="50000"/>
                  </a:schemeClr>
                </a:solidFill>
                <a:latin typeface="微软雅黑" panose="020B0503020204020204" pitchFamily="34" charset="-122"/>
              </a:rPr>
              <a:t>看成是多实例多标签学习问题，降低包中的噪声。</a:t>
            </a:r>
            <a:endParaRPr lang="en-US" altLang="zh-CN" sz="1400" dirty="0" smtClean="0">
              <a:solidFill>
                <a:schemeClr val="bg2">
                  <a:lumMod val="50000"/>
                </a:schemeClr>
              </a:solidFill>
              <a:latin typeface="微软雅黑" panose="020B0503020204020204" pitchFamily="34" charset="-122"/>
            </a:endParaRPr>
          </a:p>
        </p:txBody>
      </p:sp>
    </p:spTree>
    <p:extLst>
      <p:ext uri="{BB962C8B-B14F-4D97-AF65-F5344CB8AC3E}">
        <p14:creationId xmlns:p14="http://schemas.microsoft.com/office/powerpoint/2010/main" val="3616445376"/>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直接连接符 72"/>
          <p:cNvCxnSpPr/>
          <p:nvPr/>
        </p:nvCxnSpPr>
        <p:spPr>
          <a:xfrm>
            <a:off x="2307112" y="3691562"/>
            <a:ext cx="7418651"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4" name="圆角矩形 73"/>
          <p:cNvSpPr/>
          <p:nvPr/>
        </p:nvSpPr>
        <p:spPr>
          <a:xfrm rot="10800000" flipV="1">
            <a:off x="2480573" y="3446934"/>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1</a:t>
            </a:r>
            <a:endParaRPr lang="zh-CN" altLang="en-US" sz="2400" b="1" dirty="0"/>
          </a:p>
        </p:txBody>
      </p:sp>
      <p:sp>
        <p:nvSpPr>
          <p:cNvPr id="75" name="圆角矩形 74"/>
          <p:cNvSpPr/>
          <p:nvPr/>
        </p:nvSpPr>
        <p:spPr>
          <a:xfrm rot="10800000" flipV="1">
            <a:off x="7429523" y="3446934"/>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4</a:t>
            </a:r>
            <a:endParaRPr lang="zh-CN" altLang="en-US" sz="2400" b="1" dirty="0"/>
          </a:p>
        </p:txBody>
      </p:sp>
      <p:sp>
        <p:nvSpPr>
          <p:cNvPr id="76" name="圆角矩形 75"/>
          <p:cNvSpPr/>
          <p:nvPr/>
        </p:nvSpPr>
        <p:spPr>
          <a:xfrm rot="10800000" flipV="1">
            <a:off x="4130223" y="3446934"/>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2</a:t>
            </a:r>
            <a:endParaRPr lang="zh-CN" altLang="en-US" sz="2400" b="1" dirty="0"/>
          </a:p>
        </p:txBody>
      </p:sp>
      <p:sp>
        <p:nvSpPr>
          <p:cNvPr id="77" name="圆角矩形 76"/>
          <p:cNvSpPr/>
          <p:nvPr/>
        </p:nvSpPr>
        <p:spPr>
          <a:xfrm rot="10800000" flipV="1">
            <a:off x="9079172" y="3446934"/>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5</a:t>
            </a:r>
            <a:endParaRPr lang="zh-CN" altLang="en-US" sz="2400" b="1" dirty="0"/>
          </a:p>
        </p:txBody>
      </p:sp>
      <p:sp>
        <p:nvSpPr>
          <p:cNvPr id="78" name="圆角矩形 77"/>
          <p:cNvSpPr/>
          <p:nvPr/>
        </p:nvSpPr>
        <p:spPr>
          <a:xfrm rot="10800000" flipV="1">
            <a:off x="5779874" y="3446934"/>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3</a:t>
            </a:r>
            <a:endParaRPr lang="zh-CN" altLang="en-US" sz="2400" b="1" dirty="0"/>
          </a:p>
        </p:txBody>
      </p:sp>
      <p:sp>
        <p:nvSpPr>
          <p:cNvPr id="80" name="文本框 79"/>
          <p:cNvSpPr txBox="1"/>
          <p:nvPr/>
        </p:nvSpPr>
        <p:spPr>
          <a:xfrm>
            <a:off x="1777589" y="4113103"/>
            <a:ext cx="1800485" cy="417354"/>
          </a:xfrm>
          <a:prstGeom prst="rect">
            <a:avLst/>
          </a:prstGeom>
          <a:noFill/>
        </p:spPr>
        <p:txBody>
          <a:bodyPr wrap="none" lIns="91436" tIns="45718" rIns="91436" bIns="45718" rtlCol="0">
            <a:spAutoFit/>
          </a:bodyPr>
          <a:lstStyle/>
          <a:p>
            <a:pPr>
              <a:lnSpc>
                <a:spcPct val="130000"/>
              </a:lnSpc>
            </a:pPr>
            <a:r>
              <a:rPr lang="zh-CN" altLang="en-US" sz="1800" dirty="0" smtClean="0">
                <a:solidFill>
                  <a:schemeClr val="tx2"/>
                </a:solidFill>
                <a:latin typeface="微软雅黑" panose="020B0503020204020204" pitchFamily="34" charset="-122"/>
              </a:rPr>
              <a:t>远程监督的提出</a:t>
            </a:r>
            <a:endParaRPr lang="zh-CN" altLang="en-US" sz="1800" dirty="0">
              <a:solidFill>
                <a:schemeClr val="tx2"/>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4999798" y="4113103"/>
            <a:ext cx="2090057" cy="777453"/>
          </a:xfrm>
          <a:prstGeom prst="rect">
            <a:avLst/>
          </a:prstGeom>
          <a:noFill/>
        </p:spPr>
        <p:txBody>
          <a:bodyPr wrap="square" lIns="91436" tIns="45718" rIns="91436" bIns="45718" rtlCol="0">
            <a:spAutoFit/>
          </a:bodyPr>
          <a:lstStyle/>
          <a:p>
            <a:pPr>
              <a:lnSpc>
                <a:spcPct val="130000"/>
              </a:lnSpc>
            </a:pPr>
            <a:r>
              <a:rPr lang="zh-CN" altLang="en-US" sz="1800" dirty="0" smtClean="0">
                <a:solidFill>
                  <a:schemeClr val="tx2"/>
                </a:solidFill>
                <a:latin typeface="微软雅黑" panose="020B0503020204020204" pitchFamily="34" charset="-122"/>
              </a:rPr>
              <a:t>神经网络</a:t>
            </a:r>
            <a:r>
              <a:rPr lang="en-US" altLang="zh-CN" sz="1800" dirty="0" smtClean="0">
                <a:solidFill>
                  <a:schemeClr val="tx2"/>
                </a:solidFill>
                <a:latin typeface="微软雅黑" panose="020B0503020204020204" pitchFamily="34" charset="-122"/>
              </a:rPr>
              <a:t>+</a:t>
            </a:r>
            <a:r>
              <a:rPr lang="zh-CN" altLang="en-US" sz="1800" dirty="0">
                <a:solidFill>
                  <a:schemeClr val="tx2"/>
                </a:solidFill>
                <a:latin typeface="微软雅黑" panose="020B0503020204020204" pitchFamily="34" charset="-122"/>
              </a:rPr>
              <a:t>依存句法树</a:t>
            </a:r>
            <a:r>
              <a:rPr lang="en-US" altLang="zh-CN" sz="1800" dirty="0" smtClean="0">
                <a:solidFill>
                  <a:schemeClr val="tx2"/>
                </a:solidFill>
                <a:latin typeface="微软雅黑" panose="020B0503020204020204" pitchFamily="34" charset="-122"/>
              </a:rPr>
              <a:t>/</a:t>
            </a:r>
            <a:r>
              <a:rPr lang="zh-CN" altLang="en-US" sz="1800" dirty="0" smtClean="0">
                <a:solidFill>
                  <a:schemeClr val="tx2"/>
                </a:solidFill>
                <a:latin typeface="微软雅黑" panose="020B0503020204020204" pitchFamily="34" charset="-122"/>
              </a:rPr>
              <a:t>实体描述</a:t>
            </a:r>
            <a:r>
              <a:rPr lang="en-US" altLang="zh-CN" sz="1800" dirty="0" smtClean="0">
                <a:solidFill>
                  <a:schemeClr val="tx2"/>
                </a:solidFill>
                <a:latin typeface="微软雅黑" panose="020B0503020204020204" pitchFamily="34" charset="-122"/>
              </a:rPr>
              <a:t>/….</a:t>
            </a:r>
            <a:endParaRPr lang="zh-CN" altLang="en-US" sz="1800" dirty="0">
              <a:solidFill>
                <a:schemeClr val="tx2"/>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7953839" y="4056668"/>
            <a:ext cx="3741657" cy="417354"/>
          </a:xfrm>
          <a:prstGeom prst="rect">
            <a:avLst/>
          </a:prstGeom>
          <a:noFill/>
        </p:spPr>
        <p:txBody>
          <a:bodyPr wrap="none" lIns="91436" tIns="45718" rIns="91436" bIns="45718" rtlCol="0">
            <a:spAutoFit/>
          </a:bodyPr>
          <a:lstStyle/>
          <a:p>
            <a:pPr>
              <a:lnSpc>
                <a:spcPct val="130000"/>
              </a:lnSpc>
            </a:pPr>
            <a:r>
              <a:rPr lang="zh-CN" altLang="en-US" sz="1800" dirty="0" smtClean="0">
                <a:solidFill>
                  <a:schemeClr val="tx2"/>
                </a:solidFill>
                <a:latin typeface="微软雅黑" panose="020B0503020204020204" pitchFamily="34" charset="-122"/>
              </a:rPr>
              <a:t>其他噪声处理方案</a:t>
            </a:r>
            <a:r>
              <a:rPr lang="en-US" altLang="zh-CN" sz="1800" dirty="0" smtClean="0">
                <a:solidFill>
                  <a:schemeClr val="tx2"/>
                </a:solidFill>
                <a:latin typeface="微软雅黑" panose="020B0503020204020204" pitchFamily="34" charset="-122"/>
              </a:rPr>
              <a:t>(hard selection)</a:t>
            </a:r>
            <a:endParaRPr lang="zh-CN" altLang="en-US" sz="1800" dirty="0">
              <a:solidFill>
                <a:schemeClr val="tx2"/>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3593348" y="1872392"/>
            <a:ext cx="1406450" cy="417354"/>
          </a:xfrm>
          <a:prstGeom prst="rect">
            <a:avLst/>
          </a:prstGeom>
          <a:noFill/>
        </p:spPr>
        <p:txBody>
          <a:bodyPr wrap="square" lIns="91436" tIns="45718" rIns="91436" bIns="45718" rtlCol="0">
            <a:spAutoFit/>
          </a:bodyPr>
          <a:lstStyle/>
          <a:p>
            <a:pPr>
              <a:lnSpc>
                <a:spcPct val="130000"/>
              </a:lnSpc>
            </a:pPr>
            <a:r>
              <a:rPr lang="zh-CN" altLang="en-US" sz="1800" dirty="0">
                <a:solidFill>
                  <a:schemeClr val="tx2"/>
                </a:solidFill>
                <a:latin typeface="微软雅黑" panose="020B0503020204020204" pitchFamily="34" charset="-122"/>
              </a:rPr>
              <a:t>多</a:t>
            </a:r>
            <a:r>
              <a:rPr lang="zh-CN" altLang="en-US" sz="1800" dirty="0" smtClean="0">
                <a:solidFill>
                  <a:schemeClr val="tx2"/>
                </a:solidFill>
                <a:latin typeface="微软雅黑" panose="020B0503020204020204" pitchFamily="34" charset="-122"/>
              </a:rPr>
              <a:t>实例学习</a:t>
            </a:r>
            <a:endParaRPr lang="zh-CN" altLang="en-US" sz="1800" dirty="0">
              <a:solidFill>
                <a:schemeClr val="tx2"/>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6434959" y="995553"/>
            <a:ext cx="3641053" cy="417354"/>
          </a:xfrm>
          <a:prstGeom prst="rect">
            <a:avLst/>
          </a:prstGeom>
          <a:noFill/>
        </p:spPr>
        <p:txBody>
          <a:bodyPr wrap="none" lIns="91436" tIns="45718" rIns="91436" bIns="45718" rtlCol="0">
            <a:spAutoFit/>
          </a:bodyPr>
          <a:lstStyle/>
          <a:p>
            <a:pPr>
              <a:lnSpc>
                <a:spcPct val="130000"/>
              </a:lnSpc>
            </a:pPr>
            <a:r>
              <a:rPr lang="en-US" altLang="zh-CN" sz="1800" dirty="0" smtClean="0">
                <a:solidFill>
                  <a:schemeClr val="tx2"/>
                </a:solidFill>
                <a:latin typeface="微软雅黑" panose="020B0503020204020204" pitchFamily="34" charset="-122"/>
              </a:rPr>
              <a:t>Attention</a:t>
            </a:r>
            <a:r>
              <a:rPr lang="zh-CN" altLang="en-US" sz="1800" dirty="0" smtClean="0">
                <a:solidFill>
                  <a:schemeClr val="tx2"/>
                </a:solidFill>
                <a:latin typeface="微软雅黑" panose="020B0503020204020204" pitchFamily="34" charset="-122"/>
              </a:rPr>
              <a:t>机制（</a:t>
            </a:r>
            <a:r>
              <a:rPr lang="en-US" altLang="zh-CN" sz="1800" dirty="0" smtClean="0">
                <a:solidFill>
                  <a:schemeClr val="tx2"/>
                </a:solidFill>
                <a:latin typeface="微软雅黑" panose="020B0503020204020204" pitchFamily="34" charset="-122"/>
              </a:rPr>
              <a:t>soft-selection</a:t>
            </a:r>
            <a:r>
              <a:rPr lang="zh-CN" altLang="en-US" sz="1800" dirty="0" smtClean="0">
                <a:solidFill>
                  <a:schemeClr val="tx2"/>
                </a:solidFill>
                <a:latin typeface="微软雅黑" panose="020B0503020204020204" pitchFamily="34" charset="-122"/>
              </a:rPr>
              <a:t>）</a:t>
            </a:r>
            <a:endParaRPr lang="zh-CN" altLang="en-US" sz="1800" dirty="0">
              <a:solidFill>
                <a:schemeClr val="tx2"/>
              </a:solidFill>
              <a:latin typeface="微软雅黑" panose="020B0503020204020204" pitchFamily="34" charset="-122"/>
              <a:ea typeface="微软雅黑" panose="020B0503020204020204" pitchFamily="34" charset="-122"/>
            </a:endParaRPr>
          </a:p>
        </p:txBody>
      </p:sp>
      <p:sp>
        <p:nvSpPr>
          <p:cNvPr id="89" name="矩形 88"/>
          <p:cNvSpPr/>
          <p:nvPr/>
        </p:nvSpPr>
        <p:spPr>
          <a:xfrm>
            <a:off x="1661841" y="4559711"/>
            <a:ext cx="2006001" cy="345090"/>
          </a:xfrm>
          <a:prstGeom prst="rect">
            <a:avLst/>
          </a:prstGeom>
        </p:spPr>
        <p:txBody>
          <a:bodyPr wrap="square" lIns="91436" tIns="45718" rIns="91436" bIns="45718">
            <a:spAutoFit/>
          </a:bodyPr>
          <a:lstStyle/>
          <a:p>
            <a:pPr marL="285750" indent="-285750">
              <a:lnSpc>
                <a:spcPct val="130000"/>
              </a:lnSpc>
              <a:buFont typeface="Arial" panose="020B0604020202020204" pitchFamily="34" charset="0"/>
              <a:buChar char="•"/>
            </a:pPr>
            <a:r>
              <a:rPr lang="en-US" altLang="zh-CN" sz="1400" dirty="0" err="1" smtClean="0">
                <a:solidFill>
                  <a:schemeClr val="bg2">
                    <a:lumMod val="50000"/>
                  </a:schemeClr>
                </a:solidFill>
                <a:latin typeface="微软雅黑" panose="020B0503020204020204" pitchFamily="34" charset="-122"/>
              </a:rPr>
              <a:t>Mintz</a:t>
            </a:r>
            <a:r>
              <a:rPr lang="en-US" altLang="zh-CN" sz="1400" dirty="0">
                <a:solidFill>
                  <a:schemeClr val="bg2">
                    <a:lumMod val="50000"/>
                  </a:schemeClr>
                </a:solidFill>
                <a:latin typeface="微软雅黑" panose="020B0503020204020204" pitchFamily="34" charset="-122"/>
              </a:rPr>
              <a:t> </a:t>
            </a:r>
            <a:r>
              <a:rPr lang="en-US" altLang="zh-CN" sz="1400" dirty="0" smtClean="0">
                <a:solidFill>
                  <a:schemeClr val="bg2">
                    <a:lumMod val="50000"/>
                  </a:schemeClr>
                </a:solidFill>
                <a:latin typeface="微软雅黑" panose="020B0503020204020204" pitchFamily="34" charset="-122"/>
              </a:rPr>
              <a:t>et al 2009</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0" name="矩形 89"/>
          <p:cNvSpPr/>
          <p:nvPr/>
        </p:nvSpPr>
        <p:spPr>
          <a:xfrm>
            <a:off x="3115353" y="2355096"/>
            <a:ext cx="2514025" cy="625167"/>
          </a:xfrm>
          <a:prstGeom prst="rect">
            <a:avLst/>
          </a:prstGeom>
        </p:spPr>
        <p:txBody>
          <a:bodyPr wrap="square" lIns="91436" tIns="45718" rIns="91436" bIns="45718">
            <a:spAutoFit/>
          </a:bodyPr>
          <a:lstStyle/>
          <a:p>
            <a:pPr marL="285750" indent="-285750">
              <a:lnSpc>
                <a:spcPct val="130000"/>
              </a:lnSpc>
              <a:buFont typeface="Arial" panose="020B0604020202020204" pitchFamily="34" charset="0"/>
              <a:buChar char="•"/>
            </a:pPr>
            <a:r>
              <a:rPr lang="en-US" altLang="zh-CN" sz="1400" dirty="0" smtClean="0">
                <a:solidFill>
                  <a:schemeClr val="bg2">
                    <a:lumMod val="50000"/>
                  </a:schemeClr>
                </a:solidFill>
                <a:latin typeface="微软雅黑" panose="020B0503020204020204" pitchFamily="34" charset="-122"/>
              </a:rPr>
              <a:t>Riedel et al</a:t>
            </a:r>
            <a:r>
              <a:rPr lang="zh-CN" altLang="en-US" sz="1400" dirty="0">
                <a:solidFill>
                  <a:schemeClr val="bg2">
                    <a:lumMod val="50000"/>
                  </a:schemeClr>
                </a:solidFill>
                <a:latin typeface="微软雅黑" panose="020B0503020204020204" pitchFamily="34" charset="-122"/>
              </a:rPr>
              <a:t> </a:t>
            </a:r>
            <a:r>
              <a:rPr lang="en-US" altLang="zh-CN" sz="1400" dirty="0" smtClean="0">
                <a:solidFill>
                  <a:schemeClr val="bg2">
                    <a:lumMod val="50000"/>
                  </a:schemeClr>
                </a:solidFill>
                <a:latin typeface="微软雅黑" panose="020B0503020204020204" pitchFamily="34" charset="-122"/>
              </a:rPr>
              <a:t>(2010)</a:t>
            </a:r>
          </a:p>
          <a:p>
            <a:pPr marL="285750" indent="-285750">
              <a:lnSpc>
                <a:spcPct val="130000"/>
              </a:lnSpc>
              <a:buFont typeface="Arial" panose="020B0604020202020204" pitchFamily="34" charset="0"/>
              <a:buChar char="•"/>
            </a:pPr>
            <a:r>
              <a:rPr lang="en-US" altLang="zh-CN" sz="1400" dirty="0" err="1" smtClean="0">
                <a:solidFill>
                  <a:schemeClr val="bg2">
                    <a:lumMod val="50000"/>
                  </a:schemeClr>
                </a:solidFill>
                <a:latin typeface="微软雅黑" panose="020B0503020204020204" pitchFamily="34" charset="-122"/>
              </a:rPr>
              <a:t>Surdeanu</a:t>
            </a:r>
            <a:r>
              <a:rPr lang="en-US" altLang="zh-CN" sz="1400" dirty="0" smtClean="0">
                <a:solidFill>
                  <a:schemeClr val="bg2">
                    <a:lumMod val="50000"/>
                  </a:schemeClr>
                </a:solidFill>
                <a:latin typeface="微软雅黑" panose="020B0503020204020204" pitchFamily="34" charset="-122"/>
              </a:rPr>
              <a:t> et al (2012)</a:t>
            </a:r>
          </a:p>
        </p:txBody>
      </p:sp>
      <p:sp>
        <p:nvSpPr>
          <p:cNvPr id="91" name="矩形 90"/>
          <p:cNvSpPr/>
          <p:nvPr/>
        </p:nvSpPr>
        <p:spPr>
          <a:xfrm>
            <a:off x="4614510" y="4952122"/>
            <a:ext cx="3339329" cy="1465397"/>
          </a:xfrm>
          <a:prstGeom prst="rect">
            <a:avLst/>
          </a:prstGeom>
        </p:spPr>
        <p:txBody>
          <a:bodyPr wrap="square" lIns="91436" tIns="45718" rIns="91436" bIns="45718">
            <a:spAutoFit/>
          </a:bodyPr>
          <a:lstStyle/>
          <a:p>
            <a:pPr marL="285750" indent="-285750">
              <a:lnSpc>
                <a:spcPct val="130000"/>
              </a:lnSpc>
              <a:buFont typeface="Arial" panose="020B0604020202020204" pitchFamily="34" charset="0"/>
              <a:buChar char="•"/>
            </a:pPr>
            <a:r>
              <a:rPr lang="en-US" altLang="zh-CN" sz="1400" dirty="0" smtClean="0">
                <a:solidFill>
                  <a:schemeClr val="bg2">
                    <a:lumMod val="50000"/>
                  </a:schemeClr>
                </a:solidFill>
                <a:latin typeface="微软雅黑" panose="020B0503020204020204" pitchFamily="34" charset="-122"/>
              </a:rPr>
              <a:t>PCNN </a:t>
            </a:r>
            <a:r>
              <a:rPr lang="zh-CN" altLang="en-US" sz="1400" dirty="0" smtClean="0">
                <a:solidFill>
                  <a:schemeClr val="bg2">
                    <a:lumMod val="50000"/>
                  </a:schemeClr>
                </a:solidFill>
                <a:latin typeface="微软雅黑" panose="020B0503020204020204" pitchFamily="34" charset="-122"/>
              </a:rPr>
              <a:t>（</a:t>
            </a:r>
            <a:r>
              <a:rPr lang="en-US" altLang="zh-CN" sz="1400" dirty="0" smtClean="0">
                <a:solidFill>
                  <a:schemeClr val="bg2">
                    <a:lumMod val="50000"/>
                  </a:schemeClr>
                </a:solidFill>
                <a:latin typeface="微软雅黑" panose="020B0503020204020204" pitchFamily="34" charset="-122"/>
              </a:rPr>
              <a:t>Zeng et al 2015</a:t>
            </a:r>
            <a:r>
              <a:rPr lang="zh-CN" altLang="en-US" sz="1400" dirty="0" smtClean="0">
                <a:solidFill>
                  <a:schemeClr val="bg2">
                    <a:lumMod val="50000"/>
                  </a:schemeClr>
                </a:solidFill>
                <a:latin typeface="微软雅黑" panose="020B0503020204020204" pitchFamily="34" charset="-122"/>
              </a:rPr>
              <a:t>）</a:t>
            </a:r>
            <a:endParaRPr lang="en-US" altLang="zh-CN" sz="1400" dirty="0" smtClean="0">
              <a:solidFill>
                <a:schemeClr val="bg2">
                  <a:lumMod val="50000"/>
                </a:schemeClr>
              </a:solidFill>
              <a:latin typeface="微软雅黑" panose="020B0503020204020204" pitchFamily="34" charset="-122"/>
            </a:endParaRPr>
          </a:p>
          <a:p>
            <a:pPr marL="285750" indent="-285750">
              <a:lnSpc>
                <a:spcPct val="130000"/>
              </a:lnSpc>
              <a:buFont typeface="Arial" panose="020B0604020202020204" pitchFamily="34" charset="0"/>
              <a:buChar char="•"/>
            </a:pPr>
            <a:r>
              <a:rPr lang="en-US" altLang="zh-CN" sz="1400" dirty="0" smtClean="0">
                <a:solidFill>
                  <a:schemeClr val="bg2">
                    <a:lumMod val="50000"/>
                  </a:schemeClr>
                </a:solidFill>
                <a:latin typeface="微软雅黑" panose="020B0503020204020204" pitchFamily="34" charset="-122"/>
              </a:rPr>
              <a:t>LSTM+</a:t>
            </a:r>
            <a:r>
              <a:rPr lang="zh-CN" altLang="en-US" sz="1400" dirty="0" smtClean="0">
                <a:solidFill>
                  <a:schemeClr val="bg2">
                    <a:lumMod val="50000"/>
                  </a:schemeClr>
                </a:solidFill>
                <a:latin typeface="微软雅黑" panose="020B0503020204020204" pitchFamily="34" charset="-122"/>
              </a:rPr>
              <a:t>树结构（</a:t>
            </a:r>
            <a:r>
              <a:rPr lang="en-US" altLang="zh-CN" sz="1400" dirty="0" smtClean="0">
                <a:solidFill>
                  <a:schemeClr val="bg2">
                    <a:lumMod val="50000"/>
                  </a:schemeClr>
                </a:solidFill>
                <a:latin typeface="微软雅黑" panose="020B0503020204020204" pitchFamily="34" charset="-122"/>
              </a:rPr>
              <a:t>Miwa 2016)</a:t>
            </a:r>
          </a:p>
          <a:p>
            <a:pPr marL="285750" indent="-285750">
              <a:lnSpc>
                <a:spcPct val="130000"/>
              </a:lnSpc>
              <a:buFont typeface="Arial" panose="020B0604020202020204" pitchFamily="34" charset="0"/>
              <a:buChar char="•"/>
            </a:pPr>
            <a:r>
              <a:rPr lang="en-US" altLang="zh-CN" sz="1400" dirty="0" smtClean="0">
                <a:solidFill>
                  <a:schemeClr val="bg2">
                    <a:lumMod val="50000"/>
                  </a:schemeClr>
                </a:solidFill>
                <a:latin typeface="微软雅黑" panose="020B0503020204020204" pitchFamily="34" charset="-122"/>
              </a:rPr>
              <a:t>Deep memory network (2017)</a:t>
            </a:r>
          </a:p>
          <a:p>
            <a:pPr marL="285750" indent="-285750">
              <a:lnSpc>
                <a:spcPct val="130000"/>
              </a:lnSpc>
              <a:buFont typeface="Arial" panose="020B0604020202020204" pitchFamily="34" charset="0"/>
              <a:buChar char="•"/>
            </a:pPr>
            <a:r>
              <a:rPr lang="en-US" altLang="zh-CN" sz="1400" dirty="0" smtClean="0">
                <a:solidFill>
                  <a:schemeClr val="bg2">
                    <a:lumMod val="50000"/>
                  </a:schemeClr>
                </a:solidFill>
                <a:latin typeface="微软雅黑" panose="020B0503020204020204" pitchFamily="34" charset="-122"/>
              </a:rPr>
              <a:t>GCN+</a:t>
            </a:r>
            <a:r>
              <a:rPr lang="zh-CN" altLang="en-US" sz="1400" dirty="0" smtClean="0">
                <a:solidFill>
                  <a:schemeClr val="bg2">
                    <a:lumMod val="50000"/>
                  </a:schemeClr>
                </a:solidFill>
                <a:latin typeface="微软雅黑" panose="020B0503020204020204" pitchFamily="34" charset="-122"/>
              </a:rPr>
              <a:t>依存树 （</a:t>
            </a:r>
            <a:r>
              <a:rPr lang="en-US" altLang="zh-CN" sz="1400" dirty="0" smtClean="0">
                <a:solidFill>
                  <a:schemeClr val="bg2">
                    <a:lumMod val="50000"/>
                  </a:schemeClr>
                </a:solidFill>
                <a:latin typeface="微软雅黑" panose="020B0503020204020204" pitchFamily="34" charset="-122"/>
              </a:rPr>
              <a:t>2018</a:t>
            </a:r>
            <a:r>
              <a:rPr lang="zh-CN" altLang="en-US" sz="1400" dirty="0" smtClean="0">
                <a:solidFill>
                  <a:schemeClr val="bg2">
                    <a:lumMod val="50000"/>
                  </a:schemeClr>
                </a:solidFill>
                <a:latin typeface="微软雅黑" panose="020B0503020204020204" pitchFamily="34" charset="-122"/>
              </a:rPr>
              <a:t>）</a:t>
            </a:r>
            <a:endParaRPr lang="en-US" altLang="zh-CN" sz="1400" dirty="0" smtClean="0">
              <a:solidFill>
                <a:schemeClr val="bg2">
                  <a:lumMod val="50000"/>
                </a:schemeClr>
              </a:solidFill>
              <a:latin typeface="微软雅黑" panose="020B0503020204020204" pitchFamily="34" charset="-122"/>
            </a:endParaRPr>
          </a:p>
          <a:p>
            <a:pPr marL="285750" indent="-285750">
              <a:lnSpc>
                <a:spcPct val="130000"/>
              </a:lnSpc>
              <a:buFont typeface="Arial" panose="020B0604020202020204" pitchFamily="34" charset="0"/>
              <a:buChar char="•"/>
            </a:pPr>
            <a:r>
              <a:rPr lang="zh-CN" altLang="en-US" sz="1400" dirty="0" smtClean="0">
                <a:solidFill>
                  <a:schemeClr val="bg2">
                    <a:lumMod val="50000"/>
                  </a:schemeClr>
                </a:solidFill>
                <a:latin typeface="微软雅黑" panose="020B0503020204020204" pitchFamily="34" charset="-122"/>
              </a:rPr>
              <a:t>胶囊网络（</a:t>
            </a:r>
            <a:r>
              <a:rPr lang="en-US" altLang="zh-CN" sz="1400" dirty="0" smtClean="0">
                <a:solidFill>
                  <a:schemeClr val="bg2">
                    <a:lumMod val="50000"/>
                  </a:schemeClr>
                </a:solidFill>
                <a:latin typeface="微软雅黑" panose="020B0503020204020204" pitchFamily="34" charset="-122"/>
              </a:rPr>
              <a:t>2018</a:t>
            </a:r>
            <a:r>
              <a:rPr lang="zh-CN" altLang="en-US" sz="1400" dirty="0" smtClean="0">
                <a:solidFill>
                  <a:schemeClr val="bg2">
                    <a:lumMod val="50000"/>
                  </a:schemeClr>
                </a:solidFill>
                <a:latin typeface="微软雅黑" panose="020B0503020204020204" pitchFamily="34" charset="-122"/>
              </a:rPr>
              <a:t>）</a:t>
            </a:r>
            <a:endParaRPr lang="en-US" altLang="zh-CN" sz="1400" dirty="0" smtClean="0">
              <a:solidFill>
                <a:schemeClr val="bg2">
                  <a:lumMod val="50000"/>
                </a:schemeClr>
              </a:solidFill>
              <a:latin typeface="微软雅黑" panose="020B0503020204020204" pitchFamily="34" charset="-122"/>
            </a:endParaRPr>
          </a:p>
        </p:txBody>
      </p:sp>
      <p:sp>
        <p:nvSpPr>
          <p:cNvPr id="92" name="矩形 91"/>
          <p:cNvSpPr/>
          <p:nvPr/>
        </p:nvSpPr>
        <p:spPr>
          <a:xfrm>
            <a:off x="6103652" y="1430989"/>
            <a:ext cx="4284617" cy="2043632"/>
          </a:xfrm>
          <a:prstGeom prst="rect">
            <a:avLst/>
          </a:prstGeom>
        </p:spPr>
        <p:txBody>
          <a:bodyPr wrap="square" lIns="91436" tIns="45718" rIns="91436" bIns="45718">
            <a:spAutoFit/>
          </a:bodyPr>
          <a:lstStyle/>
          <a:p>
            <a:pPr marL="285750" indent="-285750">
              <a:lnSpc>
                <a:spcPct val="130000"/>
              </a:lnSpc>
              <a:buFont typeface="Arial" panose="020B0604020202020204" pitchFamily="34" charset="0"/>
              <a:buChar char="•"/>
            </a:pPr>
            <a:r>
              <a:rPr lang="en-US" altLang="zh-CN" sz="1400" dirty="0" smtClean="0">
                <a:solidFill>
                  <a:schemeClr val="bg2">
                    <a:lumMod val="50000"/>
                  </a:schemeClr>
                </a:solidFill>
                <a:latin typeface="微软雅黑" panose="020B0503020204020204" pitchFamily="34" charset="-122"/>
              </a:rPr>
              <a:t>Attention (Lin 2016)</a:t>
            </a:r>
          </a:p>
          <a:p>
            <a:pPr marL="285750" indent="-285750">
              <a:lnSpc>
                <a:spcPct val="13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rPr>
              <a:t>Attention with entity description(2017)</a:t>
            </a:r>
          </a:p>
          <a:p>
            <a:pPr marL="285750" indent="-285750">
              <a:lnSpc>
                <a:spcPct val="13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rPr>
              <a:t>Coarse-to-Fine Grained </a:t>
            </a:r>
            <a:r>
              <a:rPr lang="en-US" altLang="zh-CN" sz="1400" dirty="0" smtClean="0">
                <a:solidFill>
                  <a:schemeClr val="bg2">
                    <a:lumMod val="50000"/>
                  </a:schemeClr>
                </a:solidFill>
                <a:latin typeface="微软雅黑" panose="020B0503020204020204" pitchFamily="34" charset="-122"/>
              </a:rPr>
              <a:t>Attention </a:t>
            </a:r>
            <a:r>
              <a:rPr lang="zh-CN" altLang="en-US" sz="1400" dirty="0" smtClean="0">
                <a:solidFill>
                  <a:schemeClr val="bg2">
                    <a:lumMod val="50000"/>
                  </a:schemeClr>
                </a:solidFill>
                <a:latin typeface="微软雅黑" panose="020B0503020204020204" pitchFamily="34" charset="-122"/>
              </a:rPr>
              <a:t>（</a:t>
            </a:r>
            <a:r>
              <a:rPr lang="en-US" altLang="zh-CN" sz="1400" dirty="0" smtClean="0">
                <a:solidFill>
                  <a:schemeClr val="bg2">
                    <a:lumMod val="50000"/>
                  </a:schemeClr>
                </a:solidFill>
                <a:latin typeface="微软雅黑" panose="020B0503020204020204" pitchFamily="34" charset="-122"/>
              </a:rPr>
              <a:t>2018</a:t>
            </a:r>
            <a:r>
              <a:rPr lang="zh-CN" altLang="en-US" sz="1400" dirty="0" smtClean="0">
                <a:solidFill>
                  <a:schemeClr val="bg2">
                    <a:lumMod val="50000"/>
                  </a:schemeClr>
                </a:solidFill>
                <a:latin typeface="微软雅黑" panose="020B0503020204020204" pitchFamily="34" charset="-122"/>
              </a:rPr>
              <a:t>）</a:t>
            </a:r>
            <a:endParaRPr lang="en-US" altLang="zh-CN" sz="1400" dirty="0">
              <a:solidFill>
                <a:schemeClr val="bg2">
                  <a:lumMod val="50000"/>
                </a:schemeClr>
              </a:solidFill>
              <a:latin typeface="微软雅黑" panose="020B0503020204020204" pitchFamily="34" charset="-122"/>
            </a:endParaRPr>
          </a:p>
          <a:p>
            <a:pPr marL="285750" indent="-285750">
              <a:lnSpc>
                <a:spcPct val="130000"/>
              </a:lnSpc>
              <a:buFont typeface="Arial" panose="020B0604020202020204" pitchFamily="34" charset="0"/>
              <a:buChar char="•"/>
            </a:pPr>
            <a:r>
              <a:rPr lang="en-US" altLang="zh-CN" sz="1400" dirty="0" smtClean="0">
                <a:solidFill>
                  <a:schemeClr val="bg2">
                    <a:lumMod val="50000"/>
                  </a:schemeClr>
                </a:solidFill>
                <a:latin typeface="微软雅黑" panose="020B0503020204020204" pitchFamily="34" charset="-122"/>
              </a:rPr>
              <a:t>Multi-level self-attention (Du 2018)</a:t>
            </a:r>
          </a:p>
          <a:p>
            <a:pPr marL="285750" indent="-285750">
              <a:lnSpc>
                <a:spcPct val="130000"/>
              </a:lnSpc>
              <a:buFont typeface="Arial" panose="020B0604020202020204" pitchFamily="34" charset="0"/>
              <a:buChar char="•"/>
            </a:pPr>
            <a:r>
              <a:rPr lang="en-US" altLang="zh-CN" sz="1400" dirty="0" smtClean="0">
                <a:solidFill>
                  <a:schemeClr val="bg2">
                    <a:lumMod val="50000"/>
                  </a:schemeClr>
                </a:solidFill>
                <a:latin typeface="微软雅黑" panose="020B0503020204020204" pitchFamily="34" charset="-122"/>
              </a:rPr>
              <a:t>Cross-relation Cross-bag attention(2019)</a:t>
            </a:r>
          </a:p>
          <a:p>
            <a:pPr marL="285750" indent="-285750">
              <a:lnSpc>
                <a:spcPct val="130000"/>
              </a:lnSpc>
              <a:buFont typeface="Arial" panose="020B0604020202020204" pitchFamily="34" charset="0"/>
              <a:buChar char="•"/>
            </a:pPr>
            <a:r>
              <a:rPr lang="en-US" altLang="zh-CN" sz="1400" dirty="0" smtClean="0">
                <a:solidFill>
                  <a:schemeClr val="bg2">
                    <a:lumMod val="50000"/>
                  </a:schemeClr>
                </a:solidFill>
                <a:latin typeface="微软雅黑" panose="020B0503020204020204" pitchFamily="34" charset="-122"/>
              </a:rPr>
              <a:t>Intra-bag inter-bag attention(2019)</a:t>
            </a:r>
          </a:p>
          <a:p>
            <a:pPr marL="285750" indent="-285750">
              <a:lnSpc>
                <a:spcPct val="130000"/>
              </a:lnSpc>
              <a:buFont typeface="Arial" panose="020B0604020202020204" pitchFamily="34" charset="0"/>
              <a:buChar char="•"/>
            </a:pP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3" name="矩形 92"/>
          <p:cNvSpPr/>
          <p:nvPr/>
        </p:nvSpPr>
        <p:spPr>
          <a:xfrm>
            <a:off x="8496504" y="4539371"/>
            <a:ext cx="2702100" cy="1212636"/>
          </a:xfrm>
          <a:prstGeom prst="rect">
            <a:avLst/>
          </a:prstGeom>
        </p:spPr>
        <p:txBody>
          <a:bodyPr wrap="square" lIns="91436" tIns="45718" rIns="91436" bIns="45718">
            <a:spAutoFit/>
          </a:bodyPr>
          <a:lstStyle/>
          <a:p>
            <a:pPr marL="285750" indent="-285750">
              <a:lnSpc>
                <a:spcPct val="130000"/>
              </a:lnSpc>
              <a:buFont typeface="Arial" panose="020B0604020202020204" pitchFamily="34" charset="0"/>
              <a:buChar char="•"/>
            </a:pPr>
            <a:r>
              <a:rPr lang="en-US" altLang="zh-CN" sz="1400" dirty="0" smtClean="0">
                <a:solidFill>
                  <a:schemeClr val="bg2">
                    <a:lumMod val="50000"/>
                  </a:schemeClr>
                </a:solidFill>
                <a:latin typeface="微软雅黑" panose="020B0503020204020204" pitchFamily="34" charset="-122"/>
              </a:rPr>
              <a:t>At-least-one</a:t>
            </a:r>
            <a:r>
              <a:rPr lang="zh-CN" altLang="en-US" sz="1400" dirty="0" smtClean="0">
                <a:solidFill>
                  <a:schemeClr val="bg2">
                    <a:lumMod val="50000"/>
                  </a:schemeClr>
                </a:solidFill>
                <a:latin typeface="微软雅黑" panose="020B0503020204020204" pitchFamily="34" charset="-122"/>
              </a:rPr>
              <a:t>假设 </a:t>
            </a:r>
            <a:r>
              <a:rPr lang="en-US" altLang="zh-CN" sz="1400" dirty="0" smtClean="0">
                <a:solidFill>
                  <a:schemeClr val="bg2">
                    <a:lumMod val="50000"/>
                  </a:schemeClr>
                </a:solidFill>
                <a:latin typeface="微软雅黑" panose="020B0503020204020204" pitchFamily="34" charset="-122"/>
              </a:rPr>
              <a:t>(2010)</a:t>
            </a:r>
          </a:p>
          <a:p>
            <a:pPr marL="285750" indent="-285750">
              <a:lnSpc>
                <a:spcPct val="130000"/>
              </a:lnSpc>
              <a:buFont typeface="Arial" panose="020B0604020202020204" pitchFamily="34" charset="0"/>
              <a:buChar char="•"/>
            </a:pPr>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RL (2018)</a:t>
            </a:r>
          </a:p>
          <a:p>
            <a:pPr marL="285750" indent="-285750">
              <a:lnSpc>
                <a:spcPct val="130000"/>
              </a:lnSpc>
              <a:buFont typeface="Arial" panose="020B0604020202020204" pitchFamily="34" charset="0"/>
              <a:buChar char="•"/>
            </a:pPr>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GAN(2018)</a:t>
            </a:r>
          </a:p>
          <a:p>
            <a:pPr marL="285750" indent="-285750">
              <a:lnSpc>
                <a:spcPct val="130000"/>
              </a:lnSpc>
              <a:buFont typeface="Arial" panose="020B0604020202020204" pitchFamily="34" charset="0"/>
              <a:buChar char="•"/>
            </a:pP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使用实体描述信息（</a:t>
            </a:r>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2019</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3129656"/>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7191909" y="1273554"/>
            <a:ext cx="1781907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圆角矩形 5"/>
          <p:cNvSpPr/>
          <p:nvPr/>
        </p:nvSpPr>
        <p:spPr>
          <a:xfrm rot="10800000" flipV="1">
            <a:off x="2095031" y="1202276"/>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7" name="文本框 6"/>
          <p:cNvSpPr txBox="1"/>
          <p:nvPr/>
        </p:nvSpPr>
        <p:spPr>
          <a:xfrm>
            <a:off x="2519400" y="1128959"/>
            <a:ext cx="1980025" cy="492440"/>
          </a:xfrm>
          <a:prstGeom prst="rect">
            <a:avLst/>
          </a:prstGeom>
          <a:noFill/>
        </p:spPr>
        <p:txBody>
          <a:bodyPr wrap="none" lIns="91438" tIns="45719" rIns="91438" bIns="45719" rtlCol="0">
            <a:spAutoFit/>
          </a:bodyPr>
          <a:lstStyle/>
          <a:p>
            <a:pPr>
              <a:lnSpc>
                <a:spcPct val="130000"/>
              </a:lnSpc>
            </a:pPr>
            <a:r>
              <a:rPr lang="zh-CN" altLang="en-US" sz="2000" dirty="0" smtClean="0">
                <a:solidFill>
                  <a:schemeClr val="tx2"/>
                </a:solidFill>
                <a:latin typeface="Segoe UI Semilight" panose="020B0402040204020203" pitchFamily="34" charset="0"/>
                <a:cs typeface="Segoe UI Semilight" panose="020B0402040204020203" pitchFamily="34" charset="0"/>
              </a:rPr>
              <a:t>句子编码的</a:t>
            </a:r>
            <a:r>
              <a:rPr lang="zh-CN" altLang="en-US" sz="2000" dirty="0">
                <a:solidFill>
                  <a:schemeClr val="tx2"/>
                </a:solidFill>
                <a:latin typeface="Segoe UI Semilight" panose="020B0402040204020203" pitchFamily="34" charset="0"/>
                <a:cs typeface="Segoe UI Semilight" panose="020B0402040204020203" pitchFamily="34" charset="0"/>
              </a:rPr>
              <a:t>缺陷</a:t>
            </a:r>
          </a:p>
        </p:txBody>
      </p:sp>
      <p:cxnSp>
        <p:nvCxnSpPr>
          <p:cNvPr id="8" name="直接连接符 7"/>
          <p:cNvCxnSpPr/>
          <p:nvPr/>
        </p:nvCxnSpPr>
        <p:spPr>
          <a:xfrm>
            <a:off x="2607770" y="152539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519396" y="4252977"/>
            <a:ext cx="5178581" cy="1837424"/>
          </a:xfrm>
          <a:prstGeom prst="rect">
            <a:avLst/>
          </a:prstGeom>
        </p:spPr>
        <p:txBody>
          <a:bodyPr wrap="square" lIns="91438" tIns="45719" rIns="91438" bIns="45719">
            <a:spAutoFit/>
          </a:bodyPr>
          <a:lstStyle/>
          <a:p>
            <a:pPr marL="171450" indent="-171450" defTabSz="914400" fontAlgn="auto">
              <a:lnSpc>
                <a:spcPct val="150000"/>
              </a:lnSpc>
              <a:spcBef>
                <a:spcPct val="20000"/>
              </a:spcBef>
              <a:spcAft>
                <a:spcPts val="0"/>
              </a:spcAft>
              <a:buFont typeface="Arial" panose="020B0604020202020204" pitchFamily="34" charset="0"/>
              <a:buChar char="•"/>
              <a:defRPr/>
            </a:pPr>
            <a:r>
              <a:rPr lang="zh-CN" altLang="en-US" sz="1400" dirty="0" smtClean="0">
                <a:solidFill>
                  <a:schemeClr val="tx1">
                    <a:lumMod val="50000"/>
                    <a:lumOff val="50000"/>
                  </a:schemeClr>
                </a:solidFill>
              </a:rPr>
              <a:t>丢失一些的信息</a:t>
            </a:r>
            <a:endParaRPr lang="en-US" altLang="zh-CN" sz="1400" dirty="0" smtClean="0">
              <a:solidFill>
                <a:schemeClr val="tx1">
                  <a:lumMod val="50000"/>
                  <a:lumOff val="50000"/>
                </a:schemeClr>
              </a:solidFill>
            </a:endParaRPr>
          </a:p>
          <a:p>
            <a:pPr marL="171450" indent="-171450" defTabSz="914400" fontAlgn="auto">
              <a:lnSpc>
                <a:spcPct val="150000"/>
              </a:lnSpc>
              <a:spcBef>
                <a:spcPct val="20000"/>
              </a:spcBef>
              <a:spcAft>
                <a:spcPts val="0"/>
              </a:spcAft>
              <a:buFont typeface="Arial" panose="020B0604020202020204" pitchFamily="34" charset="0"/>
              <a:buChar char="•"/>
              <a:defRPr/>
            </a:pPr>
            <a:r>
              <a:rPr lang="zh-CN" altLang="en-US" sz="1400" dirty="0" smtClean="0">
                <a:solidFill>
                  <a:schemeClr val="tx1">
                    <a:lumMod val="50000"/>
                    <a:lumOff val="50000"/>
                  </a:schemeClr>
                </a:solidFill>
              </a:rPr>
              <a:t>难以训练和复现</a:t>
            </a:r>
            <a:endParaRPr lang="en-US" altLang="zh-CN" sz="1400" dirty="0" smtClean="0">
              <a:solidFill>
                <a:schemeClr val="tx1">
                  <a:lumMod val="50000"/>
                  <a:lumOff val="50000"/>
                </a:schemeClr>
              </a:solidFill>
            </a:endParaRPr>
          </a:p>
          <a:p>
            <a:pPr marL="171450" indent="-171450" defTabSz="914400" fontAlgn="auto">
              <a:lnSpc>
                <a:spcPct val="150000"/>
              </a:lnSpc>
              <a:spcBef>
                <a:spcPct val="20000"/>
              </a:spcBef>
              <a:spcAft>
                <a:spcPts val="0"/>
              </a:spcAft>
              <a:buFont typeface="Arial" panose="020B0604020202020204" pitchFamily="34" charset="0"/>
              <a:buChar char="•"/>
              <a:defRPr/>
            </a:pPr>
            <a:r>
              <a:rPr lang="zh-CN" altLang="en-US" sz="1400" dirty="0">
                <a:solidFill>
                  <a:schemeClr val="tx1">
                    <a:lumMod val="50000"/>
                    <a:lumOff val="50000"/>
                  </a:schemeClr>
                </a:solidFill>
              </a:rPr>
              <a:t>权重分配使用的是</a:t>
            </a:r>
            <a:r>
              <a:rPr lang="en-US" altLang="zh-CN" sz="1400" dirty="0">
                <a:solidFill>
                  <a:schemeClr val="tx1">
                    <a:lumMod val="50000"/>
                    <a:lumOff val="50000"/>
                  </a:schemeClr>
                </a:solidFill>
              </a:rPr>
              <a:t>attention</a:t>
            </a:r>
            <a:r>
              <a:rPr lang="zh-CN" altLang="en-US" sz="1400" dirty="0">
                <a:solidFill>
                  <a:schemeClr val="tx1">
                    <a:lumMod val="50000"/>
                    <a:lumOff val="50000"/>
                  </a:schemeClr>
                </a:solidFill>
              </a:rPr>
              <a:t>机制，基于学习到的关系向量，计算</a:t>
            </a:r>
            <a:r>
              <a:rPr lang="en-US" altLang="zh-CN" sz="1400" dirty="0">
                <a:solidFill>
                  <a:schemeClr val="tx1">
                    <a:lumMod val="50000"/>
                    <a:lumOff val="50000"/>
                  </a:schemeClr>
                </a:solidFill>
              </a:rPr>
              <a:t>attention</a:t>
            </a:r>
            <a:r>
              <a:rPr lang="zh-CN" altLang="en-US" sz="1400" dirty="0">
                <a:solidFill>
                  <a:schemeClr val="tx1">
                    <a:lumMod val="50000"/>
                    <a:lumOff val="50000"/>
                  </a:schemeClr>
                </a:solidFill>
              </a:rPr>
              <a:t>值</a:t>
            </a:r>
            <a:endParaRPr lang="en-US" altLang="zh-CN" sz="1400" dirty="0">
              <a:solidFill>
                <a:schemeClr val="tx1">
                  <a:lumMod val="50000"/>
                  <a:lumOff val="50000"/>
                </a:schemeClr>
              </a:solidFill>
            </a:endParaRPr>
          </a:p>
          <a:p>
            <a:pPr marL="171450" indent="-171450" defTabSz="914400" fontAlgn="auto">
              <a:lnSpc>
                <a:spcPct val="150000"/>
              </a:lnSpc>
              <a:spcBef>
                <a:spcPct val="20000"/>
              </a:spcBef>
              <a:spcAft>
                <a:spcPts val="0"/>
              </a:spcAft>
              <a:buFont typeface="Arial" panose="020B0604020202020204" pitchFamily="34" charset="0"/>
              <a:buChar char="•"/>
              <a:defRPr/>
            </a:pPr>
            <a:r>
              <a:rPr lang="zh-CN" altLang="en-US" sz="1400" dirty="0">
                <a:solidFill>
                  <a:schemeClr val="tx1">
                    <a:lumMod val="50000"/>
                    <a:lumOff val="50000"/>
                  </a:schemeClr>
                </a:solidFill>
              </a:rPr>
              <a:t>每个关系只学习到了一种</a:t>
            </a:r>
            <a:r>
              <a:rPr lang="zh-CN" altLang="en-US" sz="1400" dirty="0" smtClean="0">
                <a:solidFill>
                  <a:schemeClr val="tx1">
                    <a:lumMod val="50000"/>
                    <a:lumOff val="50000"/>
                  </a:schemeClr>
                </a:solidFill>
              </a:rPr>
              <a:t>表示</a:t>
            </a:r>
            <a:endParaRPr lang="en-US" altLang="zh-CN" sz="1400" dirty="0">
              <a:solidFill>
                <a:schemeClr val="tx1">
                  <a:lumMod val="50000"/>
                  <a:lumOff val="50000"/>
                </a:schemeClr>
              </a:solidFill>
            </a:endParaRPr>
          </a:p>
        </p:txBody>
      </p:sp>
      <p:sp>
        <p:nvSpPr>
          <p:cNvPr id="10" name="圆角矩形 9"/>
          <p:cNvSpPr/>
          <p:nvPr/>
        </p:nvSpPr>
        <p:spPr>
          <a:xfrm rot="10800000" flipV="1">
            <a:off x="2095032" y="3711912"/>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11" name="文本框 10"/>
          <p:cNvSpPr txBox="1"/>
          <p:nvPr/>
        </p:nvSpPr>
        <p:spPr>
          <a:xfrm>
            <a:off x="2519396" y="3651430"/>
            <a:ext cx="1998748" cy="492440"/>
          </a:xfrm>
          <a:prstGeom prst="rect">
            <a:avLst/>
          </a:prstGeom>
          <a:noFill/>
        </p:spPr>
        <p:txBody>
          <a:bodyPr wrap="none" lIns="91438" tIns="45719" rIns="91438" bIns="45719" rtlCol="0">
            <a:spAutoFit/>
          </a:bodyPr>
          <a:lstStyle/>
          <a:p>
            <a:pPr>
              <a:lnSpc>
                <a:spcPct val="130000"/>
              </a:lnSpc>
            </a:pPr>
            <a:r>
              <a:rPr lang="zh-CN" altLang="en-US" sz="2000" dirty="0" smtClean="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噪声过滤的缺陷</a:t>
            </a:r>
            <a:endParaRPr lang="zh-CN" altLang="en-US" sz="20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12" name="直接连接符 11"/>
          <p:cNvCxnSpPr/>
          <p:nvPr/>
        </p:nvCxnSpPr>
        <p:spPr>
          <a:xfrm>
            <a:off x="2607770" y="4034010"/>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523891" y="1742986"/>
            <a:ext cx="4882748" cy="738662"/>
          </a:xfrm>
          <a:prstGeom prst="rect">
            <a:avLst/>
          </a:prstGeom>
        </p:spPr>
        <p:txBody>
          <a:bodyPr wrap="square" lIns="91438" tIns="45719" rIns="91438" bIns="45719">
            <a:spAutoFit/>
          </a:bodyPr>
          <a:lstStyle/>
          <a:p>
            <a:pPr marL="171450" indent="-171450">
              <a:lnSpc>
                <a:spcPct val="150000"/>
              </a:lnSpc>
              <a:buFont typeface="Arial" panose="020B0604020202020204" pitchFamily="34" charset="0"/>
              <a:buChar char="•"/>
            </a:pPr>
            <a:r>
              <a:rPr lang="zh-CN" altLang="en-US" sz="1400" dirty="0" smtClean="0">
                <a:solidFill>
                  <a:schemeClr val="bg2">
                    <a:lumMod val="50000"/>
                  </a:schemeClr>
                </a:solidFill>
                <a:latin typeface="微软雅黑" panose="020B0503020204020204" pitchFamily="34" charset="-122"/>
              </a:rPr>
              <a:t>常用的</a:t>
            </a:r>
            <a:r>
              <a:rPr lang="en-US" altLang="zh-CN" sz="1400" dirty="0" smtClean="0">
                <a:solidFill>
                  <a:schemeClr val="bg2">
                    <a:lumMod val="50000"/>
                  </a:schemeClr>
                </a:solidFill>
                <a:latin typeface="微软雅黑" panose="020B0503020204020204" pitchFamily="34" charset="-122"/>
              </a:rPr>
              <a:t>LSTM</a:t>
            </a:r>
            <a:r>
              <a:rPr lang="zh-CN" altLang="en-US" sz="1400" dirty="0" smtClean="0">
                <a:solidFill>
                  <a:schemeClr val="bg2">
                    <a:lumMod val="50000"/>
                  </a:schemeClr>
                </a:solidFill>
                <a:latin typeface="微软雅黑" panose="020B0503020204020204" pitchFamily="34" charset="-122"/>
              </a:rPr>
              <a:t>等神经网络无法捕获到句子的层级信息</a:t>
            </a:r>
            <a:endParaRPr lang="en-US" altLang="zh-CN" sz="1400" dirty="0" smtClean="0">
              <a:solidFill>
                <a:schemeClr val="bg2">
                  <a:lumMod val="50000"/>
                </a:schemeClr>
              </a:solidFill>
              <a:latin typeface="微软雅黑" panose="020B0503020204020204" pitchFamily="34" charset="-122"/>
            </a:endParaRPr>
          </a:p>
          <a:p>
            <a:pPr marL="171450" indent="-171450">
              <a:lnSpc>
                <a:spcPct val="150000"/>
              </a:lnSpc>
              <a:buFont typeface="Arial" panose="020B0604020202020204" pitchFamily="34" charset="0"/>
              <a:buChar char="•"/>
            </a:pP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依存句法树的构建依赖于</a:t>
            </a:r>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NLP</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工具，复杂且易引入错误</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3"/>
          <a:stretch>
            <a:fillRect/>
          </a:stretch>
        </p:blipFill>
        <p:spPr>
          <a:xfrm>
            <a:off x="8579675" y="4471555"/>
            <a:ext cx="1315867" cy="409657"/>
          </a:xfrm>
          <a:prstGeom prst="rect">
            <a:avLst/>
          </a:prstGeom>
        </p:spPr>
      </p:pic>
      <p:pic>
        <p:nvPicPr>
          <p:cNvPr id="15" name="图片 14"/>
          <p:cNvPicPr>
            <a:picLocks noChangeAspect="1"/>
          </p:cNvPicPr>
          <p:nvPr/>
        </p:nvPicPr>
        <p:blipFill>
          <a:blip r:embed="rId4"/>
          <a:stretch>
            <a:fillRect/>
          </a:stretch>
        </p:blipFill>
        <p:spPr>
          <a:xfrm>
            <a:off x="8387414" y="4881212"/>
            <a:ext cx="2074559" cy="790925"/>
          </a:xfrm>
          <a:prstGeom prst="rect">
            <a:avLst/>
          </a:prstGeom>
        </p:spPr>
      </p:pic>
      <p:pic>
        <p:nvPicPr>
          <p:cNvPr id="16" name="图片 15"/>
          <p:cNvPicPr>
            <a:picLocks noChangeAspect="1"/>
          </p:cNvPicPr>
          <p:nvPr/>
        </p:nvPicPr>
        <p:blipFill>
          <a:blip r:embed="rId5"/>
          <a:stretch>
            <a:fillRect/>
          </a:stretch>
        </p:blipFill>
        <p:spPr>
          <a:xfrm>
            <a:off x="7692182" y="1201022"/>
            <a:ext cx="3085725" cy="2679011"/>
          </a:xfrm>
          <a:prstGeom prst="rect">
            <a:avLst/>
          </a:prstGeom>
        </p:spPr>
      </p:pic>
    </p:spTree>
    <p:extLst>
      <p:ext uri="{BB962C8B-B14F-4D97-AF65-F5344CB8AC3E}">
        <p14:creationId xmlns:p14="http://schemas.microsoft.com/office/powerpoint/2010/main" val="146710645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7191909" y="1273554"/>
            <a:ext cx="1781907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圆角矩形 5"/>
          <p:cNvSpPr/>
          <p:nvPr/>
        </p:nvSpPr>
        <p:spPr>
          <a:xfrm rot="10800000" flipV="1">
            <a:off x="2095031" y="1202276"/>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7" name="文本框 6"/>
          <p:cNvSpPr txBox="1"/>
          <p:nvPr/>
        </p:nvSpPr>
        <p:spPr>
          <a:xfrm>
            <a:off x="2519400" y="1156669"/>
            <a:ext cx="1467064" cy="453455"/>
          </a:xfrm>
          <a:prstGeom prst="rect">
            <a:avLst/>
          </a:prstGeom>
          <a:noFill/>
        </p:spPr>
        <p:txBody>
          <a:bodyPr wrap="none" lIns="91438" tIns="45719" rIns="91438" bIns="45719" rtlCol="0">
            <a:spAutoFit/>
          </a:bodyPr>
          <a:lstStyle/>
          <a:p>
            <a:pPr>
              <a:lnSpc>
                <a:spcPct val="130000"/>
              </a:lnSpc>
            </a:pPr>
            <a:r>
              <a:rPr lang="zh-CN" altLang="en-US" sz="2000" dirty="0">
                <a:solidFill>
                  <a:schemeClr val="tx2"/>
                </a:solidFill>
                <a:latin typeface="微软雅黑" panose="020B0503020204020204" pitchFamily="34" charset="-122"/>
              </a:rPr>
              <a:t>本文的方法</a:t>
            </a:r>
          </a:p>
        </p:txBody>
      </p:sp>
      <p:cxnSp>
        <p:nvCxnSpPr>
          <p:cNvPr id="8" name="直接连接符 7"/>
          <p:cNvCxnSpPr/>
          <p:nvPr/>
        </p:nvCxnSpPr>
        <p:spPr>
          <a:xfrm>
            <a:off x="2607770" y="152539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523894" y="1603281"/>
            <a:ext cx="8187649" cy="738662"/>
          </a:xfrm>
          <a:prstGeom prst="rect">
            <a:avLst/>
          </a:prstGeom>
        </p:spPr>
        <p:txBody>
          <a:bodyPr wrap="square" lIns="91438" tIns="45719" rIns="91438" bIns="45719">
            <a:spAutoFit/>
          </a:bodyPr>
          <a:lstStyle/>
          <a:p>
            <a:pPr defTabSz="914400" fontAlgn="auto">
              <a:lnSpc>
                <a:spcPct val="150000"/>
              </a:lnSpc>
              <a:spcBef>
                <a:spcPct val="20000"/>
              </a:spcBef>
              <a:spcAft>
                <a:spcPts val="0"/>
              </a:spcAft>
              <a:defRPr/>
            </a:pPr>
            <a:r>
              <a:rPr lang="zh-CN" altLang="en-US" sz="1400" dirty="0" smtClean="0">
                <a:solidFill>
                  <a:schemeClr val="tx1">
                    <a:lumMod val="50000"/>
                    <a:lumOff val="50000"/>
                  </a:schemeClr>
                </a:solidFill>
              </a:rPr>
              <a:t>本文引入了</a:t>
            </a:r>
            <a:r>
              <a:rPr lang="en-US" altLang="zh-CN" sz="1400" dirty="0" smtClean="0">
                <a:solidFill>
                  <a:schemeClr val="tx1">
                    <a:lumMod val="50000"/>
                    <a:lumOff val="50000"/>
                  </a:schemeClr>
                </a:solidFill>
              </a:rPr>
              <a:t>On-LSTM</a:t>
            </a:r>
            <a:r>
              <a:rPr lang="zh-CN" altLang="en-US" sz="1400" dirty="0" smtClean="0">
                <a:solidFill>
                  <a:schemeClr val="tx1">
                    <a:lumMod val="50000"/>
                    <a:lumOff val="50000"/>
                  </a:schemeClr>
                </a:solidFill>
              </a:rPr>
              <a:t>，并且提出了一个基于模式过滤的句子加权方式，给包中的句子分配更具区分度权重，更好地降低噪声的影响。</a:t>
            </a:r>
            <a:endParaRPr lang="en-US" sz="1400" dirty="0" smtClean="0">
              <a:solidFill>
                <a:schemeClr val="tx1">
                  <a:lumMod val="50000"/>
                  <a:lumOff val="50000"/>
                </a:schemeClr>
              </a:solidFill>
            </a:endParaRPr>
          </a:p>
        </p:txBody>
      </p:sp>
      <p:sp>
        <p:nvSpPr>
          <p:cNvPr id="10" name="圆角矩形 9"/>
          <p:cNvSpPr/>
          <p:nvPr/>
        </p:nvSpPr>
        <p:spPr>
          <a:xfrm rot="10800000" flipV="1">
            <a:off x="2095032" y="3109231"/>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11" name="文本框 10"/>
          <p:cNvSpPr txBox="1"/>
          <p:nvPr/>
        </p:nvSpPr>
        <p:spPr>
          <a:xfrm>
            <a:off x="2519396" y="3062604"/>
            <a:ext cx="1723545" cy="453455"/>
          </a:xfrm>
          <a:prstGeom prst="rect">
            <a:avLst/>
          </a:prstGeom>
          <a:noFill/>
        </p:spPr>
        <p:txBody>
          <a:bodyPr wrap="none" lIns="91438" tIns="45719" rIns="91438" bIns="45719" rtlCol="0">
            <a:spAutoFit/>
          </a:bodyPr>
          <a:lstStyle/>
          <a:p>
            <a:pPr>
              <a:lnSpc>
                <a:spcPct val="130000"/>
              </a:lnSpc>
            </a:pPr>
            <a:r>
              <a:rPr lang="zh-CN" altLang="en-US" sz="2000" dirty="0">
                <a:solidFill>
                  <a:schemeClr val="tx2"/>
                </a:solidFill>
                <a:latin typeface="微软雅黑" panose="020B0503020204020204" pitchFamily="34" charset="-122"/>
              </a:rPr>
              <a:t>具体研究内容</a:t>
            </a:r>
          </a:p>
        </p:txBody>
      </p:sp>
      <p:cxnSp>
        <p:nvCxnSpPr>
          <p:cNvPr id="12" name="直接连接符 11"/>
          <p:cNvCxnSpPr/>
          <p:nvPr/>
        </p:nvCxnSpPr>
        <p:spPr>
          <a:xfrm>
            <a:off x="2607770" y="3431329"/>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523891" y="3509218"/>
            <a:ext cx="7659199" cy="2031323"/>
          </a:xfrm>
          <a:prstGeom prst="rect">
            <a:avLst/>
          </a:prstGeom>
        </p:spPr>
        <p:txBody>
          <a:bodyPr wrap="square" lIns="91438" tIns="45719" rIns="91438" bIns="45719">
            <a:spAutoFit/>
          </a:bodyPr>
          <a:lstStyle/>
          <a:p>
            <a:pPr marL="171450" indent="-171450">
              <a:lnSpc>
                <a:spcPct val="150000"/>
              </a:lnSpc>
              <a:buFont typeface="Arial" panose="020B0604020202020204" pitchFamily="34" charset="0"/>
              <a:buChar char="•"/>
            </a:pPr>
            <a:r>
              <a:rPr lang="zh-CN" altLang="en-US" sz="1400" dirty="0" smtClean="0">
                <a:solidFill>
                  <a:schemeClr val="bg2">
                    <a:lumMod val="50000"/>
                  </a:schemeClr>
                </a:solidFill>
                <a:latin typeface="微软雅黑" panose="020B0503020204020204" pitchFamily="34" charset="-122"/>
              </a:rPr>
              <a:t>使用</a:t>
            </a:r>
            <a:r>
              <a:rPr lang="en-US" altLang="zh-CN" sz="1400" dirty="0" smtClean="0">
                <a:solidFill>
                  <a:schemeClr val="bg2">
                    <a:lumMod val="50000"/>
                  </a:schemeClr>
                </a:solidFill>
                <a:latin typeface="微软雅黑" panose="020B0503020204020204" pitchFamily="34" charset="-122"/>
              </a:rPr>
              <a:t>On-LSTM</a:t>
            </a:r>
            <a:r>
              <a:rPr lang="zh-CN" altLang="en-US" sz="1400" dirty="0" smtClean="0">
                <a:solidFill>
                  <a:schemeClr val="bg2">
                    <a:lumMod val="50000"/>
                  </a:schemeClr>
                </a:solidFill>
                <a:latin typeface="微软雅黑" panose="020B0503020204020204" pitchFamily="34" charset="-122"/>
              </a:rPr>
              <a:t>更好地捕获句子层级结构信息，获得更好的句子表示。</a:t>
            </a:r>
            <a:endParaRPr lang="zh-CN" altLang="en-US" sz="1400" dirty="0">
              <a:solidFill>
                <a:schemeClr val="bg2">
                  <a:lumMod val="50000"/>
                </a:schemeClr>
              </a:solidFill>
              <a:latin typeface="微软雅黑" panose="020B0503020204020204" pitchFamily="34" charset="-122"/>
            </a:endParaRPr>
          </a:p>
          <a:p>
            <a:pPr marL="171450" indent="-171450">
              <a:lnSpc>
                <a:spcPct val="150000"/>
              </a:lnSpc>
              <a:buFont typeface="Arial" panose="020B0604020202020204" pitchFamily="34" charset="0"/>
              <a:buChar char="•"/>
            </a:pPr>
            <a:r>
              <a:rPr lang="zh-CN" altLang="en-US" sz="1400" dirty="0" smtClean="0">
                <a:solidFill>
                  <a:schemeClr val="bg2">
                    <a:lumMod val="50000"/>
                  </a:schemeClr>
                </a:solidFill>
                <a:latin typeface="微软雅黑" panose="020B0503020204020204" pitchFamily="34" charset="-122"/>
              </a:rPr>
              <a:t>使用聚类的方法，根据实例之间的距离，将同种关系下的实例聚成多个类，每个类的聚簇中心看成是该关系的正模式</a:t>
            </a:r>
            <a:endParaRPr lang="en-US" altLang="zh-CN" sz="1400" dirty="0" smtClean="0">
              <a:solidFill>
                <a:schemeClr val="bg2">
                  <a:lumMod val="50000"/>
                </a:schemeClr>
              </a:solidFill>
              <a:latin typeface="微软雅黑" panose="020B0503020204020204" pitchFamily="34" charset="-122"/>
            </a:endParaRPr>
          </a:p>
          <a:p>
            <a:pPr marL="171450" indent="-171450">
              <a:lnSpc>
                <a:spcPct val="150000"/>
              </a:lnSpc>
              <a:buFont typeface="Arial" panose="020B0604020202020204" pitchFamily="34" charset="0"/>
              <a:buChar char="•"/>
            </a:pPr>
            <a:r>
              <a:rPr lang="zh-CN" altLang="en-US" sz="1400" dirty="0">
                <a:solidFill>
                  <a:schemeClr val="bg2">
                    <a:lumMod val="50000"/>
                  </a:schemeClr>
                </a:solidFill>
                <a:latin typeface="微软雅黑" panose="020B0503020204020204" pitchFamily="34" charset="-122"/>
              </a:rPr>
              <a:t>根据各个关系包含</a:t>
            </a:r>
            <a:r>
              <a:rPr lang="zh-CN" altLang="en-US" sz="1400" dirty="0" smtClean="0">
                <a:solidFill>
                  <a:schemeClr val="bg2">
                    <a:lumMod val="50000"/>
                  </a:schemeClr>
                </a:solidFill>
                <a:latin typeface="微软雅黑" panose="020B0503020204020204" pitchFamily="34" charset="-122"/>
              </a:rPr>
              <a:t>的实例数</a:t>
            </a:r>
            <a:r>
              <a:rPr lang="zh-CN" altLang="en-US" sz="1400" dirty="0">
                <a:solidFill>
                  <a:schemeClr val="bg2">
                    <a:lumMod val="50000"/>
                  </a:schemeClr>
                </a:solidFill>
                <a:latin typeface="微软雅黑" panose="020B0503020204020204" pitchFamily="34" charset="-122"/>
              </a:rPr>
              <a:t>，给不同的关系设置不同的聚类</a:t>
            </a:r>
            <a:r>
              <a:rPr lang="zh-CN" altLang="en-US" sz="1400" dirty="0" smtClean="0">
                <a:solidFill>
                  <a:schemeClr val="bg2">
                    <a:lumMod val="50000"/>
                  </a:schemeClr>
                </a:solidFill>
                <a:latin typeface="微软雅黑" panose="020B0503020204020204" pitchFamily="34" charset="-122"/>
              </a:rPr>
              <a:t>个数</a:t>
            </a:r>
            <a:endParaRPr lang="en-US" altLang="zh-CN" sz="1400" dirty="0" smtClean="0">
              <a:solidFill>
                <a:schemeClr val="bg2">
                  <a:lumMod val="50000"/>
                </a:schemeClr>
              </a:solidFill>
              <a:latin typeface="微软雅黑" panose="020B0503020204020204" pitchFamily="34" charset="-122"/>
            </a:endParaRPr>
          </a:p>
          <a:p>
            <a:pPr marL="171450" indent="-171450">
              <a:lnSpc>
                <a:spcPct val="150000"/>
              </a:lnSpc>
              <a:buFont typeface="Arial" panose="020B0604020202020204" pitchFamily="34" charset="0"/>
              <a:buChar char="•"/>
            </a:pPr>
            <a:r>
              <a:rPr lang="zh-CN" altLang="en-US" sz="1400" dirty="0" smtClean="0">
                <a:solidFill>
                  <a:schemeClr val="bg2">
                    <a:lumMod val="50000"/>
                  </a:schemeClr>
                </a:solidFill>
                <a:latin typeface="微软雅黑" panose="020B0503020204020204" pitchFamily="34" charset="-122"/>
              </a:rPr>
              <a:t>根据实例和正模式之间的距离，给实例分配</a:t>
            </a:r>
            <a:r>
              <a:rPr lang="zh-CN" altLang="en-US" sz="1400" dirty="0">
                <a:solidFill>
                  <a:schemeClr val="bg2">
                    <a:lumMod val="50000"/>
                  </a:schemeClr>
                </a:solidFill>
                <a:latin typeface="微软雅黑" panose="020B0503020204020204" pitchFamily="34" charset="-122"/>
              </a:rPr>
              <a:t>更有区分的权重，得到更好的包级别表示</a:t>
            </a:r>
            <a:r>
              <a:rPr lang="zh-CN" altLang="en-US" sz="1400" dirty="0" smtClean="0">
                <a:solidFill>
                  <a:schemeClr val="bg2">
                    <a:lumMod val="50000"/>
                  </a:schemeClr>
                </a:solidFill>
                <a:latin typeface="微软雅黑" panose="020B0503020204020204" pitchFamily="34" charset="-122"/>
              </a:rPr>
              <a:t>，有效地降低噪声的影响。</a:t>
            </a:r>
            <a:endParaRPr lang="zh-CN" altLang="en-US" sz="1400" dirty="0">
              <a:solidFill>
                <a:schemeClr val="bg2">
                  <a:lumMod val="50000"/>
                </a:schemeClr>
              </a:solidFill>
              <a:latin typeface="微软雅黑" panose="020B0503020204020204" pitchFamily="34" charset="-122"/>
            </a:endParaRPr>
          </a:p>
        </p:txBody>
      </p:sp>
    </p:spTree>
    <p:extLst>
      <p:ext uri="{BB962C8B-B14F-4D97-AF65-F5344CB8AC3E}">
        <p14:creationId xmlns:p14="http://schemas.microsoft.com/office/powerpoint/2010/main" val="225652781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7191909" y="1273554"/>
            <a:ext cx="1781907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4" name="图片 13"/>
          <p:cNvPicPr>
            <a:picLocks noChangeAspect="1"/>
          </p:cNvPicPr>
          <p:nvPr/>
        </p:nvPicPr>
        <p:blipFill>
          <a:blip r:embed="rId3"/>
          <a:stretch>
            <a:fillRect/>
          </a:stretch>
        </p:blipFill>
        <p:spPr>
          <a:xfrm>
            <a:off x="3505488" y="1590797"/>
            <a:ext cx="5714711" cy="4191285"/>
          </a:xfrm>
          <a:prstGeom prst="rect">
            <a:avLst/>
          </a:prstGeom>
        </p:spPr>
      </p:pic>
    </p:spTree>
    <p:extLst>
      <p:ext uri="{BB962C8B-B14F-4D97-AF65-F5344CB8AC3E}">
        <p14:creationId xmlns:p14="http://schemas.microsoft.com/office/powerpoint/2010/main" val="281982330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6699</TotalTime>
  <Words>2238</Words>
  <Application>Microsoft Office PowerPoint</Application>
  <PresentationFormat>宽屏</PresentationFormat>
  <Paragraphs>181</Paragraphs>
  <Slides>14</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Eras Light ITC</vt:lpstr>
      <vt:lpstr>宋体</vt:lpstr>
      <vt:lpstr>微软雅黑</vt:lpstr>
      <vt:lpstr>Arial</vt:lpstr>
      <vt:lpstr>Calibri</vt:lpstr>
      <vt:lpstr>Century Gothic</vt:lpstr>
      <vt:lpstr>Segoe UI Semilight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cp:keywords/>
  <dc:description>第一PPT模板网-WWW.1PPT.COM</dc:description>
  <cp:lastModifiedBy>Liao QingWen</cp:lastModifiedBy>
  <cp:revision>450</cp:revision>
  <dcterms:created xsi:type="dcterms:W3CDTF">2015-04-07T16:28:23Z</dcterms:created>
  <dcterms:modified xsi:type="dcterms:W3CDTF">2019-11-26T12:57:32Z</dcterms:modified>
  <cp:category>第一PPT模板网-WWW.1PPT.COM</cp:category>
</cp:coreProperties>
</file>