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5" r:id="rId2"/>
    <p:sldId id="317" r:id="rId3"/>
    <p:sldId id="354" r:id="rId4"/>
    <p:sldId id="353" r:id="rId5"/>
    <p:sldId id="348" r:id="rId6"/>
    <p:sldId id="342" r:id="rId7"/>
    <p:sldId id="349" r:id="rId8"/>
    <p:sldId id="351" r:id="rId9"/>
    <p:sldId id="32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CAB"/>
    <a:srgbClr val="C51F2D"/>
    <a:srgbClr val="87082E"/>
    <a:srgbClr val="D9D9D9"/>
    <a:srgbClr val="ADDDEB"/>
    <a:srgbClr val="F6E2E3"/>
    <a:srgbClr val="526372"/>
    <a:srgbClr val="4D5D6B"/>
    <a:srgbClr val="5A6C7D"/>
    <a:srgbClr val="C7E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18" autoAdjust="0"/>
  </p:normalViewPr>
  <p:slideViewPr>
    <p:cSldViewPr snapToGrid="0">
      <p:cViewPr varScale="1">
        <p:scale>
          <a:sx n="62" d="100"/>
          <a:sy n="62" d="100"/>
        </p:scale>
        <p:origin x="9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4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0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5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0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6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8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1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A5706B-0774-481A-B404-F28EC8D5444F}"/>
              </a:ext>
            </a:extLst>
          </p:cNvPr>
          <p:cNvSpPr txBox="1"/>
          <p:nvPr/>
        </p:nvSpPr>
        <p:spPr>
          <a:xfrm>
            <a:off x="2672443" y="2182505"/>
            <a:ext cx="68471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b="1" dirty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期末总结报告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C89D21-FE07-4DC3-853C-6E65B930EBEC}"/>
              </a:ext>
            </a:extLst>
          </p:cNvPr>
          <p:cNvSpPr txBox="1"/>
          <p:nvPr/>
        </p:nvSpPr>
        <p:spPr>
          <a:xfrm>
            <a:off x="3331284" y="3915864"/>
            <a:ext cx="19587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76EB97-37C8-4281-B336-4280C2F8E464}"/>
              </a:ext>
            </a:extLst>
          </p:cNvPr>
          <p:cNvSpPr txBox="1"/>
          <p:nvPr/>
        </p:nvSpPr>
        <p:spPr>
          <a:xfrm>
            <a:off x="5546868" y="3914564"/>
            <a:ext cx="36152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F048DA-E3C3-484F-8BE1-9CDF22688626}"/>
              </a:ext>
            </a:extLst>
          </p:cNvPr>
          <p:cNvSpPr/>
          <p:nvPr/>
        </p:nvSpPr>
        <p:spPr>
          <a:xfrm>
            <a:off x="5644243" y="4988576"/>
            <a:ext cx="903514" cy="423234"/>
          </a:xfrm>
          <a:prstGeom prst="roundRect">
            <a:avLst>
              <a:gd name="adj" fmla="val 32099"/>
            </a:avLst>
          </a:pr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25E4DD1-7538-47D3-BD80-9D40D2FE561E}"/>
              </a:ext>
            </a:extLst>
          </p:cNvPr>
          <p:cNvSpPr/>
          <p:nvPr/>
        </p:nvSpPr>
        <p:spPr>
          <a:xfrm rot="5400000">
            <a:off x="6007132" y="5057183"/>
            <a:ext cx="177734" cy="288471"/>
          </a:xfrm>
          <a:prstGeom prst="chevron">
            <a:avLst>
              <a:gd name="adj" fmla="val 8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D87C2170-E571-4879-8B2D-2399652B3DF5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F77F38D0-FF9F-4D11-97D0-472DEC991216}"/>
              </a:ext>
            </a:extLst>
          </p:cNvPr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906F90CC-B64C-4991-87D2-21AAA23CD7DD}"/>
              </a:ext>
            </a:extLst>
          </p:cNvPr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87D77913-A1CB-42AA-BBC0-5791A1C07F7F}"/>
              </a:ext>
            </a:extLst>
          </p:cNvPr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B5FFECC5-5D1D-407E-A730-C8CF15227AAA}"/>
              </a:ext>
            </a:extLst>
          </p:cNvPr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CD66F83A-6692-4CA7-866A-623B0D6A64C0}"/>
              </a:ext>
            </a:extLst>
          </p:cNvPr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: 空心 17">
            <a:extLst>
              <a:ext uri="{FF2B5EF4-FFF2-40B4-BE49-F238E27FC236}">
                <a16:creationId xmlns:a16="http://schemas.microsoft.com/office/drawing/2014/main" id="{1914B0F7-F6ED-420B-ABD0-81BEAB63AED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: 空心 18">
            <a:extLst>
              <a:ext uri="{FF2B5EF4-FFF2-40B4-BE49-F238E27FC236}">
                <a16:creationId xmlns:a16="http://schemas.microsoft.com/office/drawing/2014/main" id="{415F9E26-7FA8-41D0-868B-5F4B9CE6D47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A8D5A486-CB76-4BD7-A80D-3AA875C7114C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id="{C161309C-CA56-4389-B628-975880E87513}"/>
              </a:ext>
            </a:extLst>
          </p:cNvPr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72C69012-C94C-48F8-9307-87AEE4E76D6E}"/>
              </a:ext>
            </a:extLst>
          </p:cNvPr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B6FD74FC-24F5-4ED7-A493-F65706C69B3D}"/>
              </a:ext>
            </a:extLst>
          </p:cNvPr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6C3A2E4C-2DBE-44CA-B27E-79A872CD5D6C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FCAC3934-D3FB-42AA-BB23-2ED34E6C9473}"/>
              </a:ext>
            </a:extLst>
          </p:cNvPr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3AE9104-8A73-4CB1-96FD-708383084898}"/>
              </a:ext>
            </a:extLst>
          </p:cNvPr>
          <p:cNvSpPr/>
          <p:nvPr/>
        </p:nvSpPr>
        <p:spPr>
          <a:xfrm>
            <a:off x="10564586" y="4140159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2B211CD-0F85-4CF7-BE1E-55935653FBF5}"/>
              </a:ext>
            </a:extLst>
          </p:cNvPr>
          <p:cNvSpPr/>
          <p:nvPr/>
        </p:nvSpPr>
        <p:spPr>
          <a:xfrm>
            <a:off x="1779816" y="2180538"/>
            <a:ext cx="201080" cy="201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337538E5-2C23-4D4E-9C12-B1C608C4782B}"/>
              </a:ext>
            </a:extLst>
          </p:cNvPr>
          <p:cNvSpPr txBox="1"/>
          <p:nvPr/>
        </p:nvSpPr>
        <p:spPr>
          <a:xfrm>
            <a:off x="1586319" y="1071439"/>
            <a:ext cx="2012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800" b="1" spc="600" dirty="0">
                <a:solidFill>
                  <a:srgbClr val="C51F2D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2020</a:t>
            </a:r>
            <a:endParaRPr lang="zh-CN" altLang="en-US" sz="4800" b="1" spc="600" dirty="0">
              <a:solidFill>
                <a:srgbClr val="C51F2D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67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7BBC917-A17D-4BE0-9838-F3B599299080}"/>
              </a:ext>
            </a:extLst>
          </p:cNvPr>
          <p:cNvSpPr/>
          <p:nvPr/>
        </p:nvSpPr>
        <p:spPr>
          <a:xfrm>
            <a:off x="1326812" y="1571638"/>
            <a:ext cx="3284115" cy="3284115"/>
          </a:xfrm>
          <a:prstGeom prst="ellipse">
            <a:avLst/>
          </a:prstGeom>
          <a:noFill/>
          <a:ln w="57150"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D73922C-5A7C-4A09-AC30-8D498B0D0566}"/>
              </a:ext>
            </a:extLst>
          </p:cNvPr>
          <p:cNvGrpSpPr/>
          <p:nvPr/>
        </p:nvGrpSpPr>
        <p:grpSpPr>
          <a:xfrm>
            <a:off x="6899637" y="2023248"/>
            <a:ext cx="3420745" cy="658868"/>
            <a:chOff x="7220041" y="2044156"/>
            <a:chExt cx="3420745" cy="65886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117E568-DE7A-4F2C-A6E1-372734A6D8E4}"/>
                </a:ext>
              </a:extLst>
            </p:cNvPr>
            <p:cNvSpPr txBox="1"/>
            <p:nvPr/>
          </p:nvSpPr>
          <p:spPr>
            <a:xfrm>
              <a:off x="8013156" y="204415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回顾</a:t>
              </a:r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2019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5BA0792-D62F-4E0A-959F-AC375B2BB2C5}"/>
                </a:ext>
              </a:extLst>
            </p:cNvPr>
            <p:cNvSpPr txBox="1"/>
            <p:nvPr/>
          </p:nvSpPr>
          <p:spPr>
            <a:xfrm>
              <a:off x="7220041" y="2056693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05F176-980D-4978-8439-B0DD4DC12814}"/>
              </a:ext>
            </a:extLst>
          </p:cNvPr>
          <p:cNvGrpSpPr/>
          <p:nvPr/>
        </p:nvGrpSpPr>
        <p:grpSpPr>
          <a:xfrm>
            <a:off x="6899637" y="3331024"/>
            <a:ext cx="3420745" cy="646331"/>
            <a:chOff x="7220041" y="2904225"/>
            <a:chExt cx="3420745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F50DE5-CC90-4439-B57E-4F713337EF57}"/>
                </a:ext>
              </a:extLst>
            </p:cNvPr>
            <p:cNvSpPr txBox="1"/>
            <p:nvPr/>
          </p:nvSpPr>
          <p:spPr>
            <a:xfrm>
              <a:off x="8013156" y="2904581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展望</a:t>
              </a:r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2020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D14C16-5BAC-42D5-A82E-C9B1BDE2D85C}"/>
                </a:ext>
              </a:extLst>
            </p:cNvPr>
            <p:cNvSpPr txBox="1"/>
            <p:nvPr/>
          </p:nvSpPr>
          <p:spPr>
            <a:xfrm>
              <a:off x="7220041" y="290422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C4CAB4E-A68E-4F6F-AE01-7BF89DC649E2}"/>
              </a:ext>
            </a:extLst>
          </p:cNvPr>
          <p:cNvSpPr/>
          <p:nvPr/>
        </p:nvSpPr>
        <p:spPr>
          <a:xfrm flipH="1">
            <a:off x="11019730" y="6219043"/>
            <a:ext cx="97066" cy="601579"/>
          </a:xfrm>
          <a:prstGeom prst="rect">
            <a:avLst/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67C7BAEB-F697-4893-8D11-2739A5D0C2A2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F5C07C4F-978F-4D00-B9D8-4DE32891D8AB}"/>
              </a:ext>
            </a:extLst>
          </p:cNvPr>
          <p:cNvSpPr/>
          <p:nvPr/>
        </p:nvSpPr>
        <p:spPr>
          <a:xfrm>
            <a:off x="4869840" y="4845010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C7B60AE2-9A6B-4F24-8B5B-4F9804E4C46C}"/>
              </a:ext>
            </a:extLst>
          </p:cNvPr>
          <p:cNvSpPr/>
          <p:nvPr/>
        </p:nvSpPr>
        <p:spPr>
          <a:xfrm>
            <a:off x="4997877" y="4889467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: 空心 28">
            <a:extLst>
              <a:ext uri="{FF2B5EF4-FFF2-40B4-BE49-F238E27FC236}">
                <a16:creationId xmlns:a16="http://schemas.microsoft.com/office/drawing/2014/main" id="{2EB728B9-147E-4E0E-A1A6-FA219C8F974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: 空心 29">
            <a:extLst>
              <a:ext uri="{FF2B5EF4-FFF2-40B4-BE49-F238E27FC236}">
                <a16:creationId xmlns:a16="http://schemas.microsoft.com/office/drawing/2014/main" id="{A718F209-0185-4736-8F2D-67C143FA749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: 空心 30">
            <a:extLst>
              <a:ext uri="{FF2B5EF4-FFF2-40B4-BE49-F238E27FC236}">
                <a16:creationId xmlns:a16="http://schemas.microsoft.com/office/drawing/2014/main" id="{0F7202A2-98D3-479D-A020-A1C3009FE008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圆: 空心 31">
            <a:extLst>
              <a:ext uri="{FF2B5EF4-FFF2-40B4-BE49-F238E27FC236}">
                <a16:creationId xmlns:a16="http://schemas.microsoft.com/office/drawing/2014/main" id="{90B2AA99-9457-43B4-AAF1-9FC493291093}"/>
              </a:ext>
            </a:extLst>
          </p:cNvPr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: 空心 32">
            <a:extLst>
              <a:ext uri="{FF2B5EF4-FFF2-40B4-BE49-F238E27FC236}">
                <a16:creationId xmlns:a16="http://schemas.microsoft.com/office/drawing/2014/main" id="{21BAA96A-CDAF-4CDE-AE80-1367DBD22A23}"/>
              </a:ext>
            </a:extLst>
          </p:cNvPr>
          <p:cNvSpPr/>
          <p:nvPr/>
        </p:nvSpPr>
        <p:spPr>
          <a:xfrm>
            <a:off x="11886697" y="2511993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: 空心 33">
            <a:extLst>
              <a:ext uri="{FF2B5EF4-FFF2-40B4-BE49-F238E27FC236}">
                <a16:creationId xmlns:a16="http://schemas.microsoft.com/office/drawing/2014/main" id="{74DA26ED-C518-4202-B3E7-B4E700458B28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752983B-1ED4-4C53-AD0B-84FB337009BA}"/>
              </a:ext>
            </a:extLst>
          </p:cNvPr>
          <p:cNvSpPr/>
          <p:nvPr/>
        </p:nvSpPr>
        <p:spPr>
          <a:xfrm>
            <a:off x="10280260" y="4101522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FEF405A-A9DF-4951-BFF2-A73E313028A5}"/>
              </a:ext>
            </a:extLst>
          </p:cNvPr>
          <p:cNvSpPr/>
          <p:nvPr/>
        </p:nvSpPr>
        <p:spPr>
          <a:xfrm>
            <a:off x="2557458" y="2102778"/>
            <a:ext cx="2221834" cy="22218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BF6450-5EED-484E-BB4D-9B435EBE5A10}"/>
              </a:ext>
            </a:extLst>
          </p:cNvPr>
          <p:cNvSpPr txBox="1"/>
          <p:nvPr/>
        </p:nvSpPr>
        <p:spPr>
          <a:xfrm>
            <a:off x="2038523" y="2853788"/>
            <a:ext cx="3942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目录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15EC975-A379-47B1-BBE6-2058B2B0D62F}"/>
              </a:ext>
            </a:extLst>
          </p:cNvPr>
          <p:cNvGrpSpPr/>
          <p:nvPr/>
        </p:nvGrpSpPr>
        <p:grpSpPr>
          <a:xfrm>
            <a:off x="6897927" y="4736863"/>
            <a:ext cx="3420745" cy="646331"/>
            <a:chOff x="7220041" y="2904225"/>
            <a:chExt cx="3420745" cy="64633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9F4AC36-7A9A-4BC9-A5B8-85C04F55089B}"/>
                </a:ext>
              </a:extLst>
            </p:cNvPr>
            <p:cNvSpPr txBox="1"/>
            <p:nvPr/>
          </p:nvSpPr>
          <p:spPr>
            <a:xfrm>
              <a:off x="8013156" y="2904581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新年寄语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8BDA667-2EB8-4152-8A9F-FE911D1BA969}"/>
                </a:ext>
              </a:extLst>
            </p:cNvPr>
            <p:cNvSpPr txBox="1"/>
            <p:nvPr/>
          </p:nvSpPr>
          <p:spPr>
            <a:xfrm>
              <a:off x="7220041" y="290422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79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回 顾 </a:t>
            </a:r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2019</a:t>
            </a: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AE1F032F-F94F-44CE-BAB3-7FFF3B90FFDF}"/>
              </a:ext>
            </a:extLst>
          </p:cNvPr>
          <p:cNvSpPr/>
          <p:nvPr/>
        </p:nvSpPr>
        <p:spPr>
          <a:xfrm flipH="1">
            <a:off x="719792" y="393511"/>
            <a:ext cx="194608" cy="338004"/>
          </a:xfrm>
          <a:prstGeom prst="chevron">
            <a:avLst>
              <a:gd name="adj" fmla="val 68667"/>
            </a:avLst>
          </a:pr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FFEFC9-F71C-4EE5-A41E-C0B667FB2D33}"/>
              </a:ext>
            </a:extLst>
          </p:cNvPr>
          <p:cNvSpPr/>
          <p:nvPr/>
        </p:nvSpPr>
        <p:spPr>
          <a:xfrm>
            <a:off x="1000258" y="1544966"/>
            <a:ext cx="10191484" cy="4598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Freeform 84">
            <a:extLst>
              <a:ext uri="{FF2B5EF4-FFF2-40B4-BE49-F238E27FC236}">
                <a16:creationId xmlns:a16="http://schemas.microsoft.com/office/drawing/2014/main" id="{F7ACA2A1-AC46-40EF-80F5-267524435969}"/>
              </a:ext>
            </a:extLst>
          </p:cNvPr>
          <p:cNvSpPr>
            <a:spLocks noEditPoints="1"/>
          </p:cNvSpPr>
          <p:nvPr/>
        </p:nvSpPr>
        <p:spPr bwMode="auto">
          <a:xfrm>
            <a:off x="5397518" y="1908324"/>
            <a:ext cx="432953" cy="432953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EFDFC3-F1D6-4B70-9D98-D5701C8220DC}"/>
              </a:ext>
            </a:extLst>
          </p:cNvPr>
          <p:cNvSpPr txBox="1"/>
          <p:nvPr/>
        </p:nvSpPr>
        <p:spPr>
          <a:xfrm>
            <a:off x="6073155" y="187062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研究方面</a:t>
            </a:r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9A6D59A7-EEA6-411C-858C-C70A09DBF016}"/>
              </a:ext>
            </a:extLst>
          </p:cNvPr>
          <p:cNvSpPr>
            <a:spLocks noEditPoints="1"/>
          </p:cNvSpPr>
          <p:nvPr/>
        </p:nvSpPr>
        <p:spPr bwMode="auto">
          <a:xfrm>
            <a:off x="5865843" y="263519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7AC7E81E-9C49-4A4E-AA2F-780A4569C602}"/>
              </a:ext>
            </a:extLst>
          </p:cNvPr>
          <p:cNvSpPr>
            <a:spLocks noEditPoints="1"/>
          </p:cNvSpPr>
          <p:nvPr/>
        </p:nvSpPr>
        <p:spPr bwMode="auto">
          <a:xfrm>
            <a:off x="5865843" y="376007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4E7B90A5-73C6-4C9F-8563-EA8E213368AD}"/>
              </a:ext>
            </a:extLst>
          </p:cNvPr>
          <p:cNvSpPr>
            <a:spLocks noEditPoints="1"/>
          </p:cNvSpPr>
          <p:nvPr/>
        </p:nvSpPr>
        <p:spPr bwMode="auto">
          <a:xfrm>
            <a:off x="5865843" y="543974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AFC2F6-A501-4034-999D-F8149A70B090}"/>
              </a:ext>
            </a:extLst>
          </p:cNvPr>
          <p:cNvSpPr/>
          <p:nvPr/>
        </p:nvSpPr>
        <p:spPr>
          <a:xfrm>
            <a:off x="6610518" y="2551558"/>
            <a:ext cx="3518912" cy="48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开放域问答任务：研究与实现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3652F5-D954-4197-B8B2-FE5358AD42EB}"/>
              </a:ext>
            </a:extLst>
          </p:cNvPr>
          <p:cNvSpPr/>
          <p:nvPr/>
        </p:nvSpPr>
        <p:spPr>
          <a:xfrm>
            <a:off x="6649904" y="3721095"/>
            <a:ext cx="3262432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文言文的任务：研究与分析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0C9ADD-A5BA-4879-A577-0D37C249D52D}"/>
              </a:ext>
            </a:extLst>
          </p:cNvPr>
          <p:cNvSpPr/>
          <p:nvPr/>
        </p:nvSpPr>
        <p:spPr>
          <a:xfrm>
            <a:off x="6699564" y="5486527"/>
            <a:ext cx="4416594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知识储备：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GNN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，认知理论与认知模型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C30E61-A4D3-4086-BBBD-A76BBBEDDC41}"/>
              </a:ext>
            </a:extLst>
          </p:cNvPr>
          <p:cNvSpPr/>
          <p:nvPr/>
        </p:nvSpPr>
        <p:spPr>
          <a:xfrm>
            <a:off x="1370704" y="1908324"/>
            <a:ext cx="3905472" cy="390547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1CA983-089F-4AF3-8EEC-D1CD2DD71A04}"/>
              </a:ext>
            </a:extLst>
          </p:cNvPr>
          <p:cNvSpPr/>
          <p:nvPr/>
        </p:nvSpPr>
        <p:spPr>
          <a:xfrm>
            <a:off x="7059359" y="3149116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数据集：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XQA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ELI5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QUOREF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97469D-CB47-47FB-BA17-8859A1A1BF6A}"/>
              </a:ext>
            </a:extLst>
          </p:cNvPr>
          <p:cNvSpPr/>
          <p:nvPr/>
        </p:nvSpPr>
        <p:spPr>
          <a:xfrm>
            <a:off x="7059359" y="4188032"/>
            <a:ext cx="3358612" cy="1063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828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断句、分词、词性标注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285750" indent="-285750" defTabSz="1828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新词发现</a:t>
            </a:r>
          </a:p>
          <a:p>
            <a:pPr marL="285750" indent="-285750" defTabSz="1828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文言文翻译及阅读理解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回 顾 </a:t>
            </a:r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2019</a:t>
            </a: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AE1F032F-F94F-44CE-BAB3-7FFF3B90FFDF}"/>
              </a:ext>
            </a:extLst>
          </p:cNvPr>
          <p:cNvSpPr/>
          <p:nvPr/>
        </p:nvSpPr>
        <p:spPr>
          <a:xfrm flipH="1">
            <a:off x="719792" y="393511"/>
            <a:ext cx="194608" cy="338004"/>
          </a:xfrm>
          <a:prstGeom prst="chevron">
            <a:avLst>
              <a:gd name="adj" fmla="val 68667"/>
            </a:avLst>
          </a:pr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FFEFC9-F71C-4EE5-A41E-C0B667FB2D33}"/>
              </a:ext>
            </a:extLst>
          </p:cNvPr>
          <p:cNvSpPr/>
          <p:nvPr/>
        </p:nvSpPr>
        <p:spPr>
          <a:xfrm>
            <a:off x="1000258" y="1551942"/>
            <a:ext cx="10191484" cy="4598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254F1C-86FA-4B26-BF3C-C40B360E8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00" y="2016617"/>
            <a:ext cx="3669407" cy="3669407"/>
          </a:xfrm>
          <a:prstGeom prst="rect">
            <a:avLst/>
          </a:prstGeom>
        </p:spPr>
      </p:pic>
      <p:sp>
        <p:nvSpPr>
          <p:cNvPr id="24" name="Freeform 84">
            <a:extLst>
              <a:ext uri="{FF2B5EF4-FFF2-40B4-BE49-F238E27FC236}">
                <a16:creationId xmlns:a16="http://schemas.microsoft.com/office/drawing/2014/main" id="{4AE81774-FCA0-43C1-896E-54695D260A4C}"/>
              </a:ext>
            </a:extLst>
          </p:cNvPr>
          <p:cNvSpPr>
            <a:spLocks noEditPoints="1"/>
          </p:cNvSpPr>
          <p:nvPr/>
        </p:nvSpPr>
        <p:spPr bwMode="auto">
          <a:xfrm>
            <a:off x="5469452" y="2000797"/>
            <a:ext cx="432953" cy="432953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ABC8C5-4383-4D0F-A156-BD7017F408A7}"/>
              </a:ext>
            </a:extLst>
          </p:cNvPr>
          <p:cNvSpPr txBox="1"/>
          <p:nvPr/>
        </p:nvSpPr>
        <p:spPr>
          <a:xfrm>
            <a:off x="6143580" y="197337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项目方面</a:t>
            </a:r>
          </a:p>
        </p:txBody>
      </p:sp>
      <p:sp>
        <p:nvSpPr>
          <p:cNvPr id="26" name="Freeform 45">
            <a:extLst>
              <a:ext uri="{FF2B5EF4-FFF2-40B4-BE49-F238E27FC236}">
                <a16:creationId xmlns:a16="http://schemas.microsoft.com/office/drawing/2014/main" id="{E2DED86B-EF7F-4FC2-903C-D7B4481AA6F2}"/>
              </a:ext>
            </a:extLst>
          </p:cNvPr>
          <p:cNvSpPr>
            <a:spLocks noEditPoints="1"/>
          </p:cNvSpPr>
          <p:nvPr/>
        </p:nvSpPr>
        <p:spPr bwMode="auto">
          <a:xfrm>
            <a:off x="5937777" y="315917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31E8F488-5CB1-4FED-848B-0BC073AE0720}"/>
              </a:ext>
            </a:extLst>
          </p:cNvPr>
          <p:cNvSpPr>
            <a:spLocks noEditPoints="1"/>
          </p:cNvSpPr>
          <p:nvPr/>
        </p:nvSpPr>
        <p:spPr bwMode="auto">
          <a:xfrm>
            <a:off x="5937777" y="474638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0C3CEF7-54D1-4143-9D9F-D8F63AACF013}"/>
              </a:ext>
            </a:extLst>
          </p:cNvPr>
          <p:cNvSpPr/>
          <p:nvPr/>
        </p:nvSpPr>
        <p:spPr>
          <a:xfrm>
            <a:off x="6682452" y="2962525"/>
            <a:ext cx="4310896" cy="121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小米项目：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-10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月，达到指标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defTabSz="1828800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要求，完成项目结项工作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9A6E83-D32D-4257-8CD8-D0FFFDB8541B}"/>
              </a:ext>
            </a:extLst>
          </p:cNvPr>
          <p:cNvSpPr/>
          <p:nvPr/>
        </p:nvSpPr>
        <p:spPr>
          <a:xfrm>
            <a:off x="6680742" y="4758779"/>
            <a:ext cx="3518912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产业项目：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至今，进行中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展 望 </a:t>
            </a:r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2020</a:t>
            </a: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E2953FE9-7285-4912-A819-6EB413B22348}"/>
              </a:ext>
            </a:extLst>
          </p:cNvPr>
          <p:cNvSpPr/>
          <p:nvPr/>
        </p:nvSpPr>
        <p:spPr>
          <a:xfrm>
            <a:off x="790992" y="375375"/>
            <a:ext cx="195332" cy="339260"/>
          </a:xfrm>
          <a:prstGeom prst="chevron">
            <a:avLst>
              <a:gd name="adj" fmla="val 68667"/>
            </a:avLst>
          </a:pr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84">
            <a:extLst>
              <a:ext uri="{FF2B5EF4-FFF2-40B4-BE49-F238E27FC236}">
                <a16:creationId xmlns:a16="http://schemas.microsoft.com/office/drawing/2014/main" id="{A6F3E202-5338-4C2D-A71B-4FFBFE8C40C0}"/>
              </a:ext>
            </a:extLst>
          </p:cNvPr>
          <p:cNvSpPr>
            <a:spLocks noEditPoints="1"/>
          </p:cNvSpPr>
          <p:nvPr/>
        </p:nvSpPr>
        <p:spPr bwMode="auto">
          <a:xfrm>
            <a:off x="1698818" y="1456265"/>
            <a:ext cx="432953" cy="432953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D58986-FC41-473C-8A23-D34A91434EAC}"/>
              </a:ext>
            </a:extLst>
          </p:cNvPr>
          <p:cNvSpPr txBox="1"/>
          <p:nvPr/>
        </p:nvSpPr>
        <p:spPr>
          <a:xfrm>
            <a:off x="2372946" y="1439117"/>
            <a:ext cx="340113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研究重心</a:t>
            </a: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13DCBF92-696D-49AE-87C2-2AAA2BD50FCD}"/>
              </a:ext>
            </a:extLst>
          </p:cNvPr>
          <p:cNvSpPr>
            <a:spLocks noEditPoints="1"/>
          </p:cNvSpPr>
          <p:nvPr/>
        </p:nvSpPr>
        <p:spPr bwMode="auto">
          <a:xfrm>
            <a:off x="1848639" y="365233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31A735E6-8613-4DC1-BEAF-147B40A95F99}"/>
              </a:ext>
            </a:extLst>
          </p:cNvPr>
          <p:cNvSpPr>
            <a:spLocks noEditPoints="1"/>
          </p:cNvSpPr>
          <p:nvPr/>
        </p:nvSpPr>
        <p:spPr bwMode="auto">
          <a:xfrm>
            <a:off x="1848639" y="428405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369FBE18-1BB8-47DB-B764-58679BBD255E}"/>
              </a:ext>
            </a:extLst>
          </p:cNvPr>
          <p:cNvSpPr>
            <a:spLocks noEditPoints="1"/>
          </p:cNvSpPr>
          <p:nvPr/>
        </p:nvSpPr>
        <p:spPr bwMode="auto">
          <a:xfrm>
            <a:off x="1848639" y="494659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43EA2B-4093-4281-9E2B-03F49B7434A1}"/>
              </a:ext>
            </a:extLst>
          </p:cNvPr>
          <p:cNvSpPr/>
          <p:nvPr/>
        </p:nvSpPr>
        <p:spPr>
          <a:xfrm>
            <a:off x="2593314" y="3630339"/>
            <a:ext cx="1467068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跨语言任务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3B50C7-6AD1-45D5-9634-62D6621A133D}"/>
              </a:ext>
            </a:extLst>
          </p:cNvPr>
          <p:cNvSpPr/>
          <p:nvPr/>
        </p:nvSpPr>
        <p:spPr>
          <a:xfrm>
            <a:off x="2632700" y="4286171"/>
            <a:ext cx="4031873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大规模问答语料的检索与生成任务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55E9CE-EF0C-4D50-9CB7-B5CE65543A7D}"/>
              </a:ext>
            </a:extLst>
          </p:cNvPr>
          <p:cNvSpPr/>
          <p:nvPr/>
        </p:nvSpPr>
        <p:spPr>
          <a:xfrm>
            <a:off x="2682360" y="4942010"/>
            <a:ext cx="1723549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共指消解任务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E2D9EE0E-1517-4BAA-882D-A1C678331E3A}"/>
              </a:ext>
            </a:extLst>
          </p:cNvPr>
          <p:cNvSpPr>
            <a:spLocks noEditPoints="1"/>
          </p:cNvSpPr>
          <p:nvPr/>
        </p:nvSpPr>
        <p:spPr bwMode="auto">
          <a:xfrm>
            <a:off x="1846929" y="563324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FC43E74-2CAC-446C-A536-7A3B49B603B2}"/>
              </a:ext>
            </a:extLst>
          </p:cNvPr>
          <p:cNvSpPr/>
          <p:nvPr/>
        </p:nvSpPr>
        <p:spPr>
          <a:xfrm>
            <a:off x="2680650" y="5628663"/>
            <a:ext cx="3689328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方法探索：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GNN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，认知模型和认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defTabSz="1828800">
              <a:lnSpc>
                <a:spcPct val="12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知理论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3DB20E2C-A565-4931-9D80-C00779092113}"/>
              </a:ext>
            </a:extLst>
          </p:cNvPr>
          <p:cNvSpPr/>
          <p:nvPr/>
        </p:nvSpPr>
        <p:spPr>
          <a:xfrm>
            <a:off x="2597393" y="2550310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" panose="020B0502040204020203" pitchFamily="34" charset="0"/>
              </a:rPr>
              <a:t>开放域问答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" panose="020B0502040204020203" pitchFamily="34" charset="0"/>
            </a:endParaRPr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90DE6C6E-2D20-4549-A7F2-DCE01A558FF0}"/>
              </a:ext>
            </a:extLst>
          </p:cNvPr>
          <p:cNvSpPr/>
          <p:nvPr/>
        </p:nvSpPr>
        <p:spPr>
          <a:xfrm>
            <a:off x="8071723" y="2510120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" panose="020B0502040204020203" pitchFamily="34" charset="0"/>
              </a:rPr>
              <a:t>文言文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" panose="020B0502040204020203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442446-F36D-4D11-A37B-54BDEA574028}"/>
              </a:ext>
            </a:extLst>
          </p:cNvPr>
          <p:cNvGrpSpPr/>
          <p:nvPr/>
        </p:nvGrpSpPr>
        <p:grpSpPr>
          <a:xfrm>
            <a:off x="1871254" y="2635516"/>
            <a:ext cx="436278" cy="436278"/>
            <a:chOff x="1871254" y="2635516"/>
            <a:chExt cx="436278" cy="436278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CE8954DE-962D-49CC-8502-C47C72EA2A14}"/>
                </a:ext>
              </a:extLst>
            </p:cNvPr>
            <p:cNvSpPr/>
            <p:nvPr/>
          </p:nvSpPr>
          <p:spPr>
            <a:xfrm>
              <a:off x="1871254" y="2635516"/>
              <a:ext cx="436278" cy="436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8"/>
                    <a:pt x="6873" y="21109"/>
                  </a:cubicBezTo>
                  <a:cubicBezTo>
                    <a:pt x="6873" y="21381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1"/>
                    <a:pt x="14727" y="21109"/>
                  </a:cubicBezTo>
                  <a:cubicBezTo>
                    <a:pt x="14727" y="20838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adFill>
              <a:gsLst>
                <a:gs pos="0">
                  <a:srgbClr val="C51F2D"/>
                </a:gs>
                <a:gs pos="100000">
                  <a:srgbClr val="83062E"/>
                </a:gs>
              </a:gsLst>
              <a:lin ang="2700000" scaled="0"/>
            </a:gradFill>
            <a:ln w="12700">
              <a:miter lim="400000"/>
            </a:ln>
          </p:spPr>
          <p:txBody>
            <a:bodyPr lIns="76200" tIns="76200" rIns="76200" bIns="76200" anchor="ctr"/>
            <a:lstStyle/>
            <a:p>
              <a:pPr algn="l" defTabSz="914400" rtl="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600" kern="1200">
                <a:solidFill>
                  <a:prstClr val="white">
                    <a:lumMod val="9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17A1CFE5-F7EE-495E-A70A-6F077DFDDD89}"/>
                </a:ext>
              </a:extLst>
            </p:cNvPr>
            <p:cNvSpPr/>
            <p:nvPr/>
          </p:nvSpPr>
          <p:spPr>
            <a:xfrm>
              <a:off x="1911444" y="2715896"/>
              <a:ext cx="355898" cy="35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8"/>
                    <a:pt x="6873" y="21109"/>
                  </a:cubicBezTo>
                  <a:cubicBezTo>
                    <a:pt x="6873" y="21381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1"/>
                    <a:pt x="14727" y="21109"/>
                  </a:cubicBezTo>
                  <a:cubicBezTo>
                    <a:pt x="14727" y="20838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adFill>
              <a:gsLst>
                <a:gs pos="0">
                  <a:srgbClr val="C51F2D"/>
                </a:gs>
                <a:gs pos="100000">
                  <a:srgbClr val="83062E"/>
                </a:gs>
              </a:gsLst>
              <a:lin ang="2700000" scaled="0"/>
            </a:gradFill>
            <a:ln w="12700">
              <a:miter lim="400000"/>
            </a:ln>
          </p:spPr>
          <p:txBody>
            <a:bodyPr lIns="76200" tIns="76200" rIns="76200" bIns="76200" anchor="ctr"/>
            <a:lstStyle/>
            <a:p>
              <a:pPr algn="l" defTabSz="914400" rtl="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600" kern="1200" dirty="0">
                <a:solidFill>
                  <a:prstClr val="white">
                    <a:lumMod val="9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1C34E33-F158-4E3E-9F01-827C39DC2F76}"/>
              </a:ext>
            </a:extLst>
          </p:cNvPr>
          <p:cNvGrpSpPr/>
          <p:nvPr/>
        </p:nvGrpSpPr>
        <p:grpSpPr>
          <a:xfrm>
            <a:off x="7499788" y="2654354"/>
            <a:ext cx="436278" cy="436278"/>
            <a:chOff x="1871254" y="2635516"/>
            <a:chExt cx="436278" cy="436278"/>
          </a:xfrm>
        </p:grpSpPr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A96CEA71-0136-4A33-B959-3D517A940B40}"/>
                </a:ext>
              </a:extLst>
            </p:cNvPr>
            <p:cNvSpPr/>
            <p:nvPr/>
          </p:nvSpPr>
          <p:spPr>
            <a:xfrm>
              <a:off x="1871254" y="2635516"/>
              <a:ext cx="436278" cy="436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8"/>
                    <a:pt x="6873" y="21109"/>
                  </a:cubicBezTo>
                  <a:cubicBezTo>
                    <a:pt x="6873" y="21381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1"/>
                    <a:pt x="14727" y="21109"/>
                  </a:cubicBezTo>
                  <a:cubicBezTo>
                    <a:pt x="14727" y="20838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adFill>
              <a:gsLst>
                <a:gs pos="0">
                  <a:srgbClr val="C51F2D"/>
                </a:gs>
                <a:gs pos="100000">
                  <a:srgbClr val="83062E"/>
                </a:gs>
              </a:gsLst>
              <a:lin ang="2700000" scaled="0"/>
            </a:gradFill>
            <a:ln w="12700">
              <a:miter lim="400000"/>
            </a:ln>
          </p:spPr>
          <p:txBody>
            <a:bodyPr lIns="76200" tIns="76200" rIns="76200" bIns="76200" anchor="ctr"/>
            <a:lstStyle/>
            <a:p>
              <a:pPr algn="l" defTabSz="914400" rtl="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600" kern="1200">
                <a:solidFill>
                  <a:prstClr val="white">
                    <a:lumMod val="9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B17D86DC-E426-41DA-BC2E-D3D51A331C27}"/>
                </a:ext>
              </a:extLst>
            </p:cNvPr>
            <p:cNvSpPr/>
            <p:nvPr/>
          </p:nvSpPr>
          <p:spPr>
            <a:xfrm>
              <a:off x="1911444" y="2715896"/>
              <a:ext cx="355898" cy="35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8"/>
                    <a:pt x="6873" y="21109"/>
                  </a:cubicBezTo>
                  <a:cubicBezTo>
                    <a:pt x="6873" y="21381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1"/>
                    <a:pt x="14727" y="21109"/>
                  </a:cubicBezTo>
                  <a:cubicBezTo>
                    <a:pt x="14727" y="20838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adFill>
              <a:gsLst>
                <a:gs pos="0">
                  <a:srgbClr val="C51F2D"/>
                </a:gs>
                <a:gs pos="100000">
                  <a:srgbClr val="83062E"/>
                </a:gs>
              </a:gsLst>
              <a:lin ang="2700000" scaled="0"/>
            </a:gradFill>
            <a:ln w="12700">
              <a:miter lim="400000"/>
            </a:ln>
          </p:spPr>
          <p:txBody>
            <a:bodyPr lIns="76200" tIns="76200" rIns="76200" bIns="76200" anchor="ctr"/>
            <a:lstStyle/>
            <a:p>
              <a:pPr algn="l" defTabSz="914400" rtl="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600" kern="1200" dirty="0">
                <a:solidFill>
                  <a:prstClr val="white">
                    <a:lumMod val="9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31" name="Freeform 45">
            <a:extLst>
              <a:ext uri="{FF2B5EF4-FFF2-40B4-BE49-F238E27FC236}">
                <a16:creationId xmlns:a16="http://schemas.microsoft.com/office/drawing/2014/main" id="{C6BEB12E-6913-443A-A1D5-A7A59F81DFDA}"/>
              </a:ext>
            </a:extLst>
          </p:cNvPr>
          <p:cNvSpPr>
            <a:spLocks noEditPoints="1"/>
          </p:cNvSpPr>
          <p:nvPr/>
        </p:nvSpPr>
        <p:spPr bwMode="auto">
          <a:xfrm>
            <a:off x="7571355" y="369342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2" name="Freeform 45">
            <a:extLst>
              <a:ext uri="{FF2B5EF4-FFF2-40B4-BE49-F238E27FC236}">
                <a16:creationId xmlns:a16="http://schemas.microsoft.com/office/drawing/2014/main" id="{7C8FA079-8824-4261-8341-74001CC00AAA}"/>
              </a:ext>
            </a:extLst>
          </p:cNvPr>
          <p:cNvSpPr>
            <a:spLocks noEditPoints="1"/>
          </p:cNvSpPr>
          <p:nvPr/>
        </p:nvSpPr>
        <p:spPr bwMode="auto">
          <a:xfrm>
            <a:off x="7571355" y="47052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EF0F88-2FB9-4830-B8DC-06C897CA47ED}"/>
              </a:ext>
            </a:extLst>
          </p:cNvPr>
          <p:cNvSpPr/>
          <p:nvPr/>
        </p:nvSpPr>
        <p:spPr>
          <a:xfrm>
            <a:off x="8316030" y="3671433"/>
            <a:ext cx="2749471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文言文翻译和阅读理解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40F5B4-4498-425C-8C5C-CCE1A846059C}"/>
              </a:ext>
            </a:extLst>
          </p:cNvPr>
          <p:cNvSpPr/>
          <p:nvPr/>
        </p:nvSpPr>
        <p:spPr>
          <a:xfrm>
            <a:off x="8355416" y="4707408"/>
            <a:ext cx="2621230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方法探索：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Bert,MRC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6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展 望 </a:t>
            </a:r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2020</a:t>
            </a: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E2953FE9-7285-4912-A819-6EB413B22348}"/>
              </a:ext>
            </a:extLst>
          </p:cNvPr>
          <p:cNvSpPr/>
          <p:nvPr/>
        </p:nvSpPr>
        <p:spPr>
          <a:xfrm>
            <a:off x="790992" y="375375"/>
            <a:ext cx="195332" cy="339260"/>
          </a:xfrm>
          <a:prstGeom prst="chevron">
            <a:avLst>
              <a:gd name="adj" fmla="val 68667"/>
            </a:avLst>
          </a:pr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84">
            <a:extLst>
              <a:ext uri="{FF2B5EF4-FFF2-40B4-BE49-F238E27FC236}">
                <a16:creationId xmlns:a16="http://schemas.microsoft.com/office/drawing/2014/main" id="{A6F3E202-5338-4C2D-A71B-4FFBFE8C40C0}"/>
              </a:ext>
            </a:extLst>
          </p:cNvPr>
          <p:cNvSpPr>
            <a:spLocks noEditPoints="1"/>
          </p:cNvSpPr>
          <p:nvPr/>
        </p:nvSpPr>
        <p:spPr bwMode="auto">
          <a:xfrm>
            <a:off x="4010508" y="1569280"/>
            <a:ext cx="432953" cy="432953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D58986-FC41-473C-8A23-D34A91434EAC}"/>
              </a:ext>
            </a:extLst>
          </p:cNvPr>
          <p:cNvSpPr txBox="1"/>
          <p:nvPr/>
        </p:nvSpPr>
        <p:spPr>
          <a:xfrm>
            <a:off x="4684636" y="1552132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工作计划</a:t>
            </a: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13DCBF92-696D-49AE-87C2-2AAA2BD50FCD}"/>
              </a:ext>
            </a:extLst>
          </p:cNvPr>
          <p:cNvSpPr>
            <a:spLocks noEditPoints="1"/>
          </p:cNvSpPr>
          <p:nvPr/>
        </p:nvSpPr>
        <p:spPr bwMode="auto">
          <a:xfrm>
            <a:off x="4478833" y="272766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31A735E6-8613-4DC1-BEAF-147B40A95F99}"/>
              </a:ext>
            </a:extLst>
          </p:cNvPr>
          <p:cNvSpPr>
            <a:spLocks noEditPoints="1"/>
          </p:cNvSpPr>
          <p:nvPr/>
        </p:nvSpPr>
        <p:spPr bwMode="auto">
          <a:xfrm>
            <a:off x="4478833" y="357513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369FBE18-1BB8-47DB-B764-58679BBD255E}"/>
              </a:ext>
            </a:extLst>
          </p:cNvPr>
          <p:cNvSpPr>
            <a:spLocks noEditPoints="1"/>
          </p:cNvSpPr>
          <p:nvPr/>
        </p:nvSpPr>
        <p:spPr bwMode="auto">
          <a:xfrm>
            <a:off x="4478833" y="446370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9CE46D-42A6-4DDA-ADD4-B3BE5479A207}"/>
              </a:ext>
            </a:extLst>
          </p:cNvPr>
          <p:cNvSpPr/>
          <p:nvPr/>
        </p:nvSpPr>
        <p:spPr>
          <a:xfrm>
            <a:off x="5285152" y="2705666"/>
            <a:ext cx="5698996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月底，完成跨语言开放域问答任务的代码和论文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401CAF-C4BD-4841-90C0-7CC46F515319}"/>
              </a:ext>
            </a:extLst>
          </p:cNvPr>
          <p:cNvSpPr/>
          <p:nvPr/>
        </p:nvSpPr>
        <p:spPr>
          <a:xfrm>
            <a:off x="5262894" y="3577257"/>
            <a:ext cx="5360585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月初，完成答案生成任务代码实现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EA338-8FF5-4AFB-9F8F-124C3CCE2BA2}"/>
              </a:ext>
            </a:extLst>
          </p:cNvPr>
          <p:cNvSpPr/>
          <p:nvPr/>
        </p:nvSpPr>
        <p:spPr>
          <a:xfrm>
            <a:off x="5312554" y="4459125"/>
            <a:ext cx="4149950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月初，完成共指消解任务代码实现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9FFDE155-370A-4709-A87C-BEF3B6CF30EF}"/>
              </a:ext>
            </a:extLst>
          </p:cNvPr>
          <p:cNvSpPr>
            <a:spLocks noEditPoints="1"/>
          </p:cNvSpPr>
          <p:nvPr/>
        </p:nvSpPr>
        <p:spPr bwMode="auto">
          <a:xfrm>
            <a:off x="4477123" y="524283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D53214-080D-48AF-8F85-D8C07E67AB93}"/>
              </a:ext>
            </a:extLst>
          </p:cNvPr>
          <p:cNvSpPr/>
          <p:nvPr/>
        </p:nvSpPr>
        <p:spPr>
          <a:xfrm>
            <a:off x="5310844" y="5238249"/>
            <a:ext cx="5673304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月底，文言文翻译和阅读理解任务的阶段性进展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88CCC9-B462-4CEB-BF2F-CDFB3670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92" y="2727660"/>
            <a:ext cx="3076135" cy="31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头: V 形 16">
            <a:extLst>
              <a:ext uri="{FF2B5EF4-FFF2-40B4-BE49-F238E27FC236}">
                <a16:creationId xmlns:a16="http://schemas.microsoft.com/office/drawing/2014/main" id="{E2953FE9-7285-4912-A819-6EB413B22348}"/>
              </a:ext>
            </a:extLst>
          </p:cNvPr>
          <p:cNvSpPr/>
          <p:nvPr/>
        </p:nvSpPr>
        <p:spPr>
          <a:xfrm>
            <a:off x="790992" y="375375"/>
            <a:ext cx="195332" cy="339260"/>
          </a:xfrm>
          <a:prstGeom prst="chevron">
            <a:avLst>
              <a:gd name="adj" fmla="val 68667"/>
            </a:avLst>
          </a:pr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B06047-C843-422C-B9BA-D5376700879E}"/>
              </a:ext>
            </a:extLst>
          </p:cNvPr>
          <p:cNvSpPr txBox="1"/>
          <p:nvPr/>
        </p:nvSpPr>
        <p:spPr>
          <a:xfrm>
            <a:off x="1024994" y="249580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展 望 </a:t>
            </a:r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2020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F6F471-DB1F-485B-9AC9-F7692E00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9" y="1718670"/>
            <a:ext cx="10630446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6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新年寄语</a:t>
            </a:r>
            <a:endParaRPr lang="en-US" altLang="zh-CN" sz="32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E2953FE9-7285-4912-A819-6EB413B22348}"/>
              </a:ext>
            </a:extLst>
          </p:cNvPr>
          <p:cNvSpPr/>
          <p:nvPr/>
        </p:nvSpPr>
        <p:spPr>
          <a:xfrm>
            <a:off x="790992" y="375375"/>
            <a:ext cx="195332" cy="339260"/>
          </a:xfrm>
          <a:prstGeom prst="chevron">
            <a:avLst>
              <a:gd name="adj" fmla="val 68667"/>
            </a:avLst>
          </a:pr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FF6580-3CB7-435B-B836-07DF74E8351A}"/>
              </a:ext>
            </a:extLst>
          </p:cNvPr>
          <p:cNvSpPr/>
          <p:nvPr/>
        </p:nvSpPr>
        <p:spPr>
          <a:xfrm>
            <a:off x="1938064" y="1534004"/>
            <a:ext cx="7643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让运动成为一种生活习惯，祝福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2020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endParaRPr lang="zh-CN" altLang="en-US" sz="3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D7A5E83-4AD6-4655-9203-B423482A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60" y="2464432"/>
            <a:ext cx="5929828" cy="398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8631DF1-C5FF-4130-B027-6ACDB82441AD}"/>
              </a:ext>
            </a:extLst>
          </p:cNvPr>
          <p:cNvSpPr/>
          <p:nvPr/>
        </p:nvSpPr>
        <p:spPr>
          <a:xfrm>
            <a:off x="2214620" y="1543379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让运动成为我们的一种生活习惯</a:t>
            </a: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0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A5706B-0774-481A-B404-F28EC8D5444F}"/>
              </a:ext>
            </a:extLst>
          </p:cNvPr>
          <p:cNvSpPr txBox="1"/>
          <p:nvPr/>
        </p:nvSpPr>
        <p:spPr>
          <a:xfrm>
            <a:off x="2901366" y="525893"/>
            <a:ext cx="6776890" cy="377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rPr>
              <a:t>If you can‘t fly, then run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rPr>
              <a:t>If you can't run, then walk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rPr>
              <a:t>If you can't walk, then crawl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rPr>
              <a:t>But whatever you do,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rPr>
              <a:t>You have to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rPr>
              <a:t>keep moving forward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D87C2170-E571-4879-8B2D-2399652B3DF5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F77F38D0-FF9F-4D11-97D0-472DEC991216}"/>
              </a:ext>
            </a:extLst>
          </p:cNvPr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906F90CC-B64C-4991-87D2-21AAA23CD7DD}"/>
              </a:ext>
            </a:extLst>
          </p:cNvPr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87D77913-A1CB-42AA-BBC0-5791A1C07F7F}"/>
              </a:ext>
            </a:extLst>
          </p:cNvPr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B5FFECC5-5D1D-407E-A730-C8CF15227AAA}"/>
              </a:ext>
            </a:extLst>
          </p:cNvPr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CD66F83A-6692-4CA7-866A-623B0D6A64C0}"/>
              </a:ext>
            </a:extLst>
          </p:cNvPr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: 空心 17">
            <a:extLst>
              <a:ext uri="{FF2B5EF4-FFF2-40B4-BE49-F238E27FC236}">
                <a16:creationId xmlns:a16="http://schemas.microsoft.com/office/drawing/2014/main" id="{1914B0F7-F6ED-420B-ABD0-81BEAB63AED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: 空心 18">
            <a:extLst>
              <a:ext uri="{FF2B5EF4-FFF2-40B4-BE49-F238E27FC236}">
                <a16:creationId xmlns:a16="http://schemas.microsoft.com/office/drawing/2014/main" id="{415F9E26-7FA8-41D0-868B-5F4B9CE6D47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A8D5A486-CB76-4BD7-A80D-3AA875C7114C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id="{C161309C-CA56-4389-B628-975880E87513}"/>
              </a:ext>
            </a:extLst>
          </p:cNvPr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72C69012-C94C-48F8-9307-87AEE4E76D6E}"/>
              </a:ext>
            </a:extLst>
          </p:cNvPr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B6FD74FC-24F5-4ED7-A493-F65706C69B3D}"/>
              </a:ext>
            </a:extLst>
          </p:cNvPr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6C3A2E4C-2DBE-44CA-B27E-79A872CD5D6C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FCAC3934-D3FB-42AA-BB23-2ED34E6C9473}"/>
              </a:ext>
            </a:extLst>
          </p:cNvPr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3AE9104-8A73-4CB1-96FD-708383084898}"/>
              </a:ext>
            </a:extLst>
          </p:cNvPr>
          <p:cNvSpPr/>
          <p:nvPr/>
        </p:nvSpPr>
        <p:spPr>
          <a:xfrm>
            <a:off x="10564586" y="4140159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2B211CD-0F85-4CF7-BE1E-55935653FBF5}"/>
              </a:ext>
            </a:extLst>
          </p:cNvPr>
          <p:cNvSpPr/>
          <p:nvPr/>
        </p:nvSpPr>
        <p:spPr>
          <a:xfrm>
            <a:off x="1779816" y="2180538"/>
            <a:ext cx="201080" cy="201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132A7EB-4058-4585-BB26-E7161DD41CE6}"/>
              </a:ext>
            </a:extLst>
          </p:cNvPr>
          <p:cNvSpPr/>
          <p:nvPr/>
        </p:nvSpPr>
        <p:spPr>
          <a:xfrm rot="10800000" flipV="1">
            <a:off x="2948684" y="4606760"/>
            <a:ext cx="6372249" cy="632072"/>
          </a:xfrm>
          <a:prstGeom prst="roundRect">
            <a:avLst>
              <a:gd name="adj" fmla="val 32099"/>
            </a:avLst>
          </a:prstGeom>
          <a:gradFill>
            <a:gsLst>
              <a:gs pos="29000">
                <a:srgbClr val="A4132E"/>
              </a:gs>
              <a:gs pos="10000">
                <a:srgbClr val="C51F2D"/>
              </a:gs>
              <a:gs pos="70000">
                <a:srgbClr val="A4132E"/>
              </a:gs>
              <a:gs pos="51000">
                <a:srgbClr val="83062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Lucida Console" panose="020B0609040504020204" pitchFamily="49" charset="0"/>
              </a:rPr>
              <a:t>2020 Happy new year!   </a:t>
            </a:r>
            <a:endParaRPr lang="zh-CN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17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年终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281</Words>
  <Application>Microsoft Office PowerPoint</Application>
  <PresentationFormat>宽屏</PresentationFormat>
  <Paragraphs>61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Gill Sans</vt:lpstr>
      <vt:lpstr>等线</vt:lpstr>
      <vt:lpstr>等线 Light</vt:lpstr>
      <vt:lpstr>华文新魏</vt:lpstr>
      <vt:lpstr>思源黑体</vt:lpstr>
      <vt:lpstr>宋体</vt:lpstr>
      <vt:lpstr>微软雅黑</vt:lpstr>
      <vt:lpstr>字魂58号-创中黑</vt:lpstr>
      <vt:lpstr>字魂59号-创粗黑</vt:lpstr>
      <vt:lpstr>Arial</vt:lpstr>
      <vt:lpstr>Lucida Console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WHHD-李冬 WHHD-李冬</cp:lastModifiedBy>
  <cp:revision>239</cp:revision>
  <dcterms:created xsi:type="dcterms:W3CDTF">2019-07-04T08:14:45Z</dcterms:created>
  <dcterms:modified xsi:type="dcterms:W3CDTF">2020-01-17T04:00:08Z</dcterms:modified>
</cp:coreProperties>
</file>