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60" r:id="rId2"/>
    <p:sldId id="261" r:id="rId3"/>
    <p:sldId id="263" r:id="rId4"/>
    <p:sldId id="283" r:id="rId5"/>
    <p:sldId id="271" r:id="rId6"/>
    <p:sldId id="284" r:id="rId7"/>
  </p:sldIdLst>
  <p:sldSz cx="12192000" cy="6858000"/>
  <p:notesSz cx="6858000" cy="9144000"/>
  <p:custDataLst>
    <p:tags r:id="rId10"/>
  </p:custDataLst>
  <p:defaultTextStyle>
    <a:defPPr>
      <a:defRPr lang="zh-CN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463F"/>
    <a:srgbClr val="CE8983"/>
    <a:srgbClr val="222832"/>
    <a:srgbClr val="2C3441"/>
    <a:srgbClr val="007BC6"/>
    <a:srgbClr val="2194B3"/>
    <a:srgbClr val="225F74"/>
    <a:srgbClr val="1C2E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4" autoAdjust="0"/>
    <p:restoredTop sz="85647" autoAdjust="0"/>
  </p:normalViewPr>
  <p:slideViewPr>
    <p:cSldViewPr snapToGrid="0" showGuides="1">
      <p:cViewPr varScale="1">
        <p:scale>
          <a:sx n="82" d="100"/>
          <a:sy n="82" d="100"/>
        </p:scale>
        <p:origin x="82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F50BDC0E-2239-45DF-9524-A1CF3E0711BE}" type="datetimeFigureOut">
              <a:rPr lang="zh-CN" altLang="en-US"/>
              <a:pPr>
                <a:defRPr/>
              </a:pPr>
              <a:t>2020/1/16</a:t>
            </a:fld>
            <a:endParaRPr lang="zh-CN" altLang="en-US"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0E607BD0-D7C9-48FE-820C-9907E3322313}" type="slidenum">
              <a:rPr lang="zh-CN" altLang="en-US"/>
              <a:pPr>
                <a:defRPr/>
              </a:pPr>
              <a:t>‹#›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19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84F37D08-85E4-4BFC-AC0F-A700EED159BA}" type="datetimeFigureOut">
              <a:rPr lang="zh-CN" altLang="en-US"/>
              <a:pPr>
                <a:defRPr/>
              </a:pPr>
              <a:t>2020/1/16</a:t>
            </a:fld>
            <a:endParaRPr lang="zh-CN" altLang="en-US">
              <a:cs typeface="+mn-cs"/>
            </a:endParaRPr>
          </a:p>
        </p:txBody>
      </p:sp>
      <p:sp>
        <p:nvSpPr>
          <p:cNvPr id="911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5E0E6BE5-EEEF-48E6-89B7-39F5FAB15DA9}" type="slidenum">
              <a:rPr lang="zh-CN" altLang="en-US"/>
              <a:pPr>
                <a:defRPr/>
              </a:pPr>
              <a:t>‹#›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4283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8C2294-2A10-4BFF-BAB4-CF89F71F9993}" type="slidenum">
              <a:rPr lang="zh-CN" altLang="en-US" smtClean="0"/>
              <a:pPr>
                <a:defRPr/>
              </a:pPr>
              <a:t>1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2154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818977-4CC0-4604-B727-B0E627050D5D}" type="slidenum">
              <a:rPr lang="zh-CN" altLang="en-US" smtClean="0"/>
              <a:pPr>
                <a:defRPr/>
              </a:pPr>
              <a:t>2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381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0E6BE5-EEEF-48E6-89B7-39F5FAB15DA9}" type="slidenum">
              <a:rPr lang="zh-CN" altLang="en-US" smtClean="0"/>
              <a:pPr>
                <a:defRPr/>
              </a:pPr>
              <a:t>3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3850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264090-062A-4AB0-B5F3-EB3798E9AB97}" type="slidenum">
              <a:rPr lang="zh-CN" altLang="en-US" smtClean="0"/>
              <a:pPr>
                <a:defRPr/>
              </a:pPr>
              <a:t>6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647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8793513"/>
      </p:ext>
    </p:extLst>
  </p:cSld>
  <p:clrMapOvr>
    <a:masterClrMapping/>
  </p:clrMapOvr>
  <p:transition spd="slow" advTm="965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41532911"/>
      </p:ext>
    </p:extLst>
  </p:cSld>
  <p:clrMapOvr>
    <a:masterClrMapping/>
  </p:clrMapOvr>
  <p:transition spd="slow" advTm="965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59815679"/>
      </p:ext>
    </p:extLst>
  </p:cSld>
  <p:clrMapOvr>
    <a:masterClrMapping/>
  </p:clrMapOvr>
  <p:transition spd="slow" advTm="965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62182642"/>
      </p:ext>
    </p:extLst>
  </p:cSld>
  <p:clrMapOvr>
    <a:masterClrMapping/>
  </p:clrMapOvr>
  <p:transition spd="slow" advTm="965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6685175"/>
      </p:ext>
    </p:extLst>
  </p:cSld>
  <p:clrMapOvr>
    <a:masterClrMapping/>
  </p:clrMapOvr>
  <p:transition spd="slow" advTm="965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37921155"/>
      </p:ext>
    </p:extLst>
  </p:cSld>
  <p:clrMapOvr>
    <a:masterClrMapping/>
  </p:clrMapOvr>
  <p:transition spd="slow" advTm="965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36006389"/>
      </p:ext>
    </p:extLst>
  </p:cSld>
  <p:clrMapOvr>
    <a:masterClrMapping/>
  </p:clrMapOvr>
  <p:transition spd="slow" advTm="965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1391623"/>
      </p:ext>
    </p:extLst>
  </p:cSld>
  <p:clrMapOvr>
    <a:masterClrMapping/>
  </p:clrMapOvr>
  <p:transition spd="slow" advTm="965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1365335"/>
      </p:ext>
    </p:extLst>
  </p:cSld>
  <p:clrMapOvr>
    <a:masterClrMapping/>
  </p:clrMapOvr>
  <p:transition spd="slow" advTm="965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7260636"/>
      </p:ext>
    </p:extLst>
  </p:cSld>
  <p:clrMapOvr>
    <a:masterClrMapping/>
  </p:clrMapOvr>
  <p:transition spd="slow" advTm="965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18" r:id="rId1"/>
    <p:sldLayoutId id="2147484719" r:id="rId2"/>
    <p:sldLayoutId id="2147484720" r:id="rId3"/>
    <p:sldLayoutId id="2147484721" r:id="rId4"/>
    <p:sldLayoutId id="2147484722" r:id="rId5"/>
    <p:sldLayoutId id="2147484723" r:id="rId6"/>
    <p:sldLayoutId id="2147484724" r:id="rId7"/>
    <p:sldLayoutId id="2147484725" r:id="rId8"/>
    <p:sldLayoutId id="2147484726" r:id="rId9"/>
    <p:sldLayoutId id="2147484727" r:id="rId10"/>
  </p:sldLayoutIdLst>
  <p:transition spd="slow" advTm="965">
    <p:push dir="u"/>
  </p:transition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7013" indent="-227013" algn="l" defTabSz="9128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14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5986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58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33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05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77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49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框 5"/>
          <p:cNvSpPr txBox="1">
            <a:spLocks noChangeArrowheads="1"/>
          </p:cNvSpPr>
          <p:nvPr/>
        </p:nvSpPr>
        <p:spPr bwMode="auto">
          <a:xfrm>
            <a:off x="9381256" y="5294491"/>
            <a:ext cx="19094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汇报人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: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李博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93187" name="文本框 6"/>
          <p:cNvSpPr txBox="1">
            <a:spLocks noChangeArrowheads="1"/>
          </p:cNvSpPr>
          <p:nvPr/>
        </p:nvSpPr>
        <p:spPr bwMode="auto">
          <a:xfrm>
            <a:off x="6214331" y="2736117"/>
            <a:ext cx="244810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年终</a:t>
            </a:r>
            <a:r>
              <a:rPr lang="zh-CN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总结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93188" name="直接连接符 6"/>
          <p:cNvCxnSpPr>
            <a:cxnSpLocks/>
          </p:cNvCxnSpPr>
          <p:nvPr/>
        </p:nvCxnSpPr>
        <p:spPr bwMode="auto">
          <a:xfrm>
            <a:off x="4195763" y="3832225"/>
            <a:ext cx="68167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3189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979488"/>
            <a:ext cx="5878513" cy="587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6"/>
          <p:cNvSpPr txBox="1">
            <a:spLocks noChangeArrowheads="1"/>
          </p:cNvSpPr>
          <p:nvPr/>
        </p:nvSpPr>
        <p:spPr bwMode="auto">
          <a:xfrm>
            <a:off x="1865313" y="1538288"/>
            <a:ext cx="6588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目录</a:t>
            </a:r>
          </a:p>
        </p:txBody>
      </p:sp>
      <p:pic>
        <p:nvPicPr>
          <p:cNvPr id="95236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8" b="7591"/>
          <a:stretch>
            <a:fillRect/>
          </a:stretch>
        </p:blipFill>
        <p:spPr bwMode="auto">
          <a:xfrm>
            <a:off x="0" y="723106"/>
            <a:ext cx="4965700" cy="614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4380091" y="1896015"/>
            <a:ext cx="4891738" cy="382550"/>
            <a:chOff x="1629" y="2412"/>
            <a:chExt cx="7702" cy="601"/>
          </a:xfrm>
        </p:grpSpPr>
        <p:sp>
          <p:nvSpPr>
            <p:cNvPr id="95254" name="文本框 20"/>
            <p:cNvSpPr txBox="1">
              <a:spLocks noChangeArrowheads="1"/>
            </p:cNvSpPr>
            <p:nvPr/>
          </p:nvSpPr>
          <p:spPr bwMode="auto">
            <a:xfrm>
              <a:off x="1629" y="2412"/>
              <a:ext cx="1584" cy="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 dirty="0">
                  <a:latin typeface="幼圆" panose="02010509060101010101" pitchFamily="49" charset="-122"/>
                  <a:ea typeface="幼圆" panose="02010509060101010101" pitchFamily="49" charset="-122"/>
                </a:rPr>
                <a:t>工作总结</a:t>
              </a:r>
              <a:endPara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127" y="2460"/>
              <a:ext cx="5204" cy="48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半年内所做的项目工作</a:t>
              </a:r>
              <a:endParaRPr lang="en-US" altLang="zh-CN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346" y="2494"/>
              <a:ext cx="485" cy="48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noProof="1"/>
            </a:p>
          </p:txBody>
        </p:sp>
        <p:sp>
          <p:nvSpPr>
            <p:cNvPr id="95257" name="文本框 23"/>
            <p:cNvSpPr txBox="1">
              <a:spLocks noChangeArrowheads="1"/>
            </p:cNvSpPr>
            <p:nvPr/>
          </p:nvSpPr>
          <p:spPr bwMode="auto">
            <a:xfrm>
              <a:off x="3349" y="2433"/>
              <a:ext cx="41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4386440" y="2849202"/>
            <a:ext cx="4965436" cy="375773"/>
            <a:chOff x="1641" y="2424"/>
            <a:chExt cx="7817" cy="594"/>
          </a:xfrm>
        </p:grpSpPr>
        <p:sp>
          <p:nvSpPr>
            <p:cNvPr id="95250" name="文本框 26"/>
            <p:cNvSpPr txBox="1">
              <a:spLocks noChangeArrowheads="1"/>
            </p:cNvSpPr>
            <p:nvPr/>
          </p:nvSpPr>
          <p:spPr bwMode="auto">
            <a:xfrm>
              <a:off x="1641" y="2424"/>
              <a:ext cx="2011" cy="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 dirty="0">
                  <a:latin typeface="幼圆" panose="02010509060101010101" pitchFamily="49" charset="-122"/>
                  <a:ea typeface="幼圆" panose="02010509060101010101" pitchFamily="49" charset="-122"/>
                </a:rPr>
                <a:t>自我成长</a:t>
              </a:r>
              <a:endPara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255" y="2531"/>
              <a:ext cx="5203" cy="4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半年内自我能力的提升</a:t>
              </a:r>
              <a:endParaRPr lang="en-US" altLang="zh-CN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345" y="2497"/>
              <a:ext cx="485" cy="4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noProof="1"/>
            </a:p>
          </p:txBody>
        </p:sp>
        <p:sp>
          <p:nvSpPr>
            <p:cNvPr id="95253" name="文本框 29"/>
            <p:cNvSpPr txBox="1">
              <a:spLocks noChangeArrowheads="1"/>
            </p:cNvSpPr>
            <p:nvPr/>
          </p:nvSpPr>
          <p:spPr bwMode="auto">
            <a:xfrm>
              <a:off x="3349" y="2433"/>
              <a:ext cx="41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4386440" y="3857417"/>
            <a:ext cx="4989574" cy="374297"/>
            <a:chOff x="1641" y="2424"/>
            <a:chExt cx="7855" cy="589"/>
          </a:xfrm>
        </p:grpSpPr>
        <p:sp>
          <p:nvSpPr>
            <p:cNvPr id="95246" name="文本框 31"/>
            <p:cNvSpPr txBox="1">
              <a:spLocks noChangeArrowheads="1"/>
            </p:cNvSpPr>
            <p:nvPr/>
          </p:nvSpPr>
          <p:spPr bwMode="auto">
            <a:xfrm>
              <a:off x="1641" y="2424"/>
              <a:ext cx="178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 dirty="0">
                  <a:latin typeface="幼圆" panose="02010509060101010101" pitchFamily="49" charset="-122"/>
                  <a:ea typeface="幼圆" panose="02010509060101010101" pitchFamily="49" charset="-122"/>
                </a:rPr>
                <a:t>学期展望</a:t>
              </a:r>
              <a:endPara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293" y="2494"/>
              <a:ext cx="5203" cy="48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新学期的规划与展望</a:t>
              </a:r>
              <a:endParaRPr lang="en-US" altLang="zh-CN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345" y="2494"/>
              <a:ext cx="485" cy="48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noProof="1"/>
            </a:p>
          </p:txBody>
        </p:sp>
        <p:sp>
          <p:nvSpPr>
            <p:cNvPr id="95249" name="文本框 34"/>
            <p:cNvSpPr txBox="1">
              <a:spLocks noChangeArrowheads="1"/>
            </p:cNvSpPr>
            <p:nvPr/>
          </p:nvSpPr>
          <p:spPr bwMode="auto">
            <a:xfrm>
              <a:off x="3349" y="2433"/>
              <a:ext cx="41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95234" name="组合 13"/>
          <p:cNvGrpSpPr>
            <a:grpSpLocks/>
          </p:cNvGrpSpPr>
          <p:nvPr/>
        </p:nvGrpSpPr>
        <p:grpSpPr bwMode="auto">
          <a:xfrm>
            <a:off x="2144713" y="0"/>
            <a:ext cx="80962" cy="6858000"/>
            <a:chOff x="2144315" y="0"/>
            <a:chExt cx="81439" cy="6858000"/>
          </a:xfrm>
        </p:grpSpPr>
        <p:sp>
          <p:nvSpPr>
            <p:cNvPr id="9" name="椭圆 8"/>
            <p:cNvSpPr/>
            <p:nvPr/>
          </p:nvSpPr>
          <p:spPr bwMode="auto">
            <a:xfrm>
              <a:off x="2144315" y="1419225"/>
              <a:ext cx="81439" cy="809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defTabSz="912495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 bwMode="auto">
            <a:xfrm>
              <a:off x="2184236" y="0"/>
              <a:ext cx="0" cy="14192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2184236" y="3000375"/>
              <a:ext cx="0" cy="38576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" name="椭圆 17"/>
            <p:cNvSpPr/>
            <p:nvPr/>
          </p:nvSpPr>
          <p:spPr bwMode="auto">
            <a:xfrm>
              <a:off x="2144315" y="2919413"/>
              <a:ext cx="81439" cy="825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defTabSz="912495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组合 8"/>
          <p:cNvGrpSpPr>
            <a:grpSpLocks/>
          </p:cNvGrpSpPr>
          <p:nvPr/>
        </p:nvGrpSpPr>
        <p:grpSpPr bwMode="auto">
          <a:xfrm>
            <a:off x="2841" y="0"/>
            <a:ext cx="4965701" cy="6880996"/>
            <a:chOff x="150479" y="0"/>
            <a:chExt cx="4965700" cy="6880996"/>
          </a:xfrm>
        </p:grpSpPr>
        <p:pic>
          <p:nvPicPr>
            <p:cNvPr id="99380" name="图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68" b="7591"/>
            <a:stretch>
              <a:fillRect/>
            </a:stretch>
          </p:blipFill>
          <p:spPr bwMode="auto">
            <a:xfrm>
              <a:off x="150479" y="732608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9381" name="组合 1"/>
            <p:cNvGrpSpPr>
              <a:grpSpLocks/>
            </p:cNvGrpSpPr>
            <p:nvPr/>
          </p:nvGrpSpPr>
          <p:grpSpPr bwMode="auto">
            <a:xfrm>
              <a:off x="2140605" y="0"/>
              <a:ext cx="85071" cy="6858000"/>
              <a:chOff x="2140605" y="0"/>
              <a:chExt cx="85071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3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1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>
                <a:cxnSpLocks/>
              </p:cNvCxnSpPr>
              <p:nvPr/>
            </p:nvCxnSpPr>
            <p:spPr bwMode="auto">
              <a:xfrm>
                <a:off x="2184401" y="3938390"/>
                <a:ext cx="0" cy="291961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 flipH="1">
                <a:off x="2140605" y="3843568"/>
                <a:ext cx="80965" cy="8115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9553" y="1439964"/>
              <a:ext cx="658813" cy="2308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项目汇报</a:t>
              </a:r>
            </a:p>
          </p:txBody>
        </p: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5F765454-FD80-4B75-9D69-ED9DD9AB999A}"/>
              </a:ext>
            </a:extLst>
          </p:cNvPr>
          <p:cNvGrpSpPr>
            <a:grpSpLocks/>
          </p:cNvGrpSpPr>
          <p:nvPr/>
        </p:nvGrpSpPr>
        <p:grpSpPr bwMode="auto">
          <a:xfrm>
            <a:off x="4370855" y="1121151"/>
            <a:ext cx="6672284" cy="4088752"/>
            <a:chOff x="2288809" y="2580390"/>
            <a:chExt cx="2414457" cy="2513186"/>
          </a:xfrm>
        </p:grpSpPr>
        <p:sp>
          <p:nvSpPr>
            <p:cNvPr id="155" name="文本框 25">
              <a:extLst>
                <a:ext uri="{FF2B5EF4-FFF2-40B4-BE49-F238E27FC236}">
                  <a16:creationId xmlns:a16="http://schemas.microsoft.com/office/drawing/2014/main" id="{E812DCCD-FAE0-416A-9C27-23E2BA508EDA}"/>
                </a:ext>
              </a:extLst>
            </p:cNvPr>
            <p:cNvSpPr txBox="1"/>
            <p:nvPr/>
          </p:nvSpPr>
          <p:spPr>
            <a:xfrm>
              <a:off x="2379293" y="3382754"/>
              <a:ext cx="2140163" cy="1710822"/>
            </a:xfrm>
            <a:prstGeom prst="rect">
              <a:avLst/>
            </a:prstGeom>
            <a:noFill/>
          </p:spPr>
          <p:txBody>
            <a:bodyPr wrap="square" lIns="86404" tIns="43202" rIns="86404" bIns="43202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我主要参与的是微生物预测模块和食品关联模块，在微生物模块中，前期查找论文，找到能够实现的微生物预测模型，食品关联模块是实现贾博士给出的传染病传播模型。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利用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flask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框架实现上述功能，但由于自己能力上的不足，还有些许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bug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没有解决，要加强自己的专业能力。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目前设计到的技术有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flask_socketio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flask_sqlalchemy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flask_executor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目前只是简单的使用，在碰到一些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bug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后有点无从下手。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defRPr/>
              </a:pP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defRPr/>
              </a:pP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56894F0F-8CAC-4EF9-99F3-0085A75C1DCB}"/>
                </a:ext>
              </a:extLst>
            </p:cNvPr>
            <p:cNvSpPr/>
            <p:nvPr/>
          </p:nvSpPr>
          <p:spPr>
            <a:xfrm>
              <a:off x="2288809" y="2580390"/>
              <a:ext cx="2414457" cy="5238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800" b="1" spc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食品安全项目</a:t>
              </a:r>
              <a:endParaRPr lang="zh-CN" altLang="en-US" sz="28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834" name="组合 8"/>
          <p:cNvGrpSpPr>
            <a:grpSpLocks/>
          </p:cNvGrpSpPr>
          <p:nvPr/>
        </p:nvGrpSpPr>
        <p:grpSpPr bwMode="auto">
          <a:xfrm>
            <a:off x="0" y="0"/>
            <a:ext cx="4965700" cy="7050881"/>
            <a:chOff x="0" y="0"/>
            <a:chExt cx="4965700" cy="7050881"/>
          </a:xfrm>
        </p:grpSpPr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2308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自我成长</a:t>
              </a:r>
            </a:p>
          </p:txBody>
        </p:sp>
        <p:pic>
          <p:nvPicPr>
            <p:cNvPr id="120843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0844" name="组合 1"/>
            <p:cNvGrpSpPr>
              <a:grpSpLocks/>
            </p:cNvGrpSpPr>
            <p:nvPr/>
          </p:nvGrpSpPr>
          <p:grpSpPr bwMode="auto">
            <a:xfrm>
              <a:off x="2140744" y="0"/>
              <a:ext cx="84931" cy="7050881"/>
              <a:chOff x="2140744" y="0"/>
              <a:chExt cx="84931" cy="7050881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>
                <a:cxnSpLocks/>
                <a:stCxn id="6" idx="4"/>
              </p:cNvCxnSpPr>
              <p:nvPr/>
            </p:nvCxnSpPr>
            <p:spPr bwMode="auto">
              <a:xfrm>
                <a:off x="2181225" y="4035425"/>
                <a:ext cx="0" cy="301545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0744" y="3952875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</p:grpSp>
      <p:sp>
        <p:nvSpPr>
          <p:cNvPr id="44" name="椭圆 30"/>
          <p:cNvSpPr>
            <a:spLocks noChangeArrowheads="1"/>
          </p:cNvSpPr>
          <p:nvPr/>
        </p:nvSpPr>
        <p:spPr bwMode="auto">
          <a:xfrm rot="17346843">
            <a:off x="3841750" y="2611438"/>
            <a:ext cx="930275" cy="1327150"/>
          </a:xfrm>
          <a:custGeom>
            <a:avLst/>
            <a:gdLst>
              <a:gd name="T0" fmla="*/ 918725 w 936104"/>
              <a:gd name="T1" fmla="*/ 196074 h 1337481"/>
              <a:gd name="T2" fmla="*/ 918725 w 936104"/>
              <a:gd name="T3" fmla="*/ 481029 h 1337481"/>
              <a:gd name="T4" fmla="*/ 883390 w 936104"/>
              <a:gd name="T5" fmla="*/ 477482 h 1337481"/>
              <a:gd name="T6" fmla="*/ 706712 w 936104"/>
              <a:gd name="T7" fmla="*/ 653363 h 1337481"/>
              <a:gd name="T8" fmla="*/ 883390 w 936104"/>
              <a:gd name="T9" fmla="*/ 829244 h 1337481"/>
              <a:gd name="T10" fmla="*/ 918725 w 936104"/>
              <a:gd name="T11" fmla="*/ 825697 h 1337481"/>
              <a:gd name="T12" fmla="*/ 918725 w 936104"/>
              <a:gd name="T13" fmla="*/ 1110652 h 1337481"/>
              <a:gd name="T14" fmla="*/ 556363 w 936104"/>
              <a:gd name="T15" fmla="*/ 1110652 h 1337481"/>
              <a:gd name="T16" fmla="*/ 583038 w 936104"/>
              <a:gd name="T17" fmla="*/ 1183610 h 1337481"/>
              <a:gd name="T18" fmla="*/ 459364 w 936104"/>
              <a:gd name="T19" fmla="*/ 1306727 h 1337481"/>
              <a:gd name="T20" fmla="*/ 335688 w 936104"/>
              <a:gd name="T21" fmla="*/ 1183610 h 1337481"/>
              <a:gd name="T22" fmla="*/ 362362 w 936104"/>
              <a:gd name="T23" fmla="*/ 1110652 h 1337481"/>
              <a:gd name="T24" fmla="*/ 0 w 936104"/>
              <a:gd name="T25" fmla="*/ 1110652 h 1337481"/>
              <a:gd name="T26" fmla="*/ 0 w 936104"/>
              <a:gd name="T27" fmla="*/ 825697 h 1337481"/>
              <a:gd name="T28" fmla="*/ 35336 w 936104"/>
              <a:gd name="T29" fmla="*/ 829244 h 1337481"/>
              <a:gd name="T30" fmla="*/ 212014 w 936104"/>
              <a:gd name="T31" fmla="*/ 653363 h 1337481"/>
              <a:gd name="T32" fmla="*/ 35336 w 936104"/>
              <a:gd name="T33" fmla="*/ 477482 h 1337481"/>
              <a:gd name="T34" fmla="*/ 0 w 936104"/>
              <a:gd name="T35" fmla="*/ 481029 h 1337481"/>
              <a:gd name="T36" fmla="*/ 0 w 936104"/>
              <a:gd name="T37" fmla="*/ 196074 h 1337481"/>
              <a:gd name="T38" fmla="*/ 362361 w 936104"/>
              <a:gd name="T39" fmla="*/ 196074 h 1337481"/>
              <a:gd name="T40" fmla="*/ 335687 w 936104"/>
              <a:gd name="T41" fmla="*/ 123117 h 1337481"/>
              <a:gd name="T42" fmla="*/ 459363 w 936104"/>
              <a:gd name="T43" fmla="*/ 0 h 1337481"/>
              <a:gd name="T44" fmla="*/ 583037 w 936104"/>
              <a:gd name="T45" fmla="*/ 123117 h 1337481"/>
              <a:gd name="T46" fmla="*/ 556363 w 936104"/>
              <a:gd name="T47" fmla="*/ 196074 h 1337481"/>
              <a:gd name="T48" fmla="*/ 918725 w 936104"/>
              <a:gd name="T49" fmla="*/ 196074 h 133748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936104" h="1337481">
                <a:moveTo>
                  <a:pt x="936104" y="200688"/>
                </a:moveTo>
                <a:lnTo>
                  <a:pt x="936104" y="492350"/>
                </a:lnTo>
                <a:lnTo>
                  <a:pt x="900100" y="488720"/>
                </a:lnTo>
                <a:cubicBezTo>
                  <a:pt x="800678" y="488720"/>
                  <a:pt x="720080" y="569318"/>
                  <a:pt x="720080" y="668740"/>
                </a:cubicBezTo>
                <a:cubicBezTo>
                  <a:pt x="720080" y="768162"/>
                  <a:pt x="800678" y="848760"/>
                  <a:pt x="900100" y="848760"/>
                </a:cubicBezTo>
                <a:cubicBezTo>
                  <a:pt x="912432" y="848760"/>
                  <a:pt x="924475" y="847520"/>
                  <a:pt x="936104" y="845131"/>
                </a:cubicBezTo>
                <a:lnTo>
                  <a:pt x="936104" y="1136792"/>
                </a:lnTo>
                <a:lnTo>
                  <a:pt x="566887" y="1136792"/>
                </a:lnTo>
                <a:cubicBezTo>
                  <a:pt x="584584" y="1156619"/>
                  <a:pt x="594066" y="1182936"/>
                  <a:pt x="594066" y="1211467"/>
                </a:cubicBezTo>
                <a:cubicBezTo>
                  <a:pt x="594066" y="1281063"/>
                  <a:pt x="537648" y="1337481"/>
                  <a:pt x="468052" y="1337481"/>
                </a:cubicBezTo>
                <a:cubicBezTo>
                  <a:pt x="398456" y="1337481"/>
                  <a:pt x="342038" y="1281063"/>
                  <a:pt x="342038" y="1211467"/>
                </a:cubicBezTo>
                <a:cubicBezTo>
                  <a:pt x="342038" y="1182936"/>
                  <a:pt x="351520" y="1156619"/>
                  <a:pt x="369217" y="1136792"/>
                </a:cubicBezTo>
                <a:lnTo>
                  <a:pt x="0" y="1136792"/>
                </a:lnTo>
                <a:lnTo>
                  <a:pt x="0" y="845131"/>
                </a:lnTo>
                <a:lnTo>
                  <a:pt x="36004" y="848760"/>
                </a:lnTo>
                <a:cubicBezTo>
                  <a:pt x="135426" y="848760"/>
                  <a:pt x="216024" y="768162"/>
                  <a:pt x="216024" y="668740"/>
                </a:cubicBezTo>
                <a:cubicBezTo>
                  <a:pt x="216024" y="569318"/>
                  <a:pt x="135426" y="488720"/>
                  <a:pt x="36004" y="488720"/>
                </a:cubicBezTo>
                <a:cubicBezTo>
                  <a:pt x="23672" y="488720"/>
                  <a:pt x="11630" y="489960"/>
                  <a:pt x="0" y="492350"/>
                </a:cubicBezTo>
                <a:lnTo>
                  <a:pt x="0" y="200688"/>
                </a:lnTo>
                <a:lnTo>
                  <a:pt x="369216" y="200688"/>
                </a:lnTo>
                <a:cubicBezTo>
                  <a:pt x="351519" y="180862"/>
                  <a:pt x="342037" y="154545"/>
                  <a:pt x="342037" y="126014"/>
                </a:cubicBezTo>
                <a:cubicBezTo>
                  <a:pt x="342037" y="56418"/>
                  <a:pt x="398455" y="0"/>
                  <a:pt x="468051" y="0"/>
                </a:cubicBezTo>
                <a:cubicBezTo>
                  <a:pt x="537647" y="0"/>
                  <a:pt x="594065" y="56418"/>
                  <a:pt x="594065" y="126014"/>
                </a:cubicBezTo>
                <a:cubicBezTo>
                  <a:pt x="594065" y="154545"/>
                  <a:pt x="584583" y="180862"/>
                  <a:pt x="566887" y="200688"/>
                </a:cubicBezTo>
                <a:lnTo>
                  <a:pt x="936104" y="200688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50195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椭圆 30"/>
          <p:cNvSpPr>
            <a:spLocks noChangeArrowheads="1"/>
          </p:cNvSpPr>
          <p:nvPr/>
        </p:nvSpPr>
        <p:spPr bwMode="auto">
          <a:xfrm rot="1146842">
            <a:off x="3524250" y="3533775"/>
            <a:ext cx="927100" cy="1327150"/>
          </a:xfrm>
          <a:custGeom>
            <a:avLst/>
            <a:gdLst>
              <a:gd name="T0" fmla="*/ 909351 w 936104"/>
              <a:gd name="T1" fmla="*/ 196074 h 1337481"/>
              <a:gd name="T2" fmla="*/ 909351 w 936104"/>
              <a:gd name="T3" fmla="*/ 481029 h 1337481"/>
              <a:gd name="T4" fmla="*/ 874376 w 936104"/>
              <a:gd name="T5" fmla="*/ 477482 h 1337481"/>
              <a:gd name="T6" fmla="*/ 699500 w 936104"/>
              <a:gd name="T7" fmla="*/ 653363 h 1337481"/>
              <a:gd name="T8" fmla="*/ 874376 w 936104"/>
              <a:gd name="T9" fmla="*/ 829244 h 1337481"/>
              <a:gd name="T10" fmla="*/ 909351 w 936104"/>
              <a:gd name="T11" fmla="*/ 825697 h 1337481"/>
              <a:gd name="T12" fmla="*/ 909351 w 936104"/>
              <a:gd name="T13" fmla="*/ 1110652 h 1337481"/>
              <a:gd name="T14" fmla="*/ 550686 w 936104"/>
              <a:gd name="T15" fmla="*/ 1110652 h 1337481"/>
              <a:gd name="T16" fmla="*/ 577088 w 936104"/>
              <a:gd name="T17" fmla="*/ 1183610 h 1337481"/>
              <a:gd name="T18" fmla="*/ 454675 w 936104"/>
              <a:gd name="T19" fmla="*/ 1306727 h 1337481"/>
              <a:gd name="T20" fmla="*/ 332263 w 936104"/>
              <a:gd name="T21" fmla="*/ 1183610 h 1337481"/>
              <a:gd name="T22" fmla="*/ 358666 w 936104"/>
              <a:gd name="T23" fmla="*/ 1110652 h 1337481"/>
              <a:gd name="T24" fmla="*/ 0 w 936104"/>
              <a:gd name="T25" fmla="*/ 1110652 h 1337481"/>
              <a:gd name="T26" fmla="*/ 0 w 936104"/>
              <a:gd name="T27" fmla="*/ 825697 h 1337481"/>
              <a:gd name="T28" fmla="*/ 34975 w 936104"/>
              <a:gd name="T29" fmla="*/ 829244 h 1337481"/>
              <a:gd name="T30" fmla="*/ 209850 w 936104"/>
              <a:gd name="T31" fmla="*/ 653363 h 1337481"/>
              <a:gd name="T32" fmla="*/ 34975 w 936104"/>
              <a:gd name="T33" fmla="*/ 477482 h 1337481"/>
              <a:gd name="T34" fmla="*/ 0 w 936104"/>
              <a:gd name="T35" fmla="*/ 481029 h 1337481"/>
              <a:gd name="T36" fmla="*/ 0 w 936104"/>
              <a:gd name="T37" fmla="*/ 196074 h 1337481"/>
              <a:gd name="T38" fmla="*/ 358665 w 936104"/>
              <a:gd name="T39" fmla="*/ 196074 h 1337481"/>
              <a:gd name="T40" fmla="*/ 332262 w 936104"/>
              <a:gd name="T41" fmla="*/ 123117 h 1337481"/>
              <a:gd name="T42" fmla="*/ 454674 w 936104"/>
              <a:gd name="T43" fmla="*/ 0 h 1337481"/>
              <a:gd name="T44" fmla="*/ 577087 w 936104"/>
              <a:gd name="T45" fmla="*/ 123117 h 1337481"/>
              <a:gd name="T46" fmla="*/ 550686 w 936104"/>
              <a:gd name="T47" fmla="*/ 196074 h 1337481"/>
              <a:gd name="T48" fmla="*/ 909351 w 936104"/>
              <a:gd name="T49" fmla="*/ 196074 h 133748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936104" h="1337481">
                <a:moveTo>
                  <a:pt x="936104" y="200688"/>
                </a:moveTo>
                <a:lnTo>
                  <a:pt x="936104" y="492350"/>
                </a:lnTo>
                <a:lnTo>
                  <a:pt x="900100" y="488720"/>
                </a:lnTo>
                <a:cubicBezTo>
                  <a:pt x="800678" y="488720"/>
                  <a:pt x="720080" y="569318"/>
                  <a:pt x="720080" y="668740"/>
                </a:cubicBezTo>
                <a:cubicBezTo>
                  <a:pt x="720080" y="768162"/>
                  <a:pt x="800678" y="848760"/>
                  <a:pt x="900100" y="848760"/>
                </a:cubicBezTo>
                <a:cubicBezTo>
                  <a:pt x="912432" y="848760"/>
                  <a:pt x="924475" y="847520"/>
                  <a:pt x="936104" y="845131"/>
                </a:cubicBezTo>
                <a:lnTo>
                  <a:pt x="936104" y="1136792"/>
                </a:lnTo>
                <a:lnTo>
                  <a:pt x="566887" y="1136792"/>
                </a:lnTo>
                <a:cubicBezTo>
                  <a:pt x="584584" y="1156619"/>
                  <a:pt x="594066" y="1182936"/>
                  <a:pt x="594066" y="1211467"/>
                </a:cubicBezTo>
                <a:cubicBezTo>
                  <a:pt x="594066" y="1281063"/>
                  <a:pt x="537648" y="1337481"/>
                  <a:pt x="468052" y="1337481"/>
                </a:cubicBezTo>
                <a:cubicBezTo>
                  <a:pt x="398456" y="1337481"/>
                  <a:pt x="342038" y="1281063"/>
                  <a:pt x="342038" y="1211467"/>
                </a:cubicBezTo>
                <a:cubicBezTo>
                  <a:pt x="342038" y="1182936"/>
                  <a:pt x="351520" y="1156619"/>
                  <a:pt x="369217" y="1136792"/>
                </a:cubicBezTo>
                <a:lnTo>
                  <a:pt x="0" y="1136792"/>
                </a:lnTo>
                <a:lnTo>
                  <a:pt x="0" y="845131"/>
                </a:lnTo>
                <a:lnTo>
                  <a:pt x="36004" y="848760"/>
                </a:lnTo>
                <a:cubicBezTo>
                  <a:pt x="135426" y="848760"/>
                  <a:pt x="216024" y="768162"/>
                  <a:pt x="216024" y="668740"/>
                </a:cubicBezTo>
                <a:cubicBezTo>
                  <a:pt x="216024" y="569318"/>
                  <a:pt x="135426" y="488720"/>
                  <a:pt x="36004" y="488720"/>
                </a:cubicBezTo>
                <a:cubicBezTo>
                  <a:pt x="23672" y="488720"/>
                  <a:pt x="11630" y="489960"/>
                  <a:pt x="0" y="492350"/>
                </a:cubicBezTo>
                <a:lnTo>
                  <a:pt x="0" y="200688"/>
                </a:lnTo>
                <a:lnTo>
                  <a:pt x="369216" y="200688"/>
                </a:lnTo>
                <a:cubicBezTo>
                  <a:pt x="351519" y="180862"/>
                  <a:pt x="342037" y="154545"/>
                  <a:pt x="342037" y="126014"/>
                </a:cubicBezTo>
                <a:cubicBezTo>
                  <a:pt x="342037" y="56418"/>
                  <a:pt x="398455" y="0"/>
                  <a:pt x="468051" y="0"/>
                </a:cubicBezTo>
                <a:cubicBezTo>
                  <a:pt x="537647" y="0"/>
                  <a:pt x="594065" y="56418"/>
                  <a:pt x="594065" y="126014"/>
                </a:cubicBezTo>
                <a:cubicBezTo>
                  <a:pt x="594065" y="154545"/>
                  <a:pt x="584583" y="180862"/>
                  <a:pt x="566887" y="200688"/>
                </a:cubicBezTo>
                <a:lnTo>
                  <a:pt x="936104" y="200688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50195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椭圆 30"/>
          <p:cNvSpPr>
            <a:spLocks noChangeArrowheads="1"/>
          </p:cNvSpPr>
          <p:nvPr/>
        </p:nvSpPr>
        <p:spPr bwMode="auto">
          <a:xfrm rot="17346843" flipH="1" flipV="1">
            <a:off x="4446588" y="3852862"/>
            <a:ext cx="928688" cy="1325563"/>
          </a:xfrm>
          <a:custGeom>
            <a:avLst/>
            <a:gdLst>
              <a:gd name="T0" fmla="*/ 914029 w 936104"/>
              <a:gd name="T1" fmla="*/ 195371 h 1337481"/>
              <a:gd name="T2" fmla="*/ 914029 w 936104"/>
              <a:gd name="T3" fmla="*/ 479306 h 1337481"/>
              <a:gd name="T4" fmla="*/ 878874 w 936104"/>
              <a:gd name="T5" fmla="*/ 475771 h 1337481"/>
              <a:gd name="T6" fmla="*/ 703100 w 936104"/>
              <a:gd name="T7" fmla="*/ 651022 h 1337481"/>
              <a:gd name="T8" fmla="*/ 878874 w 936104"/>
              <a:gd name="T9" fmla="*/ 826272 h 1337481"/>
              <a:gd name="T10" fmla="*/ 914029 w 936104"/>
              <a:gd name="T11" fmla="*/ 822739 h 1337481"/>
              <a:gd name="T12" fmla="*/ 914029 w 936104"/>
              <a:gd name="T13" fmla="*/ 1106673 h 1337481"/>
              <a:gd name="T14" fmla="*/ 553518 w 936104"/>
              <a:gd name="T15" fmla="*/ 1106673 h 1337481"/>
              <a:gd name="T16" fmla="*/ 580056 w 936104"/>
              <a:gd name="T17" fmla="*/ 1179369 h 1337481"/>
              <a:gd name="T18" fmla="*/ 457015 w 936104"/>
              <a:gd name="T19" fmla="*/ 1302044 h 1337481"/>
              <a:gd name="T20" fmla="*/ 333972 w 936104"/>
              <a:gd name="T21" fmla="*/ 1179369 h 1337481"/>
              <a:gd name="T22" fmla="*/ 360511 w 936104"/>
              <a:gd name="T23" fmla="*/ 1106673 h 1337481"/>
              <a:gd name="T24" fmla="*/ 0 w 936104"/>
              <a:gd name="T25" fmla="*/ 1106673 h 1337481"/>
              <a:gd name="T26" fmla="*/ 0 w 936104"/>
              <a:gd name="T27" fmla="*/ 822739 h 1337481"/>
              <a:gd name="T28" fmla="*/ 35155 w 936104"/>
              <a:gd name="T29" fmla="*/ 826272 h 1337481"/>
              <a:gd name="T30" fmla="*/ 210929 w 936104"/>
              <a:gd name="T31" fmla="*/ 651022 h 1337481"/>
              <a:gd name="T32" fmla="*/ 35155 w 936104"/>
              <a:gd name="T33" fmla="*/ 475771 h 1337481"/>
              <a:gd name="T34" fmla="*/ 0 w 936104"/>
              <a:gd name="T35" fmla="*/ 479306 h 1337481"/>
              <a:gd name="T36" fmla="*/ 0 w 936104"/>
              <a:gd name="T37" fmla="*/ 195371 h 1337481"/>
              <a:gd name="T38" fmla="*/ 360510 w 936104"/>
              <a:gd name="T39" fmla="*/ 195371 h 1337481"/>
              <a:gd name="T40" fmla="*/ 333971 w 936104"/>
              <a:gd name="T41" fmla="*/ 122675 h 1337481"/>
              <a:gd name="T42" fmla="*/ 457014 w 936104"/>
              <a:gd name="T43" fmla="*/ 0 h 1337481"/>
              <a:gd name="T44" fmla="*/ 580055 w 936104"/>
              <a:gd name="T45" fmla="*/ 122675 h 1337481"/>
              <a:gd name="T46" fmla="*/ 553518 w 936104"/>
              <a:gd name="T47" fmla="*/ 195371 h 1337481"/>
              <a:gd name="T48" fmla="*/ 914029 w 936104"/>
              <a:gd name="T49" fmla="*/ 195371 h 133748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936104" h="1337481">
                <a:moveTo>
                  <a:pt x="936104" y="200688"/>
                </a:moveTo>
                <a:lnTo>
                  <a:pt x="936104" y="492350"/>
                </a:lnTo>
                <a:lnTo>
                  <a:pt x="900100" y="488720"/>
                </a:lnTo>
                <a:cubicBezTo>
                  <a:pt x="800678" y="488720"/>
                  <a:pt x="720080" y="569318"/>
                  <a:pt x="720080" y="668740"/>
                </a:cubicBezTo>
                <a:cubicBezTo>
                  <a:pt x="720080" y="768162"/>
                  <a:pt x="800678" y="848760"/>
                  <a:pt x="900100" y="848760"/>
                </a:cubicBezTo>
                <a:cubicBezTo>
                  <a:pt x="912432" y="848760"/>
                  <a:pt x="924475" y="847520"/>
                  <a:pt x="936104" y="845131"/>
                </a:cubicBezTo>
                <a:lnTo>
                  <a:pt x="936104" y="1136792"/>
                </a:lnTo>
                <a:lnTo>
                  <a:pt x="566887" y="1136792"/>
                </a:lnTo>
                <a:cubicBezTo>
                  <a:pt x="584584" y="1156619"/>
                  <a:pt x="594066" y="1182936"/>
                  <a:pt x="594066" y="1211467"/>
                </a:cubicBezTo>
                <a:cubicBezTo>
                  <a:pt x="594066" y="1281063"/>
                  <a:pt x="537648" y="1337481"/>
                  <a:pt x="468052" y="1337481"/>
                </a:cubicBezTo>
                <a:cubicBezTo>
                  <a:pt x="398456" y="1337481"/>
                  <a:pt x="342038" y="1281063"/>
                  <a:pt x="342038" y="1211467"/>
                </a:cubicBezTo>
                <a:cubicBezTo>
                  <a:pt x="342038" y="1182936"/>
                  <a:pt x="351520" y="1156619"/>
                  <a:pt x="369217" y="1136792"/>
                </a:cubicBezTo>
                <a:lnTo>
                  <a:pt x="0" y="1136792"/>
                </a:lnTo>
                <a:lnTo>
                  <a:pt x="0" y="845131"/>
                </a:lnTo>
                <a:lnTo>
                  <a:pt x="36004" y="848760"/>
                </a:lnTo>
                <a:cubicBezTo>
                  <a:pt x="135426" y="848760"/>
                  <a:pt x="216024" y="768162"/>
                  <a:pt x="216024" y="668740"/>
                </a:cubicBezTo>
                <a:cubicBezTo>
                  <a:pt x="216024" y="569318"/>
                  <a:pt x="135426" y="488720"/>
                  <a:pt x="36004" y="488720"/>
                </a:cubicBezTo>
                <a:cubicBezTo>
                  <a:pt x="23672" y="488720"/>
                  <a:pt x="11630" y="489960"/>
                  <a:pt x="0" y="492350"/>
                </a:cubicBezTo>
                <a:lnTo>
                  <a:pt x="0" y="200688"/>
                </a:lnTo>
                <a:lnTo>
                  <a:pt x="369216" y="200688"/>
                </a:lnTo>
                <a:cubicBezTo>
                  <a:pt x="351519" y="180862"/>
                  <a:pt x="342037" y="154545"/>
                  <a:pt x="342037" y="126014"/>
                </a:cubicBezTo>
                <a:cubicBezTo>
                  <a:pt x="342037" y="56418"/>
                  <a:pt x="398455" y="0"/>
                  <a:pt x="468051" y="0"/>
                </a:cubicBezTo>
                <a:cubicBezTo>
                  <a:pt x="537647" y="0"/>
                  <a:pt x="594065" y="56418"/>
                  <a:pt x="594065" y="126014"/>
                </a:cubicBezTo>
                <a:cubicBezTo>
                  <a:pt x="594065" y="154545"/>
                  <a:pt x="584583" y="180862"/>
                  <a:pt x="566887" y="200688"/>
                </a:cubicBezTo>
                <a:lnTo>
                  <a:pt x="936104" y="200688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50195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椭圆 30"/>
          <p:cNvSpPr>
            <a:spLocks noChangeArrowheads="1"/>
          </p:cNvSpPr>
          <p:nvPr/>
        </p:nvSpPr>
        <p:spPr bwMode="auto">
          <a:xfrm rot="13152735" flipH="1" flipV="1">
            <a:off x="5092700" y="2901950"/>
            <a:ext cx="928688" cy="1325563"/>
          </a:xfrm>
          <a:custGeom>
            <a:avLst/>
            <a:gdLst>
              <a:gd name="T0" fmla="*/ 914032 w 936104"/>
              <a:gd name="T1" fmla="*/ 195370 h 1337481"/>
              <a:gd name="T2" fmla="*/ 914032 w 936104"/>
              <a:gd name="T3" fmla="*/ 479304 h 1337481"/>
              <a:gd name="T4" fmla="*/ 878877 w 936104"/>
              <a:gd name="T5" fmla="*/ 475771 h 1337481"/>
              <a:gd name="T6" fmla="*/ 703101 w 936104"/>
              <a:gd name="T7" fmla="*/ 651021 h 1337481"/>
              <a:gd name="T8" fmla="*/ 878877 w 936104"/>
              <a:gd name="T9" fmla="*/ 826270 h 1337481"/>
              <a:gd name="T10" fmla="*/ 914032 w 936104"/>
              <a:gd name="T11" fmla="*/ 822738 h 1337481"/>
              <a:gd name="T12" fmla="*/ 914032 w 936104"/>
              <a:gd name="T13" fmla="*/ 1106670 h 1337481"/>
              <a:gd name="T14" fmla="*/ 553521 w 936104"/>
              <a:gd name="T15" fmla="*/ 1106670 h 1337481"/>
              <a:gd name="T16" fmla="*/ 580059 w 936104"/>
              <a:gd name="T17" fmla="*/ 1179367 h 1337481"/>
              <a:gd name="T18" fmla="*/ 457016 w 936104"/>
              <a:gd name="T19" fmla="*/ 1302041 h 1337481"/>
              <a:gd name="T20" fmla="*/ 333973 w 936104"/>
              <a:gd name="T21" fmla="*/ 1179367 h 1337481"/>
              <a:gd name="T22" fmla="*/ 360511 w 936104"/>
              <a:gd name="T23" fmla="*/ 1106670 h 1337481"/>
              <a:gd name="T24" fmla="*/ 0 w 936104"/>
              <a:gd name="T25" fmla="*/ 1106670 h 1337481"/>
              <a:gd name="T26" fmla="*/ 0 w 936104"/>
              <a:gd name="T27" fmla="*/ 822738 h 1337481"/>
              <a:gd name="T28" fmla="*/ 35155 w 936104"/>
              <a:gd name="T29" fmla="*/ 826270 h 1337481"/>
              <a:gd name="T30" fmla="*/ 210931 w 936104"/>
              <a:gd name="T31" fmla="*/ 651021 h 1337481"/>
              <a:gd name="T32" fmla="*/ 35155 w 936104"/>
              <a:gd name="T33" fmla="*/ 475771 h 1337481"/>
              <a:gd name="T34" fmla="*/ 0 w 936104"/>
              <a:gd name="T35" fmla="*/ 479304 h 1337481"/>
              <a:gd name="T36" fmla="*/ 0 w 936104"/>
              <a:gd name="T37" fmla="*/ 195370 h 1337481"/>
              <a:gd name="T38" fmla="*/ 360510 w 936104"/>
              <a:gd name="T39" fmla="*/ 195370 h 1337481"/>
              <a:gd name="T40" fmla="*/ 333972 w 936104"/>
              <a:gd name="T41" fmla="*/ 122675 h 1337481"/>
              <a:gd name="T42" fmla="*/ 457015 w 936104"/>
              <a:gd name="T43" fmla="*/ 0 h 1337481"/>
              <a:gd name="T44" fmla="*/ 580058 w 936104"/>
              <a:gd name="T45" fmla="*/ 122675 h 1337481"/>
              <a:gd name="T46" fmla="*/ 553521 w 936104"/>
              <a:gd name="T47" fmla="*/ 195370 h 1337481"/>
              <a:gd name="T48" fmla="*/ 914032 w 936104"/>
              <a:gd name="T49" fmla="*/ 195370 h 133748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936104" h="1337481">
                <a:moveTo>
                  <a:pt x="936104" y="200688"/>
                </a:moveTo>
                <a:lnTo>
                  <a:pt x="936104" y="492350"/>
                </a:lnTo>
                <a:lnTo>
                  <a:pt x="900100" y="488720"/>
                </a:lnTo>
                <a:cubicBezTo>
                  <a:pt x="800678" y="488720"/>
                  <a:pt x="720080" y="569318"/>
                  <a:pt x="720080" y="668740"/>
                </a:cubicBezTo>
                <a:cubicBezTo>
                  <a:pt x="720080" y="768162"/>
                  <a:pt x="800678" y="848760"/>
                  <a:pt x="900100" y="848760"/>
                </a:cubicBezTo>
                <a:cubicBezTo>
                  <a:pt x="912432" y="848760"/>
                  <a:pt x="924475" y="847520"/>
                  <a:pt x="936104" y="845131"/>
                </a:cubicBezTo>
                <a:lnTo>
                  <a:pt x="936104" y="1136792"/>
                </a:lnTo>
                <a:lnTo>
                  <a:pt x="566887" y="1136792"/>
                </a:lnTo>
                <a:cubicBezTo>
                  <a:pt x="584584" y="1156619"/>
                  <a:pt x="594066" y="1182936"/>
                  <a:pt x="594066" y="1211467"/>
                </a:cubicBezTo>
                <a:cubicBezTo>
                  <a:pt x="594066" y="1281063"/>
                  <a:pt x="537648" y="1337481"/>
                  <a:pt x="468052" y="1337481"/>
                </a:cubicBezTo>
                <a:cubicBezTo>
                  <a:pt x="398456" y="1337481"/>
                  <a:pt x="342038" y="1281063"/>
                  <a:pt x="342038" y="1211467"/>
                </a:cubicBezTo>
                <a:cubicBezTo>
                  <a:pt x="342038" y="1182936"/>
                  <a:pt x="351520" y="1156619"/>
                  <a:pt x="369217" y="1136792"/>
                </a:cubicBezTo>
                <a:lnTo>
                  <a:pt x="0" y="1136792"/>
                </a:lnTo>
                <a:lnTo>
                  <a:pt x="0" y="845131"/>
                </a:lnTo>
                <a:lnTo>
                  <a:pt x="36004" y="848760"/>
                </a:lnTo>
                <a:cubicBezTo>
                  <a:pt x="135426" y="848760"/>
                  <a:pt x="216024" y="768162"/>
                  <a:pt x="216024" y="668740"/>
                </a:cubicBezTo>
                <a:cubicBezTo>
                  <a:pt x="216024" y="569318"/>
                  <a:pt x="135426" y="488720"/>
                  <a:pt x="36004" y="488720"/>
                </a:cubicBezTo>
                <a:cubicBezTo>
                  <a:pt x="23672" y="488720"/>
                  <a:pt x="11630" y="489960"/>
                  <a:pt x="0" y="492350"/>
                </a:cubicBezTo>
                <a:lnTo>
                  <a:pt x="0" y="200688"/>
                </a:lnTo>
                <a:lnTo>
                  <a:pt x="369216" y="200688"/>
                </a:lnTo>
                <a:cubicBezTo>
                  <a:pt x="351519" y="180862"/>
                  <a:pt x="342037" y="154545"/>
                  <a:pt x="342037" y="126014"/>
                </a:cubicBezTo>
                <a:cubicBezTo>
                  <a:pt x="342037" y="56418"/>
                  <a:pt x="398455" y="0"/>
                  <a:pt x="468051" y="0"/>
                </a:cubicBezTo>
                <a:cubicBezTo>
                  <a:pt x="537647" y="0"/>
                  <a:pt x="594065" y="56418"/>
                  <a:pt x="594065" y="126014"/>
                </a:cubicBezTo>
                <a:cubicBezTo>
                  <a:pt x="594065" y="154545"/>
                  <a:pt x="584583" y="180862"/>
                  <a:pt x="566887" y="200688"/>
                </a:cubicBezTo>
                <a:lnTo>
                  <a:pt x="936104" y="200688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50195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84"/>
          <p:cNvSpPr>
            <a:spLocks noChangeArrowheads="1"/>
          </p:cNvSpPr>
          <p:nvPr/>
        </p:nvSpPr>
        <p:spPr bwMode="auto">
          <a:xfrm>
            <a:off x="6424321" y="764226"/>
            <a:ext cx="4037202" cy="10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编程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在开学前系统的跟着视频和书学习过一遍，也自己完成一些小的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demo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，但由于后面的项目中没有用到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，已经有些遗忘了，准备以后要定期能学习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相关的内容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85"/>
          <p:cNvSpPr>
            <a:spLocks noChangeArrowheads="1"/>
          </p:cNvSpPr>
          <p:nvPr/>
        </p:nvSpPr>
        <p:spPr bwMode="auto">
          <a:xfrm>
            <a:off x="6424321" y="1816565"/>
            <a:ext cx="4037202" cy="13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编程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最初在进项目组时，要实现舆情预警，学习过一段时间的爬虫，在之后的食品项目也是用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flask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框架实现的，有基础的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编程能力。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87"/>
          <p:cNvSpPr>
            <a:spLocks noChangeArrowheads="1"/>
          </p:cNvSpPr>
          <p:nvPr/>
        </p:nvSpPr>
        <p:spPr bwMode="auto">
          <a:xfrm>
            <a:off x="6431392" y="3319157"/>
            <a:ext cx="403720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数据库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学习了一点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mysql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的基本操作，对非关系型的数据库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MongoDB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redis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数据库也有点涉猎。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87">
            <a:extLst>
              <a:ext uri="{FF2B5EF4-FFF2-40B4-BE49-F238E27FC236}">
                <a16:creationId xmlns:a16="http://schemas.microsoft.com/office/drawing/2014/main" id="{06F9A158-C3B9-478E-8F4E-50F060D4B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4322" y="4766816"/>
            <a:ext cx="40372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前端相关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因为以后准备进行前后端分离，学习了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vue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相关的知识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ldLvl="0"/>
      <p:bldP spid="49" grpId="0" bldLvl="0"/>
      <p:bldP spid="51" grpId="0" bldLvl="0"/>
      <p:bldP spid="19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74" name="组合 8"/>
          <p:cNvGrpSpPr>
            <a:grpSpLocks/>
          </p:cNvGrpSpPr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105496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5497" name="组合 1"/>
            <p:cNvGrpSpPr>
              <a:grpSpLocks/>
            </p:cNvGrpSpPr>
            <p:nvPr/>
          </p:nvGrpSpPr>
          <p:grpSpPr bwMode="auto">
            <a:xfrm>
              <a:off x="2139951" y="0"/>
              <a:ext cx="85724" cy="6858000"/>
              <a:chOff x="2139951" y="0"/>
              <a:chExt cx="85724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>
                <a:cxnSpLocks/>
                <a:stCxn id="6" idx="4"/>
              </p:cNvCxnSpPr>
              <p:nvPr/>
            </p:nvCxnSpPr>
            <p:spPr bwMode="auto">
              <a:xfrm>
                <a:off x="2180432" y="4183063"/>
                <a:ext cx="3968" cy="267493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39951" y="41005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2308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学期展望</a:t>
              </a:r>
            </a:p>
          </p:txBody>
        </p:sp>
      </p:grpSp>
      <p:grpSp>
        <p:nvGrpSpPr>
          <p:cNvPr id="105475" name="组合 2"/>
          <p:cNvGrpSpPr>
            <a:grpSpLocks/>
          </p:cNvGrpSpPr>
          <p:nvPr/>
        </p:nvGrpSpPr>
        <p:grpSpPr bwMode="auto">
          <a:xfrm>
            <a:off x="2533650" y="1802774"/>
            <a:ext cx="3257550" cy="3246438"/>
            <a:chOff x="0" y="0"/>
            <a:chExt cx="3704266" cy="3693405"/>
          </a:xfrm>
        </p:grpSpPr>
        <p:sp>
          <p:nvSpPr>
            <p:cNvPr id="43" name="菱形 1"/>
            <p:cNvSpPr>
              <a:spLocks noChangeArrowheads="1"/>
            </p:cNvSpPr>
            <p:nvPr/>
          </p:nvSpPr>
          <p:spPr bwMode="auto">
            <a:xfrm>
              <a:off x="969391" y="0"/>
              <a:ext cx="1745627" cy="1746466"/>
            </a:xfrm>
            <a:prstGeom prst="diamond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284413" indent="1588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741613" indent="1588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198813" indent="1588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656013" indent="1588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4" name="菱形 5"/>
            <p:cNvSpPr>
              <a:spLocks noChangeArrowheads="1"/>
            </p:cNvSpPr>
            <p:nvPr/>
          </p:nvSpPr>
          <p:spPr bwMode="auto">
            <a:xfrm>
              <a:off x="0" y="973470"/>
              <a:ext cx="1745626" cy="1746465"/>
            </a:xfrm>
            <a:prstGeom prst="diamon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284413" indent="1588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741613" indent="1588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198813" indent="1588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656013" indent="1588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菱形 6"/>
            <p:cNvSpPr>
              <a:spLocks noChangeArrowheads="1"/>
            </p:cNvSpPr>
            <p:nvPr/>
          </p:nvSpPr>
          <p:spPr bwMode="auto">
            <a:xfrm>
              <a:off x="969391" y="1946939"/>
              <a:ext cx="1745627" cy="1746466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284413" indent="1588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741613" indent="1588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198813" indent="1588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656013" indent="1588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6" name="菱形 7"/>
            <p:cNvSpPr>
              <a:spLocks noChangeArrowheads="1"/>
            </p:cNvSpPr>
            <p:nvPr/>
          </p:nvSpPr>
          <p:spPr bwMode="auto">
            <a:xfrm>
              <a:off x="1958639" y="973470"/>
              <a:ext cx="1745627" cy="1746465"/>
            </a:xfrm>
            <a:prstGeom prst="diamon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284413" indent="1588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741613" indent="1588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198813" indent="1588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656013" indent="1588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5477" name="组合 21"/>
          <p:cNvGrpSpPr>
            <a:grpSpLocks/>
          </p:cNvGrpSpPr>
          <p:nvPr/>
        </p:nvGrpSpPr>
        <p:grpSpPr bwMode="auto">
          <a:xfrm>
            <a:off x="6203628" y="949325"/>
            <a:ext cx="3046409" cy="761960"/>
            <a:chOff x="0" y="0"/>
            <a:chExt cx="3046357" cy="761623"/>
          </a:xfrm>
        </p:grpSpPr>
        <p:sp>
          <p:nvSpPr>
            <p:cNvPr id="79" name="矩形 13"/>
            <p:cNvSpPr>
              <a:spLocks noChangeArrowheads="1"/>
            </p:cNvSpPr>
            <p:nvPr/>
          </p:nvSpPr>
          <p:spPr bwMode="auto">
            <a:xfrm>
              <a:off x="0" y="207870"/>
              <a:ext cx="3046357" cy="553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68421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68421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68421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68421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68421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284413" indent="1588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741613" indent="1588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198813" indent="1588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656013" indent="1588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10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rPr>
                <a:t>前期对</a:t>
              </a:r>
              <a:r>
                <a:rPr lang="en-US" altLang="zh-CN" sz="10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rPr>
                <a:t>java</a:t>
              </a:r>
              <a:r>
                <a:rPr lang="zh-CN" altLang="en-US" sz="10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rPr>
                <a:t>方面的学习是</a:t>
              </a:r>
              <a:r>
                <a:rPr lang="en-US" altLang="zh-CN" sz="10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rPr>
                <a:t>J</a:t>
              </a:r>
              <a:r>
                <a:rPr lang="en-US" altLang="zh-CN" sz="10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rPr>
                <a:t>avaSE</a:t>
              </a:r>
              <a:r>
                <a:rPr lang="zh-CN" altLang="en-US" sz="10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rPr>
                <a:t>，也就是</a:t>
              </a:r>
              <a:r>
                <a:rPr lang="en-US" altLang="zh-CN" sz="10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rPr>
                <a:t>java</a:t>
              </a:r>
              <a:r>
                <a:rPr lang="zh-CN" altLang="en-US" sz="10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rPr>
                <a:t>基础知识，准备后期加强学习</a:t>
              </a:r>
              <a:r>
                <a:rPr lang="en-US" altLang="zh-CN" sz="10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rPr>
                <a:t>JavaEE</a:t>
              </a:r>
              <a:r>
                <a:rPr lang="zh-CN" altLang="en-US" sz="10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rPr>
                <a:t>方面的知识，</a:t>
              </a:r>
              <a:r>
                <a:rPr lang="en-US" altLang="zh-CN" sz="10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rPr>
                <a:t>java</a:t>
              </a:r>
              <a:r>
                <a:rPr lang="zh-CN" altLang="en-US" sz="10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rPr>
                <a:t>三大框架和</a:t>
              </a:r>
              <a:r>
                <a:rPr lang="en-US" altLang="zh-CN" sz="10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rPr>
                <a:t>spring cloud</a:t>
              </a:r>
              <a:endParaRPr lang="en-US" altLang="zh-CN" sz="10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" name="文本框 83"/>
            <p:cNvSpPr txBox="1">
              <a:spLocks noChangeArrowheads="1"/>
            </p:cNvSpPr>
            <p:nvPr/>
          </p:nvSpPr>
          <p:spPr bwMode="auto">
            <a:xfrm>
              <a:off x="103185" y="0"/>
              <a:ext cx="753719" cy="261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276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51276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51276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51276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51276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284413" indent="1588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741613" indent="1588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198813" indent="1588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656013" indent="1588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Java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编程</a:t>
              </a:r>
              <a:endParaRPr lang="zh-CN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endParaRPr>
            </a:p>
          </p:txBody>
        </p:sp>
        <p:cxnSp>
          <p:nvCxnSpPr>
            <p:cNvPr id="105488" name="直接连接符 120"/>
            <p:cNvCxnSpPr>
              <a:cxnSpLocks noChangeShapeType="1"/>
            </p:cNvCxnSpPr>
            <p:nvPr/>
          </p:nvCxnSpPr>
          <p:spPr bwMode="auto">
            <a:xfrm>
              <a:off x="103604" y="45691"/>
              <a:ext cx="0" cy="170228"/>
            </a:xfrm>
            <a:prstGeom prst="line">
              <a:avLst/>
            </a:prstGeom>
            <a:noFill/>
            <a:ln w="9525">
              <a:solidFill>
                <a:srgbClr val="1C2E4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5479" name="组合 21"/>
          <p:cNvGrpSpPr>
            <a:grpSpLocks/>
          </p:cNvGrpSpPr>
          <p:nvPr/>
        </p:nvGrpSpPr>
        <p:grpSpPr bwMode="auto">
          <a:xfrm>
            <a:off x="6203628" y="1983203"/>
            <a:ext cx="3046413" cy="454184"/>
            <a:chOff x="0" y="0"/>
            <a:chExt cx="3046360" cy="453982"/>
          </a:xfrm>
        </p:grpSpPr>
        <p:sp>
          <p:nvSpPr>
            <p:cNvPr id="87" name="矩形 13"/>
            <p:cNvSpPr>
              <a:spLocks noChangeArrowheads="1"/>
            </p:cNvSpPr>
            <p:nvPr/>
          </p:nvSpPr>
          <p:spPr bwMode="auto">
            <a:xfrm>
              <a:off x="0" y="207870"/>
              <a:ext cx="3046360" cy="2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421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68421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68421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68421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68421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284413" indent="1588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741613" indent="1588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198813" indent="1588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656013" indent="1588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10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rPr>
                <a:t>进一步学习</a:t>
              </a:r>
              <a:r>
                <a:rPr lang="en-US" altLang="zh-CN" sz="10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rPr>
                <a:t>python</a:t>
              </a:r>
              <a:r>
                <a:rPr lang="zh-CN" altLang="en-US" sz="10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rPr>
                <a:t>知识，解决目前的</a:t>
              </a:r>
              <a:r>
                <a:rPr lang="en-US" altLang="zh-CN" sz="10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rPr>
                <a:t>bug</a:t>
              </a:r>
              <a:endParaRPr lang="en-US" altLang="zh-CN" sz="10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8" name="文本框 83"/>
            <p:cNvSpPr txBox="1">
              <a:spLocks noChangeArrowheads="1"/>
            </p:cNvSpPr>
            <p:nvPr/>
          </p:nvSpPr>
          <p:spPr bwMode="auto">
            <a:xfrm>
              <a:off x="103186" y="0"/>
              <a:ext cx="947679" cy="261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276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51276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51276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51276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51276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284413" indent="1588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741613" indent="1588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198813" indent="1588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656013" indent="1588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Python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编程</a:t>
              </a:r>
              <a:endParaRPr lang="zh-CN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endParaRPr>
            </a:p>
          </p:txBody>
        </p:sp>
        <p:cxnSp>
          <p:nvCxnSpPr>
            <p:cNvPr id="105482" name="直接连接符 120"/>
            <p:cNvCxnSpPr>
              <a:cxnSpLocks noChangeShapeType="1"/>
            </p:cNvCxnSpPr>
            <p:nvPr/>
          </p:nvCxnSpPr>
          <p:spPr bwMode="auto">
            <a:xfrm>
              <a:off x="103604" y="45691"/>
              <a:ext cx="0" cy="170228"/>
            </a:xfrm>
            <a:prstGeom prst="line">
              <a:avLst/>
            </a:prstGeom>
            <a:noFill/>
            <a:ln w="9525">
              <a:solidFill>
                <a:srgbClr val="1C2E4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组合 21">
            <a:extLst>
              <a:ext uri="{FF2B5EF4-FFF2-40B4-BE49-F238E27FC236}">
                <a16:creationId xmlns:a16="http://schemas.microsoft.com/office/drawing/2014/main" id="{6C302B17-B719-44D2-9B1E-BC13449BFD70}"/>
              </a:ext>
            </a:extLst>
          </p:cNvPr>
          <p:cNvGrpSpPr>
            <a:grpSpLocks/>
          </p:cNvGrpSpPr>
          <p:nvPr/>
        </p:nvGrpSpPr>
        <p:grpSpPr bwMode="auto">
          <a:xfrm>
            <a:off x="6203625" y="3025802"/>
            <a:ext cx="3046412" cy="608072"/>
            <a:chOff x="0" y="0"/>
            <a:chExt cx="3046360" cy="607802"/>
          </a:xfrm>
        </p:grpSpPr>
        <p:sp>
          <p:nvSpPr>
            <p:cNvPr id="41" name="矩形 13">
              <a:extLst>
                <a:ext uri="{FF2B5EF4-FFF2-40B4-BE49-F238E27FC236}">
                  <a16:creationId xmlns:a16="http://schemas.microsoft.com/office/drawing/2014/main" id="{37652D58-574C-4020-8154-17A2A7718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07870"/>
              <a:ext cx="3046360" cy="399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421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68421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68421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68421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68421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284413" indent="1588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741613" indent="1588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198813" indent="1588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656013" indent="1588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10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rPr>
                <a:t>现在只是知道最基础的对数据库的操作，要加强对数据库本身的认识。</a:t>
              </a:r>
              <a:endParaRPr lang="en-US" altLang="zh-CN" sz="10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" name="文本框 83">
              <a:extLst>
                <a:ext uri="{FF2B5EF4-FFF2-40B4-BE49-F238E27FC236}">
                  <a16:creationId xmlns:a16="http://schemas.microsoft.com/office/drawing/2014/main" id="{D7F27940-79ED-45E1-AE2C-5CDB742A6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185" y="0"/>
              <a:ext cx="607849" cy="261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276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51276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51276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51276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51276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284413" indent="1588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741613" indent="1588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198813" indent="1588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656013" indent="1588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数据库</a:t>
              </a:r>
              <a:endParaRPr lang="zh-CN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endParaRPr>
            </a:p>
          </p:txBody>
        </p:sp>
        <p:cxnSp>
          <p:nvCxnSpPr>
            <p:cNvPr id="47" name="直接连接符 120">
              <a:extLst>
                <a:ext uri="{FF2B5EF4-FFF2-40B4-BE49-F238E27FC236}">
                  <a16:creationId xmlns:a16="http://schemas.microsoft.com/office/drawing/2014/main" id="{F976A8A3-E40F-4398-896F-9868235D74A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3604" y="45691"/>
              <a:ext cx="0" cy="170228"/>
            </a:xfrm>
            <a:prstGeom prst="line">
              <a:avLst/>
            </a:prstGeom>
            <a:noFill/>
            <a:ln w="9525">
              <a:solidFill>
                <a:srgbClr val="1C2E4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9" name="组合 21">
            <a:extLst>
              <a:ext uri="{FF2B5EF4-FFF2-40B4-BE49-F238E27FC236}">
                <a16:creationId xmlns:a16="http://schemas.microsoft.com/office/drawing/2014/main" id="{0B1EAC71-54A8-4716-AE88-480119C3236F}"/>
              </a:ext>
            </a:extLst>
          </p:cNvPr>
          <p:cNvGrpSpPr>
            <a:grpSpLocks/>
          </p:cNvGrpSpPr>
          <p:nvPr/>
        </p:nvGrpSpPr>
        <p:grpSpPr bwMode="auto">
          <a:xfrm>
            <a:off x="6203625" y="4156224"/>
            <a:ext cx="3046413" cy="454184"/>
            <a:chOff x="0" y="0"/>
            <a:chExt cx="3046360" cy="453982"/>
          </a:xfrm>
        </p:grpSpPr>
        <p:sp>
          <p:nvSpPr>
            <p:cNvPr id="50" name="矩形 13">
              <a:extLst>
                <a:ext uri="{FF2B5EF4-FFF2-40B4-BE49-F238E27FC236}">
                  <a16:creationId xmlns:a16="http://schemas.microsoft.com/office/drawing/2014/main" id="{33C9EDC5-E295-4194-AFEB-5EBCFDB9D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07870"/>
              <a:ext cx="3046360" cy="2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421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68421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68421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68421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68421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284413" indent="1588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741613" indent="1588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198813" indent="1588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656013" indent="1588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10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rPr>
                <a:t>进一步学习</a:t>
              </a:r>
              <a:r>
                <a:rPr lang="en-US" altLang="zh-CN" sz="10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rPr>
                <a:t>vue</a:t>
              </a:r>
              <a:r>
                <a:rPr lang="zh-CN" altLang="en-US" sz="10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rPr>
                <a:t>和</a:t>
              </a:r>
              <a:r>
                <a:rPr lang="en-US" altLang="zh-CN" sz="10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rPr>
                <a:t>ES6</a:t>
              </a:r>
              <a:r>
                <a:rPr lang="zh-CN" altLang="en-US" sz="10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rPr>
                <a:t>相关语法</a:t>
              </a:r>
              <a:endParaRPr lang="en-US" altLang="zh-CN" sz="10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" name="文本框 83">
              <a:extLst>
                <a:ext uri="{FF2B5EF4-FFF2-40B4-BE49-F238E27FC236}">
                  <a16:creationId xmlns:a16="http://schemas.microsoft.com/office/drawing/2014/main" id="{1E5804F8-C0D2-4AAA-B0EF-CA9A53510D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186" y="0"/>
              <a:ext cx="466786" cy="261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276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51276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51276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51276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51276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284413" indent="1588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741613" indent="1588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198813" indent="1588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656013" indent="1588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前端</a:t>
              </a:r>
              <a:endParaRPr lang="zh-CN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endParaRPr>
            </a:p>
          </p:txBody>
        </p:sp>
        <p:cxnSp>
          <p:nvCxnSpPr>
            <p:cNvPr id="52" name="直接连接符 120">
              <a:extLst>
                <a:ext uri="{FF2B5EF4-FFF2-40B4-BE49-F238E27FC236}">
                  <a16:creationId xmlns:a16="http://schemas.microsoft.com/office/drawing/2014/main" id="{4544F6FA-B78B-4193-8AD0-2830696D4FC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3604" y="45691"/>
              <a:ext cx="0" cy="170228"/>
            </a:xfrm>
            <a:prstGeom prst="line">
              <a:avLst/>
            </a:prstGeom>
            <a:noFill/>
            <a:ln w="9525">
              <a:solidFill>
                <a:srgbClr val="1C2E4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" name="组合 21">
            <a:extLst>
              <a:ext uri="{FF2B5EF4-FFF2-40B4-BE49-F238E27FC236}">
                <a16:creationId xmlns:a16="http://schemas.microsoft.com/office/drawing/2014/main" id="{2E4A5E79-8FE7-49D4-BF16-601C3562C81D}"/>
              </a:ext>
            </a:extLst>
          </p:cNvPr>
          <p:cNvGrpSpPr>
            <a:grpSpLocks/>
          </p:cNvGrpSpPr>
          <p:nvPr/>
        </p:nvGrpSpPr>
        <p:grpSpPr bwMode="auto">
          <a:xfrm>
            <a:off x="6203625" y="5214210"/>
            <a:ext cx="3046413" cy="761960"/>
            <a:chOff x="0" y="0"/>
            <a:chExt cx="3046360" cy="761623"/>
          </a:xfrm>
        </p:grpSpPr>
        <p:sp>
          <p:nvSpPr>
            <p:cNvPr id="54" name="矩形 13">
              <a:extLst>
                <a:ext uri="{FF2B5EF4-FFF2-40B4-BE49-F238E27FC236}">
                  <a16:creationId xmlns:a16="http://schemas.microsoft.com/office/drawing/2014/main" id="{AF7C43DC-8DB3-4742-8086-5AB4E2D78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07870"/>
              <a:ext cx="3046360" cy="553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421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68421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68421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68421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68421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284413" indent="1588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741613" indent="1588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198813" indent="1588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656013" indent="1588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10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rPr>
                <a:t>要积极跟进项目</a:t>
              </a:r>
              <a:r>
                <a:rPr lang="en-US" altLang="zh-CN" sz="10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rPr>
                <a:t>,</a:t>
              </a:r>
              <a:r>
                <a:rPr lang="zh-CN" altLang="en-US" sz="10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rPr>
                <a:t>在项目中才能更好的学习</a:t>
              </a:r>
              <a:r>
                <a:rPr lang="en-US" altLang="zh-CN" sz="10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rPr>
                <a:t>,</a:t>
              </a:r>
              <a:r>
                <a:rPr lang="zh-CN" altLang="en-US" sz="10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rPr>
                <a:t>自己简单学习的</a:t>
              </a:r>
              <a:r>
                <a:rPr lang="en-US" altLang="zh-CN" sz="10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rPr>
                <a:t>demo</a:t>
              </a:r>
              <a:r>
                <a:rPr lang="zh-CN" altLang="en-US" sz="10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rPr>
                <a:t>很容易忘记，也要开始刷题准备，每天要定量刷一定的题</a:t>
              </a:r>
              <a:endParaRPr lang="en-US" altLang="zh-CN" sz="10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" name="文本框 83">
              <a:extLst>
                <a:ext uri="{FF2B5EF4-FFF2-40B4-BE49-F238E27FC236}">
                  <a16:creationId xmlns:a16="http://schemas.microsoft.com/office/drawing/2014/main" id="{B323D6AF-5B5B-4228-87CA-B7749988ED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186" y="0"/>
              <a:ext cx="748910" cy="261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276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51276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51276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51276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51276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284413" indent="1588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741613" indent="1588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198813" indent="1588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656013" indent="1588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工作准备</a:t>
              </a:r>
              <a:endParaRPr lang="zh-CN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endParaRPr>
            </a:p>
          </p:txBody>
        </p:sp>
        <p:cxnSp>
          <p:nvCxnSpPr>
            <p:cNvPr id="56" name="直接连接符 120">
              <a:extLst>
                <a:ext uri="{FF2B5EF4-FFF2-40B4-BE49-F238E27FC236}">
                  <a16:creationId xmlns:a16="http://schemas.microsoft.com/office/drawing/2014/main" id="{B8583673-3454-46E7-800D-D13A1A89B8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3604" y="45691"/>
              <a:ext cx="0" cy="170228"/>
            </a:xfrm>
            <a:prstGeom prst="line">
              <a:avLst/>
            </a:prstGeom>
            <a:noFill/>
            <a:ln w="9525">
              <a:solidFill>
                <a:srgbClr val="1C2E4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框 5"/>
          <p:cNvSpPr txBox="1">
            <a:spLocks noChangeArrowheads="1"/>
          </p:cNvSpPr>
          <p:nvPr/>
        </p:nvSpPr>
        <p:spPr bwMode="auto">
          <a:xfrm>
            <a:off x="6276975" y="3844925"/>
            <a:ext cx="15600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Thank you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！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BrowalliaUPC" panose="020B0604020202020204" pitchFamily="34" charset="-34"/>
              <a:ea typeface="方正兰亭超细黑简体" panose="02000000000000000000" pitchFamily="2" charset="-122"/>
              <a:cs typeface="BrowalliaUPC" panose="020B0604020202020204" pitchFamily="34" charset="-34"/>
            </a:endParaRPr>
          </a:p>
        </p:txBody>
      </p:sp>
      <p:sp>
        <p:nvSpPr>
          <p:cNvPr id="93187" name="文本框 6"/>
          <p:cNvSpPr txBox="1">
            <a:spLocks noChangeArrowheads="1"/>
          </p:cNvSpPr>
          <p:nvPr/>
        </p:nvSpPr>
        <p:spPr bwMode="auto">
          <a:xfrm>
            <a:off x="6243638" y="2879725"/>
            <a:ext cx="187743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谢谢！</a:t>
            </a:r>
          </a:p>
        </p:txBody>
      </p:sp>
      <p:cxnSp>
        <p:nvCxnSpPr>
          <p:cNvPr id="121860" name="直接连接符 6"/>
          <p:cNvCxnSpPr>
            <a:cxnSpLocks/>
          </p:cNvCxnSpPr>
          <p:nvPr/>
        </p:nvCxnSpPr>
        <p:spPr bwMode="auto">
          <a:xfrm>
            <a:off x="4195763" y="3832225"/>
            <a:ext cx="68167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21861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979488"/>
            <a:ext cx="5878513" cy="587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7|0.6|0.6|0.6|0.6|0.6|0.2|0.1|0.1|0.2|0.2|0.4|0.3|0.2|0.3|0.4|0.6"/>
</p:tagLst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24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24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</TotalTime>
  <Pages>0</Pages>
  <Words>267</Words>
  <Characters>0</Characters>
  <Application>Microsoft Office PowerPoint</Application>
  <DocSecurity>0</DocSecurity>
  <PresentationFormat>宽屏</PresentationFormat>
  <Lines>0</Lines>
  <Paragraphs>45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BrowalliaUPC</vt:lpstr>
      <vt:lpstr>方正兰亭超细黑简体</vt:lpstr>
      <vt:lpstr>宋体</vt:lpstr>
      <vt:lpstr>微软雅黑</vt:lpstr>
      <vt:lpstr>幼圆</vt:lpstr>
      <vt:lpstr>Arial</vt:lpstr>
      <vt:lpstr>Calibri</vt:lpstr>
      <vt:lpstr>Calibri Light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http://www.ypppt.com/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>http:/www.ypppt.com</cp:keywords>
  <dc:description>http://www.ypppt.com/</dc:description>
  <cp:lastModifiedBy>刘 奔</cp:lastModifiedBy>
  <cp:revision>96</cp:revision>
  <dcterms:created xsi:type="dcterms:W3CDTF">2014-12-22T08:14:02Z</dcterms:created>
  <dcterms:modified xsi:type="dcterms:W3CDTF">2020-01-16T12:04:12Z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  <property fmtid="{D5CDD505-2E9C-101B-9397-08002B2CF9AE}" pid="3" name="name">
    <vt:lpwstr>zPEg8nTYF159641.ppt</vt:lpwstr>
  </property>
  <property fmtid="{D5CDD505-2E9C-101B-9397-08002B2CF9AE}" pid="4" name="fileid">
    <vt:lpwstr>523738</vt:lpwstr>
  </property>
</Properties>
</file>