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1"/>
  </p:notesMasterIdLst>
  <p:sldIdLst>
    <p:sldId id="256" r:id="rId2"/>
    <p:sldId id="257" r:id="rId3"/>
    <p:sldId id="258" r:id="rId4"/>
    <p:sldId id="263"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28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A08D"/>
    <a:srgbClr val="DCE0DE"/>
    <a:srgbClr val="EBF0EF"/>
    <a:srgbClr val="C0C9B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112" d="100"/>
          <a:sy n="112" d="100"/>
        </p:scale>
        <p:origin x="750"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135654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2018/6/28</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2018/6/28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2018/6/28</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2018/6/28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2018/6/28</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2018/6/28</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2018/6/28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2018/6/28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2018/6/28</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2018/6/28</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0800" y="16510"/>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a:spLocks noChangeArrowheads="1"/>
          </p:cNvSpPr>
          <p:nvPr/>
        </p:nvSpPr>
        <p:spPr bwMode="auto">
          <a:xfrm>
            <a:off x="4562594" y="2748915"/>
            <a:ext cx="1169551"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3200" dirty="0">
                <a:latin typeface="仿宋" panose="02010609060101010101" pitchFamily="49" charset="-122"/>
                <a:ea typeface="仿宋" panose="02010609060101010101" pitchFamily="49" charset="-122"/>
              </a:rPr>
              <a:t>汇报人：黄婷</a:t>
            </a:r>
          </a:p>
        </p:txBody>
      </p:sp>
      <p:cxnSp>
        <p:nvCxnSpPr>
          <p:cNvPr id="9" name="直接连接符 8"/>
          <p:cNvCxnSpPr/>
          <p:nvPr/>
        </p:nvCxnSpPr>
        <p:spPr>
          <a:xfrm flipH="1">
            <a:off x="5732145" y="2434590"/>
            <a:ext cx="6985" cy="303403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454115" y="2562712"/>
            <a:ext cx="3942224" cy="2308324"/>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Entity Linking with a Knowledge Base: </a:t>
            </a:r>
            <a:r>
              <a:rPr lang="en-US" altLang="zh-CN" sz="3600" dirty="0" err="1">
                <a:latin typeface="Times New Roman" panose="02020603050405020304" pitchFamily="18" charset="0"/>
                <a:cs typeface="Times New Roman" panose="02020603050405020304" pitchFamily="18" charset="0"/>
              </a:rPr>
              <a:t>Issues,Techniques</a:t>
            </a:r>
            <a:r>
              <a:rPr lang="en-US" altLang="zh-CN" sz="3600" dirty="0">
                <a:latin typeface="Times New Roman" panose="02020603050405020304" pitchFamily="18" charset="0"/>
                <a:cs typeface="Times New Roman" panose="02020603050405020304" pitchFamily="18" charset="0"/>
              </a:rPr>
              <a:t>, and Solutions</a:t>
            </a:r>
            <a:endParaRPr lang="zh-CN" altLang="en-US" sz="3600" dirty="0">
              <a:latin typeface="Times New Roman" panose="02020603050405020304" pitchFamily="18" charset="0"/>
              <a:ea typeface="仿宋" panose="02010609060101010101" pitchFamily="49" charset="-122"/>
              <a:cs typeface="Times New Roman" panose="02020603050405020304" pitchFamily="18" charset="0"/>
            </a:endParaRP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211580" y="-111315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217785" y="5241290"/>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2.2 Surface Form Expansion from the Local Document</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3125119" y="2486947"/>
            <a:ext cx="6931660" cy="1884106"/>
          </a:xfrm>
          <a:prstGeom prst="rect">
            <a:avLst/>
          </a:prstGeom>
          <a:noFill/>
        </p:spPr>
        <p:txBody>
          <a:bodyPr wrap="square" rtlCol="0">
            <a:spAutoFit/>
          </a:bodyPr>
          <a:lstStyle/>
          <a:p>
            <a:pPr>
              <a:lnSpc>
                <a:spcPct val="150000"/>
              </a:lnSpc>
            </a:pPr>
            <a:r>
              <a:rPr lang="zh-CN" altLang="en-US" sz="2000" dirty="0"/>
              <a:t>由于一些实体提及（</a:t>
            </a:r>
            <a:r>
              <a:rPr lang="en-US" altLang="zh-CN" sz="2000" dirty="0"/>
              <a:t>entity mention</a:t>
            </a:r>
            <a:r>
              <a:rPr lang="zh-CN" altLang="en-US" sz="2000" dirty="0"/>
              <a:t>）是缩略词或其全名的一部分，因此一类实体链接系统使用表面形式扩展技术来从实体提及出现的相关文档中识别其他可能的扩展变体（例如全名）。</a:t>
            </a:r>
          </a:p>
        </p:txBody>
      </p:sp>
    </p:spTree>
    <p:custDataLst>
      <p:tags r:id="rId1"/>
    </p:custDataLst>
    <p:extLst>
      <p:ext uri="{BB962C8B-B14F-4D97-AF65-F5344CB8AC3E}">
        <p14:creationId xmlns:p14="http://schemas.microsoft.com/office/powerpoint/2010/main" val="19537285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2.2.1 Heuristic Based Methods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2965730" y="1709574"/>
            <a:ext cx="6931660" cy="4192751"/>
          </a:xfrm>
          <a:prstGeom prst="rect">
            <a:avLst/>
          </a:prstGeom>
          <a:noFill/>
        </p:spPr>
        <p:txBody>
          <a:bodyPr wrap="square" rtlCol="0">
            <a:spAutoFit/>
          </a:bodyPr>
          <a:lstStyle/>
          <a:p>
            <a:pPr>
              <a:lnSpc>
                <a:spcPct val="150000"/>
              </a:lnSpc>
            </a:pPr>
            <a:endParaRPr lang="zh-CN" altLang="en-US" sz="2000" dirty="0"/>
          </a:p>
          <a:p>
            <a:pPr>
              <a:lnSpc>
                <a:spcPct val="150000"/>
              </a:lnSpc>
            </a:pPr>
            <a:r>
              <a:rPr lang="zh-CN" altLang="en-US" sz="2000" dirty="0"/>
              <a:t>对于呈缩写形式的实体提及，有些方法通过在启发式模式匹配中搜索实体提及周围的文本上下文来扩展它。最常见的模式就是缩写后面跟全称和全称后面跟缩写两种。比如</a:t>
            </a:r>
            <a:r>
              <a:rPr lang="en-US" altLang="zh-CN" sz="2000" dirty="0">
                <a:latin typeface="Times New Roman" panose="02020603050405020304" pitchFamily="18" charset="0"/>
                <a:cs typeface="Times New Roman" panose="02020603050405020304" pitchFamily="18" charset="0"/>
              </a:rPr>
              <a:t>University of Illinois at Urbana-Champaign (UIUC)</a:t>
            </a:r>
            <a:r>
              <a:rPr lang="zh-CN" altLang="en-US" sz="2000" dirty="0">
                <a:latin typeface="Times New Roman" panose="02020603050405020304" pitchFamily="18" charset="0"/>
                <a:cs typeface="Times New Roman" panose="02020603050405020304" pitchFamily="18" charset="0"/>
              </a:rPr>
              <a:t>。此外，一些研究人员通过</a:t>
            </a:r>
            <a:r>
              <a:rPr lang="en-US" altLang="zh-CN" sz="2000" dirty="0" err="1">
                <a:latin typeface="Times New Roman" panose="02020603050405020304" pitchFamily="18" charset="0"/>
                <a:cs typeface="Times New Roman" panose="02020603050405020304" pitchFamily="18" charset="0"/>
              </a:rPr>
              <a:t>NGram</a:t>
            </a:r>
            <a:r>
              <a:rPr lang="zh-CN" altLang="en-US" sz="2000" dirty="0">
                <a:latin typeface="Times New Roman" panose="02020603050405020304" pitchFamily="18" charset="0"/>
                <a:cs typeface="Times New Roman" panose="02020603050405020304" pitchFamily="18" charset="0"/>
              </a:rPr>
              <a:t>方法来确定缩略词的扩展形式。在删除首字母与缩写词相同的停用词之后，判断整个文档中是否存在</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个连续词。如果存在，那这个</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个连续词可以看做是缩写词的扩展形式。</a:t>
            </a:r>
          </a:p>
        </p:txBody>
      </p:sp>
    </p:spTree>
    <p:custDataLst>
      <p:tags r:id="rId1"/>
    </p:custDataLst>
    <p:extLst>
      <p:ext uri="{BB962C8B-B14F-4D97-AF65-F5344CB8AC3E}">
        <p14:creationId xmlns:p14="http://schemas.microsoft.com/office/powerpoint/2010/main" val="5362044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2.2.2 Supervised Learning Methods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3013093" y="1828994"/>
            <a:ext cx="6931660" cy="3269421"/>
          </a:xfrm>
          <a:prstGeom prst="rect">
            <a:avLst/>
          </a:prstGeom>
          <a:noFill/>
        </p:spPr>
        <p:txBody>
          <a:bodyPr wrap="square" rtlCol="0">
            <a:spAutoFit/>
          </a:bodyPr>
          <a:lstStyle/>
          <a:p>
            <a:pPr>
              <a:lnSpc>
                <a:spcPct val="150000"/>
              </a:lnSpc>
            </a:pPr>
            <a:endParaRPr lang="zh-CN" altLang="en-US" sz="2000" dirty="0"/>
          </a:p>
          <a:p>
            <a:pPr>
              <a:lnSpc>
                <a:spcPct val="150000"/>
              </a:lnSpc>
            </a:pPr>
            <a:r>
              <a:rPr lang="zh-CN" altLang="en-US" sz="2000" dirty="0"/>
              <a:t>以前基于启发式的表面形式扩展方法无法识别某些复杂首字母缩略词的扩展形式，例如交换或忽略的缩写字母。比如</a:t>
            </a:r>
            <a:r>
              <a:rPr lang="en-US" altLang="zh-CN" sz="2000" dirty="0">
                <a:latin typeface="Times New Roman" panose="02020603050405020304" pitchFamily="18" charset="0"/>
                <a:cs typeface="Times New Roman" panose="02020603050405020304" pitchFamily="18" charset="0"/>
              </a:rPr>
              <a:t>“CCP” for “Communist Party of China” and “DOD”</a:t>
            </a:r>
          </a:p>
          <a:p>
            <a:pPr>
              <a:lnSpc>
                <a:spcPct val="150000"/>
              </a:lnSpc>
            </a:pPr>
            <a:r>
              <a:rPr lang="en-US" altLang="zh-CN" sz="2000" dirty="0">
                <a:latin typeface="Times New Roman" panose="02020603050405020304" pitchFamily="18" charset="0"/>
                <a:cs typeface="Times New Roman" panose="02020603050405020304" pitchFamily="18" charset="0"/>
              </a:rPr>
              <a:t>for “United States Department of Defense”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Zhang</a:t>
            </a:r>
            <a:r>
              <a:rPr lang="zh-CN" altLang="en-US" sz="2000" dirty="0">
                <a:latin typeface="Times New Roman" panose="02020603050405020304" pitchFamily="18" charset="0"/>
                <a:cs typeface="Times New Roman" panose="02020603050405020304" pitchFamily="18" charset="0"/>
              </a:rPr>
              <a:t>等人提出了一种监督式学习算法来寻找复杂缩略词的扩展形式，与目前最先进的方法相比，提升了</a:t>
            </a:r>
            <a:r>
              <a:rPr lang="en-US" altLang="zh-CN" sz="2000" dirty="0">
                <a:latin typeface="Times New Roman" panose="02020603050405020304" pitchFamily="18" charset="0"/>
                <a:cs typeface="Times New Roman" panose="02020603050405020304" pitchFamily="18" charset="0"/>
              </a:rPr>
              <a:t>15.1</a:t>
            </a:r>
            <a:r>
              <a:rPr lang="zh-CN" altLang="en-US" sz="2000" dirty="0">
                <a:latin typeface="Times New Roman" panose="02020603050405020304" pitchFamily="18" charset="0"/>
                <a:cs typeface="Times New Roman" panose="02020603050405020304" pitchFamily="18" charset="0"/>
              </a:rPr>
              <a:t>％的准确性。</a:t>
            </a:r>
          </a:p>
        </p:txBody>
      </p:sp>
    </p:spTree>
    <p:custDataLst>
      <p:tags r:id="rId1"/>
    </p:custDataLst>
    <p:extLst>
      <p:ext uri="{BB962C8B-B14F-4D97-AF65-F5344CB8AC3E}">
        <p14:creationId xmlns:p14="http://schemas.microsoft.com/office/powerpoint/2010/main" val="29254400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2.3 Methods Based on Search Engines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2948951" y="2256115"/>
            <a:ext cx="6931660" cy="2345770"/>
          </a:xfrm>
          <a:prstGeom prst="rect">
            <a:avLst/>
          </a:prstGeom>
          <a:noFill/>
        </p:spPr>
        <p:txBody>
          <a:bodyPr wrap="square" rtlCol="0">
            <a:spAutoFit/>
          </a:bodyPr>
          <a:lstStyle/>
          <a:p>
            <a:pPr>
              <a:lnSpc>
                <a:spcPct val="150000"/>
              </a:lnSpc>
            </a:pPr>
            <a:endParaRPr lang="zh-CN" altLang="en-US" sz="2000" dirty="0"/>
          </a:p>
          <a:p>
            <a:pPr>
              <a:lnSpc>
                <a:spcPct val="150000"/>
              </a:lnSpc>
            </a:pPr>
            <a:r>
              <a:rPr lang="en-US" altLang="zh-CN" sz="2000" dirty="0"/>
              <a:t>Han</a:t>
            </a:r>
            <a:r>
              <a:rPr lang="zh-CN" altLang="en-US" sz="2000" dirty="0"/>
              <a:t>和</a:t>
            </a:r>
            <a:r>
              <a:rPr lang="en-US" altLang="zh-CN" sz="2000" dirty="0"/>
              <a:t>Zhao </a:t>
            </a:r>
            <a:r>
              <a:rPr lang="zh-CN" altLang="en-US" sz="2000" dirty="0"/>
              <a:t>将实体提及及其简短的上下文提交给了</a:t>
            </a:r>
            <a:r>
              <a:rPr lang="en-US" altLang="zh-CN" sz="2000" dirty="0"/>
              <a:t>Google API</a:t>
            </a:r>
            <a:r>
              <a:rPr lang="zh-CN" altLang="en-US" sz="2000" dirty="0"/>
              <a:t>，将</a:t>
            </a:r>
            <a:r>
              <a:rPr lang="en-US" altLang="zh-CN" sz="2000" dirty="0"/>
              <a:t>API</a:t>
            </a:r>
            <a:r>
              <a:rPr lang="zh-CN" altLang="en-US" sz="2000" dirty="0"/>
              <a:t>返回的实体作为候选实体。</a:t>
            </a:r>
            <a:r>
              <a:rPr lang="en-US" altLang="zh-CN" sz="2000" dirty="0" err="1"/>
              <a:t>Dredze</a:t>
            </a:r>
            <a:r>
              <a:rPr lang="zh-CN" altLang="en-US" sz="2000" dirty="0"/>
              <a:t>等人使用实体提及来查询</a:t>
            </a:r>
            <a:r>
              <a:rPr lang="en-US" altLang="zh-CN" sz="2000" dirty="0"/>
              <a:t>Google</a:t>
            </a:r>
            <a:r>
              <a:rPr lang="zh-CN" altLang="en-US" sz="2000" dirty="0"/>
              <a:t>搜索引擎，并将前</a:t>
            </a:r>
            <a:r>
              <a:rPr lang="en-US" altLang="zh-CN" sz="2000" dirty="0"/>
              <a:t>20</a:t>
            </a:r>
            <a:r>
              <a:rPr lang="zh-CN" altLang="en-US" sz="2000" dirty="0"/>
              <a:t>个</a:t>
            </a:r>
            <a:r>
              <a:rPr lang="en-US" altLang="zh-CN" sz="2000" dirty="0"/>
              <a:t>Google</a:t>
            </a:r>
            <a:r>
              <a:rPr lang="zh-CN" altLang="en-US" sz="2000" dirty="0"/>
              <a:t>搜索结果中的实体作为候选实体。</a:t>
            </a:r>
            <a:endParaRPr lang="en-US" altLang="zh-CN" sz="2000" dirty="0"/>
          </a:p>
        </p:txBody>
      </p:sp>
    </p:spTree>
    <p:custDataLst>
      <p:tags r:id="rId1"/>
    </p:custDataLst>
    <p:extLst>
      <p:ext uri="{BB962C8B-B14F-4D97-AF65-F5344CB8AC3E}">
        <p14:creationId xmlns:p14="http://schemas.microsoft.com/office/powerpoint/2010/main" val="29363384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530161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40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CANDIDATE ENTITY RANKING</a:t>
            </a:r>
          </a:p>
        </p:txBody>
      </p:sp>
      <p:grpSp>
        <p:nvGrpSpPr>
          <p:cNvPr id="6" name="组合 5"/>
          <p:cNvGrpSpPr/>
          <p:nvPr/>
        </p:nvGrpSpPr>
        <p:grpSpPr>
          <a:xfrm rot="2820000">
            <a:off x="1985646" y="2065021"/>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229824" cy="1107996"/>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03</a:t>
            </a:r>
          </a:p>
        </p:txBody>
      </p:sp>
      <p:cxnSp>
        <p:nvCxnSpPr>
          <p:cNvPr id="8" name="直接连接符 7"/>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977184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3.1 Features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3225267" y="2296090"/>
            <a:ext cx="6931660" cy="1422441"/>
          </a:xfrm>
          <a:prstGeom prst="rect">
            <a:avLst/>
          </a:prstGeom>
          <a:noFill/>
        </p:spPr>
        <p:txBody>
          <a:bodyPr wrap="square" rtlCol="0">
            <a:spAutoFit/>
          </a:bodyPr>
          <a:lstStyle/>
          <a:p>
            <a:pPr>
              <a:lnSpc>
                <a:spcPct val="150000"/>
              </a:lnSpc>
            </a:pPr>
            <a:endParaRPr lang="zh-CN" altLang="en-US" sz="2000" dirty="0"/>
          </a:p>
          <a:p>
            <a:pPr>
              <a:lnSpc>
                <a:spcPct val="150000"/>
              </a:lnSpc>
            </a:pPr>
            <a:r>
              <a:rPr lang="zh-CN" altLang="en-US" sz="2000" dirty="0"/>
              <a:t>候选实体排名的任务是结合不同类型的</a:t>
            </a:r>
            <a:r>
              <a:rPr lang="zh-CN" altLang="en-US" sz="2000" dirty="0">
                <a:solidFill>
                  <a:srgbClr val="FF0000"/>
                </a:solidFill>
              </a:rPr>
              <a:t>特征</a:t>
            </a:r>
            <a:r>
              <a:rPr lang="zh-CN" altLang="en-US" sz="2000" dirty="0"/>
              <a:t>对实体提及的候选实体进行排序并选择适当的实体作为映射。</a:t>
            </a:r>
            <a:endParaRPr lang="en-US" altLang="zh-CN" sz="2000" dirty="0"/>
          </a:p>
        </p:txBody>
      </p:sp>
    </p:spTree>
    <p:custDataLst>
      <p:tags r:id="rId1"/>
    </p:custDataLst>
    <p:extLst>
      <p:ext uri="{BB962C8B-B14F-4D97-AF65-F5344CB8AC3E}">
        <p14:creationId xmlns:p14="http://schemas.microsoft.com/office/powerpoint/2010/main" val="14888718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3.1.1 Context-Independent Features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2789561" y="2222419"/>
            <a:ext cx="6931660" cy="2413161"/>
          </a:xfrm>
          <a:prstGeom prst="rect">
            <a:avLst/>
          </a:prstGeom>
          <a:noFill/>
        </p:spPr>
        <p:txBody>
          <a:bodyPr wrap="square" rtlCol="0">
            <a:spAutoFit/>
          </a:bodyPr>
          <a:lstStyle/>
          <a:p>
            <a:pPr>
              <a:lnSpc>
                <a:spcPct val="150000"/>
              </a:lnSpc>
            </a:pPr>
            <a:endParaRPr lang="zh-CN" altLang="en-US" sz="2000" dirty="0"/>
          </a:p>
          <a:p>
            <a:pPr marL="457200" indent="-457200">
              <a:lnSpc>
                <a:spcPct val="150000"/>
              </a:lnSpc>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Name string comparison</a:t>
            </a:r>
          </a:p>
          <a:p>
            <a:pPr marL="457200" indent="-457200">
              <a:lnSpc>
                <a:spcPct val="150000"/>
              </a:lnSpc>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Entity popularity</a:t>
            </a:r>
          </a:p>
          <a:p>
            <a:pPr marL="457200" indent="-457200">
              <a:lnSpc>
                <a:spcPct val="150000"/>
              </a:lnSpc>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Entity type</a:t>
            </a:r>
          </a:p>
        </p:txBody>
      </p:sp>
    </p:spTree>
    <p:custDataLst>
      <p:tags r:id="rId1"/>
    </p:custDataLst>
    <p:extLst>
      <p:ext uri="{BB962C8B-B14F-4D97-AF65-F5344CB8AC3E}">
        <p14:creationId xmlns:p14="http://schemas.microsoft.com/office/powerpoint/2010/main" val="33021537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3.1.2 Context-Dependent Features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2630170" y="2177251"/>
            <a:ext cx="6931660" cy="49699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dirty="0"/>
              <a:t>Textual context </a:t>
            </a:r>
            <a:endParaRPr lang="zh-CN" altLang="en-US" sz="2000" dirty="0"/>
          </a:p>
        </p:txBody>
      </p:sp>
      <p:sp>
        <p:nvSpPr>
          <p:cNvPr id="14" name="文本框 13">
            <a:extLst>
              <a:ext uri="{FF2B5EF4-FFF2-40B4-BE49-F238E27FC236}">
                <a16:creationId xmlns:a16="http://schemas.microsoft.com/office/drawing/2014/main" id="{ED0006DB-AC2C-45E2-A0CE-42A82CB6DAE2}"/>
              </a:ext>
            </a:extLst>
          </p:cNvPr>
          <p:cNvSpPr txBox="1"/>
          <p:nvPr/>
        </p:nvSpPr>
        <p:spPr>
          <a:xfrm>
            <a:off x="2957341" y="3214309"/>
            <a:ext cx="6931660" cy="1884106"/>
          </a:xfrm>
          <a:prstGeom prst="rect">
            <a:avLst/>
          </a:prstGeom>
          <a:noFill/>
        </p:spPr>
        <p:txBody>
          <a:bodyPr wrap="square" rtlCol="0">
            <a:spAutoFit/>
          </a:bodyPr>
          <a:lstStyle/>
          <a:p>
            <a:pPr>
              <a:lnSpc>
                <a:spcPct val="150000"/>
              </a:lnSpc>
            </a:pPr>
            <a:r>
              <a:rPr lang="zh-CN" altLang="en-US" sz="2000" dirty="0"/>
              <a:t>关于文本语境的最直接的特征是衡量实体提及语境与候选实体相关文件之间的文本相似性。可用词袋模型和概念向量表示。两者的区别在于取词，前者选取目标周围的词语，后者选取关键词语。</a:t>
            </a:r>
          </a:p>
        </p:txBody>
      </p:sp>
    </p:spTree>
    <p:custDataLst>
      <p:tags r:id="rId1"/>
    </p:custDataLst>
    <p:extLst>
      <p:ext uri="{BB962C8B-B14F-4D97-AF65-F5344CB8AC3E}">
        <p14:creationId xmlns:p14="http://schemas.microsoft.com/office/powerpoint/2010/main" val="39119836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3.1.2 Context-Dependent Features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2630170" y="1977004"/>
            <a:ext cx="6931660" cy="49699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dirty="0"/>
              <a:t>Coherence between mapping entities</a:t>
            </a:r>
            <a:endParaRPr lang="zh-CN" altLang="en-US" sz="2000" dirty="0"/>
          </a:p>
        </p:txBody>
      </p:sp>
      <p:sp>
        <p:nvSpPr>
          <p:cNvPr id="14" name="文本框 13">
            <a:extLst>
              <a:ext uri="{FF2B5EF4-FFF2-40B4-BE49-F238E27FC236}">
                <a16:creationId xmlns:a16="http://schemas.microsoft.com/office/drawing/2014/main" id="{ED0006DB-AC2C-45E2-A0CE-42A82CB6DAE2}"/>
              </a:ext>
            </a:extLst>
          </p:cNvPr>
          <p:cNvSpPr txBox="1"/>
          <p:nvPr/>
        </p:nvSpPr>
        <p:spPr>
          <a:xfrm>
            <a:off x="2950896" y="2708623"/>
            <a:ext cx="6931660" cy="280698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Many state-of-the-art entity linking systems assume that a document largely refers to coherent entities from one or a few related topics, and this topical coherence could be exploited for collectively linking entity mentions in the same document. Therefore, they leverage the feature of topical coherence between mapping entities in one document to aid in linking entities</a:t>
            </a:r>
            <a:endParaRPr lang="zh-CN" altLang="en-US"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350717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3.2 Supervised Ranking Methods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4" name="文本框 13">
            <a:extLst>
              <a:ext uri="{FF2B5EF4-FFF2-40B4-BE49-F238E27FC236}">
                <a16:creationId xmlns:a16="http://schemas.microsoft.com/office/drawing/2014/main" id="{47A38D6B-DD89-480A-8A15-CDEE01F37D5A}"/>
              </a:ext>
            </a:extLst>
          </p:cNvPr>
          <p:cNvSpPr txBox="1"/>
          <p:nvPr/>
        </p:nvSpPr>
        <p:spPr>
          <a:xfrm>
            <a:off x="4198911" y="2859500"/>
            <a:ext cx="6931660" cy="95866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dirty="0"/>
              <a:t>Binary Classification Methods</a:t>
            </a:r>
          </a:p>
          <a:p>
            <a:pPr marL="342900" indent="-342900">
              <a:lnSpc>
                <a:spcPct val="150000"/>
              </a:lnSpc>
              <a:buFont typeface="Wingdings" panose="05000000000000000000" pitchFamily="2" charset="2"/>
              <a:buChar char="l"/>
            </a:pPr>
            <a:r>
              <a:rPr lang="en-US" altLang="zh-CN" sz="2000" dirty="0"/>
              <a:t>Learning to Rank Methods</a:t>
            </a:r>
            <a:endParaRPr lang="zh-CN" altLang="en-US" sz="2000" dirty="0"/>
          </a:p>
        </p:txBody>
      </p:sp>
    </p:spTree>
    <p:custDataLst>
      <p:tags r:id="rId1"/>
    </p:custDataLst>
    <p:extLst>
      <p:ext uri="{BB962C8B-B14F-4D97-AF65-F5344CB8AC3E}">
        <p14:creationId xmlns:p14="http://schemas.microsoft.com/office/powerpoint/2010/main" val="12078103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800" y="-22225"/>
            <a:ext cx="12293600" cy="691515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6475730" y="3184525"/>
            <a:ext cx="50971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CANDIDATE ENTITY RANKING</a:t>
            </a:r>
            <a:endParaRPr lang="zh-CN" altLang="en-US"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4" name="TextBox 32"/>
          <p:cNvSpPr txBox="1">
            <a:spLocks noChangeArrowheads="1"/>
          </p:cNvSpPr>
          <p:nvPr/>
        </p:nvSpPr>
        <p:spPr bwMode="auto">
          <a:xfrm>
            <a:off x="6475094" y="4138930"/>
            <a:ext cx="606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UNLINKABLE MENTION PREDICTION</a:t>
            </a:r>
            <a:endParaRPr lang="zh-CN" altLang="en-US"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5" name="TextBox 32"/>
          <p:cNvSpPr txBox="1">
            <a:spLocks noChangeArrowheads="1"/>
          </p:cNvSpPr>
          <p:nvPr/>
        </p:nvSpPr>
        <p:spPr bwMode="auto">
          <a:xfrm>
            <a:off x="5375841" y="4080116"/>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04</a:t>
            </a:r>
            <a:endParaRPr lang="zh-CN" altLang="en-US" sz="2800" b="1" dirty="0">
              <a:solidFill>
                <a:schemeClr val="bg1"/>
              </a:solidFill>
              <a:latin typeface="Yuanti SC" charset="-122"/>
              <a:ea typeface="Yuanti SC" charset="-122"/>
              <a:cs typeface="Yuanti SC" charset="-122"/>
            </a:endParaRPr>
          </a:p>
        </p:txBody>
      </p:sp>
      <p:sp>
        <p:nvSpPr>
          <p:cNvPr id="16" name="TextBox 32"/>
          <p:cNvSpPr txBox="1">
            <a:spLocks noChangeArrowheads="1"/>
          </p:cNvSpPr>
          <p:nvPr/>
        </p:nvSpPr>
        <p:spPr bwMode="auto">
          <a:xfrm>
            <a:off x="5375841" y="3184840"/>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6475730" y="1367790"/>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INTRODUCTION</a:t>
            </a:r>
            <a:endParaRPr lang="zh-CN" altLang="en-US"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8" name="TextBox 32"/>
          <p:cNvSpPr txBox="1">
            <a:spLocks noChangeArrowheads="1"/>
          </p:cNvSpPr>
          <p:nvPr/>
        </p:nvSpPr>
        <p:spPr bwMode="auto">
          <a:xfrm>
            <a:off x="5351554" y="1308810"/>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6475730" y="2270125"/>
            <a:ext cx="5630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CANDIDATE ENTITY GENERATION</a:t>
            </a:r>
            <a:endParaRPr lang="zh-CN" altLang="en-US"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0" name="TextBox 32"/>
          <p:cNvSpPr txBox="1">
            <a:spLocks noChangeArrowheads="1"/>
          </p:cNvSpPr>
          <p:nvPr/>
        </p:nvSpPr>
        <p:spPr bwMode="auto">
          <a:xfrm>
            <a:off x="5351554" y="2211070"/>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5" name="TextBox 32"/>
          <p:cNvSpPr txBox="1">
            <a:spLocks noChangeArrowheads="1"/>
          </p:cNvSpPr>
          <p:nvPr/>
        </p:nvSpPr>
        <p:spPr bwMode="auto">
          <a:xfrm>
            <a:off x="6432549" y="4911090"/>
            <a:ext cx="37611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EVALUATION</a:t>
            </a:r>
            <a:endParaRPr lang="zh-CN" altLang="en-US" sz="24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7" name="TextBox 32"/>
          <p:cNvSpPr txBox="1">
            <a:spLocks noChangeArrowheads="1"/>
          </p:cNvSpPr>
          <p:nvPr/>
        </p:nvSpPr>
        <p:spPr bwMode="auto">
          <a:xfrm>
            <a:off x="5375841" y="4911331"/>
            <a:ext cx="688662" cy="578486"/>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05</a:t>
            </a:r>
            <a:endParaRPr lang="zh-CN" altLang="en-US" sz="2800" b="1" dirty="0">
              <a:solidFill>
                <a:schemeClr val="bg1"/>
              </a:solidFill>
              <a:latin typeface="Yuanti SC" charset="-122"/>
              <a:ea typeface="Yuanti SC" charset="-122"/>
              <a:cs typeface="Yuanti SC"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charset="-122"/>
                <a:ea typeface="仿宋" panose="02010609060101010101" charset="-122"/>
              </a:rPr>
              <a:t>目录</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3.2.1 Binary Classification Methods</a:t>
            </a:r>
          </a:p>
          <a:p>
            <a:pPr algn="ct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4" name="文本框 13">
            <a:extLst>
              <a:ext uri="{FF2B5EF4-FFF2-40B4-BE49-F238E27FC236}">
                <a16:creationId xmlns:a16="http://schemas.microsoft.com/office/drawing/2014/main" id="{47A38D6B-DD89-480A-8A15-CDEE01F37D5A}"/>
              </a:ext>
            </a:extLst>
          </p:cNvPr>
          <p:cNvSpPr txBox="1"/>
          <p:nvPr/>
        </p:nvSpPr>
        <p:spPr>
          <a:xfrm>
            <a:off x="2888284" y="2486947"/>
            <a:ext cx="6931660" cy="1884106"/>
          </a:xfrm>
          <a:prstGeom prst="rect">
            <a:avLst/>
          </a:prstGeom>
          <a:noFill/>
        </p:spPr>
        <p:txBody>
          <a:bodyPr wrap="square" rtlCol="0">
            <a:spAutoFit/>
          </a:bodyPr>
          <a:lstStyle/>
          <a:p>
            <a:pPr>
              <a:lnSpc>
                <a:spcPct val="150000"/>
              </a:lnSpc>
            </a:pPr>
            <a:r>
              <a:rPr lang="zh-CN" altLang="en-US" sz="2000" dirty="0"/>
              <a:t>一些系统将候选实体排序问题描述为二元分类问题。 给定一对实体提及和一个候选实体，他们使用二元分类器来决定实体提及是否指向候选实体。所用分类器有</a:t>
            </a:r>
            <a:r>
              <a:rPr lang="en-US" altLang="zh-CN" sz="2000" dirty="0"/>
              <a:t>SVM</a:t>
            </a:r>
            <a:r>
              <a:rPr lang="zh-CN" altLang="en-US" sz="2000" dirty="0"/>
              <a:t>、二元逻辑斯谛分类器、朴素贝叶斯分类器等。</a:t>
            </a:r>
          </a:p>
        </p:txBody>
      </p:sp>
    </p:spTree>
    <p:custDataLst>
      <p:tags r:id="rId1"/>
    </p:custDataLst>
    <p:extLst>
      <p:ext uri="{BB962C8B-B14F-4D97-AF65-F5344CB8AC3E}">
        <p14:creationId xmlns:p14="http://schemas.microsoft.com/office/powerpoint/2010/main" val="8608812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3.2.2 Learning to Rank Methods</a:t>
            </a:r>
          </a:p>
          <a:p>
            <a:pPr algn="ct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4" name="文本框 13">
            <a:extLst>
              <a:ext uri="{FF2B5EF4-FFF2-40B4-BE49-F238E27FC236}">
                <a16:creationId xmlns:a16="http://schemas.microsoft.com/office/drawing/2014/main" id="{47A38D6B-DD89-480A-8A15-CDEE01F37D5A}"/>
              </a:ext>
            </a:extLst>
          </p:cNvPr>
          <p:cNvSpPr txBox="1"/>
          <p:nvPr/>
        </p:nvSpPr>
        <p:spPr>
          <a:xfrm>
            <a:off x="3089821" y="1809059"/>
            <a:ext cx="6931660" cy="419243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t>尽管二元分类方法是处理候选实体排序任务的一种自然而简单的方法，但它有几个缺点。 首先，训练数据非常不平衡，因为绝大多数候选实体都是反面的例子。 此外，当提及实体的多个候选实体被二元分类器分类为肯定时，他们必须利用其他技术来选择最可能的实体。</a:t>
            </a:r>
            <a:endParaRPr lang="en-US" altLang="zh-CN" sz="2000" dirty="0"/>
          </a:p>
          <a:p>
            <a:pPr marL="342900" indent="-342900">
              <a:lnSpc>
                <a:spcPct val="150000"/>
              </a:lnSpc>
              <a:buFont typeface="Wingdings" panose="05000000000000000000" pitchFamily="2" charset="2"/>
              <a:buChar char="l"/>
            </a:pPr>
            <a:r>
              <a:rPr lang="zh-CN" altLang="en-US" sz="2000" dirty="0"/>
              <a:t>许多实体链接系统利用学习排名框架给出候选实体集合的排名并考虑候选实体之间关于同一实体提及的关系，而不是像二元分类器那样独立地考虑它们。训练目标是使得正确实体排名最高。</a:t>
            </a:r>
          </a:p>
        </p:txBody>
      </p:sp>
    </p:spTree>
    <p:custDataLst>
      <p:tags r:id="rId1"/>
    </p:custDataLst>
    <p:extLst>
      <p:ext uri="{BB962C8B-B14F-4D97-AF65-F5344CB8AC3E}">
        <p14:creationId xmlns:p14="http://schemas.microsoft.com/office/powerpoint/2010/main" val="12696082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3.3 Unsupervised Ranking Methods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4" name="文本框 13">
            <a:extLst>
              <a:ext uri="{FF2B5EF4-FFF2-40B4-BE49-F238E27FC236}">
                <a16:creationId xmlns:a16="http://schemas.microsoft.com/office/drawing/2014/main" id="{47A38D6B-DD89-480A-8A15-CDEE01F37D5A}"/>
              </a:ext>
            </a:extLst>
          </p:cNvPr>
          <p:cNvSpPr txBox="1"/>
          <p:nvPr/>
        </p:nvSpPr>
        <p:spPr>
          <a:xfrm>
            <a:off x="4198911" y="2859500"/>
            <a:ext cx="6931660" cy="95866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dirty="0"/>
              <a:t>VSM Based Methods</a:t>
            </a:r>
          </a:p>
          <a:p>
            <a:pPr marL="342900" indent="-342900">
              <a:lnSpc>
                <a:spcPct val="150000"/>
              </a:lnSpc>
              <a:buFont typeface="Wingdings" panose="05000000000000000000" pitchFamily="2" charset="2"/>
              <a:buChar char="l"/>
            </a:pPr>
            <a:r>
              <a:rPr lang="en-US" altLang="zh-CN" sz="2000" dirty="0"/>
              <a:t>Information Retrieval Based Methods</a:t>
            </a:r>
            <a:endParaRPr lang="zh-CN" altLang="en-US" sz="2000" dirty="0"/>
          </a:p>
        </p:txBody>
      </p:sp>
    </p:spTree>
    <p:custDataLst>
      <p:tags r:id="rId1"/>
    </p:custDataLst>
    <p:extLst>
      <p:ext uri="{BB962C8B-B14F-4D97-AF65-F5344CB8AC3E}">
        <p14:creationId xmlns:p14="http://schemas.microsoft.com/office/powerpoint/2010/main" val="663415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3.3.1 VSM Based Methods</a:t>
            </a:r>
          </a:p>
          <a:p>
            <a:pPr algn="ct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6" name="文本框 15">
            <a:extLst>
              <a:ext uri="{FF2B5EF4-FFF2-40B4-BE49-F238E27FC236}">
                <a16:creationId xmlns:a16="http://schemas.microsoft.com/office/drawing/2014/main" id="{36065D74-CA45-4356-840B-C8FE0EE92529}"/>
              </a:ext>
            </a:extLst>
          </p:cNvPr>
          <p:cNvSpPr txBox="1"/>
          <p:nvPr/>
        </p:nvSpPr>
        <p:spPr>
          <a:xfrm>
            <a:off x="2907007" y="2159871"/>
            <a:ext cx="6931660" cy="2807435"/>
          </a:xfrm>
          <a:prstGeom prst="rect">
            <a:avLst/>
          </a:prstGeom>
          <a:noFill/>
        </p:spPr>
        <p:txBody>
          <a:bodyPr wrap="square" rtlCol="0">
            <a:spAutoFit/>
          </a:bodyPr>
          <a:lstStyle/>
          <a:p>
            <a:pPr>
              <a:lnSpc>
                <a:spcPct val="150000"/>
              </a:lnSpc>
            </a:pPr>
            <a:r>
              <a:rPr lang="zh-CN" altLang="en-US" sz="2000" dirty="0"/>
              <a:t>由于有监督的候选实体排序方法需要人工标注数据，所以非常耗时耗力。所以基于无监督的向量空间模型被用于该任务中。这些方法首先计算实体提及的向量表示与候选实体的向量表示之间的相似性。 然后选择获得最高相似度得分的候选实体作为实体提及的映射实体。 这些不同的方法的不同之处在于向量表示和向量相似度计算方法。</a:t>
            </a:r>
          </a:p>
        </p:txBody>
      </p:sp>
    </p:spTree>
    <p:custDataLst>
      <p:tags r:id="rId1"/>
    </p:custDataLst>
    <p:extLst>
      <p:ext uri="{BB962C8B-B14F-4D97-AF65-F5344CB8AC3E}">
        <p14:creationId xmlns:p14="http://schemas.microsoft.com/office/powerpoint/2010/main" val="39708305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3.3.2 Information Retrieval Based Methods</a:t>
            </a:r>
          </a:p>
          <a:p>
            <a:pPr algn="ctr"/>
            <a:endPar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a:p>
            <a:pPr algn="ct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6" name="文本框 15">
            <a:extLst>
              <a:ext uri="{FF2B5EF4-FFF2-40B4-BE49-F238E27FC236}">
                <a16:creationId xmlns:a16="http://schemas.microsoft.com/office/drawing/2014/main" id="{0FDFF37B-09CC-4F98-9B87-D5DD26F6DC28}"/>
              </a:ext>
            </a:extLst>
          </p:cNvPr>
          <p:cNvSpPr txBox="1"/>
          <p:nvPr/>
        </p:nvSpPr>
        <p:spPr>
          <a:xfrm>
            <a:off x="3085121" y="2290980"/>
            <a:ext cx="6931660" cy="2807435"/>
          </a:xfrm>
          <a:prstGeom prst="rect">
            <a:avLst/>
          </a:prstGeom>
          <a:noFill/>
        </p:spPr>
        <p:txBody>
          <a:bodyPr wrap="square" rtlCol="0">
            <a:spAutoFit/>
          </a:bodyPr>
          <a:lstStyle/>
          <a:p>
            <a:pPr>
              <a:lnSpc>
                <a:spcPct val="150000"/>
              </a:lnSpc>
            </a:pPr>
            <a:r>
              <a:rPr lang="zh-CN" altLang="en-US" sz="2000" dirty="0"/>
              <a:t>一些实体链接系统将候选实体排序问题视为基于信息检索的排序问题。在他们的模型中，每个候选实体都被作为一个单独的文档编制索引，并且对于每个实体提及，他们从实体提及及其上下文文档中生成一个搜索查询。 最后，搜索查询被赋予候选实体索引，并且具有最高相关分数的候选实体被检索为实体提及的映射实体。</a:t>
            </a:r>
          </a:p>
        </p:txBody>
      </p:sp>
    </p:spTree>
    <p:custDataLst>
      <p:tags r:id="rId1"/>
    </p:custDataLst>
    <p:extLst>
      <p:ext uri="{BB962C8B-B14F-4D97-AF65-F5344CB8AC3E}">
        <p14:creationId xmlns:p14="http://schemas.microsoft.com/office/powerpoint/2010/main" val="38796720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67426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40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UNLINKABLE MENTION PREDICTION</a:t>
            </a:r>
          </a:p>
        </p:txBody>
      </p:sp>
      <p:grpSp>
        <p:nvGrpSpPr>
          <p:cNvPr id="6" name="组合 5"/>
          <p:cNvGrpSpPr/>
          <p:nvPr/>
        </p:nvGrpSpPr>
        <p:grpSpPr>
          <a:xfrm rot="2820000">
            <a:off x="1985646" y="2065021"/>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229824" cy="1107996"/>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04</a:t>
            </a:r>
          </a:p>
        </p:txBody>
      </p:sp>
      <p:cxnSp>
        <p:nvCxnSpPr>
          <p:cNvPr id="8" name="直接连接符 7"/>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027969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252413" y="577275"/>
            <a:ext cx="116871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4 </a:t>
            </a:r>
            <a:r>
              <a:rPr lang="en-US" altLang="zh-CN" sz="3200" b="1" dirty="0" err="1">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Unlinkable</a:t>
            </a: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 Mention Prediction</a:t>
            </a:r>
          </a:p>
          <a:p>
            <a:pPr algn="ct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6" name="文本框 15">
            <a:extLst>
              <a:ext uri="{FF2B5EF4-FFF2-40B4-BE49-F238E27FC236}">
                <a16:creationId xmlns:a16="http://schemas.microsoft.com/office/drawing/2014/main" id="{0FDFF37B-09CC-4F98-9B87-D5DD26F6DC28}"/>
              </a:ext>
            </a:extLst>
          </p:cNvPr>
          <p:cNvSpPr txBox="1"/>
          <p:nvPr/>
        </p:nvSpPr>
        <p:spPr>
          <a:xfrm>
            <a:off x="3254831" y="2486947"/>
            <a:ext cx="6931660" cy="188410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t>忽略实体提及找不到对应实体的问题</a:t>
            </a:r>
            <a:endParaRPr lang="en-US" altLang="zh-CN" sz="2000" dirty="0"/>
          </a:p>
          <a:p>
            <a:pPr marL="342900" indent="-342900">
              <a:lnSpc>
                <a:spcPct val="150000"/>
              </a:lnSpc>
              <a:buFont typeface="Wingdings" panose="05000000000000000000" pitchFamily="2" charset="2"/>
              <a:buChar char="l"/>
            </a:pPr>
            <a:r>
              <a:rPr lang="zh-CN" altLang="en-US" sz="2000" dirty="0"/>
              <a:t>如果实体提及的候选实体集合为空，则为</a:t>
            </a:r>
            <a:r>
              <a:rPr lang="en-US" altLang="zh-CN" sz="2000" dirty="0"/>
              <a:t>NIL(</a:t>
            </a:r>
            <a:r>
              <a:rPr lang="en-US" altLang="zh-CN" sz="2000" dirty="0" err="1"/>
              <a:t>unlinkable</a:t>
            </a:r>
            <a:r>
              <a:rPr lang="en-US" altLang="zh-CN" sz="2000" dirty="0"/>
              <a:t>)</a:t>
            </a:r>
          </a:p>
          <a:p>
            <a:pPr marL="342900" indent="-342900">
              <a:lnSpc>
                <a:spcPct val="150000"/>
              </a:lnSpc>
              <a:buFont typeface="Wingdings" panose="05000000000000000000" pitchFamily="2" charset="2"/>
              <a:buChar char="l"/>
            </a:pPr>
            <a:r>
              <a:rPr lang="zh-CN" altLang="en-US" sz="2000" dirty="0"/>
              <a:t>设置一个阈值，如果排在候选实体集最前面的实体与对应实体提及的得分低于阈值，则为</a:t>
            </a:r>
            <a:r>
              <a:rPr lang="en-US" altLang="zh-CN" sz="2000" dirty="0"/>
              <a:t>NIL</a:t>
            </a:r>
            <a:endParaRPr lang="zh-CN" altLang="en-US" sz="2000" dirty="0"/>
          </a:p>
        </p:txBody>
      </p:sp>
    </p:spTree>
    <p:custDataLst>
      <p:tags r:id="rId1"/>
    </p:custDataLst>
    <p:extLst>
      <p:ext uri="{BB962C8B-B14F-4D97-AF65-F5344CB8AC3E}">
        <p14:creationId xmlns:p14="http://schemas.microsoft.com/office/powerpoint/2010/main" val="31932619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67426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40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EVALUATION</a:t>
            </a:r>
          </a:p>
          <a:p>
            <a:pPr algn="ctr"/>
            <a:endParaRPr lang="en-US" altLang="zh-CN" sz="40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grpSp>
        <p:nvGrpSpPr>
          <p:cNvPr id="6" name="组合 5"/>
          <p:cNvGrpSpPr/>
          <p:nvPr/>
        </p:nvGrpSpPr>
        <p:grpSpPr>
          <a:xfrm rot="2820000">
            <a:off x="1985646" y="2065021"/>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229824" cy="1107996"/>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05</a:t>
            </a:r>
          </a:p>
        </p:txBody>
      </p:sp>
      <p:cxnSp>
        <p:nvCxnSpPr>
          <p:cNvPr id="8" name="直接连接符 7"/>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535011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2F8CB40-20D5-4EBD-A552-0C11D779E62F}"/>
              </a:ext>
            </a:extLst>
          </p:cNvPr>
          <p:cNvPicPr>
            <a:picLocks noChangeAspect="1"/>
          </p:cNvPicPr>
          <p:nvPr/>
        </p:nvPicPr>
        <p:blipFill>
          <a:blip r:embed="rId3"/>
          <a:stretch>
            <a:fillRect/>
          </a:stretch>
        </p:blipFill>
        <p:spPr>
          <a:xfrm>
            <a:off x="2923415" y="1419650"/>
            <a:ext cx="6714286" cy="1200000"/>
          </a:xfrm>
          <a:prstGeom prst="rect">
            <a:avLst/>
          </a:prstGeom>
        </p:spPr>
      </p:pic>
      <p:pic>
        <p:nvPicPr>
          <p:cNvPr id="3" name="图片 2">
            <a:extLst>
              <a:ext uri="{FF2B5EF4-FFF2-40B4-BE49-F238E27FC236}">
                <a16:creationId xmlns:a16="http://schemas.microsoft.com/office/drawing/2014/main" id="{A92AA9FC-2094-42D3-B162-1A8896887D2D}"/>
              </a:ext>
            </a:extLst>
          </p:cNvPr>
          <p:cNvPicPr>
            <a:picLocks noChangeAspect="1"/>
          </p:cNvPicPr>
          <p:nvPr/>
        </p:nvPicPr>
        <p:blipFill>
          <a:blip r:embed="rId4"/>
          <a:stretch>
            <a:fillRect/>
          </a:stretch>
        </p:blipFill>
        <p:spPr>
          <a:xfrm>
            <a:off x="2847224" y="3181208"/>
            <a:ext cx="6866667" cy="1057143"/>
          </a:xfrm>
          <a:prstGeom prst="rect">
            <a:avLst/>
          </a:prstGeom>
        </p:spPr>
      </p:pic>
      <p:pic>
        <p:nvPicPr>
          <p:cNvPr id="6" name="图片 5">
            <a:extLst>
              <a:ext uri="{FF2B5EF4-FFF2-40B4-BE49-F238E27FC236}">
                <a16:creationId xmlns:a16="http://schemas.microsoft.com/office/drawing/2014/main" id="{646C631D-4814-4984-B391-0342E2D83B02}"/>
              </a:ext>
            </a:extLst>
          </p:cNvPr>
          <p:cNvPicPr>
            <a:picLocks noChangeAspect="1"/>
          </p:cNvPicPr>
          <p:nvPr/>
        </p:nvPicPr>
        <p:blipFill>
          <a:blip r:embed="rId5"/>
          <a:stretch>
            <a:fillRect/>
          </a:stretch>
        </p:blipFill>
        <p:spPr>
          <a:xfrm>
            <a:off x="4068101" y="4902325"/>
            <a:ext cx="4523809" cy="1000000"/>
          </a:xfrm>
          <a:prstGeom prst="rect">
            <a:avLst/>
          </a:prstGeom>
        </p:spPr>
      </p:pic>
    </p:spTree>
    <p:custDataLst>
      <p:tags r:id="rId1"/>
    </p:custDataLst>
    <p:extLst>
      <p:ext uri="{BB962C8B-B14F-4D97-AF65-F5344CB8AC3E}">
        <p14:creationId xmlns:p14="http://schemas.microsoft.com/office/powerpoint/2010/main" val="2706032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0800" y="-22225"/>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a:spLocks noChangeArrowheads="1"/>
          </p:cNvSpPr>
          <p:nvPr/>
        </p:nvSpPr>
        <p:spPr bwMode="auto">
          <a:xfrm>
            <a:off x="5062974" y="2748915"/>
            <a:ext cx="1169551"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3200" dirty="0">
                <a:latin typeface="仿宋" panose="02010609060101010101" pitchFamily="49" charset="-122"/>
                <a:ea typeface="仿宋" panose="02010609060101010101" pitchFamily="49" charset="-122"/>
              </a:rPr>
              <a:t>汇报人：黄婷</a:t>
            </a:r>
          </a:p>
        </p:txBody>
      </p:sp>
      <p:cxnSp>
        <p:nvCxnSpPr>
          <p:cNvPr id="9" name="直接连接符 8"/>
          <p:cNvCxnSpPr/>
          <p:nvPr/>
        </p:nvCxnSpPr>
        <p:spPr>
          <a:xfrm flipH="1">
            <a:off x="6232525" y="2434590"/>
            <a:ext cx="6985" cy="303403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44901" y="866435"/>
            <a:ext cx="1362622" cy="1568450"/>
          </a:xfrm>
          <a:prstGeom prst="rect">
            <a:avLst/>
          </a:prstGeom>
          <a:noFill/>
        </p:spPr>
        <p:txBody>
          <a:bodyPr wrap="square" rtlCol="0">
            <a:spAutoFit/>
          </a:bodyPr>
          <a:lstStyle/>
          <a:p>
            <a:r>
              <a:rPr lang="zh-CN" altLang="en-US" sz="9600" dirty="0">
                <a:latin typeface="仿宋" panose="02010609060101010101" pitchFamily="49" charset="-122"/>
                <a:ea typeface="仿宋" panose="02010609060101010101" pitchFamily="49" charset="-122"/>
              </a:rPr>
              <a:t>感</a:t>
            </a:r>
          </a:p>
        </p:txBody>
      </p:sp>
      <p:sp>
        <p:nvSpPr>
          <p:cNvPr id="19" name="文本框 18"/>
          <p:cNvSpPr txBox="1"/>
          <p:nvPr/>
        </p:nvSpPr>
        <p:spPr>
          <a:xfrm>
            <a:off x="6933908" y="2002651"/>
            <a:ext cx="1362622" cy="1445260"/>
          </a:xfrm>
          <a:prstGeom prst="rect">
            <a:avLst/>
          </a:prstGeom>
          <a:noFill/>
        </p:spPr>
        <p:txBody>
          <a:bodyPr wrap="square" rtlCol="0">
            <a:spAutoFit/>
          </a:bodyPr>
          <a:lstStyle/>
          <a:p>
            <a:r>
              <a:rPr lang="zh-CN" altLang="en-US" sz="8800" dirty="0">
                <a:latin typeface="仿宋" panose="02010609060101010101" pitchFamily="49" charset="-122"/>
                <a:ea typeface="仿宋" panose="02010609060101010101" pitchFamily="49" charset="-122"/>
              </a:rPr>
              <a:t>谢</a:t>
            </a:r>
          </a:p>
        </p:txBody>
      </p:sp>
      <p:sp>
        <p:nvSpPr>
          <p:cNvPr id="20" name="文本框 19"/>
          <p:cNvSpPr txBox="1"/>
          <p:nvPr/>
        </p:nvSpPr>
        <p:spPr>
          <a:xfrm>
            <a:off x="7345242" y="3228879"/>
            <a:ext cx="1362622" cy="1445260"/>
          </a:xfrm>
          <a:prstGeom prst="rect">
            <a:avLst/>
          </a:prstGeom>
          <a:noFill/>
        </p:spPr>
        <p:txBody>
          <a:bodyPr wrap="square" rtlCol="0">
            <a:spAutoFit/>
          </a:bodyPr>
          <a:lstStyle/>
          <a:p>
            <a:r>
              <a:rPr lang="zh-CN" altLang="en-US" sz="8800" dirty="0">
                <a:latin typeface="仿宋" panose="02010609060101010101" pitchFamily="49" charset="-122"/>
                <a:ea typeface="仿宋" panose="02010609060101010101" pitchFamily="49" charset="-122"/>
              </a:rPr>
              <a:t>聆</a:t>
            </a:r>
          </a:p>
        </p:txBody>
      </p:sp>
      <p:sp>
        <p:nvSpPr>
          <p:cNvPr id="21" name="文本框 20"/>
          <p:cNvSpPr txBox="1"/>
          <p:nvPr/>
        </p:nvSpPr>
        <p:spPr>
          <a:xfrm>
            <a:off x="6936619" y="4390247"/>
            <a:ext cx="1362622" cy="1445260"/>
          </a:xfrm>
          <a:prstGeom prst="rect">
            <a:avLst/>
          </a:prstGeom>
          <a:noFill/>
        </p:spPr>
        <p:txBody>
          <a:bodyPr wrap="square" rtlCol="0">
            <a:spAutoFit/>
          </a:bodyPr>
          <a:lstStyle/>
          <a:p>
            <a:r>
              <a:rPr lang="zh-CN" altLang="en-US" sz="8800" dirty="0">
                <a:latin typeface="仿宋" panose="02010609060101010101" pitchFamily="49" charset="-122"/>
                <a:ea typeface="仿宋" panose="02010609060101010101" pitchFamily="49" charset="-122"/>
              </a:rPr>
              <a:t>听</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5301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40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INTRODUCTION</a:t>
            </a:r>
          </a:p>
        </p:txBody>
      </p:sp>
      <p:grpSp>
        <p:nvGrpSpPr>
          <p:cNvPr id="6" name="组合 5"/>
          <p:cNvGrpSpPr/>
          <p:nvPr/>
        </p:nvGrpSpPr>
        <p:grpSpPr>
          <a:xfrm rot="2820000">
            <a:off x="1985646" y="2065021"/>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028700" cy="1106805"/>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01</a:t>
            </a:r>
          </a:p>
        </p:txBody>
      </p:sp>
      <p:cxnSp>
        <p:nvCxnSpPr>
          <p:cNvPr id="8" name="直接连接符 7"/>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1.1 Task Description</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3" name="Freeform 193"/>
          <p:cNvSpPr>
            <a:spLocks noChangeArrowheads="1"/>
          </p:cNvSpPr>
          <p:nvPr/>
        </p:nvSpPr>
        <p:spPr bwMode="auto">
          <a:xfrm>
            <a:off x="6683146" y="2449821"/>
            <a:ext cx="290318" cy="246494"/>
          </a:xfrm>
          <a:custGeom>
            <a:avLst/>
            <a:gdLst>
              <a:gd name="T0" fmla="*/ 117 w 232"/>
              <a:gd name="T1" fmla="*/ 196 h 197"/>
              <a:gd name="T2" fmla="*/ 25 w 232"/>
              <a:gd name="T3" fmla="*/ 104 h 197"/>
              <a:gd name="T4" fmla="*/ 25 w 232"/>
              <a:gd name="T5" fmla="*/ 104 h 197"/>
              <a:gd name="T6" fmla="*/ 25 w 232"/>
              <a:gd name="T7" fmla="*/ 22 h 197"/>
              <a:gd name="T8" fmla="*/ 25 w 232"/>
              <a:gd name="T9" fmla="*/ 22 h 197"/>
              <a:gd name="T10" fmla="*/ 107 w 232"/>
              <a:gd name="T11" fmla="*/ 22 h 197"/>
              <a:gd name="T12" fmla="*/ 117 w 232"/>
              <a:gd name="T13" fmla="*/ 32 h 197"/>
              <a:gd name="T14" fmla="*/ 127 w 232"/>
              <a:gd name="T15" fmla="*/ 22 h 197"/>
              <a:gd name="T16" fmla="*/ 127 w 232"/>
              <a:gd name="T17" fmla="*/ 22 h 197"/>
              <a:gd name="T18" fmla="*/ 209 w 232"/>
              <a:gd name="T19" fmla="*/ 22 h 197"/>
              <a:gd name="T20" fmla="*/ 209 w 232"/>
              <a:gd name="T21" fmla="*/ 22 h 197"/>
              <a:gd name="T22" fmla="*/ 209 w 232"/>
              <a:gd name="T23" fmla="*/ 104 h 197"/>
              <a:gd name="T24" fmla="*/ 117 w 232"/>
              <a:gd name="T25" fmla="*/ 196 h 197"/>
              <a:gd name="T26" fmla="*/ 66 w 232"/>
              <a:gd name="T27" fmla="*/ 14 h 197"/>
              <a:gd name="T28" fmla="*/ 66 w 232"/>
              <a:gd name="T29" fmla="*/ 14 h 197"/>
              <a:gd name="T30" fmla="*/ 31 w 232"/>
              <a:gd name="T31" fmla="*/ 98 h 197"/>
              <a:gd name="T32" fmla="*/ 117 w 232"/>
              <a:gd name="T33" fmla="*/ 184 h 197"/>
              <a:gd name="T34" fmla="*/ 203 w 232"/>
              <a:gd name="T35" fmla="*/ 98 h 197"/>
              <a:gd name="T36" fmla="*/ 203 w 232"/>
              <a:gd name="T37" fmla="*/ 98 h 197"/>
              <a:gd name="T38" fmla="*/ 203 w 232"/>
              <a:gd name="T39" fmla="*/ 28 h 197"/>
              <a:gd name="T40" fmla="*/ 203 w 232"/>
              <a:gd name="T41" fmla="*/ 28 h 197"/>
              <a:gd name="T42" fmla="*/ 133 w 232"/>
              <a:gd name="T43" fmla="*/ 28 h 197"/>
              <a:gd name="T44" fmla="*/ 117 w 232"/>
              <a:gd name="T45" fmla="*/ 44 h 197"/>
              <a:gd name="T46" fmla="*/ 101 w 232"/>
              <a:gd name="T47" fmla="*/ 28 h 197"/>
              <a:gd name="T48" fmla="*/ 101 w 232"/>
              <a:gd name="T49" fmla="*/ 28 h 197"/>
              <a:gd name="T50" fmla="*/ 66 w 232"/>
              <a:gd name="T51" fmla="*/ 1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 h="197">
                <a:moveTo>
                  <a:pt x="117" y="196"/>
                </a:moveTo>
                <a:lnTo>
                  <a:pt x="25" y="104"/>
                </a:lnTo>
                <a:lnTo>
                  <a:pt x="25" y="104"/>
                </a:lnTo>
                <a:cubicBezTo>
                  <a:pt x="3" y="81"/>
                  <a:pt x="3" y="45"/>
                  <a:pt x="25" y="22"/>
                </a:cubicBezTo>
                <a:lnTo>
                  <a:pt x="25" y="22"/>
                </a:lnTo>
                <a:cubicBezTo>
                  <a:pt x="48" y="0"/>
                  <a:pt x="84" y="0"/>
                  <a:pt x="107" y="22"/>
                </a:cubicBezTo>
                <a:lnTo>
                  <a:pt x="117" y="32"/>
                </a:lnTo>
                <a:lnTo>
                  <a:pt x="127" y="22"/>
                </a:lnTo>
                <a:lnTo>
                  <a:pt x="127" y="22"/>
                </a:lnTo>
                <a:cubicBezTo>
                  <a:pt x="149" y="0"/>
                  <a:pt x="186" y="0"/>
                  <a:pt x="209" y="22"/>
                </a:cubicBezTo>
                <a:lnTo>
                  <a:pt x="209" y="22"/>
                </a:lnTo>
                <a:cubicBezTo>
                  <a:pt x="231" y="45"/>
                  <a:pt x="231" y="81"/>
                  <a:pt x="209" y="104"/>
                </a:cubicBezTo>
                <a:lnTo>
                  <a:pt x="117" y="196"/>
                </a:lnTo>
                <a:close/>
                <a:moveTo>
                  <a:pt x="66" y="14"/>
                </a:moveTo>
                <a:lnTo>
                  <a:pt x="66" y="14"/>
                </a:lnTo>
                <a:cubicBezTo>
                  <a:pt x="22" y="14"/>
                  <a:pt x="0" y="67"/>
                  <a:pt x="31" y="98"/>
                </a:cubicBezTo>
                <a:lnTo>
                  <a:pt x="117" y="184"/>
                </a:lnTo>
                <a:lnTo>
                  <a:pt x="203" y="98"/>
                </a:lnTo>
                <a:lnTo>
                  <a:pt x="203" y="98"/>
                </a:lnTo>
                <a:cubicBezTo>
                  <a:pt x="221" y="79"/>
                  <a:pt x="221" y="47"/>
                  <a:pt x="203" y="28"/>
                </a:cubicBezTo>
                <a:lnTo>
                  <a:pt x="203" y="28"/>
                </a:lnTo>
                <a:cubicBezTo>
                  <a:pt x="183" y="9"/>
                  <a:pt x="152" y="9"/>
                  <a:pt x="133" y="28"/>
                </a:cubicBezTo>
                <a:lnTo>
                  <a:pt x="117" y="44"/>
                </a:lnTo>
                <a:lnTo>
                  <a:pt x="101" y="28"/>
                </a:lnTo>
                <a:lnTo>
                  <a:pt x="101" y="28"/>
                </a:lnTo>
                <a:cubicBezTo>
                  <a:pt x="92" y="19"/>
                  <a:pt x="79" y="14"/>
                  <a:pt x="66" y="14"/>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15" name="Freeform 217"/>
          <p:cNvSpPr>
            <a:spLocks noChangeArrowheads="1"/>
          </p:cNvSpPr>
          <p:nvPr/>
        </p:nvSpPr>
        <p:spPr bwMode="auto">
          <a:xfrm>
            <a:off x="6691097" y="4150849"/>
            <a:ext cx="268410" cy="213628"/>
          </a:xfrm>
          <a:custGeom>
            <a:avLst/>
            <a:gdLst>
              <a:gd name="T0" fmla="*/ 25 w 216"/>
              <a:gd name="T1" fmla="*/ 171 h 172"/>
              <a:gd name="T2" fmla="*/ 0 w 216"/>
              <a:gd name="T3" fmla="*/ 146 h 172"/>
              <a:gd name="T4" fmla="*/ 0 w 216"/>
              <a:gd name="T5" fmla="*/ 44 h 172"/>
              <a:gd name="T6" fmla="*/ 59 w 216"/>
              <a:gd name="T7" fmla="*/ 19 h 172"/>
              <a:gd name="T8" fmla="*/ 62 w 216"/>
              <a:gd name="T9" fmla="*/ 9 h 172"/>
              <a:gd name="T10" fmla="*/ 141 w 216"/>
              <a:gd name="T11" fmla="*/ 0 h 172"/>
              <a:gd name="T12" fmla="*/ 153 w 216"/>
              <a:gd name="T13" fmla="*/ 9 h 172"/>
              <a:gd name="T14" fmla="*/ 156 w 216"/>
              <a:gd name="T15" fmla="*/ 19 h 172"/>
              <a:gd name="T16" fmla="*/ 190 w 216"/>
              <a:gd name="T17" fmla="*/ 19 h 172"/>
              <a:gd name="T18" fmla="*/ 215 w 216"/>
              <a:gd name="T19" fmla="*/ 146 h 172"/>
              <a:gd name="T20" fmla="*/ 190 w 216"/>
              <a:gd name="T21" fmla="*/ 171 h 172"/>
              <a:gd name="T22" fmla="*/ 25 w 216"/>
              <a:gd name="T23" fmla="*/ 28 h 172"/>
              <a:gd name="T24" fmla="*/ 8 w 216"/>
              <a:gd name="T25" fmla="*/ 146 h 172"/>
              <a:gd name="T26" fmla="*/ 25 w 216"/>
              <a:gd name="T27" fmla="*/ 163 h 172"/>
              <a:gd name="T28" fmla="*/ 190 w 216"/>
              <a:gd name="T29" fmla="*/ 163 h 172"/>
              <a:gd name="T30" fmla="*/ 207 w 216"/>
              <a:gd name="T31" fmla="*/ 44 h 172"/>
              <a:gd name="T32" fmla="*/ 190 w 216"/>
              <a:gd name="T33" fmla="*/ 28 h 172"/>
              <a:gd name="T34" fmla="*/ 145 w 216"/>
              <a:gd name="T35" fmla="*/ 11 h 172"/>
              <a:gd name="T36" fmla="*/ 141 w 216"/>
              <a:gd name="T37" fmla="*/ 8 h 172"/>
              <a:gd name="T38" fmla="*/ 74 w 216"/>
              <a:gd name="T39" fmla="*/ 8 h 172"/>
              <a:gd name="T40" fmla="*/ 65 w 216"/>
              <a:gd name="T41" fmla="*/ 28 h 172"/>
              <a:gd name="T42" fmla="*/ 108 w 216"/>
              <a:gd name="T43" fmla="*/ 146 h 172"/>
              <a:gd name="T44" fmla="*/ 70 w 216"/>
              <a:gd name="T45" fmla="*/ 55 h 172"/>
              <a:gd name="T46" fmla="*/ 160 w 216"/>
              <a:gd name="T47" fmla="*/ 93 h 172"/>
              <a:gd name="T48" fmla="*/ 108 w 216"/>
              <a:gd name="T49" fmla="*/ 146 h 172"/>
              <a:gd name="T50" fmla="*/ 108 w 216"/>
              <a:gd name="T51" fmla="*/ 48 h 172"/>
              <a:gd name="T52" fmla="*/ 76 w 216"/>
              <a:gd name="T53" fmla="*/ 124 h 172"/>
              <a:gd name="T54" fmla="*/ 152 w 216"/>
              <a:gd name="T55" fmla="*/ 93 h 172"/>
              <a:gd name="T56" fmla="*/ 185 w 216"/>
              <a:gd name="T57" fmla="*/ 43 h 172"/>
              <a:gd name="T58" fmla="*/ 180 w 216"/>
              <a:gd name="T59" fmla="*/ 56 h 172"/>
              <a:gd name="T60" fmla="*/ 193 w 216"/>
              <a:gd name="T61" fmla="*/ 51 h 172"/>
              <a:gd name="T62" fmla="*/ 185 w 216"/>
              <a:gd name="T63" fmla="*/ 4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172">
                <a:moveTo>
                  <a:pt x="190" y="171"/>
                </a:moveTo>
                <a:lnTo>
                  <a:pt x="25" y="171"/>
                </a:lnTo>
                <a:lnTo>
                  <a:pt x="25" y="171"/>
                </a:lnTo>
                <a:cubicBezTo>
                  <a:pt x="11" y="171"/>
                  <a:pt x="0" y="160"/>
                  <a:pt x="0" y="146"/>
                </a:cubicBezTo>
                <a:lnTo>
                  <a:pt x="0" y="44"/>
                </a:lnTo>
                <a:lnTo>
                  <a:pt x="0" y="44"/>
                </a:lnTo>
                <a:cubicBezTo>
                  <a:pt x="0" y="31"/>
                  <a:pt x="11" y="19"/>
                  <a:pt x="25" y="19"/>
                </a:cubicBezTo>
                <a:lnTo>
                  <a:pt x="59" y="19"/>
                </a:lnTo>
                <a:lnTo>
                  <a:pt x="62" y="9"/>
                </a:lnTo>
                <a:lnTo>
                  <a:pt x="62" y="9"/>
                </a:lnTo>
                <a:cubicBezTo>
                  <a:pt x="63" y="4"/>
                  <a:pt x="68" y="0"/>
                  <a:pt x="74" y="0"/>
                </a:cubicBezTo>
                <a:lnTo>
                  <a:pt x="141" y="0"/>
                </a:lnTo>
                <a:lnTo>
                  <a:pt x="141" y="0"/>
                </a:lnTo>
                <a:cubicBezTo>
                  <a:pt x="147" y="0"/>
                  <a:pt x="152" y="4"/>
                  <a:pt x="153" y="9"/>
                </a:cubicBezTo>
                <a:lnTo>
                  <a:pt x="154" y="10"/>
                </a:lnTo>
                <a:lnTo>
                  <a:pt x="156" y="19"/>
                </a:lnTo>
                <a:lnTo>
                  <a:pt x="190" y="19"/>
                </a:lnTo>
                <a:lnTo>
                  <a:pt x="190" y="19"/>
                </a:lnTo>
                <a:cubicBezTo>
                  <a:pt x="204" y="19"/>
                  <a:pt x="215" y="31"/>
                  <a:pt x="215" y="44"/>
                </a:cubicBezTo>
                <a:lnTo>
                  <a:pt x="215" y="146"/>
                </a:lnTo>
                <a:lnTo>
                  <a:pt x="215" y="146"/>
                </a:lnTo>
                <a:cubicBezTo>
                  <a:pt x="215" y="160"/>
                  <a:pt x="204" y="171"/>
                  <a:pt x="190" y="171"/>
                </a:cubicBezTo>
                <a:close/>
                <a:moveTo>
                  <a:pt x="25" y="28"/>
                </a:moveTo>
                <a:lnTo>
                  <a:pt x="25" y="28"/>
                </a:lnTo>
                <a:cubicBezTo>
                  <a:pt x="15" y="28"/>
                  <a:pt x="8" y="35"/>
                  <a:pt x="8" y="44"/>
                </a:cubicBezTo>
                <a:lnTo>
                  <a:pt x="8" y="146"/>
                </a:lnTo>
                <a:lnTo>
                  <a:pt x="8" y="146"/>
                </a:lnTo>
                <a:cubicBezTo>
                  <a:pt x="8" y="155"/>
                  <a:pt x="15" y="163"/>
                  <a:pt x="25" y="163"/>
                </a:cubicBezTo>
                <a:lnTo>
                  <a:pt x="190" y="163"/>
                </a:lnTo>
                <a:lnTo>
                  <a:pt x="190" y="163"/>
                </a:lnTo>
                <a:cubicBezTo>
                  <a:pt x="200" y="163"/>
                  <a:pt x="207" y="155"/>
                  <a:pt x="207" y="146"/>
                </a:cubicBezTo>
                <a:lnTo>
                  <a:pt x="207" y="44"/>
                </a:lnTo>
                <a:lnTo>
                  <a:pt x="207" y="44"/>
                </a:lnTo>
                <a:cubicBezTo>
                  <a:pt x="207" y="35"/>
                  <a:pt x="200" y="28"/>
                  <a:pt x="190" y="28"/>
                </a:cubicBezTo>
                <a:lnTo>
                  <a:pt x="150" y="28"/>
                </a:lnTo>
                <a:lnTo>
                  <a:pt x="145" y="11"/>
                </a:lnTo>
                <a:lnTo>
                  <a:pt x="145" y="11"/>
                </a:lnTo>
                <a:cubicBezTo>
                  <a:pt x="145" y="9"/>
                  <a:pt x="143" y="8"/>
                  <a:pt x="141" y="8"/>
                </a:cubicBezTo>
                <a:lnTo>
                  <a:pt x="74" y="8"/>
                </a:lnTo>
                <a:lnTo>
                  <a:pt x="74" y="8"/>
                </a:lnTo>
                <a:cubicBezTo>
                  <a:pt x="72" y="8"/>
                  <a:pt x="70" y="9"/>
                  <a:pt x="70" y="11"/>
                </a:cubicBezTo>
                <a:lnTo>
                  <a:pt x="65" y="28"/>
                </a:lnTo>
                <a:lnTo>
                  <a:pt x="25" y="28"/>
                </a:lnTo>
                <a:close/>
                <a:moveTo>
                  <a:pt x="108" y="146"/>
                </a:moveTo>
                <a:lnTo>
                  <a:pt x="108" y="146"/>
                </a:lnTo>
                <a:cubicBezTo>
                  <a:pt x="61" y="146"/>
                  <a:pt x="37" y="89"/>
                  <a:pt x="70" y="55"/>
                </a:cubicBezTo>
                <a:lnTo>
                  <a:pt x="70" y="55"/>
                </a:lnTo>
                <a:cubicBezTo>
                  <a:pt x="104" y="22"/>
                  <a:pt x="160" y="46"/>
                  <a:pt x="160" y="93"/>
                </a:cubicBezTo>
                <a:lnTo>
                  <a:pt x="160" y="93"/>
                </a:lnTo>
                <a:cubicBezTo>
                  <a:pt x="160" y="122"/>
                  <a:pt x="136" y="146"/>
                  <a:pt x="108" y="146"/>
                </a:cubicBezTo>
                <a:close/>
                <a:moveTo>
                  <a:pt x="108" y="48"/>
                </a:moveTo>
                <a:lnTo>
                  <a:pt x="108" y="48"/>
                </a:lnTo>
                <a:cubicBezTo>
                  <a:pt x="68" y="48"/>
                  <a:pt x="48" y="96"/>
                  <a:pt x="76" y="124"/>
                </a:cubicBezTo>
                <a:lnTo>
                  <a:pt x="76" y="124"/>
                </a:lnTo>
                <a:cubicBezTo>
                  <a:pt x="104" y="152"/>
                  <a:pt x="152" y="133"/>
                  <a:pt x="152" y="93"/>
                </a:cubicBezTo>
                <a:lnTo>
                  <a:pt x="152" y="93"/>
                </a:lnTo>
                <a:cubicBezTo>
                  <a:pt x="152" y="68"/>
                  <a:pt x="132" y="48"/>
                  <a:pt x="108" y="48"/>
                </a:cubicBezTo>
                <a:close/>
                <a:moveTo>
                  <a:pt x="185" y="43"/>
                </a:moveTo>
                <a:lnTo>
                  <a:pt x="185" y="43"/>
                </a:lnTo>
                <a:cubicBezTo>
                  <a:pt x="178" y="43"/>
                  <a:pt x="175" y="52"/>
                  <a:pt x="180" y="56"/>
                </a:cubicBezTo>
                <a:lnTo>
                  <a:pt x="180" y="56"/>
                </a:lnTo>
                <a:cubicBezTo>
                  <a:pt x="184" y="61"/>
                  <a:pt x="193" y="58"/>
                  <a:pt x="193" y="51"/>
                </a:cubicBezTo>
                <a:lnTo>
                  <a:pt x="193" y="51"/>
                </a:lnTo>
                <a:cubicBezTo>
                  <a:pt x="193" y="46"/>
                  <a:pt x="189" y="43"/>
                  <a:pt x="185" y="43"/>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25" name="Freeform 222"/>
          <p:cNvSpPr>
            <a:spLocks noChangeArrowheads="1"/>
          </p:cNvSpPr>
          <p:nvPr/>
        </p:nvSpPr>
        <p:spPr bwMode="auto">
          <a:xfrm>
            <a:off x="9037875" y="2457238"/>
            <a:ext cx="268410" cy="262930"/>
          </a:xfrm>
          <a:custGeom>
            <a:avLst/>
            <a:gdLst>
              <a:gd name="T0" fmla="*/ 186 w 216"/>
              <a:gd name="T1" fmla="*/ 0 h 210"/>
              <a:gd name="T2" fmla="*/ 29 w 216"/>
              <a:gd name="T3" fmla="*/ 0 h 210"/>
              <a:gd name="T4" fmla="*/ 29 w 216"/>
              <a:gd name="T5" fmla="*/ 0 h 210"/>
              <a:gd name="T6" fmla="*/ 0 w 216"/>
              <a:gd name="T7" fmla="*/ 29 h 210"/>
              <a:gd name="T8" fmla="*/ 0 w 216"/>
              <a:gd name="T9" fmla="*/ 136 h 210"/>
              <a:gd name="T10" fmla="*/ 0 w 216"/>
              <a:gd name="T11" fmla="*/ 136 h 210"/>
              <a:gd name="T12" fmla="*/ 29 w 216"/>
              <a:gd name="T13" fmla="*/ 165 h 210"/>
              <a:gd name="T14" fmla="*/ 32 w 216"/>
              <a:gd name="T15" fmla="*/ 165 h 210"/>
              <a:gd name="T16" fmla="*/ 32 w 216"/>
              <a:gd name="T17" fmla="*/ 209 h 210"/>
              <a:gd name="T18" fmla="*/ 96 w 216"/>
              <a:gd name="T19" fmla="*/ 165 h 210"/>
              <a:gd name="T20" fmla="*/ 186 w 216"/>
              <a:gd name="T21" fmla="*/ 165 h 210"/>
              <a:gd name="T22" fmla="*/ 186 w 216"/>
              <a:gd name="T23" fmla="*/ 165 h 210"/>
              <a:gd name="T24" fmla="*/ 215 w 216"/>
              <a:gd name="T25" fmla="*/ 136 h 210"/>
              <a:gd name="T26" fmla="*/ 215 w 216"/>
              <a:gd name="T27" fmla="*/ 29 h 210"/>
              <a:gd name="T28" fmla="*/ 215 w 216"/>
              <a:gd name="T29" fmla="*/ 29 h 210"/>
              <a:gd name="T30" fmla="*/ 186 w 216"/>
              <a:gd name="T31" fmla="*/ 0 h 210"/>
              <a:gd name="T32" fmla="*/ 207 w 216"/>
              <a:gd name="T33" fmla="*/ 136 h 210"/>
              <a:gd name="T34" fmla="*/ 207 w 216"/>
              <a:gd name="T35" fmla="*/ 136 h 210"/>
              <a:gd name="T36" fmla="*/ 186 w 216"/>
              <a:gd name="T37" fmla="*/ 157 h 210"/>
              <a:gd name="T38" fmla="*/ 93 w 216"/>
              <a:gd name="T39" fmla="*/ 157 h 210"/>
              <a:gd name="T40" fmla="*/ 40 w 216"/>
              <a:gd name="T41" fmla="*/ 193 h 210"/>
              <a:gd name="T42" fmla="*/ 41 w 216"/>
              <a:gd name="T43" fmla="*/ 157 h 210"/>
              <a:gd name="T44" fmla="*/ 29 w 216"/>
              <a:gd name="T45" fmla="*/ 157 h 210"/>
              <a:gd name="T46" fmla="*/ 29 w 216"/>
              <a:gd name="T47" fmla="*/ 157 h 210"/>
              <a:gd name="T48" fmla="*/ 8 w 216"/>
              <a:gd name="T49" fmla="*/ 136 h 210"/>
              <a:gd name="T50" fmla="*/ 8 w 216"/>
              <a:gd name="T51" fmla="*/ 29 h 210"/>
              <a:gd name="T52" fmla="*/ 8 w 216"/>
              <a:gd name="T53" fmla="*/ 29 h 210"/>
              <a:gd name="T54" fmla="*/ 29 w 216"/>
              <a:gd name="T55" fmla="*/ 8 h 210"/>
              <a:gd name="T56" fmla="*/ 186 w 216"/>
              <a:gd name="T57" fmla="*/ 8 h 210"/>
              <a:gd name="T58" fmla="*/ 186 w 216"/>
              <a:gd name="T59" fmla="*/ 8 h 210"/>
              <a:gd name="T60" fmla="*/ 207 w 216"/>
              <a:gd name="T61" fmla="*/ 29 h 210"/>
              <a:gd name="T62" fmla="*/ 207 w 216"/>
              <a:gd name="T63" fmla="*/ 136 h 210"/>
              <a:gd name="T64" fmla="*/ 78 w 216"/>
              <a:gd name="T65" fmla="*/ 80 h 210"/>
              <a:gd name="T66" fmla="*/ 78 w 216"/>
              <a:gd name="T67" fmla="*/ 80 h 210"/>
              <a:gd name="T68" fmla="*/ 57 w 216"/>
              <a:gd name="T69" fmla="*/ 88 h 210"/>
              <a:gd name="T70" fmla="*/ 57 w 216"/>
              <a:gd name="T71" fmla="*/ 88 h 210"/>
              <a:gd name="T72" fmla="*/ 65 w 216"/>
              <a:gd name="T73" fmla="*/ 67 h 210"/>
              <a:gd name="T74" fmla="*/ 65 w 216"/>
              <a:gd name="T75" fmla="*/ 67 h 210"/>
              <a:gd name="T76" fmla="*/ 78 w 216"/>
              <a:gd name="T77" fmla="*/ 80 h 210"/>
              <a:gd name="T78" fmla="*/ 120 w 216"/>
              <a:gd name="T79" fmla="*/ 80 h 210"/>
              <a:gd name="T80" fmla="*/ 120 w 216"/>
              <a:gd name="T81" fmla="*/ 80 h 210"/>
              <a:gd name="T82" fmla="*/ 99 w 216"/>
              <a:gd name="T83" fmla="*/ 88 h 210"/>
              <a:gd name="T84" fmla="*/ 99 w 216"/>
              <a:gd name="T85" fmla="*/ 88 h 210"/>
              <a:gd name="T86" fmla="*/ 108 w 216"/>
              <a:gd name="T87" fmla="*/ 67 h 210"/>
              <a:gd name="T88" fmla="*/ 108 w 216"/>
              <a:gd name="T89" fmla="*/ 67 h 210"/>
              <a:gd name="T90" fmla="*/ 120 w 216"/>
              <a:gd name="T91" fmla="*/ 80 h 210"/>
              <a:gd name="T92" fmla="*/ 162 w 216"/>
              <a:gd name="T93" fmla="*/ 81 h 210"/>
              <a:gd name="T94" fmla="*/ 162 w 216"/>
              <a:gd name="T95" fmla="*/ 81 h 210"/>
              <a:gd name="T96" fmla="*/ 141 w 216"/>
              <a:gd name="T97" fmla="*/ 90 h 210"/>
              <a:gd name="T98" fmla="*/ 141 w 216"/>
              <a:gd name="T99" fmla="*/ 90 h 210"/>
              <a:gd name="T100" fmla="*/ 150 w 216"/>
              <a:gd name="T101" fmla="*/ 69 h 210"/>
              <a:gd name="T102" fmla="*/ 150 w 216"/>
              <a:gd name="T103" fmla="*/ 69 h 210"/>
              <a:gd name="T104" fmla="*/ 162 w 216"/>
              <a:gd name="T105" fmla="*/ 8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210">
                <a:moveTo>
                  <a:pt x="186" y="0"/>
                </a:moveTo>
                <a:lnTo>
                  <a:pt x="29" y="0"/>
                </a:lnTo>
                <a:lnTo>
                  <a:pt x="29" y="0"/>
                </a:lnTo>
                <a:cubicBezTo>
                  <a:pt x="13" y="0"/>
                  <a:pt x="0" y="13"/>
                  <a:pt x="0" y="29"/>
                </a:cubicBezTo>
                <a:lnTo>
                  <a:pt x="0" y="136"/>
                </a:lnTo>
                <a:lnTo>
                  <a:pt x="0" y="136"/>
                </a:lnTo>
                <a:cubicBezTo>
                  <a:pt x="0" y="152"/>
                  <a:pt x="13" y="165"/>
                  <a:pt x="29" y="165"/>
                </a:cubicBezTo>
                <a:lnTo>
                  <a:pt x="32" y="165"/>
                </a:lnTo>
                <a:lnTo>
                  <a:pt x="32" y="209"/>
                </a:lnTo>
                <a:lnTo>
                  <a:pt x="96" y="165"/>
                </a:lnTo>
                <a:lnTo>
                  <a:pt x="186" y="165"/>
                </a:lnTo>
                <a:lnTo>
                  <a:pt x="186" y="165"/>
                </a:lnTo>
                <a:cubicBezTo>
                  <a:pt x="202" y="165"/>
                  <a:pt x="215" y="152"/>
                  <a:pt x="215" y="136"/>
                </a:cubicBezTo>
                <a:lnTo>
                  <a:pt x="215" y="29"/>
                </a:lnTo>
                <a:lnTo>
                  <a:pt x="215" y="29"/>
                </a:lnTo>
                <a:cubicBezTo>
                  <a:pt x="215" y="13"/>
                  <a:pt x="202" y="0"/>
                  <a:pt x="186" y="0"/>
                </a:cubicBezTo>
                <a:close/>
                <a:moveTo>
                  <a:pt x="207" y="136"/>
                </a:moveTo>
                <a:lnTo>
                  <a:pt x="207" y="136"/>
                </a:lnTo>
                <a:cubicBezTo>
                  <a:pt x="207" y="147"/>
                  <a:pt x="198" y="157"/>
                  <a:pt x="186" y="157"/>
                </a:cubicBezTo>
                <a:lnTo>
                  <a:pt x="93" y="157"/>
                </a:lnTo>
                <a:lnTo>
                  <a:pt x="40" y="193"/>
                </a:lnTo>
                <a:lnTo>
                  <a:pt x="41" y="157"/>
                </a:lnTo>
                <a:lnTo>
                  <a:pt x="29" y="157"/>
                </a:lnTo>
                <a:lnTo>
                  <a:pt x="29" y="157"/>
                </a:lnTo>
                <a:cubicBezTo>
                  <a:pt x="17" y="157"/>
                  <a:pt x="8" y="147"/>
                  <a:pt x="8" y="136"/>
                </a:cubicBezTo>
                <a:lnTo>
                  <a:pt x="8" y="29"/>
                </a:lnTo>
                <a:lnTo>
                  <a:pt x="8" y="29"/>
                </a:lnTo>
                <a:cubicBezTo>
                  <a:pt x="8" y="17"/>
                  <a:pt x="17" y="8"/>
                  <a:pt x="29" y="8"/>
                </a:cubicBezTo>
                <a:lnTo>
                  <a:pt x="186" y="8"/>
                </a:lnTo>
                <a:lnTo>
                  <a:pt x="186" y="8"/>
                </a:lnTo>
                <a:cubicBezTo>
                  <a:pt x="198" y="8"/>
                  <a:pt x="207" y="17"/>
                  <a:pt x="207" y="29"/>
                </a:cubicBezTo>
                <a:lnTo>
                  <a:pt x="207" y="136"/>
                </a:lnTo>
                <a:close/>
                <a:moveTo>
                  <a:pt x="78" y="80"/>
                </a:moveTo>
                <a:lnTo>
                  <a:pt x="78" y="80"/>
                </a:lnTo>
                <a:cubicBezTo>
                  <a:pt x="78" y="91"/>
                  <a:pt x="65" y="97"/>
                  <a:pt x="57" y="88"/>
                </a:cubicBezTo>
                <a:lnTo>
                  <a:pt x="57" y="88"/>
                </a:lnTo>
                <a:cubicBezTo>
                  <a:pt x="49" y="81"/>
                  <a:pt x="54" y="67"/>
                  <a:pt x="65" y="67"/>
                </a:cubicBezTo>
                <a:lnTo>
                  <a:pt x="65" y="67"/>
                </a:lnTo>
                <a:cubicBezTo>
                  <a:pt x="72" y="67"/>
                  <a:pt x="78" y="73"/>
                  <a:pt x="78" y="80"/>
                </a:cubicBezTo>
                <a:close/>
                <a:moveTo>
                  <a:pt x="120" y="80"/>
                </a:moveTo>
                <a:lnTo>
                  <a:pt x="120" y="80"/>
                </a:lnTo>
                <a:cubicBezTo>
                  <a:pt x="120" y="91"/>
                  <a:pt x="107" y="97"/>
                  <a:pt x="99" y="88"/>
                </a:cubicBezTo>
                <a:lnTo>
                  <a:pt x="99" y="88"/>
                </a:lnTo>
                <a:cubicBezTo>
                  <a:pt x="91" y="81"/>
                  <a:pt x="97" y="67"/>
                  <a:pt x="108" y="67"/>
                </a:cubicBezTo>
                <a:lnTo>
                  <a:pt x="108" y="67"/>
                </a:lnTo>
                <a:cubicBezTo>
                  <a:pt x="114" y="67"/>
                  <a:pt x="120" y="73"/>
                  <a:pt x="120" y="80"/>
                </a:cubicBezTo>
                <a:close/>
                <a:moveTo>
                  <a:pt x="162" y="81"/>
                </a:moveTo>
                <a:lnTo>
                  <a:pt x="162" y="81"/>
                </a:lnTo>
                <a:cubicBezTo>
                  <a:pt x="162" y="93"/>
                  <a:pt x="149" y="98"/>
                  <a:pt x="141" y="90"/>
                </a:cubicBezTo>
                <a:lnTo>
                  <a:pt x="141" y="90"/>
                </a:lnTo>
                <a:cubicBezTo>
                  <a:pt x="133" y="82"/>
                  <a:pt x="138" y="69"/>
                  <a:pt x="150" y="69"/>
                </a:cubicBezTo>
                <a:lnTo>
                  <a:pt x="150" y="69"/>
                </a:lnTo>
                <a:cubicBezTo>
                  <a:pt x="156" y="69"/>
                  <a:pt x="162" y="74"/>
                  <a:pt x="162" y="81"/>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26" name="Freeform 160"/>
          <p:cNvSpPr>
            <a:spLocks noChangeArrowheads="1"/>
          </p:cNvSpPr>
          <p:nvPr/>
        </p:nvSpPr>
        <p:spPr bwMode="auto">
          <a:xfrm>
            <a:off x="9037875" y="4137418"/>
            <a:ext cx="257452" cy="219108"/>
          </a:xfrm>
          <a:custGeom>
            <a:avLst/>
            <a:gdLst>
              <a:gd name="T0" fmla="*/ 0 w 209"/>
              <a:gd name="T1" fmla="*/ 175 h 176"/>
              <a:gd name="T2" fmla="*/ 39 w 209"/>
              <a:gd name="T3" fmla="*/ 175 h 176"/>
              <a:gd name="T4" fmla="*/ 39 w 209"/>
              <a:gd name="T5" fmla="*/ 103 h 176"/>
              <a:gd name="T6" fmla="*/ 0 w 209"/>
              <a:gd name="T7" fmla="*/ 103 h 176"/>
              <a:gd name="T8" fmla="*/ 0 w 209"/>
              <a:gd name="T9" fmla="*/ 175 h 176"/>
              <a:gd name="T10" fmla="*/ 9 w 209"/>
              <a:gd name="T11" fmla="*/ 112 h 176"/>
              <a:gd name="T12" fmla="*/ 31 w 209"/>
              <a:gd name="T13" fmla="*/ 112 h 176"/>
              <a:gd name="T14" fmla="*/ 31 w 209"/>
              <a:gd name="T15" fmla="*/ 166 h 176"/>
              <a:gd name="T16" fmla="*/ 9 w 209"/>
              <a:gd name="T17" fmla="*/ 166 h 176"/>
              <a:gd name="T18" fmla="*/ 9 w 209"/>
              <a:gd name="T19" fmla="*/ 112 h 176"/>
              <a:gd name="T20" fmla="*/ 57 w 209"/>
              <a:gd name="T21" fmla="*/ 175 h 176"/>
              <a:gd name="T22" fmla="*/ 96 w 209"/>
              <a:gd name="T23" fmla="*/ 175 h 176"/>
              <a:gd name="T24" fmla="*/ 96 w 209"/>
              <a:gd name="T25" fmla="*/ 38 h 176"/>
              <a:gd name="T26" fmla="*/ 57 w 209"/>
              <a:gd name="T27" fmla="*/ 38 h 176"/>
              <a:gd name="T28" fmla="*/ 57 w 209"/>
              <a:gd name="T29" fmla="*/ 175 h 176"/>
              <a:gd name="T30" fmla="*/ 65 w 209"/>
              <a:gd name="T31" fmla="*/ 47 h 176"/>
              <a:gd name="T32" fmla="*/ 87 w 209"/>
              <a:gd name="T33" fmla="*/ 47 h 176"/>
              <a:gd name="T34" fmla="*/ 87 w 209"/>
              <a:gd name="T35" fmla="*/ 166 h 176"/>
              <a:gd name="T36" fmla="*/ 65 w 209"/>
              <a:gd name="T37" fmla="*/ 166 h 176"/>
              <a:gd name="T38" fmla="*/ 65 w 209"/>
              <a:gd name="T39" fmla="*/ 47 h 176"/>
              <a:gd name="T40" fmla="*/ 169 w 209"/>
              <a:gd name="T41" fmla="*/ 69 h 176"/>
              <a:gd name="T42" fmla="*/ 169 w 209"/>
              <a:gd name="T43" fmla="*/ 175 h 176"/>
              <a:gd name="T44" fmla="*/ 208 w 209"/>
              <a:gd name="T45" fmla="*/ 175 h 176"/>
              <a:gd name="T46" fmla="*/ 208 w 209"/>
              <a:gd name="T47" fmla="*/ 69 h 176"/>
              <a:gd name="T48" fmla="*/ 169 w 209"/>
              <a:gd name="T49" fmla="*/ 69 h 176"/>
              <a:gd name="T50" fmla="*/ 200 w 209"/>
              <a:gd name="T51" fmla="*/ 166 h 176"/>
              <a:gd name="T52" fmla="*/ 177 w 209"/>
              <a:gd name="T53" fmla="*/ 166 h 176"/>
              <a:gd name="T54" fmla="*/ 177 w 209"/>
              <a:gd name="T55" fmla="*/ 77 h 176"/>
              <a:gd name="T56" fmla="*/ 200 w 209"/>
              <a:gd name="T57" fmla="*/ 77 h 176"/>
              <a:gd name="T58" fmla="*/ 200 w 209"/>
              <a:gd name="T59" fmla="*/ 166 h 176"/>
              <a:gd name="T60" fmla="*/ 113 w 209"/>
              <a:gd name="T61" fmla="*/ 175 h 176"/>
              <a:gd name="T62" fmla="*/ 152 w 209"/>
              <a:gd name="T63" fmla="*/ 175 h 176"/>
              <a:gd name="T64" fmla="*/ 152 w 209"/>
              <a:gd name="T65" fmla="*/ 0 h 176"/>
              <a:gd name="T66" fmla="*/ 113 w 209"/>
              <a:gd name="T67" fmla="*/ 0 h 176"/>
              <a:gd name="T68" fmla="*/ 113 w 209"/>
              <a:gd name="T69" fmla="*/ 175 h 176"/>
              <a:gd name="T70" fmla="*/ 121 w 209"/>
              <a:gd name="T71" fmla="*/ 8 h 176"/>
              <a:gd name="T72" fmla="*/ 144 w 209"/>
              <a:gd name="T73" fmla="*/ 8 h 176"/>
              <a:gd name="T74" fmla="*/ 144 w 209"/>
              <a:gd name="T75" fmla="*/ 166 h 176"/>
              <a:gd name="T76" fmla="*/ 121 w 209"/>
              <a:gd name="T77" fmla="*/ 166 h 176"/>
              <a:gd name="T78" fmla="*/ 121 w 209"/>
              <a:gd name="T7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pic>
        <p:nvPicPr>
          <p:cNvPr id="2" name="图片 1">
            <a:extLst>
              <a:ext uri="{FF2B5EF4-FFF2-40B4-BE49-F238E27FC236}">
                <a16:creationId xmlns:a16="http://schemas.microsoft.com/office/drawing/2014/main" id="{0379EA04-E2F0-4468-B2A2-95263DDB04F8}"/>
              </a:ext>
            </a:extLst>
          </p:cNvPr>
          <p:cNvPicPr>
            <a:picLocks noChangeAspect="1"/>
          </p:cNvPicPr>
          <p:nvPr/>
        </p:nvPicPr>
        <p:blipFill>
          <a:blip r:embed="rId3"/>
          <a:stretch>
            <a:fillRect/>
          </a:stretch>
        </p:blipFill>
        <p:spPr>
          <a:xfrm>
            <a:off x="3270723" y="1162050"/>
            <a:ext cx="6615172" cy="5671385"/>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383476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1.1 Task Description</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DDC01A70-D185-4782-A3D8-CFEDD8735F5B}"/>
              </a:ext>
            </a:extLst>
          </p:cNvPr>
          <p:cNvSpPr txBox="1"/>
          <p:nvPr/>
        </p:nvSpPr>
        <p:spPr>
          <a:xfrm>
            <a:off x="3183778" y="1956256"/>
            <a:ext cx="6802326" cy="3247492"/>
          </a:xfrm>
          <a:prstGeom prst="rect">
            <a:avLst/>
          </a:prstGeom>
          <a:noFill/>
        </p:spPr>
        <p:txBody>
          <a:bodyPr wrap="square" rtlCol="0">
            <a:spAutoFit/>
          </a:bodyPr>
          <a:lstStyle/>
          <a:p>
            <a:pPr marL="571500" indent="-571500">
              <a:lnSpc>
                <a:spcPct val="200000"/>
              </a:lnSpc>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Candidate entity generation</a:t>
            </a:r>
          </a:p>
          <a:p>
            <a:pPr marL="571500" indent="-571500">
              <a:lnSpc>
                <a:spcPct val="200000"/>
              </a:lnSpc>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Candidate entity ranking</a:t>
            </a:r>
          </a:p>
          <a:p>
            <a:pPr marL="571500" indent="-571500">
              <a:lnSpc>
                <a:spcPct val="200000"/>
              </a:lnSpc>
              <a:buFont typeface="Wingdings" panose="05000000000000000000" pitchFamily="2" charset="2"/>
              <a:buChar char="l"/>
            </a:pPr>
            <a:r>
              <a:rPr lang="en-US" altLang="zh-CN" sz="3600" dirty="0" err="1">
                <a:latin typeface="Times New Roman" panose="02020603050405020304" pitchFamily="18" charset="0"/>
                <a:cs typeface="Times New Roman" panose="02020603050405020304" pitchFamily="18" charset="0"/>
              </a:rPr>
              <a:t>Unlinkable</a:t>
            </a:r>
            <a:r>
              <a:rPr lang="en-US" altLang="zh-CN" sz="3600" dirty="0">
                <a:latin typeface="Times New Roman" panose="02020603050405020304" pitchFamily="18" charset="0"/>
                <a:cs typeface="Times New Roman" panose="02020603050405020304" pitchFamily="18" charset="0"/>
              </a:rPr>
              <a:t> mention prediction</a:t>
            </a:r>
            <a:endParaRPr lang="zh-CN" altLang="en-US" sz="3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5089482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383476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1.2 Applications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DDC01A70-D185-4782-A3D8-CFEDD8735F5B}"/>
              </a:ext>
            </a:extLst>
          </p:cNvPr>
          <p:cNvSpPr txBox="1"/>
          <p:nvPr/>
        </p:nvSpPr>
        <p:spPr>
          <a:xfrm>
            <a:off x="3261124" y="1242752"/>
            <a:ext cx="6802326" cy="5463483"/>
          </a:xfrm>
          <a:prstGeom prst="rect">
            <a:avLst/>
          </a:prstGeom>
          <a:noFill/>
        </p:spPr>
        <p:txBody>
          <a:bodyPr wrap="square" rtlCol="0">
            <a:spAutoFit/>
          </a:bodyPr>
          <a:lstStyle/>
          <a:p>
            <a:pPr marL="571500" indent="-571500">
              <a:lnSpc>
                <a:spcPct val="200000"/>
              </a:lnSpc>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Information Extraction</a:t>
            </a:r>
          </a:p>
          <a:p>
            <a:pPr marL="571500" indent="-571500">
              <a:lnSpc>
                <a:spcPct val="200000"/>
              </a:lnSpc>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Information Retrieval</a:t>
            </a:r>
          </a:p>
          <a:p>
            <a:pPr marL="571500" indent="-571500">
              <a:lnSpc>
                <a:spcPct val="200000"/>
              </a:lnSpc>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Content Analysis</a:t>
            </a:r>
          </a:p>
          <a:p>
            <a:pPr marL="571500" indent="-571500">
              <a:lnSpc>
                <a:spcPct val="200000"/>
              </a:lnSpc>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Question Answering</a:t>
            </a:r>
          </a:p>
          <a:p>
            <a:pPr marL="571500" indent="-571500">
              <a:lnSpc>
                <a:spcPct val="200000"/>
              </a:lnSpc>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Knowledge Base Population</a:t>
            </a:r>
            <a:endParaRPr lang="zh-CN" altLang="en-US" sz="3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416718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530161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40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CANDIDATE ENTITY GENERATION</a:t>
            </a:r>
          </a:p>
        </p:txBody>
      </p:sp>
      <p:grpSp>
        <p:nvGrpSpPr>
          <p:cNvPr id="6" name="组合 5"/>
          <p:cNvGrpSpPr/>
          <p:nvPr/>
        </p:nvGrpSpPr>
        <p:grpSpPr>
          <a:xfrm rot="2820000">
            <a:off x="1985646" y="2065021"/>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229824" cy="1107996"/>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02</a:t>
            </a:r>
          </a:p>
        </p:txBody>
      </p:sp>
      <p:cxnSp>
        <p:nvCxnSpPr>
          <p:cNvPr id="8" name="直接连接符 7"/>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77870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3195959" y="577275"/>
            <a:ext cx="72586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2.1 Name Dictionary Based Techniques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13" name="Freeform 193"/>
          <p:cNvSpPr>
            <a:spLocks noChangeArrowheads="1"/>
          </p:cNvSpPr>
          <p:nvPr/>
        </p:nvSpPr>
        <p:spPr bwMode="auto">
          <a:xfrm>
            <a:off x="6683146" y="2449821"/>
            <a:ext cx="290318" cy="246494"/>
          </a:xfrm>
          <a:custGeom>
            <a:avLst/>
            <a:gdLst>
              <a:gd name="T0" fmla="*/ 117 w 232"/>
              <a:gd name="T1" fmla="*/ 196 h 197"/>
              <a:gd name="T2" fmla="*/ 25 w 232"/>
              <a:gd name="T3" fmla="*/ 104 h 197"/>
              <a:gd name="T4" fmla="*/ 25 w 232"/>
              <a:gd name="T5" fmla="*/ 104 h 197"/>
              <a:gd name="T6" fmla="*/ 25 w 232"/>
              <a:gd name="T7" fmla="*/ 22 h 197"/>
              <a:gd name="T8" fmla="*/ 25 w 232"/>
              <a:gd name="T9" fmla="*/ 22 h 197"/>
              <a:gd name="T10" fmla="*/ 107 w 232"/>
              <a:gd name="T11" fmla="*/ 22 h 197"/>
              <a:gd name="T12" fmla="*/ 117 w 232"/>
              <a:gd name="T13" fmla="*/ 32 h 197"/>
              <a:gd name="T14" fmla="*/ 127 w 232"/>
              <a:gd name="T15" fmla="*/ 22 h 197"/>
              <a:gd name="T16" fmla="*/ 127 w 232"/>
              <a:gd name="T17" fmla="*/ 22 h 197"/>
              <a:gd name="T18" fmla="*/ 209 w 232"/>
              <a:gd name="T19" fmla="*/ 22 h 197"/>
              <a:gd name="T20" fmla="*/ 209 w 232"/>
              <a:gd name="T21" fmla="*/ 22 h 197"/>
              <a:gd name="T22" fmla="*/ 209 w 232"/>
              <a:gd name="T23" fmla="*/ 104 h 197"/>
              <a:gd name="T24" fmla="*/ 117 w 232"/>
              <a:gd name="T25" fmla="*/ 196 h 197"/>
              <a:gd name="T26" fmla="*/ 66 w 232"/>
              <a:gd name="T27" fmla="*/ 14 h 197"/>
              <a:gd name="T28" fmla="*/ 66 w 232"/>
              <a:gd name="T29" fmla="*/ 14 h 197"/>
              <a:gd name="T30" fmla="*/ 31 w 232"/>
              <a:gd name="T31" fmla="*/ 98 h 197"/>
              <a:gd name="T32" fmla="*/ 117 w 232"/>
              <a:gd name="T33" fmla="*/ 184 h 197"/>
              <a:gd name="T34" fmla="*/ 203 w 232"/>
              <a:gd name="T35" fmla="*/ 98 h 197"/>
              <a:gd name="T36" fmla="*/ 203 w 232"/>
              <a:gd name="T37" fmla="*/ 98 h 197"/>
              <a:gd name="T38" fmla="*/ 203 w 232"/>
              <a:gd name="T39" fmla="*/ 28 h 197"/>
              <a:gd name="T40" fmla="*/ 203 w 232"/>
              <a:gd name="T41" fmla="*/ 28 h 197"/>
              <a:gd name="T42" fmla="*/ 133 w 232"/>
              <a:gd name="T43" fmla="*/ 28 h 197"/>
              <a:gd name="T44" fmla="*/ 117 w 232"/>
              <a:gd name="T45" fmla="*/ 44 h 197"/>
              <a:gd name="T46" fmla="*/ 101 w 232"/>
              <a:gd name="T47" fmla="*/ 28 h 197"/>
              <a:gd name="T48" fmla="*/ 101 w 232"/>
              <a:gd name="T49" fmla="*/ 28 h 197"/>
              <a:gd name="T50" fmla="*/ 66 w 232"/>
              <a:gd name="T51" fmla="*/ 1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 h="197">
                <a:moveTo>
                  <a:pt x="117" y="196"/>
                </a:moveTo>
                <a:lnTo>
                  <a:pt x="25" y="104"/>
                </a:lnTo>
                <a:lnTo>
                  <a:pt x="25" y="104"/>
                </a:lnTo>
                <a:cubicBezTo>
                  <a:pt x="3" y="81"/>
                  <a:pt x="3" y="45"/>
                  <a:pt x="25" y="22"/>
                </a:cubicBezTo>
                <a:lnTo>
                  <a:pt x="25" y="22"/>
                </a:lnTo>
                <a:cubicBezTo>
                  <a:pt x="48" y="0"/>
                  <a:pt x="84" y="0"/>
                  <a:pt x="107" y="22"/>
                </a:cubicBezTo>
                <a:lnTo>
                  <a:pt x="117" y="32"/>
                </a:lnTo>
                <a:lnTo>
                  <a:pt x="127" y="22"/>
                </a:lnTo>
                <a:lnTo>
                  <a:pt x="127" y="22"/>
                </a:lnTo>
                <a:cubicBezTo>
                  <a:pt x="149" y="0"/>
                  <a:pt x="186" y="0"/>
                  <a:pt x="209" y="22"/>
                </a:cubicBezTo>
                <a:lnTo>
                  <a:pt x="209" y="22"/>
                </a:lnTo>
                <a:cubicBezTo>
                  <a:pt x="231" y="45"/>
                  <a:pt x="231" y="81"/>
                  <a:pt x="209" y="104"/>
                </a:cubicBezTo>
                <a:lnTo>
                  <a:pt x="117" y="196"/>
                </a:lnTo>
                <a:close/>
                <a:moveTo>
                  <a:pt x="66" y="14"/>
                </a:moveTo>
                <a:lnTo>
                  <a:pt x="66" y="14"/>
                </a:lnTo>
                <a:cubicBezTo>
                  <a:pt x="22" y="14"/>
                  <a:pt x="0" y="67"/>
                  <a:pt x="31" y="98"/>
                </a:cubicBezTo>
                <a:lnTo>
                  <a:pt x="117" y="184"/>
                </a:lnTo>
                <a:lnTo>
                  <a:pt x="203" y="98"/>
                </a:lnTo>
                <a:lnTo>
                  <a:pt x="203" y="98"/>
                </a:lnTo>
                <a:cubicBezTo>
                  <a:pt x="221" y="79"/>
                  <a:pt x="221" y="47"/>
                  <a:pt x="203" y="28"/>
                </a:cubicBezTo>
                <a:lnTo>
                  <a:pt x="203" y="28"/>
                </a:lnTo>
                <a:cubicBezTo>
                  <a:pt x="183" y="9"/>
                  <a:pt x="152" y="9"/>
                  <a:pt x="133" y="28"/>
                </a:cubicBezTo>
                <a:lnTo>
                  <a:pt x="117" y="44"/>
                </a:lnTo>
                <a:lnTo>
                  <a:pt x="101" y="28"/>
                </a:lnTo>
                <a:lnTo>
                  <a:pt x="101" y="28"/>
                </a:lnTo>
                <a:cubicBezTo>
                  <a:pt x="92" y="19"/>
                  <a:pt x="79" y="14"/>
                  <a:pt x="66" y="14"/>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15" name="Freeform 217"/>
          <p:cNvSpPr>
            <a:spLocks noChangeArrowheads="1"/>
          </p:cNvSpPr>
          <p:nvPr/>
        </p:nvSpPr>
        <p:spPr bwMode="auto">
          <a:xfrm>
            <a:off x="6691097" y="4150849"/>
            <a:ext cx="268410" cy="213628"/>
          </a:xfrm>
          <a:custGeom>
            <a:avLst/>
            <a:gdLst>
              <a:gd name="T0" fmla="*/ 25 w 216"/>
              <a:gd name="T1" fmla="*/ 171 h 172"/>
              <a:gd name="T2" fmla="*/ 0 w 216"/>
              <a:gd name="T3" fmla="*/ 146 h 172"/>
              <a:gd name="T4" fmla="*/ 0 w 216"/>
              <a:gd name="T5" fmla="*/ 44 h 172"/>
              <a:gd name="T6" fmla="*/ 59 w 216"/>
              <a:gd name="T7" fmla="*/ 19 h 172"/>
              <a:gd name="T8" fmla="*/ 62 w 216"/>
              <a:gd name="T9" fmla="*/ 9 h 172"/>
              <a:gd name="T10" fmla="*/ 141 w 216"/>
              <a:gd name="T11" fmla="*/ 0 h 172"/>
              <a:gd name="T12" fmla="*/ 153 w 216"/>
              <a:gd name="T13" fmla="*/ 9 h 172"/>
              <a:gd name="T14" fmla="*/ 156 w 216"/>
              <a:gd name="T15" fmla="*/ 19 h 172"/>
              <a:gd name="T16" fmla="*/ 190 w 216"/>
              <a:gd name="T17" fmla="*/ 19 h 172"/>
              <a:gd name="T18" fmla="*/ 215 w 216"/>
              <a:gd name="T19" fmla="*/ 146 h 172"/>
              <a:gd name="T20" fmla="*/ 190 w 216"/>
              <a:gd name="T21" fmla="*/ 171 h 172"/>
              <a:gd name="T22" fmla="*/ 25 w 216"/>
              <a:gd name="T23" fmla="*/ 28 h 172"/>
              <a:gd name="T24" fmla="*/ 8 w 216"/>
              <a:gd name="T25" fmla="*/ 146 h 172"/>
              <a:gd name="T26" fmla="*/ 25 w 216"/>
              <a:gd name="T27" fmla="*/ 163 h 172"/>
              <a:gd name="T28" fmla="*/ 190 w 216"/>
              <a:gd name="T29" fmla="*/ 163 h 172"/>
              <a:gd name="T30" fmla="*/ 207 w 216"/>
              <a:gd name="T31" fmla="*/ 44 h 172"/>
              <a:gd name="T32" fmla="*/ 190 w 216"/>
              <a:gd name="T33" fmla="*/ 28 h 172"/>
              <a:gd name="T34" fmla="*/ 145 w 216"/>
              <a:gd name="T35" fmla="*/ 11 h 172"/>
              <a:gd name="T36" fmla="*/ 141 w 216"/>
              <a:gd name="T37" fmla="*/ 8 h 172"/>
              <a:gd name="T38" fmla="*/ 74 w 216"/>
              <a:gd name="T39" fmla="*/ 8 h 172"/>
              <a:gd name="T40" fmla="*/ 65 w 216"/>
              <a:gd name="T41" fmla="*/ 28 h 172"/>
              <a:gd name="T42" fmla="*/ 108 w 216"/>
              <a:gd name="T43" fmla="*/ 146 h 172"/>
              <a:gd name="T44" fmla="*/ 70 w 216"/>
              <a:gd name="T45" fmla="*/ 55 h 172"/>
              <a:gd name="T46" fmla="*/ 160 w 216"/>
              <a:gd name="T47" fmla="*/ 93 h 172"/>
              <a:gd name="T48" fmla="*/ 108 w 216"/>
              <a:gd name="T49" fmla="*/ 146 h 172"/>
              <a:gd name="T50" fmla="*/ 108 w 216"/>
              <a:gd name="T51" fmla="*/ 48 h 172"/>
              <a:gd name="T52" fmla="*/ 76 w 216"/>
              <a:gd name="T53" fmla="*/ 124 h 172"/>
              <a:gd name="T54" fmla="*/ 152 w 216"/>
              <a:gd name="T55" fmla="*/ 93 h 172"/>
              <a:gd name="T56" fmla="*/ 185 w 216"/>
              <a:gd name="T57" fmla="*/ 43 h 172"/>
              <a:gd name="T58" fmla="*/ 180 w 216"/>
              <a:gd name="T59" fmla="*/ 56 h 172"/>
              <a:gd name="T60" fmla="*/ 193 w 216"/>
              <a:gd name="T61" fmla="*/ 51 h 172"/>
              <a:gd name="T62" fmla="*/ 185 w 216"/>
              <a:gd name="T63" fmla="*/ 4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172">
                <a:moveTo>
                  <a:pt x="190" y="171"/>
                </a:moveTo>
                <a:lnTo>
                  <a:pt x="25" y="171"/>
                </a:lnTo>
                <a:lnTo>
                  <a:pt x="25" y="171"/>
                </a:lnTo>
                <a:cubicBezTo>
                  <a:pt x="11" y="171"/>
                  <a:pt x="0" y="160"/>
                  <a:pt x="0" y="146"/>
                </a:cubicBezTo>
                <a:lnTo>
                  <a:pt x="0" y="44"/>
                </a:lnTo>
                <a:lnTo>
                  <a:pt x="0" y="44"/>
                </a:lnTo>
                <a:cubicBezTo>
                  <a:pt x="0" y="31"/>
                  <a:pt x="11" y="19"/>
                  <a:pt x="25" y="19"/>
                </a:cubicBezTo>
                <a:lnTo>
                  <a:pt x="59" y="19"/>
                </a:lnTo>
                <a:lnTo>
                  <a:pt x="62" y="9"/>
                </a:lnTo>
                <a:lnTo>
                  <a:pt x="62" y="9"/>
                </a:lnTo>
                <a:cubicBezTo>
                  <a:pt x="63" y="4"/>
                  <a:pt x="68" y="0"/>
                  <a:pt x="74" y="0"/>
                </a:cubicBezTo>
                <a:lnTo>
                  <a:pt x="141" y="0"/>
                </a:lnTo>
                <a:lnTo>
                  <a:pt x="141" y="0"/>
                </a:lnTo>
                <a:cubicBezTo>
                  <a:pt x="147" y="0"/>
                  <a:pt x="152" y="4"/>
                  <a:pt x="153" y="9"/>
                </a:cubicBezTo>
                <a:lnTo>
                  <a:pt x="154" y="10"/>
                </a:lnTo>
                <a:lnTo>
                  <a:pt x="156" y="19"/>
                </a:lnTo>
                <a:lnTo>
                  <a:pt x="190" y="19"/>
                </a:lnTo>
                <a:lnTo>
                  <a:pt x="190" y="19"/>
                </a:lnTo>
                <a:cubicBezTo>
                  <a:pt x="204" y="19"/>
                  <a:pt x="215" y="31"/>
                  <a:pt x="215" y="44"/>
                </a:cubicBezTo>
                <a:lnTo>
                  <a:pt x="215" y="146"/>
                </a:lnTo>
                <a:lnTo>
                  <a:pt x="215" y="146"/>
                </a:lnTo>
                <a:cubicBezTo>
                  <a:pt x="215" y="160"/>
                  <a:pt x="204" y="171"/>
                  <a:pt x="190" y="171"/>
                </a:cubicBezTo>
                <a:close/>
                <a:moveTo>
                  <a:pt x="25" y="28"/>
                </a:moveTo>
                <a:lnTo>
                  <a:pt x="25" y="28"/>
                </a:lnTo>
                <a:cubicBezTo>
                  <a:pt x="15" y="28"/>
                  <a:pt x="8" y="35"/>
                  <a:pt x="8" y="44"/>
                </a:cubicBezTo>
                <a:lnTo>
                  <a:pt x="8" y="146"/>
                </a:lnTo>
                <a:lnTo>
                  <a:pt x="8" y="146"/>
                </a:lnTo>
                <a:cubicBezTo>
                  <a:pt x="8" y="155"/>
                  <a:pt x="15" y="163"/>
                  <a:pt x="25" y="163"/>
                </a:cubicBezTo>
                <a:lnTo>
                  <a:pt x="190" y="163"/>
                </a:lnTo>
                <a:lnTo>
                  <a:pt x="190" y="163"/>
                </a:lnTo>
                <a:cubicBezTo>
                  <a:pt x="200" y="163"/>
                  <a:pt x="207" y="155"/>
                  <a:pt x="207" y="146"/>
                </a:cubicBezTo>
                <a:lnTo>
                  <a:pt x="207" y="44"/>
                </a:lnTo>
                <a:lnTo>
                  <a:pt x="207" y="44"/>
                </a:lnTo>
                <a:cubicBezTo>
                  <a:pt x="207" y="35"/>
                  <a:pt x="200" y="28"/>
                  <a:pt x="190" y="28"/>
                </a:cubicBezTo>
                <a:lnTo>
                  <a:pt x="150" y="28"/>
                </a:lnTo>
                <a:lnTo>
                  <a:pt x="145" y="11"/>
                </a:lnTo>
                <a:lnTo>
                  <a:pt x="145" y="11"/>
                </a:lnTo>
                <a:cubicBezTo>
                  <a:pt x="145" y="9"/>
                  <a:pt x="143" y="8"/>
                  <a:pt x="141" y="8"/>
                </a:cubicBezTo>
                <a:lnTo>
                  <a:pt x="74" y="8"/>
                </a:lnTo>
                <a:lnTo>
                  <a:pt x="74" y="8"/>
                </a:lnTo>
                <a:cubicBezTo>
                  <a:pt x="72" y="8"/>
                  <a:pt x="70" y="9"/>
                  <a:pt x="70" y="11"/>
                </a:cubicBezTo>
                <a:lnTo>
                  <a:pt x="65" y="28"/>
                </a:lnTo>
                <a:lnTo>
                  <a:pt x="25" y="28"/>
                </a:lnTo>
                <a:close/>
                <a:moveTo>
                  <a:pt x="108" y="146"/>
                </a:moveTo>
                <a:lnTo>
                  <a:pt x="108" y="146"/>
                </a:lnTo>
                <a:cubicBezTo>
                  <a:pt x="61" y="146"/>
                  <a:pt x="37" y="89"/>
                  <a:pt x="70" y="55"/>
                </a:cubicBezTo>
                <a:lnTo>
                  <a:pt x="70" y="55"/>
                </a:lnTo>
                <a:cubicBezTo>
                  <a:pt x="104" y="22"/>
                  <a:pt x="160" y="46"/>
                  <a:pt x="160" y="93"/>
                </a:cubicBezTo>
                <a:lnTo>
                  <a:pt x="160" y="93"/>
                </a:lnTo>
                <a:cubicBezTo>
                  <a:pt x="160" y="122"/>
                  <a:pt x="136" y="146"/>
                  <a:pt x="108" y="146"/>
                </a:cubicBezTo>
                <a:close/>
                <a:moveTo>
                  <a:pt x="108" y="48"/>
                </a:moveTo>
                <a:lnTo>
                  <a:pt x="108" y="48"/>
                </a:lnTo>
                <a:cubicBezTo>
                  <a:pt x="68" y="48"/>
                  <a:pt x="48" y="96"/>
                  <a:pt x="76" y="124"/>
                </a:cubicBezTo>
                <a:lnTo>
                  <a:pt x="76" y="124"/>
                </a:lnTo>
                <a:cubicBezTo>
                  <a:pt x="104" y="152"/>
                  <a:pt x="152" y="133"/>
                  <a:pt x="152" y="93"/>
                </a:cubicBezTo>
                <a:lnTo>
                  <a:pt x="152" y="93"/>
                </a:lnTo>
                <a:cubicBezTo>
                  <a:pt x="152" y="68"/>
                  <a:pt x="132" y="48"/>
                  <a:pt x="108" y="48"/>
                </a:cubicBezTo>
                <a:close/>
                <a:moveTo>
                  <a:pt x="185" y="43"/>
                </a:moveTo>
                <a:lnTo>
                  <a:pt x="185" y="43"/>
                </a:lnTo>
                <a:cubicBezTo>
                  <a:pt x="178" y="43"/>
                  <a:pt x="175" y="52"/>
                  <a:pt x="180" y="56"/>
                </a:cubicBezTo>
                <a:lnTo>
                  <a:pt x="180" y="56"/>
                </a:lnTo>
                <a:cubicBezTo>
                  <a:pt x="184" y="61"/>
                  <a:pt x="193" y="58"/>
                  <a:pt x="193" y="51"/>
                </a:cubicBezTo>
                <a:lnTo>
                  <a:pt x="193" y="51"/>
                </a:lnTo>
                <a:cubicBezTo>
                  <a:pt x="193" y="46"/>
                  <a:pt x="189" y="43"/>
                  <a:pt x="185" y="43"/>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25" name="Freeform 222"/>
          <p:cNvSpPr>
            <a:spLocks noChangeArrowheads="1"/>
          </p:cNvSpPr>
          <p:nvPr/>
        </p:nvSpPr>
        <p:spPr bwMode="auto">
          <a:xfrm>
            <a:off x="9037875" y="2457238"/>
            <a:ext cx="268410" cy="262930"/>
          </a:xfrm>
          <a:custGeom>
            <a:avLst/>
            <a:gdLst>
              <a:gd name="T0" fmla="*/ 186 w 216"/>
              <a:gd name="T1" fmla="*/ 0 h 210"/>
              <a:gd name="T2" fmla="*/ 29 w 216"/>
              <a:gd name="T3" fmla="*/ 0 h 210"/>
              <a:gd name="T4" fmla="*/ 29 w 216"/>
              <a:gd name="T5" fmla="*/ 0 h 210"/>
              <a:gd name="T6" fmla="*/ 0 w 216"/>
              <a:gd name="T7" fmla="*/ 29 h 210"/>
              <a:gd name="T8" fmla="*/ 0 w 216"/>
              <a:gd name="T9" fmla="*/ 136 h 210"/>
              <a:gd name="T10" fmla="*/ 0 w 216"/>
              <a:gd name="T11" fmla="*/ 136 h 210"/>
              <a:gd name="T12" fmla="*/ 29 w 216"/>
              <a:gd name="T13" fmla="*/ 165 h 210"/>
              <a:gd name="T14" fmla="*/ 32 w 216"/>
              <a:gd name="T15" fmla="*/ 165 h 210"/>
              <a:gd name="T16" fmla="*/ 32 w 216"/>
              <a:gd name="T17" fmla="*/ 209 h 210"/>
              <a:gd name="T18" fmla="*/ 96 w 216"/>
              <a:gd name="T19" fmla="*/ 165 h 210"/>
              <a:gd name="T20" fmla="*/ 186 w 216"/>
              <a:gd name="T21" fmla="*/ 165 h 210"/>
              <a:gd name="T22" fmla="*/ 186 w 216"/>
              <a:gd name="T23" fmla="*/ 165 h 210"/>
              <a:gd name="T24" fmla="*/ 215 w 216"/>
              <a:gd name="T25" fmla="*/ 136 h 210"/>
              <a:gd name="T26" fmla="*/ 215 w 216"/>
              <a:gd name="T27" fmla="*/ 29 h 210"/>
              <a:gd name="T28" fmla="*/ 215 w 216"/>
              <a:gd name="T29" fmla="*/ 29 h 210"/>
              <a:gd name="T30" fmla="*/ 186 w 216"/>
              <a:gd name="T31" fmla="*/ 0 h 210"/>
              <a:gd name="T32" fmla="*/ 207 w 216"/>
              <a:gd name="T33" fmla="*/ 136 h 210"/>
              <a:gd name="T34" fmla="*/ 207 w 216"/>
              <a:gd name="T35" fmla="*/ 136 h 210"/>
              <a:gd name="T36" fmla="*/ 186 w 216"/>
              <a:gd name="T37" fmla="*/ 157 h 210"/>
              <a:gd name="T38" fmla="*/ 93 w 216"/>
              <a:gd name="T39" fmla="*/ 157 h 210"/>
              <a:gd name="T40" fmla="*/ 40 w 216"/>
              <a:gd name="T41" fmla="*/ 193 h 210"/>
              <a:gd name="T42" fmla="*/ 41 w 216"/>
              <a:gd name="T43" fmla="*/ 157 h 210"/>
              <a:gd name="T44" fmla="*/ 29 w 216"/>
              <a:gd name="T45" fmla="*/ 157 h 210"/>
              <a:gd name="T46" fmla="*/ 29 w 216"/>
              <a:gd name="T47" fmla="*/ 157 h 210"/>
              <a:gd name="T48" fmla="*/ 8 w 216"/>
              <a:gd name="T49" fmla="*/ 136 h 210"/>
              <a:gd name="T50" fmla="*/ 8 w 216"/>
              <a:gd name="T51" fmla="*/ 29 h 210"/>
              <a:gd name="T52" fmla="*/ 8 w 216"/>
              <a:gd name="T53" fmla="*/ 29 h 210"/>
              <a:gd name="T54" fmla="*/ 29 w 216"/>
              <a:gd name="T55" fmla="*/ 8 h 210"/>
              <a:gd name="T56" fmla="*/ 186 w 216"/>
              <a:gd name="T57" fmla="*/ 8 h 210"/>
              <a:gd name="T58" fmla="*/ 186 w 216"/>
              <a:gd name="T59" fmla="*/ 8 h 210"/>
              <a:gd name="T60" fmla="*/ 207 w 216"/>
              <a:gd name="T61" fmla="*/ 29 h 210"/>
              <a:gd name="T62" fmla="*/ 207 w 216"/>
              <a:gd name="T63" fmla="*/ 136 h 210"/>
              <a:gd name="T64" fmla="*/ 78 w 216"/>
              <a:gd name="T65" fmla="*/ 80 h 210"/>
              <a:gd name="T66" fmla="*/ 78 w 216"/>
              <a:gd name="T67" fmla="*/ 80 h 210"/>
              <a:gd name="T68" fmla="*/ 57 w 216"/>
              <a:gd name="T69" fmla="*/ 88 h 210"/>
              <a:gd name="T70" fmla="*/ 57 w 216"/>
              <a:gd name="T71" fmla="*/ 88 h 210"/>
              <a:gd name="T72" fmla="*/ 65 w 216"/>
              <a:gd name="T73" fmla="*/ 67 h 210"/>
              <a:gd name="T74" fmla="*/ 65 w 216"/>
              <a:gd name="T75" fmla="*/ 67 h 210"/>
              <a:gd name="T76" fmla="*/ 78 w 216"/>
              <a:gd name="T77" fmla="*/ 80 h 210"/>
              <a:gd name="T78" fmla="*/ 120 w 216"/>
              <a:gd name="T79" fmla="*/ 80 h 210"/>
              <a:gd name="T80" fmla="*/ 120 w 216"/>
              <a:gd name="T81" fmla="*/ 80 h 210"/>
              <a:gd name="T82" fmla="*/ 99 w 216"/>
              <a:gd name="T83" fmla="*/ 88 h 210"/>
              <a:gd name="T84" fmla="*/ 99 w 216"/>
              <a:gd name="T85" fmla="*/ 88 h 210"/>
              <a:gd name="T86" fmla="*/ 108 w 216"/>
              <a:gd name="T87" fmla="*/ 67 h 210"/>
              <a:gd name="T88" fmla="*/ 108 w 216"/>
              <a:gd name="T89" fmla="*/ 67 h 210"/>
              <a:gd name="T90" fmla="*/ 120 w 216"/>
              <a:gd name="T91" fmla="*/ 80 h 210"/>
              <a:gd name="T92" fmla="*/ 162 w 216"/>
              <a:gd name="T93" fmla="*/ 81 h 210"/>
              <a:gd name="T94" fmla="*/ 162 w 216"/>
              <a:gd name="T95" fmla="*/ 81 h 210"/>
              <a:gd name="T96" fmla="*/ 141 w 216"/>
              <a:gd name="T97" fmla="*/ 90 h 210"/>
              <a:gd name="T98" fmla="*/ 141 w 216"/>
              <a:gd name="T99" fmla="*/ 90 h 210"/>
              <a:gd name="T100" fmla="*/ 150 w 216"/>
              <a:gd name="T101" fmla="*/ 69 h 210"/>
              <a:gd name="T102" fmla="*/ 150 w 216"/>
              <a:gd name="T103" fmla="*/ 69 h 210"/>
              <a:gd name="T104" fmla="*/ 162 w 216"/>
              <a:gd name="T105" fmla="*/ 8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210">
                <a:moveTo>
                  <a:pt x="186" y="0"/>
                </a:moveTo>
                <a:lnTo>
                  <a:pt x="29" y="0"/>
                </a:lnTo>
                <a:lnTo>
                  <a:pt x="29" y="0"/>
                </a:lnTo>
                <a:cubicBezTo>
                  <a:pt x="13" y="0"/>
                  <a:pt x="0" y="13"/>
                  <a:pt x="0" y="29"/>
                </a:cubicBezTo>
                <a:lnTo>
                  <a:pt x="0" y="136"/>
                </a:lnTo>
                <a:lnTo>
                  <a:pt x="0" y="136"/>
                </a:lnTo>
                <a:cubicBezTo>
                  <a:pt x="0" y="152"/>
                  <a:pt x="13" y="165"/>
                  <a:pt x="29" y="165"/>
                </a:cubicBezTo>
                <a:lnTo>
                  <a:pt x="32" y="165"/>
                </a:lnTo>
                <a:lnTo>
                  <a:pt x="32" y="209"/>
                </a:lnTo>
                <a:lnTo>
                  <a:pt x="96" y="165"/>
                </a:lnTo>
                <a:lnTo>
                  <a:pt x="186" y="165"/>
                </a:lnTo>
                <a:lnTo>
                  <a:pt x="186" y="165"/>
                </a:lnTo>
                <a:cubicBezTo>
                  <a:pt x="202" y="165"/>
                  <a:pt x="215" y="152"/>
                  <a:pt x="215" y="136"/>
                </a:cubicBezTo>
                <a:lnTo>
                  <a:pt x="215" y="29"/>
                </a:lnTo>
                <a:lnTo>
                  <a:pt x="215" y="29"/>
                </a:lnTo>
                <a:cubicBezTo>
                  <a:pt x="215" y="13"/>
                  <a:pt x="202" y="0"/>
                  <a:pt x="186" y="0"/>
                </a:cubicBezTo>
                <a:close/>
                <a:moveTo>
                  <a:pt x="207" y="136"/>
                </a:moveTo>
                <a:lnTo>
                  <a:pt x="207" y="136"/>
                </a:lnTo>
                <a:cubicBezTo>
                  <a:pt x="207" y="147"/>
                  <a:pt x="198" y="157"/>
                  <a:pt x="186" y="157"/>
                </a:cubicBezTo>
                <a:lnTo>
                  <a:pt x="93" y="157"/>
                </a:lnTo>
                <a:lnTo>
                  <a:pt x="40" y="193"/>
                </a:lnTo>
                <a:lnTo>
                  <a:pt x="41" y="157"/>
                </a:lnTo>
                <a:lnTo>
                  <a:pt x="29" y="157"/>
                </a:lnTo>
                <a:lnTo>
                  <a:pt x="29" y="157"/>
                </a:lnTo>
                <a:cubicBezTo>
                  <a:pt x="17" y="157"/>
                  <a:pt x="8" y="147"/>
                  <a:pt x="8" y="136"/>
                </a:cubicBezTo>
                <a:lnTo>
                  <a:pt x="8" y="29"/>
                </a:lnTo>
                <a:lnTo>
                  <a:pt x="8" y="29"/>
                </a:lnTo>
                <a:cubicBezTo>
                  <a:pt x="8" y="17"/>
                  <a:pt x="17" y="8"/>
                  <a:pt x="29" y="8"/>
                </a:cubicBezTo>
                <a:lnTo>
                  <a:pt x="186" y="8"/>
                </a:lnTo>
                <a:lnTo>
                  <a:pt x="186" y="8"/>
                </a:lnTo>
                <a:cubicBezTo>
                  <a:pt x="198" y="8"/>
                  <a:pt x="207" y="17"/>
                  <a:pt x="207" y="29"/>
                </a:cubicBezTo>
                <a:lnTo>
                  <a:pt x="207" y="136"/>
                </a:lnTo>
                <a:close/>
                <a:moveTo>
                  <a:pt x="78" y="80"/>
                </a:moveTo>
                <a:lnTo>
                  <a:pt x="78" y="80"/>
                </a:lnTo>
                <a:cubicBezTo>
                  <a:pt x="78" y="91"/>
                  <a:pt x="65" y="97"/>
                  <a:pt x="57" y="88"/>
                </a:cubicBezTo>
                <a:lnTo>
                  <a:pt x="57" y="88"/>
                </a:lnTo>
                <a:cubicBezTo>
                  <a:pt x="49" y="81"/>
                  <a:pt x="54" y="67"/>
                  <a:pt x="65" y="67"/>
                </a:cubicBezTo>
                <a:lnTo>
                  <a:pt x="65" y="67"/>
                </a:lnTo>
                <a:cubicBezTo>
                  <a:pt x="72" y="67"/>
                  <a:pt x="78" y="73"/>
                  <a:pt x="78" y="80"/>
                </a:cubicBezTo>
                <a:close/>
                <a:moveTo>
                  <a:pt x="120" y="80"/>
                </a:moveTo>
                <a:lnTo>
                  <a:pt x="120" y="80"/>
                </a:lnTo>
                <a:cubicBezTo>
                  <a:pt x="120" y="91"/>
                  <a:pt x="107" y="97"/>
                  <a:pt x="99" y="88"/>
                </a:cubicBezTo>
                <a:lnTo>
                  <a:pt x="99" y="88"/>
                </a:lnTo>
                <a:cubicBezTo>
                  <a:pt x="91" y="81"/>
                  <a:pt x="97" y="67"/>
                  <a:pt x="108" y="67"/>
                </a:cubicBezTo>
                <a:lnTo>
                  <a:pt x="108" y="67"/>
                </a:lnTo>
                <a:cubicBezTo>
                  <a:pt x="114" y="67"/>
                  <a:pt x="120" y="73"/>
                  <a:pt x="120" y="80"/>
                </a:cubicBezTo>
                <a:close/>
                <a:moveTo>
                  <a:pt x="162" y="81"/>
                </a:moveTo>
                <a:lnTo>
                  <a:pt x="162" y="81"/>
                </a:lnTo>
                <a:cubicBezTo>
                  <a:pt x="162" y="93"/>
                  <a:pt x="149" y="98"/>
                  <a:pt x="141" y="90"/>
                </a:cubicBezTo>
                <a:lnTo>
                  <a:pt x="141" y="90"/>
                </a:lnTo>
                <a:cubicBezTo>
                  <a:pt x="133" y="82"/>
                  <a:pt x="138" y="69"/>
                  <a:pt x="150" y="69"/>
                </a:cubicBezTo>
                <a:lnTo>
                  <a:pt x="150" y="69"/>
                </a:lnTo>
                <a:cubicBezTo>
                  <a:pt x="156" y="69"/>
                  <a:pt x="162" y="74"/>
                  <a:pt x="162" y="81"/>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26" name="Freeform 160"/>
          <p:cNvSpPr>
            <a:spLocks noChangeArrowheads="1"/>
          </p:cNvSpPr>
          <p:nvPr/>
        </p:nvSpPr>
        <p:spPr bwMode="auto">
          <a:xfrm>
            <a:off x="9037875" y="4137418"/>
            <a:ext cx="257452" cy="219108"/>
          </a:xfrm>
          <a:custGeom>
            <a:avLst/>
            <a:gdLst>
              <a:gd name="T0" fmla="*/ 0 w 209"/>
              <a:gd name="T1" fmla="*/ 175 h 176"/>
              <a:gd name="T2" fmla="*/ 39 w 209"/>
              <a:gd name="T3" fmla="*/ 175 h 176"/>
              <a:gd name="T4" fmla="*/ 39 w 209"/>
              <a:gd name="T5" fmla="*/ 103 h 176"/>
              <a:gd name="T6" fmla="*/ 0 w 209"/>
              <a:gd name="T7" fmla="*/ 103 h 176"/>
              <a:gd name="T8" fmla="*/ 0 w 209"/>
              <a:gd name="T9" fmla="*/ 175 h 176"/>
              <a:gd name="T10" fmla="*/ 9 w 209"/>
              <a:gd name="T11" fmla="*/ 112 h 176"/>
              <a:gd name="T12" fmla="*/ 31 w 209"/>
              <a:gd name="T13" fmla="*/ 112 h 176"/>
              <a:gd name="T14" fmla="*/ 31 w 209"/>
              <a:gd name="T15" fmla="*/ 166 h 176"/>
              <a:gd name="T16" fmla="*/ 9 w 209"/>
              <a:gd name="T17" fmla="*/ 166 h 176"/>
              <a:gd name="T18" fmla="*/ 9 w 209"/>
              <a:gd name="T19" fmla="*/ 112 h 176"/>
              <a:gd name="T20" fmla="*/ 57 w 209"/>
              <a:gd name="T21" fmla="*/ 175 h 176"/>
              <a:gd name="T22" fmla="*/ 96 w 209"/>
              <a:gd name="T23" fmla="*/ 175 h 176"/>
              <a:gd name="T24" fmla="*/ 96 w 209"/>
              <a:gd name="T25" fmla="*/ 38 h 176"/>
              <a:gd name="T26" fmla="*/ 57 w 209"/>
              <a:gd name="T27" fmla="*/ 38 h 176"/>
              <a:gd name="T28" fmla="*/ 57 w 209"/>
              <a:gd name="T29" fmla="*/ 175 h 176"/>
              <a:gd name="T30" fmla="*/ 65 w 209"/>
              <a:gd name="T31" fmla="*/ 47 h 176"/>
              <a:gd name="T32" fmla="*/ 87 w 209"/>
              <a:gd name="T33" fmla="*/ 47 h 176"/>
              <a:gd name="T34" fmla="*/ 87 w 209"/>
              <a:gd name="T35" fmla="*/ 166 h 176"/>
              <a:gd name="T36" fmla="*/ 65 w 209"/>
              <a:gd name="T37" fmla="*/ 166 h 176"/>
              <a:gd name="T38" fmla="*/ 65 w 209"/>
              <a:gd name="T39" fmla="*/ 47 h 176"/>
              <a:gd name="T40" fmla="*/ 169 w 209"/>
              <a:gd name="T41" fmla="*/ 69 h 176"/>
              <a:gd name="T42" fmla="*/ 169 w 209"/>
              <a:gd name="T43" fmla="*/ 175 h 176"/>
              <a:gd name="T44" fmla="*/ 208 w 209"/>
              <a:gd name="T45" fmla="*/ 175 h 176"/>
              <a:gd name="T46" fmla="*/ 208 w 209"/>
              <a:gd name="T47" fmla="*/ 69 h 176"/>
              <a:gd name="T48" fmla="*/ 169 w 209"/>
              <a:gd name="T49" fmla="*/ 69 h 176"/>
              <a:gd name="T50" fmla="*/ 200 w 209"/>
              <a:gd name="T51" fmla="*/ 166 h 176"/>
              <a:gd name="T52" fmla="*/ 177 w 209"/>
              <a:gd name="T53" fmla="*/ 166 h 176"/>
              <a:gd name="T54" fmla="*/ 177 w 209"/>
              <a:gd name="T55" fmla="*/ 77 h 176"/>
              <a:gd name="T56" fmla="*/ 200 w 209"/>
              <a:gd name="T57" fmla="*/ 77 h 176"/>
              <a:gd name="T58" fmla="*/ 200 w 209"/>
              <a:gd name="T59" fmla="*/ 166 h 176"/>
              <a:gd name="T60" fmla="*/ 113 w 209"/>
              <a:gd name="T61" fmla="*/ 175 h 176"/>
              <a:gd name="T62" fmla="*/ 152 w 209"/>
              <a:gd name="T63" fmla="*/ 175 h 176"/>
              <a:gd name="T64" fmla="*/ 152 w 209"/>
              <a:gd name="T65" fmla="*/ 0 h 176"/>
              <a:gd name="T66" fmla="*/ 113 w 209"/>
              <a:gd name="T67" fmla="*/ 0 h 176"/>
              <a:gd name="T68" fmla="*/ 113 w 209"/>
              <a:gd name="T69" fmla="*/ 175 h 176"/>
              <a:gd name="T70" fmla="*/ 121 w 209"/>
              <a:gd name="T71" fmla="*/ 8 h 176"/>
              <a:gd name="T72" fmla="*/ 144 w 209"/>
              <a:gd name="T73" fmla="*/ 8 h 176"/>
              <a:gd name="T74" fmla="*/ 144 w 209"/>
              <a:gd name="T75" fmla="*/ 166 h 176"/>
              <a:gd name="T76" fmla="*/ 121 w 209"/>
              <a:gd name="T77" fmla="*/ 166 h 176"/>
              <a:gd name="T78" fmla="*/ 121 w 209"/>
              <a:gd name="T7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pic>
        <p:nvPicPr>
          <p:cNvPr id="8" name="图片 7">
            <a:extLst>
              <a:ext uri="{FF2B5EF4-FFF2-40B4-BE49-F238E27FC236}">
                <a16:creationId xmlns:a16="http://schemas.microsoft.com/office/drawing/2014/main" id="{FCAF31D1-3266-43A5-AF56-E907398EDA45}"/>
              </a:ext>
            </a:extLst>
          </p:cNvPr>
          <p:cNvPicPr>
            <a:picLocks noChangeAspect="1"/>
          </p:cNvPicPr>
          <p:nvPr/>
        </p:nvPicPr>
        <p:blipFill>
          <a:blip r:embed="rId3"/>
          <a:stretch>
            <a:fillRect/>
          </a:stretch>
        </p:blipFill>
        <p:spPr>
          <a:xfrm>
            <a:off x="3033954" y="1889799"/>
            <a:ext cx="7314286" cy="4495238"/>
          </a:xfrm>
          <a:prstGeom prst="rect">
            <a:avLst/>
          </a:prstGeom>
        </p:spPr>
      </p:pic>
    </p:spTree>
    <p:custDataLst>
      <p:tags r:id="rId1"/>
    </p:custDataLst>
    <p:extLst>
      <p:ext uri="{BB962C8B-B14F-4D97-AF65-F5344CB8AC3E}">
        <p14:creationId xmlns:p14="http://schemas.microsoft.com/office/powerpoint/2010/main" val="8673552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3053803" y="577275"/>
            <a:ext cx="72586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rPr>
              <a:t>2.1 Name Dictionary Based Techniques</a:t>
            </a:r>
            <a:endParaRPr lang="zh-CN" altLang="en-US" sz="3200" b="1" dirty="0">
              <a:solidFill>
                <a:schemeClr val="tx1">
                  <a:lumMod val="75000"/>
                  <a:lumOff val="25000"/>
                </a:schemeClr>
              </a:solidFill>
              <a:latin typeface="Times New Roman" panose="02020603050405020304" pitchFamily="18" charset="0"/>
              <a:ea typeface="仿宋" panose="02010609060101010101"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FA2FA476-3BD3-40A9-9150-38DF4FB1D33D}"/>
              </a:ext>
            </a:extLst>
          </p:cNvPr>
          <p:cNvSpPr txBox="1"/>
          <p:nvPr/>
        </p:nvSpPr>
        <p:spPr>
          <a:xfrm>
            <a:off x="3053803" y="1665425"/>
            <a:ext cx="6931660" cy="465409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000" dirty="0"/>
              <a:t>Entity pages</a:t>
            </a:r>
            <a:r>
              <a:rPr lang="zh-CN" altLang="en-US" sz="2000" dirty="0"/>
              <a:t>：实体页标题作为</a:t>
            </a:r>
            <a:r>
              <a:rPr lang="en-US" altLang="zh-CN" sz="2000" dirty="0"/>
              <a:t>key</a:t>
            </a:r>
            <a:r>
              <a:rPr lang="zh-CN" altLang="en-US" sz="2000" dirty="0"/>
              <a:t>，所描述实体作为</a:t>
            </a:r>
            <a:r>
              <a:rPr lang="en-US" altLang="zh-CN" sz="2000" dirty="0"/>
              <a:t>value</a:t>
            </a:r>
          </a:p>
          <a:p>
            <a:pPr marL="285750" indent="-285750">
              <a:lnSpc>
                <a:spcPct val="150000"/>
              </a:lnSpc>
              <a:buFont typeface="Wingdings" panose="05000000000000000000" pitchFamily="2" charset="2"/>
              <a:buChar char="Ø"/>
            </a:pPr>
            <a:r>
              <a:rPr lang="en-US" altLang="zh-CN" sz="2000" dirty="0"/>
              <a:t>Redirect pages</a:t>
            </a:r>
            <a:r>
              <a:rPr lang="zh-CN" altLang="en-US" sz="2000" dirty="0"/>
              <a:t>：重定向页标题作为</a:t>
            </a:r>
            <a:r>
              <a:rPr lang="en-US" altLang="zh-CN" sz="2000" dirty="0"/>
              <a:t>key</a:t>
            </a:r>
            <a:r>
              <a:rPr lang="zh-CN" altLang="en-US" sz="2000" dirty="0"/>
              <a:t>，所指实体作为</a:t>
            </a:r>
            <a:r>
              <a:rPr lang="en-US" altLang="zh-CN" sz="2000" dirty="0"/>
              <a:t>value</a:t>
            </a:r>
          </a:p>
          <a:p>
            <a:pPr marL="285750" indent="-285750">
              <a:lnSpc>
                <a:spcPct val="150000"/>
              </a:lnSpc>
              <a:buFont typeface="Wingdings" panose="05000000000000000000" pitchFamily="2" charset="2"/>
              <a:buChar char="Ø"/>
            </a:pPr>
            <a:r>
              <a:rPr lang="en-US" altLang="zh-CN" sz="2000" dirty="0"/>
              <a:t>Disambiguation pages</a:t>
            </a:r>
            <a:r>
              <a:rPr lang="zh-CN" altLang="en-US" sz="2000" dirty="0"/>
              <a:t>：消歧页的标题作为</a:t>
            </a:r>
            <a:r>
              <a:rPr lang="en-US" altLang="zh-CN" sz="2000" dirty="0"/>
              <a:t>key</a:t>
            </a:r>
            <a:r>
              <a:rPr lang="zh-CN" altLang="en-US" sz="2000" dirty="0"/>
              <a:t>，所指实体作为</a:t>
            </a:r>
            <a:r>
              <a:rPr lang="en-US" altLang="zh-CN" sz="2000" dirty="0"/>
              <a:t>value</a:t>
            </a:r>
          </a:p>
          <a:p>
            <a:pPr marL="285750" indent="-285750">
              <a:lnSpc>
                <a:spcPct val="150000"/>
              </a:lnSpc>
              <a:buFont typeface="Wingdings" panose="05000000000000000000" pitchFamily="2" charset="2"/>
              <a:buChar char="Ø"/>
            </a:pPr>
            <a:r>
              <a:rPr lang="en-US" altLang="zh-CN" sz="2000" dirty="0"/>
              <a:t>Bold phrases from the first paragraphs</a:t>
            </a:r>
            <a:r>
              <a:rPr lang="zh-CN" altLang="en-US" sz="2000" dirty="0"/>
              <a:t>：维基百科页面的第一段中的每个粗体短语作为</a:t>
            </a:r>
            <a:r>
              <a:rPr lang="en-US" altLang="zh-CN" sz="2000" dirty="0"/>
              <a:t>key</a:t>
            </a:r>
            <a:r>
              <a:rPr lang="zh-CN" altLang="en-US" sz="2000" dirty="0"/>
              <a:t>，所指实体作为</a:t>
            </a:r>
            <a:r>
              <a:rPr lang="en-US" altLang="zh-CN" sz="2000" dirty="0"/>
              <a:t>value</a:t>
            </a:r>
          </a:p>
          <a:p>
            <a:pPr marL="285750" indent="-285750">
              <a:lnSpc>
                <a:spcPct val="150000"/>
              </a:lnSpc>
              <a:buFont typeface="Wingdings" panose="05000000000000000000" pitchFamily="2" charset="2"/>
              <a:buChar char="Ø"/>
            </a:pPr>
            <a:r>
              <a:rPr lang="en-US" altLang="zh-CN" sz="2000" dirty="0"/>
              <a:t>Hyperlinks in Wikipedia articles</a:t>
            </a:r>
            <a:r>
              <a:rPr lang="zh-CN" altLang="en-US" sz="2000" dirty="0"/>
              <a:t>：超链接的锚文本作为</a:t>
            </a:r>
            <a:r>
              <a:rPr lang="en-US" altLang="zh-CN" sz="2000" dirty="0"/>
              <a:t>key</a:t>
            </a:r>
            <a:r>
              <a:rPr lang="zh-CN" altLang="en-US" sz="2000" dirty="0"/>
              <a:t>，所指实体作为</a:t>
            </a:r>
            <a:r>
              <a:rPr lang="en-US" altLang="zh-CN" sz="2000" dirty="0"/>
              <a:t>value</a:t>
            </a:r>
            <a:endParaRPr lang="zh-CN" altLang="en-US" sz="2000" dirty="0"/>
          </a:p>
        </p:txBody>
      </p:sp>
    </p:spTree>
    <p:custDataLst>
      <p:tags r:id="rId1"/>
    </p:custDataLst>
    <p:extLst>
      <p:ext uri="{BB962C8B-B14F-4D97-AF65-F5344CB8AC3E}">
        <p14:creationId xmlns:p14="http://schemas.microsoft.com/office/powerpoint/2010/main" val="4853236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0.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宽屏</PresentationFormat>
  <Paragraphs>93</Paragraphs>
  <Slides>29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Yuanti SC</vt:lpstr>
      <vt:lpstr>仿宋</vt:lpstr>
      <vt:lpstr>宋体</vt:lpstr>
      <vt:lpstr>微软雅黑</vt:lpstr>
      <vt:lpstr>Arial</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5</cp:revision>
  <dcterms:created xsi:type="dcterms:W3CDTF">2018-03-01T02:03:00Z</dcterms:created>
  <dcterms:modified xsi:type="dcterms:W3CDTF">2018-06-28T03:28:30Z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