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74" r:id="rId3"/>
    <p:sldId id="259" r:id="rId4"/>
    <p:sldId id="260" r:id="rId5"/>
    <p:sldId id="280" r:id="rId6"/>
    <p:sldId id="265" r:id="rId7"/>
    <p:sldId id="285" r:id="rId8"/>
    <p:sldId id="266" r:id="rId9"/>
    <p:sldId id="270" r:id="rId10"/>
    <p:sldId id="286" r:id="rId11"/>
    <p:sldId id="267" r:id="rId12"/>
    <p:sldId id="276" r:id="rId13"/>
    <p:sldId id="278" r:id="rId14"/>
    <p:sldId id="277" r:id="rId15"/>
    <p:sldId id="279" r:id="rId16"/>
    <p:sldId id="281" r:id="rId17"/>
    <p:sldId id="271" r:id="rId18"/>
    <p:sldId id="283" r:id="rId19"/>
    <p:sldId id="272" r:id="rId20"/>
    <p:sldId id="282" r:id="rId21"/>
    <p:sldId id="284" r:id="rId22"/>
    <p:sldId id="268" r:id="rId23"/>
    <p:sldId id="287" r:id="rId24"/>
    <p:sldId id="288" r:id="rId25"/>
    <p:sldId id="27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 initials="a" lastIdx="2" clrIdx="0">
    <p:extLst>
      <p:ext uri="{19B8F6BF-5375-455C-9EA6-DF929625EA0E}">
        <p15:presenceInfo xmlns:p15="http://schemas.microsoft.com/office/powerpoint/2012/main" userId="a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7798" autoAdjust="0"/>
  </p:normalViewPr>
  <p:slideViewPr>
    <p:cSldViewPr snapToGrid="0">
      <p:cViewPr varScale="1">
        <p:scale>
          <a:sx n="54" d="100"/>
          <a:sy n="54"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62335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D24CBF-0CA5-4633-95B6-E006C7043431}" type="slidenum">
              <a:rPr lang="zh-CN" altLang="en-US" smtClean="0"/>
              <a:t>1</a:t>
            </a:fld>
            <a:endParaRPr lang="zh-CN" altLang="en-US"/>
          </a:p>
        </p:txBody>
      </p:sp>
    </p:spTree>
    <p:extLst>
      <p:ext uri="{BB962C8B-B14F-4D97-AF65-F5344CB8AC3E}">
        <p14:creationId xmlns:p14="http://schemas.microsoft.com/office/powerpoint/2010/main" val="32212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05281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1076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12290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不同颜色的节点代表不同的实体类型，选中节点可以在右上角蓝色信息框内看到节点的属性信息。</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57384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985202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960799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一方面它助于检验机器</a:t>
            </a:r>
            <a:r>
              <a:rPr lang="zh-CN" altLang="en-US" sz="1200" kern="1200" dirty="0" smtClean="0">
                <a:solidFill>
                  <a:schemeClr val="tx1"/>
                </a:solidFill>
                <a:effectLst/>
                <a:latin typeface="+mn-lt"/>
                <a:ea typeface="+mn-ea"/>
                <a:cs typeface="+mn-cs"/>
              </a:rPr>
              <a:t>分类</a:t>
            </a:r>
            <a:r>
              <a:rPr lang="zh-CN" altLang="zh-CN" sz="1200" kern="1200" dirty="0" smtClean="0">
                <a:solidFill>
                  <a:schemeClr val="tx1"/>
                </a:solidFill>
                <a:effectLst/>
                <a:latin typeface="+mn-lt"/>
                <a:ea typeface="+mn-ea"/>
                <a:cs typeface="+mn-cs"/>
              </a:rPr>
              <a:t>的正确率，另一方面是为了下一阶段工作做准备，积累高质量的标注数据，用来训练非结构化数据中实体和关系识别的分类器</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1364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半结构化数据抽取</a:t>
            </a:r>
            <a:endParaRPr lang="en-US" altLang="zh-CN" dirty="0"/>
          </a:p>
          <a:p>
            <a:pPr marL="228600" indent="-228600">
              <a:buAutoNum type="arabicPeriod"/>
            </a:pPr>
            <a:r>
              <a:rPr lang="zh-CN" altLang="en-US" dirty="0"/>
              <a:t>目前</a:t>
            </a:r>
            <a:r>
              <a:rPr lang="en-US" altLang="zh-CN" dirty="0"/>
              <a:t>schema</a:t>
            </a:r>
            <a:r>
              <a:rPr lang="zh-CN" altLang="en-US" dirty="0"/>
              <a:t>中每个类的属性</a:t>
            </a:r>
            <a:r>
              <a:rPr lang="zh-CN" altLang="en-US" dirty="0" smtClean="0"/>
              <a:t>是人为</a:t>
            </a:r>
            <a:r>
              <a:rPr lang="zh-CN" altLang="en-US" dirty="0"/>
              <a:t>定义的，难免有所欠缺。小米公司希望我们重点拓展作品类的相关属性，但也没有给出</a:t>
            </a:r>
            <a:r>
              <a:rPr lang="zh-CN" altLang="en-US" dirty="0" smtClean="0"/>
              <a:t>具体要求</a:t>
            </a:r>
            <a:endParaRPr lang="en-US" altLang="zh-CN" dirty="0" smtClean="0"/>
          </a:p>
          <a:p>
            <a:pPr marL="228600" indent="-228600">
              <a:buAutoNum type="arabicPeriod"/>
            </a:pPr>
            <a:r>
              <a:rPr lang="zh-CN" altLang="en-US" dirty="0" smtClean="0"/>
              <a:t>目前</a:t>
            </a:r>
            <a:r>
              <a:rPr lang="zh-CN" altLang="en-US" dirty="0"/>
              <a:t>的百科</a:t>
            </a:r>
            <a:r>
              <a:rPr lang="zh-CN" altLang="en-US" dirty="0" smtClean="0"/>
              <a:t>数据属性不统一，格式也不统一，</a:t>
            </a:r>
            <a:r>
              <a:rPr lang="zh-CN" altLang="en-US" dirty="0"/>
              <a:t>以</a:t>
            </a:r>
            <a:r>
              <a:rPr lang="en-US" altLang="zh-CN" dirty="0"/>
              <a:t>Person</a:t>
            </a:r>
            <a:r>
              <a:rPr lang="zh-CN" altLang="en-US" dirty="0"/>
              <a:t>类为例，</a:t>
            </a:r>
            <a:r>
              <a:rPr lang="zh-CN" altLang="en-US" dirty="0" smtClean="0"/>
              <a:t>我们虽然定义</a:t>
            </a:r>
            <a:r>
              <a:rPr lang="zh-CN" altLang="en-US" dirty="0"/>
              <a:t>了“工作地点”这个属性，</a:t>
            </a:r>
            <a:r>
              <a:rPr lang="zh-CN" altLang="en-US" dirty="0" smtClean="0"/>
              <a:t>但在实际操作中很难判断</a:t>
            </a:r>
            <a:r>
              <a:rPr lang="zh-CN" altLang="en-US" dirty="0"/>
              <a:t>数据中哪个项对应了该属性的</a:t>
            </a:r>
            <a:r>
              <a:rPr lang="zh-CN" altLang="en-US" dirty="0" smtClean="0"/>
              <a:t>值</a:t>
            </a:r>
            <a:endParaRPr lang="en-US" altLang="zh-CN" dirty="0" smtClean="0"/>
          </a:p>
          <a:p>
            <a:pPr marL="228600" indent="-228600">
              <a:buAutoNum type="arabicPeriod"/>
            </a:pPr>
            <a:r>
              <a:rPr lang="zh-CN" altLang="en-US" dirty="0" smtClean="0"/>
              <a:t>实体</a:t>
            </a:r>
            <a:r>
              <a:rPr lang="zh-CN" altLang="en-US" dirty="0"/>
              <a:t>链接难度比较大。比如有一个关于“徐悲鸿”的页面，但在另一个关于“中央美术学院”的页面中，校友属性也包含徐悲鸿，没有充足的上下文信息我们难以判断这两个徐悲鸿是否是同一个</a:t>
            </a:r>
            <a:endParaRPr lang="en-US" altLang="zh-CN" dirty="0"/>
          </a:p>
          <a:p>
            <a:pPr marL="228600" indent="-228600">
              <a:buAutoNum type="arabicPeriod"/>
            </a:pPr>
            <a:r>
              <a:rPr lang="zh-CN" altLang="en-US" dirty="0" smtClean="0"/>
              <a:t>小米</a:t>
            </a:r>
            <a:r>
              <a:rPr lang="zh-CN" altLang="en-US" dirty="0"/>
              <a:t>希望我们</a:t>
            </a:r>
            <a:r>
              <a:rPr lang="zh-CN" altLang="en-US" dirty="0" smtClean="0"/>
              <a:t>把重心放</a:t>
            </a:r>
            <a:r>
              <a:rPr lang="zh-CN" altLang="en-US" dirty="0"/>
              <a:t>在艺术作品</a:t>
            </a:r>
            <a:r>
              <a:rPr lang="zh-CN" altLang="en-US" dirty="0" smtClean="0"/>
              <a:t>上，但目前我们提取的重心是人物。</a:t>
            </a:r>
            <a:r>
              <a:rPr lang="zh-CN" altLang="en-US" dirty="0"/>
              <a:t>因此爬取策略需要做部分调整。</a:t>
            </a:r>
            <a:endParaRPr lang="en-US" altLang="zh-CN" dirty="0"/>
          </a:p>
          <a:p>
            <a:pPr marL="228600" indent="-228600">
              <a:buAutoNum type="arabicPeriod"/>
            </a:pPr>
            <a:endParaRPr lang="en-US" altLang="zh-CN" dirty="0"/>
          </a:p>
          <a:p>
            <a:pPr marL="0" indent="0">
              <a:buNone/>
            </a:pPr>
            <a:r>
              <a:rPr lang="zh-CN" altLang="en-US" dirty="0"/>
              <a:t>非结构化数据抽取</a:t>
            </a:r>
            <a:endParaRPr lang="en-US" altLang="zh-CN" dirty="0"/>
          </a:p>
          <a:p>
            <a:pPr marL="0" indent="0">
              <a:buNone/>
            </a:pPr>
            <a:r>
              <a:rPr lang="en-US" altLang="zh-CN" dirty="0"/>
              <a:t>1.</a:t>
            </a:r>
            <a:r>
              <a:rPr lang="zh-CN" altLang="en-US" dirty="0"/>
              <a:t>对于我们定义的实体类型和实体关系，目前还没有对应的标注数据</a:t>
            </a:r>
            <a:endParaRPr lang="en-US" altLang="zh-CN" dirty="0"/>
          </a:p>
          <a:p>
            <a:pPr marL="0" indent="0">
              <a:buNone/>
            </a:pPr>
            <a:r>
              <a:rPr lang="en-US" altLang="zh-CN" dirty="0"/>
              <a:t>2.</a:t>
            </a:r>
            <a:r>
              <a:rPr lang="zh-CN" altLang="en-US" dirty="0"/>
              <a:t>目前实体识别模型和关系抽取模型对于我们定义的实体类型和关系类型无法直接使用</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861792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789131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22983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65302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知识图谱是于</a:t>
            </a:r>
            <a:r>
              <a:rPr lang="en-US" altLang="zh-CN" dirty="0" smtClean="0"/>
              <a:t>2012</a:t>
            </a:r>
            <a:r>
              <a:rPr lang="zh-CN" altLang="en-US" dirty="0" smtClean="0"/>
              <a:t>年由</a:t>
            </a:r>
            <a:r>
              <a:rPr lang="en-US" altLang="zh-CN" dirty="0" smtClean="0"/>
              <a:t>Google</a:t>
            </a:r>
            <a:r>
              <a:rPr lang="zh-CN" altLang="en-US" dirty="0" smtClean="0"/>
              <a:t>正式提出的一项技术，其初衷是为了提高搜索引擎的能力，改善用户的搜索质量以及搜索体验</a:t>
            </a:r>
            <a:r>
              <a:rPr lang="zh-CN" altLang="en-US" dirty="0" smtClean="0"/>
              <a:t>。</a:t>
            </a:r>
            <a:r>
              <a:rPr lang="zh-CN" altLang="zh-CN" sz="1200" kern="1200" dirty="0" smtClean="0">
                <a:solidFill>
                  <a:schemeClr val="tx1"/>
                </a:solidFill>
                <a:effectLst/>
                <a:latin typeface="+mn-lt"/>
                <a:ea typeface="+mn-ea"/>
                <a:cs typeface="+mn-cs"/>
              </a:rPr>
              <a:t>现在的知识图谱已经被用来泛指各种大规模的知识库</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dirty="0" smtClean="0"/>
              <a:t>实体</a:t>
            </a:r>
            <a:r>
              <a:rPr lang="en-US" altLang="zh-CN" dirty="0" smtClean="0"/>
              <a:t>: </a:t>
            </a:r>
            <a:r>
              <a:rPr lang="zh-CN" altLang="en-US" dirty="0" smtClean="0"/>
              <a:t>指的是具有可区别性且独立存在的某种事物。如某一个人、某一个城市、某一种植物等、某一种商品等等。实体是知识图谱中的最基本</a:t>
            </a:r>
            <a:r>
              <a:rPr lang="zh-CN" altLang="en-US" dirty="0" smtClean="0"/>
              <a:t>元素。</a:t>
            </a:r>
            <a:endParaRPr lang="en-US" altLang="zh-CN" dirty="0" smtClean="0"/>
          </a:p>
          <a:p>
            <a:r>
              <a:rPr lang="zh-CN" altLang="en-US" dirty="0" smtClean="0"/>
              <a:t>语义</a:t>
            </a:r>
            <a:r>
              <a:rPr lang="zh-CN" altLang="en-US" dirty="0" smtClean="0"/>
              <a:t>类（概念）：具有同种特性的实体构成的</a:t>
            </a:r>
            <a:r>
              <a:rPr lang="zh-CN" altLang="en-US" dirty="0" smtClean="0"/>
              <a:t>集合。</a:t>
            </a:r>
            <a:endParaRPr lang="en-US" altLang="zh-CN" dirty="0" smtClean="0"/>
          </a:p>
          <a:p>
            <a:r>
              <a:rPr lang="zh-CN" altLang="en-US" dirty="0" smtClean="0"/>
              <a:t>关系：用来</a:t>
            </a:r>
            <a:r>
              <a:rPr lang="zh-CN" altLang="en-US" dirty="0" smtClean="0"/>
              <a:t>连接两个实体，刻画它们之间的</a:t>
            </a:r>
            <a:r>
              <a:rPr lang="zh-CN" altLang="en-US" dirty="0" smtClean="0"/>
              <a:t>关联。</a:t>
            </a:r>
            <a:endParaRPr lang="en-US" altLang="zh-CN" dirty="0" smtClean="0"/>
          </a:p>
          <a:p>
            <a:r>
              <a:rPr lang="zh-CN" altLang="en-US" dirty="0" smtClean="0"/>
              <a:t>属性</a:t>
            </a:r>
            <a:r>
              <a:rPr lang="zh-CN" altLang="en-US" dirty="0" smtClean="0"/>
              <a:t>和属性</a:t>
            </a:r>
            <a:r>
              <a:rPr lang="zh-CN" altLang="en-US" dirty="0" smtClean="0"/>
              <a:t>值（</a:t>
            </a:r>
            <a:r>
              <a:rPr lang="en-US" altLang="zh-CN" dirty="0" smtClean="0"/>
              <a:t>attribute-value pair</a:t>
            </a:r>
            <a:r>
              <a:rPr lang="zh-CN" altLang="en-US" dirty="0" smtClean="0"/>
              <a:t>，又称</a:t>
            </a:r>
            <a:r>
              <a:rPr lang="en-US" altLang="zh-CN" dirty="0" smtClean="0"/>
              <a:t>AVP</a:t>
            </a:r>
            <a:r>
              <a:rPr lang="zh-CN" altLang="en-US" dirty="0" smtClean="0"/>
              <a:t>）：成对出现，</a:t>
            </a:r>
            <a:r>
              <a:rPr lang="zh-CN" altLang="en-US" dirty="0" smtClean="0"/>
              <a:t>用来刻画实体的内在特性</a:t>
            </a:r>
            <a:r>
              <a:rPr lang="zh-CN" altLang="en-US"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16048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73994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14139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百科类</a:t>
            </a:r>
            <a:r>
              <a:rPr lang="zh-CN" altLang="en-US" dirty="0" smtClean="0"/>
              <a:t>数据：百科数据包含</a:t>
            </a:r>
            <a:r>
              <a:rPr lang="zh-CN" altLang="en-US" dirty="0" smtClean="0"/>
              <a:t>大量高质量的常识性知识，是知识图谱最主要的知识来源</a:t>
            </a:r>
          </a:p>
          <a:p>
            <a:r>
              <a:rPr lang="zh-CN" altLang="en-US" dirty="0" smtClean="0"/>
              <a:t>半结构化数据：</a:t>
            </a:r>
            <a:r>
              <a:rPr lang="en-US" altLang="zh-CN" dirty="0" smtClean="0"/>
              <a:t>HTML</a:t>
            </a:r>
            <a:r>
              <a:rPr lang="zh-CN" altLang="en-US" dirty="0" smtClean="0"/>
              <a:t>表格，抽取相关实体的属性</a:t>
            </a:r>
            <a:r>
              <a:rPr lang="en-US" altLang="zh-CN" dirty="0" smtClean="0"/>
              <a:t>-</a:t>
            </a:r>
            <a:r>
              <a:rPr lang="zh-CN" altLang="en-US" dirty="0" smtClean="0"/>
              <a:t>值对来丰富实体的描述。搜索日志（</a:t>
            </a:r>
            <a:r>
              <a:rPr lang="en-US" altLang="zh-CN" dirty="0" smtClean="0"/>
              <a:t>query log</a:t>
            </a:r>
            <a:r>
              <a:rPr lang="zh-CN" altLang="en-US" dirty="0" smtClean="0"/>
              <a:t>），发现最新出现的各种实体及其属性，从而保证知识图谱的实时性。</a:t>
            </a:r>
          </a:p>
          <a:p>
            <a:r>
              <a:rPr lang="zh-CN" altLang="en-US" dirty="0" smtClean="0"/>
              <a:t>结构化</a:t>
            </a:r>
            <a:r>
              <a:rPr lang="zh-CN" altLang="en-US" dirty="0" smtClean="0"/>
              <a:t>数据：</a:t>
            </a:r>
            <a:r>
              <a:rPr lang="en-US" altLang="zh-CN" dirty="0" err="1" smtClean="0"/>
              <a:t>DBpedia</a:t>
            </a:r>
            <a:r>
              <a:rPr lang="en-US" altLang="zh-CN" dirty="0" smtClean="0"/>
              <a:t> </a:t>
            </a:r>
            <a:r>
              <a:rPr lang="zh-CN" altLang="en-US" dirty="0" smtClean="0"/>
              <a:t>和</a:t>
            </a:r>
            <a:r>
              <a:rPr lang="en-US" altLang="zh-CN" dirty="0" smtClean="0"/>
              <a:t>YAGO </a:t>
            </a:r>
            <a:r>
              <a:rPr lang="zh-CN" altLang="en-US" dirty="0" smtClean="0"/>
              <a:t>等通用语义数据集，还包括如</a:t>
            </a:r>
            <a:r>
              <a:rPr lang="en-US" altLang="zh-CN" dirty="0" err="1" smtClean="0"/>
              <a:t>MusicBrainz</a:t>
            </a:r>
            <a:r>
              <a:rPr lang="en-US" altLang="zh-CN" dirty="0" smtClean="0"/>
              <a:t> </a:t>
            </a:r>
            <a:r>
              <a:rPr lang="zh-CN" altLang="en-US" dirty="0" smtClean="0"/>
              <a:t>和</a:t>
            </a:r>
            <a:r>
              <a:rPr lang="en-US" altLang="zh-CN" dirty="0" err="1" smtClean="0"/>
              <a:t>DrugBank</a:t>
            </a:r>
            <a:r>
              <a:rPr lang="en-US" altLang="zh-CN" dirty="0" smtClean="0"/>
              <a:t> </a:t>
            </a:r>
            <a:r>
              <a:rPr lang="zh-CN" altLang="en-US" dirty="0" smtClean="0"/>
              <a:t>等特定领域的</a:t>
            </a:r>
            <a:r>
              <a:rPr lang="zh-CN" altLang="en-US" dirty="0" smtClean="0"/>
              <a:t>知识库</a:t>
            </a:r>
            <a:endParaRPr lang="zh-CN" altLang="en-US" dirty="0" smtClean="0"/>
          </a:p>
          <a:p>
            <a:r>
              <a:rPr lang="zh-CN" altLang="en-US" dirty="0" smtClean="0"/>
              <a:t>非结构化</a:t>
            </a:r>
            <a:r>
              <a:rPr lang="zh-CN" altLang="en-US" dirty="0" smtClean="0"/>
              <a:t>数据：新闻</a:t>
            </a:r>
            <a:r>
              <a:rPr lang="zh-CN" altLang="en-US" dirty="0" smtClean="0"/>
              <a:t>文本等。</a:t>
            </a:r>
          </a:p>
          <a:p>
            <a:endParaRPr lang="en-US" altLang="zh-CN" dirty="0" smtClean="0"/>
          </a:p>
          <a:p>
            <a:r>
              <a:rPr lang="zh-CN" altLang="en-US" dirty="0" smtClean="0"/>
              <a:t>抽取图谱（</a:t>
            </a:r>
            <a:r>
              <a:rPr lang="en-US" altLang="zh-CN" dirty="0" smtClean="0"/>
              <a:t>Extraction Graphs</a:t>
            </a:r>
            <a:r>
              <a:rPr lang="zh-CN" altLang="en-US" dirty="0" smtClean="0"/>
              <a:t>）到知识图谱：</a:t>
            </a:r>
            <a:endParaRPr lang="en-US" altLang="zh-CN" dirty="0" smtClean="0"/>
          </a:p>
          <a:p>
            <a:r>
              <a:rPr lang="zh-CN" altLang="en-US" dirty="0" smtClean="0"/>
              <a:t>构建</a:t>
            </a:r>
            <a:r>
              <a:rPr lang="en-US" altLang="zh-CN" dirty="0" smtClean="0"/>
              <a:t>Schema</a:t>
            </a:r>
            <a:r>
              <a:rPr lang="zh-CN" altLang="en-US" dirty="0" smtClean="0"/>
              <a:t>，相当于为其建立本体（</a:t>
            </a:r>
            <a:r>
              <a:rPr lang="en-US" altLang="zh-CN" dirty="0" smtClean="0"/>
              <a:t>Ontology</a:t>
            </a:r>
            <a:r>
              <a:rPr lang="zh-CN" altLang="en-US" dirty="0" smtClean="0"/>
              <a:t>），定义了知识图谱数据模型和用于描述物理世界的词汇体系，规范结构化数据的表达。根据定义的</a:t>
            </a:r>
            <a:r>
              <a:rPr lang="en-US" altLang="zh-CN" dirty="0" smtClean="0"/>
              <a:t>schema</a:t>
            </a:r>
            <a:r>
              <a:rPr lang="zh-CN" altLang="en-US" dirty="0" smtClean="0"/>
              <a:t>，进行实体抽取和关系抽取，形成三元组。</a:t>
            </a:r>
          </a:p>
          <a:p>
            <a:endParaRPr lang="en-US" altLang="zh-CN" dirty="0" smtClean="0"/>
          </a:p>
          <a:p>
            <a:r>
              <a:rPr lang="zh-CN" altLang="en-US" dirty="0" smtClean="0"/>
              <a:t>外部知识库：丰富和修正已有知识。</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03969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effectLst/>
                <a:latin typeface="Calibri" panose="020F0502020204030204" pitchFamily="34" charset="0"/>
                <a:ea typeface="+mn-ea"/>
                <a:cs typeface="Times New Roman" panose="02020603050405020304" pitchFamily="18" charset="0"/>
              </a:rPr>
              <a:t>完成了一个基本的</a:t>
            </a:r>
            <a:r>
              <a:rPr lang="zh-CN" altLang="zh-CN" sz="1200" dirty="0" smtClean="0">
                <a:effectLst/>
                <a:latin typeface="Calibri" panose="020F0502020204030204" pitchFamily="34" charset="0"/>
                <a:ea typeface="+mn-ea"/>
                <a:cs typeface="Times New Roman" panose="02020603050405020304" pitchFamily="18" charset="0"/>
              </a:rPr>
              <a:t>百度百科</a:t>
            </a:r>
            <a:r>
              <a:rPr lang="zh-CN" altLang="en-US" sz="1200" dirty="0" smtClean="0">
                <a:effectLst/>
                <a:latin typeface="Calibri" panose="020F0502020204030204" pitchFamily="34" charset="0"/>
                <a:ea typeface="+mn-ea"/>
                <a:cs typeface="Times New Roman" panose="02020603050405020304" pitchFamily="18" charset="0"/>
              </a:rPr>
              <a:t>的抽取</a:t>
            </a:r>
            <a:r>
              <a:rPr lang="zh-CN" altLang="zh-CN" sz="1200" dirty="0" smtClean="0">
                <a:effectLst/>
                <a:latin typeface="Calibri" panose="020F0502020204030204" pitchFamily="34" charset="0"/>
                <a:ea typeface="+mn-ea"/>
                <a:cs typeface="Times New Roman" panose="02020603050405020304" pitchFamily="18" charset="0"/>
              </a:rPr>
              <a:t>，构建了一个包含接近</a:t>
            </a:r>
            <a:r>
              <a:rPr lang="en-US" altLang="zh-CN" sz="1200" dirty="0" smtClean="0">
                <a:effectLst/>
                <a:latin typeface="Calibri" panose="020F0502020204030204" pitchFamily="34" charset="0"/>
                <a:ea typeface="+mn-ea"/>
                <a:cs typeface="Times New Roman" panose="02020603050405020304" pitchFamily="18" charset="0"/>
              </a:rPr>
              <a:t>2</a:t>
            </a:r>
            <a:r>
              <a:rPr lang="zh-CN" altLang="zh-CN" sz="1200" dirty="0" smtClean="0">
                <a:effectLst/>
                <a:latin typeface="Calibri" panose="020F0502020204030204" pitchFamily="34" charset="0"/>
                <a:ea typeface="+mn-ea"/>
                <a:cs typeface="Times New Roman" panose="02020603050405020304" pitchFamily="18" charset="0"/>
              </a:rPr>
              <a:t>万个实体，</a:t>
            </a:r>
            <a:r>
              <a:rPr lang="en-US" altLang="zh-CN" sz="1200" dirty="0" smtClean="0">
                <a:effectLst/>
                <a:latin typeface="Calibri" panose="020F0502020204030204" pitchFamily="34" charset="0"/>
                <a:ea typeface="+mn-ea"/>
                <a:cs typeface="Times New Roman" panose="02020603050405020304" pitchFamily="18" charset="0"/>
              </a:rPr>
              <a:t>1.5</a:t>
            </a:r>
            <a:r>
              <a:rPr lang="zh-CN" altLang="zh-CN" sz="1200" dirty="0" smtClean="0">
                <a:effectLst/>
                <a:latin typeface="Calibri" panose="020F0502020204030204" pitchFamily="34" charset="0"/>
                <a:ea typeface="+mn-ea"/>
                <a:cs typeface="Times New Roman" panose="02020603050405020304" pitchFamily="18" charset="0"/>
              </a:rPr>
              <a:t>万个关系的知识图谱。</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091429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标题：每个标题都是一个实体，</a:t>
            </a:r>
            <a:r>
              <a:rPr lang="zh-CN" altLang="en-US" sz="1200" kern="1200" dirty="0" smtClean="0">
                <a:solidFill>
                  <a:schemeClr val="tx1"/>
                </a:solidFill>
                <a:effectLst/>
                <a:latin typeface="+mn-lt"/>
                <a:ea typeface="+mn-ea"/>
                <a:cs typeface="+mn-cs"/>
              </a:rPr>
              <a:t>提取实体后需要用</a:t>
            </a:r>
            <a:r>
              <a:rPr lang="zh-CN" altLang="zh-CN" sz="1200" kern="1200" dirty="0" smtClean="0">
                <a:solidFill>
                  <a:schemeClr val="tx1"/>
                </a:solidFill>
                <a:effectLst/>
                <a:latin typeface="+mn-lt"/>
                <a:ea typeface="+mn-ea"/>
                <a:cs typeface="+mn-cs"/>
              </a:rPr>
              <a:t>一个全局唯一确定的</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来标识它</a:t>
            </a:r>
          </a:p>
          <a:p>
            <a:r>
              <a:rPr lang="zh-CN" altLang="zh-CN" sz="1200" kern="1200" dirty="0" smtClean="0">
                <a:solidFill>
                  <a:schemeClr val="tx1"/>
                </a:solidFill>
                <a:effectLst/>
                <a:latin typeface="+mn-lt"/>
                <a:ea typeface="+mn-ea"/>
                <a:cs typeface="+mn-cs"/>
              </a:rPr>
              <a:t>摘要：判断该页面是否与艺术领域相关，不相关的舍弃</a:t>
            </a:r>
            <a:endParaRPr lang="en-US" altLang="zh-CN" dirty="0" smtClean="0"/>
          </a:p>
          <a:p>
            <a:r>
              <a:rPr lang="en-US" altLang="zh-CN" dirty="0" err="1" smtClean="0"/>
              <a:t>Infobox</a:t>
            </a:r>
            <a:r>
              <a:rPr lang="zh-CN" altLang="en-US" dirty="0" smtClean="0"/>
              <a:t>：一</a:t>
            </a:r>
            <a:r>
              <a:rPr lang="zh-CN" altLang="en-US" dirty="0" smtClean="0"/>
              <a:t>组（属性，属性</a:t>
            </a:r>
            <a:r>
              <a:rPr lang="zh-CN" altLang="en-US" dirty="0" smtClean="0"/>
              <a:t>值）</a:t>
            </a:r>
            <a:r>
              <a:rPr lang="zh-CN" altLang="en-US" dirty="0" smtClean="0"/>
              <a:t>对，它是百科知识图谱最重要也是最主要的知识</a:t>
            </a:r>
            <a:r>
              <a:rPr lang="zh-CN" altLang="en-US" dirty="0" smtClean="0"/>
              <a:t>来源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标签：用于判断实体类型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作品：每个作品也是一个实体，是重要的获取实体的信息来源</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更新时间：为知识库更新做准备</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461569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32659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443E4B-FAA3-4C56-9950-2F8989416F66}"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FEAEC2-D131-4C94-BDA9-C595C78B5397}" type="slidenum">
              <a:rPr lang="zh-CN" altLang="en-US" smtClean="0"/>
              <a:t>‹#›</a:t>
            </a:fld>
            <a:endParaRPr lang="zh-CN" altLang="en-US"/>
          </a:p>
        </p:txBody>
      </p:sp>
    </p:spTree>
    <p:extLst>
      <p:ext uri="{BB962C8B-B14F-4D97-AF65-F5344CB8AC3E}">
        <p14:creationId xmlns:p14="http://schemas.microsoft.com/office/powerpoint/2010/main" val="2023025443"/>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8214" name="组合 21"/>
          <p:cNvGrpSpPr/>
          <p:nvPr/>
        </p:nvGrpSpPr>
        <p:grpSpPr>
          <a:xfrm>
            <a:off x="0" y="-365125"/>
            <a:ext cx="12590463" cy="7223125"/>
            <a:chOff x="-2989942" y="-361224"/>
            <a:chExt cx="12589868" cy="7222728"/>
          </a:xfrm>
        </p:grpSpPr>
        <p:sp>
          <p:nvSpPr>
            <p:cNvPr id="23" name="矩形 22"/>
            <p:cNvSpPr/>
            <p:nvPr/>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216" name="直角三角形 120"/>
            <p:cNvSpPr/>
            <p:nvPr/>
          </p:nvSpPr>
          <p:spPr>
            <a:xfrm rot="8990647">
              <a:off x="6032496" y="2799489"/>
              <a:ext cx="2226217" cy="1309049"/>
            </a:xfrm>
            <a:prstGeom prst="rtTriangle">
              <a:avLst/>
            </a:prstGeom>
            <a:solidFill>
              <a:srgbClr val="BFBFBF">
                <a:alpha val="14117"/>
              </a:srgbClr>
            </a:solidFill>
            <a:ln w="25400">
              <a:noFill/>
              <a:miter/>
            </a:ln>
          </p:spPr>
          <p:txBody>
            <a:bodyPr rot="10800000"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17" name="直角三角形 121"/>
            <p:cNvSpPr/>
            <p:nvPr/>
          </p:nvSpPr>
          <p:spPr>
            <a:xfrm rot="5358376">
              <a:off x="5426187" y="4005050"/>
              <a:ext cx="2264591" cy="1286867"/>
            </a:xfrm>
            <a:prstGeom prst="rtTriangle">
              <a:avLst/>
            </a:prstGeom>
            <a:solidFill>
              <a:srgbClr val="BFBFBF">
                <a:alpha val="14117"/>
              </a:srgbClr>
            </a:solidFill>
            <a:ln w="25400">
              <a:noFill/>
              <a:miter/>
            </a:ln>
          </p:spPr>
          <p:txBody>
            <a:bodyPr rot="1080000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18" name="直角三角形 122"/>
            <p:cNvSpPr/>
            <p:nvPr/>
          </p:nvSpPr>
          <p:spPr>
            <a:xfrm rot="1805345">
              <a:off x="6152476" y="5093669"/>
              <a:ext cx="2264591" cy="1286867"/>
            </a:xfrm>
            <a:prstGeom prst="rtTriangle">
              <a:avLst/>
            </a:prstGeom>
            <a:solidFill>
              <a:srgbClr val="BFBFBF">
                <a:alpha val="14117"/>
              </a:srgbClr>
            </a:solidFill>
            <a:ln w="25400">
              <a:noFill/>
              <a:miter/>
            </a:ln>
          </p:spPr>
          <p:txBody>
            <a:bodyPr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19" name="任意多边形 41"/>
            <p:cNvSpPr/>
            <p:nvPr/>
          </p:nvSpPr>
          <p:spPr>
            <a:xfrm rot="-1809353">
              <a:off x="7537627" y="5230434"/>
              <a:ext cx="1597713" cy="1309049"/>
            </a:xfrm>
            <a:custGeom>
              <a:avLst/>
              <a:gdLst/>
              <a:ahLst/>
              <a:cxnLst>
                <a:cxn ang="0">
                  <a:pos x="0" y="0"/>
                </a:cxn>
                <a:cxn ang="0">
                  <a:pos x="1597713" y="939480"/>
                </a:cxn>
                <a:cxn ang="0">
                  <a:pos x="1382999" y="1309049"/>
                </a:cxn>
                <a:cxn ang="0">
                  <a:pos x="0" y="1309049"/>
                </a:cxn>
              </a:cxnLst>
              <a:rect l="0" t="0" r="0" b="0"/>
              <a:pathLst>
                <a:path w="1597713" h="1309049">
                  <a:moveTo>
                    <a:pt x="0" y="0"/>
                  </a:moveTo>
                  <a:lnTo>
                    <a:pt x="1597713" y="939480"/>
                  </a:lnTo>
                  <a:lnTo>
                    <a:pt x="1382999" y="1309049"/>
                  </a:lnTo>
                  <a:lnTo>
                    <a:pt x="0" y="1309049"/>
                  </a:lnTo>
                  <a:lnTo>
                    <a:pt x="0" y="0"/>
                  </a:lnTo>
                  <a:close/>
                </a:path>
              </a:pathLst>
            </a:custGeom>
            <a:solidFill>
              <a:srgbClr val="BFBFBF">
                <a:alpha val="14117"/>
              </a:srgbClr>
            </a:solidFill>
            <a:ln w="25400">
              <a:noFill/>
            </a:ln>
          </p:spPr>
          <p:txBody>
            <a:bodyPr/>
            <a:lstStyle/>
            <a:p>
              <a:endParaRPr lang="zh-CN" altLang="en-US"/>
            </a:p>
          </p:txBody>
        </p:sp>
        <p:sp>
          <p:nvSpPr>
            <p:cNvPr id="8220" name="任意多边形 42"/>
            <p:cNvSpPr/>
            <p:nvPr/>
          </p:nvSpPr>
          <p:spPr>
            <a:xfrm rot="-5515305">
              <a:off x="8359952" y="4863960"/>
              <a:ext cx="1056335" cy="600268"/>
            </a:xfrm>
            <a:custGeom>
              <a:avLst/>
              <a:gdLst/>
              <a:ahLst/>
              <a:cxnLst>
                <a:cxn ang="0">
                  <a:pos x="1056335" y="600268"/>
                </a:cxn>
                <a:cxn ang="0">
                  <a:pos x="0" y="564825"/>
                </a:cxn>
                <a:cxn ang="0">
                  <a:pos x="0" y="0"/>
                </a:cxn>
              </a:cxnLst>
              <a:rect l="0" t="0" r="0" b="0"/>
              <a:pathLst>
                <a:path w="1056335" h="600268">
                  <a:moveTo>
                    <a:pt x="1056335" y="600268"/>
                  </a:moveTo>
                  <a:lnTo>
                    <a:pt x="0" y="564825"/>
                  </a:lnTo>
                  <a:lnTo>
                    <a:pt x="0" y="0"/>
                  </a:lnTo>
                  <a:lnTo>
                    <a:pt x="1056335" y="600268"/>
                  </a:lnTo>
                  <a:close/>
                </a:path>
              </a:pathLst>
            </a:custGeom>
            <a:solidFill>
              <a:srgbClr val="BFBFBF">
                <a:alpha val="14117"/>
              </a:srgbClr>
            </a:solidFill>
            <a:ln w="25400">
              <a:noFill/>
            </a:ln>
          </p:spPr>
          <p:txBody>
            <a:bodyPr/>
            <a:lstStyle/>
            <a:p>
              <a:endParaRPr lang="zh-CN" altLang="en-US"/>
            </a:p>
          </p:txBody>
        </p:sp>
        <p:sp>
          <p:nvSpPr>
            <p:cNvPr id="8221" name="任意多边形 43"/>
            <p:cNvSpPr/>
            <p:nvPr/>
          </p:nvSpPr>
          <p:spPr>
            <a:xfrm rot="-9009353">
              <a:off x="7334204" y="2800136"/>
              <a:ext cx="2264591" cy="1286867"/>
            </a:xfrm>
            <a:custGeom>
              <a:avLst/>
              <a:gdLst/>
              <a:ahLst/>
              <a:cxnLst>
                <a:cxn ang="0">
                  <a:pos x="2264591" y="1286867"/>
                </a:cxn>
                <a:cxn ang="0">
                  <a:pos x="689960" y="1286867"/>
                </a:cxn>
                <a:cxn ang="0">
                  <a:pos x="0" y="84277"/>
                </a:cxn>
                <a:cxn ang="0">
                  <a:pos x="0" y="0"/>
                </a:cxn>
              </a:cxnLst>
              <a:rect l="0" t="0" r="0" b="0"/>
              <a:pathLst>
                <a:path w="2264591" h="1286867">
                  <a:moveTo>
                    <a:pt x="2264591" y="1286867"/>
                  </a:moveTo>
                  <a:lnTo>
                    <a:pt x="689960" y="1286867"/>
                  </a:lnTo>
                  <a:lnTo>
                    <a:pt x="0" y="84277"/>
                  </a:lnTo>
                  <a:lnTo>
                    <a:pt x="0" y="0"/>
                  </a:lnTo>
                  <a:lnTo>
                    <a:pt x="2264591" y="1286867"/>
                  </a:lnTo>
                  <a:close/>
                </a:path>
              </a:pathLst>
            </a:custGeom>
            <a:solidFill>
              <a:srgbClr val="BFBFBF">
                <a:alpha val="14117"/>
              </a:srgbClr>
            </a:solidFill>
            <a:ln w="25400">
              <a:noFill/>
            </a:ln>
          </p:spPr>
          <p:txBody>
            <a:bodyPr/>
            <a:lstStyle/>
            <a:p>
              <a:endParaRPr lang="zh-CN" altLang="en-US"/>
            </a:p>
          </p:txBody>
        </p:sp>
        <p:sp>
          <p:nvSpPr>
            <p:cNvPr id="8222" name="直角三角形 109"/>
            <p:cNvSpPr/>
            <p:nvPr/>
          </p:nvSpPr>
          <p:spPr>
            <a:xfrm rot="5358376">
              <a:off x="7277067" y="455813"/>
              <a:ext cx="2192089" cy="1286867"/>
            </a:xfrm>
            <a:prstGeom prst="rtTriangle">
              <a:avLst/>
            </a:prstGeom>
            <a:solidFill>
              <a:srgbClr val="BFBFBF">
                <a:alpha val="14117"/>
              </a:srgbClr>
            </a:solidFill>
            <a:ln w="25400">
              <a:noFill/>
              <a:miter/>
            </a:ln>
          </p:spPr>
          <p:txBody>
            <a:bodyPr rot="1080000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23" name="任意多边形 45"/>
            <p:cNvSpPr/>
            <p:nvPr/>
          </p:nvSpPr>
          <p:spPr>
            <a:xfrm rot="1805345">
              <a:off x="8012277" y="1338493"/>
              <a:ext cx="1587649" cy="1286867"/>
            </a:xfrm>
            <a:custGeom>
              <a:avLst/>
              <a:gdLst/>
              <a:ahLst/>
              <a:cxnLst>
                <a:cxn ang="0">
                  <a:pos x="0" y="0"/>
                </a:cxn>
                <a:cxn ang="0">
                  <a:pos x="1255342" y="713355"/>
                </a:cxn>
                <a:cxn ang="0">
                  <a:pos x="1587649" y="1286867"/>
                </a:cxn>
                <a:cxn ang="0">
                  <a:pos x="0" y="1286867"/>
                </a:cxn>
              </a:cxnLst>
              <a:rect l="0" t="0" r="0" b="0"/>
              <a:pathLst>
                <a:path w="1587649" h="1286867">
                  <a:moveTo>
                    <a:pt x="0" y="0"/>
                  </a:moveTo>
                  <a:lnTo>
                    <a:pt x="1255342" y="713355"/>
                  </a:lnTo>
                  <a:lnTo>
                    <a:pt x="1587649" y="1286867"/>
                  </a:lnTo>
                  <a:lnTo>
                    <a:pt x="0" y="1286867"/>
                  </a:lnTo>
                  <a:lnTo>
                    <a:pt x="0" y="0"/>
                  </a:lnTo>
                  <a:close/>
                </a:path>
              </a:pathLst>
            </a:custGeom>
            <a:solidFill>
              <a:srgbClr val="BFBFBF">
                <a:alpha val="14117"/>
              </a:srgbClr>
            </a:solidFill>
            <a:ln w="25400">
              <a:noFill/>
            </a:ln>
          </p:spPr>
          <p:txBody>
            <a:bodyPr/>
            <a:lstStyle/>
            <a:p>
              <a:endParaRPr lang="zh-CN" altLang="en-US"/>
            </a:p>
          </p:txBody>
        </p:sp>
        <p:sp>
          <p:nvSpPr>
            <p:cNvPr id="8224" name="直角三角形 135"/>
            <p:cNvSpPr/>
            <p:nvPr/>
          </p:nvSpPr>
          <p:spPr>
            <a:xfrm rot="5358376">
              <a:off x="3216362" y="465191"/>
              <a:ext cx="2264591" cy="1286867"/>
            </a:xfrm>
            <a:prstGeom prst="rtTriangle">
              <a:avLst/>
            </a:prstGeom>
            <a:solidFill>
              <a:srgbClr val="BFBFBF">
                <a:alpha val="14117"/>
              </a:srgbClr>
            </a:solidFill>
            <a:ln w="25400">
              <a:noFill/>
              <a:miter/>
            </a:ln>
          </p:spPr>
          <p:txBody>
            <a:bodyPr rot="1080000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25" name="直角三角形 136"/>
            <p:cNvSpPr/>
            <p:nvPr/>
          </p:nvSpPr>
          <p:spPr>
            <a:xfrm rot="1805345">
              <a:off x="3942651" y="1553810"/>
              <a:ext cx="2264591" cy="1286867"/>
            </a:xfrm>
            <a:prstGeom prst="rtTriangle">
              <a:avLst/>
            </a:prstGeom>
            <a:solidFill>
              <a:srgbClr val="BFBFBF">
                <a:alpha val="14117"/>
              </a:srgbClr>
            </a:solidFill>
            <a:ln w="25400">
              <a:noFill/>
              <a:miter/>
            </a:ln>
          </p:spPr>
          <p:txBody>
            <a:bodyPr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26" name="直角三角形 137"/>
            <p:cNvSpPr/>
            <p:nvPr/>
          </p:nvSpPr>
          <p:spPr>
            <a:xfrm rot="-1809353">
              <a:off x="5285272" y="1532709"/>
              <a:ext cx="2226217" cy="1309049"/>
            </a:xfrm>
            <a:prstGeom prst="rtTriangle">
              <a:avLst/>
            </a:prstGeom>
            <a:solidFill>
              <a:srgbClr val="BFBFBF">
                <a:alpha val="14117"/>
              </a:srgbClr>
            </a:solidFill>
            <a:ln w="25400">
              <a:noFill/>
              <a:miter/>
            </a:ln>
          </p:spPr>
          <p:txBody>
            <a:bodyPr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27" name="直角三角形 138"/>
            <p:cNvSpPr/>
            <p:nvPr/>
          </p:nvSpPr>
          <p:spPr>
            <a:xfrm rot="-5515305">
              <a:off x="5914904" y="410040"/>
              <a:ext cx="2175462" cy="1286867"/>
            </a:xfrm>
            <a:prstGeom prst="rtTriangle">
              <a:avLst/>
            </a:prstGeom>
            <a:solidFill>
              <a:srgbClr val="BFBFBF">
                <a:alpha val="14117"/>
              </a:srgbClr>
            </a:solidFill>
            <a:ln w="25400">
              <a:noFill/>
              <a:miter/>
            </a:ln>
          </p:spPr>
          <p:txBody>
            <a:bodyPr rot="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8228" name="任意多边形 50"/>
            <p:cNvSpPr/>
            <p:nvPr/>
          </p:nvSpPr>
          <p:spPr>
            <a:xfrm rot="-9009353">
              <a:off x="6233784" y="-361224"/>
              <a:ext cx="1054318" cy="1204015"/>
            </a:xfrm>
            <a:custGeom>
              <a:avLst/>
              <a:gdLst/>
              <a:ahLst/>
              <a:cxnLst>
                <a:cxn ang="0">
                  <a:pos x="1054318" y="599122"/>
                </a:cxn>
                <a:cxn ang="0">
                  <a:pos x="0" y="1204015"/>
                </a:cxn>
                <a:cxn ang="0">
                  <a:pos x="0" y="0"/>
                </a:cxn>
              </a:cxnLst>
              <a:rect l="0" t="0" r="0" b="0"/>
              <a:pathLst>
                <a:path w="1054318" h="1204015">
                  <a:moveTo>
                    <a:pt x="1054318" y="599122"/>
                  </a:moveTo>
                  <a:lnTo>
                    <a:pt x="0" y="1204015"/>
                  </a:lnTo>
                  <a:lnTo>
                    <a:pt x="0" y="0"/>
                  </a:lnTo>
                  <a:lnTo>
                    <a:pt x="1054318" y="599122"/>
                  </a:lnTo>
                  <a:close/>
                </a:path>
              </a:pathLst>
            </a:custGeom>
            <a:solidFill>
              <a:srgbClr val="BFBFBF">
                <a:alpha val="14117"/>
              </a:srgbClr>
            </a:solidFill>
            <a:ln w="25400">
              <a:noFill/>
            </a:ln>
          </p:spPr>
          <p:txBody>
            <a:bodyPr/>
            <a:lstStyle/>
            <a:p>
              <a:endParaRPr lang="zh-CN" altLang="en-US"/>
            </a:p>
          </p:txBody>
        </p:sp>
      </p:grpSp>
      <p:grpSp>
        <p:nvGrpSpPr>
          <p:cNvPr id="8229" name="组合 51"/>
          <p:cNvGrpSpPr/>
          <p:nvPr/>
        </p:nvGrpSpPr>
        <p:grpSpPr>
          <a:xfrm>
            <a:off x="6805613" y="2011363"/>
            <a:ext cx="4016375" cy="2847975"/>
            <a:chOff x="8693539" y="2599117"/>
            <a:chExt cx="2422149" cy="1716485"/>
          </a:xfrm>
        </p:grpSpPr>
        <p:grpSp>
          <p:nvGrpSpPr>
            <p:cNvPr id="53" name="Group 10"/>
            <p:cNvGrpSpPr/>
            <p:nvPr/>
          </p:nvGrpSpPr>
          <p:grpSpPr bwMode="auto">
            <a:xfrm>
              <a:off x="8830267" y="2599117"/>
              <a:ext cx="1420561" cy="1568779"/>
              <a:chOff x="0" y="0"/>
              <a:chExt cx="1643999" cy="1784764"/>
            </a:xfrm>
            <a:solidFill>
              <a:schemeClr val="accent1"/>
            </a:solidFill>
          </p:grpSpPr>
          <p:sp>
            <p:nvSpPr>
              <p:cNvPr id="68" name="直角三角形 114"/>
              <p:cNvSpPr>
                <a:spLocks noChangeArrowheads="1"/>
              </p:cNvSpPr>
              <p:nvPr/>
            </p:nvSpPr>
            <p:spPr bwMode="auto">
              <a:xfrm rot="10800000">
                <a:off x="288925" y="0"/>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9" name="直角三角形 115"/>
              <p:cNvSpPr>
                <a:spLocks noChangeArrowheads="1"/>
              </p:cNvSpPr>
              <p:nvPr/>
            </p:nvSpPr>
            <p:spPr bwMode="auto">
              <a:xfrm rot="7167729">
                <a:off x="-212686" y="328472"/>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70" name="直角三角形 116"/>
              <p:cNvSpPr>
                <a:spLocks noChangeArrowheads="1"/>
              </p:cNvSpPr>
              <p:nvPr/>
            </p:nvSpPr>
            <p:spPr bwMode="auto">
              <a:xfrm rot="3614698">
                <a:off x="-175951" y="909918"/>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71" name="直角三角形 117"/>
              <p:cNvSpPr>
                <a:spLocks noChangeArrowheads="1"/>
              </p:cNvSpPr>
              <p:nvPr/>
            </p:nvSpPr>
            <p:spPr bwMode="auto">
              <a:xfrm>
                <a:off x="344517" y="1202024"/>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72" name="直角三角形 118"/>
              <p:cNvSpPr>
                <a:spLocks noChangeArrowheads="1"/>
              </p:cNvSpPr>
              <p:nvPr/>
            </p:nvSpPr>
            <p:spPr bwMode="auto">
              <a:xfrm rot="17894048">
                <a:off x="848573" y="883274"/>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73" name="直角三角形 119"/>
              <p:cNvSpPr>
                <a:spLocks noChangeArrowheads="1"/>
              </p:cNvSpPr>
              <p:nvPr/>
            </p:nvSpPr>
            <p:spPr bwMode="auto">
              <a:xfrm rot="14400000">
                <a:off x="808498" y="291371"/>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grpSp>
        <p:grpSp>
          <p:nvGrpSpPr>
            <p:cNvPr id="54" name="Group 10"/>
            <p:cNvGrpSpPr/>
            <p:nvPr/>
          </p:nvGrpSpPr>
          <p:grpSpPr bwMode="auto">
            <a:xfrm>
              <a:off x="10778425" y="3943150"/>
              <a:ext cx="337263" cy="372452"/>
              <a:chOff x="0" y="0"/>
              <a:chExt cx="1643999" cy="1784764"/>
            </a:xfrm>
            <a:solidFill>
              <a:schemeClr val="accent1"/>
            </a:solidFill>
          </p:grpSpPr>
          <p:sp>
            <p:nvSpPr>
              <p:cNvPr id="62" name="直角三角形 114"/>
              <p:cNvSpPr>
                <a:spLocks noChangeArrowheads="1"/>
              </p:cNvSpPr>
              <p:nvPr/>
            </p:nvSpPr>
            <p:spPr bwMode="auto">
              <a:xfrm rot="10800000">
                <a:off x="288925" y="0"/>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3" name="直角三角形 115"/>
              <p:cNvSpPr>
                <a:spLocks noChangeArrowheads="1"/>
              </p:cNvSpPr>
              <p:nvPr/>
            </p:nvSpPr>
            <p:spPr bwMode="auto">
              <a:xfrm rot="7167729">
                <a:off x="-212686" y="328472"/>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4" name="直角三角形 116"/>
              <p:cNvSpPr>
                <a:spLocks noChangeArrowheads="1"/>
              </p:cNvSpPr>
              <p:nvPr/>
            </p:nvSpPr>
            <p:spPr bwMode="auto">
              <a:xfrm rot="3614698">
                <a:off x="-175951" y="909918"/>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5" name="直角三角形 117"/>
              <p:cNvSpPr>
                <a:spLocks noChangeArrowheads="1"/>
              </p:cNvSpPr>
              <p:nvPr/>
            </p:nvSpPr>
            <p:spPr bwMode="auto">
              <a:xfrm>
                <a:off x="344517" y="1202024"/>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6" name="直角三角形 118"/>
              <p:cNvSpPr>
                <a:spLocks noChangeArrowheads="1"/>
              </p:cNvSpPr>
              <p:nvPr/>
            </p:nvSpPr>
            <p:spPr bwMode="auto">
              <a:xfrm rot="17894048">
                <a:off x="848573" y="883274"/>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7" name="直角三角形 119"/>
              <p:cNvSpPr>
                <a:spLocks noChangeArrowheads="1"/>
              </p:cNvSpPr>
              <p:nvPr/>
            </p:nvSpPr>
            <p:spPr bwMode="auto">
              <a:xfrm rot="14400000">
                <a:off x="808498" y="291371"/>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grpSp>
        <p:grpSp>
          <p:nvGrpSpPr>
            <p:cNvPr id="55" name="Group 10"/>
            <p:cNvGrpSpPr/>
            <p:nvPr/>
          </p:nvGrpSpPr>
          <p:grpSpPr bwMode="auto">
            <a:xfrm>
              <a:off x="8693539" y="3970970"/>
              <a:ext cx="154533" cy="170657"/>
              <a:chOff x="0" y="0"/>
              <a:chExt cx="1643999" cy="1784764"/>
            </a:xfrm>
            <a:solidFill>
              <a:schemeClr val="accent1"/>
            </a:solidFill>
          </p:grpSpPr>
          <p:sp>
            <p:nvSpPr>
              <p:cNvPr id="56" name="直角三角形 114"/>
              <p:cNvSpPr>
                <a:spLocks noChangeArrowheads="1"/>
              </p:cNvSpPr>
              <p:nvPr/>
            </p:nvSpPr>
            <p:spPr bwMode="auto">
              <a:xfrm rot="10800000">
                <a:off x="288925" y="0"/>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57" name="直角三角形 115"/>
              <p:cNvSpPr>
                <a:spLocks noChangeArrowheads="1"/>
              </p:cNvSpPr>
              <p:nvPr/>
            </p:nvSpPr>
            <p:spPr bwMode="auto">
              <a:xfrm rot="7167729">
                <a:off x="-212686" y="328472"/>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58" name="直角三角形 116"/>
              <p:cNvSpPr>
                <a:spLocks noChangeArrowheads="1"/>
              </p:cNvSpPr>
              <p:nvPr/>
            </p:nvSpPr>
            <p:spPr bwMode="auto">
              <a:xfrm rot="3614698">
                <a:off x="-175951" y="909918"/>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59" name="直角三角形 117"/>
              <p:cNvSpPr>
                <a:spLocks noChangeArrowheads="1"/>
              </p:cNvSpPr>
              <p:nvPr/>
            </p:nvSpPr>
            <p:spPr bwMode="auto">
              <a:xfrm>
                <a:off x="344517" y="1202024"/>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0" name="直角三角形 118"/>
              <p:cNvSpPr>
                <a:spLocks noChangeArrowheads="1"/>
              </p:cNvSpPr>
              <p:nvPr/>
            </p:nvSpPr>
            <p:spPr bwMode="auto">
              <a:xfrm rot="17894048">
                <a:off x="848573" y="883274"/>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sp>
            <p:nvSpPr>
              <p:cNvPr id="61" name="直角三角形 119"/>
              <p:cNvSpPr>
                <a:spLocks noChangeArrowheads="1"/>
              </p:cNvSpPr>
              <p:nvPr/>
            </p:nvSpPr>
            <p:spPr bwMode="auto">
              <a:xfrm rot="14400000">
                <a:off x="808498" y="291371"/>
                <a:ext cx="1008112" cy="582740"/>
              </a:xfrm>
              <a:prstGeom prst="rtTriangle">
                <a:avLst/>
              </a:prstGeom>
              <a:grp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marL="0" marR="0" lvl="0" indent="0" algn="ctr" defTabSz="1218565" rtl="0" eaLnBrk="1" latinLnBrk="0" hangingPunct="1">
                  <a:spcBef>
                    <a:spcPts val="0"/>
                  </a:spcBef>
                  <a:spcAft>
                    <a:spcPts val="0"/>
                  </a:spcAft>
                  <a:buClrTx/>
                  <a:buSzTx/>
                  <a:buFontTx/>
                  <a:buNone/>
                  <a:defRPr/>
                </a:pPr>
                <a:endParaRPr kumimoji="0" lang="zh-CN" altLang="zh-CN" sz="2400" b="0" i="0" u="none" strike="noStrike" kern="1200" cap="none" spc="0" normalizeH="0" baseline="0" noProof="0">
                  <a:ln>
                    <a:noFill/>
                  </a:ln>
                  <a:solidFill>
                    <a:srgbClr val="FFFFFF"/>
                  </a:solidFill>
                  <a:effectLst/>
                  <a:uLnTx/>
                  <a:uFillTx/>
                  <a:latin typeface="宋体" pitchFamily="2" charset="-122"/>
                  <a:ea typeface="+mn-ea"/>
                  <a:cs typeface="+mn-cs"/>
                  <a:sym typeface="宋体" pitchFamily="2" charset="-122"/>
                </a:endParaRPr>
              </a:p>
            </p:txBody>
          </p:sp>
        </p:grpSp>
      </p:gr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latinLnBrk="0" hangingPunct="1">
              <a:spcBef>
                <a:spcPts val="0"/>
              </a:spcBef>
              <a:spcAft>
                <a:spcPts val="0"/>
              </a:spcAft>
              <a:buClrTx/>
              <a:buSzTx/>
              <a:buFontTx/>
              <a:buNone/>
              <a:defRPr/>
            </a:pPr>
            <a:fld id="{82943DF2-219C-472F-8E13-D8DE4B39DAB9}"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pPr marL="0" marR="0" lvl="0" indent="0" algn="ctr" defTabSz="914400" rtl="0" eaLnBrk="1" latinLnBrk="0" hangingPunct="1">
              <a:spcBef>
                <a:spcPts val="0"/>
              </a:spcBef>
              <a:spcAft>
                <a:spcPts val="0"/>
              </a:spcAft>
              <a:buClrTx/>
              <a:buSzTx/>
              <a:buFontTx/>
              <a:buNone/>
              <a:defRPr/>
            </a:pPr>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latinLnBrk="0" hangingPunct="1">
              <a:spcBef>
                <a:spcPts val="0"/>
              </a:spcBef>
              <a:spcAft>
                <a:spcPts val="0"/>
              </a:spcAft>
              <a:buClrTx/>
              <a:buSzTx/>
              <a:buFontTx/>
              <a:buNone/>
              <a:defRPr/>
            </a:pPr>
            <a:fld id="{8F647FDA-A6BF-4441-AD03-27A33B74BBD6}"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212" name="KSO_BC1"/>
          <p:cNvSpPr>
            <a:spLocks noGrp="1"/>
          </p:cNvSpPr>
          <p:nvPr>
            <p:ph type="subTitle" idx="1"/>
          </p:nvPr>
        </p:nvSpPr>
        <p:spPr>
          <a:xfrm>
            <a:off x="693738" y="3413125"/>
            <a:ext cx="5953125" cy="679450"/>
          </a:xfrm>
          <a:prstGeom prst="rect">
            <a:avLst/>
          </a:prstGeom>
          <a:noFill/>
          <a:ln w="9525">
            <a:noFill/>
            <a:miter/>
          </a:ln>
        </p:spPr>
        <p:txBody>
          <a:bodyPr anchor="t"/>
          <a:lstStyle>
            <a:lvl1pPr marL="0" lvl="0" indent="0" algn="r">
              <a:buNone/>
              <a:defRPr sz="2400" kern="1200">
                <a:solidFill>
                  <a:schemeClr val="tx1"/>
                </a:solidFill>
              </a:defRPr>
            </a:lvl1pPr>
            <a:lvl2pPr marL="0" lvl="1" indent="0" algn="ctr">
              <a:buNone/>
              <a:defRPr sz="2400" kern="1200">
                <a:solidFill>
                  <a:schemeClr val="tx1"/>
                </a:solidFill>
              </a:defRPr>
            </a:lvl2pPr>
            <a:lvl3pPr marL="685800" lvl="2" indent="-685800" algn="ctr">
              <a:buNone/>
              <a:defRPr sz="2400" kern="1200">
                <a:solidFill>
                  <a:schemeClr val="tx1"/>
                </a:solidFill>
              </a:defRPr>
            </a:lvl3pPr>
            <a:lvl4pPr marL="1028700" lvl="3" indent="-1028700" algn="ctr">
              <a:buNone/>
              <a:defRPr sz="2400" kern="1200">
                <a:solidFill>
                  <a:schemeClr val="tx1"/>
                </a:solidFill>
              </a:defRPr>
            </a:lvl4pPr>
            <a:lvl5pPr marL="1371600" lvl="4" indent="-1371600" algn="ctr">
              <a:buNone/>
              <a:defRPr sz="2400" kern="1200">
                <a:solidFill>
                  <a:schemeClr val="tx1"/>
                </a:solidFill>
              </a:defRPr>
            </a:lvl5pPr>
          </a:lstStyle>
          <a:p>
            <a:pPr lvl="0"/>
            <a:r>
              <a:rPr lang="zh-CN" altLang="en-US" dirty="0"/>
              <a:t>单击此处编辑母版副标题样式</a:t>
            </a:r>
          </a:p>
        </p:txBody>
      </p:sp>
      <p:sp>
        <p:nvSpPr>
          <p:cNvPr id="8213" name="KSO_BT1"/>
          <p:cNvSpPr>
            <a:spLocks noGrp="1"/>
          </p:cNvSpPr>
          <p:nvPr>
            <p:ph type="ctrTitle"/>
          </p:nvPr>
        </p:nvSpPr>
        <p:spPr>
          <a:xfrm>
            <a:off x="709613" y="2109788"/>
            <a:ext cx="5965825" cy="1122362"/>
          </a:xfrm>
          <a:prstGeom prst="rect">
            <a:avLst/>
          </a:prstGeom>
          <a:noFill/>
          <a:ln w="9525">
            <a:noFill/>
            <a:miter/>
          </a:ln>
        </p:spPr>
        <p:txBody>
          <a:bodyPr lIns="72000" tIns="72000" rIns="72000" bIns="72000" anchor="b"/>
          <a:lstStyle>
            <a:lvl1pPr lvl="0" algn="r">
              <a:defRPr sz="4000" kern="1200"/>
            </a:lvl1pPr>
          </a:lstStyle>
          <a:p>
            <a:pPr lvl="0"/>
            <a:r>
              <a:rPr lang="zh-CN" altLang="en-US" dirty="0"/>
              <a:t>单击此处编辑母版标题样式</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82943DF2-219C-472F-8E13-D8DE4B39DAB9}"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latinLnBrk="0" hangingPunct="1">
              <a:spcBef>
                <a:spcPts val="0"/>
              </a:spcBef>
              <a:spcAft>
                <a:spcPts val="0"/>
              </a:spcAft>
              <a:buClrTx/>
              <a:buSzTx/>
              <a:buFontTx/>
              <a:buNone/>
              <a:defRPr/>
            </a:pPr>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8F647FDA-A6BF-4441-AD03-27A33B74BBD6}"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900">
              <a:solidFill>
                <a:srgbClr val="969697"/>
              </a:solidFill>
            </a:endParaRPr>
          </a:p>
        </p:txBody>
      </p:sp>
      <p:sp>
        <p:nvSpPr>
          <p:cNvPr id="6" name="灯片编号占位符 5"/>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82943DF2-219C-472F-8E13-D8DE4B39DAB9}"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latinLnBrk="0" hangingPunct="1">
              <a:spcBef>
                <a:spcPts val="0"/>
              </a:spcBef>
              <a:spcAft>
                <a:spcPts val="0"/>
              </a:spcAft>
              <a:buClrTx/>
              <a:buSzTx/>
              <a:buFontTx/>
              <a:buNone/>
              <a:defRPr/>
            </a:pPr>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8F647FDA-A6BF-4441-AD03-27A33B74BBD6}"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82943DF2-219C-472F-8E13-D8DE4B39DAB9}"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latinLnBrk="0" hangingPunct="1">
              <a:spcBef>
                <a:spcPts val="0"/>
              </a:spcBef>
              <a:spcAft>
                <a:spcPts val="0"/>
              </a:spcAft>
              <a:buClrTx/>
              <a:buSzTx/>
              <a:buFontTx/>
              <a:buNone/>
              <a:defRPr/>
            </a:pPr>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8F647FDA-A6BF-4441-AD03-27A33B74BBD6}"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82943DF2-219C-472F-8E13-D8DE4B39DAB9}"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latinLnBrk="0" hangingPunct="1">
              <a:spcBef>
                <a:spcPts val="0"/>
              </a:spcBef>
              <a:spcAft>
                <a:spcPts val="0"/>
              </a:spcAft>
              <a:buClrTx/>
              <a:buSzTx/>
              <a:buFontTx/>
              <a:buNone/>
              <a:defRPr/>
            </a:pPr>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8F647FDA-A6BF-4441-AD03-27A33B74BBD6}"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82943DF2-219C-472F-8E13-D8DE4B39DAB9}"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latinLnBrk="0" hangingPunct="1">
              <a:spcBef>
                <a:spcPts val="0"/>
              </a:spcBef>
              <a:spcAft>
                <a:spcPts val="0"/>
              </a:spcAft>
              <a:buClrTx/>
              <a:buSzTx/>
              <a:buFontTx/>
              <a:buNone/>
              <a:defRPr/>
            </a:pPr>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8F647FDA-A6BF-4441-AD03-27A33B74BBD6}"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900">
              <a:solidFill>
                <a:srgbClr val="969697"/>
              </a:solidFill>
            </a:endParaRPr>
          </a:p>
        </p:txBody>
      </p:sp>
      <p:sp>
        <p:nvSpPr>
          <p:cNvPr id="7" name="灯片编号占位符 6"/>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786744"/>
            <a:ext cx="10515600" cy="1070339"/>
          </a:xfrm>
        </p:spPr>
        <p:txBody>
          <a:bodyPr anchor="b"/>
          <a:lstStyle>
            <a:lvl1pPr>
              <a:defRPr sz="360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3884071"/>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latinLnBrk="0" hangingPunct="1">
              <a:lnSpc>
                <a:spcPct val="110000"/>
              </a:lnSpc>
              <a:spcBef>
                <a:spcPts val="1200"/>
              </a:spcBef>
              <a:spcAft>
                <a:spcPts val="0"/>
              </a:spcAft>
              <a:buClr>
                <a:schemeClr val="accent1"/>
              </a:buClr>
              <a:buSzPct val="60000"/>
              <a:buFont typeface="Wingdings 2" pitchFamily="18" charset="2"/>
              <a:buNone/>
              <a:defRPr/>
            </a:pPr>
            <a:r>
              <a:rPr kumimoji="0" lang="zh-CN" altLang="en-US" sz="2400" b="0" i="0" u="none" strike="noStrike" kern="1200" cap="none" spc="0" normalizeH="0" baseline="0" noProof="0" smtClean="0">
                <a:ln>
                  <a:noFill/>
                </a:ln>
                <a:solidFill>
                  <a:schemeClr val="accent1"/>
                </a:solidFill>
                <a:effectLst/>
                <a:uLnTx/>
                <a:uFillTx/>
                <a:latin typeface="+mn-ea"/>
                <a:ea typeface="+mn-ea"/>
                <a:cs typeface="+mn-cs"/>
              </a:rPr>
              <a:t>单击图标添加图片</a:t>
            </a:r>
            <a:endParaRPr kumimoji="0" lang="en-US" altLang="en-US" sz="2400" b="0" i="0" u="none" strike="noStrike" kern="1200" cap="none" spc="0" normalizeH="0" baseline="0" noProof="0" dirty="0">
              <a:ln>
                <a:noFill/>
              </a:ln>
              <a:solidFill>
                <a:schemeClr val="accent1"/>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900">
              <a:solidFill>
                <a:srgbClr val="969697"/>
              </a:solidFill>
            </a:endParaRPr>
          </a:p>
        </p:txBody>
      </p:sp>
      <p:sp>
        <p:nvSpPr>
          <p:cNvPr id="7" name="灯片编号占位符 6"/>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900">
              <a:solidFill>
                <a:srgbClr val="969697"/>
              </a:solidFill>
            </a:endParaRPr>
          </a:p>
        </p:txBody>
      </p:sp>
      <p:sp>
        <p:nvSpPr>
          <p:cNvPr id="6" name="灯片编号占位符 5"/>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日期占位符 4"/>
          <p:cNvSpPr>
            <a:spLocks noGrp="1"/>
          </p:cNvSpPr>
          <p:nvPr>
            <p:ph type="dt" sz="half" idx="10"/>
          </p:nvPr>
        </p:nvSpPr>
        <p:spPr/>
        <p:txBody>
          <a:bodyPr/>
          <a:lstStyle/>
          <a:p>
            <a:fld id="{82F288E0-7875-42C4-84C8-98DBBD3BF4D2}" type="datetimeFigureOut">
              <a:rPr lang="zh-CN" altLang="en-US" smtClean="0"/>
              <a:t>2018/8/2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日期占位符 6"/>
          <p:cNvSpPr>
            <a:spLocks noGrp="1"/>
          </p:cNvSpPr>
          <p:nvPr>
            <p:ph type="dt" sz="half" idx="10"/>
          </p:nvPr>
        </p:nvSpPr>
        <p:spPr/>
        <p:txBody>
          <a:bodyPr/>
          <a:lstStyle/>
          <a:p>
            <a:fld id="{82F288E0-7875-42C4-84C8-98DBBD3BF4D2}" type="datetimeFigureOut">
              <a:rPr lang="zh-CN" altLang="en-US" smtClean="0"/>
              <a:t>2018/8/2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t>2018/8/2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zh-CN" altLang="en-US" sz="900" dirty="0"/>
              <a:t>2018/8/2</a:t>
            </a:fld>
            <a:endParaRPr lang="zh-CN" altLang="en-US" sz="900" dirty="0"/>
          </a:p>
        </p:txBody>
      </p:sp>
      <p:sp>
        <p:nvSpPr>
          <p:cNvPr id="3" name="页脚占位符 2"/>
          <p:cNvSpPr>
            <a:spLocks noGrp="1"/>
          </p:cNvSpPr>
          <p:nvPr>
            <p:ph type="ftr" sz="quarter" idx="11"/>
          </p:nvPr>
        </p:nvSpPr>
        <p:spPr/>
        <p:txBody>
          <a:bodyPr/>
          <a:lstStyle/>
          <a:p>
            <a:pPr lvl="0" algn="ctr"/>
            <a:endParaRPr lang="en-US" altLang="zh-CN" sz="900"/>
          </a:p>
        </p:txBody>
      </p:sp>
      <p:sp>
        <p:nvSpPr>
          <p:cNvPr id="4" name="灯片编号占位符 3"/>
          <p:cNvSpPr>
            <a:spLocks noGrp="1"/>
          </p:cNvSpPr>
          <p:nvPr>
            <p:ph type="sldNum" sz="quarter" idx="12"/>
          </p:nvPr>
        </p:nvSpPr>
        <p:spPr/>
        <p:txBody>
          <a:bodyPr/>
          <a:lstStyle/>
          <a:p>
            <a:pPr lvl="0" algn="r"/>
            <a:fld id="{9A0DB2DC-4C9A-4742-B13C-FB6460FD3503}" type="slidenum">
              <a:rPr lang="zh-CN" altLang="en-US" sz="900" dirty="0"/>
              <a:t>‹#›</a:t>
            </a:fld>
            <a:endParaRPr lang="en-US" altLang="zh-CN" sz="90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900" dirty="0">
              <a:solidFill>
                <a:srgbClr val="9D9D9D"/>
              </a:solidFill>
            </a:endParaRPr>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8"/>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latinLnBrk="0" hangingPunct="1">
              <a:lnSpc>
                <a:spcPct val="90000"/>
              </a:lnSpc>
              <a:spcBef>
                <a:spcPts val="1350"/>
              </a:spcBef>
              <a:spcAft>
                <a:spcPts val="0"/>
              </a:spcAft>
              <a:buClr>
                <a:schemeClr val="accent1"/>
              </a:buClr>
              <a:buSzPct val="50000"/>
              <a:buFont typeface="Wingdings" pitchFamily="2" charset="2"/>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900" dirty="0">
              <a:solidFill>
                <a:srgbClr val="9D9D9D"/>
              </a:solidFill>
            </a:endParaRPr>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900" dirty="0">
              <a:solidFill>
                <a:srgbClr val="9D9D9D"/>
              </a:solidFill>
            </a:endParaRPr>
          </a:p>
        </p:txBody>
      </p:sp>
      <p:sp>
        <p:nvSpPr>
          <p:cNvPr id="6" name="灯片编号占位符 5"/>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rgbClr val="2C3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27" name="Text Placeholder 2"/>
          <p:cNvSpPr>
            <a:spLocks noGrp="1"/>
          </p:cNvSpPr>
          <p:nvPr>
            <p:ph type="body" idx="1"/>
          </p:nvPr>
        </p:nvSpPr>
        <p:spPr>
          <a:xfrm>
            <a:off x="755651" y="1257300"/>
            <a:ext cx="10678583" cy="5035550"/>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fld id="{82F288E0-7875-42C4-84C8-98DBBD3BF4D2}" type="datetimeFigureOut">
              <a:rPr lang="zh-CN" altLang="en-US" smtClean="0"/>
              <a:t>2018/8/2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fld id="{7D9BB5D0-35E4-459D-AEF3-FE4D7C45CC19}" type="slidenum">
              <a:rPr lang="zh-CN" altLang="en-US" smtClean="0"/>
              <a:t>‹#›</a:t>
            </a:fld>
            <a:endParaRPr lang="zh-CN" altLang="en-US"/>
          </a:p>
        </p:txBody>
      </p:sp>
      <p:sp>
        <p:nvSpPr>
          <p:cNvPr id="1031" name="Title Placeholder 1"/>
          <p:cNvSpPr>
            <a:spLocks noGrp="1"/>
          </p:cNvSpPr>
          <p:nvPr>
            <p:ph type="title"/>
          </p:nvPr>
        </p:nvSpPr>
        <p:spPr>
          <a:xfrm>
            <a:off x="755651" y="365125"/>
            <a:ext cx="10678583" cy="601663"/>
          </a:xfrm>
          <a:prstGeom prst="rect">
            <a:avLst/>
          </a:prstGeom>
          <a:noFill/>
          <a:ln w="9525">
            <a:noFill/>
            <a:miter/>
          </a:ln>
        </p:spPr>
        <p:txBody>
          <a:bodyPr anchor="b"/>
          <a:lstStyle/>
          <a:p>
            <a:pPr lvl="0"/>
            <a:r>
              <a:rPr lang="zh-CN" altLang="en-US" dirty="0"/>
              <a:t>单击此处编辑母版标题样式</a:t>
            </a:r>
            <a:endParaRPr lang="en-US" altLang="x-none"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2" r:id="rId11"/>
  </p:sldLayoutIdLst>
  <p:hf sldNum="0" hdr="0" ftr="0" dt="0"/>
  <p:txStyles>
    <p:titleStyle>
      <a:lvl1pPr algn="l" defTabSz="6858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67970" indent="-267970" algn="l" defTabSz="685800" rtl="0" eaLnBrk="1" latinLnBrk="0" hangingPunct="1">
        <a:lnSpc>
          <a:spcPct val="90000"/>
        </a:lnSpc>
        <a:spcBef>
          <a:spcPts val="1350"/>
        </a:spcBef>
        <a:buClr>
          <a:schemeClr val="accent1"/>
        </a:buClr>
        <a:buSzPct val="50000"/>
        <a:buFont typeface="Wingdings" pitchFamily="2" charset="2"/>
        <a:buChar char="p"/>
        <a:defRPr sz="2400" kern="1200">
          <a:solidFill>
            <a:schemeClr val="tx1"/>
          </a:solidFill>
          <a:latin typeface="+mn-lt"/>
          <a:ea typeface="+mn-ea"/>
          <a:cs typeface="+mn-cs"/>
        </a:defRPr>
      </a:lvl1pPr>
      <a:lvl2pPr marL="267970" indent="-267970" algn="l" defTabSz="685800" rtl="0" eaLnBrk="1" latinLnBrk="0" hangingPunct="1">
        <a:lnSpc>
          <a:spcPct val="130000"/>
        </a:lnSpc>
        <a:spcBef>
          <a:spcPts val="0"/>
        </a:spcBef>
        <a:buFont typeface="Calibri" pitchFamily="34" charset="0"/>
        <a:buChar char=" "/>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bg1">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组合 24"/>
          <p:cNvGrpSpPr/>
          <p:nvPr/>
        </p:nvGrpSpPr>
        <p:grpSpPr>
          <a:xfrm>
            <a:off x="0" y="-365125"/>
            <a:ext cx="12590463" cy="7223125"/>
            <a:chOff x="-2989942" y="-361224"/>
            <a:chExt cx="12589868" cy="7222728"/>
          </a:xfrm>
        </p:grpSpPr>
        <p:sp>
          <p:nvSpPr>
            <p:cNvPr id="26" name="矩形 25"/>
            <p:cNvSpPr/>
            <p:nvPr/>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33" name="直角三角形 120"/>
            <p:cNvSpPr/>
            <p:nvPr/>
          </p:nvSpPr>
          <p:spPr>
            <a:xfrm rot="8990647">
              <a:off x="6032496" y="2799489"/>
              <a:ext cx="2226217" cy="1309049"/>
            </a:xfrm>
            <a:prstGeom prst="rtTriangle">
              <a:avLst/>
            </a:prstGeom>
            <a:solidFill>
              <a:srgbClr val="BFBFBF">
                <a:alpha val="14117"/>
              </a:srgbClr>
            </a:solidFill>
            <a:ln w="25400">
              <a:noFill/>
              <a:miter/>
            </a:ln>
          </p:spPr>
          <p:txBody>
            <a:bodyPr rot="10800000"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34" name="直角三角形 121"/>
            <p:cNvSpPr/>
            <p:nvPr/>
          </p:nvSpPr>
          <p:spPr>
            <a:xfrm rot="5358376">
              <a:off x="5426187" y="4005050"/>
              <a:ext cx="2264591" cy="1286867"/>
            </a:xfrm>
            <a:prstGeom prst="rtTriangle">
              <a:avLst/>
            </a:prstGeom>
            <a:solidFill>
              <a:srgbClr val="BFBFBF">
                <a:alpha val="14117"/>
              </a:srgbClr>
            </a:solidFill>
            <a:ln w="25400">
              <a:noFill/>
              <a:miter/>
            </a:ln>
          </p:spPr>
          <p:txBody>
            <a:bodyPr rot="1080000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35" name="直角三角形 122"/>
            <p:cNvSpPr/>
            <p:nvPr/>
          </p:nvSpPr>
          <p:spPr>
            <a:xfrm rot="1805345">
              <a:off x="6152476" y="5093669"/>
              <a:ext cx="2264591" cy="1286867"/>
            </a:xfrm>
            <a:prstGeom prst="rtTriangle">
              <a:avLst/>
            </a:prstGeom>
            <a:solidFill>
              <a:srgbClr val="BFBFBF">
                <a:alpha val="14117"/>
              </a:srgbClr>
            </a:solidFill>
            <a:ln w="25400">
              <a:noFill/>
              <a:miter/>
            </a:ln>
          </p:spPr>
          <p:txBody>
            <a:bodyPr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36" name="任意多边形 29"/>
            <p:cNvSpPr/>
            <p:nvPr/>
          </p:nvSpPr>
          <p:spPr>
            <a:xfrm rot="-1809353">
              <a:off x="7537627" y="5230434"/>
              <a:ext cx="1597713" cy="1309049"/>
            </a:xfrm>
            <a:custGeom>
              <a:avLst/>
              <a:gdLst/>
              <a:ahLst/>
              <a:cxnLst>
                <a:cxn ang="0">
                  <a:pos x="0" y="0"/>
                </a:cxn>
                <a:cxn ang="0">
                  <a:pos x="1597713" y="939480"/>
                </a:cxn>
                <a:cxn ang="0">
                  <a:pos x="1382999" y="1309049"/>
                </a:cxn>
                <a:cxn ang="0">
                  <a:pos x="0" y="1309049"/>
                </a:cxn>
              </a:cxnLst>
              <a:rect l="0" t="0" r="0" b="0"/>
              <a:pathLst>
                <a:path w="1597713" h="1309049">
                  <a:moveTo>
                    <a:pt x="0" y="0"/>
                  </a:moveTo>
                  <a:lnTo>
                    <a:pt x="1597713" y="939480"/>
                  </a:lnTo>
                  <a:lnTo>
                    <a:pt x="1382999" y="1309049"/>
                  </a:lnTo>
                  <a:lnTo>
                    <a:pt x="0" y="1309049"/>
                  </a:lnTo>
                  <a:lnTo>
                    <a:pt x="0" y="0"/>
                  </a:lnTo>
                  <a:close/>
                </a:path>
              </a:pathLst>
            </a:custGeom>
            <a:solidFill>
              <a:srgbClr val="BFBFBF">
                <a:alpha val="14117"/>
              </a:srgbClr>
            </a:solidFill>
            <a:ln w="25400">
              <a:noFill/>
            </a:ln>
          </p:spPr>
          <p:txBody>
            <a:bodyPr/>
            <a:lstStyle/>
            <a:p>
              <a:endParaRPr lang="zh-CN" altLang="en-US"/>
            </a:p>
          </p:txBody>
        </p:sp>
        <p:sp>
          <p:nvSpPr>
            <p:cNvPr id="1037" name="任意多边形 30"/>
            <p:cNvSpPr/>
            <p:nvPr/>
          </p:nvSpPr>
          <p:spPr>
            <a:xfrm rot="-5515305">
              <a:off x="8359952" y="4863960"/>
              <a:ext cx="1056335" cy="600268"/>
            </a:xfrm>
            <a:custGeom>
              <a:avLst/>
              <a:gdLst/>
              <a:ahLst/>
              <a:cxnLst>
                <a:cxn ang="0">
                  <a:pos x="1056335" y="600268"/>
                </a:cxn>
                <a:cxn ang="0">
                  <a:pos x="0" y="564825"/>
                </a:cxn>
                <a:cxn ang="0">
                  <a:pos x="0" y="0"/>
                </a:cxn>
              </a:cxnLst>
              <a:rect l="0" t="0" r="0" b="0"/>
              <a:pathLst>
                <a:path w="1056335" h="600268">
                  <a:moveTo>
                    <a:pt x="1056335" y="600268"/>
                  </a:moveTo>
                  <a:lnTo>
                    <a:pt x="0" y="564825"/>
                  </a:lnTo>
                  <a:lnTo>
                    <a:pt x="0" y="0"/>
                  </a:lnTo>
                  <a:lnTo>
                    <a:pt x="1056335" y="600268"/>
                  </a:lnTo>
                  <a:close/>
                </a:path>
              </a:pathLst>
            </a:custGeom>
            <a:solidFill>
              <a:srgbClr val="BFBFBF">
                <a:alpha val="14117"/>
              </a:srgbClr>
            </a:solidFill>
            <a:ln w="25400">
              <a:noFill/>
            </a:ln>
          </p:spPr>
          <p:txBody>
            <a:bodyPr/>
            <a:lstStyle/>
            <a:p>
              <a:endParaRPr lang="zh-CN" altLang="en-US"/>
            </a:p>
          </p:txBody>
        </p:sp>
        <p:sp>
          <p:nvSpPr>
            <p:cNvPr id="1038" name="任意多边形 31"/>
            <p:cNvSpPr/>
            <p:nvPr/>
          </p:nvSpPr>
          <p:spPr>
            <a:xfrm rot="-9009353">
              <a:off x="7334204" y="2800136"/>
              <a:ext cx="2264591" cy="1286867"/>
            </a:xfrm>
            <a:custGeom>
              <a:avLst/>
              <a:gdLst/>
              <a:ahLst/>
              <a:cxnLst>
                <a:cxn ang="0">
                  <a:pos x="2264591" y="1286867"/>
                </a:cxn>
                <a:cxn ang="0">
                  <a:pos x="689960" y="1286867"/>
                </a:cxn>
                <a:cxn ang="0">
                  <a:pos x="0" y="84277"/>
                </a:cxn>
                <a:cxn ang="0">
                  <a:pos x="0" y="0"/>
                </a:cxn>
              </a:cxnLst>
              <a:rect l="0" t="0" r="0" b="0"/>
              <a:pathLst>
                <a:path w="2264591" h="1286867">
                  <a:moveTo>
                    <a:pt x="2264591" y="1286867"/>
                  </a:moveTo>
                  <a:lnTo>
                    <a:pt x="689960" y="1286867"/>
                  </a:lnTo>
                  <a:lnTo>
                    <a:pt x="0" y="84277"/>
                  </a:lnTo>
                  <a:lnTo>
                    <a:pt x="0" y="0"/>
                  </a:lnTo>
                  <a:lnTo>
                    <a:pt x="2264591" y="1286867"/>
                  </a:lnTo>
                  <a:close/>
                </a:path>
              </a:pathLst>
            </a:custGeom>
            <a:solidFill>
              <a:srgbClr val="BFBFBF">
                <a:alpha val="14117"/>
              </a:srgbClr>
            </a:solidFill>
            <a:ln w="25400">
              <a:noFill/>
            </a:ln>
          </p:spPr>
          <p:txBody>
            <a:bodyPr/>
            <a:lstStyle/>
            <a:p>
              <a:endParaRPr lang="zh-CN" altLang="en-US"/>
            </a:p>
          </p:txBody>
        </p:sp>
        <p:sp>
          <p:nvSpPr>
            <p:cNvPr id="1039" name="直角三角形 109"/>
            <p:cNvSpPr/>
            <p:nvPr/>
          </p:nvSpPr>
          <p:spPr>
            <a:xfrm rot="5358376">
              <a:off x="7277203" y="455948"/>
              <a:ext cx="2191819" cy="1286867"/>
            </a:xfrm>
            <a:prstGeom prst="rtTriangle">
              <a:avLst/>
            </a:prstGeom>
            <a:solidFill>
              <a:srgbClr val="BFBFBF">
                <a:alpha val="14117"/>
              </a:srgbClr>
            </a:solidFill>
            <a:ln w="25400">
              <a:noFill/>
              <a:miter/>
            </a:ln>
          </p:spPr>
          <p:txBody>
            <a:bodyPr rot="1080000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40" name="任意多边形 33"/>
            <p:cNvSpPr/>
            <p:nvPr/>
          </p:nvSpPr>
          <p:spPr>
            <a:xfrm rot="1805345">
              <a:off x="8012277" y="1338493"/>
              <a:ext cx="1587649" cy="1286867"/>
            </a:xfrm>
            <a:custGeom>
              <a:avLst/>
              <a:gdLst/>
              <a:ahLst/>
              <a:cxnLst>
                <a:cxn ang="0">
                  <a:pos x="0" y="0"/>
                </a:cxn>
                <a:cxn ang="0">
                  <a:pos x="1255342" y="713355"/>
                </a:cxn>
                <a:cxn ang="0">
                  <a:pos x="1587649" y="1286867"/>
                </a:cxn>
                <a:cxn ang="0">
                  <a:pos x="0" y="1286867"/>
                </a:cxn>
              </a:cxnLst>
              <a:rect l="0" t="0" r="0" b="0"/>
              <a:pathLst>
                <a:path w="1587649" h="1286867">
                  <a:moveTo>
                    <a:pt x="0" y="0"/>
                  </a:moveTo>
                  <a:lnTo>
                    <a:pt x="1255342" y="713355"/>
                  </a:lnTo>
                  <a:lnTo>
                    <a:pt x="1587649" y="1286867"/>
                  </a:lnTo>
                  <a:lnTo>
                    <a:pt x="0" y="1286867"/>
                  </a:lnTo>
                  <a:lnTo>
                    <a:pt x="0" y="0"/>
                  </a:lnTo>
                  <a:close/>
                </a:path>
              </a:pathLst>
            </a:custGeom>
            <a:solidFill>
              <a:srgbClr val="BFBFBF">
                <a:alpha val="14117"/>
              </a:srgbClr>
            </a:solidFill>
            <a:ln w="25400">
              <a:noFill/>
            </a:ln>
          </p:spPr>
          <p:txBody>
            <a:bodyPr/>
            <a:lstStyle/>
            <a:p>
              <a:endParaRPr lang="zh-CN" altLang="en-US"/>
            </a:p>
          </p:txBody>
        </p:sp>
        <p:sp>
          <p:nvSpPr>
            <p:cNvPr id="1041" name="直角三角形 135"/>
            <p:cNvSpPr/>
            <p:nvPr/>
          </p:nvSpPr>
          <p:spPr>
            <a:xfrm rot="5358376">
              <a:off x="3216362" y="465191"/>
              <a:ext cx="2264591" cy="1286867"/>
            </a:xfrm>
            <a:prstGeom prst="rtTriangle">
              <a:avLst/>
            </a:prstGeom>
            <a:solidFill>
              <a:srgbClr val="BFBFBF">
                <a:alpha val="14117"/>
              </a:srgbClr>
            </a:solidFill>
            <a:ln w="25400">
              <a:noFill/>
              <a:miter/>
            </a:ln>
          </p:spPr>
          <p:txBody>
            <a:bodyPr rot="1080000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42" name="直角三角形 136"/>
            <p:cNvSpPr/>
            <p:nvPr/>
          </p:nvSpPr>
          <p:spPr>
            <a:xfrm rot="1805345">
              <a:off x="3942651" y="1553810"/>
              <a:ext cx="2264591" cy="1286867"/>
            </a:xfrm>
            <a:prstGeom prst="rtTriangle">
              <a:avLst/>
            </a:prstGeom>
            <a:solidFill>
              <a:srgbClr val="BFBFBF">
                <a:alpha val="14117"/>
              </a:srgbClr>
            </a:solidFill>
            <a:ln w="25400">
              <a:noFill/>
              <a:miter/>
            </a:ln>
          </p:spPr>
          <p:txBody>
            <a:bodyPr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43" name="直角三角形 137"/>
            <p:cNvSpPr/>
            <p:nvPr/>
          </p:nvSpPr>
          <p:spPr>
            <a:xfrm rot="-1809353">
              <a:off x="5285272" y="1532709"/>
              <a:ext cx="2226217" cy="1309049"/>
            </a:xfrm>
            <a:prstGeom prst="rtTriangle">
              <a:avLst/>
            </a:prstGeom>
            <a:solidFill>
              <a:srgbClr val="BFBFBF">
                <a:alpha val="14117"/>
              </a:srgbClr>
            </a:solidFill>
            <a:ln w="25400">
              <a:noFill/>
              <a:miter/>
            </a:ln>
          </p:spPr>
          <p:txBody>
            <a:bodyPr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44" name="直角三角形 138"/>
            <p:cNvSpPr/>
            <p:nvPr/>
          </p:nvSpPr>
          <p:spPr>
            <a:xfrm rot="-5515305">
              <a:off x="5971362" y="464635"/>
              <a:ext cx="2066211" cy="1286867"/>
            </a:xfrm>
            <a:prstGeom prst="rtTriangle">
              <a:avLst/>
            </a:prstGeom>
            <a:solidFill>
              <a:srgbClr val="BFBFBF">
                <a:alpha val="14117"/>
              </a:srgbClr>
            </a:solidFill>
            <a:ln w="25400">
              <a:noFill/>
              <a:miter/>
            </a:ln>
          </p:spPr>
          <p:txBody>
            <a:bodyPr rot="0" vert="eaVert" anchor="ctr"/>
            <a:lstStyle/>
            <a:p>
              <a:pPr lvl="0" algn="ctr" eaLnBrk="1" hangingPunct="1"/>
              <a:endParaRPr lang="zh-CN" altLang="zh-CN" dirty="0">
                <a:solidFill>
                  <a:srgbClr val="FFFFFF"/>
                </a:solidFill>
                <a:latin typeface="宋体" charset="-122"/>
                <a:ea typeface="幼圆" pitchFamily="49" charset="-122"/>
                <a:sym typeface="宋体" charset="-122"/>
              </a:endParaRPr>
            </a:p>
          </p:txBody>
        </p:sp>
        <p:sp>
          <p:nvSpPr>
            <p:cNvPr id="1045" name="任意多边形 38"/>
            <p:cNvSpPr/>
            <p:nvPr/>
          </p:nvSpPr>
          <p:spPr>
            <a:xfrm rot="-9009353">
              <a:off x="6233784" y="-361224"/>
              <a:ext cx="1054318" cy="1204015"/>
            </a:xfrm>
            <a:custGeom>
              <a:avLst/>
              <a:gdLst/>
              <a:ahLst/>
              <a:cxnLst>
                <a:cxn ang="0">
                  <a:pos x="1054318" y="599122"/>
                </a:cxn>
                <a:cxn ang="0">
                  <a:pos x="0" y="1204015"/>
                </a:cxn>
                <a:cxn ang="0">
                  <a:pos x="0" y="0"/>
                </a:cxn>
              </a:cxnLst>
              <a:rect l="0" t="0" r="0" b="0"/>
              <a:pathLst>
                <a:path w="1054318" h="1204015">
                  <a:moveTo>
                    <a:pt x="1054318" y="599122"/>
                  </a:moveTo>
                  <a:lnTo>
                    <a:pt x="0" y="1204015"/>
                  </a:lnTo>
                  <a:lnTo>
                    <a:pt x="0" y="0"/>
                  </a:lnTo>
                  <a:lnTo>
                    <a:pt x="1054318" y="599122"/>
                  </a:lnTo>
                  <a:close/>
                </a:path>
              </a:pathLst>
            </a:custGeom>
            <a:solidFill>
              <a:srgbClr val="BFBFBF">
                <a:alpha val="14117"/>
              </a:srgbClr>
            </a:solidFill>
            <a:ln w="25400">
              <a:noFill/>
            </a:ln>
          </p:spPr>
          <p:txBody>
            <a:bodyPr/>
            <a:lstStyle/>
            <a:p>
              <a:endParaRPr lang="zh-CN" altLang="en-US"/>
            </a:p>
          </p:txBody>
        </p:sp>
      </p:grpSp>
      <p:sp>
        <p:nvSpPr>
          <p:cNvPr id="4" name="KSO_FD"/>
          <p:cNvSpPr>
            <a:spLocks noGrp="1"/>
          </p:cNvSpPr>
          <p:nvPr>
            <p:ph type="dt" sz="half" idx="2"/>
          </p:nvPr>
        </p:nvSpPr>
        <p:spPr>
          <a:xfrm>
            <a:off x="838200" y="6499225"/>
            <a:ext cx="2743200" cy="2508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latinLnBrk="0" hangingPunct="1">
              <a:spcBef>
                <a:spcPts val="0"/>
              </a:spcBef>
              <a:spcAft>
                <a:spcPts val="0"/>
              </a:spcAft>
              <a:buClrTx/>
              <a:buSzTx/>
              <a:buFontTx/>
              <a:buNone/>
              <a:defRPr/>
            </a:pPr>
            <a:fld id="{82943DF2-219C-472F-8E13-D8DE4B39DAB9}" type="datetimeFigureOut">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2018/8/2</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4038600" y="6499225"/>
            <a:ext cx="4114800" cy="250825"/>
          </a:xfrm>
          <a:prstGeom prst="rect">
            <a:avLst/>
          </a:prstGeom>
        </p:spPr>
        <p:txBody>
          <a:bodyPr vert="horz" lIns="91440" tIns="45720" rIns="91440" bIns="45720" rtlCol="0" anchor="ctr"/>
          <a:lstStyle/>
          <a:p>
            <a:pPr marL="0" marR="0" lvl="0" indent="0" algn="ctr" defTabSz="914400" rtl="0" eaLnBrk="1" latinLnBrk="0" hangingPunct="1">
              <a:spcBef>
                <a:spcPts val="0"/>
              </a:spcBef>
              <a:spcAft>
                <a:spcPts val="0"/>
              </a:spcAft>
              <a:buClrTx/>
              <a:buSzTx/>
              <a:buFontTx/>
              <a:buNone/>
              <a:defRPr/>
            </a:pPr>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8610600" y="6499225"/>
            <a:ext cx="2743200" cy="2508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latinLnBrk="0" hangingPunct="1">
              <a:spcBef>
                <a:spcPts val="0"/>
              </a:spcBef>
              <a:spcAft>
                <a:spcPts val="0"/>
              </a:spcAft>
              <a:buClrTx/>
              <a:buSzTx/>
              <a:buFontTx/>
              <a:buNone/>
              <a:defRPr/>
            </a:pPr>
            <a:fld id="{8F647FDA-A6BF-4441-AD03-27A33B74BBD6}"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1030" name="KSO_BC1"/>
          <p:cNvSpPr>
            <a:spLocks noGrp="1"/>
          </p:cNvSpPr>
          <p:nvPr>
            <p:ph type="body" idx="1"/>
          </p:nvPr>
        </p:nvSpPr>
        <p:spPr>
          <a:xfrm>
            <a:off x="622300" y="1158875"/>
            <a:ext cx="10953750" cy="5214938"/>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1031" name="KSO_BT1"/>
          <p:cNvSpPr>
            <a:spLocks noGrp="1"/>
          </p:cNvSpPr>
          <p:nvPr>
            <p:ph type="title"/>
          </p:nvPr>
        </p:nvSpPr>
        <p:spPr>
          <a:xfrm>
            <a:off x="622300" y="277813"/>
            <a:ext cx="10953750" cy="795337"/>
          </a:xfrm>
          <a:prstGeom prst="rect">
            <a:avLst/>
          </a:prstGeom>
          <a:noFill/>
          <a:ln w="9525">
            <a:noFill/>
            <a:miter/>
          </a:ln>
        </p:spPr>
        <p:txBody>
          <a:bodyPr anchor="ctr"/>
          <a:lstStyle/>
          <a:p>
            <a:pPr lvl="0"/>
            <a:r>
              <a:rPr lang="zh-CN" altLang="en-US" dirty="0"/>
              <a:t>单击此处编辑母版标题样式</a:t>
            </a:r>
            <a:endParaRPr lang="en-US" altLang="x-non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5.tm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20.tmp"/></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images.unsplash.com/photo-1423589989400-cc0270157ed0?crop=entropy&amp;dpr=0.95&amp;fit=crop&amp;fm=jpg&amp;h=725&amp;ixjsv=2.1.0&amp;ixlib=rb-0.3.5&amp;q=80&amp;w=1450"/>
          <p:cNvPicPr>
            <a:picLocks noChangeAspect="1" noChangeArrowheads="1"/>
          </p:cNvPicPr>
          <p:nvPr/>
        </p:nvPicPr>
        <p:blipFill rotWithShape="1">
          <a:blip r:embed="rId3">
            <a:extLst>
              <a:ext uri="{28A0092B-C50C-407E-A947-70E740481C1C}">
                <a14:useLocalDpi xmlns:a14="http://schemas.microsoft.com/office/drawing/2010/main" val="0"/>
              </a:ext>
            </a:extLst>
          </a:blip>
          <a:srcRect l="7500" r="3473"/>
          <a:stretch/>
        </p:blipFill>
        <p:spPr bwMode="auto">
          <a:xfrm>
            <a:off x="-19050" y="0"/>
            <a:ext cx="122110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19346" y="-14649"/>
            <a:ext cx="12211346" cy="6858594"/>
          </a:xfrm>
          <a:prstGeom prst="rect">
            <a:avLst/>
          </a:prstGeom>
        </p:spPr>
      </p:pic>
      <p:sp>
        <p:nvSpPr>
          <p:cNvPr id="5" name="矩形 4"/>
          <p:cNvSpPr/>
          <p:nvPr/>
        </p:nvSpPr>
        <p:spPr>
          <a:xfrm>
            <a:off x="1676240" y="2354874"/>
            <a:ext cx="8858866" cy="21482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57042" y="2335223"/>
            <a:ext cx="8858866" cy="2151885"/>
          </a:xfrm>
          <a:prstGeom prst="rect">
            <a:avLst/>
          </a:prstGeom>
          <a:noFill/>
          <a:ln w="76200" cmpd="thickThi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875302" y="2615496"/>
            <a:ext cx="8460741" cy="787171"/>
          </a:xfrm>
        </p:spPr>
        <p:txBody>
          <a:bodyPr>
            <a:normAutofit/>
          </a:bodyPr>
          <a:lstStyle/>
          <a:p>
            <a:pPr algn="ctr"/>
            <a:r>
              <a:rPr lang="zh-CN" altLang="en-US" dirty="0"/>
              <a:t>知识图谱组工作汇报</a:t>
            </a:r>
            <a:endParaRPr lang="zh-CN" altLang="zh-CN" dirty="0"/>
          </a:p>
        </p:txBody>
      </p:sp>
      <p:sp>
        <p:nvSpPr>
          <p:cNvPr id="12" name="矩形 11"/>
          <p:cNvSpPr/>
          <p:nvPr/>
        </p:nvSpPr>
        <p:spPr>
          <a:xfrm>
            <a:off x="5115657" y="3663289"/>
            <a:ext cx="1980029" cy="400110"/>
          </a:xfrm>
          <a:prstGeom prst="rect">
            <a:avLst/>
          </a:prstGeom>
        </p:spPr>
        <p:txBody>
          <a:bodyPr wrap="none">
            <a:spAutoFit/>
          </a:bodyPr>
          <a:lstStyle/>
          <a:p>
            <a:pPr algn="ctr"/>
            <a:r>
              <a:rPr lang="zh-CN" altLang="en-US" sz="2000" dirty="0" smtClean="0">
                <a:solidFill>
                  <a:schemeClr val="tx1">
                    <a:lumMod val="75000"/>
                    <a:lumOff val="25000"/>
                  </a:schemeClr>
                </a:solidFill>
                <a:latin typeface="+mj-ea"/>
                <a:ea typeface="+mj-ea"/>
              </a:rPr>
              <a:t>汇报人：曾庆子</a:t>
            </a:r>
            <a:endParaRPr lang="zh-CN" altLang="en-US" sz="20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271846913"/>
      </p:ext>
    </p:extLst>
  </p:cSld>
  <p:clrMapOvr>
    <a:masterClrMapping/>
  </p:clrMapOvr>
  <mc:AlternateContent xmlns:mc="http://schemas.openxmlformats.org/markup-compatibility/2006" xmlns:p14="http://schemas.microsoft.com/office/powerpoint/2010/main">
    <mc:Choice Requires="p14">
      <p:transition spd="slow" p14:dur="1250" advTm="8584">
        <p14:conveyor dir="l"/>
      </p:transition>
    </mc:Choice>
    <mc:Fallback xmlns="">
      <p:transition spd="slow" advTm="8584">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Placeholder 3"/>
          <p:cNvSpPr txBox="1"/>
          <p:nvPr/>
        </p:nvSpPr>
        <p:spPr>
          <a:xfrm>
            <a:off x="1541780" y="2548255"/>
            <a:ext cx="1641475" cy="1569720"/>
          </a:xfrm>
          <a:prstGeom prst="rect">
            <a:avLst/>
          </a:prstGeom>
          <a:noFill/>
          <a:ln w="9525">
            <a:noFill/>
            <a:miter/>
          </a:ln>
        </p:spPr>
        <p:txBody>
          <a:bodyPr wrap="none" lIns="0" tIns="0" rIns="0" bIns="0" anchor="ctr"/>
          <a:lstStyle/>
          <a:p>
            <a:pPr lvl="0" algn="ctr" eaLnBrk="1" hangingPunct="1">
              <a:spcBef>
                <a:spcPct val="20000"/>
              </a:spcBef>
              <a:buNone/>
            </a:pPr>
            <a:r>
              <a:rPr lang="en-US" altLang="zh-CN" sz="11500" b="1" dirty="0" smtClean="0">
                <a:solidFill>
                  <a:srgbClr val="3B8DE9"/>
                </a:solidFill>
                <a:latin typeface="Arial" pitchFamily="34" charset="0"/>
                <a:ea typeface="Arial" pitchFamily="34" charset="0"/>
              </a:rPr>
              <a:t>03</a:t>
            </a:r>
            <a:endParaRPr lang="en-US" altLang="zh-CN" sz="11500" b="1" dirty="0">
              <a:solidFill>
                <a:srgbClr val="3B8DE9"/>
              </a:solidFill>
              <a:latin typeface="Arial" pitchFamily="34" charset="0"/>
              <a:ea typeface="Arial" pitchFamily="34" charset="0"/>
            </a:endParaRPr>
          </a:p>
        </p:txBody>
      </p:sp>
      <p:sp>
        <p:nvSpPr>
          <p:cNvPr id="3075" name="文本框 16"/>
          <p:cNvSpPr txBox="1">
            <a:spLocks noChangeArrowheads="1"/>
          </p:cNvSpPr>
          <p:nvPr/>
        </p:nvSpPr>
        <p:spPr bwMode="auto">
          <a:xfrm>
            <a:off x="3082925" y="3357880"/>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spcBef>
                <a:spcPct val="0"/>
              </a:spcBef>
              <a:spcAft>
                <a:spcPct val="0"/>
              </a:spcAft>
              <a:buClrTx/>
              <a:buSzTx/>
              <a:buFontTx/>
              <a:buNone/>
              <a:defRPr/>
            </a:pPr>
            <a:r>
              <a:rPr lang="zh-CN" altLang="en-US" sz="3600" b="1" dirty="0" smtClean="0">
                <a:solidFill>
                  <a:srgbClr val="3B8DE9"/>
                </a:solidFill>
                <a:latin typeface="微软雅黑" pitchFamily="34" charset="-122"/>
                <a:ea typeface="微软雅黑" pitchFamily="34" charset="-122"/>
              </a:rPr>
              <a:t>项目</a:t>
            </a:r>
            <a:r>
              <a:rPr lang="zh-CN" altLang="en-US" sz="3600" b="1" dirty="0">
                <a:solidFill>
                  <a:srgbClr val="3B8DE9"/>
                </a:solidFill>
                <a:latin typeface="微软雅黑" pitchFamily="34" charset="-122"/>
                <a:ea typeface="微软雅黑" pitchFamily="34" charset="-122"/>
              </a:rPr>
              <a:t>进展</a:t>
            </a:r>
            <a:endParaRPr kumimoji="0" lang="zh-CN" altLang="en-US" sz="3600" b="1" i="0" u="none" strike="noStrike" kern="1200" cap="none" spc="0" normalizeH="0" baseline="0" noProof="0" dirty="0" smtClean="0">
              <a:ln>
                <a:noFill/>
              </a:ln>
              <a:solidFill>
                <a:srgbClr val="3B8DE9"/>
              </a:solidFill>
              <a:effectLst/>
              <a:uLnTx/>
              <a:uFillTx/>
              <a:latin typeface="微软雅黑" pitchFamily="34" charset="-122"/>
              <a:ea typeface="微软雅黑" pitchFamily="34" charset="-122"/>
              <a:cs typeface="+mn-cs"/>
            </a:endParaRPr>
          </a:p>
        </p:txBody>
      </p:sp>
      <p:sp>
        <p:nvSpPr>
          <p:cNvPr id="3076" name="文本框 17"/>
          <p:cNvSpPr txBox="1"/>
          <p:nvPr/>
        </p:nvSpPr>
        <p:spPr>
          <a:xfrm>
            <a:off x="3116580" y="2773680"/>
            <a:ext cx="2212465" cy="584775"/>
          </a:xfrm>
          <a:prstGeom prst="rect">
            <a:avLst/>
          </a:prstGeom>
          <a:noFill/>
          <a:ln w="9525">
            <a:noFill/>
            <a:miter/>
          </a:ln>
        </p:spPr>
        <p:txBody>
          <a:bodyPr wrap="none">
            <a:spAutoFit/>
          </a:bodyPr>
          <a:lstStyle/>
          <a:p>
            <a:pPr lvl="0" eaLnBrk="1" hangingPunct="1"/>
            <a:r>
              <a:rPr lang="en-US" altLang="zh-CN" sz="3200" b="1" i="1" dirty="0">
                <a:solidFill>
                  <a:srgbClr val="3B8DE9"/>
                </a:solidFill>
                <a:latin typeface="Arial" pitchFamily="34" charset="0"/>
                <a:ea typeface="Meiryo UI" pitchFamily="34" charset="-128"/>
              </a:rPr>
              <a:t>Part </a:t>
            </a:r>
            <a:r>
              <a:rPr lang="en-US" altLang="zh-CN" sz="3200" b="1" i="1" dirty="0" smtClean="0">
                <a:solidFill>
                  <a:srgbClr val="3B8DE9"/>
                </a:solidFill>
                <a:latin typeface="Arial" pitchFamily="34" charset="0"/>
                <a:ea typeface="Meiryo UI" pitchFamily="34" charset="-128"/>
              </a:rPr>
              <a:t>Three</a:t>
            </a:r>
            <a:endParaRPr lang="zh-CN" altLang="en-US" sz="3200" b="1" i="1" dirty="0">
              <a:solidFill>
                <a:srgbClr val="3B8DE9"/>
              </a:solidFill>
              <a:latin typeface="Arial" pitchFamily="34" charset="0"/>
              <a:ea typeface="Meiryo UI" pitchFamily="34" charset="-128"/>
            </a:endParaRPr>
          </a:p>
        </p:txBody>
      </p:sp>
      <p:sp>
        <p:nvSpPr>
          <p:cNvPr id="19" name="等腰三角形 18"/>
          <p:cNvSpPr/>
          <p:nvPr/>
        </p:nvSpPr>
        <p:spPr>
          <a:xfrm rot="9233090">
            <a:off x="8731250" y="2454275"/>
            <a:ext cx="266700" cy="23050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0" name="等腰三角形 19"/>
          <p:cNvSpPr/>
          <p:nvPr/>
        </p:nvSpPr>
        <p:spPr>
          <a:xfrm rot="15569576">
            <a:off x="8378825" y="3129280"/>
            <a:ext cx="396875" cy="34290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1" name="等腰三角形 20"/>
          <p:cNvSpPr/>
          <p:nvPr/>
        </p:nvSpPr>
        <p:spPr>
          <a:xfrm rot="21371394">
            <a:off x="8247380" y="1805305"/>
            <a:ext cx="266700" cy="22987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2" name="等腰三角形 21"/>
          <p:cNvSpPr/>
          <p:nvPr/>
        </p:nvSpPr>
        <p:spPr>
          <a:xfrm rot="12912161">
            <a:off x="9288780" y="3488055"/>
            <a:ext cx="944245" cy="815975"/>
          </a:xfrm>
          <a:prstGeom prst="triangl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3" name="等腰三角形 22"/>
          <p:cNvSpPr/>
          <p:nvPr/>
        </p:nvSpPr>
        <p:spPr>
          <a:xfrm rot="12912161">
            <a:off x="9156700" y="3427730"/>
            <a:ext cx="1176655" cy="1014095"/>
          </a:xfrm>
          <a:prstGeom prst="triangle">
            <a:avLst/>
          </a:prstGeom>
          <a:noFill/>
          <a:ln w="12700" cap="flat" cmpd="sng" algn="ctr">
            <a:solidFill>
              <a:srgbClr val="3B8DE9"/>
            </a:solid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4" name="椭圆 23"/>
          <p:cNvSpPr/>
          <p:nvPr/>
        </p:nvSpPr>
        <p:spPr>
          <a:xfrm rot="9110320">
            <a:off x="10477500" y="37928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5" name="椭圆 24"/>
          <p:cNvSpPr/>
          <p:nvPr/>
        </p:nvSpPr>
        <p:spPr>
          <a:xfrm rot="9110320">
            <a:off x="9388475" y="4295775"/>
            <a:ext cx="116205" cy="116205"/>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6" name="椭圆 25"/>
          <p:cNvSpPr/>
          <p:nvPr/>
        </p:nvSpPr>
        <p:spPr>
          <a:xfrm rot="9110320">
            <a:off x="9505950" y="31324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7" name="等腰三角形 26"/>
          <p:cNvSpPr/>
          <p:nvPr/>
        </p:nvSpPr>
        <p:spPr>
          <a:xfrm rot="18210217">
            <a:off x="7838440" y="2162810"/>
            <a:ext cx="127000" cy="10985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8" name="等腰三角形 27"/>
          <p:cNvSpPr/>
          <p:nvPr/>
        </p:nvSpPr>
        <p:spPr>
          <a:xfrm rot="8748521">
            <a:off x="8196580" y="2314575"/>
            <a:ext cx="128270" cy="109855"/>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cxnSp>
        <p:nvCxnSpPr>
          <p:cNvPr id="3087" name="Straight Connector 13"/>
          <p:cNvCxnSpPr/>
          <p:nvPr/>
        </p:nvCxnSpPr>
        <p:spPr>
          <a:xfrm flipH="1">
            <a:off x="1524000" y="4110355"/>
            <a:ext cx="6732905" cy="0"/>
          </a:xfrm>
          <a:prstGeom prst="line">
            <a:avLst/>
          </a:prstGeom>
          <a:ln w="19050" cap="sq" cmpd="sng">
            <a:solidFill>
              <a:srgbClr val="3B8DE9"/>
            </a:solidFill>
            <a:prstDash val="solid"/>
            <a:miter/>
            <a:headEnd type="oval" w="med" len="med"/>
            <a:tailEnd type="none" w="med" len="med"/>
          </a:ln>
        </p:spPr>
      </p:cxnSp>
    </p:spTree>
    <p:extLst>
      <p:ext uri="{BB962C8B-B14F-4D97-AF65-F5344CB8AC3E}">
        <p14:creationId xmlns:p14="http://schemas.microsoft.com/office/powerpoint/2010/main" val="655265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404" y="438440"/>
            <a:ext cx="10953750" cy="795337"/>
          </a:xfrm>
        </p:spPr>
        <p:txBody>
          <a:bodyPr>
            <a:normAutofit fontScale="90000"/>
          </a:bodyPr>
          <a:lstStyle/>
          <a:p>
            <a:r>
              <a:rPr lang="zh-CN" altLang="en-US" sz="3600" dirty="0">
                <a:solidFill>
                  <a:srgbClr val="3B8DE9"/>
                </a:solidFill>
                <a:latin typeface="微软雅黑" pitchFamily="34" charset="-122"/>
                <a:ea typeface="微软雅黑" pitchFamily="34" charset="-122"/>
              </a:rPr>
              <a:t>半结构化数据抽取</a:t>
            </a:r>
            <a:r>
              <a:rPr lang="en-US" altLang="zh-CN" sz="3600" dirty="0">
                <a:solidFill>
                  <a:srgbClr val="3B8DE9"/>
                </a:solidFill>
                <a:latin typeface="微软雅黑" pitchFamily="34" charset="-122"/>
                <a:ea typeface="微软雅黑" pitchFamily="34" charset="-122"/>
              </a:rPr>
              <a:t/>
            </a:r>
            <a:br>
              <a:rPr lang="en-US" altLang="zh-CN" sz="3600" dirty="0">
                <a:solidFill>
                  <a:srgbClr val="3B8DE9"/>
                </a:solidFill>
                <a:latin typeface="微软雅黑" pitchFamily="34" charset="-122"/>
                <a:ea typeface="微软雅黑" pitchFamily="34" charset="-122"/>
              </a:rPr>
            </a:br>
            <a:endParaRPr lang="zh-CN" altLang="en-US" sz="3600" dirty="0">
              <a:solidFill>
                <a:srgbClr val="3B8DE9"/>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77404" y="809998"/>
            <a:ext cx="3534064" cy="5214938"/>
          </a:xfrm>
        </p:spPr>
        <p:txBody>
          <a:bodyPr/>
          <a:lstStyle/>
          <a:p>
            <a:pPr marL="0" indent="0" algn="l" defTabSz="914400" fontAlgn="base">
              <a:spcBef>
                <a:spcPct val="0"/>
              </a:spcBef>
              <a:spcAft>
                <a:spcPct val="0"/>
              </a:spcAft>
              <a:buClrTx/>
              <a:buSzTx/>
              <a:buNone/>
              <a:defRPr/>
            </a:pPr>
            <a:endParaRPr lang="en-US" altLang="zh-CN" dirty="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r>
              <a:rPr lang="en-US" altLang="zh-CN" dirty="0" smtClean="0">
                <a:solidFill>
                  <a:srgbClr val="3B8DE9"/>
                </a:solidFill>
                <a:latin typeface="微软雅黑" pitchFamily="34" charset="-122"/>
                <a:ea typeface="微软雅黑" pitchFamily="34" charset="-122"/>
              </a:rPr>
              <a:t>1</a:t>
            </a:r>
            <a:r>
              <a:rPr lang="zh-CN" altLang="en-US" dirty="0">
                <a:solidFill>
                  <a:srgbClr val="3B8DE9"/>
                </a:solidFill>
                <a:latin typeface="微软雅黑" pitchFamily="34" charset="-122"/>
                <a:ea typeface="微软雅黑" pitchFamily="34" charset="-122"/>
              </a:rPr>
              <a:t>）数据爬</a:t>
            </a:r>
            <a:r>
              <a:rPr lang="zh-CN" altLang="en-US" dirty="0" smtClean="0">
                <a:solidFill>
                  <a:srgbClr val="3B8DE9"/>
                </a:solidFill>
                <a:latin typeface="微软雅黑" pitchFamily="34" charset="-122"/>
                <a:ea typeface="微软雅黑" pitchFamily="34" charset="-122"/>
              </a:rPr>
              <a:t>取</a:t>
            </a:r>
            <a:endParaRPr lang="en-US" altLang="zh-CN" dirty="0" smtClean="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r>
              <a:rPr lang="en-US" altLang="zh-CN" dirty="0" smtClean="0">
                <a:solidFill>
                  <a:srgbClr val="3B8DE9"/>
                </a:solidFill>
                <a:latin typeface="微软雅黑" pitchFamily="34" charset="-122"/>
                <a:ea typeface="微软雅黑" pitchFamily="34" charset="-122"/>
              </a:rPr>
              <a:t>2</a:t>
            </a:r>
            <a:r>
              <a:rPr lang="zh-CN" altLang="en-US" dirty="0">
                <a:solidFill>
                  <a:srgbClr val="3B8DE9"/>
                </a:solidFill>
                <a:latin typeface="微软雅黑" pitchFamily="34" charset="-122"/>
                <a:ea typeface="微软雅黑" pitchFamily="34" charset="-122"/>
              </a:rPr>
              <a:t>）</a:t>
            </a:r>
            <a:r>
              <a:rPr lang="en-US" altLang="zh-CN" dirty="0">
                <a:solidFill>
                  <a:srgbClr val="3B8DE9"/>
                </a:solidFill>
                <a:latin typeface="微软雅黑" pitchFamily="34" charset="-122"/>
                <a:ea typeface="微软雅黑" pitchFamily="34" charset="-122"/>
              </a:rPr>
              <a:t>schema</a:t>
            </a:r>
            <a:r>
              <a:rPr lang="zh-CN" altLang="en-US" dirty="0" smtClean="0">
                <a:solidFill>
                  <a:srgbClr val="3B8DE9"/>
                </a:solidFill>
                <a:latin typeface="微软雅黑" pitchFamily="34" charset="-122"/>
                <a:ea typeface="微软雅黑" pitchFamily="34" charset="-122"/>
              </a:rPr>
              <a:t>定义</a:t>
            </a:r>
            <a:endParaRPr lang="en-US" altLang="zh-CN" dirty="0" smtClean="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r>
              <a:rPr lang="en-US" altLang="zh-CN" dirty="0" smtClean="0">
                <a:solidFill>
                  <a:srgbClr val="3B8DE9"/>
                </a:solidFill>
                <a:latin typeface="微软雅黑" pitchFamily="34" charset="-122"/>
                <a:ea typeface="微软雅黑" pitchFamily="34" charset="-122"/>
              </a:rPr>
              <a:t>3</a:t>
            </a:r>
            <a:r>
              <a:rPr lang="zh-CN" altLang="en-US" dirty="0">
                <a:solidFill>
                  <a:srgbClr val="3B8DE9"/>
                </a:solidFill>
                <a:latin typeface="微软雅黑" pitchFamily="34" charset="-122"/>
                <a:ea typeface="微软雅黑" pitchFamily="34" charset="-122"/>
              </a:rPr>
              <a:t>）信息抽取，包括了属性融合等子</a:t>
            </a:r>
            <a:r>
              <a:rPr lang="zh-CN" altLang="en-US" dirty="0" smtClean="0">
                <a:solidFill>
                  <a:srgbClr val="3B8DE9"/>
                </a:solidFill>
                <a:latin typeface="微软雅黑" pitchFamily="34" charset="-122"/>
                <a:ea typeface="微软雅黑" pitchFamily="34" charset="-122"/>
              </a:rPr>
              <a:t>步骤</a:t>
            </a:r>
            <a:endParaRPr lang="en-US" altLang="zh-CN" dirty="0" smtClean="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r>
              <a:rPr lang="en-US" altLang="zh-CN" dirty="0" smtClean="0">
                <a:solidFill>
                  <a:srgbClr val="3B8DE9"/>
                </a:solidFill>
                <a:latin typeface="微软雅黑" pitchFamily="34" charset="-122"/>
                <a:ea typeface="微软雅黑" pitchFamily="34" charset="-122"/>
              </a:rPr>
              <a:t>4</a:t>
            </a:r>
            <a:r>
              <a:rPr lang="zh-CN" altLang="en-US" dirty="0">
                <a:solidFill>
                  <a:srgbClr val="3B8DE9"/>
                </a:solidFill>
                <a:latin typeface="微软雅黑" pitchFamily="34" charset="-122"/>
                <a:ea typeface="微软雅黑" pitchFamily="34" charset="-122"/>
              </a:rPr>
              <a:t>）数据</a:t>
            </a:r>
            <a:r>
              <a:rPr lang="zh-CN" altLang="en-US" dirty="0" smtClean="0">
                <a:solidFill>
                  <a:srgbClr val="3B8DE9"/>
                </a:solidFill>
                <a:latin typeface="微软雅黑" pitchFamily="34" charset="-122"/>
                <a:ea typeface="微软雅黑" pitchFamily="34" charset="-122"/>
              </a:rPr>
              <a:t>入库</a:t>
            </a:r>
            <a:endParaRPr lang="en-US" altLang="zh-CN" dirty="0" smtClean="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r>
              <a:rPr lang="en-US" altLang="zh-CN" dirty="0" smtClean="0">
                <a:solidFill>
                  <a:srgbClr val="3B8DE9"/>
                </a:solidFill>
                <a:latin typeface="微软雅黑" pitchFamily="34" charset="-122"/>
                <a:ea typeface="微软雅黑" pitchFamily="34" charset="-122"/>
              </a:rPr>
              <a:t>5</a:t>
            </a:r>
            <a:r>
              <a:rPr lang="zh-CN" altLang="en-US" dirty="0">
                <a:solidFill>
                  <a:srgbClr val="3B8DE9"/>
                </a:solidFill>
                <a:latin typeface="微软雅黑" pitchFamily="34" charset="-122"/>
                <a:ea typeface="微软雅黑" pitchFamily="34" charset="-122"/>
              </a:rPr>
              <a:t>）可视化展示</a:t>
            </a:r>
            <a:endParaRPr lang="en-US" altLang="zh-CN" dirty="0">
              <a:solidFill>
                <a:srgbClr val="3B8DE9"/>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468" y="0"/>
            <a:ext cx="8500314" cy="6857999"/>
          </a:xfrm>
          <a:prstGeom prst="rect">
            <a:avLst/>
          </a:prstGeom>
        </p:spPr>
      </p:pic>
    </p:spTree>
    <p:extLst>
      <p:ext uri="{BB962C8B-B14F-4D97-AF65-F5344CB8AC3E}">
        <p14:creationId xmlns:p14="http://schemas.microsoft.com/office/powerpoint/2010/main" val="2848914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a:xfrm>
            <a:off x="5358539" y="25017"/>
            <a:ext cx="2331048" cy="795337"/>
          </a:xfrm>
        </p:spPr>
        <p:txBody>
          <a:bodyPr/>
          <a:lstStyle/>
          <a:p>
            <a:r>
              <a:rPr lang="en-US" altLang="zh-CN" sz="2800" dirty="0" smtClean="0">
                <a:solidFill>
                  <a:srgbClr val="3B8DE9"/>
                </a:solidFill>
                <a:latin typeface="楷体" panose="02010609060101010101" pitchFamily="49" charset="-122"/>
                <a:ea typeface="楷体" panose="02010609060101010101" pitchFamily="49" charset="-122"/>
                <a:cs typeface="+mn-cs"/>
              </a:rPr>
              <a:t>1</a:t>
            </a:r>
            <a:r>
              <a:rPr lang="zh-CN" altLang="en-US" sz="2800" dirty="0" smtClean="0">
                <a:solidFill>
                  <a:srgbClr val="3B8DE9"/>
                </a:solidFill>
                <a:latin typeface="楷体" panose="02010609060101010101" pitchFamily="49" charset="-122"/>
                <a:ea typeface="楷体" panose="02010609060101010101" pitchFamily="49" charset="-122"/>
                <a:cs typeface="+mn-cs"/>
              </a:rPr>
              <a:t>、数据</a:t>
            </a:r>
            <a:r>
              <a:rPr lang="zh-CN" altLang="en-US" sz="2800" dirty="0">
                <a:solidFill>
                  <a:srgbClr val="3B8DE9"/>
                </a:solidFill>
                <a:latin typeface="楷体" panose="02010609060101010101" pitchFamily="49" charset="-122"/>
                <a:ea typeface="楷体" panose="02010609060101010101" pitchFamily="49" charset="-122"/>
                <a:cs typeface="+mn-cs"/>
              </a:rPr>
              <a:t>爬取</a:t>
            </a:r>
          </a:p>
        </p:txBody>
      </p:sp>
      <p:pic>
        <p:nvPicPr>
          <p:cNvPr id="5" name="内容占位符 4" descr="屏幕剪辑"/>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741845" y="776780"/>
            <a:ext cx="7564437" cy="2647950"/>
          </a:xfr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155" y="3576439"/>
            <a:ext cx="6544588" cy="1991003"/>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155" y="6122038"/>
            <a:ext cx="2324424" cy="323895"/>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3525" y="5694484"/>
            <a:ext cx="2302312" cy="1133845"/>
          </a:xfrm>
          <a:prstGeom prst="rect">
            <a:avLst/>
          </a:prstGeom>
        </p:spPr>
      </p:pic>
      <p:cxnSp>
        <p:nvCxnSpPr>
          <p:cNvPr id="12" name="直接箭头连接符 11"/>
          <p:cNvCxnSpPr>
            <a:endCxn id="14" idx="3"/>
          </p:cNvCxnSpPr>
          <p:nvPr/>
        </p:nvCxnSpPr>
        <p:spPr>
          <a:xfrm flipH="1">
            <a:off x="1629781" y="1089754"/>
            <a:ext cx="1058375" cy="17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614843" y="820354"/>
            <a:ext cx="1014938" cy="549523"/>
            <a:chOff x="642552" y="423296"/>
            <a:chExt cx="1014938" cy="549523"/>
          </a:xfrm>
        </p:grpSpPr>
        <p:sp>
          <p:nvSpPr>
            <p:cNvPr id="14" name="圆角矩形 13"/>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文本框 14"/>
            <p:cNvSpPr txBox="1"/>
            <p:nvPr/>
          </p:nvSpPr>
          <p:spPr>
            <a:xfrm>
              <a:off x="754302" y="423296"/>
              <a:ext cx="845127" cy="504369"/>
            </a:xfrm>
            <a:prstGeom prst="rect">
              <a:avLst/>
            </a:prstGeom>
            <a:noFill/>
          </p:spPr>
          <p:txBody>
            <a:bodyPr wrap="square" rtlCol="0">
              <a:spAutoFit/>
            </a:bodyPr>
            <a:lstStyle/>
            <a:p>
              <a:pPr>
                <a:lnSpc>
                  <a:spcPct val="130000"/>
                </a:lnSpc>
              </a:pPr>
              <a:r>
                <a:rPr lang="zh-CN" altLang="en-US" sz="2400" b="1" dirty="0" smtClean="0">
                  <a:solidFill>
                    <a:schemeClr val="bg1"/>
                  </a:solidFill>
                  <a:latin typeface="楷体" panose="02010609060101010101" pitchFamily="49" charset="-122"/>
                  <a:ea typeface="楷体" panose="02010609060101010101" pitchFamily="49" charset="-122"/>
                </a:rPr>
                <a:t>标题</a:t>
              </a:r>
            </a:p>
          </p:txBody>
        </p:sp>
      </p:grpSp>
      <p:grpSp>
        <p:nvGrpSpPr>
          <p:cNvPr id="17" name="组合 16"/>
          <p:cNvGrpSpPr/>
          <p:nvPr/>
        </p:nvGrpSpPr>
        <p:grpSpPr>
          <a:xfrm>
            <a:off x="614843" y="1836484"/>
            <a:ext cx="1014938" cy="549523"/>
            <a:chOff x="642552" y="423296"/>
            <a:chExt cx="1014938" cy="549523"/>
          </a:xfrm>
        </p:grpSpPr>
        <p:sp>
          <p:nvSpPr>
            <p:cNvPr id="18" name="圆角矩形 17"/>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754302" y="423296"/>
              <a:ext cx="845127" cy="504369"/>
            </a:xfrm>
            <a:prstGeom prst="rect">
              <a:avLst/>
            </a:prstGeom>
            <a:noFill/>
          </p:spPr>
          <p:txBody>
            <a:bodyPr wrap="square" rtlCol="0">
              <a:spAutoFit/>
            </a:bodyPr>
            <a:lstStyle/>
            <a:p>
              <a:pPr>
                <a:lnSpc>
                  <a:spcPct val="130000"/>
                </a:lnSpc>
              </a:pPr>
              <a:r>
                <a:rPr lang="zh-CN" altLang="en-US" sz="2400" b="1" dirty="0">
                  <a:solidFill>
                    <a:schemeClr val="bg1"/>
                  </a:solidFill>
                  <a:latin typeface="楷体" panose="02010609060101010101" pitchFamily="49" charset="-122"/>
                  <a:ea typeface="楷体" panose="02010609060101010101" pitchFamily="49" charset="-122"/>
                </a:rPr>
                <a:t>摘要</a:t>
              </a:r>
              <a:endParaRPr lang="zh-CN" altLang="en-US" sz="2400" b="1" dirty="0" smtClean="0">
                <a:solidFill>
                  <a:schemeClr val="bg1"/>
                </a:solidFill>
                <a:latin typeface="楷体" panose="02010609060101010101" pitchFamily="49" charset="-122"/>
                <a:ea typeface="楷体" panose="02010609060101010101" pitchFamily="49" charset="-122"/>
              </a:endParaRPr>
            </a:p>
          </p:txBody>
        </p:sp>
      </p:grpSp>
      <p:cxnSp>
        <p:nvCxnSpPr>
          <p:cNvPr id="22" name="直接箭头连接符 21"/>
          <p:cNvCxnSpPr/>
          <p:nvPr/>
        </p:nvCxnSpPr>
        <p:spPr>
          <a:xfrm flipH="1">
            <a:off x="1629781" y="2142414"/>
            <a:ext cx="1058375" cy="17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组合 22"/>
          <p:cNvGrpSpPr/>
          <p:nvPr/>
        </p:nvGrpSpPr>
        <p:grpSpPr>
          <a:xfrm>
            <a:off x="377679" y="4274884"/>
            <a:ext cx="1542953" cy="549523"/>
            <a:chOff x="642552" y="423296"/>
            <a:chExt cx="1014938" cy="549523"/>
          </a:xfrm>
        </p:grpSpPr>
        <p:sp>
          <p:nvSpPr>
            <p:cNvPr id="24" name="圆角矩形 23"/>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文本框 24"/>
            <p:cNvSpPr txBox="1"/>
            <p:nvPr/>
          </p:nvSpPr>
          <p:spPr>
            <a:xfrm>
              <a:off x="754302" y="423296"/>
              <a:ext cx="845127" cy="524567"/>
            </a:xfrm>
            <a:prstGeom prst="rect">
              <a:avLst/>
            </a:prstGeom>
            <a:noFill/>
          </p:spPr>
          <p:txBody>
            <a:bodyPr wrap="square" rtlCol="0">
              <a:spAutoFit/>
            </a:bodyPr>
            <a:lstStyle/>
            <a:p>
              <a:pPr>
                <a:lnSpc>
                  <a:spcPct val="130000"/>
                </a:lnSpc>
              </a:pPr>
              <a:r>
                <a:rPr lang="en-US" altLang="zh-CN" sz="2400" b="1" dirty="0" err="1" smtClean="0">
                  <a:solidFill>
                    <a:schemeClr val="bg1"/>
                  </a:solidFill>
                  <a:latin typeface="+mj-lt"/>
                  <a:ea typeface="楷体" panose="02010609060101010101" pitchFamily="49" charset="-122"/>
                </a:rPr>
                <a:t>Infobox</a:t>
              </a:r>
              <a:endParaRPr lang="zh-CN" altLang="en-US" sz="2400" b="1" dirty="0" smtClean="0">
                <a:solidFill>
                  <a:schemeClr val="bg1"/>
                </a:solidFill>
                <a:latin typeface="+mj-lt"/>
                <a:ea typeface="楷体" panose="02010609060101010101" pitchFamily="49" charset="-122"/>
              </a:endParaRPr>
            </a:p>
          </p:txBody>
        </p:sp>
      </p:grpSp>
      <p:cxnSp>
        <p:nvCxnSpPr>
          <p:cNvPr id="26" name="直接箭头连接符 25"/>
          <p:cNvCxnSpPr/>
          <p:nvPr/>
        </p:nvCxnSpPr>
        <p:spPr>
          <a:xfrm flipH="1">
            <a:off x="1876498" y="3778658"/>
            <a:ext cx="767524" cy="519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8221737" y="3301989"/>
            <a:ext cx="1337899" cy="627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1" name="组合 30"/>
          <p:cNvGrpSpPr/>
          <p:nvPr/>
        </p:nvGrpSpPr>
        <p:grpSpPr>
          <a:xfrm>
            <a:off x="9559636" y="3804291"/>
            <a:ext cx="1014938" cy="549523"/>
            <a:chOff x="642552" y="423296"/>
            <a:chExt cx="1014938" cy="549523"/>
          </a:xfrm>
        </p:grpSpPr>
        <p:sp>
          <p:nvSpPr>
            <p:cNvPr id="32" name="圆角矩形 31"/>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文本框 32"/>
            <p:cNvSpPr txBox="1"/>
            <p:nvPr/>
          </p:nvSpPr>
          <p:spPr>
            <a:xfrm>
              <a:off x="754302" y="423296"/>
              <a:ext cx="845127" cy="504369"/>
            </a:xfrm>
            <a:prstGeom prst="rect">
              <a:avLst/>
            </a:prstGeom>
            <a:noFill/>
          </p:spPr>
          <p:txBody>
            <a:bodyPr wrap="square" rtlCol="0">
              <a:spAutoFit/>
            </a:bodyPr>
            <a:lstStyle/>
            <a:p>
              <a:pPr>
                <a:lnSpc>
                  <a:spcPct val="130000"/>
                </a:lnSpc>
              </a:pPr>
              <a:r>
                <a:rPr lang="zh-CN" altLang="en-US" sz="2400" b="1" dirty="0" smtClean="0">
                  <a:solidFill>
                    <a:schemeClr val="bg1"/>
                  </a:solidFill>
                  <a:latin typeface="楷体" panose="02010609060101010101" pitchFamily="49" charset="-122"/>
                  <a:ea typeface="楷体" panose="02010609060101010101" pitchFamily="49" charset="-122"/>
                </a:rPr>
                <a:t>作品</a:t>
              </a:r>
            </a:p>
          </p:txBody>
        </p:sp>
      </p:grpSp>
      <p:grpSp>
        <p:nvGrpSpPr>
          <p:cNvPr id="34" name="组合 33"/>
          <p:cNvGrpSpPr/>
          <p:nvPr/>
        </p:nvGrpSpPr>
        <p:grpSpPr>
          <a:xfrm>
            <a:off x="682496" y="6009223"/>
            <a:ext cx="1014938" cy="549523"/>
            <a:chOff x="642552" y="423296"/>
            <a:chExt cx="1014938" cy="549523"/>
          </a:xfrm>
        </p:grpSpPr>
        <p:sp>
          <p:nvSpPr>
            <p:cNvPr id="35" name="圆角矩形 34"/>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文本框 35"/>
            <p:cNvSpPr txBox="1"/>
            <p:nvPr/>
          </p:nvSpPr>
          <p:spPr>
            <a:xfrm>
              <a:off x="754302" y="423296"/>
              <a:ext cx="845127" cy="504369"/>
            </a:xfrm>
            <a:prstGeom prst="rect">
              <a:avLst/>
            </a:prstGeom>
            <a:noFill/>
          </p:spPr>
          <p:txBody>
            <a:bodyPr wrap="square" rtlCol="0">
              <a:spAutoFit/>
            </a:bodyPr>
            <a:lstStyle/>
            <a:p>
              <a:pPr>
                <a:lnSpc>
                  <a:spcPct val="130000"/>
                </a:lnSpc>
              </a:pPr>
              <a:r>
                <a:rPr lang="zh-CN" altLang="en-US" sz="2400" b="1" dirty="0" smtClean="0">
                  <a:solidFill>
                    <a:schemeClr val="bg1"/>
                  </a:solidFill>
                  <a:latin typeface="楷体" panose="02010609060101010101" pitchFamily="49" charset="-122"/>
                  <a:ea typeface="楷体" panose="02010609060101010101" pitchFamily="49" charset="-122"/>
                </a:rPr>
                <a:t>标签</a:t>
              </a:r>
            </a:p>
          </p:txBody>
        </p:sp>
      </p:grpSp>
      <p:cxnSp>
        <p:nvCxnSpPr>
          <p:cNvPr id="37" name="直接箭头连接符 36"/>
          <p:cNvCxnSpPr/>
          <p:nvPr/>
        </p:nvCxnSpPr>
        <p:spPr>
          <a:xfrm flipH="1">
            <a:off x="1683470" y="6283985"/>
            <a:ext cx="1058375" cy="17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flipV="1">
            <a:off x="7659708" y="6468404"/>
            <a:ext cx="1501136" cy="13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组合 39"/>
          <p:cNvGrpSpPr/>
          <p:nvPr/>
        </p:nvGrpSpPr>
        <p:grpSpPr>
          <a:xfrm>
            <a:off x="9160844" y="6122038"/>
            <a:ext cx="1809330" cy="1000980"/>
            <a:chOff x="642552" y="423296"/>
            <a:chExt cx="1014938" cy="1000980"/>
          </a:xfrm>
        </p:grpSpPr>
        <p:sp>
          <p:nvSpPr>
            <p:cNvPr id="41" name="圆角矩形 40"/>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2" name="文本框 41"/>
            <p:cNvSpPr txBox="1"/>
            <p:nvPr/>
          </p:nvSpPr>
          <p:spPr>
            <a:xfrm>
              <a:off x="754302" y="423296"/>
              <a:ext cx="845127" cy="1000980"/>
            </a:xfrm>
            <a:prstGeom prst="rect">
              <a:avLst/>
            </a:prstGeom>
            <a:noFill/>
          </p:spPr>
          <p:txBody>
            <a:bodyPr wrap="square" rtlCol="0">
              <a:spAutoFit/>
            </a:bodyPr>
            <a:lstStyle/>
            <a:p>
              <a:pPr>
                <a:lnSpc>
                  <a:spcPct val="130000"/>
                </a:lnSpc>
              </a:pPr>
              <a:r>
                <a:rPr lang="zh-CN" altLang="en-US" sz="2400" b="1" dirty="0" smtClean="0">
                  <a:solidFill>
                    <a:schemeClr val="bg1"/>
                  </a:solidFill>
                  <a:latin typeface="+mj-lt"/>
                  <a:ea typeface="楷体" panose="02010609060101010101" pitchFamily="49" charset="-122"/>
                </a:rPr>
                <a:t>更新时间</a:t>
              </a:r>
            </a:p>
          </p:txBody>
        </p:sp>
      </p:grpSp>
    </p:spTree>
    <p:extLst>
      <p:ext uri="{BB962C8B-B14F-4D97-AF65-F5344CB8AC3E}">
        <p14:creationId xmlns:p14="http://schemas.microsoft.com/office/powerpoint/2010/main" val="285335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6836790" cy="6752071"/>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893" y="928975"/>
            <a:ext cx="3696279" cy="1579467"/>
          </a:xfrm>
          <a:prstGeom prst="rect">
            <a:avLst/>
          </a:prstGeom>
        </p:spPr>
      </p:pic>
      <p:sp>
        <p:nvSpPr>
          <p:cNvPr id="6" name="标题 5"/>
          <p:cNvSpPr>
            <a:spLocks noGrp="1"/>
          </p:cNvSpPr>
          <p:nvPr>
            <p:ph type="title"/>
          </p:nvPr>
        </p:nvSpPr>
        <p:spPr>
          <a:xfrm>
            <a:off x="8138969" y="133638"/>
            <a:ext cx="2612159" cy="795337"/>
          </a:xfrm>
        </p:spPr>
        <p:txBody>
          <a:bodyPr>
            <a:normAutofit/>
          </a:bodyPr>
          <a:lstStyle/>
          <a:p>
            <a:r>
              <a:rPr lang="en-US" altLang="zh-CN" sz="2800" dirty="0">
                <a:solidFill>
                  <a:srgbClr val="3B8DE9"/>
                </a:solidFill>
                <a:latin typeface="楷体" panose="02010609060101010101" pitchFamily="49" charset="-122"/>
                <a:ea typeface="楷体" panose="02010609060101010101" pitchFamily="49" charset="-122"/>
                <a:cs typeface="+mn-cs"/>
              </a:rPr>
              <a:t>2</a:t>
            </a:r>
            <a:r>
              <a:rPr lang="zh-CN" altLang="en-US" sz="2800" dirty="0">
                <a:solidFill>
                  <a:srgbClr val="3B8DE9"/>
                </a:solidFill>
                <a:latin typeface="楷体" panose="02010609060101010101" pitchFamily="49" charset="-122"/>
                <a:ea typeface="楷体" panose="02010609060101010101" pitchFamily="49" charset="-122"/>
                <a:cs typeface="+mn-cs"/>
              </a:rPr>
              <a:t>、</a:t>
            </a:r>
            <a:r>
              <a:rPr lang="en-US" altLang="zh-CN" sz="2800" dirty="0">
                <a:solidFill>
                  <a:srgbClr val="3B8DE9"/>
                </a:solidFill>
                <a:latin typeface="楷体" panose="02010609060101010101" pitchFamily="49" charset="-122"/>
                <a:ea typeface="楷体" panose="02010609060101010101" pitchFamily="49" charset="-122"/>
                <a:cs typeface="+mn-cs"/>
              </a:rPr>
              <a:t>Schema</a:t>
            </a:r>
            <a:r>
              <a:rPr lang="zh-CN" altLang="en-US" sz="2800" dirty="0">
                <a:solidFill>
                  <a:srgbClr val="3B8DE9"/>
                </a:solidFill>
                <a:latin typeface="楷体" panose="02010609060101010101" pitchFamily="49" charset="-122"/>
                <a:ea typeface="楷体" panose="02010609060101010101" pitchFamily="49" charset="-122"/>
                <a:cs typeface="+mn-cs"/>
              </a:rPr>
              <a:t>构建</a:t>
            </a: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675" y="3303779"/>
            <a:ext cx="5237325" cy="3448292"/>
          </a:xfrm>
          <a:prstGeom prst="rect">
            <a:avLst/>
          </a:prstGeom>
        </p:spPr>
      </p:pic>
      <p:cxnSp>
        <p:nvCxnSpPr>
          <p:cNvPr id="7" name="直接箭头连接符 6"/>
          <p:cNvCxnSpPr/>
          <p:nvPr/>
        </p:nvCxnSpPr>
        <p:spPr>
          <a:xfrm>
            <a:off x="4523874" y="1572126"/>
            <a:ext cx="2582779" cy="194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54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996485" y="21132"/>
            <a:ext cx="2612159" cy="795337"/>
          </a:xfrm>
        </p:spPr>
        <p:txBody>
          <a:bodyPr>
            <a:normAutofit/>
          </a:bodyPr>
          <a:lstStyle/>
          <a:p>
            <a:r>
              <a:rPr lang="en-US" altLang="zh-CN" sz="2800" dirty="0">
                <a:solidFill>
                  <a:srgbClr val="3B8DE9"/>
                </a:solidFill>
                <a:latin typeface="楷体" panose="02010609060101010101" pitchFamily="49" charset="-122"/>
                <a:ea typeface="楷体" panose="02010609060101010101" pitchFamily="49" charset="-122"/>
                <a:cs typeface="+mn-cs"/>
              </a:rPr>
              <a:t>3</a:t>
            </a:r>
            <a:r>
              <a:rPr lang="zh-CN" altLang="en-US" sz="2800" dirty="0" smtClean="0">
                <a:solidFill>
                  <a:srgbClr val="3B8DE9"/>
                </a:solidFill>
                <a:latin typeface="楷体" panose="02010609060101010101" pitchFamily="49" charset="-122"/>
                <a:ea typeface="楷体" panose="02010609060101010101" pitchFamily="49" charset="-122"/>
                <a:cs typeface="+mn-cs"/>
              </a:rPr>
              <a:t>、</a:t>
            </a:r>
            <a:r>
              <a:rPr lang="zh-CN" altLang="en-US" sz="2800" dirty="0">
                <a:solidFill>
                  <a:srgbClr val="3B8DE9"/>
                </a:solidFill>
                <a:latin typeface="楷体" panose="02010609060101010101" pitchFamily="49" charset="-122"/>
                <a:ea typeface="楷体" panose="02010609060101010101" pitchFamily="49" charset="-122"/>
                <a:cs typeface="+mn-cs"/>
              </a:rPr>
              <a:t>信息抽取</a:t>
            </a:r>
          </a:p>
        </p:txBody>
      </p:sp>
      <p:grpSp>
        <p:nvGrpSpPr>
          <p:cNvPr id="7" name="组合 6"/>
          <p:cNvGrpSpPr/>
          <p:nvPr/>
        </p:nvGrpSpPr>
        <p:grpSpPr>
          <a:xfrm>
            <a:off x="627063" y="776575"/>
            <a:ext cx="2323956" cy="601917"/>
            <a:chOff x="642552" y="423296"/>
            <a:chExt cx="1014938" cy="549523"/>
          </a:xfrm>
        </p:grpSpPr>
        <p:sp>
          <p:nvSpPr>
            <p:cNvPr id="8" name="圆角矩形 7"/>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754302" y="423296"/>
              <a:ext cx="845127" cy="478906"/>
            </a:xfrm>
            <a:prstGeom prst="rect">
              <a:avLst/>
            </a:prstGeom>
            <a:noFill/>
          </p:spPr>
          <p:txBody>
            <a:bodyPr wrap="square" rtlCol="0">
              <a:spAutoFit/>
            </a:bodyPr>
            <a:lstStyle/>
            <a:p>
              <a:pPr>
                <a:lnSpc>
                  <a:spcPct val="130000"/>
                </a:lnSpc>
              </a:pPr>
              <a:r>
                <a:rPr lang="zh-CN" altLang="en-US" sz="2400" b="1" dirty="0">
                  <a:solidFill>
                    <a:schemeClr val="bg1"/>
                  </a:solidFill>
                  <a:latin typeface="+mj-lt"/>
                  <a:ea typeface="楷体" panose="02010609060101010101" pitchFamily="49" charset="-122"/>
                </a:rPr>
                <a:t>属性不一致</a:t>
              </a:r>
              <a:endParaRPr lang="zh-CN" altLang="en-US" sz="2400" b="1" dirty="0" smtClean="0">
                <a:solidFill>
                  <a:schemeClr val="bg1"/>
                </a:solidFill>
                <a:latin typeface="+mj-lt"/>
                <a:ea typeface="楷体" panose="02010609060101010101" pitchFamily="49" charset="-122"/>
              </a:endParaRPr>
            </a:p>
          </p:txBody>
        </p:sp>
      </p:grpSp>
      <p:grpSp>
        <p:nvGrpSpPr>
          <p:cNvPr id="13" name="组合 12"/>
          <p:cNvGrpSpPr/>
          <p:nvPr/>
        </p:nvGrpSpPr>
        <p:grpSpPr>
          <a:xfrm>
            <a:off x="627063" y="4008638"/>
            <a:ext cx="3169082" cy="1052596"/>
            <a:chOff x="642552" y="423296"/>
            <a:chExt cx="1014938" cy="960973"/>
          </a:xfrm>
        </p:grpSpPr>
        <p:sp>
          <p:nvSpPr>
            <p:cNvPr id="14" name="圆角矩形 13"/>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文本框 14"/>
            <p:cNvSpPr txBox="1"/>
            <p:nvPr/>
          </p:nvSpPr>
          <p:spPr>
            <a:xfrm>
              <a:off x="754302" y="423296"/>
              <a:ext cx="845127" cy="960973"/>
            </a:xfrm>
            <a:prstGeom prst="rect">
              <a:avLst/>
            </a:prstGeom>
            <a:noFill/>
          </p:spPr>
          <p:txBody>
            <a:bodyPr wrap="square" rtlCol="0">
              <a:spAutoFit/>
            </a:bodyPr>
            <a:lstStyle/>
            <a:p>
              <a:pPr>
                <a:lnSpc>
                  <a:spcPct val="130000"/>
                </a:lnSpc>
              </a:pPr>
              <a:r>
                <a:rPr lang="zh-CN" altLang="en-US" sz="2400" b="1" dirty="0" smtClean="0">
                  <a:solidFill>
                    <a:schemeClr val="bg1"/>
                  </a:solidFill>
                  <a:latin typeface="+mj-lt"/>
                  <a:ea typeface="楷体" panose="02010609060101010101" pitchFamily="49" charset="-122"/>
                </a:rPr>
                <a:t>属性值格式不统一</a:t>
              </a:r>
            </a:p>
          </p:txBody>
        </p:sp>
      </p:grpSp>
      <p:sp>
        <p:nvSpPr>
          <p:cNvPr id="16" name="内容占位符 2"/>
          <p:cNvSpPr>
            <a:spLocks noGrp="1"/>
          </p:cNvSpPr>
          <p:nvPr>
            <p:ph idx="1"/>
          </p:nvPr>
        </p:nvSpPr>
        <p:spPr>
          <a:xfrm>
            <a:off x="627063" y="1548476"/>
            <a:ext cx="4371644" cy="2216728"/>
          </a:xfrm>
        </p:spPr>
        <p:txBody>
          <a:bodyPr>
            <a:normAutofit/>
          </a:bodyPr>
          <a:lstStyle/>
          <a:p>
            <a:pPr marL="0" indent="0" algn="l" defTabSz="914400" fontAlgn="base">
              <a:spcBef>
                <a:spcPct val="0"/>
              </a:spcBef>
              <a:spcAft>
                <a:spcPct val="0"/>
              </a:spcAft>
              <a:buClrTx/>
              <a:buSzTx/>
              <a:buNone/>
              <a:defRPr/>
            </a:pPr>
            <a:r>
              <a:rPr lang="en-US" altLang="zh-CN" sz="1800" dirty="0" smtClean="0">
                <a:solidFill>
                  <a:srgbClr val="3B8DE9"/>
                </a:solidFill>
                <a:latin typeface="微软雅黑" pitchFamily="34" charset="-122"/>
                <a:ea typeface="微软雅黑" pitchFamily="34" charset="-122"/>
              </a:rPr>
              <a:t>e.g., </a:t>
            </a:r>
            <a:r>
              <a:rPr lang="zh-CN" altLang="en-US" sz="1800" dirty="0">
                <a:solidFill>
                  <a:srgbClr val="3B8DE9"/>
                </a:solidFill>
                <a:latin typeface="微软雅黑" pitchFamily="34" charset="-122"/>
                <a:ea typeface="微软雅黑" pitchFamily="34" charset="-122"/>
              </a:rPr>
              <a:t>英文</a:t>
            </a:r>
            <a:r>
              <a:rPr lang="zh-CN" altLang="en-US" sz="1800" dirty="0" smtClean="0">
                <a:solidFill>
                  <a:srgbClr val="3B8DE9"/>
                </a:solidFill>
                <a:latin typeface="微软雅黑" pitchFamily="34" charset="-122"/>
                <a:ea typeface="微软雅黑" pitchFamily="34" charset="-122"/>
              </a:rPr>
              <a:t>名</a:t>
            </a:r>
            <a:r>
              <a:rPr lang="zh-CN" altLang="en-US" sz="1800" dirty="0">
                <a:solidFill>
                  <a:srgbClr val="3B8DE9"/>
                </a:solidFill>
                <a:latin typeface="微软雅黑" pitchFamily="34" charset="-122"/>
                <a:ea typeface="微软雅黑" pitchFamily="34" charset="-122"/>
              </a:rPr>
              <a:t>，</a:t>
            </a:r>
            <a:r>
              <a:rPr lang="zh-CN" altLang="en-US" sz="1800" dirty="0" smtClean="0">
                <a:solidFill>
                  <a:srgbClr val="3B8DE9"/>
                </a:solidFill>
                <a:latin typeface="微软雅黑" pitchFamily="34" charset="-122"/>
                <a:ea typeface="微软雅黑" pitchFamily="34" charset="-122"/>
              </a:rPr>
              <a:t>外文名；人口，人口数量</a:t>
            </a:r>
            <a:r>
              <a:rPr lang="en-US" altLang="zh-CN" sz="1800" dirty="0" smtClean="0">
                <a:solidFill>
                  <a:srgbClr val="3B8DE9"/>
                </a:solidFill>
                <a:latin typeface="微软雅黑" pitchFamily="34" charset="-122"/>
                <a:ea typeface="微软雅黑" pitchFamily="34" charset="-122"/>
              </a:rPr>
              <a:t> </a:t>
            </a:r>
          </a:p>
          <a:p>
            <a:pPr marL="0" indent="0" algn="l" defTabSz="914400" fontAlgn="base">
              <a:spcBef>
                <a:spcPct val="0"/>
              </a:spcBef>
              <a:spcAft>
                <a:spcPct val="0"/>
              </a:spcAft>
              <a:buClrTx/>
              <a:buSzTx/>
              <a:buNone/>
              <a:defRPr/>
            </a:pPr>
            <a:endParaRPr lang="en-US" altLang="zh-CN" sz="1800" dirty="0">
              <a:solidFill>
                <a:srgbClr val="3B8DE9"/>
              </a:solidFill>
              <a:latin typeface="微软雅黑" pitchFamily="34" charset="-122"/>
              <a:ea typeface="微软雅黑" pitchFamily="34" charset="-122"/>
            </a:endParaRPr>
          </a:p>
          <a:p>
            <a:pPr algn="l" defTabSz="914400" fontAlgn="base">
              <a:spcBef>
                <a:spcPct val="0"/>
              </a:spcBef>
              <a:spcAft>
                <a:spcPct val="0"/>
              </a:spcAft>
              <a:buClrTx/>
              <a:buSzTx/>
              <a:defRPr/>
            </a:pPr>
            <a:r>
              <a:rPr lang="zh-CN" altLang="en-US" sz="1800" dirty="0" smtClean="0">
                <a:solidFill>
                  <a:srgbClr val="3B8DE9"/>
                </a:solidFill>
                <a:latin typeface="微软雅黑" pitchFamily="34" charset="-122"/>
                <a:ea typeface="微软雅黑" pitchFamily="34" charset="-122"/>
              </a:rPr>
              <a:t>属性融合</a:t>
            </a:r>
            <a:endParaRPr lang="en-US" altLang="zh-CN" sz="1800" dirty="0" smtClean="0">
              <a:solidFill>
                <a:srgbClr val="3B8DE9"/>
              </a:solidFill>
              <a:latin typeface="微软雅黑" pitchFamily="34" charset="-122"/>
              <a:ea typeface="微软雅黑" pitchFamily="34" charset="-122"/>
            </a:endParaRPr>
          </a:p>
          <a:p>
            <a:pPr marL="666750" lvl="2" defTabSz="914400" fontAlgn="base">
              <a:spcBef>
                <a:spcPct val="0"/>
              </a:spcBef>
              <a:spcAft>
                <a:spcPct val="0"/>
              </a:spcAft>
              <a:defRPr/>
            </a:pPr>
            <a:r>
              <a:rPr lang="en-US" altLang="zh-CN" sz="2000" dirty="0" smtClean="0">
                <a:solidFill>
                  <a:srgbClr val="3B8DE9"/>
                </a:solidFill>
                <a:latin typeface="微软雅黑" pitchFamily="34" charset="-122"/>
                <a:ea typeface="微软雅黑" pitchFamily="34" charset="-122"/>
              </a:rPr>
              <a:t>Old</a:t>
            </a:r>
            <a:endParaRPr lang="en-US" altLang="zh-CN" sz="2000" dirty="0">
              <a:solidFill>
                <a:srgbClr val="3B8DE9"/>
              </a:solidFill>
              <a:latin typeface="微软雅黑" pitchFamily="34" charset="-122"/>
              <a:ea typeface="微软雅黑" pitchFamily="34" charset="-122"/>
            </a:endParaRPr>
          </a:p>
          <a:p>
            <a:pPr marL="1009650" lvl="3" defTabSz="914400" fontAlgn="base">
              <a:spcBef>
                <a:spcPct val="0"/>
              </a:spcBef>
              <a:spcAft>
                <a:spcPct val="0"/>
              </a:spcAft>
              <a:defRPr/>
            </a:pPr>
            <a:r>
              <a:rPr lang="zh-CN" altLang="en-US" sz="1850" dirty="0" smtClean="0">
                <a:solidFill>
                  <a:srgbClr val="3B8DE9"/>
                </a:solidFill>
                <a:latin typeface="微软雅黑" pitchFamily="34" charset="-122"/>
                <a:ea typeface="微软雅黑" pitchFamily="34" charset="-122"/>
              </a:rPr>
              <a:t>（齐白石，</a:t>
            </a:r>
            <a:r>
              <a:rPr lang="zh-CN" altLang="en-US" sz="1850" dirty="0" smtClean="0">
                <a:solidFill>
                  <a:srgbClr val="FF0000"/>
                </a:solidFill>
                <a:latin typeface="微软雅黑" pitchFamily="34" charset="-122"/>
                <a:ea typeface="微软雅黑" pitchFamily="34" charset="-122"/>
              </a:rPr>
              <a:t>外文名</a:t>
            </a:r>
            <a:r>
              <a:rPr lang="zh-CN" altLang="en-US" sz="1850" dirty="0" smtClean="0">
                <a:solidFill>
                  <a:srgbClr val="3B8DE9"/>
                </a:solidFill>
                <a:latin typeface="微软雅黑" pitchFamily="34" charset="-122"/>
                <a:ea typeface="微软雅黑" pitchFamily="34" charset="-122"/>
              </a:rPr>
              <a:t>，</a:t>
            </a:r>
            <a:r>
              <a:rPr lang="en-US" altLang="zh-CN" sz="1850" dirty="0" err="1" smtClean="0">
                <a:solidFill>
                  <a:srgbClr val="3B8DE9"/>
                </a:solidFill>
                <a:latin typeface="微软雅黑" pitchFamily="34" charset="-122"/>
                <a:ea typeface="微软雅黑" pitchFamily="34" charset="-122"/>
              </a:rPr>
              <a:t>Qibaishi</a:t>
            </a:r>
            <a:r>
              <a:rPr lang="zh-CN" altLang="en-US" sz="1850" dirty="0" smtClean="0">
                <a:solidFill>
                  <a:srgbClr val="3B8DE9"/>
                </a:solidFill>
                <a:latin typeface="微软雅黑" pitchFamily="34" charset="-122"/>
                <a:ea typeface="微软雅黑" pitchFamily="34" charset="-122"/>
              </a:rPr>
              <a:t>）</a:t>
            </a:r>
            <a:endParaRPr lang="en-US" altLang="zh-CN" sz="1850" dirty="0" smtClean="0">
              <a:solidFill>
                <a:srgbClr val="3B8DE9"/>
              </a:solidFill>
              <a:latin typeface="微软雅黑" pitchFamily="34" charset="-122"/>
              <a:ea typeface="微软雅黑" pitchFamily="34" charset="-122"/>
            </a:endParaRPr>
          </a:p>
          <a:p>
            <a:pPr marL="666750" lvl="2" defTabSz="914400" fontAlgn="base">
              <a:spcBef>
                <a:spcPct val="0"/>
              </a:spcBef>
              <a:spcAft>
                <a:spcPct val="0"/>
              </a:spcAft>
              <a:defRPr/>
            </a:pPr>
            <a:r>
              <a:rPr lang="en-US" altLang="zh-CN" sz="2000" dirty="0" smtClean="0">
                <a:solidFill>
                  <a:srgbClr val="3B8DE9"/>
                </a:solidFill>
                <a:latin typeface="微软雅黑" pitchFamily="34" charset="-122"/>
                <a:ea typeface="微软雅黑" pitchFamily="34" charset="-122"/>
              </a:rPr>
              <a:t>New</a:t>
            </a:r>
          </a:p>
          <a:p>
            <a:pPr marL="1009650" lvl="3" defTabSz="914400" fontAlgn="base">
              <a:spcBef>
                <a:spcPct val="0"/>
              </a:spcBef>
              <a:spcAft>
                <a:spcPct val="0"/>
              </a:spcAft>
              <a:defRPr/>
            </a:pPr>
            <a:r>
              <a:rPr lang="zh-CN" altLang="en-US" sz="1850" dirty="0" smtClean="0">
                <a:solidFill>
                  <a:srgbClr val="3B8DE9"/>
                </a:solidFill>
                <a:latin typeface="微软雅黑" pitchFamily="34" charset="-122"/>
                <a:ea typeface="微软雅黑" pitchFamily="34" charset="-122"/>
              </a:rPr>
              <a:t>（齐白石，</a:t>
            </a:r>
            <a:r>
              <a:rPr lang="zh-CN" altLang="en-US" sz="1850" dirty="0" smtClean="0">
                <a:solidFill>
                  <a:srgbClr val="FF0000"/>
                </a:solidFill>
                <a:latin typeface="微软雅黑" pitchFamily="34" charset="-122"/>
                <a:ea typeface="微软雅黑" pitchFamily="34" charset="-122"/>
              </a:rPr>
              <a:t>英文名</a:t>
            </a:r>
            <a:r>
              <a:rPr lang="zh-CN" altLang="en-US" sz="1850" dirty="0" smtClean="0">
                <a:solidFill>
                  <a:srgbClr val="3B8DE9"/>
                </a:solidFill>
                <a:latin typeface="微软雅黑" pitchFamily="34" charset="-122"/>
                <a:ea typeface="微软雅黑" pitchFamily="34" charset="-122"/>
              </a:rPr>
              <a:t>，</a:t>
            </a:r>
            <a:r>
              <a:rPr lang="en-US" altLang="zh-CN" sz="1850" dirty="0" err="1" smtClean="0">
                <a:solidFill>
                  <a:srgbClr val="3B8DE9"/>
                </a:solidFill>
                <a:latin typeface="微软雅黑" pitchFamily="34" charset="-122"/>
                <a:ea typeface="微软雅黑" pitchFamily="34" charset="-122"/>
              </a:rPr>
              <a:t>Qibaishi</a:t>
            </a:r>
            <a:r>
              <a:rPr lang="zh-CN" altLang="en-US" sz="1850" dirty="0" smtClean="0">
                <a:solidFill>
                  <a:srgbClr val="3B8DE9"/>
                </a:solidFill>
                <a:latin typeface="微软雅黑" pitchFamily="34" charset="-122"/>
                <a:ea typeface="微软雅黑" pitchFamily="34" charset="-122"/>
              </a:rPr>
              <a:t>）</a:t>
            </a:r>
            <a:endParaRPr lang="en-US" altLang="zh-CN" sz="1850" dirty="0">
              <a:solidFill>
                <a:srgbClr val="3B8DE9"/>
              </a:solidFill>
              <a:latin typeface="微软雅黑" pitchFamily="34" charset="-122"/>
              <a:ea typeface="微软雅黑" pitchFamily="34" charset="-122"/>
            </a:endParaRPr>
          </a:p>
        </p:txBody>
      </p:sp>
      <p:sp>
        <p:nvSpPr>
          <p:cNvPr id="17" name="内容占位符 2"/>
          <p:cNvSpPr txBox="1">
            <a:spLocks/>
          </p:cNvSpPr>
          <p:nvPr/>
        </p:nvSpPr>
        <p:spPr>
          <a:xfrm>
            <a:off x="627062" y="4636594"/>
            <a:ext cx="5510502" cy="2216728"/>
          </a:xfrm>
          <a:prstGeom prst="rect">
            <a:avLst/>
          </a:prstGeom>
          <a:noFill/>
          <a:ln w="9525">
            <a:noFill/>
            <a:miter/>
          </a:ln>
        </p:spPr>
        <p:txBody>
          <a:bodyPr>
            <a:normAutofit/>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2" pitchFamily="18" charset="2"/>
              <a:buChar char=""/>
              <a:defRPr lang="zh-CN" altLang="en-US" sz="2800"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l" defTabSz="914400" fontAlgn="base">
              <a:spcBef>
                <a:spcPct val="0"/>
              </a:spcBef>
              <a:spcAft>
                <a:spcPct val="0"/>
              </a:spcAft>
              <a:buClrTx/>
              <a:buSzTx/>
              <a:buNone/>
              <a:defRPr/>
            </a:pPr>
            <a:r>
              <a:rPr lang="en-US" altLang="zh-CN" sz="1800" dirty="0" smtClean="0">
                <a:solidFill>
                  <a:srgbClr val="3B8DE9"/>
                </a:solidFill>
                <a:latin typeface="微软雅黑" pitchFamily="34" charset="-122"/>
                <a:ea typeface="微软雅黑" pitchFamily="34" charset="-122"/>
              </a:rPr>
              <a:t>e.g.,1000</a:t>
            </a:r>
            <a:r>
              <a:rPr lang="zh-CN" altLang="en-US" sz="1800" dirty="0" smtClean="0">
                <a:solidFill>
                  <a:srgbClr val="3B8DE9"/>
                </a:solidFill>
                <a:latin typeface="微软雅黑" pitchFamily="34" charset="-122"/>
                <a:ea typeface="微软雅黑" pitchFamily="34" charset="-122"/>
              </a:rPr>
              <a:t>米，</a:t>
            </a:r>
            <a:r>
              <a:rPr lang="en-US" altLang="zh-CN" sz="1800" dirty="0" smtClean="0">
                <a:solidFill>
                  <a:srgbClr val="3B8DE9"/>
                </a:solidFill>
                <a:latin typeface="微软雅黑" pitchFamily="34" charset="-122"/>
                <a:ea typeface="微软雅黑" pitchFamily="34" charset="-122"/>
              </a:rPr>
              <a:t>1</a:t>
            </a:r>
            <a:r>
              <a:rPr lang="zh-CN" altLang="en-US" sz="1800" dirty="0" smtClean="0">
                <a:solidFill>
                  <a:srgbClr val="3B8DE9"/>
                </a:solidFill>
                <a:latin typeface="微软雅黑" pitchFamily="34" charset="-122"/>
                <a:ea typeface="微软雅黑" pitchFamily="34" charset="-122"/>
              </a:rPr>
              <a:t>千米；</a:t>
            </a:r>
            <a:r>
              <a:rPr lang="en-US" altLang="zh-CN" sz="1800" dirty="0">
                <a:solidFill>
                  <a:srgbClr val="3B8DE9"/>
                </a:solidFill>
                <a:latin typeface="微软雅黑" pitchFamily="34" charset="-122"/>
                <a:ea typeface="微软雅黑" pitchFamily="34" charset="-122"/>
              </a:rPr>
              <a:t>1905</a:t>
            </a:r>
            <a:r>
              <a:rPr lang="zh-CN" altLang="en-US" sz="1800" dirty="0">
                <a:solidFill>
                  <a:srgbClr val="3B8DE9"/>
                </a:solidFill>
                <a:latin typeface="微软雅黑" pitchFamily="34" charset="-122"/>
                <a:ea typeface="微软雅黑" pitchFamily="34" charset="-122"/>
              </a:rPr>
              <a:t>年（乙巳年</a:t>
            </a:r>
            <a:r>
              <a:rPr lang="zh-CN" altLang="en-US" sz="1800" dirty="0" smtClean="0">
                <a:solidFill>
                  <a:srgbClr val="3B8DE9"/>
                </a:solidFill>
                <a:latin typeface="微软雅黑" pitchFamily="34" charset="-122"/>
                <a:ea typeface="微软雅黑" pitchFamily="34" charset="-122"/>
              </a:rPr>
              <a:t>），</a:t>
            </a:r>
            <a:r>
              <a:rPr lang="en-US" altLang="zh-CN" sz="1800" dirty="0" smtClean="0">
                <a:solidFill>
                  <a:srgbClr val="3B8DE9"/>
                </a:solidFill>
                <a:latin typeface="微软雅黑" pitchFamily="34" charset="-122"/>
                <a:ea typeface="微软雅黑" pitchFamily="34" charset="-122"/>
              </a:rPr>
              <a:t>1905</a:t>
            </a:r>
            <a:r>
              <a:rPr lang="zh-CN" altLang="en-US" sz="1800" dirty="0" smtClean="0">
                <a:solidFill>
                  <a:srgbClr val="3B8DE9"/>
                </a:solidFill>
                <a:latin typeface="微软雅黑" pitchFamily="34" charset="-122"/>
                <a:ea typeface="微软雅黑" pitchFamily="34" charset="-122"/>
              </a:rPr>
              <a:t>年</a:t>
            </a:r>
            <a:endParaRPr lang="en-US" altLang="zh-CN" sz="1800" dirty="0" smtClean="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endParaRPr lang="zh-CN" altLang="en-US" sz="1800" dirty="0" smtClean="0">
              <a:solidFill>
                <a:srgbClr val="3B8DE9"/>
              </a:solidFill>
              <a:latin typeface="微软雅黑" pitchFamily="34" charset="-122"/>
              <a:ea typeface="微软雅黑" pitchFamily="34" charset="-122"/>
            </a:endParaRPr>
          </a:p>
          <a:p>
            <a:pPr algn="l" defTabSz="914400" fontAlgn="base">
              <a:spcBef>
                <a:spcPct val="0"/>
              </a:spcBef>
              <a:spcAft>
                <a:spcPct val="0"/>
              </a:spcAft>
              <a:buClrTx/>
              <a:buSzTx/>
              <a:defRPr/>
            </a:pPr>
            <a:r>
              <a:rPr lang="zh-CN" altLang="en-US" sz="1800" dirty="0">
                <a:solidFill>
                  <a:srgbClr val="3B8DE9"/>
                </a:solidFill>
                <a:latin typeface="微软雅黑" pitchFamily="34" charset="-122"/>
                <a:ea typeface="微软雅黑" pitchFamily="34" charset="-122"/>
              </a:rPr>
              <a:t>数值属性</a:t>
            </a:r>
            <a:r>
              <a:rPr lang="zh-CN" altLang="en-US" sz="1800" dirty="0" smtClean="0">
                <a:solidFill>
                  <a:srgbClr val="3B8DE9"/>
                </a:solidFill>
                <a:latin typeface="微软雅黑" pitchFamily="34" charset="-122"/>
                <a:ea typeface="微软雅黑" pitchFamily="34" charset="-122"/>
              </a:rPr>
              <a:t>值归一化</a:t>
            </a:r>
          </a:p>
          <a:p>
            <a:pPr marL="666750" lvl="2" defTabSz="914400" fontAlgn="base">
              <a:spcBef>
                <a:spcPct val="0"/>
              </a:spcBef>
              <a:spcAft>
                <a:spcPct val="0"/>
              </a:spcAft>
              <a:defRPr/>
            </a:pPr>
            <a:r>
              <a:rPr lang="en-US" altLang="zh-CN" sz="2000" dirty="0" smtClean="0">
                <a:solidFill>
                  <a:srgbClr val="3B8DE9"/>
                </a:solidFill>
                <a:latin typeface="微软雅黑" pitchFamily="34" charset="-122"/>
                <a:ea typeface="微软雅黑" pitchFamily="34" charset="-122"/>
              </a:rPr>
              <a:t>Old</a:t>
            </a:r>
          </a:p>
          <a:p>
            <a:pPr marL="1009650" lvl="3" defTabSz="914400" fontAlgn="base">
              <a:spcBef>
                <a:spcPct val="0"/>
              </a:spcBef>
              <a:spcAft>
                <a:spcPct val="0"/>
              </a:spcAft>
              <a:defRPr/>
            </a:pPr>
            <a:r>
              <a:rPr lang="zh-CN" altLang="en-US" sz="1850" dirty="0" smtClean="0">
                <a:solidFill>
                  <a:srgbClr val="3B8DE9"/>
                </a:solidFill>
                <a:latin typeface="微软雅黑" pitchFamily="34" charset="-122"/>
                <a:ea typeface="微软雅黑" pitchFamily="34" charset="-122"/>
              </a:rPr>
              <a:t>（梵高，出生</a:t>
            </a:r>
            <a:r>
              <a:rPr lang="zh-CN" altLang="en-US" sz="1850" dirty="0">
                <a:solidFill>
                  <a:srgbClr val="3B8DE9"/>
                </a:solidFill>
                <a:latin typeface="微软雅黑" pitchFamily="34" charset="-122"/>
                <a:ea typeface="微软雅黑" pitchFamily="34" charset="-122"/>
              </a:rPr>
              <a:t>日期，</a:t>
            </a:r>
            <a:r>
              <a:rPr lang="zh-CN" altLang="en-US" sz="1850" dirty="0">
                <a:solidFill>
                  <a:srgbClr val="FF0000"/>
                </a:solidFill>
                <a:latin typeface="微软雅黑" pitchFamily="34" charset="-122"/>
                <a:ea typeface="微软雅黑" pitchFamily="34" charset="-122"/>
              </a:rPr>
              <a:t>公元</a:t>
            </a:r>
            <a:r>
              <a:rPr lang="en-US" altLang="zh-CN" sz="1850" dirty="0">
                <a:solidFill>
                  <a:srgbClr val="FF0000"/>
                </a:solidFill>
                <a:latin typeface="微软雅黑" pitchFamily="34" charset="-122"/>
                <a:ea typeface="微软雅黑" pitchFamily="34" charset="-122"/>
              </a:rPr>
              <a:t>1853</a:t>
            </a:r>
            <a:r>
              <a:rPr lang="zh-CN" altLang="en-US" sz="1850" dirty="0">
                <a:solidFill>
                  <a:srgbClr val="FF0000"/>
                </a:solidFill>
                <a:latin typeface="微软雅黑" pitchFamily="34" charset="-122"/>
                <a:ea typeface="微软雅黑" pitchFamily="34" charset="-122"/>
              </a:rPr>
              <a:t>年</a:t>
            </a:r>
            <a:r>
              <a:rPr lang="en-US" altLang="zh-CN" sz="1850" dirty="0">
                <a:solidFill>
                  <a:srgbClr val="FF0000"/>
                </a:solidFill>
                <a:latin typeface="微软雅黑" pitchFamily="34" charset="-122"/>
                <a:ea typeface="微软雅黑" pitchFamily="34" charset="-122"/>
              </a:rPr>
              <a:t>3</a:t>
            </a:r>
            <a:r>
              <a:rPr lang="zh-CN" altLang="en-US" sz="1850" dirty="0">
                <a:solidFill>
                  <a:srgbClr val="FF0000"/>
                </a:solidFill>
                <a:latin typeface="微软雅黑" pitchFamily="34" charset="-122"/>
                <a:ea typeface="微软雅黑" pitchFamily="34" charset="-122"/>
              </a:rPr>
              <a:t>月</a:t>
            </a:r>
            <a:r>
              <a:rPr lang="en-US" altLang="zh-CN" sz="1850" dirty="0">
                <a:solidFill>
                  <a:srgbClr val="FF0000"/>
                </a:solidFill>
                <a:latin typeface="微软雅黑" pitchFamily="34" charset="-122"/>
                <a:ea typeface="微软雅黑" pitchFamily="34" charset="-122"/>
              </a:rPr>
              <a:t>30</a:t>
            </a:r>
            <a:r>
              <a:rPr lang="zh-CN" altLang="en-US" sz="1850" dirty="0">
                <a:solidFill>
                  <a:srgbClr val="FF0000"/>
                </a:solidFill>
                <a:latin typeface="微软雅黑" pitchFamily="34" charset="-122"/>
                <a:ea typeface="微软雅黑" pitchFamily="34" charset="-122"/>
              </a:rPr>
              <a:t>日</a:t>
            </a:r>
            <a:r>
              <a:rPr lang="zh-CN" altLang="en-US" sz="1850" dirty="0">
                <a:solidFill>
                  <a:srgbClr val="3B8DE9"/>
                </a:solidFill>
                <a:latin typeface="微软雅黑" pitchFamily="34" charset="-122"/>
                <a:ea typeface="微软雅黑" pitchFamily="34" charset="-122"/>
              </a:rPr>
              <a:t>）</a:t>
            </a:r>
            <a:endParaRPr lang="en-US" altLang="zh-CN" sz="1850" dirty="0" smtClean="0">
              <a:solidFill>
                <a:srgbClr val="3B8DE9"/>
              </a:solidFill>
              <a:latin typeface="微软雅黑" pitchFamily="34" charset="-122"/>
              <a:ea typeface="微软雅黑" pitchFamily="34" charset="-122"/>
            </a:endParaRPr>
          </a:p>
          <a:p>
            <a:pPr marL="666750" lvl="2" defTabSz="914400" fontAlgn="base">
              <a:spcBef>
                <a:spcPct val="0"/>
              </a:spcBef>
              <a:spcAft>
                <a:spcPct val="0"/>
              </a:spcAft>
              <a:defRPr/>
            </a:pPr>
            <a:r>
              <a:rPr lang="en-US" altLang="zh-CN" sz="2000" dirty="0" smtClean="0">
                <a:solidFill>
                  <a:srgbClr val="3B8DE9"/>
                </a:solidFill>
                <a:latin typeface="微软雅黑" pitchFamily="34" charset="-122"/>
                <a:ea typeface="微软雅黑" pitchFamily="34" charset="-122"/>
              </a:rPr>
              <a:t>New</a:t>
            </a:r>
          </a:p>
          <a:p>
            <a:pPr marL="1009650" lvl="3" defTabSz="914400" fontAlgn="base">
              <a:spcBef>
                <a:spcPct val="0"/>
              </a:spcBef>
              <a:spcAft>
                <a:spcPct val="0"/>
              </a:spcAft>
              <a:defRPr/>
            </a:pPr>
            <a:r>
              <a:rPr lang="zh-CN" altLang="en-US" sz="1850" dirty="0" smtClean="0">
                <a:solidFill>
                  <a:srgbClr val="3B8DE9"/>
                </a:solidFill>
                <a:latin typeface="微软雅黑" pitchFamily="34" charset="-122"/>
                <a:ea typeface="微软雅黑" pitchFamily="34" charset="-122"/>
              </a:rPr>
              <a:t>（梵高，出生日期，</a:t>
            </a:r>
            <a:r>
              <a:rPr lang="en-US" altLang="zh-CN" sz="1850" dirty="0">
                <a:solidFill>
                  <a:srgbClr val="FF0000"/>
                </a:solidFill>
                <a:latin typeface="微软雅黑" pitchFamily="34" charset="-122"/>
                <a:ea typeface="微软雅黑" pitchFamily="34" charset="-122"/>
              </a:rPr>
              <a:t>1853</a:t>
            </a:r>
            <a:r>
              <a:rPr lang="zh-CN" altLang="en-US" sz="1850" dirty="0">
                <a:solidFill>
                  <a:srgbClr val="FF0000"/>
                </a:solidFill>
                <a:latin typeface="微软雅黑" pitchFamily="34" charset="-122"/>
                <a:ea typeface="微软雅黑" pitchFamily="34" charset="-122"/>
              </a:rPr>
              <a:t>年</a:t>
            </a:r>
            <a:r>
              <a:rPr lang="en-US" altLang="zh-CN" sz="1850" dirty="0">
                <a:solidFill>
                  <a:srgbClr val="FF0000"/>
                </a:solidFill>
                <a:latin typeface="微软雅黑" pitchFamily="34" charset="-122"/>
                <a:ea typeface="微软雅黑" pitchFamily="34" charset="-122"/>
              </a:rPr>
              <a:t>3</a:t>
            </a:r>
            <a:r>
              <a:rPr lang="zh-CN" altLang="en-US" sz="1850" dirty="0">
                <a:solidFill>
                  <a:srgbClr val="FF0000"/>
                </a:solidFill>
                <a:latin typeface="微软雅黑" pitchFamily="34" charset="-122"/>
                <a:ea typeface="微软雅黑" pitchFamily="34" charset="-122"/>
              </a:rPr>
              <a:t>月</a:t>
            </a:r>
            <a:r>
              <a:rPr lang="en-US" altLang="zh-CN" sz="1850" dirty="0">
                <a:solidFill>
                  <a:srgbClr val="FF0000"/>
                </a:solidFill>
                <a:latin typeface="微软雅黑" pitchFamily="34" charset="-122"/>
                <a:ea typeface="微软雅黑" pitchFamily="34" charset="-122"/>
              </a:rPr>
              <a:t>30</a:t>
            </a:r>
            <a:r>
              <a:rPr lang="zh-CN" altLang="en-US" sz="1850" dirty="0">
                <a:solidFill>
                  <a:srgbClr val="FF0000"/>
                </a:solidFill>
                <a:latin typeface="微软雅黑" pitchFamily="34" charset="-122"/>
                <a:ea typeface="微软雅黑" pitchFamily="34" charset="-122"/>
              </a:rPr>
              <a:t>日</a:t>
            </a:r>
            <a:r>
              <a:rPr lang="zh-CN" altLang="en-US" sz="1850" dirty="0">
                <a:solidFill>
                  <a:srgbClr val="3B8DE9"/>
                </a:solidFill>
                <a:latin typeface="微软雅黑" pitchFamily="34" charset="-122"/>
                <a:ea typeface="微软雅黑" pitchFamily="34" charset="-122"/>
              </a:rPr>
              <a:t>）</a:t>
            </a:r>
            <a:endParaRPr lang="en-US" altLang="zh-CN" sz="1850" dirty="0">
              <a:solidFill>
                <a:srgbClr val="3B8DE9"/>
              </a:solidFill>
              <a:latin typeface="微软雅黑" pitchFamily="34" charset="-122"/>
              <a:ea typeface="微软雅黑" pitchFamily="34" charset="-122"/>
            </a:endParaRPr>
          </a:p>
        </p:txBody>
      </p:sp>
      <p:grpSp>
        <p:nvGrpSpPr>
          <p:cNvPr id="18" name="组合 17"/>
          <p:cNvGrpSpPr/>
          <p:nvPr/>
        </p:nvGrpSpPr>
        <p:grpSpPr>
          <a:xfrm>
            <a:off x="7000153" y="776575"/>
            <a:ext cx="4319011" cy="1052596"/>
            <a:chOff x="642552" y="423296"/>
            <a:chExt cx="1014938" cy="960973"/>
          </a:xfrm>
        </p:grpSpPr>
        <p:sp>
          <p:nvSpPr>
            <p:cNvPr id="19" name="圆角矩形 18"/>
            <p:cNvSpPr/>
            <p:nvPr/>
          </p:nvSpPr>
          <p:spPr>
            <a:xfrm>
              <a:off x="642552" y="447068"/>
              <a:ext cx="1014938" cy="525751"/>
            </a:xfrm>
            <a:prstGeom prst="roundRect">
              <a:avLst/>
            </a:prstGeom>
            <a:solidFill>
              <a:srgbClr val="002060"/>
            </a:solidFill>
            <a:ln>
              <a:solidFill>
                <a:schemeClr val="tx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p:cNvSpPr txBox="1"/>
            <p:nvPr/>
          </p:nvSpPr>
          <p:spPr>
            <a:xfrm>
              <a:off x="754302" y="423296"/>
              <a:ext cx="845127" cy="960973"/>
            </a:xfrm>
            <a:prstGeom prst="rect">
              <a:avLst/>
            </a:prstGeom>
            <a:noFill/>
          </p:spPr>
          <p:txBody>
            <a:bodyPr wrap="square" rtlCol="0">
              <a:spAutoFit/>
            </a:bodyPr>
            <a:lstStyle/>
            <a:p>
              <a:pPr>
                <a:lnSpc>
                  <a:spcPct val="130000"/>
                </a:lnSpc>
              </a:pPr>
              <a:r>
                <a:rPr lang="zh-CN" altLang="en-US" sz="2400" b="1" dirty="0" smtClean="0">
                  <a:solidFill>
                    <a:schemeClr val="bg1"/>
                  </a:solidFill>
                  <a:latin typeface="+mj-lt"/>
                  <a:ea typeface="楷体" panose="02010609060101010101" pitchFamily="49" charset="-122"/>
                </a:rPr>
                <a:t>多个对象属性值未分割</a:t>
              </a:r>
            </a:p>
          </p:txBody>
        </p:sp>
      </p:grpSp>
      <p:sp>
        <p:nvSpPr>
          <p:cNvPr id="21" name="内容占位符 2"/>
          <p:cNvSpPr txBox="1">
            <a:spLocks/>
          </p:cNvSpPr>
          <p:nvPr/>
        </p:nvSpPr>
        <p:spPr>
          <a:xfrm>
            <a:off x="7000152" y="1516144"/>
            <a:ext cx="5191847" cy="4441311"/>
          </a:xfrm>
          <a:prstGeom prst="rect">
            <a:avLst/>
          </a:prstGeom>
          <a:noFill/>
          <a:ln w="9525">
            <a:noFill/>
            <a:miter/>
          </a:ln>
        </p:spPr>
        <p:txBody>
          <a:bodyPr>
            <a:normAutofit/>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2" pitchFamily="18" charset="2"/>
              <a:buChar char=""/>
              <a:defRPr lang="zh-CN" altLang="en-US" sz="2800"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l" defTabSz="914400" fontAlgn="base">
              <a:spcBef>
                <a:spcPct val="0"/>
              </a:spcBef>
              <a:spcAft>
                <a:spcPct val="0"/>
              </a:spcAft>
              <a:buClrTx/>
              <a:buSzTx/>
              <a:buNone/>
              <a:defRPr/>
            </a:pPr>
            <a:r>
              <a:rPr lang="en-US" altLang="zh-CN" sz="1800" dirty="0" smtClean="0">
                <a:solidFill>
                  <a:srgbClr val="3B8DE9"/>
                </a:solidFill>
                <a:latin typeface="微软雅黑" pitchFamily="34" charset="-122"/>
                <a:ea typeface="微软雅黑" pitchFamily="34" charset="-122"/>
              </a:rPr>
              <a:t>e.g., </a:t>
            </a:r>
            <a:r>
              <a:rPr lang="zh-CN" altLang="en-US" sz="1800" dirty="0">
                <a:solidFill>
                  <a:srgbClr val="3B8DE9"/>
                </a:solidFill>
                <a:latin typeface="微软雅黑" pitchFamily="34" charset="-122"/>
                <a:ea typeface="微软雅黑" pitchFamily="34" charset="-122"/>
              </a:rPr>
              <a:t>知名</a:t>
            </a:r>
            <a:r>
              <a:rPr lang="zh-CN" altLang="en-US" sz="1800" dirty="0" smtClean="0">
                <a:solidFill>
                  <a:srgbClr val="3B8DE9"/>
                </a:solidFill>
                <a:latin typeface="微软雅黑" pitchFamily="34" charset="-122"/>
                <a:ea typeface="微软雅黑" pitchFamily="34" charset="-122"/>
              </a:rPr>
              <a:t>校友：徐悲鸿</a:t>
            </a:r>
            <a:r>
              <a:rPr lang="zh-CN" altLang="en-US" sz="1800" dirty="0">
                <a:solidFill>
                  <a:srgbClr val="3B8DE9"/>
                </a:solidFill>
                <a:latin typeface="微软雅黑" pitchFamily="34" charset="-122"/>
                <a:ea typeface="微软雅黑" pitchFamily="34" charset="-122"/>
              </a:rPr>
              <a:t>，李苦禅，吴作人，王岳伦，耿乐</a:t>
            </a:r>
            <a:endParaRPr lang="zh-CN" altLang="en-US" sz="1800" dirty="0" smtClean="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Font typeface="Wingdings 2" pitchFamily="18" charset="2"/>
              <a:buNone/>
              <a:defRPr/>
            </a:pPr>
            <a:endParaRPr lang="zh-CN" altLang="en-US" sz="1800" dirty="0" smtClean="0">
              <a:solidFill>
                <a:srgbClr val="3B8DE9"/>
              </a:solidFill>
              <a:latin typeface="微软雅黑" pitchFamily="34" charset="-122"/>
              <a:ea typeface="微软雅黑" pitchFamily="34" charset="-122"/>
            </a:endParaRPr>
          </a:p>
          <a:p>
            <a:pPr algn="l" defTabSz="914400" fontAlgn="base">
              <a:spcBef>
                <a:spcPct val="0"/>
              </a:spcBef>
              <a:spcAft>
                <a:spcPct val="0"/>
              </a:spcAft>
              <a:buClrTx/>
              <a:buSzTx/>
              <a:defRPr/>
            </a:pPr>
            <a:r>
              <a:rPr lang="zh-CN" altLang="en-US" sz="1800" dirty="0">
                <a:solidFill>
                  <a:srgbClr val="3B8DE9"/>
                </a:solidFill>
                <a:latin typeface="微软雅黑" pitchFamily="34" charset="-122"/>
                <a:ea typeface="微软雅黑" pitchFamily="34" charset="-122"/>
              </a:rPr>
              <a:t>对象属性</a:t>
            </a:r>
            <a:r>
              <a:rPr lang="zh-CN" altLang="en-US" sz="1800" dirty="0" smtClean="0">
                <a:solidFill>
                  <a:srgbClr val="3B8DE9"/>
                </a:solidFill>
                <a:latin typeface="微软雅黑" pitchFamily="34" charset="-122"/>
                <a:ea typeface="微软雅黑" pitchFamily="34" charset="-122"/>
              </a:rPr>
              <a:t>值分割</a:t>
            </a:r>
          </a:p>
          <a:p>
            <a:pPr marL="666750" lvl="2" defTabSz="914400" fontAlgn="base">
              <a:spcBef>
                <a:spcPct val="0"/>
              </a:spcBef>
              <a:spcAft>
                <a:spcPct val="0"/>
              </a:spcAft>
              <a:defRPr/>
            </a:pPr>
            <a:r>
              <a:rPr lang="en-US" altLang="zh-CN" sz="2000" dirty="0" smtClean="0">
                <a:solidFill>
                  <a:srgbClr val="3B8DE9"/>
                </a:solidFill>
                <a:latin typeface="微软雅黑" pitchFamily="34" charset="-122"/>
                <a:ea typeface="微软雅黑" pitchFamily="34" charset="-122"/>
              </a:rPr>
              <a:t>Old</a:t>
            </a:r>
          </a:p>
          <a:p>
            <a:pPr marL="1009650" lvl="3" defTabSz="914400" fontAlgn="base">
              <a:spcBef>
                <a:spcPct val="0"/>
              </a:spcBef>
              <a:spcAft>
                <a:spcPct val="0"/>
              </a:spcAft>
              <a:defRPr/>
            </a:pPr>
            <a:r>
              <a:rPr lang="zh-CN" altLang="en-US" sz="1850" dirty="0" smtClean="0">
                <a:solidFill>
                  <a:srgbClr val="3B8DE9"/>
                </a:solidFill>
                <a:latin typeface="微软雅黑" pitchFamily="34" charset="-122"/>
                <a:ea typeface="微软雅黑" pitchFamily="34" charset="-122"/>
              </a:rPr>
              <a:t>（中央美术学院，知名</a:t>
            </a:r>
            <a:r>
              <a:rPr lang="zh-CN" altLang="en-US" sz="1850" dirty="0">
                <a:solidFill>
                  <a:srgbClr val="3B8DE9"/>
                </a:solidFill>
                <a:latin typeface="微软雅黑" pitchFamily="34" charset="-122"/>
                <a:ea typeface="微软雅黑" pitchFamily="34" charset="-122"/>
              </a:rPr>
              <a:t>校友</a:t>
            </a:r>
            <a:r>
              <a:rPr lang="zh-CN" altLang="en-US" sz="1850" dirty="0" smtClean="0">
                <a:solidFill>
                  <a:srgbClr val="3B8DE9"/>
                </a:solidFill>
                <a:latin typeface="微软雅黑" pitchFamily="34" charset="-122"/>
                <a:ea typeface="微软雅黑" pitchFamily="34" charset="-122"/>
              </a:rPr>
              <a:t>，</a:t>
            </a:r>
            <a:r>
              <a:rPr lang="zh-CN" altLang="en-US" sz="1850" dirty="0">
                <a:solidFill>
                  <a:srgbClr val="FF0000"/>
                </a:solidFill>
                <a:latin typeface="微软雅黑" pitchFamily="34" charset="-122"/>
                <a:ea typeface="微软雅黑" pitchFamily="34" charset="-122"/>
              </a:rPr>
              <a:t>徐悲鸿，李苦禅，吴作人，王岳伦，耿乐</a:t>
            </a:r>
            <a:r>
              <a:rPr lang="zh-CN" altLang="en-US" sz="1850" dirty="0" smtClean="0">
                <a:solidFill>
                  <a:srgbClr val="3B8DE9"/>
                </a:solidFill>
                <a:latin typeface="微软雅黑" pitchFamily="34" charset="-122"/>
                <a:ea typeface="微软雅黑" pitchFamily="34" charset="-122"/>
              </a:rPr>
              <a:t>）</a:t>
            </a:r>
            <a:endParaRPr lang="en-US" altLang="zh-CN" sz="1850" dirty="0" smtClean="0">
              <a:solidFill>
                <a:srgbClr val="3B8DE9"/>
              </a:solidFill>
              <a:latin typeface="微软雅黑" pitchFamily="34" charset="-122"/>
              <a:ea typeface="微软雅黑" pitchFamily="34" charset="-122"/>
            </a:endParaRPr>
          </a:p>
          <a:p>
            <a:pPr marL="666750" lvl="2" defTabSz="914400" fontAlgn="base">
              <a:spcBef>
                <a:spcPct val="0"/>
              </a:spcBef>
              <a:spcAft>
                <a:spcPct val="0"/>
              </a:spcAft>
              <a:defRPr/>
            </a:pPr>
            <a:r>
              <a:rPr lang="en-US" altLang="zh-CN" sz="2000" dirty="0" smtClean="0">
                <a:solidFill>
                  <a:srgbClr val="3B8DE9"/>
                </a:solidFill>
                <a:latin typeface="微软雅黑" pitchFamily="34" charset="-122"/>
                <a:ea typeface="微软雅黑" pitchFamily="34" charset="-122"/>
              </a:rPr>
              <a:t>New</a:t>
            </a:r>
          </a:p>
          <a:p>
            <a:pPr marL="1009650" lvl="3" defTabSz="914400" fontAlgn="base">
              <a:spcBef>
                <a:spcPct val="0"/>
              </a:spcBef>
              <a:spcAft>
                <a:spcPct val="0"/>
              </a:spcAft>
              <a:defRPr/>
            </a:pPr>
            <a:r>
              <a:rPr lang="zh-CN" altLang="en-US" sz="1850" dirty="0" smtClean="0">
                <a:solidFill>
                  <a:srgbClr val="3B8DE9"/>
                </a:solidFill>
                <a:latin typeface="微软雅黑" pitchFamily="34" charset="-122"/>
                <a:ea typeface="微软雅黑" pitchFamily="34" charset="-122"/>
              </a:rPr>
              <a:t>（中央美术学院，知名校友，</a:t>
            </a:r>
            <a:r>
              <a:rPr lang="zh-CN" altLang="en-US" sz="1850" dirty="0">
                <a:solidFill>
                  <a:srgbClr val="FF0000"/>
                </a:solidFill>
                <a:latin typeface="微软雅黑" pitchFamily="34" charset="-122"/>
                <a:ea typeface="微软雅黑" pitchFamily="34" charset="-122"/>
              </a:rPr>
              <a:t>徐悲鸿</a:t>
            </a:r>
            <a:r>
              <a:rPr lang="zh-CN" altLang="en-US" sz="1850" dirty="0" smtClean="0">
                <a:solidFill>
                  <a:srgbClr val="3B8DE9"/>
                </a:solidFill>
                <a:latin typeface="微软雅黑" pitchFamily="34" charset="-122"/>
                <a:ea typeface="微软雅黑" pitchFamily="34" charset="-122"/>
              </a:rPr>
              <a:t>）</a:t>
            </a:r>
            <a:endParaRPr lang="en-US" altLang="zh-CN" sz="1850" dirty="0" smtClean="0">
              <a:solidFill>
                <a:srgbClr val="3B8DE9"/>
              </a:solidFill>
              <a:latin typeface="微软雅黑" pitchFamily="34" charset="-122"/>
              <a:ea typeface="微软雅黑" pitchFamily="34" charset="-122"/>
            </a:endParaRPr>
          </a:p>
          <a:p>
            <a:pPr marL="1009650" lvl="3" defTabSz="914400" fontAlgn="base">
              <a:spcBef>
                <a:spcPct val="0"/>
              </a:spcBef>
              <a:spcAft>
                <a:spcPct val="0"/>
              </a:spcAft>
              <a:defRPr/>
            </a:pPr>
            <a:r>
              <a:rPr lang="zh-CN" altLang="en-US" sz="1850" dirty="0">
                <a:solidFill>
                  <a:srgbClr val="3B8DE9"/>
                </a:solidFill>
                <a:latin typeface="微软雅黑" pitchFamily="34" charset="-122"/>
                <a:ea typeface="微软雅黑" pitchFamily="34" charset="-122"/>
              </a:rPr>
              <a:t>（中央美术学院，知名校友</a:t>
            </a:r>
            <a:r>
              <a:rPr lang="zh-CN" altLang="en-US" sz="1850" dirty="0" smtClean="0">
                <a:solidFill>
                  <a:srgbClr val="3B8DE9"/>
                </a:solidFill>
                <a:latin typeface="微软雅黑" pitchFamily="34" charset="-122"/>
                <a:ea typeface="微软雅黑" pitchFamily="34" charset="-122"/>
              </a:rPr>
              <a:t>，</a:t>
            </a:r>
            <a:r>
              <a:rPr lang="zh-CN" altLang="en-US" sz="1850" dirty="0">
                <a:solidFill>
                  <a:srgbClr val="FF0000"/>
                </a:solidFill>
                <a:latin typeface="微软雅黑" pitchFamily="34" charset="-122"/>
                <a:ea typeface="微软雅黑" pitchFamily="34" charset="-122"/>
              </a:rPr>
              <a:t>李苦禅</a:t>
            </a:r>
            <a:r>
              <a:rPr lang="zh-CN" altLang="en-US" sz="1850" dirty="0" smtClean="0">
                <a:solidFill>
                  <a:srgbClr val="3B8DE9"/>
                </a:solidFill>
                <a:latin typeface="微软雅黑" pitchFamily="34" charset="-122"/>
                <a:ea typeface="微软雅黑" pitchFamily="34" charset="-122"/>
              </a:rPr>
              <a:t>）</a:t>
            </a:r>
            <a:endParaRPr lang="en-US" altLang="zh-CN" sz="1850" dirty="0">
              <a:solidFill>
                <a:srgbClr val="3B8DE9"/>
              </a:solidFill>
              <a:latin typeface="微软雅黑" pitchFamily="34" charset="-122"/>
              <a:ea typeface="微软雅黑" pitchFamily="34" charset="-122"/>
            </a:endParaRPr>
          </a:p>
          <a:p>
            <a:pPr marL="1009650" lvl="3" defTabSz="914400" fontAlgn="base">
              <a:spcBef>
                <a:spcPct val="0"/>
              </a:spcBef>
              <a:spcAft>
                <a:spcPct val="0"/>
              </a:spcAft>
              <a:defRPr/>
            </a:pPr>
            <a:r>
              <a:rPr lang="zh-CN" altLang="en-US" sz="1850" dirty="0">
                <a:solidFill>
                  <a:srgbClr val="3B8DE9"/>
                </a:solidFill>
                <a:latin typeface="微软雅黑" pitchFamily="34" charset="-122"/>
                <a:ea typeface="微软雅黑" pitchFamily="34" charset="-122"/>
              </a:rPr>
              <a:t>（中央美术学院，知名校友</a:t>
            </a:r>
            <a:r>
              <a:rPr lang="zh-CN" altLang="en-US" sz="1850" dirty="0" smtClean="0">
                <a:solidFill>
                  <a:srgbClr val="3B8DE9"/>
                </a:solidFill>
                <a:latin typeface="微软雅黑" pitchFamily="34" charset="-122"/>
                <a:ea typeface="微软雅黑" pitchFamily="34" charset="-122"/>
              </a:rPr>
              <a:t>，</a:t>
            </a:r>
            <a:r>
              <a:rPr lang="zh-CN" altLang="en-US" sz="1850" dirty="0">
                <a:solidFill>
                  <a:srgbClr val="FF0000"/>
                </a:solidFill>
                <a:latin typeface="微软雅黑" pitchFamily="34" charset="-122"/>
                <a:ea typeface="微软雅黑" pitchFamily="34" charset="-122"/>
              </a:rPr>
              <a:t>吴作人</a:t>
            </a:r>
            <a:r>
              <a:rPr lang="zh-CN" altLang="en-US" sz="1850" dirty="0" smtClean="0">
                <a:solidFill>
                  <a:srgbClr val="3B8DE9"/>
                </a:solidFill>
                <a:latin typeface="微软雅黑" pitchFamily="34" charset="-122"/>
                <a:ea typeface="微软雅黑" pitchFamily="34" charset="-122"/>
              </a:rPr>
              <a:t>）</a:t>
            </a:r>
            <a:endParaRPr lang="en-US" altLang="zh-CN" sz="1850" dirty="0">
              <a:solidFill>
                <a:srgbClr val="3B8DE9"/>
              </a:solidFill>
              <a:latin typeface="微软雅黑" pitchFamily="34" charset="-122"/>
              <a:ea typeface="微软雅黑" pitchFamily="34" charset="-122"/>
            </a:endParaRPr>
          </a:p>
          <a:p>
            <a:pPr marL="1009650" lvl="3" defTabSz="914400" fontAlgn="base">
              <a:spcBef>
                <a:spcPct val="0"/>
              </a:spcBef>
              <a:spcAft>
                <a:spcPct val="0"/>
              </a:spcAft>
              <a:defRPr/>
            </a:pPr>
            <a:r>
              <a:rPr lang="zh-CN" altLang="en-US" sz="1850" dirty="0">
                <a:solidFill>
                  <a:srgbClr val="3B8DE9"/>
                </a:solidFill>
                <a:latin typeface="微软雅黑" pitchFamily="34" charset="-122"/>
                <a:ea typeface="微软雅黑" pitchFamily="34" charset="-122"/>
              </a:rPr>
              <a:t>（中央美术学院，知名校友</a:t>
            </a:r>
            <a:r>
              <a:rPr lang="zh-CN" altLang="en-US" sz="1850" dirty="0" smtClean="0">
                <a:solidFill>
                  <a:srgbClr val="3B8DE9"/>
                </a:solidFill>
                <a:latin typeface="微软雅黑" pitchFamily="34" charset="-122"/>
                <a:ea typeface="微软雅黑" pitchFamily="34" charset="-122"/>
              </a:rPr>
              <a:t>，</a:t>
            </a:r>
            <a:r>
              <a:rPr lang="zh-CN" altLang="en-US" sz="1850" dirty="0">
                <a:solidFill>
                  <a:srgbClr val="FF0000"/>
                </a:solidFill>
                <a:latin typeface="微软雅黑" pitchFamily="34" charset="-122"/>
                <a:ea typeface="微软雅黑" pitchFamily="34" charset="-122"/>
              </a:rPr>
              <a:t>王岳伦</a:t>
            </a:r>
            <a:r>
              <a:rPr lang="zh-CN" altLang="en-US" sz="1850" dirty="0" smtClean="0">
                <a:solidFill>
                  <a:srgbClr val="3B8DE9"/>
                </a:solidFill>
                <a:latin typeface="微软雅黑" pitchFamily="34" charset="-122"/>
                <a:ea typeface="微软雅黑" pitchFamily="34" charset="-122"/>
              </a:rPr>
              <a:t>）</a:t>
            </a:r>
            <a:endParaRPr lang="en-US" altLang="zh-CN" sz="1850" dirty="0">
              <a:solidFill>
                <a:srgbClr val="3B8DE9"/>
              </a:solidFill>
              <a:latin typeface="微软雅黑" pitchFamily="34" charset="-122"/>
              <a:ea typeface="微软雅黑" pitchFamily="34" charset="-122"/>
            </a:endParaRPr>
          </a:p>
          <a:p>
            <a:pPr marL="1009650" lvl="3" defTabSz="914400" fontAlgn="base">
              <a:spcBef>
                <a:spcPct val="0"/>
              </a:spcBef>
              <a:spcAft>
                <a:spcPct val="0"/>
              </a:spcAft>
              <a:defRPr/>
            </a:pPr>
            <a:r>
              <a:rPr lang="zh-CN" altLang="en-US" sz="1850" dirty="0">
                <a:solidFill>
                  <a:srgbClr val="3B8DE9"/>
                </a:solidFill>
                <a:latin typeface="微软雅黑" pitchFamily="34" charset="-122"/>
                <a:ea typeface="微软雅黑" pitchFamily="34" charset="-122"/>
              </a:rPr>
              <a:t>（中央美术学院，知名校友</a:t>
            </a:r>
            <a:r>
              <a:rPr lang="zh-CN" altLang="en-US" sz="1850" dirty="0" smtClean="0">
                <a:solidFill>
                  <a:srgbClr val="3B8DE9"/>
                </a:solidFill>
                <a:latin typeface="微软雅黑" pitchFamily="34" charset="-122"/>
                <a:ea typeface="微软雅黑" pitchFamily="34" charset="-122"/>
              </a:rPr>
              <a:t>，</a:t>
            </a:r>
            <a:r>
              <a:rPr lang="zh-CN" altLang="en-US" sz="1850" dirty="0">
                <a:solidFill>
                  <a:srgbClr val="FF0000"/>
                </a:solidFill>
                <a:latin typeface="微软雅黑" pitchFamily="34" charset="-122"/>
                <a:ea typeface="微软雅黑" pitchFamily="34" charset="-122"/>
              </a:rPr>
              <a:t>耿乐</a:t>
            </a:r>
            <a:r>
              <a:rPr lang="zh-CN" altLang="en-US" sz="1850" dirty="0" smtClean="0">
                <a:solidFill>
                  <a:srgbClr val="3B8DE9"/>
                </a:solidFill>
                <a:latin typeface="微软雅黑" pitchFamily="34" charset="-122"/>
                <a:ea typeface="微软雅黑" pitchFamily="34" charset="-122"/>
              </a:rPr>
              <a:t>）</a:t>
            </a:r>
            <a:endParaRPr lang="en-US" altLang="zh-CN" sz="1850" dirty="0">
              <a:solidFill>
                <a:srgbClr val="3B8DE9"/>
              </a:solidFill>
              <a:latin typeface="微软雅黑" pitchFamily="34" charset="-122"/>
              <a:ea typeface="微软雅黑" pitchFamily="34" charset="-122"/>
            </a:endParaRPr>
          </a:p>
          <a:p>
            <a:pPr marL="1009650" lvl="3" defTabSz="914400" fontAlgn="base">
              <a:spcBef>
                <a:spcPct val="0"/>
              </a:spcBef>
              <a:spcAft>
                <a:spcPct val="0"/>
              </a:spcAft>
              <a:defRPr/>
            </a:pPr>
            <a:endParaRPr lang="en-US" altLang="zh-CN" sz="1850" dirty="0">
              <a:solidFill>
                <a:srgbClr val="3B8DE9"/>
              </a:solidFill>
              <a:latin typeface="微软雅黑" pitchFamily="34" charset="-122"/>
              <a:ea typeface="微软雅黑" pitchFamily="34" charset="-122"/>
            </a:endParaRPr>
          </a:p>
        </p:txBody>
      </p:sp>
    </p:spTree>
    <p:extLst>
      <p:ext uri="{BB962C8B-B14F-4D97-AF65-F5344CB8AC3E}">
        <p14:creationId xmlns:p14="http://schemas.microsoft.com/office/powerpoint/2010/main" val="2787515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986625"/>
            <a:ext cx="11072395" cy="5871375"/>
          </a:xfrm>
        </p:spPr>
      </p:pic>
      <p:sp>
        <p:nvSpPr>
          <p:cNvPr id="5" name="标题 5"/>
          <p:cNvSpPr>
            <a:spLocks noGrp="1"/>
          </p:cNvSpPr>
          <p:nvPr>
            <p:ph type="title"/>
          </p:nvPr>
        </p:nvSpPr>
        <p:spPr/>
        <p:txBody>
          <a:bodyPr>
            <a:normAutofit/>
          </a:bodyPr>
          <a:lstStyle/>
          <a:p>
            <a:pPr algn="ctr"/>
            <a:r>
              <a:rPr lang="en-US" altLang="zh-CN" sz="2800" dirty="0">
                <a:solidFill>
                  <a:srgbClr val="3B8DE9"/>
                </a:solidFill>
                <a:latin typeface="楷体" panose="02010609060101010101" pitchFamily="49" charset="-122"/>
                <a:ea typeface="楷体" panose="02010609060101010101" pitchFamily="49" charset="-122"/>
                <a:cs typeface="+mn-cs"/>
              </a:rPr>
              <a:t>4</a:t>
            </a:r>
            <a:r>
              <a:rPr lang="zh-CN" altLang="en-US" sz="2800" dirty="0" smtClean="0">
                <a:solidFill>
                  <a:srgbClr val="3B8DE9"/>
                </a:solidFill>
                <a:latin typeface="楷体" panose="02010609060101010101" pitchFamily="49" charset="-122"/>
                <a:ea typeface="楷体" panose="02010609060101010101" pitchFamily="49" charset="-122"/>
                <a:cs typeface="+mn-cs"/>
              </a:rPr>
              <a:t>、数据入库</a:t>
            </a:r>
            <a:endParaRPr lang="zh-CN" altLang="en-US" sz="2800" dirty="0">
              <a:solidFill>
                <a:srgbClr val="3B8DE9"/>
              </a:solidFill>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753240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18800"/>
            <a:ext cx="10953750" cy="795337"/>
          </a:xfrm>
        </p:spPr>
        <p:txBody>
          <a:bodyPr>
            <a:normAutofit/>
          </a:bodyPr>
          <a:lstStyle/>
          <a:p>
            <a:r>
              <a:rPr lang="en-US" altLang="zh-CN" sz="2400" dirty="0">
                <a:solidFill>
                  <a:srgbClr val="3B8DE9"/>
                </a:solidFill>
                <a:latin typeface="微软雅黑" pitchFamily="34" charset="-122"/>
                <a:ea typeface="微软雅黑" pitchFamily="34" charset="-122"/>
                <a:cs typeface="+mn-cs"/>
              </a:rPr>
              <a:t>http://111.6.102.18:7575/</a:t>
            </a:r>
            <a:endParaRPr lang="zh-CN" altLang="en-US" sz="2400" dirty="0">
              <a:solidFill>
                <a:srgbClr val="3B8DE9"/>
              </a:solidFill>
              <a:latin typeface="微软雅黑" pitchFamily="34" charset="-122"/>
              <a:ea typeface="微软雅黑" pitchFamily="34" charset="-122"/>
              <a:cs typeface="+mn-cs"/>
            </a:endParaRPr>
          </a:p>
        </p:txBody>
      </p:sp>
      <p:pic>
        <p:nvPicPr>
          <p:cNvPr id="4" name="内容占位符 3"/>
          <p:cNvPicPr>
            <a:picLocks noGrp="1" noChangeAspect="1"/>
          </p:cNvPicPr>
          <p:nvPr>
            <p:ph idx="1"/>
          </p:nvPr>
        </p:nvPicPr>
        <p:blipFill rotWithShape="1">
          <a:blip r:embed="rId3"/>
          <a:srcRect t="11704" r="1462" b="5134"/>
          <a:stretch/>
        </p:blipFill>
        <p:spPr>
          <a:xfrm>
            <a:off x="0" y="1073150"/>
            <a:ext cx="12198176" cy="5784850"/>
          </a:xfrm>
          <a:prstGeom prst="rect">
            <a:avLst/>
          </a:prstGeom>
        </p:spPr>
      </p:pic>
      <p:sp>
        <p:nvSpPr>
          <p:cNvPr id="5" name="标题 5"/>
          <p:cNvSpPr txBox="1">
            <a:spLocks/>
          </p:cNvSpPr>
          <p:nvPr/>
        </p:nvSpPr>
        <p:spPr>
          <a:xfrm>
            <a:off x="4996485" y="21132"/>
            <a:ext cx="2612159" cy="795337"/>
          </a:xfrm>
          <a:prstGeom prst="rect">
            <a:avLst/>
          </a:prstGeom>
          <a:noFill/>
          <a:ln w="9525">
            <a:noFill/>
            <a:miter/>
          </a:ln>
        </p:spPr>
        <p:txBody>
          <a:bodyPr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r>
              <a:rPr lang="en-US" altLang="zh-CN" sz="2800" dirty="0">
                <a:solidFill>
                  <a:srgbClr val="3B8DE9"/>
                </a:solidFill>
                <a:latin typeface="楷体" panose="02010609060101010101" pitchFamily="49" charset="-122"/>
                <a:ea typeface="楷体" panose="02010609060101010101" pitchFamily="49" charset="-122"/>
                <a:cs typeface="+mn-cs"/>
              </a:rPr>
              <a:t>5</a:t>
            </a:r>
            <a:r>
              <a:rPr lang="zh-CN" altLang="en-US" sz="2800" dirty="0" smtClean="0">
                <a:solidFill>
                  <a:srgbClr val="3B8DE9"/>
                </a:solidFill>
                <a:latin typeface="楷体" panose="02010609060101010101" pitchFamily="49" charset="-122"/>
                <a:ea typeface="楷体" panose="02010609060101010101" pitchFamily="49" charset="-122"/>
                <a:cs typeface="+mn-cs"/>
              </a:rPr>
              <a:t>、可视化展示</a:t>
            </a:r>
            <a:endParaRPr lang="zh-CN" altLang="en-US" sz="2800" dirty="0">
              <a:solidFill>
                <a:srgbClr val="3B8DE9"/>
              </a:solidFill>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785270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1362" y="817385"/>
            <a:ext cx="10555625" cy="5912278"/>
          </a:xfrm>
        </p:spPr>
      </p:pic>
      <p:sp>
        <p:nvSpPr>
          <p:cNvPr id="5" name="标题 5"/>
          <p:cNvSpPr txBox="1">
            <a:spLocks noGrp="1"/>
          </p:cNvSpPr>
          <p:nvPr>
            <p:ph type="title"/>
          </p:nvPr>
        </p:nvSpPr>
        <p:spPr>
          <a:xfrm>
            <a:off x="622300" y="22048"/>
            <a:ext cx="10953750" cy="795337"/>
          </a:xfrm>
          <a:prstGeom prst="rect">
            <a:avLst/>
          </a:prstGeom>
          <a:noFill/>
          <a:ln w="9525">
            <a:noFill/>
            <a:miter/>
          </a:ln>
        </p:spPr>
        <p:txBody>
          <a:bodyPr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pPr algn="ctr"/>
            <a:r>
              <a:rPr lang="en-US" altLang="zh-CN" sz="2800" dirty="0">
                <a:solidFill>
                  <a:srgbClr val="3B8DE9"/>
                </a:solidFill>
                <a:latin typeface="楷体" panose="02010609060101010101" pitchFamily="49" charset="-122"/>
                <a:ea typeface="楷体" panose="02010609060101010101" pitchFamily="49" charset="-122"/>
                <a:cs typeface="+mn-cs"/>
              </a:rPr>
              <a:t>5</a:t>
            </a:r>
            <a:r>
              <a:rPr lang="zh-CN" altLang="en-US" sz="2800" dirty="0" smtClean="0">
                <a:solidFill>
                  <a:srgbClr val="3B8DE9"/>
                </a:solidFill>
                <a:latin typeface="楷体" panose="02010609060101010101" pitchFamily="49" charset="-122"/>
                <a:ea typeface="楷体" panose="02010609060101010101" pitchFamily="49" charset="-122"/>
                <a:cs typeface="+mn-cs"/>
              </a:rPr>
              <a:t>、可视化展示</a:t>
            </a:r>
            <a:endParaRPr lang="zh-CN" altLang="en-US" sz="2800" dirty="0">
              <a:solidFill>
                <a:srgbClr val="3B8DE9"/>
              </a:solidFill>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458938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323" y="1299108"/>
            <a:ext cx="9368326" cy="5527197"/>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37" y="671880"/>
            <a:ext cx="7582486" cy="627228"/>
          </a:xfrm>
          <a:prstGeom prst="rect">
            <a:avLst/>
          </a:prstGeom>
        </p:spPr>
      </p:pic>
      <p:sp>
        <p:nvSpPr>
          <p:cNvPr id="7" name="标题 5"/>
          <p:cNvSpPr txBox="1">
            <a:spLocks noGrp="1"/>
          </p:cNvSpPr>
          <p:nvPr>
            <p:ph type="title"/>
          </p:nvPr>
        </p:nvSpPr>
        <p:spPr>
          <a:xfrm>
            <a:off x="622300" y="22048"/>
            <a:ext cx="10953750" cy="795337"/>
          </a:xfrm>
          <a:prstGeom prst="rect">
            <a:avLst/>
          </a:prstGeom>
          <a:noFill/>
          <a:ln w="9525">
            <a:noFill/>
            <a:miter/>
          </a:ln>
        </p:spPr>
        <p:txBody>
          <a:bodyPr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pPr algn="ctr"/>
            <a:r>
              <a:rPr lang="en-US" altLang="zh-CN" sz="2800" dirty="0">
                <a:solidFill>
                  <a:srgbClr val="3B8DE9"/>
                </a:solidFill>
                <a:latin typeface="楷体" panose="02010609060101010101" pitchFamily="49" charset="-122"/>
                <a:ea typeface="楷体" panose="02010609060101010101" pitchFamily="49" charset="-122"/>
                <a:cs typeface="+mn-cs"/>
              </a:rPr>
              <a:t>5</a:t>
            </a:r>
            <a:r>
              <a:rPr lang="zh-CN" altLang="en-US" sz="2800" dirty="0" smtClean="0">
                <a:solidFill>
                  <a:srgbClr val="3B8DE9"/>
                </a:solidFill>
                <a:latin typeface="楷体" panose="02010609060101010101" pitchFamily="49" charset="-122"/>
                <a:ea typeface="楷体" panose="02010609060101010101" pitchFamily="49" charset="-122"/>
                <a:cs typeface="+mn-cs"/>
              </a:rPr>
              <a:t>、可视化展示</a:t>
            </a:r>
            <a:endParaRPr lang="zh-CN" altLang="en-US" sz="2800" dirty="0">
              <a:solidFill>
                <a:srgbClr val="3B8DE9"/>
              </a:solidFill>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354165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rotWithShape="1">
          <a:blip r:embed="rId3"/>
          <a:srcRect l="5303" t="16661" r="8274" b="5647"/>
          <a:stretch/>
        </p:blipFill>
        <p:spPr>
          <a:xfrm>
            <a:off x="814975" y="1063631"/>
            <a:ext cx="10845214" cy="5481548"/>
          </a:xfrm>
          <a:prstGeom prst="rect">
            <a:avLst/>
          </a:prstGeom>
        </p:spPr>
      </p:pic>
      <p:sp>
        <p:nvSpPr>
          <p:cNvPr id="6" name="标题 5"/>
          <p:cNvSpPr txBox="1">
            <a:spLocks noGrp="1"/>
          </p:cNvSpPr>
          <p:nvPr>
            <p:ph type="title"/>
          </p:nvPr>
        </p:nvSpPr>
        <p:spPr>
          <a:xfrm>
            <a:off x="1712914" y="-273134"/>
            <a:ext cx="7550150" cy="1600200"/>
          </a:xfrm>
          <a:prstGeom prst="rect">
            <a:avLst/>
          </a:prstGeom>
          <a:noFill/>
          <a:ln w="9525">
            <a:noFill/>
            <a:miter/>
          </a:ln>
        </p:spPr>
        <p:txBody>
          <a:bodyPr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pPr algn="ctr"/>
            <a:r>
              <a:rPr lang="zh-CN" altLang="en-US" sz="2800" dirty="0" smtClean="0">
                <a:solidFill>
                  <a:srgbClr val="3B8DE9"/>
                </a:solidFill>
                <a:latin typeface="楷体" panose="02010609060101010101" pitchFamily="49" charset="-122"/>
                <a:ea typeface="楷体" panose="02010609060101010101" pitchFamily="49" charset="-122"/>
                <a:cs typeface="+mn-cs"/>
              </a:rPr>
              <a:t>标注：实体标注</a:t>
            </a:r>
            <a:endParaRPr lang="zh-CN" altLang="en-US" sz="2800" dirty="0">
              <a:solidFill>
                <a:srgbClr val="3B8DE9"/>
              </a:solidFill>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207093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506980" y="2681605"/>
            <a:ext cx="1895475" cy="1635125"/>
          </a:xfrm>
          <a:prstGeom prst="triangle">
            <a:avLst/>
          </a:prstGeom>
          <a:solidFill>
            <a:srgbClr val="0081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44000" rtlCol="0" anchor="ctr"/>
          <a:lstStyle/>
          <a:p>
            <a:pPr marL="0" marR="0" lvl="0" indent="0" algn="ctr" defTabSz="914400" rtl="0" eaLnBrk="1" latinLnBrk="0" hangingPunct="1">
              <a:spcBef>
                <a:spcPts val="0"/>
              </a:spcBef>
              <a:spcAft>
                <a:spcPts val="0"/>
              </a:spcAft>
              <a:buClrTx/>
              <a:buSzTx/>
              <a:buFontTx/>
              <a:buNone/>
              <a:defRPr/>
            </a:pPr>
            <a:r>
              <a:rPr kumimoji="0" lang="zh-CN" altLang="en-US" sz="3600" b="0" i="0" u="none" strike="noStrike" kern="1200" cap="none" spc="0" normalizeH="0" baseline="0" noProof="0" dirty="0">
                <a:ln>
                  <a:noFill/>
                </a:ln>
                <a:solidFill>
                  <a:srgbClr val="FFFFFF"/>
                </a:solidFill>
                <a:effectLst/>
                <a:uLnTx/>
                <a:uFillTx/>
                <a:latin typeface="黑体" pitchFamily="49" charset="-122"/>
                <a:ea typeface="黑体" pitchFamily="49" charset="-122"/>
                <a:cs typeface="+mn-cs"/>
              </a:rPr>
              <a:t>目录</a:t>
            </a:r>
          </a:p>
        </p:txBody>
      </p:sp>
      <p:sp>
        <p:nvSpPr>
          <p:cNvPr id="7" name="等腰三角形 6"/>
          <p:cNvSpPr/>
          <p:nvPr/>
        </p:nvSpPr>
        <p:spPr>
          <a:xfrm>
            <a:off x="2287905" y="2422525"/>
            <a:ext cx="2333625" cy="2012950"/>
          </a:xfrm>
          <a:prstGeom prst="triangle">
            <a:avLst/>
          </a:prstGeom>
          <a:noFill/>
          <a:ln>
            <a:solidFill>
              <a:srgbClr val="0099EE"/>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10" name="直接连接符 9"/>
          <p:cNvCxnSpPr>
            <a:endCxn id="7" idx="0"/>
          </p:cNvCxnSpPr>
          <p:nvPr/>
        </p:nvCxnSpPr>
        <p:spPr>
          <a:xfrm>
            <a:off x="3454400" y="0"/>
            <a:ext cx="0" cy="2422525"/>
          </a:xfrm>
          <a:prstGeom prst="line">
            <a:avLst/>
          </a:prstGeom>
          <a:ln>
            <a:solidFill>
              <a:srgbClr val="0099EE"/>
            </a:solidFill>
            <a:prstDash val="lgDashDot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3454400" y="4448175"/>
            <a:ext cx="0" cy="2413000"/>
          </a:xfrm>
          <a:prstGeom prst="line">
            <a:avLst/>
          </a:prstGeom>
          <a:ln>
            <a:solidFill>
              <a:srgbClr val="0099EE"/>
            </a:solidFill>
            <a:prstDash val="lgDashDotDot"/>
          </a:ln>
        </p:spPr>
        <p:style>
          <a:lnRef idx="1">
            <a:schemeClr val="accent1"/>
          </a:lnRef>
          <a:fillRef idx="0">
            <a:schemeClr val="accent1"/>
          </a:fillRef>
          <a:effectRef idx="0">
            <a:schemeClr val="accent1"/>
          </a:effectRef>
          <a:fontRef idx="minor">
            <a:schemeClr val="tx1"/>
          </a:fontRef>
        </p:style>
      </p:cxnSp>
      <p:sp>
        <p:nvSpPr>
          <p:cNvPr id="3078" name="文本框 11"/>
          <p:cNvSpPr txBox="1"/>
          <p:nvPr/>
        </p:nvSpPr>
        <p:spPr>
          <a:xfrm>
            <a:off x="5897880" y="1789430"/>
            <a:ext cx="4566920" cy="400050"/>
          </a:xfrm>
          <a:prstGeom prst="rect">
            <a:avLst/>
          </a:prstGeom>
          <a:noFill/>
          <a:ln w="9525">
            <a:noFill/>
            <a:miter/>
          </a:ln>
        </p:spPr>
        <p:txBody>
          <a:bodyPr>
            <a:spAutoFit/>
          </a:bodyPr>
          <a:lstStyle/>
          <a:p>
            <a:pPr lvl="0" eaLnBrk="1" hangingPunct="1"/>
            <a:r>
              <a:rPr lang="zh-CN" altLang="en-US" sz="2000" dirty="0" smtClean="0">
                <a:solidFill>
                  <a:srgbClr val="0081C8"/>
                </a:solidFill>
                <a:latin typeface="黑体" pitchFamily="49" charset="-122"/>
                <a:ea typeface="黑体" pitchFamily="49" charset="-122"/>
              </a:rPr>
              <a:t>项目简介</a:t>
            </a:r>
            <a:endParaRPr lang="zh-CN" altLang="en-US" sz="2000" dirty="0">
              <a:solidFill>
                <a:srgbClr val="0081C8"/>
              </a:solidFill>
              <a:latin typeface="黑体" pitchFamily="49" charset="-122"/>
              <a:ea typeface="黑体" pitchFamily="49" charset="-122"/>
            </a:endParaRPr>
          </a:p>
        </p:txBody>
      </p:sp>
      <p:cxnSp>
        <p:nvCxnSpPr>
          <p:cNvPr id="13" name="直接连接符 12"/>
          <p:cNvCxnSpPr/>
          <p:nvPr/>
        </p:nvCxnSpPr>
        <p:spPr>
          <a:xfrm flipH="1">
            <a:off x="5521325" y="1602105"/>
            <a:ext cx="498475" cy="648970"/>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0" name="文本框 13"/>
          <p:cNvSpPr txBox="1"/>
          <p:nvPr/>
        </p:nvSpPr>
        <p:spPr>
          <a:xfrm>
            <a:off x="5323205" y="1313180"/>
            <a:ext cx="385445" cy="708025"/>
          </a:xfrm>
          <a:prstGeom prst="rect">
            <a:avLst/>
          </a:prstGeom>
          <a:noFill/>
          <a:ln w="9525">
            <a:noFill/>
            <a:miter/>
          </a:ln>
        </p:spPr>
        <p:txBody>
          <a:bodyPr>
            <a:spAutoFit/>
          </a:bodyPr>
          <a:lstStyle/>
          <a:p>
            <a:pPr lvl="0" eaLnBrk="1" hangingPunct="1"/>
            <a:r>
              <a:rPr lang="en-US" altLang="zh-CN" sz="4000" dirty="0">
                <a:solidFill>
                  <a:srgbClr val="006196"/>
                </a:solidFill>
                <a:latin typeface="华康俪金黑W8"/>
                <a:ea typeface="华康俪金黑W8"/>
              </a:rPr>
              <a:t>1</a:t>
            </a:r>
            <a:endParaRPr lang="zh-CN" altLang="en-US" sz="4000" dirty="0">
              <a:solidFill>
                <a:srgbClr val="006196"/>
              </a:solidFill>
              <a:latin typeface="华康俪金黑W8"/>
              <a:ea typeface="华康俪金黑W8"/>
            </a:endParaRPr>
          </a:p>
        </p:txBody>
      </p:sp>
      <p:sp>
        <p:nvSpPr>
          <p:cNvPr id="3081" name="文本框 15"/>
          <p:cNvSpPr txBox="1"/>
          <p:nvPr/>
        </p:nvSpPr>
        <p:spPr>
          <a:xfrm>
            <a:off x="5897880" y="2887980"/>
            <a:ext cx="4566920" cy="400050"/>
          </a:xfrm>
          <a:prstGeom prst="rect">
            <a:avLst/>
          </a:prstGeom>
          <a:noFill/>
          <a:ln w="9525">
            <a:noFill/>
            <a:miter/>
          </a:ln>
        </p:spPr>
        <p:txBody>
          <a:bodyPr>
            <a:spAutoFit/>
          </a:bodyPr>
          <a:lstStyle/>
          <a:p>
            <a:pPr lvl="0" eaLnBrk="1" hangingPunct="1"/>
            <a:r>
              <a:rPr lang="zh-CN" altLang="en-US" sz="2000" dirty="0">
                <a:solidFill>
                  <a:srgbClr val="0081C8"/>
                </a:solidFill>
                <a:latin typeface="黑体" pitchFamily="49" charset="-122"/>
                <a:ea typeface="黑体" pitchFamily="49" charset="-122"/>
              </a:rPr>
              <a:t>实现方案</a:t>
            </a:r>
          </a:p>
        </p:txBody>
      </p:sp>
      <p:cxnSp>
        <p:nvCxnSpPr>
          <p:cNvPr id="17" name="直接连接符 16"/>
          <p:cNvCxnSpPr/>
          <p:nvPr/>
        </p:nvCxnSpPr>
        <p:spPr>
          <a:xfrm flipH="1">
            <a:off x="5521325" y="2698750"/>
            <a:ext cx="498475" cy="65087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3" name="文本框 17"/>
          <p:cNvSpPr txBox="1"/>
          <p:nvPr/>
        </p:nvSpPr>
        <p:spPr>
          <a:xfrm>
            <a:off x="5323205" y="2409825"/>
            <a:ext cx="385445" cy="708025"/>
          </a:xfrm>
          <a:prstGeom prst="rect">
            <a:avLst/>
          </a:prstGeom>
          <a:noFill/>
          <a:ln w="9525">
            <a:noFill/>
            <a:miter/>
          </a:ln>
        </p:spPr>
        <p:txBody>
          <a:bodyPr>
            <a:spAutoFit/>
          </a:bodyPr>
          <a:lstStyle/>
          <a:p>
            <a:pPr lvl="0" eaLnBrk="1" hangingPunct="1"/>
            <a:r>
              <a:rPr lang="en-US" altLang="zh-CN" sz="4000" dirty="0">
                <a:solidFill>
                  <a:srgbClr val="006196"/>
                </a:solidFill>
                <a:latin typeface="华康俪金黑W8"/>
                <a:ea typeface="华康俪金黑W8"/>
              </a:rPr>
              <a:t>2</a:t>
            </a:r>
            <a:endParaRPr lang="zh-CN" altLang="en-US" sz="4000" dirty="0">
              <a:solidFill>
                <a:srgbClr val="006196"/>
              </a:solidFill>
              <a:latin typeface="华康俪金黑W8"/>
              <a:ea typeface="华康俪金黑W8"/>
            </a:endParaRPr>
          </a:p>
        </p:txBody>
      </p:sp>
      <p:sp>
        <p:nvSpPr>
          <p:cNvPr id="3084" name="文本框 19"/>
          <p:cNvSpPr txBox="1"/>
          <p:nvPr/>
        </p:nvSpPr>
        <p:spPr>
          <a:xfrm>
            <a:off x="5906770" y="4017328"/>
            <a:ext cx="4566920" cy="400050"/>
          </a:xfrm>
          <a:prstGeom prst="rect">
            <a:avLst/>
          </a:prstGeom>
          <a:noFill/>
          <a:ln w="9525">
            <a:noFill/>
            <a:miter/>
          </a:ln>
        </p:spPr>
        <p:txBody>
          <a:bodyPr>
            <a:spAutoFit/>
          </a:bodyPr>
          <a:lstStyle/>
          <a:p>
            <a:pPr lvl="0" eaLnBrk="1" hangingPunct="1"/>
            <a:r>
              <a:rPr lang="zh-CN" altLang="en-US" sz="2000" dirty="0" smtClean="0">
                <a:solidFill>
                  <a:srgbClr val="0081C8"/>
                </a:solidFill>
                <a:latin typeface="黑体" pitchFamily="49" charset="-122"/>
                <a:ea typeface="黑体" pitchFamily="49" charset="-122"/>
              </a:rPr>
              <a:t>项目进展</a:t>
            </a:r>
            <a:endParaRPr lang="zh-CN" altLang="en-US" sz="2000" dirty="0">
              <a:solidFill>
                <a:srgbClr val="0081C8"/>
              </a:solidFill>
              <a:latin typeface="黑体" pitchFamily="49" charset="-122"/>
              <a:ea typeface="黑体" pitchFamily="49" charset="-122"/>
            </a:endParaRPr>
          </a:p>
        </p:txBody>
      </p:sp>
      <p:cxnSp>
        <p:nvCxnSpPr>
          <p:cNvPr id="21" name="直接连接符 20"/>
          <p:cNvCxnSpPr/>
          <p:nvPr/>
        </p:nvCxnSpPr>
        <p:spPr>
          <a:xfrm flipH="1">
            <a:off x="5521325" y="3797300"/>
            <a:ext cx="498475" cy="65087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6" name="文本框 21"/>
          <p:cNvSpPr txBox="1"/>
          <p:nvPr/>
        </p:nvSpPr>
        <p:spPr>
          <a:xfrm>
            <a:off x="5323205" y="3508375"/>
            <a:ext cx="385445" cy="708025"/>
          </a:xfrm>
          <a:prstGeom prst="rect">
            <a:avLst/>
          </a:prstGeom>
          <a:noFill/>
          <a:ln w="9525">
            <a:noFill/>
            <a:miter/>
          </a:ln>
        </p:spPr>
        <p:txBody>
          <a:bodyPr>
            <a:spAutoFit/>
          </a:bodyPr>
          <a:lstStyle/>
          <a:p>
            <a:pPr lvl="0" eaLnBrk="1" hangingPunct="1"/>
            <a:r>
              <a:rPr lang="en-US" altLang="zh-CN" sz="4000" dirty="0">
                <a:solidFill>
                  <a:srgbClr val="006196"/>
                </a:solidFill>
                <a:latin typeface="华康俪金黑W8"/>
                <a:ea typeface="华康俪金黑W8"/>
              </a:rPr>
              <a:t>3</a:t>
            </a:r>
            <a:endParaRPr lang="zh-CN" altLang="en-US" sz="4000" dirty="0">
              <a:solidFill>
                <a:srgbClr val="006196"/>
              </a:solidFill>
              <a:latin typeface="华康俪金黑W8"/>
              <a:ea typeface="华康俪金黑W8"/>
            </a:endParaRPr>
          </a:p>
        </p:txBody>
      </p:sp>
      <p:sp>
        <p:nvSpPr>
          <p:cNvPr id="3087" name="文本框 23"/>
          <p:cNvSpPr txBox="1"/>
          <p:nvPr/>
        </p:nvSpPr>
        <p:spPr>
          <a:xfrm>
            <a:off x="5897880" y="5085080"/>
            <a:ext cx="4566920" cy="400050"/>
          </a:xfrm>
          <a:prstGeom prst="rect">
            <a:avLst/>
          </a:prstGeom>
          <a:noFill/>
          <a:ln w="9525">
            <a:noFill/>
            <a:miter/>
          </a:ln>
        </p:spPr>
        <p:txBody>
          <a:bodyPr>
            <a:spAutoFit/>
          </a:bodyPr>
          <a:lstStyle/>
          <a:p>
            <a:pPr lvl="0" eaLnBrk="1" hangingPunct="1"/>
            <a:r>
              <a:rPr lang="zh-CN" altLang="en-US" sz="2000" dirty="0" smtClean="0">
                <a:solidFill>
                  <a:srgbClr val="0081C8"/>
                </a:solidFill>
                <a:latin typeface="黑体" pitchFamily="49" charset="-122"/>
                <a:ea typeface="黑体" pitchFamily="49" charset="-122"/>
              </a:rPr>
              <a:t>未来工作</a:t>
            </a:r>
            <a:endParaRPr lang="zh-CN" altLang="en-US" sz="2000" dirty="0">
              <a:solidFill>
                <a:srgbClr val="0081C8"/>
              </a:solidFill>
              <a:latin typeface="黑体" pitchFamily="49" charset="-122"/>
              <a:ea typeface="黑体" pitchFamily="49" charset="-122"/>
            </a:endParaRPr>
          </a:p>
        </p:txBody>
      </p:sp>
      <p:cxnSp>
        <p:nvCxnSpPr>
          <p:cNvPr id="25" name="直接连接符 24"/>
          <p:cNvCxnSpPr/>
          <p:nvPr/>
        </p:nvCxnSpPr>
        <p:spPr>
          <a:xfrm flipH="1">
            <a:off x="5521325" y="4895850"/>
            <a:ext cx="498475" cy="64960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9" name="文本框 25"/>
          <p:cNvSpPr txBox="1"/>
          <p:nvPr/>
        </p:nvSpPr>
        <p:spPr>
          <a:xfrm>
            <a:off x="5323205" y="4606925"/>
            <a:ext cx="385445" cy="708025"/>
          </a:xfrm>
          <a:prstGeom prst="rect">
            <a:avLst/>
          </a:prstGeom>
          <a:noFill/>
          <a:ln w="9525">
            <a:noFill/>
            <a:miter/>
          </a:ln>
        </p:spPr>
        <p:txBody>
          <a:bodyPr>
            <a:spAutoFit/>
          </a:bodyPr>
          <a:lstStyle/>
          <a:p>
            <a:pPr lvl="0" eaLnBrk="1" hangingPunct="1"/>
            <a:r>
              <a:rPr lang="en-US" altLang="zh-CN" sz="4000" dirty="0">
                <a:solidFill>
                  <a:srgbClr val="006196"/>
                </a:solidFill>
                <a:latin typeface="华康俪金黑W8"/>
                <a:ea typeface="华康俪金黑W8"/>
              </a:rPr>
              <a:t>4</a:t>
            </a:r>
            <a:endParaRPr lang="zh-CN" altLang="en-US" sz="4000" dirty="0">
              <a:solidFill>
                <a:srgbClr val="006196"/>
              </a:solidFill>
              <a:latin typeface="华康俪金黑W8"/>
              <a:ea typeface="华康俪金黑W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
        <p:nvSpPr>
          <p:cNvPr id="6" name="标题 5"/>
          <p:cNvSpPr txBox="1">
            <a:spLocks noGrp="1"/>
          </p:cNvSpPr>
          <p:nvPr>
            <p:ph type="title"/>
          </p:nvPr>
        </p:nvSpPr>
        <p:spPr>
          <a:xfrm>
            <a:off x="1712914" y="-273134"/>
            <a:ext cx="7550150" cy="1600200"/>
          </a:xfrm>
          <a:prstGeom prst="rect">
            <a:avLst/>
          </a:prstGeom>
          <a:noFill/>
          <a:ln w="9525">
            <a:noFill/>
            <a:miter/>
          </a:ln>
        </p:spPr>
        <p:txBody>
          <a:bodyPr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pPr algn="ctr"/>
            <a:r>
              <a:rPr lang="zh-CN" altLang="en-US" sz="2800" dirty="0" smtClean="0">
                <a:solidFill>
                  <a:srgbClr val="3B8DE9"/>
                </a:solidFill>
                <a:latin typeface="楷体" panose="02010609060101010101" pitchFamily="49" charset="-122"/>
                <a:ea typeface="楷体" panose="02010609060101010101" pitchFamily="49" charset="-122"/>
                <a:cs typeface="+mn-cs"/>
              </a:rPr>
              <a:t>标注：关系标注</a:t>
            </a:r>
            <a:endParaRPr lang="zh-CN" altLang="en-US" sz="2800" dirty="0">
              <a:solidFill>
                <a:srgbClr val="3B8DE9"/>
              </a:solidFill>
              <a:latin typeface="楷体" panose="02010609060101010101" pitchFamily="49" charset="-122"/>
              <a:ea typeface="楷体" panose="02010609060101010101" pitchFamily="49" charset="-122"/>
              <a:cs typeface="+mn-cs"/>
            </a:endParaRPr>
          </a:p>
        </p:txBody>
      </p:sp>
      <p:pic>
        <p:nvPicPr>
          <p:cNvPr id="2" name="图片 1"/>
          <p:cNvPicPr>
            <a:picLocks noChangeAspect="1"/>
          </p:cNvPicPr>
          <p:nvPr/>
        </p:nvPicPr>
        <p:blipFill rotWithShape="1">
          <a:blip r:embed="rId3"/>
          <a:srcRect l="7217" t="15187" r="9190" b="5866"/>
          <a:stretch/>
        </p:blipFill>
        <p:spPr>
          <a:xfrm>
            <a:off x="783641" y="901530"/>
            <a:ext cx="10876548" cy="5775158"/>
          </a:xfrm>
          <a:prstGeom prst="rect">
            <a:avLst/>
          </a:prstGeom>
        </p:spPr>
      </p:pic>
    </p:spTree>
    <p:extLst>
      <p:ext uri="{BB962C8B-B14F-4D97-AF65-F5344CB8AC3E}">
        <p14:creationId xmlns:p14="http://schemas.microsoft.com/office/powerpoint/2010/main" val="3944564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Placeholder 3"/>
          <p:cNvSpPr txBox="1"/>
          <p:nvPr/>
        </p:nvSpPr>
        <p:spPr>
          <a:xfrm>
            <a:off x="1541780" y="2548255"/>
            <a:ext cx="1641475" cy="1569720"/>
          </a:xfrm>
          <a:prstGeom prst="rect">
            <a:avLst/>
          </a:prstGeom>
          <a:noFill/>
          <a:ln w="9525">
            <a:noFill/>
            <a:miter/>
          </a:ln>
        </p:spPr>
        <p:txBody>
          <a:bodyPr wrap="none" lIns="0" tIns="0" rIns="0" bIns="0" anchor="ctr"/>
          <a:lstStyle/>
          <a:p>
            <a:pPr lvl="0" algn="ctr" eaLnBrk="1" hangingPunct="1">
              <a:spcBef>
                <a:spcPct val="20000"/>
              </a:spcBef>
              <a:buNone/>
            </a:pPr>
            <a:r>
              <a:rPr lang="en-US" altLang="zh-CN" sz="11500" b="1" dirty="0" smtClean="0">
                <a:solidFill>
                  <a:srgbClr val="3B8DE9"/>
                </a:solidFill>
                <a:latin typeface="Arial" pitchFamily="34" charset="0"/>
                <a:ea typeface="Arial" pitchFamily="34" charset="0"/>
              </a:rPr>
              <a:t>04</a:t>
            </a:r>
            <a:endParaRPr lang="en-US" altLang="zh-CN" sz="11500" b="1" dirty="0">
              <a:solidFill>
                <a:srgbClr val="3B8DE9"/>
              </a:solidFill>
              <a:latin typeface="Arial" pitchFamily="34" charset="0"/>
              <a:ea typeface="Arial" pitchFamily="34" charset="0"/>
            </a:endParaRPr>
          </a:p>
        </p:txBody>
      </p:sp>
      <p:sp>
        <p:nvSpPr>
          <p:cNvPr id="3075" name="文本框 16"/>
          <p:cNvSpPr txBox="1">
            <a:spLocks noChangeArrowheads="1"/>
          </p:cNvSpPr>
          <p:nvPr/>
        </p:nvSpPr>
        <p:spPr bwMode="auto">
          <a:xfrm>
            <a:off x="3082925" y="3357880"/>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spcBef>
                <a:spcPct val="0"/>
              </a:spcBef>
              <a:spcAft>
                <a:spcPct val="0"/>
              </a:spcAft>
              <a:buClrTx/>
              <a:buSzTx/>
              <a:buFontTx/>
              <a:buNone/>
              <a:defRPr/>
            </a:pPr>
            <a:r>
              <a:rPr lang="zh-CN" altLang="en-US" sz="3600" b="1" noProof="0" dirty="0">
                <a:solidFill>
                  <a:srgbClr val="3B8DE9"/>
                </a:solidFill>
                <a:latin typeface="微软雅黑" pitchFamily="34" charset="-122"/>
                <a:ea typeface="微软雅黑" pitchFamily="34" charset="-122"/>
              </a:rPr>
              <a:t>未来</a:t>
            </a:r>
            <a:r>
              <a:rPr lang="zh-CN" altLang="en-US" sz="3600" b="1" noProof="0" dirty="0" smtClean="0">
                <a:solidFill>
                  <a:srgbClr val="3B8DE9"/>
                </a:solidFill>
                <a:latin typeface="微软雅黑" pitchFamily="34" charset="-122"/>
                <a:ea typeface="微软雅黑" pitchFamily="34" charset="-122"/>
              </a:rPr>
              <a:t>工作</a:t>
            </a:r>
            <a:endParaRPr lang="en-US" altLang="zh-CN" sz="3600" b="1" noProof="0" dirty="0" smtClean="0">
              <a:solidFill>
                <a:srgbClr val="3B8DE9"/>
              </a:solidFill>
              <a:latin typeface="微软雅黑" pitchFamily="34" charset="-122"/>
              <a:ea typeface="微软雅黑" pitchFamily="34" charset="-122"/>
            </a:endParaRPr>
          </a:p>
        </p:txBody>
      </p:sp>
      <p:sp>
        <p:nvSpPr>
          <p:cNvPr id="3076" name="文本框 17"/>
          <p:cNvSpPr txBox="1"/>
          <p:nvPr/>
        </p:nvSpPr>
        <p:spPr>
          <a:xfrm>
            <a:off x="3116580" y="2773680"/>
            <a:ext cx="2007281" cy="584775"/>
          </a:xfrm>
          <a:prstGeom prst="rect">
            <a:avLst/>
          </a:prstGeom>
          <a:noFill/>
          <a:ln w="9525">
            <a:noFill/>
            <a:miter/>
          </a:ln>
        </p:spPr>
        <p:txBody>
          <a:bodyPr wrap="none">
            <a:spAutoFit/>
          </a:bodyPr>
          <a:lstStyle/>
          <a:p>
            <a:pPr lvl="0" eaLnBrk="1" hangingPunct="1"/>
            <a:r>
              <a:rPr lang="en-US" altLang="zh-CN" sz="3200" b="1" i="1" dirty="0">
                <a:solidFill>
                  <a:srgbClr val="3B8DE9"/>
                </a:solidFill>
                <a:latin typeface="Arial" pitchFamily="34" charset="0"/>
                <a:ea typeface="Meiryo UI" pitchFamily="34" charset="-128"/>
              </a:rPr>
              <a:t>Part </a:t>
            </a:r>
            <a:r>
              <a:rPr lang="en-US" altLang="zh-CN" sz="3200" b="1" i="1" dirty="0" smtClean="0">
                <a:solidFill>
                  <a:srgbClr val="3B8DE9"/>
                </a:solidFill>
                <a:latin typeface="Arial" pitchFamily="34" charset="0"/>
                <a:ea typeface="Meiryo UI" pitchFamily="34" charset="-128"/>
              </a:rPr>
              <a:t>Four</a:t>
            </a:r>
            <a:endParaRPr lang="zh-CN" altLang="en-US" sz="3200" b="1" i="1" dirty="0">
              <a:solidFill>
                <a:srgbClr val="3B8DE9"/>
              </a:solidFill>
              <a:latin typeface="Arial" pitchFamily="34" charset="0"/>
              <a:ea typeface="Meiryo UI" pitchFamily="34" charset="-128"/>
            </a:endParaRPr>
          </a:p>
        </p:txBody>
      </p:sp>
      <p:sp>
        <p:nvSpPr>
          <p:cNvPr id="19" name="等腰三角形 18"/>
          <p:cNvSpPr/>
          <p:nvPr/>
        </p:nvSpPr>
        <p:spPr>
          <a:xfrm rot="9233090">
            <a:off x="8731250" y="2454275"/>
            <a:ext cx="266700" cy="23050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0" name="等腰三角形 19"/>
          <p:cNvSpPr/>
          <p:nvPr/>
        </p:nvSpPr>
        <p:spPr>
          <a:xfrm rot="15569576">
            <a:off x="8378825" y="3129280"/>
            <a:ext cx="396875" cy="34290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1" name="等腰三角形 20"/>
          <p:cNvSpPr/>
          <p:nvPr/>
        </p:nvSpPr>
        <p:spPr>
          <a:xfrm rot="21371394">
            <a:off x="8247380" y="1805305"/>
            <a:ext cx="266700" cy="22987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2" name="等腰三角形 21"/>
          <p:cNvSpPr/>
          <p:nvPr/>
        </p:nvSpPr>
        <p:spPr>
          <a:xfrm rot="12912161">
            <a:off x="9288780" y="3488055"/>
            <a:ext cx="944245" cy="815975"/>
          </a:xfrm>
          <a:prstGeom prst="triangl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3" name="等腰三角形 22"/>
          <p:cNvSpPr/>
          <p:nvPr/>
        </p:nvSpPr>
        <p:spPr>
          <a:xfrm rot="12912161">
            <a:off x="9156700" y="3427730"/>
            <a:ext cx="1176655" cy="1014095"/>
          </a:xfrm>
          <a:prstGeom prst="triangle">
            <a:avLst/>
          </a:prstGeom>
          <a:noFill/>
          <a:ln w="12700" cap="flat" cmpd="sng" algn="ctr">
            <a:solidFill>
              <a:srgbClr val="3B8DE9"/>
            </a:solid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4" name="椭圆 23"/>
          <p:cNvSpPr/>
          <p:nvPr/>
        </p:nvSpPr>
        <p:spPr>
          <a:xfrm rot="9110320">
            <a:off x="10477500" y="37928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5" name="椭圆 24"/>
          <p:cNvSpPr/>
          <p:nvPr/>
        </p:nvSpPr>
        <p:spPr>
          <a:xfrm rot="9110320">
            <a:off x="9388475" y="4295775"/>
            <a:ext cx="116205" cy="116205"/>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6" name="椭圆 25"/>
          <p:cNvSpPr/>
          <p:nvPr/>
        </p:nvSpPr>
        <p:spPr>
          <a:xfrm rot="9110320">
            <a:off x="9505950" y="31324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7" name="等腰三角形 26"/>
          <p:cNvSpPr/>
          <p:nvPr/>
        </p:nvSpPr>
        <p:spPr>
          <a:xfrm rot="18210217">
            <a:off x="7838440" y="2162810"/>
            <a:ext cx="127000" cy="10985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8" name="等腰三角形 27"/>
          <p:cNvSpPr/>
          <p:nvPr/>
        </p:nvSpPr>
        <p:spPr>
          <a:xfrm rot="8748521">
            <a:off x="8196580" y="2314575"/>
            <a:ext cx="128270" cy="109855"/>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cxnSp>
        <p:nvCxnSpPr>
          <p:cNvPr id="3087" name="Straight Connector 13"/>
          <p:cNvCxnSpPr/>
          <p:nvPr/>
        </p:nvCxnSpPr>
        <p:spPr>
          <a:xfrm flipH="1">
            <a:off x="1524000" y="4110355"/>
            <a:ext cx="6732905" cy="0"/>
          </a:xfrm>
          <a:prstGeom prst="line">
            <a:avLst/>
          </a:prstGeom>
          <a:ln w="19050" cap="sq" cmpd="sng">
            <a:solidFill>
              <a:srgbClr val="3B8DE9"/>
            </a:solidFill>
            <a:prstDash val="solid"/>
            <a:miter/>
            <a:headEnd type="oval" w="med" len="med"/>
            <a:tailEnd type="none" w="med" len="med"/>
          </a:ln>
        </p:spPr>
      </p:cxnSp>
    </p:spTree>
    <p:extLst>
      <p:ext uri="{BB962C8B-B14F-4D97-AF65-F5344CB8AC3E}">
        <p14:creationId xmlns:p14="http://schemas.microsoft.com/office/powerpoint/2010/main" val="446957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962817" y="1424681"/>
            <a:ext cx="10688077" cy="1678111"/>
          </a:xfrm>
        </p:spPr>
        <p:txBody>
          <a:bodyPr/>
          <a:lstStyle/>
          <a:p>
            <a:r>
              <a:rPr lang="en-US" altLang="zh-CN" sz="1600" dirty="0"/>
              <a:t>1.</a:t>
            </a:r>
            <a:r>
              <a:rPr lang="zh-CN" altLang="en-US" sz="1600" dirty="0"/>
              <a:t>如何自动扩展</a:t>
            </a:r>
            <a:r>
              <a:rPr lang="en-US" altLang="zh-CN" sz="1600" dirty="0"/>
              <a:t>schema</a:t>
            </a:r>
            <a:r>
              <a:rPr lang="zh-CN" altLang="en-US" sz="1600" dirty="0"/>
              <a:t>，比如作品（</a:t>
            </a:r>
            <a:r>
              <a:rPr lang="en-US" altLang="zh-CN" sz="1600" dirty="0"/>
              <a:t>Creative Work</a:t>
            </a:r>
            <a:r>
              <a:rPr lang="zh-CN" altLang="en-US" sz="1600" dirty="0"/>
              <a:t>）类应该抽取哪些属性？</a:t>
            </a:r>
            <a:endParaRPr lang="en-US" altLang="zh-CN" sz="1600" dirty="0"/>
          </a:p>
          <a:p>
            <a:r>
              <a:rPr lang="en-US" altLang="zh-CN" sz="1600" dirty="0"/>
              <a:t>2.</a:t>
            </a:r>
            <a:r>
              <a:rPr lang="zh-CN" altLang="en-US" sz="1600" dirty="0"/>
              <a:t>如何将</a:t>
            </a:r>
            <a:r>
              <a:rPr lang="en-US" altLang="zh-CN" sz="1600" dirty="0"/>
              <a:t>schema</a:t>
            </a:r>
            <a:r>
              <a:rPr lang="zh-CN" altLang="en-US" sz="1600" dirty="0"/>
              <a:t>中的属性名与半结构数据中的属性名进行对应？</a:t>
            </a:r>
            <a:endParaRPr lang="en-US" altLang="zh-CN" sz="1600" dirty="0"/>
          </a:p>
          <a:p>
            <a:r>
              <a:rPr lang="en-US" altLang="zh-CN" sz="1600" dirty="0"/>
              <a:t>3.</a:t>
            </a:r>
            <a:r>
              <a:rPr lang="zh-CN" altLang="en-US" sz="1600" dirty="0"/>
              <a:t>如何进行实体链接？</a:t>
            </a:r>
            <a:endParaRPr lang="en-US" altLang="zh-CN" sz="1600" dirty="0"/>
          </a:p>
          <a:p>
            <a:r>
              <a:rPr lang="en-US" altLang="zh-CN" sz="1600" dirty="0"/>
              <a:t>4.</a:t>
            </a:r>
            <a:r>
              <a:rPr lang="zh-CN" altLang="en-US" sz="1600" dirty="0"/>
              <a:t>如何扩大数据规模，并将重点放在艺术作品上？</a:t>
            </a:r>
          </a:p>
        </p:txBody>
      </p:sp>
      <p:sp>
        <p:nvSpPr>
          <p:cNvPr id="6" name="标题 5"/>
          <p:cNvSpPr txBox="1">
            <a:spLocks noGrp="1"/>
          </p:cNvSpPr>
          <p:nvPr>
            <p:ph type="title"/>
          </p:nvPr>
        </p:nvSpPr>
        <p:spPr>
          <a:xfrm>
            <a:off x="1712914" y="-273134"/>
            <a:ext cx="7550150" cy="1600200"/>
          </a:xfrm>
          <a:prstGeom prst="rect">
            <a:avLst/>
          </a:prstGeom>
          <a:noFill/>
          <a:ln w="9525">
            <a:noFill/>
            <a:miter/>
          </a:ln>
        </p:spPr>
        <p:txBody>
          <a:bodyPr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pPr algn="ctr"/>
            <a:r>
              <a:rPr lang="en-US" altLang="zh-CN" sz="2800" dirty="0">
                <a:solidFill>
                  <a:srgbClr val="3B8DE9"/>
                </a:solidFill>
                <a:latin typeface="楷体" panose="02010609060101010101" pitchFamily="49" charset="-122"/>
                <a:ea typeface="楷体" panose="02010609060101010101" pitchFamily="49" charset="-122"/>
                <a:cs typeface="+mn-cs"/>
              </a:rPr>
              <a:t>1.</a:t>
            </a:r>
            <a:r>
              <a:rPr lang="zh-CN" altLang="en-US" sz="2800" dirty="0">
                <a:solidFill>
                  <a:srgbClr val="3B8DE9"/>
                </a:solidFill>
                <a:latin typeface="楷体" panose="02010609060101010101" pitchFamily="49" charset="-122"/>
                <a:ea typeface="楷体" panose="02010609060101010101" pitchFamily="49" charset="-122"/>
                <a:cs typeface="+mn-cs"/>
              </a:rPr>
              <a:t>当前存在问题</a:t>
            </a:r>
          </a:p>
        </p:txBody>
      </p:sp>
      <p:sp>
        <p:nvSpPr>
          <p:cNvPr id="5" name="文本框 4">
            <a:extLst>
              <a:ext uri="{FF2B5EF4-FFF2-40B4-BE49-F238E27FC236}">
                <a16:creationId xmlns="" xmlns:a16="http://schemas.microsoft.com/office/drawing/2014/main" id="{59E2536E-C34C-4563-9BD9-418BDE3715BD}"/>
              </a:ext>
            </a:extLst>
          </p:cNvPr>
          <p:cNvSpPr txBox="1"/>
          <p:nvPr/>
        </p:nvSpPr>
        <p:spPr>
          <a:xfrm>
            <a:off x="1037690" y="982356"/>
            <a:ext cx="2004262" cy="344710"/>
          </a:xfrm>
          <a:prstGeom prst="rect">
            <a:avLst/>
          </a:prstGeom>
          <a:noFill/>
        </p:spPr>
        <p:txBody>
          <a:bodyPr wrap="square" rtlCol="0">
            <a:spAutoFit/>
          </a:bodyPr>
          <a:lstStyle/>
          <a:p>
            <a:pPr>
              <a:lnSpc>
                <a:spcPct val="130000"/>
              </a:lnSpc>
            </a:pPr>
            <a:r>
              <a:rPr lang="zh-CN" altLang="en-US" sz="1400" b="1" dirty="0">
                <a:latin typeface="Arial" pitchFamily="34" charset="0"/>
                <a:ea typeface="微软雅黑" pitchFamily="34" charset="-122"/>
              </a:rPr>
              <a:t>半结构化数据抽取</a:t>
            </a:r>
          </a:p>
        </p:txBody>
      </p:sp>
      <p:sp>
        <p:nvSpPr>
          <p:cNvPr id="7" name="文本框 6">
            <a:extLst>
              <a:ext uri="{FF2B5EF4-FFF2-40B4-BE49-F238E27FC236}">
                <a16:creationId xmlns="" xmlns:a16="http://schemas.microsoft.com/office/drawing/2014/main" id="{B6259199-8ECE-4E36-9621-1B8996039600}"/>
              </a:ext>
            </a:extLst>
          </p:cNvPr>
          <p:cNvSpPr txBox="1"/>
          <p:nvPr/>
        </p:nvSpPr>
        <p:spPr>
          <a:xfrm>
            <a:off x="1037690" y="3582854"/>
            <a:ext cx="2004262" cy="344710"/>
          </a:xfrm>
          <a:prstGeom prst="rect">
            <a:avLst/>
          </a:prstGeom>
          <a:noFill/>
        </p:spPr>
        <p:txBody>
          <a:bodyPr wrap="square" rtlCol="0">
            <a:spAutoFit/>
          </a:bodyPr>
          <a:lstStyle/>
          <a:p>
            <a:pPr>
              <a:lnSpc>
                <a:spcPct val="130000"/>
              </a:lnSpc>
            </a:pPr>
            <a:r>
              <a:rPr lang="zh-CN" altLang="en-US" sz="1400" b="1" dirty="0">
                <a:latin typeface="Arial" pitchFamily="34" charset="0"/>
                <a:ea typeface="微软雅黑" pitchFamily="34" charset="-122"/>
              </a:rPr>
              <a:t>非结构化数据抽取</a:t>
            </a:r>
          </a:p>
        </p:txBody>
      </p:sp>
      <p:sp>
        <p:nvSpPr>
          <p:cNvPr id="8" name="文本占位符 3">
            <a:extLst>
              <a:ext uri="{FF2B5EF4-FFF2-40B4-BE49-F238E27FC236}">
                <a16:creationId xmlns="" xmlns:a16="http://schemas.microsoft.com/office/drawing/2014/main" id="{C205CCAB-33CE-4B84-8F6C-A884CF2B03BC}"/>
              </a:ext>
            </a:extLst>
          </p:cNvPr>
          <p:cNvSpPr txBox="1">
            <a:spLocks/>
          </p:cNvSpPr>
          <p:nvPr/>
        </p:nvSpPr>
        <p:spPr>
          <a:xfrm>
            <a:off x="962816" y="4197533"/>
            <a:ext cx="10688077" cy="1678111"/>
          </a:xfrm>
          <a:prstGeom prst="rect">
            <a:avLst/>
          </a:prstGeom>
          <a:noFill/>
          <a:ln w="9525">
            <a:noFill/>
            <a:miter/>
          </a:ln>
        </p:spPr>
        <p:txBody>
          <a:bodyPr/>
          <a:lstStyle>
            <a:lvl1pPr marL="0" indent="0" algn="just" defTabSz="685800" rtl="0" eaLnBrk="1" latinLnBrk="0" hangingPunct="1">
              <a:lnSpc>
                <a:spcPct val="110000"/>
              </a:lnSpc>
              <a:spcBef>
                <a:spcPts val="1200"/>
              </a:spcBef>
              <a:spcAft>
                <a:spcPts val="0"/>
              </a:spcAft>
              <a:buClr>
                <a:schemeClr val="accent1"/>
              </a:buClr>
              <a:buSzPct val="60000"/>
              <a:buFont typeface="Wingdings 2" pitchFamily="18" charset="2"/>
              <a:buNone/>
              <a:defRPr lang="zh-CN" altLang="en-US" sz="1200" kern="1200" baseline="0">
                <a:solidFill>
                  <a:schemeClr val="accent1"/>
                </a:solidFill>
                <a:latin typeface="+mn-ea"/>
                <a:ea typeface="+mn-ea"/>
                <a:cs typeface="+mn-cs"/>
              </a:defRPr>
            </a:lvl1pPr>
            <a:lvl2pPr marL="342900" indent="0" algn="just" defTabSz="685800" rtl="0" eaLnBrk="1" latinLnBrk="0" hangingPunct="1">
              <a:lnSpc>
                <a:spcPct val="120000"/>
              </a:lnSpc>
              <a:spcBef>
                <a:spcPts val="0"/>
              </a:spcBef>
              <a:spcAft>
                <a:spcPts val="1200"/>
              </a:spcAft>
              <a:buClr>
                <a:schemeClr val="accent2">
                  <a:lumMod val="60000"/>
                  <a:lumOff val="40000"/>
                </a:schemeClr>
              </a:buClr>
              <a:buFont typeface="幼圆" pitchFamily="49" charset="-122"/>
              <a:buNone/>
              <a:defRPr sz="1050" kern="1200" baseline="0">
                <a:solidFill>
                  <a:schemeClr val="tx1"/>
                </a:solidFill>
                <a:latin typeface="+mn-ea"/>
                <a:ea typeface="+mn-ea"/>
                <a:cs typeface="+mn-cs"/>
              </a:defRPr>
            </a:lvl2pPr>
            <a:lvl3pPr marL="685800" indent="0" algn="l" defTabSz="685800" rtl="0" eaLnBrk="1" latinLnBrk="0" hangingPunct="1">
              <a:lnSpc>
                <a:spcPct val="90000"/>
              </a:lnSpc>
              <a:spcBef>
                <a:spcPts val="375"/>
              </a:spcBef>
              <a:buFont typeface="Arial"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itchFamily="34" charset="0"/>
              <a:buNone/>
              <a:defRPr sz="750" kern="1200">
                <a:solidFill>
                  <a:schemeClr val="tx1"/>
                </a:solidFill>
                <a:latin typeface="+mn-lt"/>
                <a:ea typeface="+mn-ea"/>
                <a:cs typeface="+mn-cs"/>
              </a:defRPr>
            </a:lvl9pPr>
          </a:lstStyle>
          <a:p>
            <a:r>
              <a:rPr lang="en-US" altLang="zh-CN" sz="1600" dirty="0"/>
              <a:t>1.</a:t>
            </a:r>
            <a:r>
              <a:rPr lang="zh-CN" altLang="en-US" sz="1600" dirty="0"/>
              <a:t>目前缺少高质量的标注数据</a:t>
            </a:r>
          </a:p>
          <a:p>
            <a:r>
              <a:rPr lang="en-US" altLang="zh-CN" sz="1600" dirty="0"/>
              <a:t>2.</a:t>
            </a:r>
            <a:r>
              <a:rPr lang="zh-CN" altLang="en-US" sz="1600" dirty="0"/>
              <a:t>现有算法还不能很好地应用到现有数据</a:t>
            </a:r>
          </a:p>
        </p:txBody>
      </p:sp>
    </p:spTree>
    <p:extLst>
      <p:ext uri="{BB962C8B-B14F-4D97-AF65-F5344CB8AC3E}">
        <p14:creationId xmlns:p14="http://schemas.microsoft.com/office/powerpoint/2010/main" val="2569143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a:spLocks noGrp="1"/>
          </p:cNvSpPr>
          <p:nvPr>
            <p:ph type="title"/>
          </p:nvPr>
        </p:nvSpPr>
        <p:spPr>
          <a:xfrm>
            <a:off x="1712914" y="-273134"/>
            <a:ext cx="7550150" cy="1600200"/>
          </a:xfrm>
          <a:prstGeom prst="rect">
            <a:avLst/>
          </a:prstGeom>
          <a:noFill/>
          <a:ln w="9525">
            <a:noFill/>
            <a:miter/>
          </a:ln>
        </p:spPr>
        <p:txBody>
          <a:bodyPr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pPr algn="ctr"/>
            <a:r>
              <a:rPr lang="en-US" altLang="zh-CN" sz="2800" dirty="0">
                <a:solidFill>
                  <a:srgbClr val="3B8DE9"/>
                </a:solidFill>
                <a:latin typeface="楷体" panose="02010609060101010101" pitchFamily="49" charset="-122"/>
                <a:ea typeface="楷体" panose="02010609060101010101" pitchFamily="49" charset="-122"/>
                <a:cs typeface="+mn-cs"/>
              </a:rPr>
              <a:t>2.</a:t>
            </a:r>
            <a:r>
              <a:rPr lang="zh-CN" altLang="en-US" sz="2800" dirty="0">
                <a:solidFill>
                  <a:srgbClr val="3B8DE9"/>
                </a:solidFill>
                <a:latin typeface="楷体" panose="02010609060101010101" pitchFamily="49" charset="-122"/>
                <a:ea typeface="楷体" panose="02010609060101010101" pitchFamily="49" charset="-122"/>
                <a:cs typeface="+mn-cs"/>
              </a:rPr>
              <a:t>下一步工作</a:t>
            </a:r>
          </a:p>
        </p:txBody>
      </p:sp>
      <p:sp>
        <p:nvSpPr>
          <p:cNvPr id="7" name="文本占位符 3">
            <a:extLst>
              <a:ext uri="{FF2B5EF4-FFF2-40B4-BE49-F238E27FC236}">
                <a16:creationId xmlns="" xmlns:a16="http://schemas.microsoft.com/office/drawing/2014/main" id="{F32A7A24-CBC2-4770-98AB-33B0C3B89E6C}"/>
              </a:ext>
            </a:extLst>
          </p:cNvPr>
          <p:cNvSpPr>
            <a:spLocks noGrp="1"/>
          </p:cNvSpPr>
          <p:nvPr>
            <p:ph type="body" sz="half" idx="2"/>
          </p:nvPr>
        </p:nvSpPr>
        <p:spPr>
          <a:xfrm>
            <a:off x="962817" y="1424681"/>
            <a:ext cx="10688077" cy="1678111"/>
          </a:xfrm>
        </p:spPr>
        <p:txBody>
          <a:bodyPr/>
          <a:lstStyle/>
          <a:p>
            <a:r>
              <a:rPr lang="en-US" altLang="zh-CN" sz="1600" dirty="0"/>
              <a:t>1.</a:t>
            </a:r>
            <a:r>
              <a:rPr lang="zh-CN" altLang="en-US" sz="1600" dirty="0"/>
              <a:t>基于统计特征自动拓展</a:t>
            </a:r>
            <a:r>
              <a:rPr lang="en-US" altLang="zh-CN" sz="1600" dirty="0"/>
              <a:t>schema</a:t>
            </a:r>
            <a:r>
              <a:rPr lang="zh-CN" altLang="en-US" sz="1600" dirty="0"/>
              <a:t>属性</a:t>
            </a:r>
            <a:endParaRPr lang="en-US" altLang="zh-CN" sz="1600" dirty="0"/>
          </a:p>
          <a:p>
            <a:r>
              <a:rPr lang="en-US" altLang="zh-CN" sz="1600" dirty="0"/>
              <a:t>2.</a:t>
            </a:r>
            <a:r>
              <a:rPr lang="zh-CN" altLang="en-US" sz="1600" dirty="0"/>
              <a:t>通过聚类等方式进行属性融合</a:t>
            </a:r>
            <a:endParaRPr lang="en-US" altLang="zh-CN" sz="1600" dirty="0"/>
          </a:p>
          <a:p>
            <a:r>
              <a:rPr lang="en-US" altLang="zh-CN" sz="1600" dirty="0"/>
              <a:t>4.</a:t>
            </a:r>
            <a:r>
              <a:rPr lang="zh-CN" altLang="en-US" sz="1600" dirty="0"/>
              <a:t>扩大爬取的数据规模，考虑分布式的爬虫框架，并且考虑维基百科</a:t>
            </a:r>
            <a:endParaRPr lang="en-US" altLang="zh-CN" sz="1600" dirty="0"/>
          </a:p>
          <a:p>
            <a:r>
              <a:rPr lang="en-US" altLang="zh-CN" sz="1600" dirty="0"/>
              <a:t>5.</a:t>
            </a:r>
            <a:r>
              <a:rPr lang="zh-CN" altLang="en-US" sz="1600" dirty="0"/>
              <a:t>利用标注平台发动标注工作，积累高质量标注数据，训练模型</a:t>
            </a:r>
          </a:p>
        </p:txBody>
      </p:sp>
    </p:spTree>
    <p:extLst>
      <p:ext uri="{BB962C8B-B14F-4D97-AF65-F5344CB8AC3E}">
        <p14:creationId xmlns:p14="http://schemas.microsoft.com/office/powerpoint/2010/main" val="1352778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rot="9233090">
            <a:off x="9200362" y="2348000"/>
            <a:ext cx="266700" cy="23050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0" name="等腰三角形 19"/>
          <p:cNvSpPr/>
          <p:nvPr/>
        </p:nvSpPr>
        <p:spPr>
          <a:xfrm rot="15569576">
            <a:off x="8847937" y="3023005"/>
            <a:ext cx="396875" cy="34290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1" name="等腰三角形 20"/>
          <p:cNvSpPr/>
          <p:nvPr/>
        </p:nvSpPr>
        <p:spPr>
          <a:xfrm rot="21371394">
            <a:off x="8716492" y="1699030"/>
            <a:ext cx="266700" cy="22987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2" name="等腰三角形 21"/>
          <p:cNvSpPr/>
          <p:nvPr/>
        </p:nvSpPr>
        <p:spPr>
          <a:xfrm rot="12912161">
            <a:off x="2271952" y="2241334"/>
            <a:ext cx="944245" cy="815975"/>
          </a:xfrm>
          <a:prstGeom prst="triangl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3" name="等腰三角形 22"/>
          <p:cNvSpPr/>
          <p:nvPr/>
        </p:nvSpPr>
        <p:spPr>
          <a:xfrm rot="12912161">
            <a:off x="2139872" y="2181009"/>
            <a:ext cx="1176655" cy="1014095"/>
          </a:xfrm>
          <a:prstGeom prst="triangle">
            <a:avLst/>
          </a:prstGeom>
          <a:noFill/>
          <a:ln w="12700" cap="flat" cmpd="sng" algn="ctr">
            <a:solidFill>
              <a:srgbClr val="3B8DE9"/>
            </a:solid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4" name="椭圆 23"/>
          <p:cNvSpPr/>
          <p:nvPr/>
        </p:nvSpPr>
        <p:spPr>
          <a:xfrm rot="9110320">
            <a:off x="3460672" y="2546134"/>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5" name="椭圆 24"/>
          <p:cNvSpPr/>
          <p:nvPr/>
        </p:nvSpPr>
        <p:spPr>
          <a:xfrm rot="9110320">
            <a:off x="2371647" y="3049054"/>
            <a:ext cx="116205" cy="116205"/>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6" name="椭圆 25"/>
          <p:cNvSpPr/>
          <p:nvPr/>
        </p:nvSpPr>
        <p:spPr>
          <a:xfrm rot="9110320">
            <a:off x="2489122" y="1885734"/>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7" name="等腰三角形 26"/>
          <p:cNvSpPr/>
          <p:nvPr/>
        </p:nvSpPr>
        <p:spPr>
          <a:xfrm rot="18210217">
            <a:off x="8307552" y="2056535"/>
            <a:ext cx="127000" cy="10985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8" name="等腰三角形 27"/>
          <p:cNvSpPr/>
          <p:nvPr/>
        </p:nvSpPr>
        <p:spPr>
          <a:xfrm rot="8748521">
            <a:off x="8665692" y="2208300"/>
            <a:ext cx="128270" cy="109855"/>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16" name="矩形 15"/>
          <p:cNvSpPr/>
          <p:nvPr/>
        </p:nvSpPr>
        <p:spPr>
          <a:xfrm>
            <a:off x="3440165" y="2577776"/>
            <a:ext cx="5971198" cy="1107996"/>
          </a:xfrm>
          <a:prstGeom prst="rect">
            <a:avLst/>
          </a:prstGeom>
        </p:spPr>
        <p:txBody>
          <a:bodyPr wrap="square">
            <a:spAutoFit/>
          </a:bodyPr>
          <a:lstStyle/>
          <a:p>
            <a:r>
              <a:rPr lang="en-US" altLang="zh-CN" sz="6600" dirty="0" smtClean="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THANK YOU</a:t>
            </a:r>
            <a:endParaRPr lang="zh-CN" altLang="en-US" sz="6600"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矩形 1"/>
          <p:cNvSpPr/>
          <p:nvPr/>
        </p:nvSpPr>
        <p:spPr>
          <a:xfrm>
            <a:off x="433533" y="4557677"/>
            <a:ext cx="11615031" cy="1077218"/>
          </a:xfrm>
          <a:prstGeom prst="rect">
            <a:avLst/>
          </a:prstGeom>
        </p:spPr>
        <p:txBody>
          <a:bodyPr wrap="square">
            <a:spAutoFit/>
          </a:bodyPr>
          <a:lstStyle/>
          <a:p>
            <a:r>
              <a:rPr lang="en-US" altLang="zh-CN" sz="3200" i="1" dirty="0"/>
              <a:t>The world is </a:t>
            </a:r>
            <a:r>
              <a:rPr lang="en-US" altLang="zh-CN" sz="3200" i="1" dirty="0" smtClean="0"/>
              <a:t>not made </a:t>
            </a:r>
            <a:r>
              <a:rPr lang="en-US" altLang="zh-CN" sz="3200" i="1" dirty="0"/>
              <a:t>of strings , but is made of things</a:t>
            </a:r>
            <a:r>
              <a:rPr lang="en-US" altLang="zh-CN" sz="3200" i="1" dirty="0" smtClean="0"/>
              <a:t>.</a:t>
            </a:r>
          </a:p>
          <a:p>
            <a:pPr algn="r"/>
            <a:r>
              <a:rPr lang="en-US" altLang="zh-CN" sz="3200" i="1" dirty="0" smtClean="0"/>
              <a:t>——Google</a:t>
            </a:r>
            <a:r>
              <a:rPr lang="zh-CN" altLang="en-US" sz="3200" i="1" dirty="0" smtClean="0"/>
              <a:t>前首席搜索工程师  </a:t>
            </a:r>
            <a:r>
              <a:rPr lang="en-US" altLang="zh-CN" sz="3200" i="1" dirty="0" smtClean="0"/>
              <a:t>Amit </a:t>
            </a:r>
            <a:r>
              <a:rPr lang="en-US" altLang="zh-CN" sz="3200" i="1" dirty="0" err="1"/>
              <a:t>Singhal</a:t>
            </a:r>
            <a:endParaRPr lang="zh-CN" altLang="en-US" sz="3200" i="1" dirty="0"/>
          </a:p>
        </p:txBody>
      </p:sp>
    </p:spTree>
    <p:extLst>
      <p:ext uri="{BB962C8B-B14F-4D97-AF65-F5344CB8AC3E}">
        <p14:creationId xmlns:p14="http://schemas.microsoft.com/office/powerpoint/2010/main" val="66264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Placeholder 3"/>
          <p:cNvSpPr txBox="1"/>
          <p:nvPr/>
        </p:nvSpPr>
        <p:spPr>
          <a:xfrm>
            <a:off x="1541780" y="2548255"/>
            <a:ext cx="1641475" cy="1569720"/>
          </a:xfrm>
          <a:prstGeom prst="rect">
            <a:avLst/>
          </a:prstGeom>
          <a:noFill/>
          <a:ln w="9525">
            <a:noFill/>
            <a:miter/>
          </a:ln>
        </p:spPr>
        <p:txBody>
          <a:bodyPr wrap="none" lIns="0" tIns="0" rIns="0" bIns="0" anchor="ctr"/>
          <a:lstStyle/>
          <a:p>
            <a:pPr lvl="0" algn="ctr" eaLnBrk="1" hangingPunct="1">
              <a:spcBef>
                <a:spcPct val="20000"/>
              </a:spcBef>
              <a:buNone/>
            </a:pPr>
            <a:r>
              <a:rPr lang="en-US" altLang="zh-CN" sz="11500" b="1" dirty="0">
                <a:solidFill>
                  <a:srgbClr val="3B8DE9"/>
                </a:solidFill>
                <a:latin typeface="Arial" pitchFamily="34" charset="0"/>
                <a:ea typeface="Arial" pitchFamily="34" charset="0"/>
              </a:rPr>
              <a:t>01</a:t>
            </a:r>
          </a:p>
        </p:txBody>
      </p:sp>
      <p:sp>
        <p:nvSpPr>
          <p:cNvPr id="3075" name="文本框 16"/>
          <p:cNvSpPr txBox="1">
            <a:spLocks noChangeArrowheads="1"/>
          </p:cNvSpPr>
          <p:nvPr/>
        </p:nvSpPr>
        <p:spPr bwMode="auto">
          <a:xfrm>
            <a:off x="3082925" y="3357880"/>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spcBef>
                <a:spcPct val="0"/>
              </a:spcBef>
              <a:spcAft>
                <a:spcPct val="0"/>
              </a:spcAft>
              <a:buClrTx/>
              <a:buSzTx/>
              <a:buFontTx/>
              <a:buNone/>
              <a:defRPr/>
            </a:pPr>
            <a:r>
              <a:rPr lang="zh-CN" altLang="en-US" sz="3600" b="1" dirty="0" smtClean="0">
                <a:solidFill>
                  <a:srgbClr val="3B8DE9"/>
                </a:solidFill>
                <a:latin typeface="微软雅黑" pitchFamily="34" charset="-122"/>
                <a:ea typeface="微软雅黑" pitchFamily="34" charset="-122"/>
              </a:rPr>
              <a:t>项目简介</a:t>
            </a:r>
            <a:endParaRPr kumimoji="0" lang="zh-CN" altLang="en-US" sz="3600" b="1" i="0" u="none" strike="noStrike" kern="1200" cap="none" spc="0" normalizeH="0" baseline="0" noProof="0" dirty="0" smtClean="0">
              <a:ln>
                <a:noFill/>
              </a:ln>
              <a:solidFill>
                <a:srgbClr val="3B8DE9"/>
              </a:solidFill>
              <a:effectLst/>
              <a:uLnTx/>
              <a:uFillTx/>
              <a:latin typeface="微软雅黑" pitchFamily="34" charset="-122"/>
              <a:ea typeface="微软雅黑" pitchFamily="34" charset="-122"/>
              <a:cs typeface="+mn-cs"/>
            </a:endParaRPr>
          </a:p>
        </p:txBody>
      </p:sp>
      <p:sp>
        <p:nvSpPr>
          <p:cNvPr id="3076" name="文本框 17"/>
          <p:cNvSpPr txBox="1"/>
          <p:nvPr/>
        </p:nvSpPr>
        <p:spPr>
          <a:xfrm>
            <a:off x="3116580" y="2773680"/>
            <a:ext cx="1893570" cy="584200"/>
          </a:xfrm>
          <a:prstGeom prst="rect">
            <a:avLst/>
          </a:prstGeom>
          <a:noFill/>
          <a:ln w="9525">
            <a:noFill/>
            <a:miter/>
          </a:ln>
        </p:spPr>
        <p:txBody>
          <a:bodyPr wrap="none">
            <a:spAutoFit/>
          </a:bodyPr>
          <a:lstStyle/>
          <a:p>
            <a:pPr lvl="0" eaLnBrk="1" hangingPunct="1"/>
            <a:r>
              <a:rPr lang="en-US" altLang="zh-CN" sz="3200" b="1" i="1" dirty="0">
                <a:solidFill>
                  <a:srgbClr val="3B8DE9"/>
                </a:solidFill>
                <a:latin typeface="Arial" pitchFamily="34" charset="0"/>
                <a:ea typeface="Meiryo UI" pitchFamily="34" charset="-128"/>
              </a:rPr>
              <a:t>Part One</a:t>
            </a:r>
            <a:endParaRPr lang="zh-CN" altLang="en-US" sz="3200" b="1" i="1" dirty="0">
              <a:solidFill>
                <a:srgbClr val="3B8DE9"/>
              </a:solidFill>
              <a:latin typeface="Arial" pitchFamily="34" charset="0"/>
              <a:ea typeface="Meiryo UI" pitchFamily="34" charset="-128"/>
            </a:endParaRPr>
          </a:p>
        </p:txBody>
      </p:sp>
      <p:sp>
        <p:nvSpPr>
          <p:cNvPr id="19" name="等腰三角形 18"/>
          <p:cNvSpPr/>
          <p:nvPr/>
        </p:nvSpPr>
        <p:spPr>
          <a:xfrm rot="9233090">
            <a:off x="8731250" y="2454275"/>
            <a:ext cx="266700" cy="23050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0" name="等腰三角形 19"/>
          <p:cNvSpPr/>
          <p:nvPr/>
        </p:nvSpPr>
        <p:spPr>
          <a:xfrm rot="15569576">
            <a:off x="8378825" y="3129280"/>
            <a:ext cx="396875" cy="34290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1" name="等腰三角形 20"/>
          <p:cNvSpPr/>
          <p:nvPr/>
        </p:nvSpPr>
        <p:spPr>
          <a:xfrm rot="21371394">
            <a:off x="8247380" y="1805305"/>
            <a:ext cx="266700" cy="22987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2" name="等腰三角形 21"/>
          <p:cNvSpPr/>
          <p:nvPr/>
        </p:nvSpPr>
        <p:spPr>
          <a:xfrm rot="12912161">
            <a:off x="9288780" y="3488055"/>
            <a:ext cx="944245" cy="815975"/>
          </a:xfrm>
          <a:prstGeom prst="triangl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3" name="等腰三角形 22"/>
          <p:cNvSpPr/>
          <p:nvPr/>
        </p:nvSpPr>
        <p:spPr>
          <a:xfrm rot="12912161">
            <a:off x="9156700" y="3427730"/>
            <a:ext cx="1176655" cy="1014095"/>
          </a:xfrm>
          <a:prstGeom prst="triangle">
            <a:avLst/>
          </a:prstGeom>
          <a:noFill/>
          <a:ln w="12700" cap="flat" cmpd="sng" algn="ctr">
            <a:solidFill>
              <a:srgbClr val="3B8DE9"/>
            </a:solid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4" name="椭圆 23"/>
          <p:cNvSpPr/>
          <p:nvPr/>
        </p:nvSpPr>
        <p:spPr>
          <a:xfrm rot="9110320">
            <a:off x="10477500" y="37928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5" name="椭圆 24"/>
          <p:cNvSpPr/>
          <p:nvPr/>
        </p:nvSpPr>
        <p:spPr>
          <a:xfrm rot="9110320">
            <a:off x="9388475" y="4295775"/>
            <a:ext cx="116205" cy="116205"/>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6" name="椭圆 25"/>
          <p:cNvSpPr/>
          <p:nvPr/>
        </p:nvSpPr>
        <p:spPr>
          <a:xfrm rot="9110320">
            <a:off x="9505950" y="31324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7" name="等腰三角形 26"/>
          <p:cNvSpPr/>
          <p:nvPr/>
        </p:nvSpPr>
        <p:spPr>
          <a:xfrm rot="18210217">
            <a:off x="7838440" y="2162810"/>
            <a:ext cx="127000" cy="10985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8" name="等腰三角形 27"/>
          <p:cNvSpPr/>
          <p:nvPr/>
        </p:nvSpPr>
        <p:spPr>
          <a:xfrm rot="8748521">
            <a:off x="8196580" y="2314575"/>
            <a:ext cx="128270" cy="109855"/>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cxnSp>
        <p:nvCxnSpPr>
          <p:cNvPr id="3087" name="Straight Connector 13"/>
          <p:cNvCxnSpPr/>
          <p:nvPr/>
        </p:nvCxnSpPr>
        <p:spPr>
          <a:xfrm flipH="1">
            <a:off x="1524000" y="4110355"/>
            <a:ext cx="6732905" cy="0"/>
          </a:xfrm>
          <a:prstGeom prst="line">
            <a:avLst/>
          </a:prstGeom>
          <a:ln w="19050" cap="sq" cmpd="sng">
            <a:solidFill>
              <a:srgbClr val="3B8DE9"/>
            </a:solidFill>
            <a:prstDash val="solid"/>
            <a:miter/>
            <a:headEnd type="oval"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345899" y="2314808"/>
            <a:ext cx="7905005" cy="4483620"/>
          </a:xfrm>
          <a:prstGeom prst="rect">
            <a:avLst/>
          </a:prstGeom>
        </p:spPr>
      </p:pic>
      <p:sp>
        <p:nvSpPr>
          <p:cNvPr id="4" name="标题 1"/>
          <p:cNvSpPr txBox="1">
            <a:spLocks/>
          </p:cNvSpPr>
          <p:nvPr/>
        </p:nvSpPr>
        <p:spPr>
          <a:xfrm>
            <a:off x="614795" y="147096"/>
            <a:ext cx="10953750" cy="795337"/>
          </a:xfrm>
          <a:prstGeom prst="rect">
            <a:avLst/>
          </a:prstGeom>
        </p:spPr>
        <p:txBody>
          <a:bodyP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r>
              <a:rPr lang="zh-CN" altLang="en-US" sz="3600" dirty="0" smtClean="0">
                <a:solidFill>
                  <a:srgbClr val="3B8DE9"/>
                </a:solidFill>
                <a:latin typeface="微软雅黑" pitchFamily="34" charset="-122"/>
                <a:ea typeface="微软雅黑" pitchFamily="34" charset="-122"/>
                <a:cs typeface="+mn-cs"/>
              </a:rPr>
              <a:t>知识图谱</a:t>
            </a:r>
            <a:endParaRPr lang="zh-CN" altLang="en-US" sz="3600" dirty="0">
              <a:solidFill>
                <a:srgbClr val="3B8DE9"/>
              </a:solidFill>
              <a:latin typeface="微软雅黑" pitchFamily="34" charset="-122"/>
              <a:ea typeface="微软雅黑" pitchFamily="34" charset="-122"/>
              <a:cs typeface="+mn-cs"/>
            </a:endParaRPr>
          </a:p>
        </p:txBody>
      </p:sp>
      <p:sp>
        <p:nvSpPr>
          <p:cNvPr id="6" name="内容占位符 5"/>
          <p:cNvSpPr>
            <a:spLocks noGrp="1"/>
          </p:cNvSpPr>
          <p:nvPr>
            <p:ph idx="1"/>
          </p:nvPr>
        </p:nvSpPr>
        <p:spPr>
          <a:xfrm>
            <a:off x="614795" y="782012"/>
            <a:ext cx="10946245" cy="5214938"/>
          </a:xfrm>
        </p:spPr>
        <p:txBody>
          <a:bodyPr>
            <a:normAutofit/>
          </a:bodyPr>
          <a:lstStyle/>
          <a:p>
            <a:pPr marL="742950" lvl="1" indent="-285750" algn="l" defTabSz="914400" fontAlgn="base">
              <a:spcBef>
                <a:spcPct val="0"/>
              </a:spcBef>
              <a:spcAft>
                <a:spcPct val="0"/>
              </a:spcAft>
              <a:buClrTx/>
              <a:buFont typeface="Arial" panose="020B0604020202020204" pitchFamily="34" charset="0"/>
              <a:buChar char="•"/>
              <a:defRPr/>
            </a:pPr>
            <a:r>
              <a:rPr lang="zh-CN" altLang="zh-CN" dirty="0">
                <a:latin typeface="+mn-lt"/>
              </a:rPr>
              <a:t>描述真实世界中存在的各种实体或</a:t>
            </a:r>
            <a:r>
              <a:rPr lang="zh-CN" altLang="zh-CN" dirty="0" smtClean="0">
                <a:latin typeface="+mn-lt"/>
              </a:rPr>
              <a:t>概念</a:t>
            </a:r>
            <a:endParaRPr lang="en-US" altLang="zh-CN" dirty="0" smtClean="0">
              <a:latin typeface="+mn-lt"/>
            </a:endParaRPr>
          </a:p>
          <a:p>
            <a:pPr marL="742950" lvl="1" indent="-285750" algn="l" defTabSz="914400" fontAlgn="base">
              <a:spcBef>
                <a:spcPct val="0"/>
              </a:spcBef>
              <a:spcAft>
                <a:spcPct val="0"/>
              </a:spcAft>
              <a:buClrTx/>
              <a:buFont typeface="Arial" panose="020B0604020202020204" pitchFamily="34" charset="0"/>
              <a:buChar char="•"/>
              <a:defRPr/>
            </a:pPr>
            <a:r>
              <a:rPr lang="zh-CN" altLang="en-US" dirty="0" smtClean="0">
                <a:latin typeface="+mn-lt"/>
              </a:rPr>
              <a:t>可</a:t>
            </a:r>
            <a:r>
              <a:rPr lang="zh-CN" altLang="en-US" dirty="0">
                <a:latin typeface="+mn-lt"/>
              </a:rPr>
              <a:t>被看做是一张巨大的语义网络图</a:t>
            </a:r>
            <a:r>
              <a:rPr lang="zh-CN" altLang="en-US" dirty="0" smtClean="0">
                <a:latin typeface="+mn-lt"/>
              </a:rPr>
              <a:t>，节点</a:t>
            </a:r>
            <a:r>
              <a:rPr lang="zh-CN" altLang="en-US" dirty="0">
                <a:latin typeface="+mn-lt"/>
              </a:rPr>
              <a:t>表示实体或概念</a:t>
            </a:r>
            <a:r>
              <a:rPr lang="zh-CN" altLang="en-US" dirty="0" smtClean="0">
                <a:latin typeface="+mn-lt"/>
              </a:rPr>
              <a:t>，边表示属性</a:t>
            </a:r>
            <a:r>
              <a:rPr lang="zh-CN" altLang="en-US" dirty="0">
                <a:latin typeface="+mn-lt"/>
              </a:rPr>
              <a:t>或</a:t>
            </a:r>
            <a:r>
              <a:rPr lang="zh-CN" altLang="en-US" dirty="0" smtClean="0">
                <a:latin typeface="+mn-lt"/>
              </a:rPr>
              <a:t>关系</a:t>
            </a:r>
            <a:endParaRPr lang="en-US" altLang="zh-CN" dirty="0" smtClean="0">
              <a:latin typeface="+mn-lt"/>
            </a:endParaRPr>
          </a:p>
          <a:p>
            <a:pPr marL="742950" lvl="1" indent="-285750" algn="l" defTabSz="914400" fontAlgn="base">
              <a:spcBef>
                <a:spcPct val="0"/>
              </a:spcBef>
              <a:spcAft>
                <a:spcPct val="0"/>
              </a:spcAft>
              <a:buClrTx/>
              <a:buFont typeface="Arial" panose="020B0604020202020204" pitchFamily="34" charset="0"/>
              <a:buChar char="•"/>
              <a:defRPr/>
            </a:pPr>
            <a:r>
              <a:rPr lang="zh-CN" altLang="en-US" dirty="0">
                <a:latin typeface="+mn-lt"/>
              </a:rPr>
              <a:t>知识图谱的一种通用表示方式是</a:t>
            </a:r>
            <a:r>
              <a:rPr lang="zh-CN" altLang="en-US" dirty="0" smtClean="0">
                <a:latin typeface="+mn-lt"/>
              </a:rPr>
              <a:t>三元组</a:t>
            </a:r>
            <a:r>
              <a:rPr lang="en-US" altLang="zh-CN" dirty="0">
                <a:latin typeface="+mn-lt"/>
              </a:rPr>
              <a:t>SPO(</a:t>
            </a:r>
            <a:r>
              <a:rPr lang="en-US" altLang="zh-CN" dirty="0" err="1">
                <a:latin typeface="+mn-lt"/>
              </a:rPr>
              <a:t>subject,property,object</a:t>
            </a:r>
            <a:r>
              <a:rPr lang="en-US" altLang="zh-CN" dirty="0">
                <a:latin typeface="+mn-lt"/>
              </a:rPr>
              <a:t>)</a:t>
            </a:r>
            <a:r>
              <a:rPr lang="zh-CN" altLang="en-US" dirty="0" smtClean="0">
                <a:latin typeface="+mn-lt"/>
              </a:rPr>
              <a:t>，</a:t>
            </a:r>
            <a:r>
              <a:rPr lang="zh-CN" altLang="en-US" dirty="0">
                <a:latin typeface="+mn-lt"/>
              </a:rPr>
              <a:t>三元组的基本形式主要包括</a:t>
            </a:r>
            <a:r>
              <a:rPr lang="en-US" altLang="zh-CN" dirty="0">
                <a:latin typeface="+mn-lt"/>
              </a:rPr>
              <a:t>(</a:t>
            </a:r>
            <a:r>
              <a:rPr lang="zh-CN" altLang="en-US" dirty="0">
                <a:latin typeface="+mn-lt"/>
              </a:rPr>
              <a:t>实体</a:t>
            </a:r>
            <a:r>
              <a:rPr lang="en-US" altLang="zh-CN" dirty="0">
                <a:latin typeface="+mn-lt"/>
              </a:rPr>
              <a:t>1-</a:t>
            </a:r>
            <a:r>
              <a:rPr lang="zh-CN" altLang="en-US" dirty="0">
                <a:latin typeface="+mn-lt"/>
              </a:rPr>
              <a:t>关系</a:t>
            </a:r>
            <a:r>
              <a:rPr lang="en-US" altLang="zh-CN" dirty="0">
                <a:latin typeface="+mn-lt"/>
              </a:rPr>
              <a:t>-</a:t>
            </a:r>
            <a:r>
              <a:rPr lang="zh-CN" altLang="en-US" dirty="0">
                <a:latin typeface="+mn-lt"/>
              </a:rPr>
              <a:t>实体</a:t>
            </a:r>
            <a:r>
              <a:rPr lang="en-US" altLang="zh-CN" dirty="0">
                <a:latin typeface="+mn-lt"/>
              </a:rPr>
              <a:t>2)</a:t>
            </a:r>
            <a:r>
              <a:rPr lang="zh-CN" altLang="en-US" dirty="0">
                <a:latin typeface="+mn-lt"/>
              </a:rPr>
              <a:t>和</a:t>
            </a:r>
            <a:r>
              <a:rPr lang="en-US" altLang="zh-CN" dirty="0">
                <a:latin typeface="+mn-lt"/>
              </a:rPr>
              <a:t>(</a:t>
            </a:r>
            <a:r>
              <a:rPr lang="zh-CN" altLang="en-US" dirty="0">
                <a:latin typeface="+mn-lt"/>
              </a:rPr>
              <a:t>实体</a:t>
            </a:r>
            <a:r>
              <a:rPr lang="en-US" altLang="zh-CN" dirty="0">
                <a:latin typeface="+mn-lt"/>
              </a:rPr>
              <a:t>-</a:t>
            </a:r>
            <a:r>
              <a:rPr lang="zh-CN" altLang="en-US" dirty="0">
                <a:latin typeface="+mn-lt"/>
              </a:rPr>
              <a:t>属性</a:t>
            </a:r>
            <a:r>
              <a:rPr lang="en-US" altLang="zh-CN" dirty="0">
                <a:latin typeface="+mn-lt"/>
              </a:rPr>
              <a:t>-</a:t>
            </a:r>
            <a:r>
              <a:rPr lang="zh-CN" altLang="en-US" dirty="0">
                <a:latin typeface="+mn-lt"/>
              </a:rPr>
              <a:t>属性值</a:t>
            </a:r>
            <a:r>
              <a:rPr lang="en-US" altLang="zh-CN" dirty="0">
                <a:latin typeface="+mn-lt"/>
              </a:rPr>
              <a:t>)</a:t>
            </a:r>
            <a:r>
              <a:rPr lang="zh-CN" altLang="en-US" dirty="0">
                <a:latin typeface="+mn-lt"/>
              </a:rPr>
              <a:t>等</a:t>
            </a:r>
            <a:endParaRPr lang="en-US" altLang="zh-CN" dirty="0">
              <a:latin typeface="+mn-lt"/>
            </a:endParaRPr>
          </a:p>
        </p:txBody>
      </p:sp>
    </p:spTree>
    <p:extLst>
      <p:ext uri="{BB962C8B-B14F-4D97-AF65-F5344CB8AC3E}">
        <p14:creationId xmlns:p14="http://schemas.microsoft.com/office/powerpoint/2010/main" val="260459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209" y="53903"/>
            <a:ext cx="10953750" cy="795337"/>
          </a:xfrm>
        </p:spPr>
        <p:txBody>
          <a:bodyPr>
            <a:normAutofit/>
          </a:bodyPr>
          <a:lstStyle/>
          <a:p>
            <a:r>
              <a:rPr lang="zh-CN" altLang="en-US" sz="3600" dirty="0" smtClean="0">
                <a:solidFill>
                  <a:srgbClr val="3B8DE9"/>
                </a:solidFill>
                <a:latin typeface="微软雅黑" pitchFamily="34" charset="-122"/>
                <a:ea typeface="微软雅黑" pitchFamily="34" charset="-122"/>
                <a:cs typeface="+mn-cs"/>
              </a:rPr>
              <a:t>图谱应用</a:t>
            </a:r>
            <a:endParaRPr lang="zh-CN" altLang="en-US" sz="3600" dirty="0">
              <a:solidFill>
                <a:srgbClr val="3B8DE9"/>
              </a:solidFill>
              <a:latin typeface="微软雅黑" pitchFamily="34" charset="-122"/>
              <a:ea typeface="微软雅黑" pitchFamily="34" charset="-122"/>
              <a:cs typeface="+mn-cs"/>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t="13000" b="24000"/>
          <a:stretch/>
        </p:blipFill>
        <p:spPr>
          <a:xfrm>
            <a:off x="8334375" y="2771336"/>
            <a:ext cx="3502479" cy="396240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t="21818" b="40808"/>
          <a:stretch/>
        </p:blipFill>
        <p:spPr>
          <a:xfrm>
            <a:off x="8323937" y="291153"/>
            <a:ext cx="3503140" cy="2327564"/>
          </a:xfrm>
          <a:prstGeom prst="rect">
            <a:avLst/>
          </a:prstGeom>
        </p:spPr>
      </p:pic>
      <p:sp>
        <p:nvSpPr>
          <p:cNvPr id="9" name="矩形 8"/>
          <p:cNvSpPr/>
          <p:nvPr/>
        </p:nvSpPr>
        <p:spPr>
          <a:xfrm>
            <a:off x="223911" y="1017010"/>
            <a:ext cx="3371436" cy="3416320"/>
          </a:xfrm>
          <a:prstGeom prst="rect">
            <a:avLst/>
          </a:prstGeom>
        </p:spPr>
        <p:txBody>
          <a:bodyPr wrap="none">
            <a:spAutoFit/>
          </a:bodyPr>
          <a:lstStyle/>
          <a:p>
            <a:pPr marL="285750" indent="-285750">
              <a:buFont typeface="Arial" panose="020B0604020202020204" pitchFamily="34" charset="0"/>
              <a:buChar char="•"/>
            </a:pPr>
            <a:r>
              <a:rPr lang="zh-CN" altLang="en-US" dirty="0" smtClean="0"/>
              <a:t>智能搜索（知识卡片）</a:t>
            </a:r>
            <a:endParaRPr lang="en-US" altLang="zh-CN" dirty="0"/>
          </a:p>
          <a:p>
            <a:endParaRPr lang="en-US" altLang="zh-CN" dirty="0" smtClean="0"/>
          </a:p>
          <a:p>
            <a:pPr marL="742950" lvl="1" indent="-285750">
              <a:buFont typeface="Arial" panose="020B0604020202020204" pitchFamily="34" charset="0"/>
              <a:buChar char="•"/>
            </a:pPr>
            <a:r>
              <a:rPr lang="en-US" altLang="zh-CN" dirty="0" smtClean="0"/>
              <a:t>Google Knowledge Graph</a:t>
            </a:r>
          </a:p>
          <a:p>
            <a:pPr marL="742950" lvl="1" indent="-285750">
              <a:buFont typeface="Arial" panose="020B0604020202020204" pitchFamily="34" charset="0"/>
              <a:buChar char="•"/>
            </a:pPr>
            <a:r>
              <a:rPr lang="zh-CN" altLang="en-US" dirty="0"/>
              <a:t>百</a:t>
            </a:r>
            <a:r>
              <a:rPr lang="zh-CN" altLang="en-US" dirty="0" smtClean="0"/>
              <a:t>度知心</a:t>
            </a:r>
            <a:endParaRPr lang="en-US" altLang="zh-CN" dirty="0" smtClean="0"/>
          </a:p>
          <a:p>
            <a:pPr marL="742950" lvl="1" indent="-285750">
              <a:buFont typeface="Arial" panose="020B0604020202020204" pitchFamily="34" charset="0"/>
              <a:buChar char="•"/>
            </a:pPr>
            <a:r>
              <a:rPr lang="zh-CN" altLang="en-US" dirty="0"/>
              <a:t>搜</a:t>
            </a:r>
            <a:r>
              <a:rPr lang="zh-CN" altLang="en-US" dirty="0" smtClean="0"/>
              <a:t>狗知立方</a:t>
            </a:r>
            <a:endParaRPr lang="en-US" altLang="zh-CN" dirty="0" smtClean="0"/>
          </a:p>
          <a:p>
            <a:pPr marL="742950" lvl="1" indent="-285750">
              <a:buFont typeface="Arial" panose="020B0604020202020204" pitchFamily="34" charset="0"/>
              <a:buChar char="•"/>
            </a:pPr>
            <a:endParaRPr lang="en-US" altLang="zh-CN" dirty="0" smtClean="0"/>
          </a:p>
          <a:p>
            <a:pPr lvl="1"/>
            <a:endParaRPr lang="en-US" altLang="zh-CN" dirty="0"/>
          </a:p>
          <a:p>
            <a:pPr marL="285750" indent="-285750">
              <a:buFont typeface="Arial" panose="020B0604020202020204" pitchFamily="34" charset="0"/>
              <a:buChar char="•"/>
            </a:pPr>
            <a:r>
              <a:rPr lang="zh-CN" altLang="en-US" dirty="0"/>
              <a:t>智能</a:t>
            </a:r>
            <a:r>
              <a:rPr lang="zh-CN" altLang="en-US" dirty="0" smtClean="0"/>
              <a:t>问答</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个性化推荐</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内容</a:t>
            </a:r>
            <a:r>
              <a:rPr lang="zh-CN" altLang="en-US" dirty="0"/>
              <a:t>分发</a:t>
            </a:r>
          </a:p>
        </p:txBody>
      </p:sp>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t="4049" b="14019"/>
          <a:stretch/>
        </p:blipFill>
        <p:spPr>
          <a:xfrm>
            <a:off x="3661698" y="291153"/>
            <a:ext cx="4443821" cy="644258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olidFill>
                  <a:srgbClr val="3B8DE9"/>
                </a:solidFill>
                <a:latin typeface="微软雅黑" pitchFamily="34" charset="-122"/>
                <a:ea typeface="微软雅黑" pitchFamily="34" charset="-122"/>
                <a:cs typeface="+mn-cs"/>
              </a:rPr>
              <a:t>项目情况</a:t>
            </a:r>
          </a:p>
        </p:txBody>
      </p:sp>
      <p:sp>
        <p:nvSpPr>
          <p:cNvPr id="3" name="内容占位符 2"/>
          <p:cNvSpPr>
            <a:spLocks noGrp="1"/>
          </p:cNvSpPr>
          <p:nvPr>
            <p:ph idx="1"/>
          </p:nvPr>
        </p:nvSpPr>
        <p:spPr/>
        <p:txBody>
          <a:bodyPr>
            <a:normAutofit/>
          </a:bodyPr>
          <a:lstStyle/>
          <a:p>
            <a:pPr algn="l" defTabSz="914400" fontAlgn="base">
              <a:spcBef>
                <a:spcPct val="0"/>
              </a:spcBef>
              <a:spcAft>
                <a:spcPct val="0"/>
              </a:spcAft>
              <a:buClrTx/>
              <a:buSzTx/>
              <a:defRPr/>
            </a:pPr>
            <a:r>
              <a:rPr lang="zh-CN" altLang="en-US" sz="1800" b="1" dirty="0">
                <a:solidFill>
                  <a:schemeClr val="tx1"/>
                </a:solidFill>
                <a:latin typeface="+mn-lt"/>
              </a:rPr>
              <a:t>项目目标</a:t>
            </a:r>
            <a:endParaRPr lang="en-US" altLang="zh-CN" sz="1800" b="1" dirty="0">
              <a:solidFill>
                <a:schemeClr val="tx1"/>
              </a:solidFill>
              <a:latin typeface="+mn-lt"/>
            </a:endParaRPr>
          </a:p>
          <a:p>
            <a:pPr marL="0" indent="0" algn="l" defTabSz="914400" fontAlgn="base">
              <a:spcBef>
                <a:spcPct val="0"/>
              </a:spcBef>
              <a:spcAft>
                <a:spcPct val="0"/>
              </a:spcAft>
              <a:buClrTx/>
              <a:buSzTx/>
              <a:buNone/>
              <a:defRPr/>
            </a:pPr>
            <a:r>
              <a:rPr lang="zh-CN" altLang="en-US" sz="1800" dirty="0">
                <a:solidFill>
                  <a:schemeClr val="tx1"/>
                </a:solidFill>
                <a:latin typeface="+mn-lt"/>
              </a:rPr>
              <a:t>面向中西方古典艺术，主要包括美术、音乐、戏曲、名著等。计划基于结构化、半结构化和非结构化文本，完成数据爬取解析、信息抽取以及知识融合建库等操作。</a:t>
            </a:r>
            <a:endParaRPr lang="en-US" altLang="zh-CN" sz="1800" b="1" dirty="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endParaRPr lang="en-US" altLang="zh-CN" sz="1800" b="1" dirty="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endParaRPr lang="en-US" altLang="zh-CN" sz="1800" b="1" dirty="0">
              <a:solidFill>
                <a:srgbClr val="3B8DE9"/>
              </a:solidFill>
              <a:latin typeface="微软雅黑" pitchFamily="34" charset="-122"/>
              <a:ea typeface="微软雅黑" pitchFamily="34" charset="-122"/>
            </a:endParaRPr>
          </a:p>
          <a:p>
            <a:pPr marL="0" indent="0" algn="l" defTabSz="914400" fontAlgn="base">
              <a:spcBef>
                <a:spcPct val="0"/>
              </a:spcBef>
              <a:spcAft>
                <a:spcPct val="0"/>
              </a:spcAft>
              <a:buClrTx/>
              <a:buSzTx/>
              <a:buNone/>
              <a:defRPr/>
            </a:pPr>
            <a:endParaRPr lang="en-US" altLang="zh-CN" sz="1800" b="1" dirty="0">
              <a:solidFill>
                <a:srgbClr val="3B8DE9"/>
              </a:solidFill>
              <a:latin typeface="微软雅黑" pitchFamily="34" charset="-122"/>
              <a:ea typeface="微软雅黑" pitchFamily="34" charset="-122"/>
            </a:endParaRPr>
          </a:p>
          <a:p>
            <a:pPr algn="l" defTabSz="914400" fontAlgn="base">
              <a:spcBef>
                <a:spcPct val="0"/>
              </a:spcBef>
              <a:spcAft>
                <a:spcPct val="0"/>
              </a:spcAft>
              <a:buClrTx/>
              <a:buSzTx/>
              <a:defRPr/>
            </a:pPr>
            <a:r>
              <a:rPr lang="zh-CN" altLang="en-US" sz="1800" b="1" dirty="0">
                <a:solidFill>
                  <a:schemeClr val="tx1"/>
                </a:solidFill>
                <a:latin typeface="+mn-lt"/>
              </a:rPr>
              <a:t>项目成员</a:t>
            </a:r>
            <a:endParaRPr lang="en-US" altLang="zh-CN" sz="1800" b="1" dirty="0">
              <a:solidFill>
                <a:schemeClr val="tx1"/>
              </a:solidFill>
              <a:latin typeface="+mn-lt"/>
            </a:endParaRPr>
          </a:p>
          <a:p>
            <a:pPr marL="0" indent="0" algn="l" defTabSz="914400" fontAlgn="base">
              <a:spcBef>
                <a:spcPct val="0"/>
              </a:spcBef>
              <a:spcAft>
                <a:spcPct val="0"/>
              </a:spcAft>
              <a:buClrTx/>
              <a:buSzTx/>
              <a:buNone/>
              <a:defRPr/>
            </a:pPr>
            <a:r>
              <a:rPr lang="zh-CN" altLang="en-US" sz="1800" dirty="0">
                <a:solidFill>
                  <a:schemeClr val="tx1"/>
                </a:solidFill>
                <a:latin typeface="+mn-lt"/>
              </a:rPr>
              <a:t>组长：胡伟龙</a:t>
            </a:r>
          </a:p>
          <a:p>
            <a:pPr marL="0" indent="0" algn="l" defTabSz="914400" fontAlgn="base">
              <a:spcBef>
                <a:spcPct val="0"/>
              </a:spcBef>
              <a:spcAft>
                <a:spcPct val="0"/>
              </a:spcAft>
              <a:buClrTx/>
              <a:buSzTx/>
              <a:buNone/>
              <a:defRPr/>
            </a:pPr>
            <a:r>
              <a:rPr lang="zh-CN" altLang="en-US" sz="1800" dirty="0">
                <a:solidFill>
                  <a:schemeClr val="tx1"/>
                </a:solidFill>
                <a:latin typeface="+mn-lt"/>
              </a:rPr>
              <a:t>数据爬取：田文雨、伍觉贤</a:t>
            </a:r>
          </a:p>
          <a:p>
            <a:pPr marL="0" indent="0" algn="l" defTabSz="914400" fontAlgn="base">
              <a:spcBef>
                <a:spcPct val="0"/>
              </a:spcBef>
              <a:spcAft>
                <a:spcPct val="0"/>
              </a:spcAft>
              <a:buClrTx/>
              <a:buSzTx/>
              <a:buNone/>
              <a:defRPr/>
            </a:pPr>
            <a:r>
              <a:rPr lang="zh-CN" altLang="en-US" sz="1800" dirty="0">
                <a:solidFill>
                  <a:schemeClr val="tx1"/>
                </a:solidFill>
                <a:latin typeface="+mn-lt"/>
              </a:rPr>
              <a:t>信息抽取：胡伟龙、潘佳鑫、曾庆子</a:t>
            </a:r>
          </a:p>
          <a:p>
            <a:pPr marL="0" indent="0" algn="l" defTabSz="914400" fontAlgn="base">
              <a:spcBef>
                <a:spcPct val="0"/>
              </a:spcBef>
              <a:spcAft>
                <a:spcPct val="0"/>
              </a:spcAft>
              <a:buClrTx/>
              <a:buSzTx/>
              <a:buNone/>
              <a:defRPr/>
            </a:pPr>
            <a:r>
              <a:rPr lang="zh-CN" altLang="en-US" sz="1800" dirty="0">
                <a:solidFill>
                  <a:schemeClr val="tx1"/>
                </a:solidFill>
                <a:latin typeface="+mn-lt"/>
              </a:rPr>
              <a:t>融合建库：黄婷、刁永祥</a:t>
            </a:r>
          </a:p>
          <a:p>
            <a:pPr marL="0" indent="0" algn="l" defTabSz="914400" fontAlgn="base">
              <a:spcBef>
                <a:spcPct val="0"/>
              </a:spcBef>
              <a:spcAft>
                <a:spcPct val="0"/>
              </a:spcAft>
              <a:buClrTx/>
              <a:buSzTx/>
              <a:buNone/>
              <a:defRPr/>
            </a:pPr>
            <a:r>
              <a:rPr lang="zh-CN" altLang="en-US" sz="1800" dirty="0">
                <a:solidFill>
                  <a:schemeClr val="tx1"/>
                </a:solidFill>
                <a:latin typeface="+mn-lt"/>
              </a:rPr>
              <a:t>可视化：刘奔、项彤</a:t>
            </a:r>
            <a:endParaRPr lang="en-US" altLang="zh-CN" sz="1800" dirty="0">
              <a:solidFill>
                <a:schemeClr val="tx1"/>
              </a:solidFill>
              <a:latin typeface="+mn-lt"/>
            </a:endParaRPr>
          </a:p>
        </p:txBody>
      </p:sp>
    </p:spTree>
    <p:extLst>
      <p:ext uri="{BB962C8B-B14F-4D97-AF65-F5344CB8AC3E}">
        <p14:creationId xmlns:p14="http://schemas.microsoft.com/office/powerpoint/2010/main" val="2357906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Placeholder 3"/>
          <p:cNvSpPr txBox="1"/>
          <p:nvPr/>
        </p:nvSpPr>
        <p:spPr>
          <a:xfrm>
            <a:off x="1541780" y="2548255"/>
            <a:ext cx="1641475" cy="1569720"/>
          </a:xfrm>
          <a:prstGeom prst="rect">
            <a:avLst/>
          </a:prstGeom>
          <a:noFill/>
          <a:ln w="9525">
            <a:noFill/>
            <a:miter/>
          </a:ln>
        </p:spPr>
        <p:txBody>
          <a:bodyPr wrap="none" lIns="0" tIns="0" rIns="0" bIns="0" anchor="ctr"/>
          <a:lstStyle/>
          <a:p>
            <a:pPr lvl="0" algn="ctr" eaLnBrk="1" hangingPunct="1">
              <a:spcBef>
                <a:spcPct val="20000"/>
              </a:spcBef>
              <a:buNone/>
            </a:pPr>
            <a:r>
              <a:rPr lang="en-US" altLang="zh-CN" sz="11500" b="1" dirty="0" smtClean="0">
                <a:solidFill>
                  <a:srgbClr val="3B8DE9"/>
                </a:solidFill>
                <a:latin typeface="Arial" pitchFamily="34" charset="0"/>
                <a:ea typeface="Arial" pitchFamily="34" charset="0"/>
              </a:rPr>
              <a:t>02</a:t>
            </a:r>
            <a:endParaRPr lang="en-US" altLang="zh-CN" sz="11500" b="1" dirty="0">
              <a:solidFill>
                <a:srgbClr val="3B8DE9"/>
              </a:solidFill>
              <a:latin typeface="Arial" pitchFamily="34" charset="0"/>
              <a:ea typeface="Arial" pitchFamily="34" charset="0"/>
            </a:endParaRPr>
          </a:p>
        </p:txBody>
      </p:sp>
      <p:sp>
        <p:nvSpPr>
          <p:cNvPr id="3075" name="文本框 16"/>
          <p:cNvSpPr txBox="1">
            <a:spLocks noChangeArrowheads="1"/>
          </p:cNvSpPr>
          <p:nvPr/>
        </p:nvSpPr>
        <p:spPr bwMode="auto">
          <a:xfrm>
            <a:off x="3116580" y="3357880"/>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spcBef>
                <a:spcPct val="0"/>
              </a:spcBef>
              <a:spcAft>
                <a:spcPct val="0"/>
              </a:spcAft>
              <a:buClrTx/>
              <a:buSzTx/>
              <a:buFontTx/>
              <a:buNone/>
              <a:defRPr/>
            </a:pPr>
            <a:r>
              <a:rPr lang="zh-CN" altLang="en-US" sz="3600" b="1" noProof="0" dirty="0">
                <a:solidFill>
                  <a:srgbClr val="3B8DE9"/>
                </a:solidFill>
                <a:latin typeface="微软雅黑" pitchFamily="34" charset="-122"/>
                <a:ea typeface="微软雅黑" pitchFamily="34" charset="-122"/>
              </a:rPr>
              <a:t>实现方案</a:t>
            </a:r>
            <a:endParaRPr kumimoji="0" lang="zh-CN" altLang="en-US" sz="3600" b="1" i="0" u="none" strike="noStrike" kern="1200" cap="none" spc="0" normalizeH="0" baseline="0" noProof="0" dirty="0" smtClean="0">
              <a:ln>
                <a:noFill/>
              </a:ln>
              <a:solidFill>
                <a:srgbClr val="3B8DE9"/>
              </a:solidFill>
              <a:effectLst/>
              <a:uLnTx/>
              <a:uFillTx/>
              <a:latin typeface="微软雅黑" pitchFamily="34" charset="-122"/>
              <a:ea typeface="微软雅黑" pitchFamily="34" charset="-122"/>
              <a:cs typeface="+mn-cs"/>
            </a:endParaRPr>
          </a:p>
        </p:txBody>
      </p:sp>
      <p:sp>
        <p:nvSpPr>
          <p:cNvPr id="3076" name="文本框 17"/>
          <p:cNvSpPr txBox="1"/>
          <p:nvPr/>
        </p:nvSpPr>
        <p:spPr>
          <a:xfrm>
            <a:off x="3116580" y="2773680"/>
            <a:ext cx="1900649" cy="584775"/>
          </a:xfrm>
          <a:prstGeom prst="rect">
            <a:avLst/>
          </a:prstGeom>
          <a:noFill/>
          <a:ln w="9525">
            <a:noFill/>
            <a:miter/>
          </a:ln>
        </p:spPr>
        <p:txBody>
          <a:bodyPr wrap="none">
            <a:spAutoFit/>
          </a:bodyPr>
          <a:lstStyle/>
          <a:p>
            <a:pPr lvl="0" eaLnBrk="1" hangingPunct="1"/>
            <a:r>
              <a:rPr lang="en-US" altLang="zh-CN" sz="3200" b="1" i="1" dirty="0">
                <a:solidFill>
                  <a:srgbClr val="3B8DE9"/>
                </a:solidFill>
                <a:latin typeface="Arial" pitchFamily="34" charset="0"/>
                <a:ea typeface="Meiryo UI" pitchFamily="34" charset="-128"/>
              </a:rPr>
              <a:t>Part </a:t>
            </a:r>
            <a:r>
              <a:rPr lang="en-US" altLang="zh-CN" sz="3200" b="1" i="1" dirty="0" smtClean="0">
                <a:solidFill>
                  <a:srgbClr val="3B8DE9"/>
                </a:solidFill>
                <a:latin typeface="Arial" pitchFamily="34" charset="0"/>
                <a:ea typeface="Meiryo UI" pitchFamily="34" charset="-128"/>
              </a:rPr>
              <a:t>Two</a:t>
            </a:r>
            <a:endParaRPr lang="zh-CN" altLang="en-US" sz="3200" b="1" i="1" dirty="0">
              <a:solidFill>
                <a:srgbClr val="3B8DE9"/>
              </a:solidFill>
              <a:latin typeface="Arial" pitchFamily="34" charset="0"/>
              <a:ea typeface="Meiryo UI" pitchFamily="34" charset="-128"/>
            </a:endParaRPr>
          </a:p>
        </p:txBody>
      </p:sp>
      <p:sp>
        <p:nvSpPr>
          <p:cNvPr id="19" name="等腰三角形 18"/>
          <p:cNvSpPr/>
          <p:nvPr/>
        </p:nvSpPr>
        <p:spPr>
          <a:xfrm rot="9233090">
            <a:off x="8731250" y="2454275"/>
            <a:ext cx="266700" cy="23050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0" name="等腰三角形 19"/>
          <p:cNvSpPr/>
          <p:nvPr/>
        </p:nvSpPr>
        <p:spPr>
          <a:xfrm rot="15569576">
            <a:off x="8378825" y="3129280"/>
            <a:ext cx="396875" cy="34290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1" name="等腰三角形 20"/>
          <p:cNvSpPr/>
          <p:nvPr/>
        </p:nvSpPr>
        <p:spPr>
          <a:xfrm rot="21371394">
            <a:off x="8247380" y="1805305"/>
            <a:ext cx="266700" cy="229870"/>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2" name="等腰三角形 21"/>
          <p:cNvSpPr/>
          <p:nvPr/>
        </p:nvSpPr>
        <p:spPr>
          <a:xfrm rot="12912161">
            <a:off x="9288780" y="3488055"/>
            <a:ext cx="944245" cy="815975"/>
          </a:xfrm>
          <a:prstGeom prst="triangl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3" name="等腰三角形 22"/>
          <p:cNvSpPr/>
          <p:nvPr/>
        </p:nvSpPr>
        <p:spPr>
          <a:xfrm rot="12912161">
            <a:off x="9156700" y="3427730"/>
            <a:ext cx="1176655" cy="1014095"/>
          </a:xfrm>
          <a:prstGeom prst="triangle">
            <a:avLst/>
          </a:prstGeom>
          <a:noFill/>
          <a:ln w="12700" cap="flat" cmpd="sng" algn="ctr">
            <a:solidFill>
              <a:srgbClr val="3B8DE9"/>
            </a:solid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4" name="椭圆 23"/>
          <p:cNvSpPr/>
          <p:nvPr/>
        </p:nvSpPr>
        <p:spPr>
          <a:xfrm rot="9110320">
            <a:off x="10477500" y="37928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5" name="椭圆 24"/>
          <p:cNvSpPr/>
          <p:nvPr/>
        </p:nvSpPr>
        <p:spPr>
          <a:xfrm rot="9110320">
            <a:off x="9388475" y="4295775"/>
            <a:ext cx="116205" cy="116205"/>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6" name="椭圆 25"/>
          <p:cNvSpPr/>
          <p:nvPr/>
        </p:nvSpPr>
        <p:spPr>
          <a:xfrm rot="9110320">
            <a:off x="9505950" y="3132455"/>
            <a:ext cx="114300" cy="115570"/>
          </a:xfrm>
          <a:prstGeom prst="ellipse">
            <a:avLst/>
          </a:prstGeom>
          <a:solidFill>
            <a:srgbClr val="3B8DE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a:ea typeface="幼圆"/>
              <a:cs typeface="+mn-cs"/>
            </a:endParaRPr>
          </a:p>
        </p:txBody>
      </p:sp>
      <p:sp>
        <p:nvSpPr>
          <p:cNvPr id="27" name="等腰三角形 26"/>
          <p:cNvSpPr/>
          <p:nvPr/>
        </p:nvSpPr>
        <p:spPr>
          <a:xfrm rot="18210217">
            <a:off x="7838440" y="2162810"/>
            <a:ext cx="127000" cy="109855"/>
          </a:xfrm>
          <a:prstGeom prst="triangle">
            <a:avLst/>
          </a:prstGeom>
          <a:solidFill>
            <a:srgbClr val="3B8DE9">
              <a:lumMod val="20000"/>
              <a:lumOff val="8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sp>
        <p:nvSpPr>
          <p:cNvPr id="28" name="等腰三角形 27"/>
          <p:cNvSpPr/>
          <p:nvPr/>
        </p:nvSpPr>
        <p:spPr>
          <a:xfrm rot="8748521">
            <a:off x="8196580" y="2314575"/>
            <a:ext cx="128270" cy="109855"/>
          </a:xfrm>
          <a:prstGeom prst="triangle">
            <a:avLst/>
          </a:prstGeom>
          <a:solidFill>
            <a:srgbClr val="3B8DE9">
              <a:lumMod val="60000"/>
              <a:lumOff val="40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a:ea typeface="幼圆"/>
              <a:cs typeface="+mn-cs"/>
            </a:endParaRPr>
          </a:p>
        </p:txBody>
      </p:sp>
      <p:cxnSp>
        <p:nvCxnSpPr>
          <p:cNvPr id="3087" name="Straight Connector 13"/>
          <p:cNvCxnSpPr/>
          <p:nvPr/>
        </p:nvCxnSpPr>
        <p:spPr>
          <a:xfrm flipH="1">
            <a:off x="1524000" y="4110355"/>
            <a:ext cx="6732905" cy="0"/>
          </a:xfrm>
          <a:prstGeom prst="line">
            <a:avLst/>
          </a:prstGeom>
          <a:ln w="19050" cap="sq" cmpd="sng">
            <a:solidFill>
              <a:srgbClr val="3B8DE9"/>
            </a:solidFill>
            <a:prstDash val="solid"/>
            <a:miter/>
            <a:headEnd type="oval" w="med" len="med"/>
            <a:tailEnd type="none" w="med" len="med"/>
          </a:ln>
        </p:spPr>
      </p:cxnSp>
    </p:spTree>
    <p:extLst>
      <p:ext uri="{BB962C8B-B14F-4D97-AF65-F5344CB8AC3E}">
        <p14:creationId xmlns:p14="http://schemas.microsoft.com/office/powerpoint/2010/main" val="2694536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3B8DE9"/>
                </a:solidFill>
                <a:latin typeface="微软雅黑" pitchFamily="34" charset="-122"/>
                <a:ea typeface="微软雅黑" pitchFamily="34" charset="-122"/>
                <a:cs typeface="+mn-cs"/>
              </a:rPr>
              <a:t>逻辑结构</a:t>
            </a:r>
            <a:endParaRPr lang="zh-CN" altLang="en-US" sz="3600" dirty="0">
              <a:solidFill>
                <a:srgbClr val="3B8DE9"/>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622300" y="1158875"/>
            <a:ext cx="10953750" cy="5214938"/>
          </a:xfrm>
        </p:spPr>
        <p:txBody>
          <a:bodyPr>
            <a:normAutofit/>
          </a:bodyPr>
          <a:lstStyle/>
          <a:p>
            <a:pPr algn="l" defTabSz="914400" fontAlgn="base">
              <a:spcBef>
                <a:spcPct val="0"/>
              </a:spcBef>
              <a:spcAft>
                <a:spcPct val="0"/>
              </a:spcAft>
              <a:buClrTx/>
              <a:buSzTx/>
              <a:defRPr/>
            </a:pPr>
            <a:r>
              <a:rPr lang="zh-CN" altLang="en-US" sz="1800" dirty="0" smtClean="0">
                <a:solidFill>
                  <a:schemeClr val="tx1"/>
                </a:solidFill>
                <a:latin typeface="+mn-lt"/>
              </a:rPr>
              <a:t>数据层</a:t>
            </a:r>
            <a:endParaRPr lang="en-US" altLang="zh-CN" sz="1800" dirty="0" smtClean="0">
              <a:solidFill>
                <a:schemeClr val="tx1"/>
              </a:solidFill>
              <a:latin typeface="+mn-lt"/>
            </a:endParaRPr>
          </a:p>
          <a:p>
            <a:pPr marL="0" indent="0" algn="l" defTabSz="914400" fontAlgn="base">
              <a:spcBef>
                <a:spcPct val="0"/>
              </a:spcBef>
              <a:spcAft>
                <a:spcPct val="0"/>
              </a:spcAft>
              <a:buClrTx/>
              <a:buSzTx/>
              <a:buNone/>
              <a:defRPr/>
            </a:pPr>
            <a:r>
              <a:rPr lang="zh-CN" altLang="en-US" sz="1800" dirty="0">
                <a:solidFill>
                  <a:schemeClr val="tx1"/>
                </a:solidFill>
                <a:latin typeface="+mn-lt"/>
              </a:rPr>
              <a:t>将知识以事实为单位储存，</a:t>
            </a:r>
            <a:r>
              <a:rPr lang="zh-CN" altLang="en-US" sz="1800" dirty="0" smtClean="0">
                <a:solidFill>
                  <a:schemeClr val="tx1"/>
                </a:solidFill>
                <a:latin typeface="+mn-lt"/>
              </a:rPr>
              <a:t>如果用三元组</a:t>
            </a:r>
            <a:r>
              <a:rPr lang="zh-CN" altLang="en-US" sz="1800" dirty="0">
                <a:solidFill>
                  <a:schemeClr val="tx1"/>
                </a:solidFill>
                <a:latin typeface="+mn-lt"/>
              </a:rPr>
              <a:t>来表达事实，可选择图数据库作为存储</a:t>
            </a:r>
            <a:r>
              <a:rPr lang="zh-CN" altLang="en-US" sz="1800" dirty="0" smtClean="0">
                <a:solidFill>
                  <a:schemeClr val="tx1"/>
                </a:solidFill>
                <a:latin typeface="+mn-lt"/>
              </a:rPr>
              <a:t>介质</a:t>
            </a:r>
            <a:endParaRPr lang="en-US" altLang="zh-CN" sz="1800" dirty="0" smtClean="0">
              <a:solidFill>
                <a:schemeClr val="tx1"/>
              </a:solidFill>
              <a:latin typeface="+mn-lt"/>
            </a:endParaRPr>
          </a:p>
          <a:p>
            <a:pPr marL="0" indent="0" algn="l" defTabSz="914400" fontAlgn="base">
              <a:spcBef>
                <a:spcPct val="0"/>
              </a:spcBef>
              <a:spcAft>
                <a:spcPct val="0"/>
              </a:spcAft>
              <a:buClrTx/>
              <a:buSzTx/>
              <a:buNone/>
              <a:defRPr/>
            </a:pPr>
            <a:r>
              <a:rPr lang="en-US" altLang="zh-CN" sz="1800" dirty="0" smtClean="0">
                <a:solidFill>
                  <a:schemeClr val="tx1"/>
                </a:solidFill>
                <a:latin typeface="+mn-lt"/>
              </a:rPr>
              <a:t>e.g., Neo4j</a:t>
            </a:r>
            <a:r>
              <a:rPr lang="zh-CN" altLang="en-US" sz="1800" dirty="0" smtClean="0">
                <a:solidFill>
                  <a:schemeClr val="tx1"/>
                </a:solidFill>
                <a:latin typeface="+mn-lt"/>
              </a:rPr>
              <a:t>、</a:t>
            </a:r>
            <a:r>
              <a:rPr lang="en-US" altLang="zh-CN" sz="1800" dirty="0">
                <a:solidFill>
                  <a:schemeClr val="tx1"/>
                </a:solidFill>
                <a:latin typeface="+mn-lt"/>
              </a:rPr>
              <a:t>Twitter</a:t>
            </a:r>
            <a:r>
              <a:rPr lang="zh-CN" altLang="en-US" sz="1800" dirty="0">
                <a:solidFill>
                  <a:schemeClr val="tx1"/>
                </a:solidFill>
                <a:latin typeface="+mn-lt"/>
              </a:rPr>
              <a:t>的</a:t>
            </a:r>
            <a:r>
              <a:rPr lang="en-US" altLang="zh-CN" sz="1800" dirty="0" err="1" smtClean="0">
                <a:solidFill>
                  <a:schemeClr val="tx1"/>
                </a:solidFill>
                <a:latin typeface="+mn-lt"/>
              </a:rPr>
              <a:t>FlockDB</a:t>
            </a:r>
            <a:r>
              <a:rPr lang="zh-CN" altLang="en-US" sz="1800" dirty="0" smtClean="0">
                <a:solidFill>
                  <a:schemeClr val="tx1"/>
                </a:solidFill>
                <a:latin typeface="+mn-lt"/>
              </a:rPr>
              <a:t>、</a:t>
            </a:r>
            <a:r>
              <a:rPr lang="en-US" altLang="zh-CN" sz="1800" dirty="0" err="1">
                <a:solidFill>
                  <a:schemeClr val="tx1"/>
                </a:solidFill>
                <a:latin typeface="+mn-lt"/>
              </a:rPr>
              <a:t>sones</a:t>
            </a:r>
            <a:r>
              <a:rPr lang="zh-CN" altLang="en-US" sz="1800" dirty="0">
                <a:solidFill>
                  <a:schemeClr val="tx1"/>
                </a:solidFill>
                <a:latin typeface="+mn-lt"/>
              </a:rPr>
              <a:t>的</a:t>
            </a:r>
            <a:r>
              <a:rPr lang="en-US" altLang="zh-CN" sz="1800" dirty="0" err="1" smtClean="0">
                <a:solidFill>
                  <a:schemeClr val="tx1"/>
                </a:solidFill>
                <a:latin typeface="+mn-lt"/>
              </a:rPr>
              <a:t>GraphDB</a:t>
            </a:r>
            <a:r>
              <a:rPr lang="zh-CN" altLang="en-US" sz="1800" dirty="0" smtClean="0">
                <a:solidFill>
                  <a:schemeClr val="tx1"/>
                </a:solidFill>
                <a:latin typeface="+mn-lt"/>
              </a:rPr>
              <a:t>等</a:t>
            </a:r>
            <a:endParaRPr lang="en-US" altLang="zh-CN" sz="1800" dirty="0" smtClean="0">
              <a:solidFill>
                <a:schemeClr val="tx1"/>
              </a:solidFill>
              <a:latin typeface="+mn-lt"/>
            </a:endParaRPr>
          </a:p>
          <a:p>
            <a:pPr marL="0" indent="0" algn="l" defTabSz="914400" fontAlgn="base">
              <a:spcBef>
                <a:spcPct val="0"/>
              </a:spcBef>
              <a:spcAft>
                <a:spcPct val="0"/>
              </a:spcAft>
              <a:buClrTx/>
              <a:buSzTx/>
              <a:buNone/>
              <a:defRPr/>
            </a:pPr>
            <a:endParaRPr lang="en-US" altLang="zh-CN" sz="1800" dirty="0">
              <a:solidFill>
                <a:schemeClr val="tx1"/>
              </a:solidFill>
              <a:latin typeface="+mn-lt"/>
            </a:endParaRPr>
          </a:p>
          <a:p>
            <a:pPr algn="l" defTabSz="914400" fontAlgn="base">
              <a:spcBef>
                <a:spcPct val="0"/>
              </a:spcBef>
              <a:spcAft>
                <a:spcPct val="0"/>
              </a:spcAft>
              <a:buClrTx/>
              <a:buSzTx/>
              <a:defRPr/>
            </a:pPr>
            <a:r>
              <a:rPr lang="zh-CN" altLang="en-US" sz="1800" dirty="0" smtClean="0">
                <a:solidFill>
                  <a:schemeClr val="tx1"/>
                </a:solidFill>
                <a:latin typeface="+mn-lt"/>
              </a:rPr>
              <a:t>模式层</a:t>
            </a:r>
            <a:endParaRPr lang="en-US" altLang="zh-CN" sz="1800" dirty="0" smtClean="0">
              <a:solidFill>
                <a:schemeClr val="tx1"/>
              </a:solidFill>
              <a:latin typeface="+mn-lt"/>
            </a:endParaRPr>
          </a:p>
          <a:p>
            <a:pPr marL="0" indent="0" algn="l" defTabSz="914400" fontAlgn="base">
              <a:spcBef>
                <a:spcPct val="0"/>
              </a:spcBef>
              <a:spcAft>
                <a:spcPct val="0"/>
              </a:spcAft>
              <a:buClrTx/>
              <a:buSzTx/>
              <a:buNone/>
              <a:defRPr/>
            </a:pPr>
            <a:r>
              <a:rPr lang="zh-CN" altLang="en-US" sz="1800" dirty="0">
                <a:solidFill>
                  <a:schemeClr val="tx1"/>
                </a:solidFill>
                <a:latin typeface="+mn-lt"/>
              </a:rPr>
              <a:t>构建在数据层之上，是知识图谱的核心，通常采用本体库来管理知识图谱的模式</a:t>
            </a:r>
            <a:r>
              <a:rPr lang="zh-CN" altLang="en-US" sz="1800" dirty="0" smtClean="0">
                <a:solidFill>
                  <a:schemeClr val="tx1"/>
                </a:solidFill>
                <a:latin typeface="+mn-lt"/>
              </a:rPr>
              <a:t>层</a:t>
            </a:r>
            <a:endParaRPr lang="en-US" altLang="zh-CN" sz="1800" dirty="0" smtClean="0">
              <a:solidFill>
                <a:schemeClr val="tx1"/>
              </a:solidFill>
              <a:latin typeface="+mn-lt"/>
            </a:endParaRPr>
          </a:p>
          <a:p>
            <a:pPr marL="0" indent="0" algn="l" defTabSz="914400" fontAlgn="base">
              <a:spcBef>
                <a:spcPct val="0"/>
              </a:spcBef>
              <a:spcAft>
                <a:spcPct val="0"/>
              </a:spcAft>
              <a:buClrTx/>
              <a:buSzTx/>
              <a:buNone/>
              <a:defRPr/>
            </a:pPr>
            <a:r>
              <a:rPr lang="zh-CN" altLang="en-US" sz="1800" dirty="0">
                <a:solidFill>
                  <a:schemeClr val="tx1"/>
                </a:solidFill>
                <a:latin typeface="+mn-lt"/>
              </a:rPr>
              <a:t>本体是结构化知识库的概念模板，通过本体库而形成的知识库不仅层次结构较强，并且冗余程度较小</a:t>
            </a:r>
            <a:endParaRPr lang="en-US" altLang="zh-CN" sz="1800" dirty="0">
              <a:solidFill>
                <a:schemeClr val="tx1"/>
              </a:solidFill>
              <a:latin typeface="+mn-lt"/>
            </a:endParaRPr>
          </a:p>
        </p:txBody>
      </p:sp>
    </p:spTree>
    <p:extLst>
      <p:ext uri="{BB962C8B-B14F-4D97-AF65-F5344CB8AC3E}">
        <p14:creationId xmlns:p14="http://schemas.microsoft.com/office/powerpoint/2010/main" val="1586791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3B8DE9"/>
                </a:solidFill>
                <a:latin typeface="微软雅黑" pitchFamily="34" charset="-122"/>
                <a:ea typeface="微软雅黑" pitchFamily="34" charset="-122"/>
                <a:cs typeface="+mn-cs"/>
              </a:rPr>
              <a:t>构建流程</a:t>
            </a:r>
            <a:endParaRPr lang="zh-CN" altLang="en-US" sz="3600" dirty="0">
              <a:solidFill>
                <a:srgbClr val="3B8DE9"/>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622299" y="1073150"/>
            <a:ext cx="11452657" cy="5214938"/>
          </a:xfrm>
        </p:spPr>
        <p:txBody>
          <a:bodyPr>
            <a:normAutofit/>
          </a:bodyPr>
          <a:lstStyle/>
          <a:p>
            <a:pPr algn="l" defTabSz="914400" fontAlgn="base">
              <a:spcBef>
                <a:spcPct val="0"/>
              </a:spcBef>
              <a:spcAft>
                <a:spcPct val="0"/>
              </a:spcAft>
              <a:buClrTx/>
              <a:buSzTx/>
              <a:defRPr/>
            </a:pPr>
            <a:r>
              <a:rPr lang="zh-CN" altLang="en-US" sz="1800" dirty="0" smtClean="0">
                <a:solidFill>
                  <a:schemeClr val="tx1"/>
                </a:solidFill>
                <a:latin typeface="+mn-lt"/>
              </a:rPr>
              <a:t>数据获取：百科类数据、半结构化数据、结构化数据、非结构化数据</a:t>
            </a:r>
            <a:endParaRPr lang="en-US" altLang="zh-CN" sz="1800" dirty="0" smtClean="0">
              <a:solidFill>
                <a:schemeClr val="tx1"/>
              </a:solidFill>
              <a:latin typeface="+mn-lt"/>
            </a:endParaRPr>
          </a:p>
          <a:p>
            <a:pPr algn="l" defTabSz="914400" fontAlgn="base">
              <a:spcBef>
                <a:spcPct val="0"/>
              </a:spcBef>
              <a:spcAft>
                <a:spcPct val="0"/>
              </a:spcAft>
              <a:buClrTx/>
              <a:buSzTx/>
              <a:defRPr/>
            </a:pPr>
            <a:r>
              <a:rPr lang="zh-CN" altLang="en-US" sz="1800" dirty="0" smtClean="0">
                <a:solidFill>
                  <a:schemeClr val="tx1"/>
                </a:solidFill>
                <a:latin typeface="+mn-lt"/>
              </a:rPr>
              <a:t>信息抽取：实体抽取、关系抽取</a:t>
            </a:r>
            <a:endParaRPr lang="en-US" altLang="zh-CN" sz="1800" dirty="0" smtClean="0">
              <a:solidFill>
                <a:schemeClr val="tx1"/>
              </a:solidFill>
              <a:latin typeface="+mn-lt"/>
            </a:endParaRPr>
          </a:p>
          <a:p>
            <a:pPr algn="l" defTabSz="914400" fontAlgn="base">
              <a:spcBef>
                <a:spcPct val="0"/>
              </a:spcBef>
              <a:spcAft>
                <a:spcPct val="0"/>
              </a:spcAft>
              <a:buClrTx/>
              <a:buSzTx/>
              <a:defRPr/>
            </a:pPr>
            <a:r>
              <a:rPr lang="zh-CN" altLang="en-US" sz="1800" dirty="0" smtClean="0">
                <a:solidFill>
                  <a:schemeClr val="tx1"/>
                </a:solidFill>
                <a:latin typeface="+mn-lt"/>
              </a:rPr>
              <a:t>知识融合</a:t>
            </a:r>
            <a:endParaRPr lang="en-US" altLang="zh-CN" sz="1800" dirty="0" smtClean="0">
              <a:solidFill>
                <a:schemeClr val="tx1"/>
              </a:solidFill>
              <a:latin typeface="+mn-lt"/>
            </a:endParaRPr>
          </a:p>
          <a:p>
            <a:pPr marL="0" indent="0" algn="l" defTabSz="914400" fontAlgn="base">
              <a:spcBef>
                <a:spcPct val="0"/>
              </a:spcBef>
              <a:spcAft>
                <a:spcPct val="0"/>
              </a:spcAft>
              <a:buClrTx/>
              <a:buSzTx/>
              <a:buFont typeface="Wingdings 2" pitchFamily="18" charset="2"/>
              <a:buNone/>
              <a:defRPr/>
            </a:pPr>
            <a:r>
              <a:rPr lang="zh-CN" altLang="en-US" sz="1800" dirty="0" smtClean="0">
                <a:solidFill>
                  <a:schemeClr val="tx1"/>
                </a:solidFill>
                <a:latin typeface="+mn-lt"/>
              </a:rPr>
              <a:t>实体</a:t>
            </a:r>
            <a:r>
              <a:rPr lang="zh-CN" altLang="en-US" sz="1800" dirty="0">
                <a:solidFill>
                  <a:schemeClr val="tx1"/>
                </a:solidFill>
                <a:latin typeface="+mn-lt"/>
              </a:rPr>
              <a:t>消歧</a:t>
            </a:r>
            <a:r>
              <a:rPr lang="en-US" altLang="zh-CN" sz="1800" dirty="0">
                <a:solidFill>
                  <a:schemeClr val="tx1"/>
                </a:solidFill>
                <a:latin typeface="+mn-lt"/>
              </a:rPr>
              <a:t>(entity disambiguation): </a:t>
            </a:r>
            <a:r>
              <a:rPr lang="zh-CN" altLang="en-US" sz="1800" dirty="0">
                <a:solidFill>
                  <a:schemeClr val="tx1"/>
                </a:solidFill>
                <a:latin typeface="+mn-lt"/>
              </a:rPr>
              <a:t>用于解决同名实体歧义问题的</a:t>
            </a:r>
            <a:r>
              <a:rPr lang="zh-CN" altLang="en-US" sz="1800" dirty="0" smtClean="0">
                <a:solidFill>
                  <a:schemeClr val="tx1"/>
                </a:solidFill>
                <a:latin typeface="+mn-lt"/>
              </a:rPr>
              <a:t>技术</a:t>
            </a:r>
            <a:endParaRPr lang="en-US" altLang="zh-CN" sz="1800" dirty="0" smtClean="0">
              <a:solidFill>
                <a:schemeClr val="tx1"/>
              </a:solidFill>
              <a:latin typeface="+mn-lt"/>
            </a:endParaRPr>
          </a:p>
          <a:p>
            <a:pPr marL="0" indent="0" algn="l" defTabSz="914400" fontAlgn="base">
              <a:spcBef>
                <a:spcPct val="0"/>
              </a:spcBef>
              <a:spcAft>
                <a:spcPct val="0"/>
              </a:spcAft>
              <a:buClrTx/>
              <a:buSzTx/>
              <a:buFont typeface="Wingdings 2" pitchFamily="18" charset="2"/>
              <a:buNone/>
              <a:defRPr/>
            </a:pPr>
            <a:r>
              <a:rPr lang="zh-CN" altLang="en-US" sz="1800" dirty="0" smtClean="0">
                <a:solidFill>
                  <a:schemeClr val="tx1"/>
                </a:solidFill>
                <a:latin typeface="+mn-lt"/>
              </a:rPr>
              <a:t>共</a:t>
            </a:r>
            <a:r>
              <a:rPr lang="zh-CN" altLang="en-US" sz="1800" dirty="0">
                <a:solidFill>
                  <a:schemeClr val="tx1"/>
                </a:solidFill>
                <a:latin typeface="+mn-lt"/>
              </a:rPr>
              <a:t>指消解</a:t>
            </a:r>
            <a:r>
              <a:rPr lang="en-US" altLang="zh-CN" sz="1800" dirty="0">
                <a:solidFill>
                  <a:schemeClr val="tx1"/>
                </a:solidFill>
                <a:latin typeface="+mn-lt"/>
              </a:rPr>
              <a:t>(entity resolution):</a:t>
            </a:r>
            <a:r>
              <a:rPr lang="zh-CN" altLang="en-US" sz="1800" dirty="0">
                <a:solidFill>
                  <a:schemeClr val="tx1"/>
                </a:solidFill>
                <a:latin typeface="+mn-lt"/>
              </a:rPr>
              <a:t>也被称为实体对齐</a:t>
            </a:r>
            <a:r>
              <a:rPr lang="en-US" altLang="zh-CN" sz="1800" dirty="0">
                <a:solidFill>
                  <a:schemeClr val="tx1"/>
                </a:solidFill>
                <a:latin typeface="+mn-lt"/>
              </a:rPr>
              <a:t>(object alignment)</a:t>
            </a:r>
            <a:r>
              <a:rPr lang="zh-CN" altLang="en-US" sz="1800" dirty="0">
                <a:solidFill>
                  <a:schemeClr val="tx1"/>
                </a:solidFill>
                <a:latin typeface="+mn-lt"/>
              </a:rPr>
              <a:t>，用于解决多个指称项对应于同一实体对象的</a:t>
            </a:r>
            <a:r>
              <a:rPr lang="zh-CN" altLang="en-US" sz="1800" dirty="0" smtClean="0">
                <a:solidFill>
                  <a:schemeClr val="tx1"/>
                </a:solidFill>
                <a:latin typeface="+mn-lt"/>
              </a:rPr>
              <a:t>问题</a:t>
            </a:r>
            <a:endParaRPr lang="zh-CN" altLang="en-US" sz="1800" dirty="0">
              <a:solidFill>
                <a:schemeClr val="tx1"/>
              </a:solidFill>
              <a:latin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64" y="2897781"/>
            <a:ext cx="11694892" cy="3767714"/>
          </a:xfrm>
          <a:prstGeom prst="rect">
            <a:avLst/>
          </a:prstGeom>
        </p:spPr>
      </p:pic>
    </p:spTree>
    <p:extLst>
      <p:ext uri="{BB962C8B-B14F-4D97-AF65-F5344CB8AC3E}">
        <p14:creationId xmlns:p14="http://schemas.microsoft.com/office/powerpoint/2010/main" val="3538312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000120141119A01PPBG">
  <a:themeElements>
    <a:clrScheme name="自定义 485">
      <a:dk1>
        <a:srgbClr val="FFFFFF"/>
      </a:dk1>
      <a:lt1>
        <a:srgbClr val="606367"/>
      </a:lt1>
      <a:dk2>
        <a:srgbClr val="FFFFFF"/>
      </a:dk2>
      <a:lt2>
        <a:srgbClr val="606367"/>
      </a:lt2>
      <a:accent1>
        <a:srgbClr val="488AB3"/>
      </a:accent1>
      <a:accent2>
        <a:srgbClr val="1FB699"/>
      </a:accent2>
      <a:accent3>
        <a:srgbClr val="F6B533"/>
      </a:accent3>
      <a:accent4>
        <a:srgbClr val="EA5649"/>
      </a:accent4>
      <a:accent5>
        <a:srgbClr val="8771A1"/>
      </a:accent5>
      <a:accent6>
        <a:srgbClr val="00B050"/>
      </a:accent6>
      <a:hlink>
        <a:srgbClr val="00B0F0"/>
      </a:hlink>
      <a:folHlink>
        <a:srgbClr val="AFB2B4"/>
      </a:folHlink>
    </a:clrScheme>
    <a:fontScheme name="KSO主题文字4">
      <a:majorFont>
        <a:latin typeface="Baskerville Old Face"/>
        <a:ea typeface="黑体"/>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3483</TotalTime>
  <Words>1537</Words>
  <Application>Microsoft Office PowerPoint</Application>
  <PresentationFormat>宽屏</PresentationFormat>
  <Paragraphs>185</Paragraphs>
  <Slides>24</Slides>
  <Notes>19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24</vt:i4>
      </vt:variant>
    </vt:vector>
  </HeadingPairs>
  <TitlesOfParts>
    <vt:vector size="41" baseType="lpstr">
      <vt:lpstr>Arial Unicode MS</vt:lpstr>
      <vt:lpstr>Meiryo UI</vt:lpstr>
      <vt:lpstr>黑体</vt:lpstr>
      <vt:lpstr>华康俪金黑W8</vt:lpstr>
      <vt:lpstr>华文中宋</vt:lpstr>
      <vt:lpstr>楷体</vt:lpstr>
      <vt:lpstr>宋体</vt:lpstr>
      <vt:lpstr>微软雅黑</vt:lpstr>
      <vt:lpstr>幼圆</vt:lpstr>
      <vt:lpstr>Arial</vt:lpstr>
      <vt:lpstr>Baskerville Old Face</vt:lpstr>
      <vt:lpstr>Calibri</vt:lpstr>
      <vt:lpstr>Times New Roman</vt:lpstr>
      <vt:lpstr>Wingdings</vt:lpstr>
      <vt:lpstr>Wingdings 2</vt:lpstr>
      <vt:lpstr>1_A000120141119A01PPBG</vt:lpstr>
      <vt:lpstr>1_A000120140530A99PPBG</vt:lpstr>
      <vt:lpstr>知识图谱组工作汇报</vt:lpstr>
      <vt:lpstr>PowerPoint 演示文稿</vt:lpstr>
      <vt:lpstr>PowerPoint 演示文稿</vt:lpstr>
      <vt:lpstr>PowerPoint 演示文稿</vt:lpstr>
      <vt:lpstr>图谱应用</vt:lpstr>
      <vt:lpstr>项目情况</vt:lpstr>
      <vt:lpstr>PowerPoint 演示文稿</vt:lpstr>
      <vt:lpstr>逻辑结构</vt:lpstr>
      <vt:lpstr>构建流程</vt:lpstr>
      <vt:lpstr>PowerPoint 演示文稿</vt:lpstr>
      <vt:lpstr>半结构化数据抽取 </vt:lpstr>
      <vt:lpstr>1、数据爬取</vt:lpstr>
      <vt:lpstr>2、Schema构建</vt:lpstr>
      <vt:lpstr>3、信息抽取</vt:lpstr>
      <vt:lpstr>4、数据入库</vt:lpstr>
      <vt:lpstr>http://111.6.102.18:7575/</vt:lpstr>
      <vt:lpstr>5、可视化展示</vt:lpstr>
      <vt:lpstr>5、可视化展示</vt:lpstr>
      <vt:lpstr>标注：实体标注</vt:lpstr>
      <vt:lpstr>标注：关系标注</vt:lpstr>
      <vt:lpstr>PowerPoint 演示文稿</vt:lpstr>
      <vt:lpstr>1.当前存在问题</vt:lpstr>
      <vt:lpstr>2.下一步工作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amorvecho</dc:creator>
  <cp:lastModifiedBy>aki</cp:lastModifiedBy>
  <cp:revision>63</cp:revision>
  <dcterms:created xsi:type="dcterms:W3CDTF">2016-01-06T05:32:25Z</dcterms:created>
  <dcterms:modified xsi:type="dcterms:W3CDTF">2018-08-03T02:13:58Z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