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81" r:id="rId5"/>
    <p:sldId id="294" r:id="rId6"/>
    <p:sldId id="283" r:id="rId7"/>
    <p:sldId id="284" r:id="rId8"/>
    <p:sldId id="286" r:id="rId9"/>
    <p:sldId id="290" r:id="rId10"/>
    <p:sldId id="305" r:id="rId11"/>
    <p:sldId id="291" r:id="rId12"/>
    <p:sldId id="295" r:id="rId13"/>
    <p:sldId id="296" r:id="rId14"/>
    <p:sldId id="297" r:id="rId15"/>
    <p:sldId id="298" r:id="rId16"/>
    <p:sldId id="307" r:id="rId17"/>
    <p:sldId id="299" r:id="rId18"/>
    <p:sldId id="300" r:id="rId19"/>
    <p:sldId id="301" r:id="rId20"/>
    <p:sldId id="302" r:id="rId21"/>
    <p:sldId id="303" r:id="rId22"/>
    <p:sldId id="304" r:id="rId23"/>
    <p:sldId id="306" r:id="rId24"/>
    <p:sldId id="285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642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pos="7038" userDrawn="1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3997"/>
        <p:guide pos="642"/>
        <p:guide orient="horz" pos="935"/>
        <p:guide pos="70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mtClean="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FE94283-FC5D-4470-891E-7ADED7C87BE9}" type="datetime1">
              <a:rPr lang="zh-CN" altLang="en-US" smtClean="0"/>
              <a:t>2021/1/14</a:t>
            </a:fld>
            <a:endParaRPr lang="zh-CN" altLang="en-US" sz="1200" dirty="0"/>
          </a:p>
        </p:txBody>
      </p:sp>
      <p:sp>
        <p:nvSpPr>
          <p:cNvPr id="276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76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" panose="020B0503020204020204" pitchFamily="34" charset="-122"/>
              </a:rPr>
              <a:t>单击此处编辑母版文本样式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" panose="020B0503020204020204" pitchFamily="34" charset="-122"/>
              </a:rPr>
              <a:t>第二级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" panose="020B0503020204020204" pitchFamily="34" charset="-122"/>
              </a:rPr>
              <a:t>第三级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" panose="020B0503020204020204" pitchFamily="34" charset="-122"/>
              </a:rPr>
              <a:t>第四级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" panose="020B0503020204020204" pitchFamily="34" charset="-122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>
                <a:ea typeface="微软雅黑" panose="020B0503020204020204" pitchFamily="34" charset="-122"/>
              </a:defRPr>
            </a:lvl1pPr>
          </a:lstStyle>
          <a:p>
            <a:fld id="{7FC76479-D435-4C11-AEC7-F2333278C548}" type="slidenum">
              <a:rPr lang="zh-CN" altLang="en-US" smtClean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FE94283-FC5D-4470-891E-7ADED7C87BE9}" type="datetime1">
              <a:rPr lang="zh-CN" altLang="en-US" smtClean="0"/>
              <a:t>2021/1/14</a:t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76479-D435-4C11-AEC7-F2333278C548}" type="slidenum">
              <a:rPr lang="zh-CN" altLang="en-US" smtClean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E30F8-2F4D-47C6-8AF4-A7F87FC7CFCE}" type="datetime1">
              <a:rPr lang="zh-CN" altLang="en-US"/>
              <a:t>2021/1/14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8038F-C93A-40A5-B797-35895AE08940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7EF13-D795-45B6-BBD8-D2CA17388C3E}" type="datetime1">
              <a:rPr lang="zh-CN" altLang="en-US"/>
              <a:t>2021/1/14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A3DC6-0B1E-41FB-8EA3-FF69F5434C4C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F998B-B977-4C6B-8F3E-5C280BB6802B}" type="datetime1">
              <a:rPr lang="zh-CN" altLang="en-US"/>
              <a:t>2021/1/14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5E0B0-1BDF-4CC0-BFEF-5380A737F68E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160AD-5206-4E00-B5E5-1C8BC7160F4B}" type="datetime1">
              <a:rPr lang="zh-CN" altLang="en-US"/>
              <a:t>2021/1/14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3A9E6-1CEF-4936-82CC-129381927413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EFF80-9D8F-4662-8EB6-0A86EDD90759}" type="datetime1">
              <a:rPr lang="zh-CN" altLang="en-US"/>
              <a:t>2021/1/14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E466D-8C22-4060-942A-EC3CF97C8950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63AD8-9E0C-4ACA-BC68-D4019353F222}" type="datetime1">
              <a:rPr lang="zh-CN" altLang="en-US"/>
              <a:t>2021/1/14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E70E1-91E9-4A8D-8113-2E93678A1650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25DBA-1727-421E-AB0E-27845A237448}" type="datetime1">
              <a:rPr lang="zh-CN" altLang="en-US"/>
              <a:t>2021/1/14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D95E7-C905-4A81-9B00-6A3553CF5A2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1D0DB-36C1-4AB0-B9A2-70F373E5B9ED}" type="datetime1">
              <a:rPr lang="zh-CN" altLang="en-US"/>
              <a:t>2021/1/14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EA156-E6CE-43C1-8C36-68AC3849622F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195CD-DB93-4CC5-B545-5E3EA2509067}" type="datetime1">
              <a:rPr lang="zh-CN" altLang="en-US"/>
              <a:t>2021/1/14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4C33C-41EE-4E30-BC86-9B4BCB37E05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4F5AC-C9F8-4BB0-8640-4C3FD1B19E2F}" type="datetime1">
              <a:rPr lang="zh-CN" altLang="en-US"/>
              <a:t>2021/1/14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A1AA0-811E-47D0-94AC-823A5780EA2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9CD30-0C3E-41E5-9E4F-F7C840ACECB3}" type="datetime1">
              <a:rPr lang="zh-CN" altLang="en-US"/>
              <a:t>2021/1/14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B3A61-0467-4708-B487-76EC2E31F86A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5E85FE5-767D-41FB-8018-C1F0E450C888}" type="datetime1">
              <a:rPr lang="zh-CN" altLang="en-US" smtClean="0"/>
              <a:t>2021/1/14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fld id="{B399BB89-5F07-409E-8345-7C25E030DE91}" type="slidenum">
              <a:rPr lang="zh-CN" altLang="en-US" smtClean="0"/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3" cstate="screen"/>
          <a:srcRect t="15106" b="223"/>
          <a:stretch>
            <a:fillRect/>
          </a:stretch>
        </p:blipFill>
        <p:spPr bwMode="auto">
          <a:xfrm>
            <a:off x="0" y="0"/>
            <a:ext cx="12192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微软雅黑" panose="020B0503020204020204" pitchFamily="34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微软雅黑" panose="020B0503020204020204" pitchFamily="34" charset="-122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微软雅黑" panose="020B0503020204020204" pitchFamily="34" charset="-122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3" cstate="screen"/>
          <a:srcRect b="15564"/>
          <a:stretch>
            <a:fillRect/>
          </a:stretch>
        </p:blipFill>
        <p:spPr bwMode="auto">
          <a:xfrm>
            <a:off x="0" y="-9525"/>
            <a:ext cx="12192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4"/>
          <p:cNvSpPr>
            <a:spLocks noChangeArrowheads="1"/>
          </p:cNvSpPr>
          <p:nvPr/>
        </p:nvSpPr>
        <p:spPr bwMode="auto">
          <a:xfrm>
            <a:off x="5447030" y="1419225"/>
            <a:ext cx="1461135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2020</a:t>
            </a:r>
          </a:p>
        </p:txBody>
      </p:sp>
      <p:sp>
        <p:nvSpPr>
          <p:cNvPr id="2052" name="矩形 7"/>
          <p:cNvSpPr>
            <a:spLocks noChangeArrowheads="1"/>
          </p:cNvSpPr>
          <p:nvPr/>
        </p:nvSpPr>
        <p:spPr bwMode="auto">
          <a:xfrm>
            <a:off x="4175761" y="5865813"/>
            <a:ext cx="1706880" cy="3987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084C7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汇报人：贾旭</a:t>
            </a:r>
          </a:p>
        </p:txBody>
      </p:sp>
      <p:sp>
        <p:nvSpPr>
          <p:cNvPr id="2053" name="矩形 8"/>
          <p:cNvSpPr>
            <a:spLocks noChangeArrowheads="1"/>
          </p:cNvSpPr>
          <p:nvPr/>
        </p:nvSpPr>
        <p:spPr bwMode="auto">
          <a:xfrm>
            <a:off x="6027327" y="5865813"/>
            <a:ext cx="228460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084C7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时间：</a:t>
            </a:r>
            <a:r>
              <a:rPr lang="en-US" sz="2000" dirty="0">
                <a:solidFill>
                  <a:srgbClr val="084C7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2021.01.16</a:t>
            </a:r>
          </a:p>
        </p:txBody>
      </p:sp>
      <p:sp>
        <p:nvSpPr>
          <p:cNvPr id="2054" name="Oval 5"/>
          <p:cNvSpPr>
            <a:spLocks noChangeArrowheads="1"/>
          </p:cNvSpPr>
          <p:nvPr/>
        </p:nvSpPr>
        <p:spPr bwMode="auto">
          <a:xfrm>
            <a:off x="3984625" y="730250"/>
            <a:ext cx="361950" cy="361950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55" name="Freeform 6"/>
          <p:cNvSpPr>
            <a:spLocks noChangeArrowheads="1"/>
          </p:cNvSpPr>
          <p:nvPr/>
        </p:nvSpPr>
        <p:spPr bwMode="auto">
          <a:xfrm>
            <a:off x="6819900" y="3246438"/>
            <a:ext cx="409575" cy="409575"/>
          </a:xfrm>
          <a:custGeom>
            <a:avLst/>
            <a:gdLst>
              <a:gd name="T0" fmla="*/ 329935 w 36"/>
              <a:gd name="T1" fmla="*/ 329935 h 36"/>
              <a:gd name="T2" fmla="*/ 79640 w 36"/>
              <a:gd name="T3" fmla="*/ 329935 h 36"/>
              <a:gd name="T4" fmla="*/ 79640 w 36"/>
              <a:gd name="T5" fmla="*/ 79640 h 36"/>
              <a:gd name="T6" fmla="*/ 329935 w 36"/>
              <a:gd name="T7" fmla="*/ 79640 h 36"/>
              <a:gd name="T8" fmla="*/ 329935 w 36"/>
              <a:gd name="T9" fmla="*/ 329935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6"/>
              <a:gd name="T17" fmla="*/ 36 w 3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6">
                <a:moveTo>
                  <a:pt x="29" y="29"/>
                </a:moveTo>
                <a:cubicBezTo>
                  <a:pt x="23" y="36"/>
                  <a:pt x="13" y="36"/>
                  <a:pt x="7" y="29"/>
                </a:cubicBezTo>
                <a:cubicBezTo>
                  <a:pt x="0" y="23"/>
                  <a:pt x="0" y="13"/>
                  <a:pt x="7" y="7"/>
                </a:cubicBezTo>
                <a:cubicBezTo>
                  <a:pt x="13" y="0"/>
                  <a:pt x="23" y="0"/>
                  <a:pt x="29" y="7"/>
                </a:cubicBezTo>
                <a:cubicBezTo>
                  <a:pt x="36" y="13"/>
                  <a:pt x="36" y="23"/>
                  <a:pt x="29" y="29"/>
                </a:cubicBezTo>
                <a:close/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5027613" y="501650"/>
            <a:ext cx="90487" cy="90488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6753225" y="411163"/>
            <a:ext cx="90488" cy="90487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58" name="Oval 9"/>
          <p:cNvSpPr>
            <a:spLocks noChangeArrowheads="1"/>
          </p:cNvSpPr>
          <p:nvPr/>
        </p:nvSpPr>
        <p:spPr bwMode="auto">
          <a:xfrm>
            <a:off x="4213225" y="1593850"/>
            <a:ext cx="90488" cy="90488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59" name="Oval 10"/>
          <p:cNvSpPr>
            <a:spLocks noChangeArrowheads="1"/>
          </p:cNvSpPr>
          <p:nvPr/>
        </p:nvSpPr>
        <p:spPr bwMode="auto">
          <a:xfrm>
            <a:off x="5165725" y="4175125"/>
            <a:ext cx="92075" cy="92075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60" name="Oval 11"/>
          <p:cNvSpPr>
            <a:spLocks noChangeArrowheads="1"/>
          </p:cNvSpPr>
          <p:nvPr/>
        </p:nvSpPr>
        <p:spPr bwMode="auto">
          <a:xfrm>
            <a:off x="3984625" y="3541713"/>
            <a:ext cx="542925" cy="544512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61" name="Oval 12"/>
          <p:cNvSpPr>
            <a:spLocks noChangeArrowheads="1"/>
          </p:cNvSpPr>
          <p:nvPr/>
        </p:nvSpPr>
        <p:spPr bwMode="auto">
          <a:xfrm>
            <a:off x="7067550" y="363538"/>
            <a:ext cx="728663" cy="728662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62" name="Freeform 13"/>
          <p:cNvSpPr>
            <a:spLocks noChangeArrowheads="1"/>
          </p:cNvSpPr>
          <p:nvPr/>
        </p:nvSpPr>
        <p:spPr bwMode="auto">
          <a:xfrm>
            <a:off x="6072188" y="1011238"/>
            <a:ext cx="2087562" cy="3436937"/>
          </a:xfrm>
          <a:custGeom>
            <a:avLst/>
            <a:gdLst>
              <a:gd name="T0" fmla="*/ 1588362 w 184"/>
              <a:gd name="T1" fmla="*/ 0 h 303"/>
              <a:gd name="T2" fmla="*/ 2087562 w 184"/>
              <a:gd name="T3" fmla="*/ 1349820 h 303"/>
              <a:gd name="T4" fmla="*/ 0 w 184"/>
              <a:gd name="T5" fmla="*/ 3436937 h 303"/>
              <a:gd name="T6" fmla="*/ 0 60000 65536"/>
              <a:gd name="T7" fmla="*/ 0 60000 65536"/>
              <a:gd name="T8" fmla="*/ 0 60000 65536"/>
              <a:gd name="T9" fmla="*/ 0 w 184"/>
              <a:gd name="T10" fmla="*/ 0 h 303"/>
              <a:gd name="T11" fmla="*/ 184 w 184"/>
              <a:gd name="T12" fmla="*/ 303 h 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303">
                <a:moveTo>
                  <a:pt x="140" y="0"/>
                </a:moveTo>
                <a:cubicBezTo>
                  <a:pt x="168" y="32"/>
                  <a:pt x="184" y="74"/>
                  <a:pt x="184" y="119"/>
                </a:cubicBezTo>
                <a:cubicBezTo>
                  <a:pt x="184" y="221"/>
                  <a:pt x="102" y="303"/>
                  <a:pt x="0" y="303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63" name="Freeform 14"/>
          <p:cNvSpPr>
            <a:spLocks noChangeArrowheads="1"/>
          </p:cNvSpPr>
          <p:nvPr/>
        </p:nvSpPr>
        <p:spPr bwMode="auto">
          <a:xfrm>
            <a:off x="4984750" y="2360613"/>
            <a:ext cx="9525" cy="147637"/>
          </a:xfrm>
          <a:custGeom>
            <a:avLst/>
            <a:gdLst>
              <a:gd name="T0" fmla="*/ 9525 w 1"/>
              <a:gd name="T1" fmla="*/ 147637 h 13"/>
              <a:gd name="T2" fmla="*/ 0 w 1"/>
              <a:gd name="T3" fmla="*/ 0 h 13"/>
              <a:gd name="T4" fmla="*/ 0 60000 65536"/>
              <a:gd name="T5" fmla="*/ 0 60000 65536"/>
              <a:gd name="T6" fmla="*/ 0 w 1"/>
              <a:gd name="T7" fmla="*/ 0 h 13"/>
              <a:gd name="T8" fmla="*/ 1 w 1"/>
              <a:gd name="T9" fmla="*/ 13 h 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">
                <a:moveTo>
                  <a:pt x="1" y="13"/>
                </a:moveTo>
                <a:cubicBezTo>
                  <a:pt x="0" y="9"/>
                  <a:pt x="0" y="4"/>
                  <a:pt x="0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64" name="Freeform 15"/>
          <p:cNvSpPr>
            <a:spLocks noChangeArrowheads="1"/>
          </p:cNvSpPr>
          <p:nvPr/>
        </p:nvSpPr>
        <p:spPr bwMode="auto">
          <a:xfrm>
            <a:off x="5060950" y="1330325"/>
            <a:ext cx="658813" cy="625475"/>
          </a:xfrm>
          <a:custGeom>
            <a:avLst/>
            <a:gdLst>
              <a:gd name="T0" fmla="*/ 0 w 58"/>
              <a:gd name="T1" fmla="*/ 625475 h 55"/>
              <a:gd name="T2" fmla="*/ 658813 w 58"/>
              <a:gd name="T3" fmla="*/ 0 h 55"/>
              <a:gd name="T4" fmla="*/ 0 60000 65536"/>
              <a:gd name="T5" fmla="*/ 0 60000 65536"/>
              <a:gd name="T6" fmla="*/ 0 w 58"/>
              <a:gd name="T7" fmla="*/ 0 h 55"/>
              <a:gd name="T8" fmla="*/ 58 w 58"/>
              <a:gd name="T9" fmla="*/ 55 h 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" h="55">
                <a:moveTo>
                  <a:pt x="0" y="55"/>
                </a:moveTo>
                <a:cubicBezTo>
                  <a:pt x="10" y="29"/>
                  <a:pt x="31" y="9"/>
                  <a:pt x="58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65" name="Freeform 16"/>
          <p:cNvSpPr>
            <a:spLocks noChangeArrowheads="1"/>
          </p:cNvSpPr>
          <p:nvPr/>
        </p:nvSpPr>
        <p:spPr bwMode="auto">
          <a:xfrm>
            <a:off x="4618038" y="911225"/>
            <a:ext cx="2906712" cy="2901950"/>
          </a:xfrm>
          <a:custGeom>
            <a:avLst/>
            <a:gdLst>
              <a:gd name="T0" fmla="*/ 2270869 w 256"/>
              <a:gd name="T1" fmla="*/ 2652564 h 256"/>
              <a:gd name="T2" fmla="*/ 1453356 w 256"/>
              <a:gd name="T3" fmla="*/ 2901950 h 256"/>
              <a:gd name="T4" fmla="*/ 0 w 256"/>
              <a:gd name="T5" fmla="*/ 1450975 h 256"/>
              <a:gd name="T6" fmla="*/ 1453356 w 256"/>
              <a:gd name="T7" fmla="*/ 0 h 256"/>
              <a:gd name="T8" fmla="*/ 2906712 w 256"/>
              <a:gd name="T9" fmla="*/ 1450975 h 256"/>
              <a:gd name="T10" fmla="*/ 2543373 w 256"/>
              <a:gd name="T11" fmla="*/ 2414513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200" y="234"/>
                </a:moveTo>
                <a:cubicBezTo>
                  <a:pt x="179" y="248"/>
                  <a:pt x="155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61"/>
                  <a:pt x="244" y="190"/>
                  <a:pt x="224" y="213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66" name="文本框 25"/>
          <p:cNvSpPr>
            <a:spLocks noChangeArrowheads="1"/>
          </p:cNvSpPr>
          <p:nvPr/>
        </p:nvSpPr>
        <p:spPr bwMode="auto">
          <a:xfrm>
            <a:off x="4151313" y="4600893"/>
            <a:ext cx="38404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期末总结汇报</a:t>
            </a:r>
          </a:p>
        </p:txBody>
      </p:sp>
      <p:sp>
        <p:nvSpPr>
          <p:cNvPr id="2067" name="文本框 26"/>
          <p:cNvSpPr>
            <a:spLocks noChangeArrowheads="1"/>
          </p:cNvSpPr>
          <p:nvPr/>
        </p:nvSpPr>
        <p:spPr bwMode="auto">
          <a:xfrm>
            <a:off x="3576638" y="5441950"/>
            <a:ext cx="5038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LOREM IPSUM DOLOR SIT AMET CONSECTETUER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68" name="直接连接符 27"/>
          <p:cNvSpPr>
            <a:spLocks noChangeShapeType="1"/>
          </p:cNvSpPr>
          <p:nvPr/>
        </p:nvSpPr>
        <p:spPr bwMode="auto">
          <a:xfrm>
            <a:off x="3676650" y="5430838"/>
            <a:ext cx="48101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1233488" y="35242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提前声明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7415" name="组合 15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7416" name="文本框 1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7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21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MH_Text_4">
            <a:extLst>
              <a:ext uri="{FF2B5EF4-FFF2-40B4-BE49-F238E27FC236}">
                <a16:creationId xmlns:a16="http://schemas.microsoft.com/office/drawing/2014/main" id="{2B318C8E-0C36-41CC-99A6-11AA5082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1487748"/>
            <a:ext cx="10156223" cy="465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以下会出现部分同学的名字，若有相关内容说明错误，希望可以指正；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另外希望出现名字的同学，不要介意；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以下出现的所有案例，除非是本人情况，否则“如有雷同，纯属巧合”；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以下所述实验室问题，只针对真实存在的问题，并不针对实验室老师、同学；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以下所有问题和解决方法，目的均出于为了构建更好的实验室的出发点；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为了阐述问题的真实、可靠性，以下问题数据均真实可考，如有遗漏，可以指正；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05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1233488" y="352425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实验室目前存在的问题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7415" name="组合 15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7416" name="文本框 1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7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21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MH_Text_4">
            <a:extLst>
              <a:ext uri="{FF2B5EF4-FFF2-40B4-BE49-F238E27FC236}">
                <a16:creationId xmlns:a16="http://schemas.microsoft.com/office/drawing/2014/main" id="{2B318C8E-0C36-41CC-99A6-11AA5082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1487748"/>
            <a:ext cx="10156223" cy="465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）实验室发展与学生需求之间的矛盾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实验室学生人数和要完成的项目数不成正比；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部分同学负责多项项目；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研究组成员需要负责工程代码写作；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当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月一部分同学毕业后，许多项目可能“无人可用”；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本科生“虽好”，但不要“贪杯”哦；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以产业项目为例：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-20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月，有包括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名博士，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名硕士，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名本科实习生。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1233488" y="352425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实验室目前存在的问题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7415" name="组合 15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7416" name="文本框 1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7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21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MH_Text_4">
            <a:extLst>
              <a:ext uri="{FF2B5EF4-FFF2-40B4-BE49-F238E27FC236}">
                <a16:creationId xmlns:a16="http://schemas.microsoft.com/office/drawing/2014/main" id="{2B318C8E-0C36-41CC-99A6-11AA5082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1487750"/>
            <a:ext cx="10152062" cy="438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）实验室学术科研实力“断崖式”下跌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研究组中，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名博士毕业，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名学硕毕业；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2020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年上半年，实验室产出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篇论文，包括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篇期刊论文（其中，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2019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年已录取），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篇会议论文；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2020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年下半年，实验室仅产出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篇会议论文；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本学期设定的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ACL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投稿要求，稿数为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研究组目前发表论文为韩玮光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篇期刊，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篇会议；黎芮彤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篇会议；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06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1233488" y="352425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实验室目前存在的问题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7415" name="组合 15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7416" name="文本框 1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7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21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MH_Text_4">
            <a:extLst>
              <a:ext uri="{FF2B5EF4-FFF2-40B4-BE49-F238E27FC236}">
                <a16:creationId xmlns:a16="http://schemas.microsoft.com/office/drawing/2014/main" id="{2B318C8E-0C36-41CC-99A6-11AA5082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1487751"/>
            <a:ext cx="10152062" cy="397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）实验室缺乏学术传承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研究组中，研究方向各不相同：李冬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阅读理解，韩玮光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阅读理解和问答，刘芳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多模态（待定），贾旭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任务型对话，徐文杰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多模态情感识别（待定），刘奔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常识推理，潘佳鑫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关系抽取，黎芮彤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代码问答，蔡明师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量化投资分析，张鼎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待定，罗娟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知识抽取，彭美政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待定，李嘉琪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待定，袁尤良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小样本语言理解；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新同学还未入门，老同学就面临毕业；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大部分研究组的科研方向是跟项目方向确定的；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090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1233488" y="352425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实验室目前存在的问题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7415" name="组合 15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7416" name="文本框 1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7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21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MH_Text_4">
            <a:extLst>
              <a:ext uri="{FF2B5EF4-FFF2-40B4-BE49-F238E27FC236}">
                <a16:creationId xmlns:a16="http://schemas.microsoft.com/office/drawing/2014/main" id="{2B318C8E-0C36-41CC-99A6-11AA5082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1487720"/>
            <a:ext cx="10152062" cy="485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）实验室纵向项目横向化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食品组和产业组，都需要搭建平台，都需要根据对方的需求进行修改，都需要领域专家指导和帮助，都缺乏明确的项目需求和专家指导；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设想的纵向项目是学科融合，更容易找到研究的结合点，进行创新。然而由于连需求都不明确，很多工作变成了“有什么数据、有什么模型就做什么”；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导致研究组很难从项目中找到结合点，最终项目成果只能写专利和软著；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研究组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2020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年完成的专利受理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项，远多于完成的论文初稿；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做开发的同学有毕业论文需求，但由于缺少经验和研究内容，部分同学的论文方向变成了纯学术方向；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34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1233488" y="352425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实验室目前存在的问题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7415" name="组合 15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7416" name="文本框 1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7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21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MH_Text_4">
            <a:extLst>
              <a:ext uri="{FF2B5EF4-FFF2-40B4-BE49-F238E27FC236}">
                <a16:creationId xmlns:a16="http://schemas.microsoft.com/office/drawing/2014/main" id="{2B318C8E-0C36-41CC-99A6-11AA5082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1492196"/>
            <a:ext cx="10152062" cy="536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）实验室成员心理建设问题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许多实验室成员面临研究压力、毕业压力、项目压力，缺乏有效的宣泄方式；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开发组主要面临的压力来自于甲方需求的变更，尤其是需要突击检查，临时改需求；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研究组主要面临的压力来自于论文，论文被拒稿；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月份想到的创新点，正准备入门，被项目一耽误，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月份就被抢先发表了；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项目组主要面临的压力来自于茫然，不知道该怎么做，不知道该怎么结项；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毕业生主要面临的压力来自于毕业论文，缺乏相关学术研究，不知道如何下手；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76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1233488" y="352425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实验室目前存在的问题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7415" name="组合 15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7416" name="文本框 1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7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21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MH_Text_4">
            <a:extLst>
              <a:ext uri="{FF2B5EF4-FFF2-40B4-BE49-F238E27FC236}">
                <a16:creationId xmlns:a16="http://schemas.microsoft.com/office/drawing/2014/main" id="{2B318C8E-0C36-41CC-99A6-11AA5082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1492196"/>
            <a:ext cx="10152062" cy="477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）自身问题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刚进实验室开始接手“小米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多轮问答”项目；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入学开始做国家重点研发“食品大数据”项目；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转过年开始负责国家专项“产业图谱”项目；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期间没有休息，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周读了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ACL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论文做分享，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2-3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周时间根据产业中期检查提供前端展示的数据，写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篇政府报告、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篇产业专利、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篇用户说明书，整理中期汇总材料。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95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1233488" y="35242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解决方法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7415" name="组合 15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7416" name="文本框 1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7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21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MH_Text_4">
            <a:extLst>
              <a:ext uri="{FF2B5EF4-FFF2-40B4-BE49-F238E27FC236}">
                <a16:creationId xmlns:a16="http://schemas.microsoft.com/office/drawing/2014/main" id="{2B318C8E-0C36-41CC-99A6-11AA5082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1492197"/>
            <a:ext cx="10152062" cy="442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）了解需求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实验室每个人首先要自己确定自己的需求；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项目开发需求：相较于科研工作，更希望多参加项目，学习前端、后台等技术框架，毕业偏向开发岗。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科研算法：希望毕业后从事算法岗，更多需求是学习如何快速复现论文，对经典算法的灵活运用。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学术研究：硕士想读博、博士想进高校的，希望产生学术创新的。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基于上述需求，工作主要分为：项目开发、算法复现、论文写作、毕业论文、公共服务。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理想状态是，每个人负责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项工作。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26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1233488" y="35242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解决方法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7415" name="组合 15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7416" name="文本框 1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7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21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MH_Text_4">
            <a:extLst>
              <a:ext uri="{FF2B5EF4-FFF2-40B4-BE49-F238E27FC236}">
                <a16:creationId xmlns:a16="http://schemas.microsoft.com/office/drawing/2014/main" id="{2B318C8E-0C36-41CC-99A6-11AA5082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1492197"/>
            <a:ext cx="10152062" cy="5013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）学术方向收敛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总结整理出未来实验室的几个主要研究方向；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项目申报多利用实验室科研和项目积累，避免每个项目都是全新的领域和研究方向；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确定每位同学的需求和工作时，最好能同时确定毕业论文方向：一方面，项目开发同学毕业论文需要“研究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项目”，可以“打有准备之仗”；另一方面，博士毕业论文要自成体系；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之前实验室可能是“船大好顶浪”，实验室在“主题模型”方面取得了很多不错的成绩；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现在的实验室更像是“船小好调头”，许多研究组同学的研究方向未定型，可以集全实验室之力，发展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1-2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个特色方向；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67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1233488" y="35242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解决方法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7415" name="组合 15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7416" name="文本框 1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7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21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MH_Text_4">
            <a:extLst>
              <a:ext uri="{FF2B5EF4-FFF2-40B4-BE49-F238E27FC236}">
                <a16:creationId xmlns:a16="http://schemas.microsoft.com/office/drawing/2014/main" id="{2B318C8E-0C36-41CC-99A6-11AA5082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1492198"/>
            <a:ext cx="10152062" cy="481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）科研团队建立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形成一套标准化学术入门流程，帮助新入学的有科研算法和学术研究的同学，快速入门；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P.S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之前实验室有项目开发培训课；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P.P.S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同样的，实验室服务器使用也可以形成流程化的辅导；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科研算法的同学，可以帮助学术研究的同学跑一些实验，或者复现论文；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大例会除了分享，可以定期让学术研究的同学分享科研进展，大家共同讨论；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0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6"/>
          <p:cNvPicPr>
            <a:picLocks noChangeAspect="1" noChangeArrowheads="1"/>
          </p:cNvPicPr>
          <p:nvPr/>
        </p:nvPicPr>
        <p:blipFill>
          <a:blip r:embed="rId2" cstate="screen"/>
          <a:srcRect t="15106" b="223"/>
          <a:stretch>
            <a:fillRect/>
          </a:stretch>
        </p:blipFill>
        <p:spPr bwMode="auto">
          <a:xfrm>
            <a:off x="0" y="0"/>
            <a:ext cx="12192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组合 55"/>
          <p:cNvGrpSpPr/>
          <p:nvPr/>
        </p:nvGrpSpPr>
        <p:grpSpPr bwMode="auto">
          <a:xfrm>
            <a:off x="890588" y="1371600"/>
            <a:ext cx="3929062" cy="3843338"/>
            <a:chOff x="0" y="0"/>
            <a:chExt cx="1390650" cy="1360488"/>
          </a:xfrm>
        </p:grpSpPr>
        <p:sp>
          <p:nvSpPr>
            <p:cNvPr id="5159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0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61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2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3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4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5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6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7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68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3175 w 1"/>
                <a:gd name="T1" fmla="*/ 49213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69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207963 h 55"/>
                <a:gd name="T2" fmla="*/ 219075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70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7301548" y="1769110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学期工作总结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125" name="组合 27"/>
          <p:cNvGrpSpPr/>
          <p:nvPr/>
        </p:nvGrpSpPr>
        <p:grpSpPr bwMode="auto">
          <a:xfrm>
            <a:off x="6166485" y="1508760"/>
            <a:ext cx="922338" cy="1065213"/>
            <a:chOff x="0" y="0"/>
            <a:chExt cx="1179513" cy="1360488"/>
          </a:xfrm>
        </p:grpSpPr>
        <p:sp>
          <p:nvSpPr>
            <p:cNvPr id="5153" name="文本框 13"/>
            <p:cNvSpPr>
              <a:spLocks noChangeArrowheads="1"/>
            </p:cNvSpPr>
            <p:nvPr/>
          </p:nvSpPr>
          <p:spPr bwMode="auto">
            <a:xfrm>
              <a:off x="192417" y="241187"/>
              <a:ext cx="530253" cy="7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54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55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56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57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58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126" name="组合 28"/>
          <p:cNvGrpSpPr/>
          <p:nvPr/>
        </p:nvGrpSpPr>
        <p:grpSpPr bwMode="auto">
          <a:xfrm>
            <a:off x="6166485" y="2826385"/>
            <a:ext cx="922338" cy="1065213"/>
            <a:chOff x="0" y="0"/>
            <a:chExt cx="1179513" cy="1360488"/>
          </a:xfrm>
        </p:grpSpPr>
        <p:sp>
          <p:nvSpPr>
            <p:cNvPr id="5147" name="文本框 29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48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49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50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51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52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127" name="组合 35"/>
          <p:cNvGrpSpPr/>
          <p:nvPr/>
        </p:nvGrpSpPr>
        <p:grpSpPr bwMode="auto">
          <a:xfrm>
            <a:off x="6166485" y="4144010"/>
            <a:ext cx="922338" cy="1065213"/>
            <a:chOff x="0" y="0"/>
            <a:chExt cx="1179513" cy="1360488"/>
          </a:xfrm>
        </p:grpSpPr>
        <p:sp>
          <p:nvSpPr>
            <p:cNvPr id="5141" name="文本框 3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42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43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44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45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46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5129" name="矩形 1"/>
          <p:cNvSpPr>
            <a:spLocks noChangeArrowheads="1"/>
          </p:cNvSpPr>
          <p:nvPr/>
        </p:nvSpPr>
        <p:spPr bwMode="auto">
          <a:xfrm>
            <a:off x="7301548" y="3091498"/>
            <a:ext cx="1960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新学期展望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30" name="矩形 1"/>
          <p:cNvSpPr>
            <a:spLocks noChangeArrowheads="1"/>
          </p:cNvSpPr>
          <p:nvPr/>
        </p:nvSpPr>
        <p:spPr bwMode="auto">
          <a:xfrm>
            <a:off x="7301548" y="4404360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实验室发展思考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32" name="MH_Others_1"/>
          <p:cNvSpPr>
            <a:spLocks noChangeArrowheads="1"/>
          </p:cNvSpPr>
          <p:nvPr/>
        </p:nvSpPr>
        <p:spPr bwMode="auto">
          <a:xfrm>
            <a:off x="2114550" y="3619500"/>
            <a:ext cx="1871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3" name="文本框 53"/>
          <p:cNvSpPr>
            <a:spLocks noChangeArrowheads="1"/>
          </p:cNvSpPr>
          <p:nvPr/>
        </p:nvSpPr>
        <p:spPr bwMode="auto">
          <a:xfrm>
            <a:off x="2032000" y="2573338"/>
            <a:ext cx="18764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  <p:sp>
        <p:nvSpPr>
          <p:cNvPr id="5134" name="直接连接符 54"/>
          <p:cNvSpPr>
            <a:spLocks noChangeShapeType="1"/>
          </p:cNvSpPr>
          <p:nvPr/>
        </p:nvSpPr>
        <p:spPr bwMode="auto">
          <a:xfrm>
            <a:off x="2197100" y="3609975"/>
            <a:ext cx="1570038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1233488" y="35242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解决方法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7415" name="组合 15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7416" name="文本框 1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7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21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MH_Text_4">
            <a:extLst>
              <a:ext uri="{FF2B5EF4-FFF2-40B4-BE49-F238E27FC236}">
                <a16:creationId xmlns:a16="http://schemas.microsoft.com/office/drawing/2014/main" id="{2B318C8E-0C36-41CC-99A6-11AA5082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1492197"/>
            <a:ext cx="10152062" cy="450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）“传帮带”体系的建立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之前的“传帮带”，只是让毕业生将毕业论文创新点给新同学，让研究延续下去。这存在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个弊端：毕业论文的创新点能否支撑完成新论文？毕业生是否会在毕业的紧要关头，耐心指导？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借鉴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个成功案例：①我指导袁尤良，首先提供了基础课程的学习，其次是循序渐进的论文阅读入门，最后是一些简单程序的指导，结果是半年后可以产出一篇论文；②胡刚博士指导黎芮彤，最主要的是提供了可以研究的点，结果是半年后产出一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会论文；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因此，我认为“传帮带”最重要的两点，一个是“师傅领进门，修行靠个人”；一个是“雪中送炭”；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091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1233488" y="35242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解决方法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7415" name="组合 15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7416" name="文本框 1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7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21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MH_Text_4">
            <a:extLst>
              <a:ext uri="{FF2B5EF4-FFF2-40B4-BE49-F238E27FC236}">
                <a16:creationId xmlns:a16="http://schemas.microsoft.com/office/drawing/2014/main" id="{2B318C8E-0C36-41CC-99A6-11AA5082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1492197"/>
            <a:ext cx="10152062" cy="481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）项目精炼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月份，实验室博士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6-7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人，学硕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人，专硕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人（其中，毕业年级硕士生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人）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年需要结项的项目：产业项目、食品项目、自动问答项目；仍需开展的项目：湖北省重点、武汉市应用基础、自科基金面上项目、华为纵向项目、华为横向项目；横向项目：水务项目、岩土项目等；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新项目申报中，舍弃高投入低产出的项目；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项目申报方向尽量靠近实验室研究大方向，确定研究中的创新点和结合点，通过项目产出科研论文；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712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1233488" y="35242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解决方法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7415" name="组合 15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7416" name="文本框 1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7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421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MH_Text_4">
            <a:extLst>
              <a:ext uri="{FF2B5EF4-FFF2-40B4-BE49-F238E27FC236}">
                <a16:creationId xmlns:a16="http://schemas.microsoft.com/office/drawing/2014/main" id="{2B318C8E-0C36-41CC-99A6-11AA5082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1492197"/>
            <a:ext cx="10152062" cy="442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）构建“轻松、愉快”的实验室氛围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2020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年之前，实验室每年都会有类似“团建”的活动；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2019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年底，因为实验室身体健康问题，统一办理了健身卡，目前大家的使用率不高；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2021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年，在“疫情防控”的要求范围内，希望实验室可以举办更多的活动；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一方面，加强实验室同学的体魄，少生病；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另一方面，给大家一个释放压力的宣泄口，心理健康；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同时，加深同学与同学之间的友谊。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884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H_Text_4">
            <a:extLst>
              <a:ext uri="{FF2B5EF4-FFF2-40B4-BE49-F238E27FC236}">
                <a16:creationId xmlns:a16="http://schemas.microsoft.com/office/drawing/2014/main" id="{2B318C8E-0C36-41CC-99A6-11AA5082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1492197"/>
            <a:ext cx="10152062" cy="442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最后，以上只是我个人的一点点看法和建议，仅供参考；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虽然，实验室存在一些问题，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但是，我认为实验室的氛围依然是最棒的；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  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导师，我认为依然是最好的；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         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希望实验室，未来也可以发展为全国最专业的！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545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"/>
          <p:cNvSpPr>
            <a:spLocks noChangeArrowheads="1"/>
          </p:cNvSpPr>
          <p:nvPr/>
        </p:nvSpPr>
        <p:spPr bwMode="auto">
          <a:xfrm>
            <a:off x="4480560" y="2533650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新年快乐</a:t>
            </a:r>
          </a:p>
        </p:txBody>
      </p:sp>
      <p:sp>
        <p:nvSpPr>
          <p:cNvPr id="26627" name="矩形 3"/>
          <p:cNvSpPr>
            <a:spLocks noChangeArrowheads="1"/>
          </p:cNvSpPr>
          <p:nvPr/>
        </p:nvSpPr>
        <p:spPr bwMode="auto">
          <a:xfrm>
            <a:off x="4678363" y="3714750"/>
            <a:ext cx="2885534" cy="307777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HAPPY    NEW    YEAR     2021</a:t>
            </a:r>
          </a:p>
        </p:txBody>
      </p:sp>
      <p:sp>
        <p:nvSpPr>
          <p:cNvPr id="26628" name="Oval 5"/>
          <p:cNvSpPr>
            <a:spLocks noChangeArrowheads="1"/>
          </p:cNvSpPr>
          <p:nvPr/>
        </p:nvSpPr>
        <p:spPr bwMode="auto">
          <a:xfrm>
            <a:off x="3133725" y="1989138"/>
            <a:ext cx="344488" cy="341312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629" name="Oval 7"/>
          <p:cNvSpPr>
            <a:spLocks noChangeArrowheads="1"/>
          </p:cNvSpPr>
          <p:nvPr/>
        </p:nvSpPr>
        <p:spPr bwMode="auto">
          <a:xfrm>
            <a:off x="4125913" y="1774825"/>
            <a:ext cx="85725" cy="84138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630" name="Oval 8"/>
          <p:cNvSpPr>
            <a:spLocks noChangeArrowheads="1"/>
          </p:cNvSpPr>
          <p:nvPr/>
        </p:nvSpPr>
        <p:spPr bwMode="auto">
          <a:xfrm>
            <a:off x="5422900" y="1741488"/>
            <a:ext cx="85725" cy="84137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631" name="Oval 9"/>
          <p:cNvSpPr>
            <a:spLocks noChangeArrowheads="1"/>
          </p:cNvSpPr>
          <p:nvPr/>
        </p:nvSpPr>
        <p:spPr bwMode="auto">
          <a:xfrm>
            <a:off x="3351213" y="2800350"/>
            <a:ext cx="85725" cy="85725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632" name="Oval 10"/>
          <p:cNvSpPr>
            <a:spLocks noChangeArrowheads="1"/>
          </p:cNvSpPr>
          <p:nvPr/>
        </p:nvSpPr>
        <p:spPr bwMode="auto">
          <a:xfrm>
            <a:off x="4765675" y="4508500"/>
            <a:ext cx="85725" cy="85725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633" name="Oval 11"/>
          <p:cNvSpPr>
            <a:spLocks noChangeArrowheads="1"/>
          </p:cNvSpPr>
          <p:nvPr/>
        </p:nvSpPr>
        <p:spPr bwMode="auto">
          <a:xfrm>
            <a:off x="3609975" y="4040188"/>
            <a:ext cx="515938" cy="511175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634" name="Oval 12"/>
          <p:cNvSpPr>
            <a:spLocks noChangeArrowheads="1"/>
          </p:cNvSpPr>
          <p:nvPr/>
        </p:nvSpPr>
        <p:spPr bwMode="auto">
          <a:xfrm>
            <a:off x="7797800" y="1398588"/>
            <a:ext cx="692150" cy="685800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635" name="Freeform 13"/>
          <p:cNvSpPr>
            <a:spLocks noChangeArrowheads="1"/>
          </p:cNvSpPr>
          <p:nvPr/>
        </p:nvSpPr>
        <p:spPr bwMode="auto">
          <a:xfrm>
            <a:off x="6853238" y="2008188"/>
            <a:ext cx="1981200" cy="2767012"/>
          </a:xfrm>
          <a:custGeom>
            <a:avLst/>
            <a:gdLst>
              <a:gd name="T0" fmla="*/ 1507435 w 184"/>
              <a:gd name="T1" fmla="*/ 0 h 303"/>
              <a:gd name="T2" fmla="*/ 1981200 w 184"/>
              <a:gd name="T3" fmla="*/ 1086714 h 303"/>
              <a:gd name="T4" fmla="*/ 0 w 184"/>
              <a:gd name="T5" fmla="*/ 2767012 h 303"/>
              <a:gd name="T6" fmla="*/ 0 60000 65536"/>
              <a:gd name="T7" fmla="*/ 0 60000 65536"/>
              <a:gd name="T8" fmla="*/ 0 60000 65536"/>
              <a:gd name="T9" fmla="*/ 0 w 184"/>
              <a:gd name="T10" fmla="*/ 0 h 303"/>
              <a:gd name="T11" fmla="*/ 184 w 184"/>
              <a:gd name="T12" fmla="*/ 303 h 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303">
                <a:moveTo>
                  <a:pt x="140" y="0"/>
                </a:moveTo>
                <a:cubicBezTo>
                  <a:pt x="168" y="32"/>
                  <a:pt x="184" y="74"/>
                  <a:pt x="184" y="119"/>
                </a:cubicBezTo>
                <a:cubicBezTo>
                  <a:pt x="184" y="221"/>
                  <a:pt x="102" y="303"/>
                  <a:pt x="0" y="303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636" name="Freeform 14"/>
          <p:cNvSpPr>
            <a:spLocks noChangeArrowheads="1"/>
          </p:cNvSpPr>
          <p:nvPr/>
        </p:nvSpPr>
        <p:spPr bwMode="auto">
          <a:xfrm>
            <a:off x="4213225" y="2922588"/>
            <a:ext cx="7938" cy="138112"/>
          </a:xfrm>
          <a:custGeom>
            <a:avLst/>
            <a:gdLst>
              <a:gd name="T0" fmla="*/ 7938 w 1"/>
              <a:gd name="T1" fmla="*/ 138112 h 13"/>
              <a:gd name="T2" fmla="*/ 0 w 1"/>
              <a:gd name="T3" fmla="*/ 0 h 13"/>
              <a:gd name="T4" fmla="*/ 0 60000 65536"/>
              <a:gd name="T5" fmla="*/ 0 60000 65536"/>
              <a:gd name="T6" fmla="*/ 0 w 1"/>
              <a:gd name="T7" fmla="*/ 0 h 13"/>
              <a:gd name="T8" fmla="*/ 1 w 1"/>
              <a:gd name="T9" fmla="*/ 13 h 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">
                <a:moveTo>
                  <a:pt x="1" y="13"/>
                </a:moveTo>
                <a:cubicBezTo>
                  <a:pt x="0" y="9"/>
                  <a:pt x="0" y="4"/>
                  <a:pt x="0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637" name="Freeform 15"/>
          <p:cNvSpPr>
            <a:spLocks noChangeArrowheads="1"/>
          </p:cNvSpPr>
          <p:nvPr/>
        </p:nvSpPr>
        <p:spPr bwMode="auto">
          <a:xfrm>
            <a:off x="4222750" y="2433638"/>
            <a:ext cx="377825" cy="357187"/>
          </a:xfrm>
          <a:custGeom>
            <a:avLst/>
            <a:gdLst>
              <a:gd name="T0" fmla="*/ 0 w 58"/>
              <a:gd name="T1" fmla="*/ 357187 h 55"/>
              <a:gd name="T2" fmla="*/ 377825 w 58"/>
              <a:gd name="T3" fmla="*/ 0 h 55"/>
              <a:gd name="T4" fmla="*/ 0 60000 65536"/>
              <a:gd name="T5" fmla="*/ 0 60000 65536"/>
              <a:gd name="T6" fmla="*/ 0 w 58"/>
              <a:gd name="T7" fmla="*/ 0 h 55"/>
              <a:gd name="T8" fmla="*/ 58 w 58"/>
              <a:gd name="T9" fmla="*/ 55 h 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" h="55">
                <a:moveTo>
                  <a:pt x="0" y="55"/>
                </a:moveTo>
                <a:cubicBezTo>
                  <a:pt x="10" y="29"/>
                  <a:pt x="31" y="9"/>
                  <a:pt x="58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638" name="任意多边形 24"/>
          <p:cNvSpPr>
            <a:spLocks noChangeArrowheads="1"/>
          </p:cNvSpPr>
          <p:nvPr/>
        </p:nvSpPr>
        <p:spPr bwMode="auto">
          <a:xfrm>
            <a:off x="4011613" y="2300288"/>
            <a:ext cx="4170362" cy="1606550"/>
          </a:xfrm>
          <a:custGeom>
            <a:avLst/>
            <a:gdLst>
              <a:gd name="T0" fmla="*/ 267790 w 4170372"/>
              <a:gd name="T1" fmla="*/ 0 h 1606716"/>
              <a:gd name="T2" fmla="*/ 3902572 w 4170372"/>
              <a:gd name="T3" fmla="*/ 0 h 1606716"/>
              <a:gd name="T4" fmla="*/ 4170362 w 4170372"/>
              <a:gd name="T5" fmla="*/ 267763 h 1606716"/>
              <a:gd name="T6" fmla="*/ 4170362 w 4170372"/>
              <a:gd name="T7" fmla="*/ 1338787 h 1606716"/>
              <a:gd name="T8" fmla="*/ 3902572 w 4170372"/>
              <a:gd name="T9" fmla="*/ 1606550 h 1606716"/>
              <a:gd name="T10" fmla="*/ 3523358 w 4170372"/>
              <a:gd name="T11" fmla="*/ 1606550 h 1606716"/>
              <a:gd name="T12" fmla="*/ 3523358 w 4170372"/>
              <a:gd name="T13" fmla="*/ 1574492 h 1606716"/>
              <a:gd name="T14" fmla="*/ 3890364 w 4170372"/>
              <a:gd name="T15" fmla="*/ 1574492 h 1606716"/>
              <a:gd name="T16" fmla="*/ 4144947 w 4170372"/>
              <a:gd name="T17" fmla="*/ 1316228 h 1606716"/>
              <a:gd name="T18" fmla="*/ 4144947 w 4170372"/>
              <a:gd name="T19" fmla="*/ 283202 h 1606716"/>
              <a:gd name="T20" fmla="*/ 3890364 w 4170372"/>
              <a:gd name="T21" fmla="*/ 24937 h 1606716"/>
              <a:gd name="T22" fmla="*/ 287836 w 4170372"/>
              <a:gd name="T23" fmla="*/ 24937 h 1606716"/>
              <a:gd name="T24" fmla="*/ 33252 w 4170372"/>
              <a:gd name="T25" fmla="*/ 283202 h 1606716"/>
              <a:gd name="T26" fmla="*/ 33252 w 4170372"/>
              <a:gd name="T27" fmla="*/ 1316228 h 1606716"/>
              <a:gd name="T28" fmla="*/ 287836 w 4170372"/>
              <a:gd name="T29" fmla="*/ 1574492 h 1606716"/>
              <a:gd name="T30" fmla="*/ 664748 w 4170372"/>
              <a:gd name="T31" fmla="*/ 1574492 h 1606716"/>
              <a:gd name="T32" fmla="*/ 664748 w 4170372"/>
              <a:gd name="T33" fmla="*/ 1606550 h 1606716"/>
              <a:gd name="T34" fmla="*/ 267790 w 4170372"/>
              <a:gd name="T35" fmla="*/ 1606550 h 1606716"/>
              <a:gd name="T36" fmla="*/ 0 w 4170372"/>
              <a:gd name="T37" fmla="*/ 1338787 h 1606716"/>
              <a:gd name="T38" fmla="*/ 0 w 4170372"/>
              <a:gd name="T39" fmla="*/ 267763 h 1606716"/>
              <a:gd name="T40" fmla="*/ 267790 w 4170372"/>
              <a:gd name="T41" fmla="*/ 0 h 160671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170372"/>
              <a:gd name="T64" fmla="*/ 0 h 1606716"/>
              <a:gd name="T65" fmla="*/ 4170372 w 4170372"/>
              <a:gd name="T66" fmla="*/ 1606716 h 160671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170372" h="1606716">
                <a:moveTo>
                  <a:pt x="267791" y="0"/>
                </a:moveTo>
                <a:lnTo>
                  <a:pt x="3902581" y="0"/>
                </a:lnTo>
                <a:cubicBezTo>
                  <a:pt x="4050478" y="0"/>
                  <a:pt x="4170372" y="119894"/>
                  <a:pt x="4170372" y="267791"/>
                </a:cubicBezTo>
                <a:lnTo>
                  <a:pt x="4170372" y="1338925"/>
                </a:lnTo>
                <a:cubicBezTo>
                  <a:pt x="4170372" y="1486822"/>
                  <a:pt x="4050478" y="1606716"/>
                  <a:pt x="3902581" y="1606716"/>
                </a:cubicBezTo>
                <a:lnTo>
                  <a:pt x="3523366" y="1606716"/>
                </a:lnTo>
                <a:lnTo>
                  <a:pt x="3523366" y="1574655"/>
                </a:lnTo>
                <a:lnTo>
                  <a:pt x="3890373" y="1574655"/>
                </a:lnTo>
                <a:cubicBezTo>
                  <a:pt x="4030976" y="1574655"/>
                  <a:pt x="4144957" y="1459014"/>
                  <a:pt x="4144957" y="1316364"/>
                </a:cubicBezTo>
                <a:lnTo>
                  <a:pt x="4144957" y="283231"/>
                </a:lnTo>
                <a:cubicBezTo>
                  <a:pt x="4144957" y="140581"/>
                  <a:pt x="4030976" y="24940"/>
                  <a:pt x="3890373" y="24940"/>
                </a:cubicBezTo>
                <a:lnTo>
                  <a:pt x="287837" y="24940"/>
                </a:lnTo>
                <a:cubicBezTo>
                  <a:pt x="147233" y="24940"/>
                  <a:pt x="33252" y="140581"/>
                  <a:pt x="33252" y="283231"/>
                </a:cubicBezTo>
                <a:lnTo>
                  <a:pt x="33252" y="1316364"/>
                </a:lnTo>
                <a:cubicBezTo>
                  <a:pt x="33252" y="1459014"/>
                  <a:pt x="147233" y="1574655"/>
                  <a:pt x="287837" y="1574655"/>
                </a:cubicBezTo>
                <a:lnTo>
                  <a:pt x="664750" y="1574655"/>
                </a:lnTo>
                <a:lnTo>
                  <a:pt x="664750" y="1606716"/>
                </a:lnTo>
                <a:lnTo>
                  <a:pt x="267791" y="1606716"/>
                </a:lnTo>
                <a:cubicBezTo>
                  <a:pt x="119894" y="1606716"/>
                  <a:pt x="0" y="1486822"/>
                  <a:pt x="0" y="1338925"/>
                </a:cubicBezTo>
                <a:lnTo>
                  <a:pt x="0" y="267791"/>
                </a:lnTo>
                <a:cubicBezTo>
                  <a:pt x="0" y="119894"/>
                  <a:pt x="119894" y="0"/>
                  <a:pt x="267791" y="0"/>
                </a:cubicBezTo>
                <a:close/>
              </a:path>
            </a:pathLst>
          </a:custGeom>
          <a:solidFill>
            <a:schemeClr val="bg1"/>
          </a:solidFill>
          <a:ln w="28575" cap="flat" cmpd="sng">
            <a:solidFill>
              <a:schemeClr val="bg1"/>
            </a:solidFill>
            <a:miter lim="800000"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3"/>
          <p:cNvGrpSpPr/>
          <p:nvPr/>
        </p:nvGrpSpPr>
        <p:grpSpPr bwMode="auto">
          <a:xfrm>
            <a:off x="4132263" y="660400"/>
            <a:ext cx="3927475" cy="3843338"/>
            <a:chOff x="0" y="0"/>
            <a:chExt cx="1390650" cy="1360488"/>
          </a:xfrm>
        </p:grpSpPr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0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2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7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158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3175 w 1"/>
                <a:gd name="T1" fmla="*/ 49213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159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207963 h 55"/>
                <a:gd name="T2" fmla="*/ 219075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160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147" name="文本框 17"/>
          <p:cNvSpPr>
            <a:spLocks noChangeArrowheads="1"/>
          </p:cNvSpPr>
          <p:nvPr/>
        </p:nvSpPr>
        <p:spPr bwMode="auto">
          <a:xfrm>
            <a:off x="5334000" y="1216025"/>
            <a:ext cx="14970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8" name="矩形 1"/>
          <p:cNvSpPr>
            <a:spLocks noChangeArrowheads="1"/>
          </p:cNvSpPr>
          <p:nvPr/>
        </p:nvSpPr>
        <p:spPr bwMode="auto">
          <a:xfrm>
            <a:off x="3719195" y="4777740"/>
            <a:ext cx="4754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学期工作总结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MH_Text_4"/>
          <p:cNvSpPr>
            <a:spLocks noChangeArrowheads="1"/>
          </p:cNvSpPr>
          <p:nvPr/>
        </p:nvSpPr>
        <p:spPr bwMode="auto">
          <a:xfrm>
            <a:off x="1020763" y="1572092"/>
            <a:ext cx="4592294" cy="381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2019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年末和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2020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年中的目标：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增加论文阅读量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动手复现论文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进行模型改进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产业项目结项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扩展文献阅读领域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完成论文初稿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348" name="矩形 1"/>
          <p:cNvSpPr>
            <a:spLocks noChangeArrowheads="1"/>
          </p:cNvSpPr>
          <p:nvPr/>
        </p:nvSpPr>
        <p:spPr bwMode="auto">
          <a:xfrm>
            <a:off x="1233488" y="352425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学期工作总结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7177" name="组合 23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7178" name="文本框 24"/>
            <p:cNvSpPr>
              <a:spLocks noChangeArrowheads="1"/>
            </p:cNvSpPr>
            <p:nvPr/>
          </p:nvSpPr>
          <p:spPr bwMode="auto">
            <a:xfrm>
              <a:off x="192417" y="241187"/>
              <a:ext cx="530253" cy="7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79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180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7181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7182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183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MH_Text_4">
            <a:extLst>
              <a:ext uri="{FF2B5EF4-FFF2-40B4-BE49-F238E27FC236}">
                <a16:creationId xmlns:a16="http://schemas.microsoft.com/office/drawing/2014/main" id="{30D4D4E7-B5A7-40E4-9516-574E46C04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504" y="1572092"/>
            <a:ext cx="4592294" cy="381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2020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全年已完成工作：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精读论文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篇左右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完成了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篇左右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SLU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经典论文复现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实现了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篇论文模型的改进工作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完成了产业项目结项报告写作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目前在拓展多标签分类的论文阅读工作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已完成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篇论文初稿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75FE776F-16E5-485F-8720-F0B730273FE3}"/>
              </a:ext>
            </a:extLst>
          </p:cNvPr>
          <p:cNvSpPr/>
          <p:nvPr/>
        </p:nvSpPr>
        <p:spPr bwMode="auto">
          <a:xfrm>
            <a:off x="4827383" y="3130944"/>
            <a:ext cx="1571348" cy="727969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矩形 1"/>
          <p:cNvSpPr>
            <a:spLocks noChangeArrowheads="1"/>
          </p:cNvSpPr>
          <p:nvPr/>
        </p:nvSpPr>
        <p:spPr bwMode="auto">
          <a:xfrm>
            <a:off x="1233488" y="352425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学期工作总结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7177" name="组合 23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7178" name="文本框 24"/>
            <p:cNvSpPr>
              <a:spLocks noChangeArrowheads="1"/>
            </p:cNvSpPr>
            <p:nvPr/>
          </p:nvSpPr>
          <p:spPr bwMode="auto">
            <a:xfrm>
              <a:off x="192417" y="241187"/>
              <a:ext cx="530253" cy="7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79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180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7181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7182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183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MH_Text_4">
            <a:extLst>
              <a:ext uri="{FF2B5EF4-FFF2-40B4-BE49-F238E27FC236}">
                <a16:creationId xmlns:a16="http://schemas.microsoft.com/office/drawing/2014/main" id="{30D4D4E7-B5A7-40E4-9516-574E46C04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1327917"/>
            <a:ext cx="10493575" cy="509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2020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全年已完成工作：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产业项目完成包括：中期报告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份、发明专利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项、政府报告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份、用户说明书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份、结项报告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份，累计完成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万余字的文档写作工作；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完成基金评审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项，论文审稿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指导袁尤良投稿论文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成果：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彭敏，贾旭，胡刚，徐文杰，一种基于多源产业波及效应的最大影响子图抽取方法，已受理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彭敏，贾旭，胡刚，徐文杰，一种基于区域产业企业的三网产业图谱构建方法，已受理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彭敏，徐文杰，胡刚，贾旭，一种基于词向量的企业所属新兴产业分类方法，已受理（指导）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9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"/>
          <p:cNvGrpSpPr/>
          <p:nvPr/>
        </p:nvGrpSpPr>
        <p:grpSpPr bwMode="auto">
          <a:xfrm>
            <a:off x="4132263" y="698500"/>
            <a:ext cx="3927475" cy="3843338"/>
            <a:chOff x="0" y="0"/>
            <a:chExt cx="1390650" cy="1360488"/>
          </a:xfrm>
        </p:grpSpPr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0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3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4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7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278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3175 w 1"/>
                <a:gd name="T1" fmla="*/ 49213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279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207963 h 55"/>
                <a:gd name="T2" fmla="*/ 219075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280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1267" name="文本框 17"/>
          <p:cNvSpPr>
            <a:spLocks noChangeArrowheads="1"/>
          </p:cNvSpPr>
          <p:nvPr/>
        </p:nvSpPr>
        <p:spPr bwMode="auto">
          <a:xfrm>
            <a:off x="5334000" y="1254125"/>
            <a:ext cx="14970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8" name="矩形 1"/>
          <p:cNvSpPr>
            <a:spLocks noChangeArrowheads="1"/>
          </p:cNvSpPr>
          <p:nvPr/>
        </p:nvSpPr>
        <p:spPr bwMode="auto">
          <a:xfrm>
            <a:off x="4099560" y="4747260"/>
            <a:ext cx="3992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新学期展望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矩形 1"/>
          <p:cNvSpPr>
            <a:spLocks noChangeArrowheads="1"/>
          </p:cNvSpPr>
          <p:nvPr/>
        </p:nvSpPr>
        <p:spPr bwMode="auto">
          <a:xfrm>
            <a:off x="1233488" y="35242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新的目标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2319" name="组合 40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2320" name="文本框 41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21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322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2323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2324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325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MH_Text_4">
            <a:extLst>
              <a:ext uri="{FF2B5EF4-FFF2-40B4-BE49-F238E27FC236}">
                <a16:creationId xmlns:a16="http://schemas.microsoft.com/office/drawing/2014/main" id="{BEFA428E-25BE-4ED4-AC21-19C1E99F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1327917"/>
            <a:ext cx="10493575" cy="509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学术论文工作：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完成学术论文“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”的突破！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日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IJCNN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的投稿工作；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篇产业论文的写作工作，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之前投稿到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《Decision Support Systems》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专刊上；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指导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名硕士生完成毕业论文的实验和写作工作；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阅读对话管理的相关论文，动手复现经典论文，完成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1-2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篇论文写作工作；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项目工作：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完成产业项目的结项答辩工作。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矩形 1"/>
          <p:cNvSpPr>
            <a:spLocks noChangeArrowheads="1"/>
          </p:cNvSpPr>
          <p:nvPr/>
        </p:nvSpPr>
        <p:spPr bwMode="auto">
          <a:xfrm>
            <a:off x="1233488" y="352425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加强论文理论基础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2319" name="组合 40"/>
          <p:cNvGrpSpPr/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2320" name="文本框 41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21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322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2323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2324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325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pic>
        <p:nvPicPr>
          <p:cNvPr id="1032" name="Picture 8" descr="https://ss0.bdstatic.com/70cFvHSh_Q1YnxGkpoWK1HF6hhy/it/u=2275075386,1283610474&amp;fm=26&amp;gp=0.jpg">
            <a:extLst>
              <a:ext uri="{FF2B5EF4-FFF2-40B4-BE49-F238E27FC236}">
                <a16:creationId xmlns:a16="http://schemas.microsoft.com/office/drawing/2014/main" id="{5F4DBF5C-254C-4ACB-BCCC-2465587C7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1" y="3794786"/>
            <a:ext cx="2832995" cy="283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s0.bdstatic.com/70cFuHSh_Q1YnxGkpoWK1HF6hhy/it/u=448310732,3294469424&amp;fm=26&amp;gp=0.jpg">
            <a:extLst>
              <a:ext uri="{FF2B5EF4-FFF2-40B4-BE49-F238E27FC236}">
                <a16:creationId xmlns:a16="http://schemas.microsoft.com/office/drawing/2014/main" id="{4C4083BC-1EEC-4694-84AC-5E5AD75CE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2" y="710790"/>
            <a:ext cx="2832995" cy="283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MH_Text_4">
            <a:extLst>
              <a:ext uri="{FF2B5EF4-FFF2-40B4-BE49-F238E27FC236}">
                <a16:creationId xmlns:a16="http://schemas.microsoft.com/office/drawing/2014/main" id="{05B27DA1-2FDD-4494-A624-149EFEAC1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4" y="1327917"/>
            <a:ext cx="6116884" cy="509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新学期希望能完成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本书的学习工作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一方面，为自己构建一些深度学习的基础理论框架；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另一方面，提升自身的理论基础。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新的论文创新点，希望能从模型的角度、数学推理的角度实现创新，而不是简单的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1+2+3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的创新。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弥补数学公式到论文代码的桥接工作。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"/>
          <p:cNvGrpSpPr/>
          <p:nvPr/>
        </p:nvGrpSpPr>
        <p:grpSpPr bwMode="auto">
          <a:xfrm>
            <a:off x="4132263" y="765175"/>
            <a:ext cx="3927475" cy="3843338"/>
            <a:chOff x="0" y="0"/>
            <a:chExt cx="1390650" cy="1360488"/>
          </a:xfrm>
        </p:grpSpPr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0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2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3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4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5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6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7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398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3175 w 1"/>
                <a:gd name="T1" fmla="*/ 49213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399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207963 h 55"/>
                <a:gd name="T2" fmla="*/ 219075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400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6387" name="文本框 17"/>
          <p:cNvSpPr>
            <a:spLocks noChangeArrowheads="1"/>
          </p:cNvSpPr>
          <p:nvPr/>
        </p:nvSpPr>
        <p:spPr bwMode="auto">
          <a:xfrm>
            <a:off x="5334000" y="1320800"/>
            <a:ext cx="14970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1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8" name="矩形 1"/>
          <p:cNvSpPr>
            <a:spLocks noChangeArrowheads="1"/>
          </p:cNvSpPr>
          <p:nvPr/>
        </p:nvSpPr>
        <p:spPr bwMode="auto">
          <a:xfrm>
            <a:off x="3297128" y="4810318"/>
            <a:ext cx="55707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实验室发展思考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2112</Words>
  <Application>Microsoft Office PowerPoint</Application>
  <PresentationFormat>宽屏</PresentationFormat>
  <Paragraphs>178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</dc:title>
  <dc:creator>第一PPT</dc:creator>
  <cp:keywords>www.1ppt.com</cp:keywords>
  <cp:lastModifiedBy>jx</cp:lastModifiedBy>
  <cp:revision>94</cp:revision>
  <dcterms:created xsi:type="dcterms:W3CDTF">2015-08-25T06:05:00Z</dcterms:created>
  <dcterms:modified xsi:type="dcterms:W3CDTF">2021-01-16T05:43:30Z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