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5" r:id="rId2"/>
    <p:sldId id="273" r:id="rId3"/>
    <p:sldId id="257" r:id="rId4"/>
    <p:sldId id="324" r:id="rId5"/>
    <p:sldId id="327" r:id="rId6"/>
    <p:sldId id="374" r:id="rId7"/>
    <p:sldId id="267" r:id="rId8"/>
    <p:sldId id="328" r:id="rId9"/>
    <p:sldId id="371" r:id="rId10"/>
    <p:sldId id="329" r:id="rId11"/>
    <p:sldId id="269" r:id="rId12"/>
    <p:sldId id="370" r:id="rId13"/>
    <p:sldId id="372" r:id="rId14"/>
    <p:sldId id="373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238DED"/>
    <a:srgbClr val="D4D2D3"/>
    <a:srgbClr val="1FABF1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72145" autoAdjust="0"/>
  </p:normalViewPr>
  <p:slideViewPr>
    <p:cSldViewPr snapToGrid="0">
      <p:cViewPr varScale="1">
        <p:scale>
          <a:sx n="83" d="100"/>
          <a:sy n="83" d="100"/>
        </p:scale>
        <p:origin x="1512" y="588"/>
      </p:cViewPr>
      <p:guideLst>
        <p:guide orient="horz" pos="217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命令行，创建一个包含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里面写入一个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2.Deployment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监听到有新的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对象被写入，就获取到对象信息，根据对象信息来做任务调度，创建对应的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 Set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3.Replica Set 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监听到有新的对象被创建，也读取到对象信息来做任务调度，创建对应的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4.Scheduler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监听到有新的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被创建，读取到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对象信息，根据集群状态将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调度到某一个节点上，然后更新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（内部操作是将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和节点绑定）。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5.Kubelet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监听到当前的节点被指定了新的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，就根据对象信息运行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与</a:t>
            </a:r>
            <a:r>
              <a:rPr lang="en-US" altLang="zh-CN" sz="1200" dirty="0" smtClean="0"/>
              <a:t>Docker</a:t>
            </a:r>
            <a:r>
              <a:rPr lang="zh-CN" altLang="en-US" sz="1200" dirty="0" smtClean="0"/>
              <a:t>官方的</a:t>
            </a:r>
            <a:r>
              <a:rPr lang="en-US" altLang="zh-CN" sz="1200" dirty="0" smtClean="0"/>
              <a:t>Swarm</a:t>
            </a:r>
            <a:r>
              <a:rPr lang="zh-CN" altLang="en-US" sz="1200" dirty="0" smtClean="0"/>
              <a:t>相比，它成熟稳重，有超强的功能扩展性，支持超大规模集群的精细管理，支持有状态的大数据分析，支持复杂的网络场景，兼容性更好；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只实现了核心的资源管理，需要我们自己设计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实现业务调度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是零散的积木，你需要自己组装实现自己的业务模型，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就是组装好的积木，你直接拿来用就好了。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4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真实的生产环境应用会包含多个容器，而这些容器还很可能会跨越多个服务器主机部署。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将提供规模部署容器的编排与管理能力。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编排让你能够构建多容器的应用服务，在集群上调度或伸缩这些容器，以及管理它们随时间变化的健康状态。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3900" dirty="0" smtClean="0"/>
              <a:t>以前在计算机上部署一个应用时，需要安装很多的依赖包，这些依赖包不便管理而且极易冲突。</a:t>
            </a:r>
            <a:endParaRPr lang="en-US" altLang="zh-CN" sz="23900" dirty="0" smtClean="0"/>
          </a:p>
          <a:p>
            <a:r>
              <a:rPr lang="zh-CN" altLang="en-US" sz="23900" dirty="0" smtClean="0"/>
              <a:t>容器把一个个应用抽象出来，各自拥有自己独立的运行环境，就像虚拟机一样。</a:t>
            </a:r>
            <a:endParaRPr lang="en-US" altLang="zh-CN" sz="23900" dirty="0" smtClean="0"/>
          </a:p>
          <a:p>
            <a:r>
              <a:rPr lang="zh-CN" altLang="en-US" sz="23900" dirty="0" smtClean="0"/>
              <a:t>这也就</a:t>
            </a:r>
            <a:r>
              <a:rPr lang="zh-CN" altLang="en-US" sz="23900" dirty="0" smtClean="0"/>
              <a:t>意味着有了容器之后，我们</a:t>
            </a:r>
            <a:r>
              <a:rPr lang="zh-CN" altLang="en-US" sz="23900" dirty="0" smtClean="0"/>
              <a:t>不再关心宿主机上的环境，只需要将容器部署，应用就可以直接运行。</a:t>
            </a:r>
            <a:endParaRPr lang="zh-CN" altLang="en-US" sz="23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兴起时，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已经在资源调度和容器管理领域探索了多年，也积累了较多的企业级客户，稳定性较好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23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9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（高可用分布式键值存储服务）：是用来存储所有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的集群状态的，各个其他组件通信，都并不是互相调用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来完成的，而是把状态写入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，其他组件通过监听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的状态的的变化，然后做后续的处理，然后再一次把更新的数据写入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：刚才说了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是整个系统的最核心，所有组件之间通信都需要通过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，实际上，他们并不是直接访问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，而是访问一个代理，这个代理是通过标准的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，重新封装了对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接口调用。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：是实现任务调度的，简单说，直接请求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做调度的都是任务，比如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Deamon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，每一个任务请求发送给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之后，都是由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来处理的，每一个任务类型对应一个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对应一个叫做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：是用来做资源调度的，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会把任务对资源要求，其实就是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监听到有新的资源需要调度（新的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），就会根据整个集群的状态，给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分配到具体的节点上。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，运行在每一个节点上，它会监听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信息，发现有分配给它所在节点的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需要运行，就在节点上运行相应的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，并且把状态更新回到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是一个命令行工具，它会调用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发送请求写入状态到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，或者查询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47924" y="2335493"/>
            <a:ext cx="49373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5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54427" y="4699903"/>
            <a:ext cx="1655406" cy="295928"/>
            <a:chOff x="4654427" y="4699903"/>
            <a:chExt cx="1655406" cy="295928"/>
          </a:xfrm>
        </p:grpSpPr>
        <p:grpSp>
          <p:nvGrpSpPr>
            <p:cNvPr id="22" name="组合 21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4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17160" y="4699903"/>
              <a:ext cx="1392673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汇报人：王诚</a:t>
              </a:r>
              <a:endParaRPr kumimoji="0" 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95842" y="4718860"/>
            <a:ext cx="2019971" cy="281457"/>
            <a:chOff x="6395842" y="4718860"/>
            <a:chExt cx="2019971" cy="281457"/>
          </a:xfrm>
        </p:grpSpPr>
        <p:grpSp>
          <p:nvGrpSpPr>
            <p:cNvPr id="27" name="组合 26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29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672877" y="4739967"/>
              <a:ext cx="1742936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2019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日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9877" y="637601"/>
            <a:ext cx="37914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一个实例的部署过程：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809" y="1775958"/>
            <a:ext cx="6512209" cy="39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5730" y="1775958"/>
            <a:ext cx="518000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命令行一个对象，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Serve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，往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里写入一个对象。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2.Deployment Controller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根据对象信息，创建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Replica Set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3.Replica 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 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到对象信息来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调度，创建对应的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4.Scheduler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监听到有新的 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lang="en-US" altLang="zh-CN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调度到相应的节点上。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5.Kubelet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监听到当前的节点被指定了新的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根据对象信息运行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484376" y="2841530"/>
            <a:ext cx="3682773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zh-CN" altLang="en-US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总结</a:t>
            </a:r>
          </a:p>
        </p:txBody>
      </p: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22577" y="2513132"/>
            <a:ext cx="8127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更成熟，稳定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更强的扩展性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更</a:t>
            </a:r>
            <a:r>
              <a:rPr lang="zh-CN" altLang="en-US" sz="2800" dirty="0" smtClean="0"/>
              <a:t>强的兼容性</a:t>
            </a:r>
            <a:endParaRPr lang="en-US" altLang="zh-CN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516866" y="1257699"/>
            <a:ext cx="45065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Docker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相比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45727" y="2640250"/>
            <a:ext cx="8127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功能完善，生命力强大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简单易用上手快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负载均衡，容灾恢复，灰度升级</a:t>
            </a: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49301" y="1161385"/>
            <a:ext cx="25520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与</a:t>
            </a:r>
            <a:r>
              <a:rPr lang="en-US" altLang="zh-CN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Mesos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相比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6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3129" y="2432109"/>
            <a:ext cx="9611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Kubernetes </a:t>
            </a:r>
            <a:r>
              <a:rPr lang="zh-CN" altLang="en-US" sz="2800" dirty="0"/>
              <a:t>已成为部署分布式应用的标准</a:t>
            </a:r>
            <a:r>
              <a:rPr lang="zh-CN" altLang="en-US" sz="2800" dirty="0" smtClean="0"/>
              <a:t>方式，</a:t>
            </a:r>
            <a:r>
              <a:rPr lang="zh-CN" altLang="en-US" sz="2800" dirty="0"/>
              <a:t>许多旧应用也正在迁移到 </a:t>
            </a:r>
            <a:r>
              <a:rPr lang="en-US" altLang="zh-CN" sz="2800" dirty="0" smtClean="0"/>
              <a:t>Kubernetes</a:t>
            </a:r>
            <a:r>
              <a:rPr lang="zh-CN" altLang="en-US" sz="2800" dirty="0" smtClean="0"/>
              <a:t>。在</a:t>
            </a:r>
            <a:r>
              <a:rPr lang="zh-CN" altLang="en-US" sz="2800" dirty="0"/>
              <a:t>不远的将来，任何新成立的互联网公司都将用到 </a:t>
            </a:r>
            <a:r>
              <a:rPr lang="en-US" altLang="zh-CN" sz="2800" dirty="0" smtClean="0"/>
              <a:t>Kubernetes</a:t>
            </a:r>
            <a:r>
              <a:rPr lang="zh-CN" altLang="en-US" sz="2800" dirty="0" smtClean="0"/>
              <a:t>，也许</a:t>
            </a:r>
            <a:r>
              <a:rPr lang="zh-CN" altLang="en-US" sz="2800" dirty="0"/>
              <a:t>到 </a:t>
            </a:r>
            <a:r>
              <a:rPr lang="en-US" altLang="zh-CN" sz="2800" dirty="0" smtClean="0"/>
              <a:t>Kubernetes</a:t>
            </a:r>
            <a:r>
              <a:rPr lang="zh-CN" altLang="en-US" sz="2800" dirty="0" smtClean="0"/>
              <a:t>将成为下一代操作系统。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1037" y="1257699"/>
            <a:ext cx="255206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总结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85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08818" y="2710230"/>
            <a:ext cx="457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5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6309" y="3607452"/>
            <a:ext cx="369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54427" y="4718860"/>
            <a:ext cx="1667728" cy="276971"/>
            <a:chOff x="4654427" y="4718860"/>
            <a:chExt cx="1667728" cy="276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61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4929482" y="4729942"/>
              <a:ext cx="1392673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王诚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95842" y="4718860"/>
            <a:ext cx="2019971" cy="281457"/>
            <a:chOff x="6395842" y="4718860"/>
            <a:chExt cx="2019971" cy="281457"/>
          </a:xfrm>
        </p:grpSpPr>
        <p:grpSp>
          <p:nvGrpSpPr>
            <p:cNvPr id="12" name="组合 11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64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6672877" y="4739967"/>
              <a:ext cx="1742936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2019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1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9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37648" y="-1615772"/>
            <a:ext cx="2916704" cy="2916704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91422" y="-1461998"/>
            <a:ext cx="2609154" cy="2609154"/>
          </a:xfrm>
          <a:prstGeom prst="round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1"/>
          </a:gra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1" y="165970"/>
            <a:ext cx="34765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3" y="750775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80202" y="3053392"/>
            <a:ext cx="2299168" cy="1816404"/>
            <a:chOff x="853722" y="3510427"/>
            <a:chExt cx="2299168" cy="1816404"/>
          </a:xfrm>
        </p:grpSpPr>
        <p:sp>
          <p:nvSpPr>
            <p:cNvPr id="30" name="椭圆 29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Kubernetes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的概念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20005" y="2997835"/>
            <a:ext cx="2447925" cy="1562546"/>
            <a:chOff x="853722" y="3510427"/>
            <a:chExt cx="2299168" cy="1488367"/>
          </a:xfrm>
        </p:grpSpPr>
        <p:sp>
          <p:nvSpPr>
            <p:cNvPr id="38" name="椭圆 37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3798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Kubernetes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架构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57095" y="3069208"/>
            <a:ext cx="2299168" cy="1508628"/>
            <a:chOff x="853722" y="3510427"/>
            <a:chExt cx="2299168" cy="1508628"/>
          </a:xfrm>
        </p:grpSpPr>
        <p:sp>
          <p:nvSpPr>
            <p:cNvPr id="42" name="椭圆 41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3" name="矩形 4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总结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60526" y="3137440"/>
            <a:ext cx="3210955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Kubernetes</a:t>
            </a:r>
            <a:r>
              <a:rPr lang="zh-CN" altLang="en-US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的概念</a:t>
            </a: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175" y="423545"/>
            <a:ext cx="3090718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Kubernetes?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0725" y="1138555"/>
            <a:ext cx="9933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Kubernetes</a:t>
            </a:r>
            <a:r>
              <a:rPr lang="zh-CN" altLang="en-US" sz="2400" dirty="0" smtClean="0"/>
              <a:t>是由</a:t>
            </a:r>
            <a:r>
              <a:rPr lang="en-US" altLang="zh-CN" sz="2400" dirty="0" smtClean="0"/>
              <a:t>Google </a:t>
            </a:r>
            <a:r>
              <a:rPr lang="zh-CN" altLang="en-US" sz="2400" dirty="0"/>
              <a:t>开源的容器集群管理系统。在 </a:t>
            </a:r>
            <a:r>
              <a:rPr lang="en-US" altLang="zh-CN" sz="2400" dirty="0"/>
              <a:t>Docker </a:t>
            </a:r>
            <a:r>
              <a:rPr lang="zh-CN" altLang="en-US" sz="2400" dirty="0"/>
              <a:t>技术的基础上，为容器化的应用提供部署运行、资源调度、服务发现和动态伸缩等一系列完整功能，提高了大规模容器集群管理的便捷性。</a:t>
            </a:r>
            <a:endParaRPr lang="en-US" altLang="zh-CN" sz="24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20725" y="2553660"/>
            <a:ext cx="36421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为何需要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Kubernetes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？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52" name="Picture 4" descr="Kubernetes explained -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31" y="3076880"/>
            <a:ext cx="7065031" cy="32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175" y="4235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容器技术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AutoShape 2" descr="Why Container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8" y="1257699"/>
            <a:ext cx="3489208" cy="4402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81" y="1257699"/>
            <a:ext cx="3446126" cy="4402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175" y="423545"/>
            <a:ext cx="25649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Kubernetes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历史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AutoShape 2" descr="Why Container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8175" y="1136732"/>
            <a:ext cx="9933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随着</a:t>
            </a:r>
            <a:r>
              <a:rPr lang="en-US" altLang="zh-CN" sz="2400" dirty="0" smtClean="0"/>
              <a:t>Docker</a:t>
            </a:r>
            <a:r>
              <a:rPr lang="zh-CN" altLang="en-US" sz="2400" dirty="0" smtClean="0"/>
              <a:t>容器技术受到热捧，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敏锐地觉察到了商机，基于多年的容器管理技术编写了</a:t>
            </a:r>
            <a:r>
              <a:rPr lang="en-US" altLang="zh-CN" sz="2400" dirty="0" smtClean="0"/>
              <a:t>Kubernetes</a:t>
            </a:r>
            <a:r>
              <a:rPr lang="zh-CN" altLang="en-US" sz="2400" dirty="0" smtClean="0"/>
              <a:t>并开源。但是</a:t>
            </a:r>
            <a:r>
              <a:rPr lang="en-US" altLang="zh-CN" sz="2400" dirty="0" smtClean="0"/>
              <a:t>Kubernetes</a:t>
            </a:r>
            <a:r>
              <a:rPr lang="zh-CN" altLang="en-US" sz="2400" dirty="0" smtClean="0"/>
              <a:t>所走的路并不平坦：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Mesos</a:t>
            </a:r>
            <a:r>
              <a:rPr lang="zh-CN" altLang="en-US" sz="2400" dirty="0" smtClean="0"/>
              <a:t>凭借其较好的成熟和稳定性碾压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Docker</a:t>
            </a:r>
            <a:r>
              <a:rPr lang="zh-CN" altLang="en-US" sz="2400" dirty="0" smtClean="0"/>
              <a:t>推出</a:t>
            </a:r>
            <a:r>
              <a:rPr lang="en-US" altLang="zh-CN" sz="2400" dirty="0"/>
              <a:t>Swarm </a:t>
            </a:r>
            <a:r>
              <a:rPr lang="zh-CN" altLang="en-US" sz="2400" dirty="0"/>
              <a:t>管理</a:t>
            </a:r>
            <a:r>
              <a:rPr lang="zh-CN" altLang="en-US" sz="2400" dirty="0" smtClean="0"/>
              <a:t>引擎，赢得了更多人的青睐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最终凭借着其优良的设计架构，并且能更好地解决用户实际问题，逐渐占据自己的一席之地。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53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29741" y="2891060"/>
            <a:ext cx="3210955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zh-CN" altLang="en-US" sz="32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架构</a:t>
            </a:r>
            <a:endParaRPr lang="en-US" altLang="zh-CN" sz="32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793" y="318761"/>
            <a:ext cx="3418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Kubernetes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架构图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74" name="Picture 2" descr="https://www.kubernetes.org.cn/img/2019/03/P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13" y="923779"/>
            <a:ext cx="7041932" cy="50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07" y="5275984"/>
            <a:ext cx="1780952" cy="7238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507" y="1562679"/>
            <a:ext cx="476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 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：存储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 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的集群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507" y="2245851"/>
            <a:ext cx="34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：用于实现组件通讯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507" y="2929023"/>
            <a:ext cx="442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 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：用于实现任务调度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507" y="3612195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：用于实现资源调度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4507" y="4978539"/>
            <a:ext cx="370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Kubelet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信息。</a:t>
            </a:r>
            <a:endParaRPr lang="zh-CN" altLang="en-US" dirty="0"/>
          </a:p>
        </p:txBody>
      </p:sp>
      <p:pic>
        <p:nvPicPr>
          <p:cNvPr id="10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14" y="1482550"/>
            <a:ext cx="6512209" cy="39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14507" y="5661711"/>
            <a:ext cx="37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-Proxy: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负责将请求转发给</a:t>
            </a:r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507" y="4295367"/>
            <a:ext cx="251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Pod: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一个独立的进程。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1196</Words>
  <Application>Microsoft Office PowerPoint</Application>
  <PresentationFormat>宽屏</PresentationFormat>
  <Paragraphs>98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</vt:lpstr>
      <vt:lpstr>Open Sans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圆点</dc:title>
  <dc:creator>第一PPT</dc:creator>
  <cp:keywords>www.1ppt.com</cp:keywords>
  <dc:description>www.1ppt.com</dc:description>
  <cp:lastModifiedBy>王诚</cp:lastModifiedBy>
  <cp:revision>322</cp:revision>
  <dcterms:created xsi:type="dcterms:W3CDTF">2016-06-30T07:01:00Z</dcterms:created>
  <dcterms:modified xsi:type="dcterms:W3CDTF">2019-03-28T09:26:30Z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