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3" r:id="rId2"/>
    <p:sldId id="324" r:id="rId3"/>
    <p:sldId id="325" r:id="rId4"/>
    <p:sldId id="326" r:id="rId5"/>
    <p:sldId id="363" r:id="rId6"/>
    <p:sldId id="331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>
    <p:extLst>
      <p:ext uri="{19B8F6BF-5375-455C-9EA6-DF929625EA0E}">
        <p15:presenceInfo xmlns:p15="http://schemas.microsoft.com/office/powerpoint/2012/main" userId="2eec6f31438e1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890"/>
    <a:srgbClr val="66676C"/>
    <a:srgbClr val="B1172E"/>
    <a:srgbClr val="FEF19F"/>
    <a:srgbClr val="FEF6B0"/>
    <a:srgbClr val="FDD195"/>
    <a:srgbClr val="F7BE5D"/>
    <a:srgbClr val="F59945"/>
    <a:srgbClr val="EF902A"/>
    <a:srgbClr val="8A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13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6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6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18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22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5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1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29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0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0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8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3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8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3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12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3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3F84F8D-DD2D-47F0-B9CB-4282BFFBE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47FC7D-B29A-4982-ACBE-B9BA4950977D}"/>
              </a:ext>
            </a:extLst>
          </p:cNvPr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CC2F9D-F11C-407A-AB65-E0EE6CC94360}"/>
                </a:ext>
              </a:extLst>
            </p:cNvPr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5316C-EB4E-4BA5-850F-621F0581A3B2}"/>
                </a:ext>
              </a:extLst>
            </p:cNvPr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A0774-3A16-4166-BF89-89278E723A25}"/>
              </a:ext>
            </a:extLst>
          </p:cNvPr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78693-838A-4100-B55D-559C3D4D1A33}"/>
                </a:ext>
              </a:extLst>
            </p:cNvPr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43F323-C7F1-4DC4-B8E8-A82189DF9853}"/>
                </a:ext>
              </a:extLst>
            </p:cNvPr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02EE91-1744-4201-86D8-9345BC3AA367}"/>
                </a:ext>
              </a:extLst>
            </p:cNvPr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0512E-848F-4EC5-8A5C-4CB0D5698118}"/>
                </a:ext>
              </a:extLst>
            </p:cNvPr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2586037" y="2791313"/>
            <a:ext cx="6506508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75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命名实体识别</a:t>
            </a:r>
            <a:endParaRPr sz="75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54F23F-F9BF-4914-8C8D-F8272071DCA7}"/>
              </a:ext>
            </a:extLst>
          </p:cNvPr>
          <p:cNvSpPr txBox="1"/>
          <p:nvPr/>
        </p:nvSpPr>
        <p:spPr>
          <a:xfrm>
            <a:off x="10862218" y="6202269"/>
            <a:ext cx="954107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6676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体视界-简圆体" panose="02010601030101010101" charset="-122"/>
              </a:rPr>
              <a:t>彭美政</a:t>
            </a:r>
            <a:endParaRPr lang="en-US" altLang="zh-CN" sz="2000" dirty="0">
              <a:solidFill>
                <a:srgbClr val="66676C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体视界-简圆体" panose="02010601030101010101" charset="-122"/>
            </a:endParaRPr>
          </a:p>
        </p:txBody>
      </p:sp>
      <p:sp>
        <p:nvSpPr>
          <p:cNvPr id="20" name="Google Shape;86;p19">
            <a:extLst>
              <a:ext uri="{FF2B5EF4-FFF2-40B4-BE49-F238E27FC236}">
                <a16:creationId xmlns:a16="http://schemas.microsoft.com/office/drawing/2014/main" id="{E3872B0E-1B9E-4BCC-96A1-FB4F35433457}"/>
              </a:ext>
            </a:extLst>
          </p:cNvPr>
          <p:cNvSpPr txBox="1"/>
          <p:nvPr/>
        </p:nvSpPr>
        <p:spPr>
          <a:xfrm>
            <a:off x="3664000" y="4106069"/>
            <a:ext cx="4165550" cy="56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Named Entity recognition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3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传统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NER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方法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335561" y="154004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无监督学习的方法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FB7735-B039-450E-81CD-4962BF73643D}"/>
              </a:ext>
            </a:extLst>
          </p:cNvPr>
          <p:cNvSpPr/>
          <p:nvPr/>
        </p:nvSpPr>
        <p:spPr>
          <a:xfrm>
            <a:off x="1114425" y="2819400"/>
            <a:ext cx="173355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词汇资源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E821F1-9496-475F-ADB2-EDF1ABA482F1}"/>
              </a:ext>
            </a:extLst>
          </p:cNvPr>
          <p:cNvSpPr/>
          <p:nvPr/>
        </p:nvSpPr>
        <p:spPr>
          <a:xfrm>
            <a:off x="1114425" y="3733800"/>
            <a:ext cx="173355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词汇模式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5053D1-94F7-4926-91F7-10912AF7132C}"/>
              </a:ext>
            </a:extLst>
          </p:cNvPr>
          <p:cNvSpPr/>
          <p:nvPr/>
        </p:nvSpPr>
        <p:spPr>
          <a:xfrm>
            <a:off x="1114425" y="4708353"/>
            <a:ext cx="173355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统计信息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5FC976DE-8644-4144-8D12-602B33F2B47C}"/>
              </a:ext>
            </a:extLst>
          </p:cNvPr>
          <p:cNvSpPr/>
          <p:nvPr/>
        </p:nvSpPr>
        <p:spPr>
          <a:xfrm>
            <a:off x="3143250" y="2819400"/>
            <a:ext cx="180975" cy="24985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DB66334-4E28-4893-8EE4-EBE9B65411E7}"/>
              </a:ext>
            </a:extLst>
          </p:cNvPr>
          <p:cNvSpPr/>
          <p:nvPr/>
        </p:nvSpPr>
        <p:spPr>
          <a:xfrm>
            <a:off x="3686175" y="3838575"/>
            <a:ext cx="2257425" cy="43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982CF-E2A9-407C-BD91-A61B529E24FF}"/>
              </a:ext>
            </a:extLst>
          </p:cNvPr>
          <p:cNvSpPr/>
          <p:nvPr/>
        </p:nvSpPr>
        <p:spPr>
          <a:xfrm>
            <a:off x="6638925" y="3733800"/>
            <a:ext cx="173355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命名实体</a:t>
            </a:r>
          </a:p>
        </p:txBody>
      </p:sp>
    </p:spTree>
    <p:extLst>
      <p:ext uri="{BB962C8B-B14F-4D97-AF65-F5344CB8AC3E}">
        <p14:creationId xmlns:p14="http://schemas.microsoft.com/office/powerpoint/2010/main" val="39259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传统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NER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方法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335561" y="154004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基于特征的有监督学习方法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178AF0-6ABE-43E6-A42F-1395892A8ED1}"/>
              </a:ext>
            </a:extLst>
          </p:cNvPr>
          <p:cNvSpPr/>
          <p:nvPr/>
        </p:nvSpPr>
        <p:spPr>
          <a:xfrm>
            <a:off x="685800" y="2809875"/>
            <a:ext cx="12096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实体命名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219DB45-16BC-4F28-AAD2-FC39373BDA28}"/>
              </a:ext>
            </a:extLst>
          </p:cNvPr>
          <p:cNvSpPr/>
          <p:nvPr/>
        </p:nvSpPr>
        <p:spPr>
          <a:xfrm>
            <a:off x="2185987" y="2844224"/>
            <a:ext cx="2081213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AB681F-BDD3-49DB-B472-B3445F0C61A6}"/>
              </a:ext>
            </a:extLst>
          </p:cNvPr>
          <p:cNvSpPr/>
          <p:nvPr/>
        </p:nvSpPr>
        <p:spPr>
          <a:xfrm>
            <a:off x="4839814" y="2809875"/>
            <a:ext cx="120967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序列标注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B431ACF2-A077-4DFF-8381-61EC82FAD6F7}"/>
              </a:ext>
            </a:extLst>
          </p:cNvPr>
          <p:cNvSpPr txBox="1"/>
          <p:nvPr/>
        </p:nvSpPr>
        <p:spPr>
          <a:xfrm>
            <a:off x="567851" y="4030351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隐马尔科夫模型（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HMM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152DCA-C979-4E73-8791-50708CC0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5" y="4700498"/>
            <a:ext cx="6847619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38B0FE6-318C-444B-8361-DFB0397C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332546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88539" y="2932710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深度学习方法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0455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深度学习方法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335561" y="15400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优势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9023616-61A0-478D-84E4-253EE0E3BADC}"/>
              </a:ext>
            </a:extLst>
          </p:cNvPr>
          <p:cNvSpPr txBox="1"/>
          <p:nvPr/>
        </p:nvSpPr>
        <p:spPr>
          <a:xfrm>
            <a:off x="497486" y="2920772"/>
            <a:ext cx="5486400" cy="140517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非线性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避免复杂的特征工程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端到端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332EB9-25A6-47E2-96C0-50561C3E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38" y="2019525"/>
            <a:ext cx="820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深度学习方法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335561" y="1540047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深度学习的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NER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方法步骤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9023616-61A0-478D-84E4-253EE0E3BADC}"/>
              </a:ext>
            </a:extLst>
          </p:cNvPr>
          <p:cNvSpPr txBox="1"/>
          <p:nvPr/>
        </p:nvSpPr>
        <p:spPr>
          <a:xfrm>
            <a:off x="497486" y="2920772"/>
            <a:ext cx="5486400" cy="140517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输入的分布式表示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语境语义编码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输出标签解码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9EA149-370D-4EC1-BDA8-4A948E39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41" y="1916014"/>
            <a:ext cx="6289498" cy="46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38B0FE6-318C-444B-8361-DFB0397C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332546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4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88538" y="2932710"/>
            <a:ext cx="6879611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6000" spc="225" dirty="0" err="1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BiLSTM</a:t>
            </a:r>
            <a:r>
              <a:rPr lang="en-US" altLang="zh-CN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-CRF</a:t>
            </a: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方法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1429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711254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BiLSTM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-CRF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模型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335561" y="1540047"/>
            <a:ext cx="490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为什么要使用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LSTM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CRF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9023616-61A0-478D-84E4-253EE0E3BADC}"/>
              </a:ext>
            </a:extLst>
          </p:cNvPr>
          <p:cNvSpPr txBox="1"/>
          <p:nvPr/>
        </p:nvSpPr>
        <p:spPr>
          <a:xfrm>
            <a:off x="497486" y="2920772"/>
            <a:ext cx="5486400" cy="186684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LSTM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更擅长处理有长时间依赖效应的问题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为有效利用上下文信息，采用双向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LSTM</a:t>
            </a: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语法规则限制了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tag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之间的依赖关系，导引入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CRF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可以解决条件概率问题</a:t>
            </a:r>
          </a:p>
        </p:txBody>
      </p:sp>
    </p:spTree>
    <p:extLst>
      <p:ext uri="{BB962C8B-B14F-4D97-AF65-F5344CB8AC3E}">
        <p14:creationId xmlns:p14="http://schemas.microsoft.com/office/powerpoint/2010/main" val="10872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711254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BiLSTM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-CRF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模型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E09B676-FE78-4EBF-8D5D-46311D07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55" y="2171734"/>
            <a:ext cx="2076190" cy="552381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E1B0E0E3-030A-419C-A6B9-92132DCC9D46}"/>
              </a:ext>
            </a:extLst>
          </p:cNvPr>
          <p:cNvSpPr txBox="1"/>
          <p:nvPr/>
        </p:nvSpPr>
        <p:spPr>
          <a:xfrm>
            <a:off x="504825" y="2143158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输入句子：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FE43F-F73A-49F3-81DC-6881B9C0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884" y="2909378"/>
            <a:ext cx="2152381" cy="466667"/>
          </a:xfrm>
          <a:prstGeom prst="rect">
            <a:avLst/>
          </a:prstGeom>
        </p:spPr>
      </p:pic>
      <p:sp>
        <p:nvSpPr>
          <p:cNvPr id="9" name="TextBox 24">
            <a:extLst>
              <a:ext uri="{FF2B5EF4-FFF2-40B4-BE49-F238E27FC236}">
                <a16:creationId xmlns:a16="http://schemas.microsoft.com/office/drawing/2014/main" id="{98C0D9F3-8101-457C-B2FB-E129EC35D401}"/>
              </a:ext>
            </a:extLst>
          </p:cNvPr>
          <p:cNvSpPr txBox="1"/>
          <p:nvPr/>
        </p:nvSpPr>
        <p:spPr>
          <a:xfrm>
            <a:off x="504825" y="2810268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产生标注序列：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B215F-40FD-4BE7-B69B-E8DFAFE42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5" y="3507626"/>
            <a:ext cx="3447619" cy="809524"/>
          </a:xfrm>
          <a:prstGeom prst="rect">
            <a:avLst/>
          </a:prstGeom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43A2ABA7-880D-48F3-9ED2-078C43B619CA}"/>
              </a:ext>
            </a:extLst>
          </p:cNvPr>
          <p:cNvSpPr txBox="1"/>
          <p:nvPr/>
        </p:nvSpPr>
        <p:spPr>
          <a:xfrm>
            <a:off x="504825" y="3591556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定义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的打分函数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F23695-1EC2-45A4-93BB-91C7F9B3A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2271" y="4261082"/>
            <a:ext cx="2809524" cy="857143"/>
          </a:xfrm>
          <a:prstGeom prst="rect">
            <a:avLst/>
          </a:prstGeom>
        </p:spPr>
      </p:pic>
      <p:sp>
        <p:nvSpPr>
          <p:cNvPr id="16" name="TextBox 24">
            <a:extLst>
              <a:ext uri="{FF2B5EF4-FFF2-40B4-BE49-F238E27FC236}">
                <a16:creationId xmlns:a16="http://schemas.microsoft.com/office/drawing/2014/main" id="{1AF474D1-3ADE-4D9F-85FF-2D635EA2B7F2}"/>
              </a:ext>
            </a:extLst>
          </p:cNvPr>
          <p:cNvSpPr txBox="1"/>
          <p:nvPr/>
        </p:nvSpPr>
        <p:spPr>
          <a:xfrm>
            <a:off x="504825" y="4448731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利用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oftmax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计算所有可能的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标注的概率：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1F99B1-53E8-43AE-9CA4-1A7494AA0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929" y="5249806"/>
            <a:ext cx="2895238" cy="1066667"/>
          </a:xfrm>
          <a:prstGeom prst="rect">
            <a:avLst/>
          </a:prstGeom>
        </p:spPr>
      </p:pic>
      <p:sp>
        <p:nvSpPr>
          <p:cNvPr id="17" name="TextBox 24">
            <a:extLst>
              <a:ext uri="{FF2B5EF4-FFF2-40B4-BE49-F238E27FC236}">
                <a16:creationId xmlns:a16="http://schemas.microsoft.com/office/drawing/2014/main" id="{3252460E-F564-45BD-B575-99623A0FBD2F}"/>
              </a:ext>
            </a:extLst>
          </p:cNvPr>
          <p:cNvSpPr txBox="1"/>
          <p:nvPr/>
        </p:nvSpPr>
        <p:spPr>
          <a:xfrm>
            <a:off x="504825" y="5354354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极大似然估计作为损失函数：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04A1B2-99A7-4000-9BD1-F8B3D0528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2707" y="3600641"/>
            <a:ext cx="2114286" cy="733333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9F833088-57E3-40E6-8751-D439B582309B}"/>
              </a:ext>
            </a:extLst>
          </p:cNvPr>
          <p:cNvSpPr txBox="1"/>
          <p:nvPr/>
        </p:nvSpPr>
        <p:spPr>
          <a:xfrm>
            <a:off x="9172707" y="3086324"/>
            <a:ext cx="5486400" cy="48184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R="0" lvl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输出结果：</a:t>
            </a:r>
          </a:p>
        </p:txBody>
      </p:sp>
    </p:spTree>
    <p:extLst>
      <p:ext uri="{BB962C8B-B14F-4D97-AF65-F5344CB8AC3E}">
        <p14:creationId xmlns:p14="http://schemas.microsoft.com/office/powerpoint/2010/main" val="4447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711254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BiLSTM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-CRF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模型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4D10DE5F-6C66-43B7-854D-D5236D6B1967}"/>
              </a:ext>
            </a:extLst>
          </p:cNvPr>
          <p:cNvSpPr txBox="1"/>
          <p:nvPr/>
        </p:nvSpPr>
        <p:spPr>
          <a:xfrm>
            <a:off x="335561" y="15400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参数与训练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686160-689E-4277-8D7C-DC70D89E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0" y="2546809"/>
            <a:ext cx="4862032" cy="3673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769824-6E93-4486-8331-0E80AD3D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56" y="2373791"/>
            <a:ext cx="3895238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711254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BiLSTM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-CRF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模型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4D10DE5F-6C66-43B7-854D-D5236D6B1967}"/>
              </a:ext>
            </a:extLst>
          </p:cNvPr>
          <p:cNvSpPr txBox="1"/>
          <p:nvPr/>
        </p:nvSpPr>
        <p:spPr>
          <a:xfrm>
            <a:off x="335561" y="154004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292DE8-351D-47DD-B08F-95032B24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22" y="2362333"/>
            <a:ext cx="3980952" cy="21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D20115-FA87-4168-9368-1FBE83ED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953" y="2362333"/>
            <a:ext cx="4047619" cy="19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38CC72-ADD7-42DC-892A-761AFC2B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12" y="4591183"/>
            <a:ext cx="3961905" cy="19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7B0030-C82E-4BCA-A1D4-09797A97B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28" y="2267134"/>
            <a:ext cx="3904762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6B95524E-1A53-425C-81EF-C0CF457AA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2E1F3D1-1D55-45D1-BAD9-F47E79F1C02B}"/>
              </a:ext>
            </a:extLst>
          </p:cNvPr>
          <p:cNvGrpSpPr/>
          <p:nvPr/>
        </p:nvGrpSpPr>
        <p:grpSpPr>
          <a:xfrm rot="16200000" flipH="1" flipV="1">
            <a:off x="-507711" y="1384409"/>
            <a:ext cx="6845122" cy="4076300"/>
            <a:chOff x="0" y="889780"/>
            <a:chExt cx="12192000" cy="50494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47FC7D-B29A-4982-ACBE-B9BA4950977D}"/>
                </a:ext>
              </a:extLst>
            </p:cNvPr>
            <p:cNvGrpSpPr/>
            <p:nvPr/>
          </p:nvGrpSpPr>
          <p:grpSpPr>
            <a:xfrm>
              <a:off x="2586037" y="1695067"/>
              <a:ext cx="5657851" cy="4244193"/>
              <a:chOff x="5572123" y="1172330"/>
              <a:chExt cx="4638737" cy="347971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CC2F9D-F11C-407A-AB65-E0EE6CC94360}"/>
                  </a:ext>
                </a:extLst>
              </p:cNvPr>
              <p:cNvSpPr/>
              <p:nvPr/>
            </p:nvSpPr>
            <p:spPr>
              <a:xfrm>
                <a:off x="5572124" y="1172330"/>
                <a:ext cx="105425" cy="3399672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35316C-EB4E-4BA5-850F-621F0581A3B2}"/>
                  </a:ext>
                </a:extLst>
              </p:cNvPr>
              <p:cNvSpPr/>
              <p:nvPr/>
            </p:nvSpPr>
            <p:spPr>
              <a:xfrm rot="16200000">
                <a:off x="7839755" y="2280939"/>
                <a:ext cx="103473" cy="4638737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B328E2-B371-4F6C-A84F-3EA08E4994D5}"/>
                </a:ext>
              </a:extLst>
            </p:cNvPr>
            <p:cNvSpPr/>
            <p:nvPr/>
          </p:nvSpPr>
          <p:spPr>
            <a:xfrm>
              <a:off x="0" y="1914525"/>
              <a:ext cx="12192000" cy="3028950"/>
            </a:xfrm>
            <a:prstGeom prst="rect">
              <a:avLst/>
            </a:prstGeom>
            <a:solidFill>
              <a:srgbClr val="66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21A0774-3A16-4166-BF89-89278E723A25}"/>
                </a:ext>
              </a:extLst>
            </p:cNvPr>
            <p:cNvGrpSpPr/>
            <p:nvPr/>
          </p:nvGrpSpPr>
          <p:grpSpPr>
            <a:xfrm flipH="1" flipV="1">
              <a:off x="2586037" y="889780"/>
              <a:ext cx="6635093" cy="5038387"/>
              <a:chOff x="5261388" y="519244"/>
              <a:chExt cx="5439954" cy="413085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978693-838A-4100-B55D-559C3D4D1A33}"/>
                  </a:ext>
                </a:extLst>
              </p:cNvPr>
              <p:cNvSpPr/>
              <p:nvPr/>
            </p:nvSpPr>
            <p:spPr>
              <a:xfrm>
                <a:off x="5261388" y="529007"/>
                <a:ext cx="105424" cy="4121090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3F323-C7F1-4DC4-B8E8-A82189DF9853}"/>
                  </a:ext>
                </a:extLst>
              </p:cNvPr>
              <p:cNvSpPr/>
              <p:nvPr/>
            </p:nvSpPr>
            <p:spPr>
              <a:xfrm rot="16200000">
                <a:off x="7931885" y="1880639"/>
                <a:ext cx="110669" cy="5428244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02EE91-1744-4201-86D8-9345BC3AA367}"/>
                  </a:ext>
                </a:extLst>
              </p:cNvPr>
              <p:cNvSpPr/>
              <p:nvPr/>
            </p:nvSpPr>
            <p:spPr>
              <a:xfrm>
                <a:off x="10595914" y="4240769"/>
                <a:ext cx="105425" cy="363773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C0512E-848F-4EC5-8A5C-4CB0D5698118}"/>
                  </a:ext>
                </a:extLst>
              </p:cNvPr>
              <p:cNvSpPr/>
              <p:nvPr/>
            </p:nvSpPr>
            <p:spPr>
              <a:xfrm rot="16200000">
                <a:off x="5498977" y="387080"/>
                <a:ext cx="103474" cy="367801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E9B0D44-700A-4D24-93C5-0D550FA96C40}"/>
              </a:ext>
            </a:extLst>
          </p:cNvPr>
          <p:cNvSpPr/>
          <p:nvPr/>
        </p:nvSpPr>
        <p:spPr>
          <a:xfrm>
            <a:off x="1951160" y="2705123"/>
            <a:ext cx="1945945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目录</a:t>
            </a:r>
            <a:endParaRPr lang="en-US" altLang="zh-CN"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9FE6F3-BA09-400B-8F69-9FA19D1E03EE}"/>
              </a:ext>
            </a:extLst>
          </p:cNvPr>
          <p:cNvSpPr/>
          <p:nvPr/>
        </p:nvSpPr>
        <p:spPr>
          <a:xfrm>
            <a:off x="708461" y="1526218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“</a:t>
            </a:r>
            <a:endParaRPr sz="11500" spc="225" dirty="0">
              <a:solidFill>
                <a:srgbClr val="BCA8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0770BC-DE75-4F7C-B0BC-35EE12557DA5}"/>
              </a:ext>
            </a:extLst>
          </p:cNvPr>
          <p:cNvSpPr/>
          <p:nvPr/>
        </p:nvSpPr>
        <p:spPr>
          <a:xfrm>
            <a:off x="3095058" y="3971784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”</a:t>
            </a:r>
            <a:endParaRPr sz="11500" spc="225" dirty="0">
              <a:solidFill>
                <a:srgbClr val="BCA8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B8B168-B497-4E1A-A980-1224BEBE07E9}"/>
              </a:ext>
            </a:extLst>
          </p:cNvPr>
          <p:cNvSpPr/>
          <p:nvPr/>
        </p:nvSpPr>
        <p:spPr>
          <a:xfrm>
            <a:off x="7091244" y="818767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01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D2BE31-F82E-43B5-8F14-1822DD399DD3}"/>
              </a:ext>
            </a:extLst>
          </p:cNvPr>
          <p:cNvSpPr/>
          <p:nvPr/>
        </p:nvSpPr>
        <p:spPr>
          <a:xfrm>
            <a:off x="8247220" y="1010513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简介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6" name="Freeform 96">
            <a:extLst>
              <a:ext uri="{FF2B5EF4-FFF2-40B4-BE49-F238E27FC236}">
                <a16:creationId xmlns:a16="http://schemas.microsoft.com/office/drawing/2014/main" id="{0286A656-5CE7-4B4B-871C-CB8A8A4E0AC5}"/>
              </a:ext>
            </a:extLst>
          </p:cNvPr>
          <p:cNvSpPr>
            <a:spLocks noEditPoints="1"/>
          </p:cNvSpPr>
          <p:nvPr/>
        </p:nvSpPr>
        <p:spPr bwMode="auto">
          <a:xfrm>
            <a:off x="6178589" y="388236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" name="Freeform 112">
            <a:extLst>
              <a:ext uri="{FF2B5EF4-FFF2-40B4-BE49-F238E27FC236}">
                <a16:creationId xmlns:a16="http://schemas.microsoft.com/office/drawing/2014/main" id="{EEB24E84-1065-4401-A88E-5C55AD509D41}"/>
              </a:ext>
            </a:extLst>
          </p:cNvPr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BB819247-73CA-483A-B487-70355E43CC70}"/>
              </a:ext>
            </a:extLst>
          </p:cNvPr>
          <p:cNvSpPr>
            <a:spLocks noEditPoints="1"/>
          </p:cNvSpPr>
          <p:nvPr/>
        </p:nvSpPr>
        <p:spPr bwMode="auto">
          <a:xfrm>
            <a:off x="6178588" y="5267305"/>
            <a:ext cx="602055" cy="60205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Freeform 61">
            <a:extLst>
              <a:ext uri="{FF2B5EF4-FFF2-40B4-BE49-F238E27FC236}">
                <a16:creationId xmlns:a16="http://schemas.microsoft.com/office/drawing/2014/main" id="{4D868187-5A58-4822-8577-F1D9EA206873}"/>
              </a:ext>
            </a:extLst>
          </p:cNvPr>
          <p:cNvSpPr>
            <a:spLocks noEditPoints="1"/>
          </p:cNvSpPr>
          <p:nvPr/>
        </p:nvSpPr>
        <p:spPr bwMode="auto">
          <a:xfrm>
            <a:off x="6176303" y="251326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DCCB3C-A1B6-42B0-A2BC-8D48462941CC}"/>
              </a:ext>
            </a:extLst>
          </p:cNvPr>
          <p:cNvSpPr/>
          <p:nvPr/>
        </p:nvSpPr>
        <p:spPr>
          <a:xfrm>
            <a:off x="7098394" y="2149905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02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A17CB2-2536-469B-B72A-A0A6187C32F3}"/>
              </a:ext>
            </a:extLst>
          </p:cNvPr>
          <p:cNvSpPr/>
          <p:nvPr/>
        </p:nvSpPr>
        <p:spPr>
          <a:xfrm>
            <a:off x="8247219" y="2453320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传统</a:t>
            </a:r>
            <a:r>
              <a:rPr lang="en-US" altLang="zh-CN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NER</a:t>
            </a: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方法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8F80F1-0080-42DE-AE1A-2AC80DA2290D}"/>
              </a:ext>
            </a:extLst>
          </p:cNvPr>
          <p:cNvSpPr/>
          <p:nvPr/>
        </p:nvSpPr>
        <p:spPr>
          <a:xfrm>
            <a:off x="7144943" y="3570419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03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612D2F-C0F6-4988-98B7-ADF7FF8530E9}"/>
              </a:ext>
            </a:extLst>
          </p:cNvPr>
          <p:cNvSpPr/>
          <p:nvPr/>
        </p:nvSpPr>
        <p:spPr>
          <a:xfrm>
            <a:off x="8247219" y="3846014"/>
            <a:ext cx="3441057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深度学习方法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2AA0E2-4285-4309-B981-AC27A5CF2237}"/>
              </a:ext>
            </a:extLst>
          </p:cNvPr>
          <p:cNvSpPr/>
          <p:nvPr/>
        </p:nvSpPr>
        <p:spPr>
          <a:xfrm>
            <a:off x="7152093" y="4901557"/>
            <a:ext cx="1814487" cy="10541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</a:t>
            </a:r>
          </a:p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04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E61DC5-5699-4FC2-B2DC-442618E8D121}"/>
              </a:ext>
            </a:extLst>
          </p:cNvPr>
          <p:cNvSpPr/>
          <p:nvPr/>
        </p:nvSpPr>
        <p:spPr>
          <a:xfrm>
            <a:off x="8247219" y="4990933"/>
            <a:ext cx="344105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600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BiLSTM</a:t>
            </a:r>
            <a:r>
              <a:rPr lang="en-US" altLang="zh-CN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-CRF</a:t>
            </a:r>
            <a:r>
              <a:rPr lang="zh-CN" altLang="en-US" sz="36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方法</a:t>
            </a:r>
            <a:endParaRPr sz="36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9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38B0FE6-318C-444B-8361-DFB0397C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332546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88539" y="2932710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简介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638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ACEC49-448F-42C8-9AF8-6EAA0EE48B4C}"/>
              </a:ext>
            </a:extLst>
          </p:cNvPr>
          <p:cNvSpPr/>
          <p:nvPr/>
        </p:nvSpPr>
        <p:spPr>
          <a:xfrm>
            <a:off x="438150" y="1781176"/>
            <a:ext cx="13906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031A1A3-6331-4B5B-863D-3FB3FAF36305}"/>
              </a:ext>
            </a:extLst>
          </p:cNvPr>
          <p:cNvCxnSpPr>
            <a:stCxn id="2" idx="2"/>
          </p:cNvCxnSpPr>
          <p:nvPr/>
        </p:nvCxnSpPr>
        <p:spPr>
          <a:xfrm flipH="1">
            <a:off x="1123950" y="2809876"/>
            <a:ext cx="9525" cy="11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D3DDD0E-7B52-4F1E-8560-E0426D9FCF86}"/>
              </a:ext>
            </a:extLst>
          </p:cNvPr>
          <p:cNvSpPr/>
          <p:nvPr/>
        </p:nvSpPr>
        <p:spPr>
          <a:xfrm>
            <a:off x="552449" y="3962400"/>
            <a:ext cx="11620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特殊对象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A23F51-4495-47C0-AA9C-FE9987C4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71676"/>
            <a:ext cx="6096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6231302F-0F80-44EE-92ED-ADC7145ECCF4}"/>
              </a:ext>
            </a:extLst>
          </p:cNvPr>
          <p:cNvSpPr/>
          <p:nvPr/>
        </p:nvSpPr>
        <p:spPr>
          <a:xfrm>
            <a:off x="1828800" y="3743325"/>
            <a:ext cx="381000" cy="1352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A796C5-C52E-441C-B9F4-2730A330000A}"/>
              </a:ext>
            </a:extLst>
          </p:cNvPr>
          <p:cNvSpPr/>
          <p:nvPr/>
        </p:nvSpPr>
        <p:spPr>
          <a:xfrm>
            <a:off x="2209800" y="3543300"/>
            <a:ext cx="18859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广义命名实体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46A7FD-C86F-494B-ADE7-6231307589EB}"/>
              </a:ext>
            </a:extLst>
          </p:cNvPr>
          <p:cNvSpPr/>
          <p:nvPr/>
        </p:nvSpPr>
        <p:spPr>
          <a:xfrm>
            <a:off x="2262188" y="4886325"/>
            <a:ext cx="18859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特定领域实体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9B4C0C9-0465-456B-A97A-ECDB665D7C74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简介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393B2F-BE90-4E0E-B5FD-9009229CF693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简介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497486" y="18924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词性标注方案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EA9B17D4-3487-476D-9E42-1A961A244FDB}"/>
              </a:ext>
            </a:extLst>
          </p:cNvPr>
          <p:cNvSpPr txBox="1"/>
          <p:nvPr/>
        </p:nvSpPr>
        <p:spPr>
          <a:xfrm>
            <a:off x="849910" y="2815997"/>
            <a:ext cx="6084289" cy="279017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IOBES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方案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INSIDE,OUTSIDE,BEGIN,END,SINGLE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lvl="0" indent="-342900" defTabSz="121793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：命名实体的开始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lvl="0" indent="-342900" defTabSz="121793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：在命名实体内部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lvl="0" indent="-342900" defTabSz="121793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：命名实体的结束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lvl="0" indent="-342900" defTabSz="121793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：在命名实体外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lvl="0" indent="-342900" defTabSz="121793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：单个字符</a:t>
            </a:r>
          </a:p>
        </p:txBody>
      </p:sp>
    </p:spTree>
    <p:extLst>
      <p:ext uri="{BB962C8B-B14F-4D97-AF65-F5344CB8AC3E}">
        <p14:creationId xmlns:p14="http://schemas.microsoft.com/office/powerpoint/2010/main" val="7964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简介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497486" y="189247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实体命名识别的方法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EA9B17D4-3487-476D-9E42-1A961A244FDB}"/>
              </a:ext>
            </a:extLst>
          </p:cNvPr>
          <p:cNvSpPr txBox="1"/>
          <p:nvPr/>
        </p:nvSpPr>
        <p:spPr>
          <a:xfrm>
            <a:off x="497486" y="2920772"/>
            <a:ext cx="5486400" cy="186684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基于规则的方法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无监督方法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基于特征的监督学习方法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思源黑体" panose="020B0500000000000000" pitchFamily="34" charset="-122"/>
              </a:rPr>
              <a:t>深度学习方法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思源黑体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464FB6-F000-4EF5-8C62-5C12328B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56" y="2390866"/>
            <a:ext cx="5542460" cy="24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简介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497486" y="18924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数据集与工具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E8052-5606-4612-A70A-A962BD5B5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57" y="2795039"/>
            <a:ext cx="6600000" cy="31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CC584F-6476-4347-8C4C-5D531E9C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253" y="2867176"/>
            <a:ext cx="4331686" cy="30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38B0FE6-318C-444B-8361-DFB0397C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332546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88539" y="2932710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传统</a:t>
            </a:r>
            <a:r>
              <a:rPr lang="en-US" altLang="zh-CN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NER</a:t>
            </a: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方法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131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传统</a:t>
            </a:r>
            <a:r>
              <a:rPr lang="en-US" altLang="zh-CN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NER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方法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0F35FB55-BA0A-401C-8A69-55342569A98E}"/>
              </a:ext>
            </a:extLst>
          </p:cNvPr>
          <p:cNvSpPr txBox="1"/>
          <p:nvPr/>
        </p:nvSpPr>
        <p:spPr>
          <a:xfrm>
            <a:off x="335561" y="154004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基于规则的方法</a:t>
            </a:r>
          </a:p>
        </p:txBody>
      </p:sp>
      <p:pic>
        <p:nvPicPr>
          <p:cNvPr id="2050" name="Picture 2" descr="命名实体数据">
            <a:extLst>
              <a:ext uri="{FF2B5EF4-FFF2-40B4-BE49-F238E27FC236}">
                <a16:creationId xmlns:a16="http://schemas.microsoft.com/office/drawing/2014/main" id="{DD174972-EEA2-4952-9838-AEEE9283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714625"/>
            <a:ext cx="51816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FE06D3B-239E-4A5C-B05F-0C0C568035F9}"/>
              </a:ext>
            </a:extLst>
          </p:cNvPr>
          <p:cNvSpPr/>
          <p:nvPr/>
        </p:nvSpPr>
        <p:spPr>
          <a:xfrm>
            <a:off x="676275" y="3396674"/>
            <a:ext cx="97155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C9F351-233E-49E9-94CC-892B97D466C7}"/>
              </a:ext>
            </a:extLst>
          </p:cNvPr>
          <p:cNvSpPr/>
          <p:nvPr/>
        </p:nvSpPr>
        <p:spPr>
          <a:xfrm>
            <a:off x="2500311" y="3396673"/>
            <a:ext cx="126206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标注序列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B16D1C6-CA40-4B02-9340-9B0D08A270C5}"/>
              </a:ext>
            </a:extLst>
          </p:cNvPr>
          <p:cNvCxnSpPr>
            <a:stCxn id="2" idx="3"/>
            <a:endCxn id="10" idx="1"/>
          </p:cNvCxnSpPr>
          <p:nvPr/>
        </p:nvCxnSpPr>
        <p:spPr>
          <a:xfrm flipV="1">
            <a:off x="1647825" y="3689061"/>
            <a:ext cx="852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0730D17-BEC2-4513-A76E-66CC896401E7}"/>
              </a:ext>
            </a:extLst>
          </p:cNvPr>
          <p:cNvSpPr/>
          <p:nvPr/>
        </p:nvSpPr>
        <p:spPr>
          <a:xfrm>
            <a:off x="2645568" y="2439785"/>
            <a:ext cx="97155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词典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D9EE796-3B93-4553-B4CB-5F3599867722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3131343" y="3024560"/>
            <a:ext cx="0" cy="37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DC312F8-474B-45A2-B338-D41FF25E3E96}"/>
              </a:ext>
            </a:extLst>
          </p:cNvPr>
          <p:cNvSpPr/>
          <p:nvPr/>
        </p:nvSpPr>
        <p:spPr>
          <a:xfrm>
            <a:off x="2500311" y="4619625"/>
            <a:ext cx="1262064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正则匹配</a:t>
            </a:r>
            <a:endParaRPr lang="en-US" altLang="zh-CN" dirty="0"/>
          </a:p>
          <a:p>
            <a:pPr algn="ctr"/>
            <a:r>
              <a:rPr lang="zh-CN" altLang="en-US" dirty="0"/>
              <a:t>识别实体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A6FBD6-F90D-4850-AF4D-37DB4381D4B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3131343" y="3981448"/>
            <a:ext cx="0" cy="63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306</Words>
  <Application>Microsoft Office PowerPoint</Application>
  <PresentationFormat>宽屏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包图粗朗体</vt:lpstr>
      <vt:lpstr>等线</vt:lpstr>
      <vt:lpstr>等线 Light</vt:lpstr>
      <vt:lpstr>黑体</vt:lpstr>
      <vt:lpstr>字魂58号-创中黑</vt:lpstr>
      <vt:lpstr>字魂59号-创粗黑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彭 美政</cp:lastModifiedBy>
  <cp:revision>141</cp:revision>
  <dcterms:created xsi:type="dcterms:W3CDTF">2019-07-04T08:14:45Z</dcterms:created>
  <dcterms:modified xsi:type="dcterms:W3CDTF">2020-05-08T11:49:58Z</dcterms:modified>
</cp:coreProperties>
</file>