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4"/>
  </p:handoutMasterIdLst>
  <p:sldIdLst>
    <p:sldId id="460" r:id="rId4"/>
    <p:sldId id="593" r:id="rId6"/>
    <p:sldId id="587" r:id="rId7"/>
    <p:sldId id="346" r:id="rId8"/>
    <p:sldId id="461" r:id="rId9"/>
    <p:sldId id="594" r:id="rId10"/>
    <p:sldId id="595" r:id="rId11"/>
    <p:sldId id="596" r:id="rId12"/>
    <p:sldId id="597" r:id="rId13"/>
    <p:sldId id="598" r:id="rId14"/>
    <p:sldId id="605" r:id="rId15"/>
    <p:sldId id="599" r:id="rId16"/>
    <p:sldId id="606" r:id="rId17"/>
    <p:sldId id="616" r:id="rId18"/>
    <p:sldId id="600" r:id="rId19"/>
    <p:sldId id="612" r:id="rId20"/>
    <p:sldId id="601" r:id="rId21"/>
    <p:sldId id="602" r:id="rId22"/>
    <p:sldId id="604" r:id="rId23"/>
    <p:sldId id="603" r:id="rId24"/>
    <p:sldId id="615" r:id="rId25"/>
    <p:sldId id="607" r:id="rId26"/>
    <p:sldId id="613" r:id="rId27"/>
    <p:sldId id="608" r:id="rId28"/>
    <p:sldId id="609" r:id="rId29"/>
    <p:sldId id="610" r:id="rId30"/>
    <p:sldId id="611" r:id="rId31"/>
    <p:sldId id="614" r:id="rId32"/>
    <p:sldId id="459"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19F"/>
    <a:srgbClr val="759FCC"/>
    <a:srgbClr val="EEFCFF"/>
    <a:srgbClr val="DDF9FF"/>
    <a:srgbClr val="E7FAFF"/>
    <a:srgbClr val="6DDBFF"/>
    <a:srgbClr val="0070C0"/>
    <a:srgbClr val="F0F0F0"/>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3" autoAdjust="0"/>
    <p:restoredTop sz="91349" autoAdjust="0"/>
  </p:normalViewPr>
  <p:slideViewPr>
    <p:cSldViewPr snapToGrid="0">
      <p:cViewPr varScale="1">
        <p:scale>
          <a:sx n="92" d="100"/>
          <a:sy n="92" d="100"/>
        </p:scale>
        <p:origin x="84" y="4428"/>
      </p:cViewPr>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gs" Target="tags/tag50.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338970-10D0-4527-9D1A-23F3924F5A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mc:Choice>
    <mc:Fallback>
      <p:transition spd="slow"/>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38970-10D0-4527-9D1A-23F3924F5A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5.xml"/><Relationship Id="rId4" Type="http://schemas.openxmlformats.org/officeDocument/2006/relationships/tags" Target="../tags/tag17.xml"/><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tags" Target="../tags/tag19.xml"/><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tags" Target="../tags/tag2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tags" Target="../tags/tag23.xml"/><Relationship Id="rId2" Type="http://schemas.openxmlformats.org/officeDocument/2006/relationships/image" Target="../media/image1.emf"/><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5.xml"/><Relationship Id="rId4" Type="http://schemas.openxmlformats.org/officeDocument/2006/relationships/tags" Target="../tags/tag25.xml"/><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tags" Target="../tags/tag27.xml"/><Relationship Id="rId2" Type="http://schemas.openxmlformats.org/officeDocument/2006/relationships/image" Target="../media/image1.emf"/><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tags" Target="../tags/tag29.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1.xml"/><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5.xml"/><Relationship Id="rId5" Type="http://schemas.openxmlformats.org/officeDocument/2006/relationships/tags" Target="../tags/tag3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5.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5.xml"/><Relationship Id="rId5" Type="http://schemas.openxmlformats.org/officeDocument/2006/relationships/tags" Target="../tags/tag3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37.xml"/><Relationship Id="rId7" Type="http://schemas.openxmlformats.org/officeDocument/2006/relationships/image" Target="../media/image20.png"/><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emf"/><Relationship Id="rId11" Type="http://schemas.openxmlformats.org/officeDocument/2006/relationships/notesSlide" Target="../notesSlides/notesSlide18.xml"/><Relationship Id="rId10" Type="http://schemas.openxmlformats.org/officeDocument/2006/relationships/vmlDrawing" Target="../drawings/vmlDrawing2.v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tags" Target="../tags/tag39.xml"/><Relationship Id="rId2" Type="http://schemas.openxmlformats.org/officeDocument/2006/relationships/image" Target="../media/image1.emf"/><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5.xml"/><Relationship Id="rId4" Type="http://schemas.openxmlformats.org/officeDocument/2006/relationships/tags" Target="../tags/tag41.xml"/><Relationship Id="rId3"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5.xml"/><Relationship Id="rId4" Type="http://schemas.openxmlformats.org/officeDocument/2006/relationships/tags" Target="../tags/tag43.xml"/><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5.xml"/><Relationship Id="rId5" Type="http://schemas.openxmlformats.org/officeDocument/2006/relationships/tags" Target="../tags/tag45.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5.xml"/><Relationship Id="rId5" Type="http://schemas.openxmlformats.org/officeDocument/2006/relationships/tags" Target="../tags/tag4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1.emf"/><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5.xml"/><Relationship Id="rId5" Type="http://schemas.openxmlformats.org/officeDocument/2006/relationships/tags" Target="../tags/tag49.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1.emf"/><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1.emf"/><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5.xml"/><Relationship Id="rId5" Type="http://schemas.openxmlformats.org/officeDocument/2006/relationships/tags" Target="../tags/tag9.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tags" Target="../tags/tag11.xml"/><Relationship Id="rId2" Type="http://schemas.openxmlformats.org/officeDocument/2006/relationships/image" Target="../media/image1.emf"/><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tags" Target="../tags/tag13.xml"/><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tags" Target="../tags/tag15.xml"/><Relationship Id="rId2" Type="http://schemas.openxmlformats.org/officeDocument/2006/relationships/image" Target="../media/image1.emf"/><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15181" y="2132263"/>
            <a:ext cx="10296525" cy="768350"/>
          </a:xfrm>
          <a:prstGeom prst="rect">
            <a:avLst/>
          </a:prstGeom>
          <a:noFill/>
        </p:spPr>
        <p:txBody>
          <a:bodyPr wrap="square" rtlCol="0" anchor="ctr" anchorCtr="0">
            <a:spAutoFit/>
          </a:bodyPr>
          <a:lstStyle/>
          <a:p>
            <a:pPr algn="ctr" fontAlgn="auto">
              <a:lnSpc>
                <a:spcPts val="5280"/>
              </a:lnSpc>
            </a:pPr>
            <a:r>
              <a:rPr lang="zh-CN" altLang="en-US" sz="4400" b="1" dirty="0" smtClean="0">
                <a:solidFill>
                  <a:srgbClr val="C00000"/>
                </a:solidFill>
                <a:latin typeface="黑体" panose="02010609060101010101" pitchFamily="49" charset="-122"/>
                <a:ea typeface="黑体" panose="02010609060101010101" pitchFamily="49" charset="-122"/>
              </a:rPr>
              <a:t>产业项目算法介绍</a:t>
            </a:r>
            <a:endParaRPr lang="zh-CN" altLang="en-US" sz="4400" b="1" dirty="0" smtClean="0">
              <a:solidFill>
                <a:srgbClr val="C00000"/>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284480" y="908685"/>
            <a:ext cx="87801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53885" y="4140951"/>
            <a:ext cx="5396797" cy="997709"/>
          </a:xfrm>
          <a:prstGeom prst="rect">
            <a:avLst/>
          </a:prstGeom>
          <a:noFill/>
        </p:spPr>
        <p:txBody>
          <a:bodyPr wrap="square" rtlCol="0" anchor="ctr" anchorCtr="0">
            <a:spAutoFit/>
          </a:bodyPr>
          <a:lstStyle/>
          <a:p>
            <a:pPr algn="ctr"/>
            <a:endParaRPr lang="en-US" altLang="zh-CN" dirty="0"/>
          </a:p>
          <a:p>
            <a:endParaRPr lang="en-US" altLang="zh-CN" sz="2000" dirty="0">
              <a:solidFill>
                <a:srgbClr val="C00000"/>
              </a:solidFill>
            </a:endParaRPr>
          </a:p>
          <a:p>
            <a:pPr algn="ctr">
              <a:lnSpc>
                <a:spcPts val="2500"/>
              </a:lnSpc>
            </a:pPr>
            <a:r>
              <a:rPr lang="zh-CN" altLang="en-US" sz="3200" dirty="0"/>
              <a:t> </a:t>
            </a:r>
            <a:r>
              <a:rPr lang="zh-CN" altLang="en-US" sz="3200" dirty="0" smtClean="0"/>
              <a:t>汇报</a:t>
            </a:r>
            <a:r>
              <a:rPr lang="zh-CN" altLang="en-US" sz="3200" dirty="0"/>
              <a:t>人</a:t>
            </a:r>
            <a:r>
              <a:rPr lang="zh-CN" altLang="en-US" sz="3200" dirty="0" smtClean="0"/>
              <a:t>：</a:t>
            </a:r>
            <a:r>
              <a:rPr lang="zh-CN" altLang="en-US" sz="3200" dirty="0"/>
              <a:t>徐文杰</a:t>
            </a:r>
            <a:endParaRPr lang="en-US" altLang="zh-CN" sz="3200" dirty="0"/>
          </a:p>
        </p:txBody>
      </p:sp>
      <p:sp>
        <p:nvSpPr>
          <p:cNvPr id="3" name="矩形 2"/>
          <p:cNvSpPr/>
          <p:nvPr/>
        </p:nvSpPr>
        <p:spPr>
          <a:xfrm>
            <a:off x="10527908" y="6182594"/>
            <a:ext cx="1097280" cy="368300"/>
          </a:xfrm>
          <a:prstGeom prst="rect">
            <a:avLst/>
          </a:prstGeom>
        </p:spPr>
        <p:txBody>
          <a:bodyPr wrap="none">
            <a:spAutoFit/>
          </a:bodyPr>
          <a:lstStyle/>
          <a:p>
            <a:pPr algn="ctr"/>
            <a:r>
              <a:rPr lang="en-US" altLang="zh-CN" dirty="0" smtClean="0"/>
              <a:t>2020-5-8</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a:t>
            </a:r>
            <a:r>
              <a:rPr lang="zh-CN" altLang="en-US" sz="2800" b="1" dirty="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利用专利计算企业竞争关系</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5" name="图片 4"/>
          <p:cNvPicPr/>
          <p:nvPr/>
        </p:nvPicPr>
        <p:blipFill>
          <a:blip r:embed="rId3"/>
          <a:stretch>
            <a:fillRect/>
          </a:stretch>
        </p:blipFill>
        <p:spPr>
          <a:xfrm>
            <a:off x="1597342" y="1767023"/>
            <a:ext cx="8278178" cy="4688343"/>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a:t>
            </a:r>
            <a:r>
              <a:rPr lang="zh-CN" altLang="en-US" sz="2800" b="1" dirty="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利用专利计算企业竞争关系</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6" name="图片 5"/>
          <p:cNvPicPr/>
          <p:nvPr/>
        </p:nvPicPr>
        <p:blipFill>
          <a:blip r:embed="rId3"/>
          <a:stretch>
            <a:fillRect/>
          </a:stretch>
        </p:blipFill>
        <p:spPr>
          <a:xfrm>
            <a:off x="1129890" y="2001145"/>
            <a:ext cx="3886200" cy="41636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利用词</a:t>
            </a:r>
            <a:r>
              <a:rPr lang="zh-CN" altLang="en-US" sz="1600" dirty="0">
                <a:sym typeface="+mn-ea"/>
              </a:rPr>
              <a:t>共</a:t>
            </a:r>
            <a:r>
              <a:rPr lang="zh-CN" altLang="en-US" sz="1600" dirty="0" smtClean="0">
                <a:sym typeface="+mn-ea"/>
              </a:rPr>
              <a:t>现矩阵计算企业合作关系</a:t>
            </a:r>
            <a:endParaRPr lang="en-US" altLang="zh-CN" sz="1600" dirty="0" smtClean="0">
              <a:sym typeface="+mn-ea"/>
            </a:endParaRPr>
          </a:p>
          <a:p>
            <a:pPr marL="0" indent="0" algn="just">
              <a:lnSpc>
                <a:spcPct val="150000"/>
              </a:lnSpc>
              <a:buNone/>
            </a:pPr>
            <a:r>
              <a:rPr lang="zh-CN" altLang="en-US" sz="1600" dirty="0">
                <a:sym typeface="+mn-ea"/>
              </a:rPr>
              <a:t>词共</a:t>
            </a:r>
            <a:r>
              <a:rPr lang="zh-CN" altLang="en-US" sz="1600" dirty="0" smtClean="0">
                <a:sym typeface="+mn-ea"/>
              </a:rPr>
              <a:t>现矩阵：</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1129890" y="2136650"/>
            <a:ext cx="3200000" cy="895238"/>
          </a:xfrm>
          <a:prstGeom prst="rect">
            <a:avLst/>
          </a:prstGeom>
        </p:spPr>
      </p:pic>
      <p:pic>
        <p:nvPicPr>
          <p:cNvPr id="6" name="图片 5"/>
          <p:cNvPicPr/>
          <p:nvPr/>
        </p:nvPicPr>
        <p:blipFill>
          <a:blip r:embed="rId4"/>
          <a:stretch>
            <a:fillRect/>
          </a:stretch>
        </p:blipFill>
        <p:spPr>
          <a:xfrm>
            <a:off x="901969" y="3289073"/>
            <a:ext cx="7911106" cy="303494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关键企业抽取</a:t>
            </a:r>
            <a:endParaRPr lang="en-US" altLang="zh-CN" sz="1600" dirty="0" smtClean="0">
              <a:sym typeface="+mn-ea"/>
            </a:endParaRPr>
          </a:p>
          <a:p>
            <a:pPr marL="0" indent="0" algn="just">
              <a:lnSpc>
                <a:spcPct val="150000"/>
              </a:lnSpc>
              <a:buNone/>
            </a:pPr>
            <a:r>
              <a:rPr lang="zh-CN" altLang="en-US" sz="1600" dirty="0">
                <a:sym typeface="+mn-ea"/>
              </a:rPr>
              <a:t>可</a:t>
            </a:r>
            <a:r>
              <a:rPr lang="zh-CN" altLang="en-US" sz="1600" dirty="0" smtClean="0">
                <a:sym typeface="+mn-ea"/>
              </a:rPr>
              <a:t>供考虑的角度：</a:t>
            </a:r>
            <a:endParaRPr lang="en-US" altLang="zh-CN" sz="1600" dirty="0" smtClean="0">
              <a:sym typeface="+mn-ea"/>
            </a:endParaRPr>
          </a:p>
          <a:p>
            <a:pPr marL="0" indent="0" algn="just">
              <a:lnSpc>
                <a:spcPct val="150000"/>
              </a:lnSpc>
              <a:buNone/>
            </a:pPr>
            <a:r>
              <a:rPr lang="en-US" altLang="zh-CN" sz="1600" dirty="0">
                <a:sym typeface="+mn-ea"/>
              </a:rPr>
              <a:t>	</a:t>
            </a:r>
            <a:r>
              <a:rPr lang="zh-CN" altLang="en-US" sz="1600" dirty="0" smtClean="0">
                <a:sym typeface="+mn-ea"/>
              </a:rPr>
              <a:t>度数，介数，核数</a:t>
            </a:r>
            <a:endParaRPr lang="en-US" altLang="zh-CN" sz="1600" dirty="0" smtClean="0">
              <a:sym typeface="+mn-ea"/>
            </a:endParaRPr>
          </a:p>
          <a:p>
            <a:pPr marL="0" indent="0" algn="just">
              <a:lnSpc>
                <a:spcPct val="150000"/>
              </a:lnSpc>
              <a:buNone/>
            </a:pPr>
            <a:r>
              <a:rPr lang="zh-CN" altLang="en-US" sz="1600" dirty="0">
                <a:sym typeface="+mn-ea"/>
              </a:rPr>
              <a:t>可</a:t>
            </a:r>
            <a:r>
              <a:rPr lang="zh-CN" altLang="en-US" sz="1600" dirty="0" smtClean="0">
                <a:sym typeface="+mn-ea"/>
              </a:rPr>
              <a:t>供考虑的算法：</a:t>
            </a:r>
            <a:endParaRPr lang="en-US" altLang="zh-CN" sz="1600" dirty="0" smtClean="0">
              <a:sym typeface="+mn-ea"/>
            </a:endParaRPr>
          </a:p>
          <a:p>
            <a:pPr marL="0" indent="0" algn="just">
              <a:lnSpc>
                <a:spcPct val="150000"/>
              </a:lnSpc>
              <a:buNone/>
            </a:pPr>
            <a:r>
              <a:rPr lang="en-US" altLang="zh-CN" sz="1600" dirty="0">
                <a:sym typeface="+mn-ea"/>
              </a:rPr>
              <a:t>	</a:t>
            </a:r>
            <a:r>
              <a:rPr lang="en-US" altLang="zh-CN" sz="1600" dirty="0" smtClean="0">
                <a:sym typeface="+mn-ea"/>
              </a:rPr>
              <a:t>PageRank</a:t>
            </a:r>
            <a:r>
              <a:rPr lang="zh-CN" altLang="en-US" sz="1600" dirty="0" smtClean="0">
                <a:sym typeface="+mn-ea"/>
              </a:rPr>
              <a:t>及其改进算法</a:t>
            </a:r>
            <a:endParaRPr lang="en-US" altLang="zh-CN" sz="1600" dirty="0" smtClean="0">
              <a:sym typeface="+mn-ea"/>
            </a:endParaRPr>
          </a:p>
          <a:p>
            <a:pPr marL="0" indent="0" algn="just">
              <a:lnSpc>
                <a:spcPct val="150000"/>
              </a:lnSpc>
              <a:buNone/>
            </a:pPr>
            <a:r>
              <a:rPr lang="zh-CN" altLang="en-US" sz="1600" dirty="0" smtClean="0">
                <a:sym typeface="+mn-ea"/>
              </a:rPr>
              <a:t>存在问题：</a:t>
            </a:r>
            <a:endParaRPr lang="en-US" altLang="zh-CN" sz="1600" dirty="0" smtClean="0">
              <a:sym typeface="+mn-ea"/>
            </a:endParaRPr>
          </a:p>
          <a:p>
            <a:pPr marL="0" indent="0" algn="just">
              <a:lnSpc>
                <a:spcPct val="150000"/>
              </a:lnSpc>
              <a:buNone/>
            </a:pPr>
            <a:r>
              <a:rPr lang="en-US" altLang="zh-CN" sz="1600" dirty="0">
                <a:sym typeface="+mn-ea"/>
              </a:rPr>
              <a:t>	</a:t>
            </a:r>
            <a:r>
              <a:rPr lang="en-US" altLang="zh-CN" sz="1600" dirty="0" smtClean="0">
                <a:sym typeface="+mn-ea"/>
              </a:rPr>
              <a:t>1. </a:t>
            </a:r>
            <a:r>
              <a:rPr lang="zh-CN" altLang="en-US" sz="1600" dirty="0" smtClean="0">
                <a:sym typeface="+mn-ea"/>
              </a:rPr>
              <a:t>如何引入企业的各项属性（注册资金等）加入到网络中</a:t>
            </a:r>
            <a:endParaRPr lang="en-US" altLang="zh-CN" sz="1600" dirty="0" smtClean="0">
              <a:sym typeface="+mn-ea"/>
            </a:endParaRPr>
          </a:p>
          <a:p>
            <a:pPr marL="0" indent="0" algn="just">
              <a:lnSpc>
                <a:spcPct val="150000"/>
              </a:lnSpc>
              <a:buNone/>
            </a:pPr>
            <a:r>
              <a:rPr lang="en-US" altLang="zh-CN" sz="1600" dirty="0">
                <a:sym typeface="+mn-ea"/>
              </a:rPr>
              <a:t>	</a:t>
            </a:r>
            <a:r>
              <a:rPr lang="en-US" altLang="zh-CN" sz="1600" dirty="0" smtClean="0">
                <a:sym typeface="+mn-ea"/>
              </a:rPr>
              <a:t>2. </a:t>
            </a:r>
            <a:r>
              <a:rPr lang="zh-CN" altLang="en-US" sz="1600" dirty="0" smtClean="0">
                <a:sym typeface="+mn-ea"/>
              </a:rPr>
              <a:t>网络太过庞大（百万个节点的网络），传统识别算法太慢</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利用词</a:t>
            </a:r>
            <a:r>
              <a:rPr lang="zh-CN" altLang="en-US" sz="1600" dirty="0">
                <a:sym typeface="+mn-ea"/>
              </a:rPr>
              <a:t>共</a:t>
            </a:r>
            <a:r>
              <a:rPr lang="zh-CN" altLang="en-US" sz="1600" dirty="0" smtClean="0">
                <a:sym typeface="+mn-ea"/>
              </a:rPr>
              <a:t>现矩阵计算企业合作关系</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7" name="图片 6"/>
          <p:cNvPicPr/>
          <p:nvPr/>
        </p:nvPicPr>
        <p:blipFill>
          <a:blip r:embed="rId3"/>
          <a:stretch>
            <a:fillRect/>
          </a:stretch>
        </p:blipFill>
        <p:spPr>
          <a:xfrm>
            <a:off x="1129890" y="2206568"/>
            <a:ext cx="3856990" cy="37528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smtClean="0">
                <a:solidFill>
                  <a:schemeClr val="accent2"/>
                </a:solidFill>
                <a:latin typeface="+mj-lt"/>
              </a:rPr>
              <a:t>02</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en-US" sz="3600" b="1" dirty="0">
                <a:solidFill>
                  <a:schemeClr val="accent1"/>
                </a:solidFill>
                <a:latin typeface="+mn-ea"/>
              </a:rPr>
              <a:t>产业</a:t>
            </a:r>
            <a:r>
              <a:rPr lang="zh-CN" altLang="en-US" sz="3600" b="1" dirty="0" smtClean="0">
                <a:solidFill>
                  <a:schemeClr val="accent1"/>
                </a:solidFill>
                <a:latin typeface="+mn-ea"/>
              </a:rPr>
              <a:t>层面</a:t>
            </a:r>
            <a:endParaRPr lang="zh-CN" altLang="zh-CN" sz="3600" b="1" dirty="0">
              <a:solidFill>
                <a:schemeClr val="accent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产业构建</a:t>
            </a:r>
            <a:endParaRPr lang="en-US" altLang="zh-CN" sz="1600" dirty="0" smtClean="0">
              <a:sym typeface="+mn-ea"/>
            </a:endParaRPr>
          </a:p>
          <a:p>
            <a:pPr algn="just">
              <a:lnSpc>
                <a:spcPct val="150000"/>
              </a:lnSpc>
            </a:pPr>
            <a:r>
              <a:rPr lang="zh-CN" altLang="en-US" sz="1600" dirty="0" smtClean="0">
                <a:sym typeface="+mn-ea"/>
              </a:rPr>
              <a:t>产业分析</a:t>
            </a: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产业网络构建</a:t>
            </a:r>
            <a:endParaRPr lang="en-US" altLang="zh-CN" sz="1600" dirty="0" smtClean="0">
              <a:sym typeface="+mn-ea"/>
            </a:endParaRPr>
          </a:p>
          <a:p>
            <a:pPr marL="0" indent="0" algn="just">
              <a:lnSpc>
                <a:spcPct val="150000"/>
              </a:lnSpc>
              <a:buNone/>
            </a:pPr>
            <a:r>
              <a:rPr lang="en-US" altLang="zh-CN" sz="1600" dirty="0" smtClean="0">
                <a:sym typeface="+mn-ea"/>
              </a:rPr>
              <a:t>WT</a:t>
            </a:r>
            <a:r>
              <a:rPr lang="zh-CN" altLang="en-US" sz="1600" dirty="0" smtClean="0">
                <a:sym typeface="+mn-ea"/>
              </a:rPr>
              <a:t>（威佛</a:t>
            </a:r>
            <a:r>
              <a:rPr lang="en-US" altLang="zh-CN" sz="1600" dirty="0" smtClean="0">
                <a:sym typeface="+mn-ea"/>
              </a:rPr>
              <a:t>-</a:t>
            </a:r>
            <a:r>
              <a:rPr lang="zh-CN" altLang="en-US" sz="1600" dirty="0" smtClean="0">
                <a:sym typeface="+mn-ea"/>
              </a:rPr>
              <a:t>托马斯）指数方法：</a:t>
            </a:r>
            <a:endParaRPr lang="en-US" altLang="zh-CN" sz="1600" dirty="0" smtClean="0">
              <a:sym typeface="+mn-ea"/>
            </a:endParaRPr>
          </a:p>
          <a:p>
            <a:pPr marL="0" indent="0" algn="just">
              <a:lnSpc>
                <a:spcPct val="150000"/>
              </a:lnSpc>
              <a:buNone/>
            </a:pPr>
            <a:r>
              <a:rPr lang="en-US" altLang="zh-CN" sz="1600" dirty="0">
                <a:sym typeface="+mn-ea"/>
              </a:rPr>
              <a:t>WT </a:t>
            </a:r>
            <a:r>
              <a:rPr lang="zh-CN" altLang="en-US" sz="1600" dirty="0">
                <a:sym typeface="+mn-ea"/>
              </a:rPr>
              <a:t>指数方法假设对 </a:t>
            </a:r>
            <a:r>
              <a:rPr lang="en-US" altLang="zh-CN" sz="1600" dirty="0">
                <a:sym typeface="+mn-ea"/>
              </a:rPr>
              <a:t>N </a:t>
            </a:r>
            <a:r>
              <a:rPr lang="zh-CN" altLang="en-US" sz="1600" dirty="0">
                <a:sym typeface="+mn-ea"/>
              </a:rPr>
              <a:t>个已排序的数按 </a:t>
            </a:r>
            <a:r>
              <a:rPr lang="en-US" altLang="zh-CN" sz="1600" dirty="0">
                <a:sym typeface="+mn-ea"/>
              </a:rPr>
              <a:t>k(k ≤ N) </a:t>
            </a:r>
            <a:r>
              <a:rPr lang="zh-CN" altLang="en-US" sz="1600" dirty="0">
                <a:sym typeface="+mn-ea"/>
              </a:rPr>
              <a:t>个数时的平均分布最符合</a:t>
            </a:r>
            <a:r>
              <a:rPr lang="zh-CN" altLang="en-US" sz="1600" dirty="0" smtClean="0">
                <a:sym typeface="+mn-ea"/>
              </a:rPr>
              <a:t>其实际</a:t>
            </a:r>
            <a:r>
              <a:rPr lang="zh-CN" altLang="en-US" sz="1600" dirty="0">
                <a:sym typeface="+mn-ea"/>
              </a:rPr>
              <a:t>分布规律，可认为前 </a:t>
            </a:r>
            <a:r>
              <a:rPr lang="en-US" altLang="zh-CN" sz="1600" dirty="0">
                <a:sym typeface="+mn-ea"/>
              </a:rPr>
              <a:t>k </a:t>
            </a:r>
            <a:r>
              <a:rPr lang="zh-CN" altLang="en-US" sz="1600" dirty="0">
                <a:sym typeface="+mn-ea"/>
              </a:rPr>
              <a:t>个是这 </a:t>
            </a:r>
            <a:r>
              <a:rPr lang="en-US" altLang="zh-CN" sz="1600" dirty="0">
                <a:sym typeface="+mn-ea"/>
              </a:rPr>
              <a:t>N </a:t>
            </a:r>
            <a:r>
              <a:rPr lang="zh-CN" altLang="en-US" sz="1600" dirty="0">
                <a:sym typeface="+mn-ea"/>
              </a:rPr>
              <a:t>个数中的主要部分。</a:t>
            </a:r>
            <a:r>
              <a:rPr lang="en-US" altLang="zh-CN" sz="1600" dirty="0">
                <a:sym typeface="+mn-ea"/>
              </a:rPr>
              <a:t>WT </a:t>
            </a:r>
            <a:r>
              <a:rPr lang="zh-CN" altLang="en-US" sz="1600" dirty="0">
                <a:sym typeface="+mn-ea"/>
              </a:rPr>
              <a:t>指数方法一般</a:t>
            </a:r>
            <a:r>
              <a:rPr lang="zh-CN" altLang="en-US" sz="1600" dirty="0" smtClean="0">
                <a:sym typeface="+mn-ea"/>
              </a:rPr>
              <a:t>通过三</a:t>
            </a:r>
            <a:r>
              <a:rPr lang="zh-CN" altLang="en-US" sz="1600" dirty="0">
                <a:sym typeface="+mn-ea"/>
              </a:rPr>
              <a:t>步来确定阈值</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1</a:t>
            </a:r>
            <a:r>
              <a:rPr lang="zh-CN" altLang="en-US" sz="1600" dirty="0">
                <a:sym typeface="+mn-ea"/>
              </a:rPr>
              <a:t>）将一组数据按照从大到小排序，对于排完序的数组，第</a:t>
            </a:r>
            <a:r>
              <a:rPr lang="en-US" altLang="zh-CN" sz="1600" dirty="0" err="1">
                <a:sym typeface="+mn-ea"/>
              </a:rPr>
              <a:t>i</a:t>
            </a:r>
            <a:r>
              <a:rPr lang="zh-CN" altLang="en-US" sz="1600" dirty="0">
                <a:sym typeface="+mn-ea"/>
              </a:rPr>
              <a:t>个数据记为 </a:t>
            </a:r>
            <a:r>
              <a:rPr lang="en-US" altLang="zh-CN" sz="1600" dirty="0">
                <a:sym typeface="+mn-ea"/>
              </a:rPr>
              <a:t>X(</a:t>
            </a:r>
            <a:r>
              <a:rPr lang="en-US" altLang="zh-CN" sz="1600" dirty="0" err="1">
                <a:sym typeface="+mn-ea"/>
              </a:rPr>
              <a:t>i</a:t>
            </a:r>
            <a:r>
              <a:rPr lang="en-US" altLang="zh-CN" sz="1600" dirty="0">
                <a:sym typeface="+mn-ea"/>
              </a:rPr>
              <a:t>)</a:t>
            </a:r>
            <a:r>
              <a:rPr lang="zh-CN" altLang="en-US" sz="1600" dirty="0">
                <a:sym typeface="+mn-ea"/>
              </a:rPr>
              <a:t>。 </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2</a:t>
            </a:r>
            <a:r>
              <a:rPr lang="zh-CN" altLang="en-US" sz="1600" dirty="0">
                <a:sym typeface="+mn-ea"/>
              </a:rPr>
              <a:t>）设 </a:t>
            </a:r>
            <a:r>
              <a:rPr lang="en-US" altLang="zh-CN" sz="1600" dirty="0">
                <a:sym typeface="+mn-ea"/>
              </a:rPr>
              <a:t>Q(k) </a:t>
            </a:r>
            <a:r>
              <a:rPr lang="zh-CN" altLang="en-US" sz="1600" dirty="0">
                <a:sym typeface="+mn-ea"/>
              </a:rPr>
              <a:t>为取该 </a:t>
            </a:r>
            <a:r>
              <a:rPr lang="en-US" altLang="zh-CN" sz="1600" dirty="0">
                <a:sym typeface="+mn-ea"/>
              </a:rPr>
              <a:t>N </a:t>
            </a:r>
            <a:r>
              <a:rPr lang="zh-CN" altLang="en-US" sz="1600" dirty="0">
                <a:sym typeface="+mn-ea"/>
              </a:rPr>
              <a:t>个数中 </a:t>
            </a:r>
            <a:r>
              <a:rPr lang="en-US" altLang="zh-CN" sz="1600" dirty="0">
                <a:sym typeface="+mn-ea"/>
              </a:rPr>
              <a:t>k </a:t>
            </a:r>
            <a:r>
              <a:rPr lang="zh-CN" altLang="en-US" sz="1600" dirty="0">
                <a:sym typeface="+mn-ea"/>
              </a:rPr>
              <a:t>个为其主要部分，有</a:t>
            </a:r>
            <a:r>
              <a:rPr lang="zh-CN" altLang="en-US" sz="1600" dirty="0" smtClean="0">
                <a:sym typeface="+mn-ea"/>
              </a:rPr>
              <a:t>：</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3</a:t>
            </a:r>
            <a:r>
              <a:rPr lang="zh-CN" altLang="en-US" sz="1600" dirty="0">
                <a:sym typeface="+mn-ea"/>
              </a:rPr>
              <a:t>）设 </a:t>
            </a:r>
            <a:r>
              <a:rPr lang="en-US" altLang="zh-CN" sz="1600" dirty="0">
                <a:sym typeface="+mn-ea"/>
              </a:rPr>
              <a:t>K∗ </a:t>
            </a:r>
            <a:r>
              <a:rPr lang="zh-CN" altLang="en-US" sz="1600" dirty="0">
                <a:sym typeface="+mn-ea"/>
              </a:rPr>
              <a:t>为该有序数组中可以作为阈值的数据的序号，有：</a:t>
            </a:r>
            <a:endParaRPr lang="en-US" altLang="zh-CN" sz="1600" dirty="0">
              <a:sym typeface="+mn-ea"/>
            </a:endParaRPr>
          </a:p>
          <a:p>
            <a:pPr marL="0" indent="0" algn="just">
              <a:lnSpc>
                <a:spcPct val="150000"/>
              </a:lnSpc>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1129890" y="3873731"/>
            <a:ext cx="2628571" cy="800000"/>
          </a:xfrm>
          <a:prstGeom prst="rect">
            <a:avLst/>
          </a:prstGeom>
        </p:spPr>
      </p:pic>
      <p:pic>
        <p:nvPicPr>
          <p:cNvPr id="4" name="图片 3"/>
          <p:cNvPicPr>
            <a:picLocks noChangeAspect="1"/>
          </p:cNvPicPr>
          <p:nvPr/>
        </p:nvPicPr>
        <p:blipFill>
          <a:blip r:embed="rId4"/>
          <a:stretch>
            <a:fillRect/>
          </a:stretch>
        </p:blipFill>
        <p:spPr>
          <a:xfrm>
            <a:off x="1129890" y="5128839"/>
            <a:ext cx="1352381" cy="57142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产业网络构建</a:t>
            </a:r>
            <a:endParaRPr lang="en-US" altLang="zh-CN" sz="1600" dirty="0" smtClean="0">
              <a:sym typeface="+mn-ea"/>
            </a:endParaRPr>
          </a:p>
          <a:p>
            <a:pPr marL="0" indent="0" algn="just" defTabSz="914400">
              <a:buNone/>
            </a:pPr>
            <a:r>
              <a:rPr lang="zh-CN" altLang="en-US" sz="1600" dirty="0" smtClean="0">
                <a:sym typeface="+mn-ea"/>
              </a:rPr>
              <a:t>（</a:t>
            </a:r>
            <a:r>
              <a:rPr lang="en-US" altLang="zh-CN" sz="1600" dirty="0" smtClean="0">
                <a:sym typeface="+mn-ea"/>
              </a:rPr>
              <a:t>1</a:t>
            </a:r>
            <a:r>
              <a:rPr lang="zh-CN" altLang="en-US" sz="1600" dirty="0" smtClean="0">
                <a:sym typeface="+mn-ea"/>
              </a:rPr>
              <a:t>）建立基础网络</a:t>
            </a:r>
            <a:endParaRPr lang="en-US" altLang="zh-CN" sz="1600" dirty="0" smtClean="0">
              <a:sym typeface="+mn-ea"/>
            </a:endParaRPr>
          </a:p>
          <a:p>
            <a:pPr marL="0" indent="0" algn="just" defTabSz="914400">
              <a:buNone/>
            </a:pPr>
            <a:r>
              <a:rPr lang="en-US" altLang="zh-CN" sz="1600" dirty="0">
                <a:sym typeface="+mn-ea"/>
              </a:rPr>
              <a:t>	</a:t>
            </a:r>
            <a:r>
              <a:rPr lang="zh-CN" altLang="en-US" sz="1600" dirty="0" smtClean="0">
                <a:sym typeface="+mn-ea"/>
              </a:rPr>
              <a:t>通过国家</a:t>
            </a:r>
            <a:r>
              <a:rPr lang="en-US" altLang="zh-CN" sz="1600" dirty="0" smtClean="0">
                <a:sym typeface="+mn-ea"/>
              </a:rPr>
              <a:t>/</a:t>
            </a:r>
            <a:r>
              <a:rPr lang="zh-CN" altLang="en-US" sz="1600" dirty="0" smtClean="0">
                <a:sym typeface="+mn-ea"/>
              </a:rPr>
              <a:t>地区投入产出表</a:t>
            </a:r>
            <a:endParaRPr lang="en-US" altLang="zh-CN" sz="1600" dirty="0" smtClean="0">
              <a:sym typeface="+mn-ea"/>
            </a:endParaRPr>
          </a:p>
          <a:p>
            <a:pPr marL="0" indent="0" algn="just" defTabSz="914400">
              <a:buNone/>
            </a:pPr>
            <a:r>
              <a:rPr lang="zh-CN" altLang="en-US" sz="1600" dirty="0" smtClean="0">
                <a:sym typeface="+mn-ea"/>
              </a:rPr>
              <a:t>（</a:t>
            </a:r>
            <a:r>
              <a:rPr lang="en-US" altLang="zh-CN" sz="1600" dirty="0" smtClean="0">
                <a:sym typeface="+mn-ea"/>
              </a:rPr>
              <a:t>2</a:t>
            </a:r>
            <a:r>
              <a:rPr lang="zh-CN" altLang="en-US" sz="1600" dirty="0" smtClean="0">
                <a:sym typeface="+mn-ea"/>
              </a:rPr>
              <a:t>）合并网络</a:t>
            </a:r>
            <a:endParaRPr lang="en-US" altLang="zh-CN" sz="1600" dirty="0" smtClean="0">
              <a:sym typeface="+mn-ea"/>
            </a:endParaRPr>
          </a:p>
          <a:p>
            <a:pPr marL="0" indent="0" algn="just" defTabSz="914400">
              <a:buNone/>
            </a:pPr>
            <a:r>
              <a:rPr lang="en-US" altLang="zh-CN" sz="1600" dirty="0" smtClean="0">
                <a:sym typeface="+mn-ea"/>
              </a:rPr>
              <a:t>	</a:t>
            </a:r>
            <a:r>
              <a:rPr lang="zh-CN" altLang="en-US" sz="1600" dirty="0" smtClean="0">
                <a:sym typeface="+mn-ea"/>
              </a:rPr>
              <a:t>利用邻接矩阵之间的关系合并网络</a:t>
            </a:r>
            <a:endParaRPr lang="en-US" altLang="zh-CN" sz="1600" dirty="0">
              <a:sym typeface="+mn-ea"/>
            </a:endParaRPr>
          </a:p>
          <a:p>
            <a:pPr marL="0" indent="0" algn="just" defTabSz="914400">
              <a:buNone/>
            </a:pPr>
            <a:endParaRPr lang="en-US" altLang="zh-CN" sz="1600" dirty="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10797" r="21845" b="1309"/>
          <a:stretch>
            <a:fillRect/>
          </a:stretch>
        </p:blipFill>
        <p:spPr>
          <a:xfrm>
            <a:off x="1176203" y="2985746"/>
            <a:ext cx="3869226" cy="3489342"/>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产业网络构建</a:t>
            </a: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301022" y="2222691"/>
            <a:ext cx="5159252" cy="3875658"/>
          </a:xfrm>
          <a:prstGeom prst="rect">
            <a:avLst/>
          </a:prstGeom>
        </p:spPr>
      </p:pic>
      <p:pic>
        <p:nvPicPr>
          <p:cNvPr id="4" name="图片 3"/>
          <p:cNvPicPr>
            <a:picLocks noChangeAspect="1"/>
          </p:cNvPicPr>
          <p:nvPr/>
        </p:nvPicPr>
        <p:blipFill>
          <a:blip r:embed="rId4"/>
          <a:stretch>
            <a:fillRect/>
          </a:stretch>
        </p:blipFill>
        <p:spPr>
          <a:xfrm>
            <a:off x="5730240" y="2222691"/>
            <a:ext cx="4963886" cy="4075504"/>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1"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aphicFrame>
        <p:nvGraphicFramePr>
          <p:cNvPr id="8" name="对象 7"/>
          <p:cNvGraphicFramePr/>
          <p:nvPr/>
        </p:nvGraphicFramePr>
        <p:xfrm>
          <a:off x="4041115" y="1330124"/>
          <a:ext cx="3399179" cy="3969161"/>
        </p:xfrm>
        <a:graphic>
          <a:graphicData uri="http://schemas.openxmlformats.org/presentationml/2006/ole">
            <mc:AlternateContent xmlns:mc="http://schemas.openxmlformats.org/markup-compatibility/2006">
              <mc:Choice xmlns:v="urn:schemas-microsoft-com:vml" Requires="v">
                <p:oleObj spid="_x0000_s30739" name="Visio" r:id="rId2" imgW="4429760" imgH="4944745" progId="Visio.Drawing.15">
                  <p:embed/>
                </p:oleObj>
              </mc:Choice>
              <mc:Fallback>
                <p:oleObj name="Visio" r:id="rId2" imgW="4429760" imgH="4944745" progId="Visio.Drawing.15">
                  <p:embed/>
                  <p:pic>
                    <p:nvPicPr>
                      <p:cNvPr id="0" name="对象 3"/>
                      <p:cNvPicPr>
                        <a:picLocks noChangeArrowheads="1"/>
                      </p:cNvPicPr>
                      <p:nvPr/>
                    </p:nvPicPr>
                    <p:blipFill>
                      <a:blip r:embed="rId3"/>
                      <a:srcRect/>
                      <a:stretch>
                        <a:fillRect/>
                      </a:stretch>
                    </p:blipFill>
                    <p:spPr bwMode="auto">
                      <a:xfrm>
                        <a:off x="4041115" y="1330124"/>
                        <a:ext cx="3399179" cy="3969161"/>
                      </a:xfrm>
                      <a:prstGeom prst="rect">
                        <a:avLst/>
                      </a:prstGeom>
                      <a:noFill/>
                    </p:spPr>
                  </p:pic>
                </p:oleObj>
              </mc:Fallback>
            </mc:AlternateContent>
          </a:graphicData>
        </a:graphic>
      </p:graphicFrame>
      <p:sp>
        <p:nvSpPr>
          <p:cNvPr id="9" name="PA-文本框 10"/>
          <p:cNvSpPr txBox="1"/>
          <p:nvPr>
            <p:custDataLst>
              <p:tags r:id="rId4"/>
            </p:custDataLst>
          </p:nvPr>
        </p:nvSpPr>
        <p:spPr>
          <a:xfrm>
            <a:off x="862330" y="543560"/>
            <a:ext cx="3361327" cy="652486"/>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产业图谱结构</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产业属性度量</a:t>
            </a:r>
            <a:endParaRPr lang="en-US" altLang="zh-CN" sz="1600" dirty="0" smtClean="0">
              <a:sym typeface="+mn-ea"/>
            </a:endParaRPr>
          </a:p>
          <a:p>
            <a:pPr marL="0" indent="0" algn="just">
              <a:lnSpc>
                <a:spcPct val="150000"/>
              </a:lnSpc>
              <a:buNone/>
            </a:pPr>
            <a:r>
              <a:rPr lang="zh-CN" altLang="en-US" sz="1600" dirty="0" smtClean="0">
                <a:sym typeface="+mn-ea"/>
              </a:rPr>
              <a:t>关联广度：出入度</a:t>
            </a:r>
            <a:endParaRPr lang="en-US" altLang="zh-CN" sz="1600" dirty="0" smtClean="0">
              <a:sym typeface="+mn-ea"/>
            </a:endParaRPr>
          </a:p>
          <a:p>
            <a:pPr marL="0" indent="0" algn="just">
              <a:lnSpc>
                <a:spcPct val="150000"/>
              </a:lnSpc>
              <a:buNone/>
            </a:pPr>
            <a:r>
              <a:rPr lang="zh-CN" altLang="en-US" sz="1600" dirty="0" smtClean="0">
                <a:sym typeface="+mn-ea"/>
              </a:rPr>
              <a:t>关联深度：最短路径之和</a:t>
            </a:r>
            <a:endParaRPr lang="en-US" altLang="zh-CN" sz="1600" dirty="0" smtClean="0">
              <a:sym typeface="+mn-ea"/>
            </a:endParaRPr>
          </a:p>
          <a:p>
            <a:pPr marL="0" indent="0" algn="just">
              <a:lnSpc>
                <a:spcPct val="150000"/>
              </a:lnSpc>
              <a:buNone/>
            </a:pPr>
            <a:r>
              <a:rPr lang="zh-CN" altLang="en-US" sz="1600" dirty="0">
                <a:sym typeface="+mn-ea"/>
              </a:rPr>
              <a:t>中介</a:t>
            </a:r>
            <a:r>
              <a:rPr lang="zh-CN" altLang="en-US" sz="1600" dirty="0" smtClean="0">
                <a:sym typeface="+mn-ea"/>
              </a:rPr>
              <a:t>度：位于最短路径的概率</a:t>
            </a:r>
            <a:endParaRPr lang="en-US" altLang="zh-CN" sz="1600" dirty="0" smtClean="0">
              <a:sym typeface="+mn-ea"/>
            </a:endParaRPr>
          </a:p>
          <a:p>
            <a:pPr marL="0" indent="0" algn="just">
              <a:lnSpc>
                <a:spcPct val="150000"/>
              </a:lnSpc>
              <a:buNone/>
            </a:pPr>
            <a:r>
              <a:rPr lang="zh-CN" altLang="en-US" sz="1600" dirty="0" smtClean="0">
                <a:sym typeface="+mn-ea"/>
              </a:rPr>
              <a:t>影响力系数和感应度系数：在所有数值中的占比</a:t>
            </a:r>
            <a:endParaRPr lang="en-US" altLang="zh-CN" sz="1600" dirty="0" smtClean="0">
              <a:sym typeface="+mn-ea"/>
            </a:endParaRPr>
          </a:p>
          <a:p>
            <a:pPr marL="0" indent="0" algn="just">
              <a:lnSpc>
                <a:spcPct val="150000"/>
              </a:lnSpc>
              <a:buNone/>
            </a:pPr>
            <a:endParaRPr lang="en-US" altLang="zh-CN" sz="1600" dirty="0" smtClean="0">
              <a:sym typeface="+mn-ea"/>
            </a:endParaRPr>
          </a:p>
          <a:p>
            <a:pPr algn="just" defTabSz="914400"/>
            <a:r>
              <a:rPr lang="zh-CN" altLang="en-US" sz="1600" dirty="0" smtClean="0">
                <a:sym typeface="+mn-ea"/>
              </a:rPr>
              <a:t>产业链抽取</a:t>
            </a:r>
            <a:endParaRPr lang="en-US" altLang="zh-CN" sz="1600" dirty="0" smtClean="0">
              <a:sym typeface="+mn-ea"/>
            </a:endParaRPr>
          </a:p>
          <a:p>
            <a:pPr marL="0" indent="0" algn="just" defTabSz="914400">
              <a:buNone/>
            </a:pPr>
            <a:r>
              <a:rPr lang="zh-CN" altLang="en-US" sz="1600" dirty="0" smtClean="0">
                <a:sym typeface="+mn-ea"/>
              </a:rPr>
              <a:t>根据网络中的连边的权重大小</a:t>
            </a: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5" name="图片 4"/>
          <p:cNvPicPr>
            <a:picLocks noChangeAspect="1"/>
          </p:cNvPicPr>
          <p:nvPr/>
        </p:nvPicPr>
        <p:blipFill>
          <a:blip r:embed="rId3"/>
          <a:stretch>
            <a:fillRect/>
          </a:stretch>
        </p:blipFill>
        <p:spPr>
          <a:xfrm>
            <a:off x="1051016" y="4525889"/>
            <a:ext cx="7332620" cy="515622"/>
          </a:xfrm>
          <a:prstGeom prst="rect">
            <a:avLst/>
          </a:prstGeom>
        </p:spPr>
      </p:pic>
      <p:pic>
        <p:nvPicPr>
          <p:cNvPr id="6" name="图片 5"/>
          <p:cNvPicPr>
            <a:picLocks noChangeAspect="1"/>
          </p:cNvPicPr>
          <p:nvPr/>
        </p:nvPicPr>
        <p:blipFill>
          <a:blip r:embed="rId4"/>
          <a:stretch>
            <a:fillRect/>
          </a:stretch>
        </p:blipFill>
        <p:spPr>
          <a:xfrm>
            <a:off x="1051016" y="5250105"/>
            <a:ext cx="8624207" cy="350518"/>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产业</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产业波及效应</a:t>
            </a:r>
            <a:endParaRPr lang="en-US" altLang="zh-CN" sz="1600" dirty="0" smtClean="0">
              <a:sym typeface="+mn-ea"/>
            </a:endParaRPr>
          </a:p>
          <a:p>
            <a:pPr marL="0" indent="0" algn="just" defTabSz="914400">
              <a:buNone/>
            </a:pPr>
            <a:r>
              <a:rPr lang="zh-CN" altLang="en-US" sz="1600" dirty="0" smtClean="0">
                <a:sym typeface="+mn-ea"/>
              </a:rPr>
              <a:t>通过一个产业部门产品价格变动去估计其他产品部门价格变化的结果</a:t>
            </a:r>
            <a:endParaRPr lang="en-US" altLang="zh-CN" sz="1600" dirty="0" smtClean="0">
              <a:sym typeface="+mn-ea"/>
            </a:endParaRPr>
          </a:p>
          <a:p>
            <a:pPr marL="0" indent="0" algn="just" defTabSz="914400">
              <a:buNone/>
            </a:pPr>
            <a:r>
              <a:rPr lang="zh-CN" altLang="en-US" sz="1600" dirty="0" smtClean="0">
                <a:sym typeface="+mn-ea"/>
              </a:rPr>
              <a:t>假设第</a:t>
            </a:r>
            <a:r>
              <a:rPr lang="en-US" altLang="zh-CN" sz="1600" dirty="0" smtClean="0">
                <a:sym typeface="+mn-ea"/>
              </a:rPr>
              <a:t>n</a:t>
            </a:r>
            <a:r>
              <a:rPr lang="zh-CN" altLang="en-US" sz="1600" dirty="0" smtClean="0">
                <a:sym typeface="+mn-ea"/>
              </a:rPr>
              <a:t>个部门产品价格改变了</a:t>
            </a:r>
            <a:r>
              <a:rPr lang="en-US" altLang="zh-CN" sz="1600" dirty="0" err="1" smtClean="0">
                <a:sym typeface="+mn-ea"/>
              </a:rPr>
              <a:t>Δpn</a:t>
            </a:r>
            <a:r>
              <a:rPr lang="zh-CN" altLang="en-US" sz="1600" dirty="0" smtClean="0">
                <a:sym typeface="+mn-ea"/>
              </a:rPr>
              <a:t>，则引起第</a:t>
            </a:r>
            <a:r>
              <a:rPr lang="en-US" altLang="zh-CN" sz="1600" dirty="0" smtClean="0">
                <a:sym typeface="+mn-ea"/>
              </a:rPr>
              <a:t>j</a:t>
            </a:r>
            <a:r>
              <a:rPr lang="zh-CN" altLang="en-US" sz="1600" dirty="0" smtClean="0">
                <a:sym typeface="+mn-ea"/>
              </a:rPr>
              <a:t>部门产品价格的变化为：</a:t>
            </a: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graphicFrame>
        <p:nvGraphicFramePr>
          <p:cNvPr id="4" name="对象 3"/>
          <p:cNvGraphicFramePr>
            <a:graphicFrameLocks noChangeAspect="1"/>
          </p:cNvGraphicFramePr>
          <p:nvPr/>
        </p:nvGraphicFramePr>
        <p:xfrm>
          <a:off x="311718" y="2373697"/>
          <a:ext cx="4249112" cy="798176"/>
        </p:xfrm>
        <a:graphic>
          <a:graphicData uri="http://schemas.openxmlformats.org/presentationml/2006/ole">
            <mc:AlternateContent xmlns:mc="http://schemas.openxmlformats.org/markup-compatibility/2006">
              <mc:Choice xmlns:v="urn:schemas-microsoft-com:vml" Requires="v">
                <p:oleObj spid="_x0000_s31753" name="Equation" r:id="rId3" imgW="55168800" imgH="10363200" progId="Equation.DSMT4">
                  <p:embed/>
                </p:oleObj>
              </mc:Choice>
              <mc:Fallback>
                <p:oleObj name="Equation" r:id="rId3" imgW="55168800" imgH="10363200" progId="Equation.DSMT4">
                  <p:embed/>
                  <p:pic>
                    <p:nvPicPr>
                      <p:cNvPr id="0" name="图片 31752"/>
                      <p:cNvPicPr/>
                      <p:nvPr/>
                    </p:nvPicPr>
                    <p:blipFill>
                      <a:blip r:embed="rId4"/>
                      <a:stretch>
                        <a:fillRect/>
                      </a:stretch>
                    </p:blipFill>
                    <p:spPr>
                      <a:xfrm>
                        <a:off x="311718" y="2373697"/>
                        <a:ext cx="4249112" cy="798176"/>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11718" y="3058112"/>
          <a:ext cx="2691642" cy="1779598"/>
        </p:xfrm>
        <a:graphic>
          <a:graphicData uri="http://schemas.openxmlformats.org/presentationml/2006/ole">
            <mc:AlternateContent xmlns:mc="http://schemas.openxmlformats.org/markup-compatibility/2006">
              <mc:Choice xmlns:v="urn:schemas-microsoft-com:vml" Requires="v">
                <p:oleObj spid="_x0000_s31754" name="Equation" r:id="rId5" imgW="36880800" imgH="24384000" progId="Equation.DSMT4">
                  <p:embed/>
                </p:oleObj>
              </mc:Choice>
              <mc:Fallback>
                <p:oleObj name="Equation" r:id="rId5" imgW="36880800" imgH="24384000" progId="Equation.DSMT4">
                  <p:embed/>
                  <p:pic>
                    <p:nvPicPr>
                      <p:cNvPr id="0" name="图片 31753"/>
                      <p:cNvPicPr/>
                      <p:nvPr/>
                    </p:nvPicPr>
                    <p:blipFill>
                      <a:blip r:embed="rId6"/>
                      <a:stretch>
                        <a:fillRect/>
                      </a:stretch>
                    </p:blipFill>
                    <p:spPr>
                      <a:xfrm>
                        <a:off x="311718" y="3058112"/>
                        <a:ext cx="2691642" cy="1779598"/>
                      </a:xfrm>
                      <a:prstGeom prst="rect">
                        <a:avLst/>
                      </a:prstGeom>
                    </p:spPr>
                  </p:pic>
                </p:oleObj>
              </mc:Fallback>
            </mc:AlternateContent>
          </a:graphicData>
        </a:graphic>
      </p:graphicFrame>
      <p:pic>
        <p:nvPicPr>
          <p:cNvPr id="11" name="图片 10"/>
          <p:cNvPicPr>
            <a:picLocks noChangeAspect="1"/>
          </p:cNvPicPr>
          <p:nvPr/>
        </p:nvPicPr>
        <p:blipFill>
          <a:blip r:embed="rId7"/>
          <a:stretch>
            <a:fillRect/>
          </a:stretch>
        </p:blipFill>
        <p:spPr>
          <a:xfrm>
            <a:off x="4539820" y="2429942"/>
            <a:ext cx="7602536" cy="4068808"/>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smtClean="0">
                <a:solidFill>
                  <a:schemeClr val="accent2"/>
                </a:solidFill>
                <a:latin typeface="+mj-lt"/>
              </a:rPr>
              <a:t>03</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en-US" sz="3600" b="1" dirty="0">
                <a:solidFill>
                  <a:schemeClr val="accent1"/>
                </a:solidFill>
                <a:latin typeface="+mn-ea"/>
              </a:rPr>
              <a:t>区域</a:t>
            </a:r>
            <a:r>
              <a:rPr lang="zh-CN" altLang="en-US" sz="3600" b="1" dirty="0" smtClean="0">
                <a:solidFill>
                  <a:schemeClr val="accent1"/>
                </a:solidFill>
                <a:latin typeface="+mn-ea"/>
              </a:rPr>
              <a:t>层面</a:t>
            </a:r>
            <a:endParaRPr lang="zh-CN" altLang="zh-CN" sz="3600" b="1" dirty="0">
              <a:solidFill>
                <a:schemeClr val="accent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无权</a:t>
            </a:r>
            <a:r>
              <a:rPr lang="en-US" altLang="zh-CN" sz="1600" dirty="0" smtClean="0">
                <a:sym typeface="+mn-ea"/>
              </a:rPr>
              <a:t>K-shell</a:t>
            </a:r>
            <a:r>
              <a:rPr lang="zh-CN" altLang="en-US" sz="1600" dirty="0" smtClean="0">
                <a:sym typeface="+mn-ea"/>
              </a:rPr>
              <a:t>分解算法</a:t>
            </a:r>
            <a:endParaRPr lang="en-US" altLang="zh-CN" sz="1600" dirty="0" smtClean="0">
              <a:sym typeface="+mn-ea"/>
            </a:endParaRPr>
          </a:p>
          <a:p>
            <a:pPr algn="just">
              <a:lnSpc>
                <a:spcPct val="150000"/>
              </a:lnSpc>
            </a:pPr>
            <a:r>
              <a:rPr lang="zh-CN" altLang="en-US" sz="1600" dirty="0" smtClean="0">
                <a:sym typeface="+mn-ea"/>
              </a:rPr>
              <a:t>加权</a:t>
            </a:r>
            <a:r>
              <a:rPr lang="en-US" altLang="zh-CN" sz="1600" dirty="0" smtClean="0">
                <a:sym typeface="+mn-ea"/>
              </a:rPr>
              <a:t>K-shell</a:t>
            </a:r>
            <a:r>
              <a:rPr lang="zh-CN" altLang="en-US" sz="1600" dirty="0" smtClean="0">
                <a:sym typeface="+mn-ea"/>
              </a:rPr>
              <a:t>分解算法</a:t>
            </a:r>
            <a:endParaRPr lang="en-US" altLang="zh-CN" sz="1600" dirty="0" smtClean="0">
              <a:sym typeface="+mn-ea"/>
            </a:endParaRPr>
          </a:p>
          <a:p>
            <a:pPr algn="just">
              <a:lnSpc>
                <a:spcPct val="150000"/>
              </a:lnSpc>
            </a:pPr>
            <a:r>
              <a:rPr lang="en-US" altLang="zh-CN" sz="1600" dirty="0" smtClean="0">
                <a:sym typeface="+mn-ea"/>
              </a:rPr>
              <a:t>K-shell</a:t>
            </a:r>
            <a:r>
              <a:rPr lang="zh-CN" altLang="en-US" sz="1600" dirty="0" smtClean="0">
                <a:sym typeface="+mn-ea"/>
              </a:rPr>
              <a:t>熵</a:t>
            </a: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无权</a:t>
            </a:r>
            <a:r>
              <a:rPr lang="en-US" altLang="zh-CN" sz="1600" dirty="0" smtClean="0">
                <a:sym typeface="+mn-ea"/>
              </a:rPr>
              <a:t>K-shell</a:t>
            </a:r>
            <a:r>
              <a:rPr lang="zh-CN" altLang="en-US" sz="1600" dirty="0" smtClean="0">
                <a:sym typeface="+mn-ea"/>
              </a:rPr>
              <a:t>分解算法</a:t>
            </a:r>
            <a:endParaRPr lang="en-US" altLang="zh-CN" sz="1600" dirty="0" smtClean="0">
              <a:sym typeface="+mn-ea"/>
            </a:endParaRPr>
          </a:p>
          <a:p>
            <a:pPr marL="0" indent="0" algn="just">
              <a:lnSpc>
                <a:spcPct val="150000"/>
              </a:lnSpc>
              <a:buNone/>
            </a:pPr>
            <a:r>
              <a:rPr lang="zh-CN" altLang="en-US" sz="1600" dirty="0" smtClean="0">
                <a:sym typeface="+mn-ea"/>
              </a:rPr>
              <a:t>时间复杂度低，可用于对大规模网络进行粗粒度的重要节点排序</a:t>
            </a:r>
            <a:endParaRPr lang="en-US" altLang="zh-CN" sz="1600" dirty="0" smtClean="0">
              <a:sym typeface="+mn-ea"/>
            </a:endParaRPr>
          </a:p>
          <a:p>
            <a:pPr marL="0" indent="0" algn="just">
              <a:lnSpc>
                <a:spcPct val="150000"/>
              </a:lnSpc>
              <a:buNone/>
            </a:pPr>
            <a:r>
              <a:rPr lang="zh-CN" altLang="en-US" sz="1600" dirty="0" smtClean="0">
                <a:sym typeface="+mn-ea"/>
              </a:rPr>
              <a:t>排序结果粒度过粗，区分度不足</a:t>
            </a: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1129890" y="2812870"/>
            <a:ext cx="6871392" cy="3862248"/>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a:sym typeface="+mn-ea"/>
              </a:rPr>
              <a:t>加</a:t>
            </a:r>
            <a:r>
              <a:rPr lang="zh-CN" altLang="en-US" sz="1600" dirty="0" smtClean="0">
                <a:sym typeface="+mn-ea"/>
              </a:rPr>
              <a:t>权</a:t>
            </a:r>
            <a:r>
              <a:rPr lang="en-US" altLang="zh-CN" sz="1600" dirty="0" smtClean="0">
                <a:sym typeface="+mn-ea"/>
              </a:rPr>
              <a:t>K-shell</a:t>
            </a:r>
            <a:r>
              <a:rPr lang="zh-CN" altLang="en-US" sz="1600" dirty="0" smtClean="0">
                <a:sym typeface="+mn-ea"/>
              </a:rPr>
              <a:t>分解算法</a:t>
            </a:r>
            <a:endParaRPr lang="en-US" altLang="zh-CN" sz="1600" dirty="0" smtClean="0">
              <a:sym typeface="+mn-ea"/>
            </a:endParaRPr>
          </a:p>
          <a:p>
            <a:pPr marL="0" indent="0" algn="just">
              <a:lnSpc>
                <a:spcPct val="150000"/>
              </a:lnSpc>
              <a:buNone/>
            </a:pPr>
            <a:r>
              <a:rPr lang="zh-CN" altLang="en-US" sz="1600" dirty="0" smtClean="0">
                <a:sym typeface="+mn-ea"/>
              </a:rPr>
              <a:t>两种方案：</a:t>
            </a:r>
            <a:endParaRPr lang="en-US" altLang="zh-CN" sz="1600" dirty="0" smtClean="0">
              <a:sym typeface="+mn-ea"/>
            </a:endParaRPr>
          </a:p>
          <a:p>
            <a:pPr algn="just">
              <a:lnSpc>
                <a:spcPct val="150000"/>
              </a:lnSpc>
              <a:buAutoNum type="arabicPeriod"/>
            </a:pPr>
            <a:r>
              <a:rPr lang="zh-CN" altLang="en-US" sz="1600" dirty="0" smtClean="0">
                <a:sym typeface="+mn-ea"/>
              </a:rPr>
              <a:t>设置阈值</a:t>
            </a:r>
            <a:endParaRPr lang="en-US" altLang="zh-CN" sz="1600" dirty="0" smtClean="0">
              <a:sym typeface="+mn-ea"/>
            </a:endParaRPr>
          </a:p>
          <a:p>
            <a:pPr algn="just">
              <a:lnSpc>
                <a:spcPct val="150000"/>
              </a:lnSpc>
              <a:buAutoNum type="arabicPeriod"/>
            </a:pPr>
            <a:r>
              <a:rPr lang="zh-CN" altLang="en-US" sz="1600" dirty="0" smtClean="0">
                <a:sym typeface="+mn-ea"/>
              </a:rPr>
              <a:t>加权度数</a:t>
            </a:r>
            <a:endParaRPr lang="en-US" altLang="zh-CN" sz="1600" dirty="0" smtClean="0">
              <a:sym typeface="+mn-ea"/>
            </a:endParaRPr>
          </a:p>
          <a:p>
            <a:pPr marL="0" indent="0" algn="just">
              <a:lnSpc>
                <a:spcPct val="150000"/>
              </a:lnSpc>
              <a:buNone/>
            </a:pPr>
            <a:endParaRPr lang="en-US" altLang="zh-CN" sz="1600" dirty="0" smtClean="0">
              <a:sym typeface="+mn-ea"/>
            </a:endParaRPr>
          </a:p>
          <a:p>
            <a:pPr algn="just">
              <a:lnSpc>
                <a:spcPct val="150000"/>
              </a:lnSpc>
              <a:buAutoNum type="arabicPeriod"/>
            </a:pP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4" name="图片 3"/>
          <p:cNvPicPr>
            <a:picLocks noChangeAspect="1"/>
          </p:cNvPicPr>
          <p:nvPr/>
        </p:nvPicPr>
        <p:blipFill>
          <a:blip r:embed="rId3"/>
          <a:stretch>
            <a:fillRect/>
          </a:stretch>
        </p:blipFill>
        <p:spPr>
          <a:xfrm>
            <a:off x="1051016" y="3202356"/>
            <a:ext cx="2180952" cy="819048"/>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zh-CN" sz="1600" dirty="0" smtClean="0">
                <a:sym typeface="+mn-ea"/>
              </a:rPr>
              <a:t>K</a:t>
            </a:r>
            <a:r>
              <a:rPr lang="zh-CN" altLang="en-US" sz="1600" dirty="0" smtClean="0">
                <a:sym typeface="+mn-ea"/>
              </a:rPr>
              <a:t>壳熵</a:t>
            </a:r>
            <a:endParaRPr lang="en-US" altLang="zh-CN" sz="1600" dirty="0" smtClean="0">
              <a:sym typeface="+mn-ea"/>
            </a:endParaRPr>
          </a:p>
          <a:p>
            <a:pPr marL="0" indent="0" algn="just">
              <a:lnSpc>
                <a:spcPct val="150000"/>
              </a:lnSpc>
              <a:buNone/>
            </a:pPr>
            <a:r>
              <a:rPr lang="zh-CN" altLang="en-US" sz="1600" dirty="0" smtClean="0">
                <a:sym typeface="+mn-ea"/>
              </a:rPr>
              <a:t>一个节点的度一定时，相邻节点在</a:t>
            </a:r>
            <a:r>
              <a:rPr lang="en-US" altLang="zh-CN" sz="1600" dirty="0" smtClean="0">
                <a:sym typeface="+mn-ea"/>
              </a:rPr>
              <a:t>k-shell</a:t>
            </a:r>
            <a:r>
              <a:rPr lang="zh-CN" altLang="en-US" sz="1600" dirty="0" smtClean="0">
                <a:sym typeface="+mn-ea"/>
              </a:rPr>
              <a:t>网络中分布得越均匀，影响力越大</a:t>
            </a:r>
            <a:endParaRPr lang="en-US" altLang="zh-CN" sz="1600" dirty="0" smtClean="0">
              <a:sym typeface="+mn-ea"/>
            </a:endParaRPr>
          </a:p>
          <a:p>
            <a:pPr marL="0" indent="0" algn="just">
              <a:lnSpc>
                <a:spcPct val="150000"/>
              </a:lnSpc>
              <a:buNone/>
            </a:pPr>
            <a:endParaRPr lang="en-US" altLang="zh-CN" sz="1600" dirty="0" smtClean="0">
              <a:sym typeface="+mn-ea"/>
            </a:endParaRPr>
          </a:p>
          <a:p>
            <a:pPr algn="just">
              <a:lnSpc>
                <a:spcPct val="150000"/>
              </a:lnSpc>
              <a:buAutoNum type="arabicPeriod"/>
            </a:pP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1051016" y="2286208"/>
            <a:ext cx="3413810" cy="1466978"/>
          </a:xfrm>
          <a:prstGeom prst="rect">
            <a:avLst/>
          </a:prstGeom>
        </p:spPr>
      </p:pic>
      <p:pic>
        <p:nvPicPr>
          <p:cNvPr id="5" name="图片 4"/>
          <p:cNvPicPr>
            <a:picLocks noChangeAspect="1"/>
          </p:cNvPicPr>
          <p:nvPr/>
        </p:nvPicPr>
        <p:blipFill>
          <a:blip r:embed="rId4"/>
          <a:stretch>
            <a:fillRect/>
          </a:stretch>
        </p:blipFill>
        <p:spPr>
          <a:xfrm>
            <a:off x="4774049" y="2397967"/>
            <a:ext cx="6266667" cy="404761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zh-CN" sz="1600" dirty="0" smtClean="0">
                <a:sym typeface="+mn-ea"/>
              </a:rPr>
              <a:t>K</a:t>
            </a:r>
            <a:r>
              <a:rPr lang="zh-CN" altLang="en-US" sz="1600" dirty="0" smtClean="0">
                <a:sym typeface="+mn-ea"/>
              </a:rPr>
              <a:t>壳熵</a:t>
            </a:r>
            <a:endParaRPr lang="en-US" altLang="zh-CN" sz="1600" dirty="0" smtClean="0">
              <a:sym typeface="+mn-ea"/>
            </a:endParaRPr>
          </a:p>
          <a:p>
            <a:pPr marL="0" indent="0" algn="just">
              <a:lnSpc>
                <a:spcPct val="150000"/>
              </a:lnSpc>
              <a:buNone/>
            </a:pPr>
            <a:r>
              <a:rPr lang="zh-CN" altLang="en-US" sz="1600" dirty="0" smtClean="0">
                <a:sym typeface="+mn-ea"/>
              </a:rPr>
              <a:t>无权分解</a:t>
            </a:r>
            <a:endParaRPr lang="en-US" altLang="zh-CN" sz="1600" dirty="0" smtClean="0">
              <a:sym typeface="+mn-ea"/>
            </a:endParaRPr>
          </a:p>
          <a:p>
            <a:pPr marL="0" indent="0" algn="just">
              <a:lnSpc>
                <a:spcPct val="150000"/>
              </a:lnSpc>
              <a:buNone/>
            </a:pPr>
            <a:endParaRPr lang="en-US" altLang="zh-CN" sz="1600" dirty="0" smtClean="0">
              <a:sym typeface="+mn-ea"/>
            </a:endParaRPr>
          </a:p>
          <a:p>
            <a:pPr algn="just">
              <a:lnSpc>
                <a:spcPct val="150000"/>
              </a:lnSpc>
              <a:buAutoNum type="arabicPeriod"/>
            </a:pP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1051016" y="2438765"/>
            <a:ext cx="5562088" cy="3316264"/>
          </a:xfrm>
          <a:prstGeom prst="rect">
            <a:avLst/>
          </a:prstGeom>
        </p:spPr>
      </p:pic>
      <p:pic>
        <p:nvPicPr>
          <p:cNvPr id="5" name="图片 4"/>
          <p:cNvPicPr>
            <a:picLocks noChangeAspect="1"/>
          </p:cNvPicPr>
          <p:nvPr/>
        </p:nvPicPr>
        <p:blipFill>
          <a:blip r:embed="rId4"/>
          <a:stretch>
            <a:fillRect/>
          </a:stretch>
        </p:blipFill>
        <p:spPr>
          <a:xfrm>
            <a:off x="6613104" y="2453561"/>
            <a:ext cx="5563328" cy="3301468"/>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a:solidFill>
                  <a:srgbClr val="C00000"/>
                </a:solidFill>
                <a:latin typeface="微软雅黑" panose="020B0503020204020204" pitchFamily="34" charset="-122"/>
                <a:ea typeface="微软雅黑" panose="020B0503020204020204" pitchFamily="34" charset="-122"/>
              </a:rPr>
              <a:t>区域</a:t>
            </a:r>
            <a:r>
              <a:rPr lang="zh-CN" altLang="en-US" sz="2800" b="1" dirty="0" smtClean="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zh-CN" sz="1600" dirty="0" smtClean="0">
                <a:sym typeface="+mn-ea"/>
              </a:rPr>
              <a:t>K</a:t>
            </a:r>
            <a:r>
              <a:rPr lang="zh-CN" altLang="en-US" sz="1600" dirty="0" smtClean="0">
                <a:sym typeface="+mn-ea"/>
              </a:rPr>
              <a:t>壳熵</a:t>
            </a:r>
            <a:endParaRPr lang="en-US" altLang="zh-CN" sz="1600" dirty="0" smtClean="0">
              <a:sym typeface="+mn-ea"/>
            </a:endParaRPr>
          </a:p>
          <a:p>
            <a:pPr marL="0" indent="0" algn="just">
              <a:lnSpc>
                <a:spcPct val="150000"/>
              </a:lnSpc>
              <a:buNone/>
            </a:pPr>
            <a:r>
              <a:rPr lang="zh-CN" altLang="en-US" sz="1600" dirty="0">
                <a:sym typeface="+mn-ea"/>
              </a:rPr>
              <a:t>有</a:t>
            </a:r>
            <a:r>
              <a:rPr lang="zh-CN" altLang="en-US" sz="1600" dirty="0" smtClean="0">
                <a:sym typeface="+mn-ea"/>
              </a:rPr>
              <a:t>权分解</a:t>
            </a:r>
            <a:endParaRPr lang="en-US" altLang="zh-CN" sz="1600" dirty="0" smtClean="0">
              <a:sym typeface="+mn-ea"/>
            </a:endParaRPr>
          </a:p>
          <a:p>
            <a:pPr marL="0" indent="0" algn="just">
              <a:lnSpc>
                <a:spcPct val="150000"/>
              </a:lnSpc>
              <a:buNone/>
            </a:pPr>
            <a:endParaRPr lang="en-US" altLang="zh-CN" sz="1600" dirty="0" smtClean="0">
              <a:sym typeface="+mn-ea"/>
            </a:endParaRPr>
          </a:p>
          <a:p>
            <a:pPr algn="just">
              <a:lnSpc>
                <a:spcPct val="150000"/>
              </a:lnSpc>
              <a:buAutoNum type="arabicPeriod"/>
            </a:pPr>
            <a:endParaRPr lang="en-US" altLang="zh-CN" sz="1600" dirty="0" smtClean="0">
              <a:sym typeface="+mn-ea"/>
            </a:endParaRPr>
          </a:p>
          <a:p>
            <a:pPr marL="0" indent="0" algn="just" defTabSz="914400">
              <a:buNone/>
            </a:pPr>
            <a:endParaRPr lang="en-US" altLang="zh-CN" sz="1600" dirty="0" smtClean="0">
              <a:sym typeface="+mn-ea"/>
            </a:endParaRPr>
          </a:p>
          <a:p>
            <a:pPr marL="0" indent="0" algn="just" defTabSz="914400">
              <a:buNone/>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4" name="图片 3"/>
          <p:cNvPicPr>
            <a:picLocks noChangeAspect="1"/>
          </p:cNvPicPr>
          <p:nvPr/>
        </p:nvPicPr>
        <p:blipFill>
          <a:blip r:embed="rId3"/>
          <a:stretch>
            <a:fillRect/>
          </a:stretch>
        </p:blipFill>
        <p:spPr>
          <a:xfrm>
            <a:off x="1051016" y="2566752"/>
            <a:ext cx="4944402" cy="2940256"/>
          </a:xfrm>
          <a:prstGeom prst="rect">
            <a:avLst/>
          </a:prstGeom>
        </p:spPr>
      </p:pic>
      <p:pic>
        <p:nvPicPr>
          <p:cNvPr id="6" name="图片 5"/>
          <p:cNvPicPr>
            <a:picLocks noChangeAspect="1"/>
          </p:cNvPicPr>
          <p:nvPr/>
        </p:nvPicPr>
        <p:blipFill>
          <a:blip r:embed="rId4"/>
          <a:stretch>
            <a:fillRect/>
          </a:stretch>
        </p:blipFill>
        <p:spPr>
          <a:xfrm>
            <a:off x="6204558" y="2566752"/>
            <a:ext cx="4977248" cy="2958234"/>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p:cNvPicPr>
            <a:picLocks noChangeAspect="1"/>
          </p:cNvPicPr>
          <p:nvPr/>
        </p:nvPicPr>
        <p:blipFill>
          <a:blip r:embed="rId1"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p:cNvSpPr txBox="1"/>
          <p:nvPr/>
        </p:nvSpPr>
        <p:spPr>
          <a:xfrm>
            <a:off x="1187224" y="2610440"/>
            <a:ext cx="10296525" cy="830997"/>
          </a:xfrm>
          <a:prstGeom prst="rect">
            <a:avLst/>
          </a:prstGeom>
          <a:noFill/>
        </p:spPr>
        <p:txBody>
          <a:bodyPr wrap="square" rtlCol="0" anchor="ctr" anchorCtr="0">
            <a:spAutoFit/>
          </a:bodyPr>
          <a:lstStyle/>
          <a:p>
            <a:pPr algn="ctr"/>
            <a:r>
              <a:rPr lang="zh-CN" altLang="en-US" sz="4800" b="1" dirty="0">
                <a:solidFill>
                  <a:srgbClr val="C00000"/>
                </a:solidFill>
                <a:latin typeface="+mj-ea"/>
                <a:ea typeface="+mj-ea"/>
              </a:rPr>
              <a:t>谢谢</a:t>
            </a:r>
            <a:r>
              <a:rPr lang="zh-CN" altLang="en-US" sz="4800" b="1" dirty="0" smtClean="0">
                <a:solidFill>
                  <a:srgbClr val="C00000"/>
                </a:solidFill>
                <a:latin typeface="+mj-ea"/>
                <a:ea typeface="+mj-ea"/>
              </a:rPr>
              <a:t>大家聆听！</a:t>
            </a:r>
            <a:endParaRPr lang="zh-CN" altLang="en-US" sz="4800" b="1" dirty="0">
              <a:solidFill>
                <a:srgbClr val="C00000"/>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rcRect l="35490" b="47335"/>
          <a:stretch>
            <a:fillRect/>
          </a:stretch>
        </p:blipFill>
        <p:spPr>
          <a:xfrm>
            <a:off x="0" y="3120587"/>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p:cNvPicPr>
            <a:picLocks noChangeAspect="1"/>
          </p:cNvPicPr>
          <p:nvPr/>
        </p:nvPicPr>
        <p:blipFill>
          <a:blip r:embed="rId1"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4" name="PA-文本框 10"/>
          <p:cNvSpPr txBox="1"/>
          <p:nvPr>
            <p:custDataLst>
              <p:tags r:id="rId2"/>
            </p:custDataLst>
          </p:nvPr>
        </p:nvSpPr>
        <p:spPr>
          <a:xfrm>
            <a:off x="4049056" y="2076151"/>
            <a:ext cx="3254390" cy="453457"/>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企业</a:t>
            </a:r>
            <a:r>
              <a:rPr lang="zh-CN" altLang="en-US" sz="2000" b="1" dirty="0" smtClean="0">
                <a:latin typeface="微软雅黑" panose="020B0503020204020204" pitchFamily="34" charset="-122"/>
                <a:ea typeface="微软雅黑" panose="020B0503020204020204" pitchFamily="34" charset="-122"/>
              </a:rPr>
              <a:t>层面</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645413" y="312499"/>
            <a:ext cx="6131164" cy="769441"/>
          </a:xfrm>
          <a:prstGeom prst="rect">
            <a:avLst/>
          </a:prstGeom>
        </p:spPr>
        <p:txBody>
          <a:bodyPr wrap="square">
            <a:spAutoFit/>
          </a:bodyPr>
          <a:lstStyle/>
          <a:p>
            <a:pPr algn="ctr"/>
            <a:r>
              <a:rPr lang="zh-CN" sz="4400" b="1" dirty="0">
                <a:solidFill>
                  <a:schemeClr val="accent2"/>
                </a:solidFill>
                <a:latin typeface="微软雅黑" panose="020B0503020204020204" pitchFamily="34" charset="-122"/>
                <a:ea typeface="微软雅黑" panose="020B0503020204020204" pitchFamily="34" charset="-122"/>
                <a:cs typeface="Segoe Print" panose="02000600000000000000" charset="0"/>
                <a:sym typeface="微软雅黑" panose="020B0503020204020204" pitchFamily="34" charset="-122"/>
              </a:rPr>
              <a:t>目录</a:t>
            </a:r>
            <a:endParaRPr lang="zh-CN" sz="4400" dirty="0">
              <a:solidFill>
                <a:schemeClr val="accent2"/>
              </a:solidFill>
              <a:latin typeface="微软雅黑" panose="020B0503020204020204" pitchFamily="34" charset="-122"/>
              <a:ea typeface="微软雅黑" panose="020B0503020204020204" pitchFamily="34" charset="-122"/>
            </a:endParaRPr>
          </a:p>
        </p:txBody>
      </p:sp>
      <p:sp>
        <p:nvSpPr>
          <p:cNvPr id="7" name="椭圆 6"/>
          <p:cNvSpPr/>
          <p:nvPr/>
        </p:nvSpPr>
        <p:spPr>
          <a:xfrm>
            <a:off x="3039959" y="202265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8" name="文本框 7"/>
          <p:cNvSpPr txBox="1"/>
          <p:nvPr/>
        </p:nvSpPr>
        <p:spPr>
          <a:xfrm>
            <a:off x="3097073" y="2151179"/>
            <a:ext cx="542926" cy="400110"/>
          </a:xfrm>
          <a:prstGeom prst="rect">
            <a:avLst/>
          </a:prstGeom>
          <a:noFill/>
        </p:spPr>
        <p:txBody>
          <a:bodyPr wrap="square" rtlCol="0" anchor="ctr" anchorCtr="0">
            <a:spAutoFit/>
          </a:bodyPr>
          <a:lstStyle/>
          <a:p>
            <a:pPr algn="ctr"/>
            <a:r>
              <a:rPr lang="en-US" altLang="zh-CN" sz="2000" dirty="0">
                <a:solidFill>
                  <a:schemeClr val="bg1"/>
                </a:solidFill>
              </a:rPr>
              <a:t>1</a:t>
            </a:r>
            <a:endParaRPr lang="zh-CN" altLang="en-US" sz="2000" dirty="0">
              <a:solidFill>
                <a:schemeClr val="bg1"/>
              </a:solidFill>
            </a:endParaRPr>
          </a:p>
        </p:txBody>
      </p:sp>
      <p:cxnSp>
        <p:nvCxnSpPr>
          <p:cNvPr id="9" name="直接连接符 8"/>
          <p:cNvCxnSpPr/>
          <p:nvPr/>
        </p:nvCxnSpPr>
        <p:spPr>
          <a:xfrm>
            <a:off x="390684" y="1163706"/>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816767" y="2754171"/>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3" name="文本框 12"/>
          <p:cNvSpPr txBox="1"/>
          <p:nvPr/>
        </p:nvSpPr>
        <p:spPr>
          <a:xfrm>
            <a:off x="3873881" y="2882693"/>
            <a:ext cx="542926" cy="400110"/>
          </a:xfrm>
          <a:prstGeom prst="rect">
            <a:avLst/>
          </a:prstGeom>
          <a:noFill/>
        </p:spPr>
        <p:txBody>
          <a:bodyPr wrap="square" rtlCol="0" anchor="ctr" anchorCtr="0">
            <a:spAutoFit/>
          </a:bodyPr>
          <a:lstStyle/>
          <a:p>
            <a:pPr algn="ctr"/>
            <a:r>
              <a:rPr lang="en-US" altLang="zh-CN" sz="2000" dirty="0">
                <a:solidFill>
                  <a:schemeClr val="bg1"/>
                </a:solidFill>
              </a:rPr>
              <a:t>2</a:t>
            </a:r>
            <a:endParaRPr lang="en-US" altLang="zh-CN" sz="2000" dirty="0">
              <a:solidFill>
                <a:schemeClr val="bg1"/>
              </a:solidFill>
            </a:endParaRPr>
          </a:p>
        </p:txBody>
      </p:sp>
      <p:sp>
        <p:nvSpPr>
          <p:cNvPr id="18" name="椭圆 17"/>
          <p:cNvSpPr/>
          <p:nvPr/>
        </p:nvSpPr>
        <p:spPr>
          <a:xfrm>
            <a:off x="4535402" y="3485684"/>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sz="2000" dirty="0"/>
          </a:p>
        </p:txBody>
      </p:sp>
      <p:sp>
        <p:nvSpPr>
          <p:cNvPr id="19" name="文本框 18"/>
          <p:cNvSpPr txBox="1"/>
          <p:nvPr/>
        </p:nvSpPr>
        <p:spPr>
          <a:xfrm>
            <a:off x="4592516" y="3614206"/>
            <a:ext cx="542926" cy="400110"/>
          </a:xfrm>
          <a:prstGeom prst="rect">
            <a:avLst/>
          </a:prstGeom>
          <a:noFill/>
        </p:spPr>
        <p:txBody>
          <a:bodyPr wrap="square" rtlCol="0" anchor="ctr" anchorCtr="0">
            <a:spAutoFit/>
          </a:bodyPr>
          <a:lstStyle/>
          <a:p>
            <a:pPr algn="ctr"/>
            <a:r>
              <a:rPr lang="en-US" altLang="zh-CN" sz="2000" dirty="0">
                <a:solidFill>
                  <a:schemeClr val="bg1"/>
                </a:solidFill>
              </a:rPr>
              <a:t>3</a:t>
            </a:r>
            <a:endParaRPr lang="en-US" altLang="zh-CN" sz="2000" dirty="0">
              <a:solidFill>
                <a:schemeClr val="bg1"/>
              </a:solidFill>
            </a:endParaRPr>
          </a:p>
        </p:txBody>
      </p:sp>
      <p:sp>
        <p:nvSpPr>
          <p:cNvPr id="24" name="PA-文本框 10"/>
          <p:cNvSpPr txBox="1"/>
          <p:nvPr>
            <p:custDataLst>
              <p:tags r:id="rId3"/>
            </p:custDataLst>
          </p:nvPr>
        </p:nvSpPr>
        <p:spPr>
          <a:xfrm>
            <a:off x="4728588" y="2801929"/>
            <a:ext cx="2835276" cy="492443"/>
          </a:xfrm>
          <a:prstGeom prst="rect">
            <a:avLst/>
          </a:prstGeom>
          <a:noFill/>
        </p:spPr>
        <p:txBody>
          <a:bodyPr wrap="square" rtlCol="0">
            <a:spAutoFit/>
          </a:bodyPr>
          <a:lstStyle/>
          <a:p>
            <a:pPr>
              <a:lnSpc>
                <a:spcPct val="130000"/>
              </a:lnSpc>
            </a:pPr>
            <a:r>
              <a:rPr lang="zh-CN" altLang="en-US" sz="2000" b="1" dirty="0">
                <a:latin typeface="微软雅黑" panose="020B0503020204020204" pitchFamily="34" charset="-122"/>
                <a:ea typeface="微软雅黑" panose="020B0503020204020204" pitchFamily="34" charset="-122"/>
              </a:rPr>
              <a:t>产</a:t>
            </a:r>
            <a:r>
              <a:rPr lang="zh-CN" altLang="en-US" sz="2000" b="1" dirty="0" smtClean="0">
                <a:latin typeface="微软雅黑" panose="020B0503020204020204" pitchFamily="34" charset="-122"/>
                <a:ea typeface="微软雅黑" panose="020B0503020204020204" pitchFamily="34" charset="-122"/>
              </a:rPr>
              <a:t>业层面</a:t>
            </a:r>
            <a:endParaRPr lang="zh-CN" altLang="en-US" sz="2000" b="1" dirty="0">
              <a:latin typeface="微软雅黑" panose="020B0503020204020204" pitchFamily="34" charset="-122"/>
              <a:ea typeface="微软雅黑" panose="020B0503020204020204" pitchFamily="34" charset="-122"/>
            </a:endParaRPr>
          </a:p>
        </p:txBody>
      </p:sp>
      <p:sp>
        <p:nvSpPr>
          <p:cNvPr id="21" name="PA-文本框 10"/>
          <p:cNvSpPr txBox="1"/>
          <p:nvPr>
            <p:custDataLst>
              <p:tags r:id="rId4"/>
            </p:custDataLst>
          </p:nvPr>
        </p:nvSpPr>
        <p:spPr>
          <a:xfrm>
            <a:off x="5472980" y="3536778"/>
            <a:ext cx="3489243" cy="453457"/>
          </a:xfrm>
          <a:prstGeom prst="rect">
            <a:avLst/>
          </a:prstGeom>
          <a:noFill/>
        </p:spPr>
        <p:txBody>
          <a:bodyPr wrap="square" rtlCol="0">
            <a:spAutoFit/>
          </a:bodyPr>
          <a:lstStyle/>
          <a:p>
            <a:pPr>
              <a:lnSpc>
                <a:spcPct val="130000"/>
              </a:lnSpc>
            </a:pPr>
            <a:r>
              <a:rPr lang="zh-CN" altLang="en-US" sz="2000" b="1" dirty="0" smtClean="0">
                <a:latin typeface="微软雅黑" panose="020B0503020204020204" pitchFamily="34" charset="-122"/>
                <a:ea typeface="微软雅黑" panose="020B0503020204020204" pitchFamily="34" charset="-122"/>
              </a:rPr>
              <a:t>区域层面</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968"/>
            <a:ext cx="3390900" cy="156845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
        <p:nvSpPr>
          <p:cNvPr id="6" name="文本框 5"/>
          <p:cNvSpPr txBox="1"/>
          <p:nvPr/>
        </p:nvSpPr>
        <p:spPr>
          <a:xfrm>
            <a:off x="4881880" y="3507740"/>
            <a:ext cx="4808855" cy="645160"/>
          </a:xfrm>
          <a:prstGeom prst="rect">
            <a:avLst/>
          </a:prstGeom>
          <a:noFill/>
        </p:spPr>
        <p:txBody>
          <a:bodyPr wrap="square" rtlCol="0" anchor="ctr" anchorCtr="0">
            <a:spAutoFit/>
          </a:bodyPr>
          <a:lstStyle/>
          <a:p>
            <a:pPr algn="ctr"/>
            <a:r>
              <a:rPr lang="zh-CN" altLang="en-US" sz="3600" b="1" dirty="0" smtClean="0">
                <a:solidFill>
                  <a:schemeClr val="accent1"/>
                </a:solidFill>
                <a:latin typeface="+mn-ea"/>
              </a:rPr>
              <a:t>企业层面</a:t>
            </a:r>
            <a:endParaRPr lang="zh-CN" altLang="zh-CN" sz="3600" b="1" dirty="0">
              <a:solidFill>
                <a:schemeClr val="accent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企业分类算法</a:t>
            </a:r>
            <a:endParaRPr lang="en-US" altLang="zh-CN" sz="1600" dirty="0" smtClean="0">
              <a:sym typeface="+mn-ea"/>
            </a:endParaRPr>
          </a:p>
          <a:p>
            <a:pPr algn="just">
              <a:lnSpc>
                <a:spcPct val="150000"/>
              </a:lnSpc>
            </a:pPr>
            <a:r>
              <a:rPr lang="zh-CN" altLang="en-US" sz="1600" dirty="0" smtClean="0">
                <a:sym typeface="+mn-ea"/>
              </a:rPr>
              <a:t>企业竞争算法</a:t>
            </a:r>
            <a:endParaRPr lang="en-US" altLang="zh-CN" sz="1600" dirty="0" smtClean="0">
              <a:sym typeface="+mn-ea"/>
            </a:endParaRPr>
          </a:p>
          <a:p>
            <a:pPr algn="just">
              <a:lnSpc>
                <a:spcPct val="150000"/>
              </a:lnSpc>
            </a:pPr>
            <a:r>
              <a:rPr lang="zh-CN" altLang="en-US" sz="1600" dirty="0" smtClean="0">
                <a:sym typeface="+mn-ea"/>
              </a:rPr>
              <a:t>企业合作</a:t>
            </a:r>
            <a:r>
              <a:rPr lang="zh-CN" altLang="en-US" sz="1600" dirty="0" smtClean="0">
                <a:sym typeface="+mn-ea"/>
              </a:rPr>
              <a:t>算法</a:t>
            </a:r>
            <a:endParaRPr lang="en-US" altLang="zh-CN" sz="1600" dirty="0" smtClean="0">
              <a:sym typeface="+mn-ea"/>
            </a:endParaRPr>
          </a:p>
          <a:p>
            <a:pPr algn="just">
              <a:lnSpc>
                <a:spcPct val="150000"/>
              </a:lnSpc>
            </a:pPr>
            <a:r>
              <a:rPr lang="zh-CN" altLang="en-US" sz="1600" dirty="0" smtClean="0">
                <a:sym typeface="+mn-ea"/>
              </a:rPr>
              <a:t>关键企业抽取</a:t>
            </a: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a:t>
            </a:r>
            <a:r>
              <a:rPr lang="zh-CN" altLang="en-US" sz="2800" b="1" dirty="0">
                <a:solidFill>
                  <a:srgbClr val="C00000"/>
                </a:solidFill>
                <a:latin typeface="微软雅黑" panose="020B0503020204020204" pitchFamily="34" charset="-122"/>
                <a:ea typeface="微软雅黑" panose="020B0503020204020204" pitchFamily="34" charset="-122"/>
              </a:rPr>
              <a:t>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企业分类算法</a:t>
            </a:r>
            <a:endParaRPr lang="en-US" altLang="zh-CN" sz="1600" dirty="0">
              <a:sym typeface="+mn-ea"/>
            </a:endParaRPr>
          </a:p>
          <a:p>
            <a:pPr algn="just">
              <a:lnSpc>
                <a:spcPct val="150000"/>
              </a:lnSpc>
            </a:pPr>
            <a:r>
              <a:rPr lang="en-US" altLang="zh-CN" sz="1600" dirty="0" err="1" smtClean="0">
                <a:sym typeface="+mn-ea"/>
              </a:rPr>
              <a:t>Textrank</a:t>
            </a:r>
            <a:endParaRPr lang="en-US" altLang="zh-CN" sz="1600" dirty="0" smtClean="0">
              <a:sym typeface="+mn-ea"/>
            </a:endParaRPr>
          </a:p>
          <a:p>
            <a:pPr marL="0" indent="0" algn="just">
              <a:lnSpc>
                <a:spcPct val="150000"/>
              </a:lnSpc>
              <a:buNone/>
            </a:pPr>
            <a:r>
              <a:rPr lang="zh-CN" altLang="en-US" sz="1600" dirty="0" smtClean="0">
                <a:sym typeface="+mn-ea"/>
              </a:rPr>
              <a:t>基于</a:t>
            </a:r>
            <a:r>
              <a:rPr lang="en-US" altLang="zh-CN" sz="1600" dirty="0" err="1" smtClean="0">
                <a:sym typeface="+mn-ea"/>
              </a:rPr>
              <a:t>Pagerank</a:t>
            </a:r>
            <a:r>
              <a:rPr lang="zh-CN" altLang="en-US" sz="1600" dirty="0" smtClean="0">
                <a:sym typeface="+mn-ea"/>
              </a:rPr>
              <a:t>算法的一种从文本中提取关键词的算法</a:t>
            </a:r>
            <a:endParaRPr lang="en-US" altLang="zh-CN" sz="1600" dirty="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marL="0" indent="0" algn="just">
              <a:lnSpc>
                <a:spcPct val="150000"/>
              </a:lnSpc>
              <a:buNone/>
            </a:pPr>
            <a:endParaRPr lang="en-US" altLang="zh-CN" sz="1600" dirty="0" smtClean="0">
              <a:sym typeface="+mn-ea"/>
            </a:endParaRPr>
          </a:p>
          <a:p>
            <a:pPr marL="0" indent="0" algn="just">
              <a:lnSpc>
                <a:spcPct val="150000"/>
              </a:lnSpc>
              <a:buNone/>
            </a:pPr>
            <a:r>
              <a:rPr lang="zh-CN" altLang="en-US" sz="1600" dirty="0" smtClean="0">
                <a:sym typeface="+mn-ea"/>
              </a:rPr>
              <a:t>每个词语视为一个节点（</a:t>
            </a:r>
            <a:r>
              <a:rPr lang="en-US" altLang="zh-CN" sz="1600" dirty="0" smtClean="0">
                <a:sym typeface="+mn-ea"/>
              </a:rPr>
              <a:t>Page</a:t>
            </a:r>
            <a:r>
              <a:rPr lang="zh-CN" altLang="en-US" sz="1600" dirty="0" smtClean="0">
                <a:sym typeface="+mn-ea"/>
              </a:rPr>
              <a:t>），利用词语之间的共现关系来建立边的联系</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600" dirty="0">
              <a:sym typeface="+mn-ea"/>
            </a:endParaRPr>
          </a:p>
          <a:p>
            <a:pPr marL="0" indent="0" algn="just">
              <a:lnSpc>
                <a:spcPct val="150000"/>
              </a:lnSpc>
              <a:buNone/>
            </a:pPr>
            <a:endParaRPr lang="en-US" altLang="zh-CN" sz="1600" dirty="0" smtClean="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3" name="图片 2"/>
          <p:cNvPicPr>
            <a:picLocks noChangeAspect="1"/>
          </p:cNvPicPr>
          <p:nvPr/>
        </p:nvPicPr>
        <p:blipFill>
          <a:blip r:embed="rId3"/>
          <a:stretch>
            <a:fillRect/>
          </a:stretch>
        </p:blipFill>
        <p:spPr>
          <a:xfrm>
            <a:off x="949629" y="2718435"/>
            <a:ext cx="1675186" cy="1194706"/>
          </a:xfrm>
          <a:prstGeom prst="rect">
            <a:avLst/>
          </a:prstGeom>
        </p:spPr>
      </p:pic>
      <p:pic>
        <p:nvPicPr>
          <p:cNvPr id="4" name="图片 3"/>
          <p:cNvPicPr>
            <a:picLocks noChangeAspect="1"/>
          </p:cNvPicPr>
          <p:nvPr/>
        </p:nvPicPr>
        <p:blipFill>
          <a:blip r:embed="rId4"/>
          <a:stretch>
            <a:fillRect/>
          </a:stretch>
        </p:blipFill>
        <p:spPr>
          <a:xfrm>
            <a:off x="2444306" y="2718435"/>
            <a:ext cx="5083134" cy="1194706"/>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企业分类算法</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zh-CN" sz="1600" dirty="0" err="1">
                <a:sym typeface="+mn-ea"/>
              </a:rPr>
              <a:t>Textrank</a:t>
            </a:r>
            <a:r>
              <a:rPr lang="zh-CN" altLang="en-US" sz="1600" dirty="0" smtClean="0">
                <a:sym typeface="+mn-ea"/>
              </a:rPr>
              <a:t>算法</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1</a:t>
            </a:r>
            <a:r>
              <a:rPr lang="zh-CN" altLang="en-US" sz="1600" dirty="0">
                <a:sym typeface="+mn-ea"/>
              </a:rPr>
              <a:t>）给定一个文本 </a:t>
            </a:r>
            <a:r>
              <a:rPr lang="en-US" altLang="zh-CN" sz="1600" dirty="0">
                <a:sym typeface="+mn-ea"/>
              </a:rPr>
              <a:t>T</a:t>
            </a:r>
            <a:r>
              <a:rPr lang="zh-CN" altLang="en-US" sz="1600" dirty="0">
                <a:sym typeface="+mn-ea"/>
              </a:rPr>
              <a:t>，对其按照完整句子进行切割</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a:sym typeface="+mn-ea"/>
              </a:rPr>
              <a:t>2</a:t>
            </a:r>
            <a:r>
              <a:rPr lang="zh-CN" altLang="en-US" sz="1600" dirty="0">
                <a:sym typeface="+mn-ea"/>
              </a:rPr>
              <a:t>）对句子中的词进行</a:t>
            </a:r>
            <a:r>
              <a:rPr lang="zh-CN" altLang="en-US" sz="1600" dirty="0" smtClean="0">
                <a:sym typeface="+mn-ea"/>
              </a:rPr>
              <a:t>分词</a:t>
            </a:r>
            <a:r>
              <a:rPr lang="zh-CN" altLang="en-US" sz="1600" dirty="0">
                <a:sym typeface="+mn-ea"/>
              </a:rPr>
              <a:t>、词性标注和去除停用词等处理，符合要求的词作为候选关键词</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a:sym typeface="+mn-ea"/>
              </a:rPr>
              <a:t>3</a:t>
            </a:r>
            <a:r>
              <a:rPr lang="zh-CN" altLang="en-US" sz="1600" dirty="0">
                <a:sym typeface="+mn-ea"/>
              </a:rPr>
              <a:t>）每个</a:t>
            </a:r>
            <a:r>
              <a:rPr lang="zh-CN" altLang="en-US" sz="1600" dirty="0" smtClean="0">
                <a:sym typeface="+mn-ea"/>
              </a:rPr>
              <a:t>候选</a:t>
            </a:r>
            <a:r>
              <a:rPr lang="zh-CN" altLang="en-US" sz="1600" dirty="0">
                <a:sym typeface="+mn-ea"/>
              </a:rPr>
              <a:t>词视为图</a:t>
            </a:r>
            <a:r>
              <a:rPr lang="en-US" altLang="zh-CN" sz="1600" dirty="0">
                <a:sym typeface="+mn-ea"/>
              </a:rPr>
              <a:t>G = (V,E) </a:t>
            </a:r>
            <a:r>
              <a:rPr lang="zh-CN" altLang="en-US" sz="1600" dirty="0">
                <a:sym typeface="+mn-ea"/>
              </a:rPr>
              <a:t>中一个节点，节点之间是否有边由它们的共现关系决定（</a:t>
            </a:r>
            <a:r>
              <a:rPr lang="zh-CN" altLang="en-US" sz="1600" dirty="0" smtClean="0">
                <a:sym typeface="+mn-ea"/>
              </a:rPr>
              <a:t>在长度为</a:t>
            </a:r>
            <a:r>
              <a:rPr lang="en-US" altLang="zh-CN" sz="1600" dirty="0" smtClean="0">
                <a:sym typeface="+mn-ea"/>
              </a:rPr>
              <a:t>k</a:t>
            </a:r>
            <a:r>
              <a:rPr lang="zh-CN" altLang="en-US" sz="1600" dirty="0" smtClean="0">
                <a:sym typeface="+mn-ea"/>
              </a:rPr>
              <a:t>的</a:t>
            </a:r>
            <a:r>
              <a:rPr lang="zh-CN" altLang="en-US" sz="1600" dirty="0">
                <a:sym typeface="+mn-ea"/>
              </a:rPr>
              <a:t>窗口中是否共现）</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a:sym typeface="+mn-ea"/>
              </a:rPr>
              <a:t>4</a:t>
            </a:r>
            <a:r>
              <a:rPr lang="zh-CN" altLang="en-US" sz="1600" dirty="0">
                <a:sym typeface="+mn-ea"/>
              </a:rPr>
              <a:t>）初始化关系矩阵（依据不同的词语属性信息</a:t>
            </a:r>
            <a:r>
              <a:rPr lang="zh-CN" altLang="en-US" sz="1600" dirty="0" smtClean="0">
                <a:sym typeface="+mn-ea"/>
              </a:rPr>
              <a:t>赋予</a:t>
            </a:r>
            <a:r>
              <a:rPr lang="zh-CN" altLang="en-US" sz="1600" dirty="0">
                <a:sym typeface="+mn-ea"/>
              </a:rPr>
              <a:t>不同初始值），进行迭代更新各节点权值，直到收敛</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a:sym typeface="+mn-ea"/>
              </a:rPr>
              <a:t>5</a:t>
            </a:r>
            <a:r>
              <a:rPr lang="zh-CN" altLang="en-US" sz="1600" dirty="0">
                <a:sym typeface="+mn-ea"/>
              </a:rPr>
              <a:t>）取</a:t>
            </a:r>
            <a:r>
              <a:rPr lang="zh-CN" altLang="en-US" sz="1600" dirty="0" smtClean="0">
                <a:sym typeface="+mn-ea"/>
              </a:rPr>
              <a:t>前</a:t>
            </a:r>
            <a:r>
              <a:rPr lang="en-US" altLang="zh-CN" sz="1600" dirty="0" smtClean="0">
                <a:sym typeface="+mn-ea"/>
              </a:rPr>
              <a:t>n</a:t>
            </a:r>
            <a:r>
              <a:rPr lang="zh-CN" altLang="en-US" sz="1600" dirty="0" smtClean="0">
                <a:sym typeface="+mn-ea"/>
              </a:rPr>
              <a:t>个</a:t>
            </a:r>
            <a:r>
              <a:rPr lang="zh-CN" altLang="en-US" sz="1600" dirty="0">
                <a:sym typeface="+mn-ea"/>
              </a:rPr>
              <a:t>权值最大的 节点所对应的词语作为关键词</a:t>
            </a:r>
            <a:r>
              <a:rPr lang="zh-CN" altLang="en-US" sz="1600" dirty="0" smtClean="0">
                <a:sym typeface="+mn-ea"/>
              </a:rPr>
              <a:t>。</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a:sym typeface="+mn-ea"/>
              </a:rPr>
              <a:t>6</a:t>
            </a:r>
            <a:r>
              <a:rPr lang="zh-CN" altLang="en-US" sz="1600" dirty="0">
                <a:sym typeface="+mn-ea"/>
              </a:rPr>
              <a:t>）如果（</a:t>
            </a:r>
            <a:r>
              <a:rPr lang="en-US" altLang="zh-CN" sz="1600" dirty="0">
                <a:sym typeface="+mn-ea"/>
              </a:rPr>
              <a:t>5</a:t>
            </a:r>
            <a:r>
              <a:rPr lang="zh-CN" altLang="en-US" sz="1600" dirty="0">
                <a:sym typeface="+mn-ea"/>
              </a:rPr>
              <a:t>）中有在文本中相邻出现的词语，</a:t>
            </a:r>
            <a:r>
              <a:rPr lang="zh-CN" altLang="en-US" sz="1600" dirty="0" smtClean="0">
                <a:sym typeface="+mn-ea"/>
              </a:rPr>
              <a:t>组合</a:t>
            </a:r>
            <a:r>
              <a:rPr lang="zh-CN" altLang="en-US" sz="1600" dirty="0">
                <a:sym typeface="+mn-ea"/>
              </a:rPr>
              <a:t>为一个关键词。</a:t>
            </a:r>
            <a:endParaRPr lang="zh-CN" altLang="en-US" sz="1600" dirty="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企业分类算法</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企业分类算法</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1</a:t>
            </a:r>
            <a:r>
              <a:rPr lang="zh-CN" altLang="en-US" sz="1600" dirty="0">
                <a:sym typeface="+mn-ea"/>
              </a:rPr>
              <a:t>）生成产业</a:t>
            </a:r>
            <a:r>
              <a:rPr lang="zh-CN" altLang="en-US" sz="1600" dirty="0" smtClean="0">
                <a:sym typeface="+mn-ea"/>
              </a:rPr>
              <a:t>向量</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2</a:t>
            </a:r>
            <a:r>
              <a:rPr lang="zh-CN" altLang="en-US" sz="1600" dirty="0">
                <a:sym typeface="+mn-ea"/>
              </a:rPr>
              <a:t>）构建 </a:t>
            </a:r>
            <a:r>
              <a:rPr lang="en-US" altLang="zh-CN" sz="1600" dirty="0" err="1">
                <a:sym typeface="+mn-ea"/>
              </a:rPr>
              <a:t>idf</a:t>
            </a:r>
            <a:r>
              <a:rPr lang="en-US" altLang="zh-CN" sz="1600" dirty="0">
                <a:sym typeface="+mn-ea"/>
              </a:rPr>
              <a:t> </a:t>
            </a:r>
            <a:r>
              <a:rPr lang="zh-CN" altLang="en-US" sz="1600" dirty="0">
                <a:sym typeface="+mn-ea"/>
              </a:rPr>
              <a:t>词权重</a:t>
            </a:r>
            <a:r>
              <a:rPr lang="zh-CN" altLang="en-US" sz="1600" dirty="0" smtClean="0">
                <a:sym typeface="+mn-ea"/>
              </a:rPr>
              <a:t>模型</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3</a:t>
            </a:r>
            <a:r>
              <a:rPr lang="zh-CN" altLang="en-US" sz="1600" dirty="0">
                <a:sym typeface="+mn-ea"/>
              </a:rPr>
              <a:t>）企业经营范围和人工标签的</a:t>
            </a:r>
            <a:r>
              <a:rPr lang="zh-CN" altLang="en-US" sz="1600" dirty="0" smtClean="0">
                <a:sym typeface="+mn-ea"/>
              </a:rPr>
              <a:t>处理</a:t>
            </a:r>
            <a:endParaRPr lang="en-US" altLang="zh-CN" sz="1600" dirty="0" smtClean="0">
              <a:sym typeface="+mn-ea"/>
            </a:endParaRPr>
          </a:p>
          <a:p>
            <a:pPr marL="0" indent="0" algn="just">
              <a:lnSpc>
                <a:spcPct val="150000"/>
              </a:lnSpc>
              <a:buNone/>
            </a:pPr>
            <a:r>
              <a:rPr lang="zh-CN" altLang="en-US" sz="1600" dirty="0">
                <a:sym typeface="+mn-ea"/>
              </a:rPr>
              <a:t>（</a:t>
            </a:r>
            <a:r>
              <a:rPr lang="en-US" altLang="zh-CN" sz="1600" dirty="0">
                <a:sym typeface="+mn-ea"/>
              </a:rPr>
              <a:t>4</a:t>
            </a:r>
            <a:r>
              <a:rPr lang="zh-CN" altLang="en-US" sz="1600" dirty="0">
                <a:sym typeface="+mn-ea"/>
              </a:rPr>
              <a:t>）企业分类到产业的</a:t>
            </a:r>
            <a:r>
              <a:rPr lang="zh-CN" altLang="en-US" sz="1600" dirty="0" smtClean="0">
                <a:sym typeface="+mn-ea"/>
              </a:rPr>
              <a:t>计算</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4795"/>
          <a:stretch>
            <a:fillRect/>
          </a:stretch>
        </p:blipFill>
        <p:spPr>
          <a:xfrm>
            <a:off x="2671308" y="3348731"/>
            <a:ext cx="9047891" cy="3439708"/>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文本框 10"/>
          <p:cNvSpPr txBox="1"/>
          <p:nvPr>
            <p:custDataLst>
              <p:tags r:id="rId1"/>
            </p:custDataLst>
          </p:nvPr>
        </p:nvSpPr>
        <p:spPr>
          <a:xfrm>
            <a:off x="1051016" y="483303"/>
            <a:ext cx="3934857" cy="597921"/>
          </a:xfrm>
          <a:prstGeom prst="rect">
            <a:avLst/>
          </a:prstGeom>
          <a:noFill/>
        </p:spPr>
        <p:txBody>
          <a:bodyPr wrap="square" rtlCol="0">
            <a:spAutoFit/>
          </a:bodyPr>
          <a:lstStyle/>
          <a:p>
            <a:pPr>
              <a:lnSpc>
                <a:spcPct val="130000"/>
              </a:lnSpc>
            </a:pPr>
            <a:r>
              <a:rPr lang="zh-CN" altLang="en-US" sz="2800" b="1" dirty="0" smtClean="0">
                <a:solidFill>
                  <a:srgbClr val="C00000"/>
                </a:solidFill>
                <a:latin typeface="微软雅黑" panose="020B0503020204020204" pitchFamily="34" charset="-122"/>
                <a:ea typeface="微软雅黑" panose="020B0503020204020204" pitchFamily="34" charset="-122"/>
              </a:rPr>
              <a:t>企业层面</a:t>
            </a:r>
            <a:endParaRPr lang="zh-CN" altLang="zh-CN" sz="2800" b="1" dirty="0">
              <a:solidFill>
                <a:srgbClr val="C00000"/>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 name="内容占位符 2"/>
          <p:cNvSpPr txBox="1"/>
          <p:nvPr/>
        </p:nvSpPr>
        <p:spPr bwMode="auto">
          <a:xfrm>
            <a:off x="1051016" y="1307987"/>
            <a:ext cx="9512860" cy="55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666699"/>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3333CC"/>
              </a:buClr>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533993"/>
              </a:buClr>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666699"/>
              </a:buClr>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600" dirty="0" smtClean="0">
                <a:sym typeface="+mn-ea"/>
              </a:rPr>
              <a:t>利用专利计算企业竞争关系</a:t>
            </a:r>
            <a:endParaRPr lang="en-US" altLang="zh-CN" sz="1600" dirty="0" smtClean="0">
              <a:sym typeface="+mn-ea"/>
            </a:endParaRPr>
          </a:p>
          <a:p>
            <a:pPr marL="0" indent="0" algn="just">
              <a:lnSpc>
                <a:spcPct val="150000"/>
              </a:lnSpc>
              <a:buNone/>
            </a:pPr>
            <a:r>
              <a:rPr lang="zh-CN" altLang="en-US" sz="1600" dirty="0" smtClean="0">
                <a:sym typeface="+mn-ea"/>
              </a:rPr>
              <a:t>获取数据：</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smtClean="0">
                <a:sym typeface="+mn-ea"/>
              </a:rPr>
              <a:t>1</a:t>
            </a:r>
            <a:r>
              <a:rPr lang="zh-CN" altLang="en-US" sz="1600" dirty="0" smtClean="0">
                <a:sym typeface="+mn-ea"/>
              </a:rPr>
              <a:t>）数据字段过多</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smtClean="0">
                <a:sym typeface="+mn-ea"/>
              </a:rPr>
              <a:t>2</a:t>
            </a:r>
            <a:r>
              <a:rPr lang="zh-CN" altLang="en-US" sz="1600" dirty="0" smtClean="0">
                <a:sym typeface="+mn-ea"/>
              </a:rPr>
              <a:t>）部分数据不全</a:t>
            </a:r>
            <a:endParaRPr lang="en-US" altLang="zh-CN" sz="1600" dirty="0" smtClean="0">
              <a:sym typeface="+mn-ea"/>
            </a:endParaRPr>
          </a:p>
          <a:p>
            <a:pPr marL="0" indent="0" algn="just">
              <a:lnSpc>
                <a:spcPct val="150000"/>
              </a:lnSpc>
              <a:buNone/>
            </a:pPr>
            <a:r>
              <a:rPr lang="zh-CN" altLang="en-US" sz="1600" dirty="0" smtClean="0">
                <a:sym typeface="+mn-ea"/>
              </a:rPr>
              <a:t>（</a:t>
            </a:r>
            <a:r>
              <a:rPr lang="en-US" altLang="zh-CN" sz="1600" dirty="0" smtClean="0">
                <a:sym typeface="+mn-ea"/>
              </a:rPr>
              <a:t>3</a:t>
            </a:r>
            <a:r>
              <a:rPr lang="zh-CN" altLang="en-US" sz="1600" dirty="0" smtClean="0">
                <a:sym typeface="+mn-ea"/>
              </a:rPr>
              <a:t>）数据来源</a:t>
            </a:r>
            <a:endParaRPr lang="en-US" altLang="zh-CN" sz="1600" dirty="0" smtClean="0">
              <a:sym typeface="+mn-ea"/>
            </a:endParaRPr>
          </a:p>
          <a:p>
            <a:pPr marL="0" indent="0" algn="just">
              <a:lnSpc>
                <a:spcPct val="150000"/>
              </a:lnSpc>
              <a:buNone/>
            </a:pPr>
            <a:endParaRPr lang="en-US" altLang="zh-CN" sz="1600" dirty="0" smtClean="0">
              <a:sym typeface="+mn-ea"/>
            </a:endParaRPr>
          </a:p>
          <a:p>
            <a:pPr marL="0" indent="0" algn="just">
              <a:lnSpc>
                <a:spcPct val="150000"/>
              </a:lnSpc>
              <a:buNone/>
            </a:pPr>
            <a:endParaRPr lang="en-US" altLang="zh-CN" sz="1800" dirty="0" smtClean="0">
              <a:sym typeface="+mn-ea"/>
            </a:endParaRPr>
          </a:p>
          <a:p>
            <a:pPr algn="just">
              <a:lnSpc>
                <a:spcPct val="150000"/>
              </a:lnSpc>
            </a:pPr>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en-US" altLang="zh-CN" sz="1600" dirty="0">
              <a:sym typeface="+mn-ea"/>
            </a:endParaRPr>
          </a:p>
          <a:p>
            <a:pPr algn="just" defTabSz="914400"/>
            <a:endParaRPr lang="zh-CN" altLang="en-US" sz="1600" dirty="0">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en-US" altLang="zh-CN" sz="1600" dirty="0">
              <a:solidFill>
                <a:srgbClr val="1F497D"/>
              </a:solidFill>
              <a:sym typeface="+mn-ea"/>
            </a:endParaRPr>
          </a:p>
          <a:p>
            <a:pPr algn="just" defTabSz="914400"/>
            <a:endParaRPr lang="zh-CN" altLang="en-US" sz="16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PA" val="v4.3.1"/>
</p:tagLst>
</file>

<file path=ppt/tags/tag10.xml><?xml version="1.0" encoding="utf-8"?>
<p:tagLst xmlns:p="http://schemas.openxmlformats.org/presentationml/2006/main">
  <p:tag name="PA" val="v4.3.1"/>
</p:tagLst>
</file>

<file path=ppt/tags/tag11.xml><?xml version="1.0" encoding="utf-8"?>
<p:tagLst xmlns:p="http://schemas.openxmlformats.org/presentationml/2006/main">
  <p:tag name="KSO_WM_SLIDE_MODEL_TYPE" val="numdgm"/>
</p:tagLst>
</file>

<file path=ppt/tags/tag12.xml><?xml version="1.0" encoding="utf-8"?>
<p:tagLst xmlns:p="http://schemas.openxmlformats.org/presentationml/2006/main">
  <p:tag name="PA" val="v4.3.1"/>
</p:tagLst>
</file>

<file path=ppt/tags/tag13.xml><?xml version="1.0" encoding="utf-8"?>
<p:tagLst xmlns:p="http://schemas.openxmlformats.org/presentationml/2006/main">
  <p:tag name="KSO_WM_SLIDE_MODEL_TYPE" val="numdgm"/>
</p:tagLst>
</file>

<file path=ppt/tags/tag14.xml><?xml version="1.0" encoding="utf-8"?>
<p:tagLst xmlns:p="http://schemas.openxmlformats.org/presentationml/2006/main">
  <p:tag name="PA" val="v4.3.1"/>
</p:tagLst>
</file>

<file path=ppt/tags/tag15.xml><?xml version="1.0" encoding="utf-8"?>
<p:tagLst xmlns:p="http://schemas.openxmlformats.org/presentationml/2006/main">
  <p:tag name="KSO_WM_SLIDE_MODEL_TYPE" val="numdgm"/>
</p:tagLst>
</file>

<file path=ppt/tags/tag16.xml><?xml version="1.0" encoding="utf-8"?>
<p:tagLst xmlns:p="http://schemas.openxmlformats.org/presentationml/2006/main">
  <p:tag name="PA" val="v4.3.1"/>
</p:tagLst>
</file>

<file path=ppt/tags/tag17.xml><?xml version="1.0" encoding="utf-8"?>
<p:tagLst xmlns:p="http://schemas.openxmlformats.org/presentationml/2006/main">
  <p:tag name="KSO_WM_SLIDE_MODEL_TYPE" val="numdgm"/>
</p:tagLst>
</file>

<file path=ppt/tags/tag18.xml><?xml version="1.0" encoding="utf-8"?>
<p:tagLst xmlns:p="http://schemas.openxmlformats.org/presentationml/2006/main">
  <p:tag name="PA" val="v4.3.1"/>
</p:tagLst>
</file>

<file path=ppt/tags/tag19.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SLIDE_MODEL_TYPE" val="numdgm"/>
</p:tagLst>
</file>

<file path=ppt/tags/tag20.xml><?xml version="1.0" encoding="utf-8"?>
<p:tagLst xmlns:p="http://schemas.openxmlformats.org/presentationml/2006/main">
  <p:tag name="PA" val="v4.3.1"/>
</p:tagLst>
</file>

<file path=ppt/tags/tag21.xml><?xml version="1.0" encoding="utf-8"?>
<p:tagLst xmlns:p="http://schemas.openxmlformats.org/presentationml/2006/main">
  <p:tag name="KSO_WM_SLIDE_MODEL_TYPE" val="numdgm"/>
</p:tagLst>
</file>

<file path=ppt/tags/tag22.xml><?xml version="1.0" encoding="utf-8"?>
<p:tagLst xmlns:p="http://schemas.openxmlformats.org/presentationml/2006/main">
  <p:tag name="PA" val="v4.3.1"/>
</p:tagLst>
</file>

<file path=ppt/tags/tag23.xml><?xml version="1.0" encoding="utf-8"?>
<p:tagLst xmlns:p="http://schemas.openxmlformats.org/presentationml/2006/main">
  <p:tag name="KSO_WM_SLIDE_MODEL_TYPE" val="numdgm"/>
</p:tagLst>
</file>

<file path=ppt/tags/tag24.xml><?xml version="1.0" encoding="utf-8"?>
<p:tagLst xmlns:p="http://schemas.openxmlformats.org/presentationml/2006/main">
  <p:tag name="PA" val="v4.3.1"/>
</p:tagLst>
</file>

<file path=ppt/tags/tag25.xml><?xml version="1.0" encoding="utf-8"?>
<p:tagLst xmlns:p="http://schemas.openxmlformats.org/presentationml/2006/main">
  <p:tag name="KSO_WM_SLIDE_MODEL_TYPE" val="numdgm"/>
</p:tagLst>
</file>

<file path=ppt/tags/tag26.xml><?xml version="1.0" encoding="utf-8"?>
<p:tagLst xmlns:p="http://schemas.openxmlformats.org/presentationml/2006/main">
  <p:tag name="PA" val="v4.3.1"/>
</p:tagLst>
</file>

<file path=ppt/tags/tag27.xml><?xml version="1.0" encoding="utf-8"?>
<p:tagLst xmlns:p="http://schemas.openxmlformats.org/presentationml/2006/main">
  <p:tag name="KSO_WM_SLIDE_MODEL_TYPE" val="numdgm"/>
</p:tagLst>
</file>

<file path=ppt/tags/tag28.xml><?xml version="1.0" encoding="utf-8"?>
<p:tagLst xmlns:p="http://schemas.openxmlformats.org/presentationml/2006/main">
  <p:tag name="PA" val="v4.3.1"/>
</p:tagLst>
</file>

<file path=ppt/tags/tag29.xml><?xml version="1.0" encoding="utf-8"?>
<p:tagLst xmlns:p="http://schemas.openxmlformats.org/presentationml/2006/main">
  <p:tag name="KSO_WM_SLIDE_MODEL_TYPE" val="numdgm"/>
</p:tagLst>
</file>

<file path=ppt/tags/tag3.xml><?xml version="1.0" encoding="utf-8"?>
<p:tagLst xmlns:p="http://schemas.openxmlformats.org/presentationml/2006/main">
  <p:tag name="PA" val="v4.3.1"/>
</p:tagLst>
</file>

<file path=ppt/tags/tag30.xml><?xml version="1.0" encoding="utf-8"?>
<p:tagLst xmlns:p="http://schemas.openxmlformats.org/presentationml/2006/main">
  <p:tag name="PA" val="v4.3.1"/>
</p:tagLst>
</file>

<file path=ppt/tags/tag31.xml><?xml version="1.0" encoding="utf-8"?>
<p:tagLst xmlns:p="http://schemas.openxmlformats.org/presentationml/2006/main">
  <p:tag name="KSO_WM_SLIDE_MODEL_TYPE" val="numdgm"/>
</p:tagLst>
</file>

<file path=ppt/tags/tag32.xml><?xml version="1.0" encoding="utf-8"?>
<p:tagLst xmlns:p="http://schemas.openxmlformats.org/presentationml/2006/main">
  <p:tag name="PA" val="v4.3.1"/>
</p:tagLst>
</file>

<file path=ppt/tags/tag33.xml><?xml version="1.0" encoding="utf-8"?>
<p:tagLst xmlns:p="http://schemas.openxmlformats.org/presentationml/2006/main">
  <p:tag name="KSO_WM_SLIDE_MODEL_TYPE" val="numdgm"/>
</p:tagLst>
</file>

<file path=ppt/tags/tag34.xml><?xml version="1.0" encoding="utf-8"?>
<p:tagLst xmlns:p="http://schemas.openxmlformats.org/presentationml/2006/main">
  <p:tag name="PA" val="v4.3.1"/>
</p:tagLst>
</file>

<file path=ppt/tags/tag35.xml><?xml version="1.0" encoding="utf-8"?>
<p:tagLst xmlns:p="http://schemas.openxmlformats.org/presentationml/2006/main">
  <p:tag name="KSO_WM_SLIDE_MODEL_TYPE" val="numdgm"/>
</p:tagLst>
</file>

<file path=ppt/tags/tag36.xml><?xml version="1.0" encoding="utf-8"?>
<p:tagLst xmlns:p="http://schemas.openxmlformats.org/presentationml/2006/main">
  <p:tag name="PA" val="v4.3.1"/>
</p:tagLst>
</file>

<file path=ppt/tags/tag37.xml><?xml version="1.0" encoding="utf-8"?>
<p:tagLst xmlns:p="http://schemas.openxmlformats.org/presentationml/2006/main">
  <p:tag name="KSO_WM_SLIDE_MODEL_TYPE" val="numdgm"/>
</p:tagLst>
</file>

<file path=ppt/tags/tag38.xml><?xml version="1.0" encoding="utf-8"?>
<p:tagLst xmlns:p="http://schemas.openxmlformats.org/presentationml/2006/main">
  <p:tag name="PA" val="v4.3.1"/>
</p:tagLst>
</file>

<file path=ppt/tags/tag39.xml><?xml version="1.0" encoding="utf-8"?>
<p:tagLst xmlns:p="http://schemas.openxmlformats.org/presentationml/2006/main">
  <p:tag name="KSO_WM_SLIDE_MODEL_TYPE" val="numdgm"/>
</p:tagLst>
</file>

<file path=ppt/tags/tag4.xml><?xml version="1.0" encoding="utf-8"?>
<p:tagLst xmlns:p="http://schemas.openxmlformats.org/presentationml/2006/main">
  <p:tag name="PA" val="v4.3.1"/>
</p:tagLst>
</file>

<file path=ppt/tags/tag40.xml><?xml version="1.0" encoding="utf-8"?>
<p:tagLst xmlns:p="http://schemas.openxmlformats.org/presentationml/2006/main">
  <p:tag name="PA" val="v4.3.1"/>
</p:tagLst>
</file>

<file path=ppt/tags/tag41.xml><?xml version="1.0" encoding="utf-8"?>
<p:tagLst xmlns:p="http://schemas.openxmlformats.org/presentationml/2006/main">
  <p:tag name="KSO_WM_SLIDE_MODEL_TYPE" val="numdgm"/>
</p:tagLst>
</file>

<file path=ppt/tags/tag42.xml><?xml version="1.0" encoding="utf-8"?>
<p:tagLst xmlns:p="http://schemas.openxmlformats.org/presentationml/2006/main">
  <p:tag name="PA" val="v4.3.1"/>
</p:tagLst>
</file>

<file path=ppt/tags/tag43.xml><?xml version="1.0" encoding="utf-8"?>
<p:tagLst xmlns:p="http://schemas.openxmlformats.org/presentationml/2006/main">
  <p:tag name="KSO_WM_SLIDE_MODEL_TYPE" val="numdgm"/>
</p:tagLst>
</file>

<file path=ppt/tags/tag44.xml><?xml version="1.0" encoding="utf-8"?>
<p:tagLst xmlns:p="http://schemas.openxmlformats.org/presentationml/2006/main">
  <p:tag name="PA" val="v4.3.1"/>
</p:tagLst>
</file>

<file path=ppt/tags/tag45.xml><?xml version="1.0" encoding="utf-8"?>
<p:tagLst xmlns:p="http://schemas.openxmlformats.org/presentationml/2006/main">
  <p:tag name="KSO_WM_SLIDE_MODEL_TYPE" val="numdgm"/>
</p:tagLst>
</file>

<file path=ppt/tags/tag46.xml><?xml version="1.0" encoding="utf-8"?>
<p:tagLst xmlns:p="http://schemas.openxmlformats.org/presentationml/2006/main">
  <p:tag name="PA" val="v4.3.1"/>
</p:tagLst>
</file>

<file path=ppt/tags/tag47.xml><?xml version="1.0" encoding="utf-8"?>
<p:tagLst xmlns:p="http://schemas.openxmlformats.org/presentationml/2006/main">
  <p:tag name="KSO_WM_SLIDE_MODEL_TYPE" val="numdgm"/>
</p:tagLst>
</file>

<file path=ppt/tags/tag48.xml><?xml version="1.0" encoding="utf-8"?>
<p:tagLst xmlns:p="http://schemas.openxmlformats.org/presentationml/2006/main">
  <p:tag name="PA" val="v4.3.1"/>
</p:tagLst>
</file>

<file path=ppt/tags/tag49.xml><?xml version="1.0" encoding="utf-8"?>
<p:tagLst xmlns:p="http://schemas.openxmlformats.org/presentationml/2006/main">
  <p:tag name="KSO_WM_SLIDE_MODEL_TYPE" val="numdgm"/>
</p:tagLst>
</file>

<file path=ppt/tags/tag5.xml><?xml version="1.0" encoding="utf-8"?>
<p:tagLst xmlns:p="http://schemas.openxmlformats.org/presentationml/2006/main">
  <p:tag name="PA" val="v4.3.1"/>
</p:tagLst>
</file>

<file path=ppt/tags/tag50.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KSO_WM_DOC_GUID" val="{94ffcbf0-888b-4d00-a892-7fdffef42908}"/>
</p:tagLst>
</file>

<file path=ppt/tags/tag6.xml><?xml version="1.0" encoding="utf-8"?>
<p:tagLst xmlns:p="http://schemas.openxmlformats.org/presentationml/2006/main">
  <p:tag name="PA" val="v4.3.1"/>
</p:tagLst>
</file>

<file path=ppt/tags/tag7.xml><?xml version="1.0" encoding="utf-8"?>
<p:tagLst xmlns:p="http://schemas.openxmlformats.org/presentationml/2006/main">
  <p:tag name="KSO_WM_SLIDE_MODEL_TYPE" val="numdgm"/>
</p:tagLst>
</file>

<file path=ppt/tags/tag8.xml><?xml version="1.0" encoding="utf-8"?>
<p:tagLst xmlns:p="http://schemas.openxmlformats.org/presentationml/2006/main">
  <p:tag name="PA" val="v4.3.1"/>
</p:tagLst>
</file>

<file path=ppt/tags/tag9.xml><?xml version="1.0" encoding="utf-8"?>
<p:tagLst xmlns:p="http://schemas.openxmlformats.org/presentationml/2006/main">
  <p:tag name="KSO_WM_SLIDE_MODEL_TYPE" val="numdgm"/>
</p:tagLst>
</file>

<file path=ppt/theme/theme1.xml><?xml version="1.0" encoding="utf-8"?>
<a:theme xmlns:a="http://schemas.openxmlformats.org/drawingml/2006/main" name="武汉大学计算机学院-彭敏">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0</TotalTime>
  <Words>1373</Words>
  <Application>WPS 演示</Application>
  <PresentationFormat>宽屏</PresentationFormat>
  <Paragraphs>416</Paragraphs>
  <Slides>29</Slides>
  <Notes>25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29</vt:i4>
      </vt:variant>
    </vt:vector>
  </HeadingPairs>
  <TitlesOfParts>
    <vt:vector size="43" baseType="lpstr">
      <vt:lpstr>Arial</vt:lpstr>
      <vt:lpstr>宋体</vt:lpstr>
      <vt:lpstr>Wingdings</vt:lpstr>
      <vt:lpstr>Calibri</vt:lpstr>
      <vt:lpstr>黑体</vt:lpstr>
      <vt:lpstr>微软雅黑</vt:lpstr>
      <vt:lpstr>Segoe Print</vt:lpstr>
      <vt:lpstr>Arial Unicode MS</vt:lpstr>
      <vt:lpstr>等线</vt:lpstr>
      <vt:lpstr>武汉大学计算机学院-彭敏</vt:lpstr>
      <vt:lpstr>自定义设计方案</vt:lpstr>
      <vt:lpstr>Visio.Drawing.15</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武汉大学计算机学院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小米智能问答</dc:title>
  <dc:creator>彭敏</dc:creator>
  <cp:lastModifiedBy>剑杪</cp:lastModifiedBy>
  <cp:revision>282</cp:revision>
  <dcterms:created xsi:type="dcterms:W3CDTF">2018-05-25T11:19:00Z</dcterms:created>
  <dcterms:modified xsi:type="dcterms:W3CDTF">2020-05-08T11:08:51Z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2052-11.1.0.9672</vt:lpwstr>
  </property>
</Properties>
</file>