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潘 佳鑫" initials="潘" lastIdx="1" clrIdx="0">
    <p:extLst>
      <p:ext uri="{19B8F6BF-5375-455C-9EA6-DF929625EA0E}">
        <p15:presenceInfo xmlns:p15="http://schemas.microsoft.com/office/powerpoint/2012/main" userId="8e8a2ebd3e4333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1A0C6-9937-4332-9363-0F80C2FA87E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3F7D-57C4-4ABD-A42F-003C2B0E8E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66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3F7D-57C4-4ABD-A42F-003C2B0E8E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1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adjust the representations of each words by con</a:t>
            </a:r>
          </a:p>
          <a:p>
            <a:r>
              <a:rPr lang="en-US" altLang="zh-CN" dirty="0" err="1"/>
              <a:t>sidering</a:t>
            </a:r>
            <a:endParaRPr lang="en-US" altLang="zh-CN" dirty="0"/>
          </a:p>
          <a:p>
            <a:r>
              <a:rPr lang="en-US" altLang="zh-CN" dirty="0"/>
              <a:t>the augmented textual embeddings of surrounding</a:t>
            </a:r>
          </a:p>
          <a:p>
            <a:r>
              <a:rPr lang="en-US" altLang="zh-CN" dirty="0"/>
              <a:t>words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3F7D-57C4-4ABD-A42F-003C2B0E8E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48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charcoals are necessary when we want to hold an “outdoor barbecue”, however, they have nothing to do with primitive concept “Location: Outdoor”.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3F7D-57C4-4ABD-A42F-003C2B0E8E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44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Sample 2000 queries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3F7D-57C4-4ABD-A42F-003C2B0E8E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7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A2D04-082D-4056-8E0E-B5F024C47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9A2A8-0899-4226-A934-C7A7B5F28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DC66C-D487-4526-BE2E-8C6ABF22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50B7-3265-41F4-A035-7D76FCA6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E48484-9C96-4A48-8D4B-A38232D7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3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7CA45-CCF8-441E-B632-109B77AE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3BE359-7F5D-44E9-9C3B-3E9F79174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19590-DB64-4040-B075-BD1D8DCD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50DC8C-0593-4933-A5FD-81F0132A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637E9-563A-47F1-9F23-1060CF13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8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BF156-362E-4CF2-A6FD-0EE2394B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6C306D-63D3-4C11-97AE-85FC5CCA1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0AAF4-703E-46F5-A190-860BC6FC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B4E8-47C3-4B9B-B02B-B3D239CE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712D2-0D7A-4454-B121-2AD72BDA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35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DBE57-C398-4F5E-856D-FBC24A00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8DB8F-0DC2-4029-A819-36B008BDB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D1C82-5560-44AA-9EB4-BC6821C2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0153D3-202F-42C9-B18F-0B998CB6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DD8060-ABBF-4061-B15F-55F64D1B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5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E86EA-3187-4489-8ED7-024C6FBF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BD1DB-1503-4EC4-8389-11352FF3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293DFA-EAE0-4D13-AAC5-B307F702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06E47-DABD-4190-9689-2C5C3333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0EDF4-8E0E-41D1-BE09-627C3E77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3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3C55A-13AC-4490-AD17-CE9CDAA3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AD530-D6A0-4CF7-9D15-E0B5E9EAC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882F4-928D-4FBA-A4E0-1CD8DC86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C38A22-B495-4CE3-85C6-006A1A34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B915C-B835-4991-ADB6-5E09C047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4F7C4F-C423-4443-834C-7C2B5DB2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76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B6BC1-87AE-43B5-A3C3-8B90F0AE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BB0D2-43A5-4BCC-80D4-B3A4DFB6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1EB53-BBF3-4F73-AE42-26B505F6D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226EE-DDCD-4E7C-A021-0BF51E83B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EEB52-785B-4A28-B83A-566F4AA5C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2D09C0-6264-412F-89B9-F32059DE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3BB4C-39FF-4430-8103-1B25BD13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FA1EEC-C35B-4324-9B4B-80EAD078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8B3FC-5D98-4D07-994B-8614C6A8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9EEA59-09FF-4930-B700-93C9D4B0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43CD25-E6B2-4FA5-B46B-5EB24A12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BE150-7507-414E-B3EE-AF2FA1C8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25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1B3CA9-1465-44F2-A83E-580660F7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C29F14-6331-4217-8EBE-36F8F5A2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C1CAD-05AE-42E3-955B-3ADFF053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64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04523-A729-4CF7-90AC-F400C6E1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4B035-BB80-4C37-AF95-B52022386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A3EAB-13F8-42ED-AFCC-6A5BE682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3BF39-95C5-455B-8A24-21E73DBF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28924-7275-45F5-98EB-CF96CA8E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323080-B03A-4C08-B66D-B4B844EF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6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50286-EA4F-45D0-A9DF-7C281507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0FFFE7-17AC-4E95-A0F9-011A6260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6279B9-8D2D-4604-BC52-DBAD441E5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04A17D-7732-490E-A86D-44C774F76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92E5A-19F6-4B37-AAEC-DDD43C834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42712-93D1-40B3-8A3B-17CE987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0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4DDDBB-2E7E-4189-8994-46D51A90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ECBD10-1964-451C-8F56-6E1F79F5B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64CE4-122D-481B-ACFA-B85DDB8F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F79A-2A04-4738-914F-952DDFB59D12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01262-2867-4DA1-A30C-B9B15DB35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2B160-5E96-48A2-BB7B-2D5D47A61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26F1-DED7-46FC-ACF7-A38412C46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43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5B13C-5695-4522-B332-B57C56520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altLang="zh-CN" dirty="0"/>
              <a:t>AliCoCo: Alibaba E-commerce Cognitive Concept Net</a:t>
            </a:r>
            <a:r>
              <a:rPr lang="en-US" altLang="zh-CN" dirty="0">
                <a:effectLst/>
              </a:rPr>
              <a:t>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233D31-5F16-43C4-9CF2-3779741BB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938"/>
            <a:ext cx="9144000" cy="1655762"/>
          </a:xfrm>
        </p:spPr>
        <p:txBody>
          <a:bodyPr/>
          <a:lstStyle/>
          <a:p>
            <a:pPr algn="r"/>
            <a:r>
              <a:rPr lang="zh-CN" altLang="en-US" dirty="0"/>
              <a:t>潘佳鑫</a:t>
            </a:r>
          </a:p>
        </p:txBody>
      </p:sp>
    </p:spTree>
    <p:extLst>
      <p:ext uri="{BB962C8B-B14F-4D97-AF65-F5344CB8AC3E}">
        <p14:creationId xmlns:p14="http://schemas.microsoft.com/office/powerpoint/2010/main" val="94766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87DD0-09EB-4109-8CA9-D8A6EFF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D19CE-B95A-4FBE-9BE2-4F7FEC63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492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AliCoCo</a:t>
            </a:r>
            <a:r>
              <a:rPr lang="en-US" altLang="zh-CN" dirty="0"/>
              <a:t> covers over 75% of shopping needs on average in continuous 30 days, while this number is only 30% for the former ontology.</a:t>
            </a:r>
          </a:p>
          <a:p>
            <a:r>
              <a:rPr lang="en-US" altLang="zh-CN" dirty="0"/>
              <a:t>Concept-Item Semantic Matching</a:t>
            </a:r>
          </a:p>
          <a:p>
            <a:pPr lvl="1"/>
            <a:r>
              <a:rPr lang="zh-CN" altLang="en-US" dirty="0"/>
              <a:t>“中秋节礼物</a:t>
            </a:r>
            <a:r>
              <a:rPr lang="en-US" altLang="zh-CN" dirty="0"/>
              <a:t>” </a:t>
            </a:r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老式大月饼共</a:t>
            </a:r>
            <a:r>
              <a:rPr lang="en-US" altLang="zh-CN" dirty="0"/>
              <a:t>800g</a:t>
            </a:r>
            <a:r>
              <a:rPr lang="zh-CN" altLang="en-US" dirty="0"/>
              <a:t>云南特产荞三香大荞饼荞酥散装多口味</a:t>
            </a:r>
            <a:r>
              <a:rPr lang="en-US" altLang="zh-CN" dirty="0"/>
              <a:t>” </a:t>
            </a:r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中秋节自古便有赏月、吃月饼、赏桂花、饮桂花酒等习俗。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313AB7-871F-41F0-BE3C-F34AD0C8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129" y="538480"/>
            <a:ext cx="4800243" cy="552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42AD1-B829-4163-BDD6-8C9F2CDC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D60A8-A482-48FA-8AD1-556045852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E-commerce Search</a:t>
            </a:r>
          </a:p>
          <a:p>
            <a:pPr lvl="1"/>
            <a:r>
              <a:rPr lang="en-US" altLang="zh-CN" dirty="0"/>
              <a:t>search for a “top</a:t>
            </a:r>
            <a:r>
              <a:rPr lang="zh-CN" altLang="en-US" dirty="0"/>
              <a:t>→</a:t>
            </a:r>
            <a:r>
              <a:rPr lang="en-US" altLang="zh-CN" dirty="0"/>
              <a:t>prior knowledge:</a:t>
            </a:r>
            <a:r>
              <a:rPr lang="zh-CN" altLang="en-US" dirty="0"/>
              <a:t> </a:t>
            </a:r>
            <a:r>
              <a:rPr lang="en-US" altLang="zh-CN" dirty="0"/>
              <a:t>“jacket is a kind of top”</a:t>
            </a:r>
          </a:p>
          <a:p>
            <a:pPr lvl="1"/>
            <a:r>
              <a:rPr lang="en-US" altLang="zh-CN" dirty="0"/>
              <a:t>former category taxonomy only has 15k different category words and 10k </a:t>
            </a:r>
            <a:r>
              <a:rPr lang="en-US" altLang="zh-CN" dirty="0" err="1"/>
              <a:t>isA</a:t>
            </a:r>
            <a:r>
              <a:rPr lang="en-US" altLang="zh-CN" dirty="0"/>
              <a:t> relations. </a:t>
            </a:r>
            <a:r>
              <a:rPr lang="en-US" altLang="zh-CN" dirty="0" err="1"/>
              <a:t>AliCoCo</a:t>
            </a:r>
            <a:r>
              <a:rPr lang="en-US" altLang="zh-CN" dirty="0"/>
              <a:t> contains 10 times categories words and </a:t>
            </a:r>
            <a:r>
              <a:rPr lang="en-US" altLang="zh-CN" dirty="0" err="1"/>
              <a:t>isA</a:t>
            </a:r>
            <a:r>
              <a:rPr lang="en-US" altLang="zh-CN" dirty="0"/>
              <a:t> relations.</a:t>
            </a:r>
          </a:p>
          <a:p>
            <a:pPr lvl="1"/>
            <a:r>
              <a:rPr lang="en-US" altLang="zh-CN" dirty="0"/>
              <a:t>“What should I prepare for hosting next week’s barbecue?”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E-commerce Recommendation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Cognitive recommendation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Recommendation reason</a:t>
            </a:r>
          </a:p>
          <a:p>
            <a:pPr marL="685800" lvl="2">
              <a:spcBef>
                <a:spcPts val="1000"/>
              </a:spcBef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17252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32FBF-CBA9-4DC4-B29A-32201508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9C851-0588-4BA4-862F-12353B13E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Commonsense knowledge, for example, “boy’s T-shirts” implies the “Time” should be “Summer</a:t>
            </a:r>
          </a:p>
          <a:p>
            <a:r>
              <a:rPr lang="en-US" altLang="zh-CN" dirty="0"/>
              <a:t>Bring probabilities to relations between concepts and items.</a:t>
            </a:r>
          </a:p>
          <a:p>
            <a:r>
              <a:rPr lang="en-US" altLang="zh-CN" dirty="0"/>
              <a:t>Benefit more applications in e-commerce or even beyond e-commerce.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02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A8128-7C0C-471F-8F11-7EF2A057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B95082-7ED4-4957-A2EB-E254559F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9348"/>
            <a:ext cx="10515600" cy="2022402"/>
          </a:xfrm>
        </p:spPr>
        <p:txBody>
          <a:bodyPr>
            <a:normAutofit/>
          </a:bodyPr>
          <a:lstStyle/>
          <a:p>
            <a:r>
              <a:rPr lang="en-US" altLang="zh-CN" dirty="0"/>
              <a:t>Keyword based searching only works for those users who know the exact product they want to buy. </a:t>
            </a:r>
          </a:p>
          <a:p>
            <a:r>
              <a:rPr lang="en-US" altLang="zh-CN" dirty="0"/>
              <a:t>users do not always know the exact product.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3AF0B1-EE0E-4A5B-ADC9-F780F72DA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02" y="1527102"/>
            <a:ext cx="9633445" cy="2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B436229-8889-4509-88C0-FA8FA825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348" y="0"/>
            <a:ext cx="8359303" cy="459549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25FECF5-C0C0-4FCD-ABA9-30CF69CDF7FE}"/>
              </a:ext>
            </a:extLst>
          </p:cNvPr>
          <p:cNvSpPr/>
          <p:nvPr/>
        </p:nvSpPr>
        <p:spPr>
          <a:xfrm>
            <a:off x="0" y="4717415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Bridging concepts connecting user and items to satisfy some high level user needs or shopping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Recommend things that can “keep warm for your kids” when a snowstorm will come next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Conceptualizing user needs and are easy to understand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9686BA-CC0F-4D07-BB68-91A34B2A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885" y="0"/>
            <a:ext cx="4606995" cy="67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45D3A-FF79-4DCB-B9DF-804FE500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TAXONOMY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8D9CA-FD97-4C44-BF58-6FAA901D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B8977C-7722-45D8-A735-F1866A606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378" y="1408190"/>
            <a:ext cx="5689702" cy="47687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C52165-1E62-4194-83B1-B48B0F3E7A0F}"/>
              </a:ext>
            </a:extLst>
          </p:cNvPr>
          <p:cNvSpPr/>
          <p:nvPr/>
        </p:nvSpPr>
        <p:spPr>
          <a:xfrm>
            <a:off x="4846055" y="6176963"/>
            <a:ext cx="2159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LinLibertineT"/>
              </a:rPr>
              <a:t>Domain Experts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F217D9-6E9F-4577-84D0-1609B0817F7A}"/>
              </a:ext>
            </a:extLst>
          </p:cNvPr>
          <p:cNvSpPr/>
          <p:nvPr/>
        </p:nvSpPr>
        <p:spPr>
          <a:xfrm>
            <a:off x="4846055" y="2062480"/>
            <a:ext cx="1056905" cy="985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54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CAD27-75E7-4E83-989C-599C5AE6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 CONCEPTS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9F3ED-1290-4BBF-99C5-6A66C0A2C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Vocabulary Mining</a:t>
            </a:r>
          </a:p>
          <a:p>
            <a:pPr lvl="1"/>
            <a:r>
              <a:rPr lang="en-US" altLang="zh-CN" dirty="0"/>
              <a:t>Ontology matching(rule-based, human efforts)</a:t>
            </a:r>
          </a:p>
          <a:p>
            <a:pPr lvl="1"/>
            <a:r>
              <a:rPr lang="en-US" altLang="zh-CN" dirty="0"/>
              <a:t>Mining new concepts from large-scale text corpus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455E01-3F08-4F7E-AF20-045131D3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237" y="3048559"/>
            <a:ext cx="4919443" cy="376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3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3DD4B-3430-40FB-A8F5-D328EF85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 CONCEPTS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A2442-CB85-4274-B89B-D5142248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40120" cy="493077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Hypernym Discovery</a:t>
            </a:r>
          </a:p>
          <a:p>
            <a:pPr lvl="1"/>
            <a:r>
              <a:rPr lang="en-US" altLang="zh-CN" sz="2800" dirty="0"/>
              <a:t>Pattern based (xx pants must be pants)</a:t>
            </a:r>
          </a:p>
          <a:p>
            <a:pPr lvl="1"/>
            <a:r>
              <a:rPr lang="en-US" altLang="zh-CN" sz="2800" dirty="0"/>
              <a:t>Projection learning</a:t>
            </a:r>
          </a:p>
          <a:p>
            <a:pPr lvl="1"/>
            <a:r>
              <a:rPr lang="en-US" altLang="zh-CN" sz="2800" dirty="0"/>
              <a:t>Active learning</a:t>
            </a:r>
          </a:p>
          <a:p>
            <a:pPr lvl="2"/>
            <a:r>
              <a:rPr lang="en-US" altLang="zh-CN" sz="2400" dirty="0"/>
              <a:t>The prediction score of a sample is close to 0.5</a:t>
            </a:r>
          </a:p>
          <a:p>
            <a:pPr lvl="2"/>
            <a:r>
              <a:rPr lang="en-US" altLang="zh-CN" sz="2400" dirty="0"/>
              <a:t>The model is likely to predict some difficult negative samples as positive with high confidence when encountering relations such as </a:t>
            </a:r>
            <a:r>
              <a:rPr lang="en-US" altLang="zh-CN" sz="2400" dirty="0" err="1"/>
              <a:t>same_as</a:t>
            </a:r>
            <a:r>
              <a:rPr lang="en-US" altLang="zh-CN" sz="2400" dirty="0"/>
              <a:t> or similar</a:t>
            </a:r>
          </a:p>
          <a:p>
            <a:pPr lvl="2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5B4C48-29F0-4202-BE07-763893433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931" y="8082"/>
            <a:ext cx="6592069" cy="6558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D687987-3AE8-4479-A432-C7430A275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0" y="537218"/>
            <a:ext cx="5588000" cy="4977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0281CB-5770-412E-9571-E2EB8FF49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80" y="1825683"/>
            <a:ext cx="5330921" cy="50242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41EB049-F21F-4697-B4E5-EAB5A20EA843}"/>
              </a:ext>
            </a:extLst>
          </p:cNvPr>
          <p:cNvSpPr/>
          <p:nvPr/>
        </p:nvSpPr>
        <p:spPr>
          <a:xfrm>
            <a:off x="7761975" y="4734560"/>
            <a:ext cx="4064265" cy="6502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01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26B5D-EB2D-4C2A-9051-133B9976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E-COMMERCE CONCEPTS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B2A54-F152-4C96-90A6-6091E62F4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7080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Generation</a:t>
            </a:r>
          </a:p>
          <a:p>
            <a:pPr lvl="1"/>
            <a:r>
              <a:rPr lang="en-US" altLang="zh-CN" sz="2800" dirty="0"/>
              <a:t>Candidate Generation</a:t>
            </a:r>
          </a:p>
          <a:p>
            <a:pPr lvl="2"/>
            <a:r>
              <a:rPr lang="en-US" altLang="zh-CN" sz="2400" dirty="0" err="1"/>
              <a:t>AutoPhrase</a:t>
            </a:r>
            <a:endParaRPr lang="en-US" altLang="zh-CN" sz="2400" dirty="0"/>
          </a:p>
          <a:p>
            <a:pPr lvl="2"/>
            <a:r>
              <a:rPr lang="en-US" altLang="zh-CN" sz="2400" dirty="0"/>
              <a:t>Generating new candidates using existing primitive concepts. For example, we combine “Location: Indoor” with “Event: Barbecue” to get a new concept “indoor barbecue”</a:t>
            </a:r>
          </a:p>
          <a:p>
            <a:pPr lvl="1"/>
            <a:r>
              <a:rPr lang="en-US" altLang="zh-CN" sz="2800" dirty="0"/>
              <a:t>Classification</a:t>
            </a:r>
          </a:p>
          <a:p>
            <a:pPr lvl="2"/>
            <a:r>
              <a:rPr lang="en-US" altLang="zh-CN" sz="2400" dirty="0"/>
              <a:t>Plausibility</a:t>
            </a:r>
          </a:p>
          <a:p>
            <a:pPr lvl="2">
              <a:lnSpc>
                <a:spcPct val="100000"/>
              </a:lnSpc>
            </a:pPr>
            <a:r>
              <a:rPr lang="en-US" altLang="zh-CN" sz="2400" dirty="0"/>
              <a:t>Sexy baby dress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606088-1731-47BA-910B-520185722B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"/>
          <a:stretch/>
        </p:blipFill>
        <p:spPr>
          <a:xfrm>
            <a:off x="6685280" y="1414056"/>
            <a:ext cx="5376004" cy="47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6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18CBF-8221-42B6-816A-C8BE4D7A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E-COMMERCE CONCEPTS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C2FE8-CD7E-4F6E-9795-39A2A38A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27222" cy="4351338"/>
          </a:xfrm>
        </p:spPr>
        <p:txBody>
          <a:bodyPr/>
          <a:lstStyle/>
          <a:p>
            <a:r>
              <a:rPr lang="en-US" altLang="zh-CN" dirty="0"/>
              <a:t>Understanding(link them to the layer of primitive concepts)</a:t>
            </a:r>
          </a:p>
          <a:p>
            <a:pPr lvl="1"/>
            <a:r>
              <a:rPr lang="en-US" altLang="zh-CN" dirty="0"/>
              <a:t>short text Named Entity Recognition (NER) problem</a:t>
            </a:r>
          </a:p>
          <a:p>
            <a:pPr lvl="1"/>
            <a:r>
              <a:rPr lang="en-US" altLang="zh-CN" dirty="0"/>
              <a:t>Fuzzy CRF: the valid class label of each word is not unique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14C6D3-8D5F-4A64-A752-187AAFE53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22" y="0"/>
            <a:ext cx="5056219" cy="32376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14EA3D-FA2B-45FD-A387-04C95F330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47" y="3575685"/>
            <a:ext cx="4861759" cy="29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7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36BA8-B9A0-41A1-91A2-BA286E7B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ITEM ASSOCIATION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81921-2F3C-4449-A2D9-89D29B6E9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0520" cy="4351338"/>
          </a:xfrm>
        </p:spPr>
        <p:txBody>
          <a:bodyPr/>
          <a:lstStyle/>
          <a:p>
            <a:r>
              <a:rPr lang="en-US" altLang="zh-CN" dirty="0"/>
              <a:t>The mapping between primitive concepts and items are relatively straightforward</a:t>
            </a:r>
          </a:p>
          <a:p>
            <a:r>
              <a:rPr lang="en-US" altLang="zh-CN" dirty="0"/>
              <a:t>E-commerce: Semantic Matching</a:t>
            </a:r>
          </a:p>
          <a:p>
            <a:pPr lvl="1"/>
            <a:r>
              <a:rPr lang="en-US" altLang="zh-CN" dirty="0"/>
              <a:t>“semantic drift”</a:t>
            </a:r>
          </a:p>
          <a:p>
            <a:pPr lvl="1"/>
            <a:r>
              <a:rPr lang="en-US" altLang="zh-CN" dirty="0"/>
              <a:t>Outdoor barbecue: charcoals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C7D5D3-CC62-40CA-9B6A-B7EA411D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0" y="535077"/>
            <a:ext cx="5781040" cy="51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4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</Words>
  <Application>Microsoft Office PowerPoint</Application>
  <PresentationFormat>宽屏</PresentationFormat>
  <Paragraphs>66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LinLibertineT</vt:lpstr>
      <vt:lpstr>等线</vt:lpstr>
      <vt:lpstr>等线 Light</vt:lpstr>
      <vt:lpstr>Arial</vt:lpstr>
      <vt:lpstr>Office 主题​​</vt:lpstr>
      <vt:lpstr>AliCoCo: Alibaba E-commerce Cognitive Concept NetS</vt:lpstr>
      <vt:lpstr>INTRODUCTION</vt:lpstr>
      <vt:lpstr>PowerPoint 演示文稿</vt:lpstr>
      <vt:lpstr>TAXONOMY</vt:lpstr>
      <vt:lpstr>PRIMITIVE CONCEPTS</vt:lpstr>
      <vt:lpstr>PRIMITIVE CONCEPTS</vt:lpstr>
      <vt:lpstr>E-COMMERCE CONCEPTS</vt:lpstr>
      <vt:lpstr>E-COMMERCE CONCEPTS</vt:lpstr>
      <vt:lpstr>ITEM ASSOCIATION</vt:lpstr>
      <vt:lpstr>EVALUATIONS</vt:lpstr>
      <vt:lpstr>APPLICATIONS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AliCoCo: Alibaba E-commerce Cognitive Concept NetS</dc:title>
  <dc:creator>潘 佳鑫</dc:creator>
  <cp:lastModifiedBy>潘 佳鑫</cp:lastModifiedBy>
  <cp:revision>13</cp:revision>
  <dcterms:created xsi:type="dcterms:W3CDTF">2020-05-07T00:44:26Z</dcterms:created>
  <dcterms:modified xsi:type="dcterms:W3CDTF">2020-05-07T02:51:31Z</dcterms:modified>
</cp:coreProperties>
</file>