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56" r:id="rId4"/>
    <p:sldId id="311" r:id="rId6"/>
    <p:sldId id="313" r:id="rId7"/>
    <p:sldId id="339"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4" r:id="rId23"/>
    <p:sldId id="385" r:id="rId24"/>
    <p:sldId id="386" r:id="rId25"/>
    <p:sldId id="387" r:id="rId26"/>
    <p:sldId id="388" r:id="rId27"/>
    <p:sldId id="390" r:id="rId28"/>
    <p:sldId id="391" r:id="rId29"/>
    <p:sldId id="392" r:id="rId30"/>
    <p:sldId id="393" r:id="rId31"/>
    <p:sldId id="394" r:id="rId32"/>
    <p:sldId id="395" r:id="rId33"/>
    <p:sldId id="397" r:id="rId34"/>
    <p:sldId id="398" r:id="rId35"/>
    <p:sldId id="27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2C4E8C"/>
    <a:srgbClr val="70AD47"/>
    <a:srgbClr val="FFFFFF"/>
    <a:srgbClr val="9933FF"/>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76539" autoAdjust="0"/>
  </p:normalViewPr>
  <p:slideViewPr>
    <p:cSldViewPr snapToGrid="0">
      <p:cViewPr>
        <p:scale>
          <a:sx n="75" d="100"/>
          <a:sy n="75" d="100"/>
        </p:scale>
        <p:origin x="422" y="44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charset="0"/>
              <a:buChar char="l"/>
            </a:pPr>
            <a:r>
              <a:rPr lang="en-US" altLang="zh-CN">
                <a:sym typeface="+mn-ea"/>
              </a:rPr>
              <a:t>benchmark</a:t>
            </a:r>
            <a:r>
              <a:rPr lang="zh-CN" altLang="en-US">
                <a:sym typeface="+mn-ea"/>
              </a:rPr>
              <a:t>：里面放置了一些</a:t>
            </a:r>
            <a:r>
              <a:rPr lang="en-US" altLang="zh-CN">
                <a:sym typeface="+mn-ea"/>
              </a:rPr>
              <a:t>demo</a:t>
            </a:r>
            <a:r>
              <a:rPr lang="zh-CN" altLang="en-US">
                <a:sym typeface="+mn-ea"/>
              </a:rPr>
              <a:t>，方便我们进行运行和测试</a:t>
            </a:r>
            <a:endParaRPr lang="zh-CN" altLang="en-US"/>
          </a:p>
          <a:p>
            <a:pPr marL="285750" indent="-285750">
              <a:buFont typeface="Wingdings" panose="05000000000000000000" charset="0"/>
              <a:buChar char="l"/>
            </a:pPr>
            <a:r>
              <a:rPr lang="en-US" altLang="zh-CN">
                <a:sym typeface="+mn-ea"/>
              </a:rPr>
              <a:t>bin</a:t>
            </a:r>
            <a:r>
              <a:rPr lang="zh-CN" altLang="en-US">
                <a:sym typeface="+mn-ea"/>
              </a:rPr>
              <a:t>：启动脚本，包括</a:t>
            </a:r>
            <a:r>
              <a:rPr lang="en-US" altLang="zh-CN">
                <a:sym typeface="+mn-ea"/>
              </a:rPr>
              <a:t>shell</a:t>
            </a:r>
            <a:r>
              <a:rPr lang="zh-CN" altLang="en-US">
                <a:sym typeface="+mn-ea"/>
              </a:rPr>
              <a:t>脚本和</a:t>
            </a:r>
            <a:r>
              <a:rPr lang="en-US" altLang="zh-CN">
                <a:sym typeface="+mn-ea"/>
              </a:rPr>
              <a:t>CMD</a:t>
            </a:r>
            <a:r>
              <a:rPr lang="zh-CN" altLang="en-US">
                <a:sym typeface="+mn-ea"/>
              </a:rPr>
              <a:t>脚本</a:t>
            </a:r>
            <a:endParaRPr lang="zh-CN" altLang="en-US">
              <a:solidFill>
                <a:schemeClr val="tx1"/>
              </a:solidFill>
            </a:endParaRPr>
          </a:p>
          <a:p>
            <a:pPr marL="285750" indent="-285750">
              <a:buFont typeface="Wingdings" panose="05000000000000000000" charset="0"/>
              <a:buChar char="l"/>
            </a:pPr>
            <a:r>
              <a:rPr lang="en-US" altLang="zh-CN">
                <a:sym typeface="+mn-ea"/>
              </a:rPr>
              <a:t>conf</a:t>
            </a:r>
            <a:r>
              <a:rPr lang="zh-CN" altLang="en-US">
                <a:sym typeface="+mn-ea"/>
              </a:rPr>
              <a:t>：实例配置文件，包括</a:t>
            </a:r>
            <a:r>
              <a:rPr lang="en-US" altLang="zh-CN">
                <a:sym typeface="+mn-ea"/>
              </a:rPr>
              <a:t>broker</a:t>
            </a:r>
            <a:r>
              <a:rPr lang="zh-CN" altLang="en-US">
                <a:sym typeface="+mn-ea"/>
              </a:rPr>
              <a:t>配置文件、</a:t>
            </a:r>
            <a:r>
              <a:rPr lang="en-US" altLang="zh-CN">
                <a:sym typeface="+mn-ea"/>
              </a:rPr>
              <a:t>logback</a:t>
            </a:r>
            <a:r>
              <a:rPr lang="zh-CN" altLang="en-US">
                <a:sym typeface="+mn-ea"/>
              </a:rPr>
              <a:t>配置文件等</a:t>
            </a:r>
            <a:endParaRPr lang="zh-CN" altLang="en-US">
              <a:solidFill>
                <a:schemeClr val="tx1"/>
              </a:solidFill>
            </a:endParaRPr>
          </a:p>
          <a:p>
            <a:pPr marL="285750" indent="-285750">
              <a:buFont typeface="Wingdings" panose="05000000000000000000" charset="0"/>
              <a:buChar char="l"/>
            </a:pPr>
            <a:r>
              <a:rPr lang="en-US" altLang="zh-CN">
                <a:sym typeface="+mn-ea"/>
              </a:rPr>
              <a:t>lib</a:t>
            </a:r>
            <a:r>
              <a:rPr lang="zh-CN" altLang="en-US">
                <a:sym typeface="+mn-ea"/>
              </a:rPr>
              <a:t>：依赖</a:t>
            </a:r>
            <a:r>
              <a:rPr lang="en-US" altLang="zh-CN">
                <a:sym typeface="+mn-ea"/>
              </a:rPr>
              <a:t>jar</a:t>
            </a:r>
            <a:r>
              <a:rPr lang="zh-CN" altLang="en-US">
                <a:sym typeface="+mn-ea"/>
              </a:rPr>
              <a:t>包，包括</a:t>
            </a:r>
            <a:r>
              <a:rPr lang="en-US" altLang="zh-CN">
                <a:sym typeface="+mn-ea"/>
              </a:rPr>
              <a:t>netty</a:t>
            </a:r>
            <a:r>
              <a:rPr lang="zh-CN" altLang="en-US">
                <a:sym typeface="+mn-ea"/>
              </a:rPr>
              <a:t>，</a:t>
            </a:r>
            <a:r>
              <a:rPr lang="en-US" altLang="zh-CN">
                <a:sym typeface="+mn-ea"/>
              </a:rPr>
              <a:t>commons-lang</a:t>
            </a:r>
            <a:r>
              <a:rPr lang="zh-CN" altLang="en-US">
                <a:sym typeface="+mn-ea"/>
              </a:rPr>
              <a:t>、</a:t>
            </a:r>
            <a:r>
              <a:rPr lang="en-US" altLang="zh-CN">
                <a:sym typeface="+mn-ea"/>
              </a:rPr>
              <a:t>FastJSON</a:t>
            </a:r>
            <a:r>
              <a:rPr lang="zh-CN" altLang="en-US">
                <a:sym typeface="+mn-ea"/>
              </a:rPr>
              <a:t>等</a:t>
            </a:r>
            <a:endParaRPr lang="zh-CN" altLang="en-US">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nameserver</a:t>
            </a:r>
            <a:r>
              <a:rPr lang="zh-CN" altLang="en-US" dirty="0"/>
              <a:t>和</a:t>
            </a:r>
            <a:r>
              <a:rPr lang="en-US" altLang="zh-CN" dirty="0"/>
              <a:t>broker</a:t>
            </a:r>
            <a:r>
              <a:rPr lang="zh-CN" altLang="en-US" dirty="0"/>
              <a:t>在后面会有介绍</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这个图由4个部分组成，左边是消息的发送方，右边是消息的消费方，中间是RockerMQ的Broker，上面是NameServer</a:t>
            </a:r>
            <a:endParaRPr lang="zh-CN" altLang="en-US" dirty="0"/>
          </a:p>
          <a:p>
            <a:r>
              <a:rPr lang="zh-CN" altLang="en-US" dirty="0"/>
              <a:t>Producer要将消息发送到Broker，Broker主要接受生产者给发发送的消息，但生产者本身又不知道给哪一个broker发送，所以生产者首先要找NameServer，让NameServer给他分配一个Broker地址，他再找到broker给他发送消息，所以，实际上，nameserver是broker的管理者，broker会将自己的信息上报给NameServer，可以看到，broker和nameServer之间也有线相连，右边就是消息的消费者，他想要消费消息，就要到Broker中获取，Broker之中又分为主节点和从节点，主从之间可以进行复制，和生产者类似，consumer想消费消息也要和nameserver连上，去询问，要找哪一个broker，整体来看，nameserver是一个 核心，是个很重要的角色，用来管理broker。</a:t>
            </a:r>
            <a:endParaRPr lang="zh-CN" altLang="en-US" dirty="0"/>
          </a:p>
          <a:p>
            <a:endParaRPr lang="zh-CN" altLang="en-US" dirty="0"/>
          </a:p>
          <a:p>
            <a:endParaRPr lang="zh-CN" altLang="en-US" dirty="0"/>
          </a:p>
          <a:p>
            <a:r>
              <a:rPr lang="zh-CN" altLang="en-US" dirty="0"/>
              <a:t>集群搭建方式</a:t>
            </a:r>
            <a:endParaRPr lang="zh-CN" altLang="en-US" dirty="0"/>
          </a:p>
          <a:p>
            <a:endParaRPr lang="zh-CN" altLang="en-US" dirty="0"/>
          </a:p>
          <a:p>
            <a:r>
              <a:rPr lang="zh-CN" altLang="en-US" dirty="0"/>
              <a:t>NameServer其实是一个无状态的节点，所谓无状态的，就是说每一个节点的信息都是一样的，他的节点当中，主要管理着broker的状态信息。当Broker启动后，会向NameServer集群中的每一个节点都上报自己的信息，换句话说，NameServer的节点之间不需要数据的同步，新加入一个NameServer，Broker就会给这个新节点上报自己的信息，所以NameServer是一个无状态的，所以他的集群搭建比较方便，直接启动多个节点就可以了</a:t>
            </a:r>
            <a:endParaRPr lang="zh-CN" altLang="en-US" dirty="0"/>
          </a:p>
          <a:p>
            <a:endParaRPr lang="zh-CN" altLang="en-US" dirty="0"/>
          </a:p>
          <a:p>
            <a:r>
              <a:rPr lang="zh-CN" altLang="en-US" dirty="0"/>
              <a:t>Producer也是个无状态的，每个producer节点之间们不用进行信息的同步</a:t>
            </a:r>
            <a:endParaRPr lang="zh-CN" altLang="en-US" dirty="0"/>
          </a:p>
          <a:p>
            <a:r>
              <a:rPr lang="zh-CN" altLang="en-US" dirty="0"/>
              <a:t>同样consumer也是无状态的，他的节点之间也不需要进行信息的同步</a:t>
            </a:r>
            <a:endParaRPr lang="zh-CN" altLang="en-US" dirty="0"/>
          </a:p>
          <a:p>
            <a:endParaRPr lang="zh-CN" altLang="en-US" dirty="0"/>
          </a:p>
          <a:p>
            <a:r>
              <a:rPr lang="zh-CN" altLang="en-US" dirty="0"/>
              <a:t>在搭建集群的时候，最需要关注的是Broker集群的搭建，Broker分了master主节点和slaver从节点，主节点主要处理的写操作，从节点主要处理读操作，master主要面对的是消息生产者，将信息进行存储，slaver面对的是消息的消费者，主要是cunsumer读取broker里面的消息。通过broker ID来区分谁是主谁是从，id为0的是主，id为非0的是从。通过broker name区别哪些是一组，通过broker区分哪些是主从。</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集群工作流程：</a:t>
            </a:r>
            <a:endParaRPr lang="zh-CN" altLang="en-US"/>
          </a:p>
          <a:p>
            <a:endParaRPr lang="zh-CN" altLang="en-US"/>
          </a:p>
          <a:p>
            <a:pPr marL="342900" indent="-342900">
              <a:buFont typeface="+mj-lt"/>
              <a:buAutoNum type="arabicPeriod"/>
            </a:pPr>
            <a:r>
              <a:rPr lang="zh-CN" altLang="en-US">
                <a:sym typeface="+mn-ea"/>
              </a:rPr>
              <a:t>启动</a:t>
            </a:r>
            <a:r>
              <a:rPr lang="en-US" altLang="zh-CN">
                <a:sym typeface="+mn-ea"/>
              </a:rPr>
              <a:t>NameServer</a:t>
            </a:r>
            <a:r>
              <a:rPr lang="zh-CN" altLang="en-US">
                <a:sym typeface="+mn-ea"/>
              </a:rPr>
              <a:t>，</a:t>
            </a:r>
            <a:r>
              <a:rPr lang="en-US" altLang="zh-CN">
                <a:sym typeface="+mn-ea"/>
              </a:rPr>
              <a:t>NameServerd</a:t>
            </a:r>
            <a:r>
              <a:rPr lang="zh-CN" altLang="en-US">
                <a:sym typeface="+mn-ea"/>
              </a:rPr>
              <a:t>启动后监听端口，等待</a:t>
            </a:r>
            <a:r>
              <a:rPr lang="en-US" altLang="zh-CN">
                <a:sym typeface="+mn-ea"/>
              </a:rPr>
              <a:t>Broker</a:t>
            </a:r>
            <a:r>
              <a:rPr lang="zh-CN" altLang="en-US">
                <a:sym typeface="+mn-ea"/>
              </a:rPr>
              <a:t>、</a:t>
            </a:r>
            <a:r>
              <a:rPr lang="en-US" altLang="zh-CN">
                <a:sym typeface="+mn-ea"/>
              </a:rPr>
              <a:t>Produce</a:t>
            </a:r>
            <a:r>
              <a:rPr lang="zh-CN" altLang="en-US">
                <a:sym typeface="+mn-ea"/>
              </a:rPr>
              <a:t>、</a:t>
            </a:r>
            <a:r>
              <a:rPr lang="en-US" altLang="zh-CN">
                <a:sym typeface="+mn-ea"/>
              </a:rPr>
              <a:t>Consumer</a:t>
            </a:r>
            <a:r>
              <a:rPr lang="zh-CN" altLang="en-US">
                <a:sym typeface="+mn-ea"/>
              </a:rPr>
              <a:t>连上来，相当于一个路由控制中心。</a:t>
            </a:r>
            <a:endParaRPr lang="zh-CN" altLang="en-US"/>
          </a:p>
          <a:p>
            <a:pPr marL="342900" indent="-342900">
              <a:buFont typeface="+mj-lt"/>
              <a:buAutoNum type="arabicPeriod"/>
            </a:pPr>
            <a:r>
              <a:rPr lang="en-US" altLang="zh-CN">
                <a:sym typeface="+mn-ea"/>
              </a:rPr>
              <a:t>Broker</a:t>
            </a:r>
            <a:r>
              <a:rPr lang="zh-CN" altLang="en-US">
                <a:sym typeface="+mn-ea"/>
              </a:rPr>
              <a:t>启动，跟所有的</a:t>
            </a:r>
            <a:r>
              <a:rPr lang="en-US" altLang="zh-CN">
                <a:sym typeface="+mn-ea"/>
              </a:rPr>
              <a:t>NameServer</a:t>
            </a:r>
            <a:r>
              <a:rPr lang="zh-CN" altLang="en-US">
                <a:sym typeface="+mn-ea"/>
              </a:rPr>
              <a:t>保持长连接，定时发送心跳包。心跳包中包含当前</a:t>
            </a:r>
            <a:r>
              <a:rPr lang="en-US" altLang="zh-CN">
                <a:sym typeface="+mn-ea"/>
              </a:rPr>
              <a:t>Broker</a:t>
            </a:r>
            <a:r>
              <a:rPr lang="zh-CN" altLang="en-US">
                <a:sym typeface="+mn-ea"/>
              </a:rPr>
              <a:t>信息（</a:t>
            </a:r>
            <a:r>
              <a:rPr lang="en-US" altLang="zh-CN">
                <a:sym typeface="+mn-ea"/>
              </a:rPr>
              <a:t>IP+</a:t>
            </a:r>
            <a:r>
              <a:rPr lang="zh-CN" altLang="en-US">
                <a:sym typeface="+mn-ea"/>
              </a:rPr>
              <a:t>端口等）以及存储所有</a:t>
            </a:r>
            <a:r>
              <a:rPr lang="en-US" altLang="zh-CN">
                <a:sym typeface="+mn-ea"/>
              </a:rPr>
              <a:t>Topic</a:t>
            </a:r>
            <a:r>
              <a:rPr lang="zh-CN" altLang="en-US">
                <a:sym typeface="+mn-ea"/>
              </a:rPr>
              <a:t>信息。注册成功后，</a:t>
            </a:r>
            <a:r>
              <a:rPr lang="en-US" altLang="zh-CN">
                <a:sym typeface="+mn-ea"/>
              </a:rPr>
              <a:t>NameServer</a:t>
            </a:r>
            <a:r>
              <a:rPr lang="zh-CN" altLang="en-US">
                <a:sym typeface="+mn-ea"/>
              </a:rPr>
              <a:t>集群中就有</a:t>
            </a:r>
            <a:r>
              <a:rPr lang="en-US" altLang="zh-CN">
                <a:sym typeface="+mn-ea"/>
              </a:rPr>
              <a:t>Topic</a:t>
            </a:r>
            <a:r>
              <a:rPr lang="zh-CN" altLang="en-US">
                <a:sym typeface="+mn-ea"/>
              </a:rPr>
              <a:t>跟</a:t>
            </a:r>
            <a:r>
              <a:rPr lang="en-US" altLang="zh-CN">
                <a:sym typeface="+mn-ea"/>
              </a:rPr>
              <a:t>Broker</a:t>
            </a:r>
            <a:r>
              <a:rPr lang="zh-CN" altLang="en-US">
                <a:sym typeface="+mn-ea"/>
              </a:rPr>
              <a:t>的映射关系。</a:t>
            </a:r>
            <a:endParaRPr lang="zh-CN" altLang="en-US"/>
          </a:p>
          <a:p>
            <a:pPr marL="342900" indent="-342900">
              <a:buFont typeface="+mj-lt"/>
              <a:buAutoNum type="arabicPeriod"/>
            </a:pPr>
            <a:r>
              <a:rPr lang="zh-CN" altLang="en-US">
                <a:sym typeface="+mn-ea"/>
              </a:rPr>
              <a:t>收发消息前，先创建</a:t>
            </a:r>
            <a:r>
              <a:rPr lang="en-US" altLang="zh-CN">
                <a:sym typeface="+mn-ea"/>
              </a:rPr>
              <a:t>Topic</a:t>
            </a:r>
            <a:r>
              <a:rPr lang="zh-CN" altLang="en-US">
                <a:sym typeface="+mn-ea"/>
              </a:rPr>
              <a:t>，创建</a:t>
            </a:r>
            <a:r>
              <a:rPr lang="en-US" altLang="zh-CN">
                <a:sym typeface="+mn-ea"/>
              </a:rPr>
              <a:t>Topic</a:t>
            </a:r>
            <a:r>
              <a:rPr lang="zh-CN" altLang="en-US">
                <a:sym typeface="+mn-ea"/>
              </a:rPr>
              <a:t>时需要指定该</a:t>
            </a:r>
            <a:r>
              <a:rPr lang="en-US" altLang="zh-CN">
                <a:sym typeface="+mn-ea"/>
              </a:rPr>
              <a:t>Topic</a:t>
            </a:r>
            <a:r>
              <a:rPr lang="zh-CN" altLang="en-US">
                <a:sym typeface="+mn-ea"/>
              </a:rPr>
              <a:t>要存储在哪些</a:t>
            </a:r>
            <a:r>
              <a:rPr lang="en-US" altLang="zh-CN">
                <a:sym typeface="+mn-ea"/>
              </a:rPr>
              <a:t>Broker</a:t>
            </a:r>
            <a:r>
              <a:rPr lang="zh-CN" altLang="en-US">
                <a:sym typeface="+mn-ea"/>
              </a:rPr>
              <a:t>上，也可以在发送消息时自动创建</a:t>
            </a:r>
            <a:r>
              <a:rPr lang="en-US" altLang="zh-CN">
                <a:sym typeface="+mn-ea"/>
              </a:rPr>
              <a:t>Topic</a:t>
            </a:r>
            <a:r>
              <a:rPr lang="zh-CN" altLang="en-US">
                <a:sym typeface="+mn-ea"/>
              </a:rPr>
              <a:t>。</a:t>
            </a:r>
            <a:endParaRPr lang="zh-CN" altLang="en-US"/>
          </a:p>
          <a:p>
            <a:pPr marL="342900" indent="-342900">
              <a:buFont typeface="+mj-lt"/>
              <a:buAutoNum type="arabicPeriod"/>
            </a:pPr>
            <a:r>
              <a:rPr lang="en-US" altLang="zh-CN">
                <a:sym typeface="+mn-ea"/>
              </a:rPr>
              <a:t>Producer</a:t>
            </a:r>
            <a:r>
              <a:rPr lang="zh-CN" altLang="en-US">
                <a:sym typeface="+mn-ea"/>
              </a:rPr>
              <a:t>发送消息，启动时先跟</a:t>
            </a:r>
            <a:r>
              <a:rPr lang="en-US" altLang="zh-CN">
                <a:sym typeface="+mn-ea"/>
              </a:rPr>
              <a:t>NameServer</a:t>
            </a:r>
            <a:r>
              <a:rPr lang="zh-CN" altLang="en-US">
                <a:sym typeface="+mn-ea"/>
              </a:rPr>
              <a:t>集群中的一台建立长连接，并从</a:t>
            </a:r>
            <a:r>
              <a:rPr lang="en-US" altLang="zh-CN">
                <a:sym typeface="+mn-ea"/>
              </a:rPr>
              <a:t>NameServer</a:t>
            </a:r>
            <a:r>
              <a:rPr lang="zh-CN" altLang="en-US">
                <a:sym typeface="+mn-ea"/>
              </a:rPr>
              <a:t>中获取当前发送的</a:t>
            </a:r>
            <a:r>
              <a:rPr lang="en-US" altLang="zh-CN">
                <a:sym typeface="+mn-ea"/>
              </a:rPr>
              <a:t>Topic</a:t>
            </a:r>
            <a:r>
              <a:rPr lang="zh-CN" altLang="en-US">
                <a:sym typeface="+mn-ea"/>
              </a:rPr>
              <a:t>存在哪些</a:t>
            </a:r>
            <a:r>
              <a:rPr lang="en-US" altLang="zh-CN">
                <a:sym typeface="+mn-ea"/>
              </a:rPr>
              <a:t>Broker</a:t>
            </a:r>
            <a:r>
              <a:rPr lang="zh-CN" altLang="en-US">
                <a:sym typeface="+mn-ea"/>
              </a:rPr>
              <a:t>上，轮询从队列列表中选择一个队列，然后与队列所在的</a:t>
            </a:r>
            <a:r>
              <a:rPr lang="en-US" altLang="zh-CN">
                <a:sym typeface="+mn-ea"/>
              </a:rPr>
              <a:t>Broker</a:t>
            </a:r>
            <a:r>
              <a:rPr lang="zh-CN" altLang="en-US">
                <a:sym typeface="+mn-ea"/>
              </a:rPr>
              <a:t>建立长连接从而向</a:t>
            </a:r>
            <a:r>
              <a:rPr lang="en-US" altLang="zh-CN">
                <a:sym typeface="+mn-ea"/>
              </a:rPr>
              <a:t>Broker</a:t>
            </a:r>
            <a:r>
              <a:rPr lang="zh-CN" altLang="en-US">
                <a:sym typeface="+mn-ea"/>
              </a:rPr>
              <a:t>发消息。</a:t>
            </a:r>
            <a:endParaRPr lang="zh-CN" altLang="en-US"/>
          </a:p>
          <a:p>
            <a:pPr marL="342900" indent="-342900">
              <a:buFont typeface="+mj-lt"/>
              <a:buAutoNum type="arabicPeriod"/>
            </a:pPr>
            <a:r>
              <a:rPr lang="en-US" altLang="zh-CN">
                <a:sym typeface="+mn-ea"/>
              </a:rPr>
              <a:t>Consumer</a:t>
            </a:r>
            <a:r>
              <a:rPr lang="zh-CN" altLang="en-US">
                <a:sym typeface="+mn-ea"/>
              </a:rPr>
              <a:t>跟</a:t>
            </a:r>
            <a:r>
              <a:rPr lang="en-US" altLang="zh-CN">
                <a:sym typeface="+mn-ea"/>
              </a:rPr>
              <a:t>Producer</a:t>
            </a:r>
            <a:r>
              <a:rPr lang="zh-CN" altLang="en-US">
                <a:sym typeface="+mn-ea"/>
              </a:rPr>
              <a:t>类似，跟其中一台</a:t>
            </a:r>
            <a:r>
              <a:rPr lang="en-US" altLang="zh-CN">
                <a:sym typeface="+mn-ea"/>
              </a:rPr>
              <a:t>NameServer</a:t>
            </a:r>
            <a:r>
              <a:rPr lang="zh-CN" altLang="en-US">
                <a:sym typeface="+mn-ea"/>
              </a:rPr>
              <a:t>建立长连接，获取当前订阅</a:t>
            </a:r>
            <a:r>
              <a:rPr lang="en-US" altLang="zh-CN">
                <a:sym typeface="+mn-ea"/>
              </a:rPr>
              <a:t>Topic</a:t>
            </a:r>
            <a:r>
              <a:rPr lang="zh-CN" altLang="en-US">
                <a:sym typeface="+mn-ea"/>
              </a:rPr>
              <a:t>存在哪些</a:t>
            </a:r>
            <a:r>
              <a:rPr lang="en-US" altLang="zh-CN">
                <a:sym typeface="+mn-ea"/>
              </a:rPr>
              <a:t>Broker</a:t>
            </a:r>
            <a:r>
              <a:rPr lang="zh-CN" altLang="en-US">
                <a:sym typeface="+mn-ea"/>
              </a:rPr>
              <a:t>上，然后直接跟</a:t>
            </a:r>
            <a:r>
              <a:rPr lang="en-US" altLang="zh-CN">
                <a:sym typeface="+mn-ea"/>
              </a:rPr>
              <a:t>Broker</a:t>
            </a:r>
            <a:r>
              <a:rPr lang="zh-CN" altLang="en-US">
                <a:sym typeface="+mn-ea"/>
              </a:rPr>
              <a:t>建立连接通道，开始消费消息。</a:t>
            </a:r>
            <a:endParaRPr lang="en-US" altLang="zh-CN"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这里最好是用阿里云来搭建，我自己学习阶段就在本机上用了两台虚拟机充当</a:t>
            </a:r>
            <a:r>
              <a:rPr lang="en-US" altLang="zh-CN" dirty="0"/>
              <a:t>Linux</a:t>
            </a:r>
            <a:r>
              <a:rPr lang="zh-CN" altLang="en-US" dirty="0"/>
              <a:t>服务器用</a:t>
            </a:r>
            <a:r>
              <a:rPr lang="en-US" altLang="zh-CN" dirty="0"/>
              <a:t>yon</a:t>
            </a:r>
            <a:r>
              <a:rPr lang="zh-CN" altLang="en-US" dirty="0"/>
              <a:t>来搭建集群架构，在这里的架构模式中，在虚拟机</a:t>
            </a:r>
            <a:r>
              <a:rPr lang="en-US" altLang="zh-CN" dirty="0"/>
              <a:t>1</a:t>
            </a:r>
            <a:r>
              <a:rPr lang="zh-CN" altLang="en-US" dirty="0"/>
              <a:t>中交叉部署</a:t>
            </a:r>
            <a:r>
              <a:rPr lang="en-US" altLang="zh-CN" dirty="0"/>
              <a:t>Master1</a:t>
            </a:r>
            <a:r>
              <a:rPr lang="zh-CN" altLang="en-US" dirty="0"/>
              <a:t>和</a:t>
            </a:r>
            <a:r>
              <a:rPr lang="en-US" altLang="zh-CN" dirty="0"/>
              <a:t>Slaver2</a:t>
            </a:r>
            <a:r>
              <a:rPr lang="zh-CN" altLang="en-US" dirty="0"/>
              <a:t>，主要是为了防止某虚拟机宕机导致整个架构不可用</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这样配置的目的是为了后面集群配置文件编写的时候直接通过域名访问节点</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在这里只截取了部分的配置文件，真正需要配置时可以去官方文档根据具体需要配置这些信息。在这里只展示了</a:t>
            </a:r>
            <a:r>
              <a:rPr lang="en-US" altLang="zh-CN" dirty="0"/>
              <a:t>master1</a:t>
            </a:r>
            <a:r>
              <a:rPr lang="zh-CN" altLang="en-US" dirty="0"/>
              <a:t>的配置文件设置方式，类似还要配置</a:t>
            </a:r>
            <a:r>
              <a:rPr lang="en-US" altLang="zh-CN" dirty="0"/>
              <a:t>master2</a:t>
            </a:r>
            <a:r>
              <a:rPr lang="zh-CN" altLang="en-US" dirty="0"/>
              <a:t>，</a:t>
            </a:r>
            <a:r>
              <a:rPr lang="en-US" altLang="zh-CN" dirty="0"/>
              <a:t>slave1</a:t>
            </a:r>
            <a:r>
              <a:rPr lang="zh-CN" altLang="en-US" dirty="0"/>
              <a:t>，</a:t>
            </a:r>
            <a:r>
              <a:rPr lang="en-US" altLang="zh-CN" dirty="0"/>
              <a:t>slave2 </a:t>
            </a:r>
            <a:r>
              <a:rPr lang="zh-CN" altLang="en-US" dirty="0"/>
              <a:t>的配置</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在启动完</a:t>
            </a:r>
            <a:r>
              <a:rPr lang="en-US" altLang="zh-CN" dirty="0"/>
              <a:t>nameserver</a:t>
            </a:r>
            <a:r>
              <a:rPr lang="zh-CN" altLang="en-US" dirty="0"/>
              <a:t>和</a:t>
            </a:r>
            <a:r>
              <a:rPr lang="en-US" altLang="zh-CN" dirty="0"/>
              <a:t>4</a:t>
            </a:r>
            <a:r>
              <a:rPr lang="zh-CN" altLang="en-US" dirty="0"/>
              <a:t>个</a:t>
            </a:r>
            <a:r>
              <a:rPr lang="en-US" altLang="zh-CN" dirty="0"/>
              <a:t>broker</a:t>
            </a:r>
            <a:r>
              <a:rPr lang="zh-CN" altLang="en-US" dirty="0"/>
              <a:t>后可以通过</a:t>
            </a:r>
            <a:r>
              <a:rPr lang="en-US" altLang="zh-CN" dirty="0"/>
              <a:t>jps</a:t>
            </a:r>
            <a:r>
              <a:rPr lang="zh-CN" altLang="en-US" dirty="0"/>
              <a:t>查看是否启动成功</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a:t>
            </a:r>
            <a:r>
              <a:rPr lang="en-US" altLang="zh-CN" dirty="0"/>
              <a:t>mq</a:t>
            </a:r>
            <a:r>
              <a:rPr lang="zh-CN" altLang="en-US" dirty="0"/>
              <a:t>其实自带了一个集群监控平台</a:t>
            </a:r>
            <a:r>
              <a:rPr lang="en-US" altLang="zh-CN" dirty="0"/>
              <a:t>mqadmin</a:t>
            </a:r>
            <a:r>
              <a:rPr lang="zh-CN" altLang="en-US" dirty="0"/>
              <a:t>，但是通过命令行的方式来使用的，方式比较繁琐，因此采用一个可视化的集群监控平台  </a:t>
            </a:r>
            <a:r>
              <a:rPr lang="en-US" altLang="zh-CN" dirty="0"/>
              <a:t>   </a:t>
            </a:r>
            <a:endParaRPr lang="en-US" altLang="zh-CN" dirty="0"/>
          </a:p>
          <a:p>
            <a:endParaRPr lang="en-US" altLang="zh-CN" dirty="0"/>
          </a:p>
          <a:p>
            <a:endParaRPr lang="en-US" altLang="zh-CN" dirty="0"/>
          </a:p>
          <a:p>
            <a:r>
              <a:rPr lang="zh-CN" altLang="en-US" dirty="0"/>
              <a:t>这里是利用</a:t>
            </a:r>
            <a:r>
              <a:rPr lang="en-US" altLang="zh-CN" dirty="0"/>
              <a:t>maven clean package </a:t>
            </a:r>
            <a:r>
              <a:rPr lang="zh-CN" altLang="en-US" dirty="0"/>
              <a:t>可以跳过测试，直接打包即可，进入</a:t>
            </a:r>
            <a:r>
              <a:rPr lang="en-US" altLang="zh-CN" dirty="0"/>
              <a:t>console</a:t>
            </a:r>
            <a:r>
              <a:rPr lang="zh-CN" altLang="en-US" dirty="0"/>
              <a:t>的配置文件之后，找到配置</a:t>
            </a:r>
            <a:r>
              <a:rPr lang="en-US" altLang="zh-CN" dirty="0"/>
              <a:t>nameSrver</a:t>
            </a:r>
            <a:r>
              <a:rPr lang="zh-CN" altLang="en-US" dirty="0"/>
              <a:t>的那行配置集群地址就行</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打包完后就会在当前文件夹下生成一个</a:t>
            </a:r>
            <a:r>
              <a:rPr lang="en-US" altLang="zh-CN" dirty="0"/>
              <a:t>target</a:t>
            </a:r>
            <a:r>
              <a:rPr lang="zh-CN" altLang="en-US" dirty="0"/>
              <a:t>目录，里面有一个可执行的</a:t>
            </a:r>
            <a:r>
              <a:rPr lang="en-US" altLang="zh-CN" dirty="0"/>
              <a:t>jar</a:t>
            </a:r>
            <a:r>
              <a:rPr lang="zh-CN" altLang="en-US" dirty="0"/>
              <a:t>文件，运行这个</a:t>
            </a:r>
            <a:r>
              <a:rPr lang="en-US" altLang="zh-CN" dirty="0"/>
              <a:t>jar</a:t>
            </a:r>
            <a:r>
              <a:rPr lang="zh-CN" altLang="en-US" dirty="0"/>
              <a:t>文件就成功的启动了</a:t>
            </a:r>
            <a:r>
              <a:rPr lang="en-US" altLang="zh-CN" dirty="0"/>
              <a:t>rocket-console</a:t>
            </a:r>
            <a:r>
              <a:rPr lang="zh-CN" altLang="en-US" dirty="0"/>
              <a:t>，启动成功之后，控制台会打印出</a:t>
            </a:r>
            <a:r>
              <a:rPr lang="en-US" altLang="zh-CN" dirty="0"/>
              <a:t>spring</a:t>
            </a:r>
            <a:r>
              <a:rPr lang="zh-CN" altLang="en-US" dirty="0"/>
              <a:t>的这个</a:t>
            </a:r>
            <a:r>
              <a:rPr lang="en-US" altLang="zh-CN" dirty="0"/>
              <a:t>logo</a:t>
            </a:r>
            <a:r>
              <a:rPr lang="zh-CN" altLang="en-US" dirty="0"/>
              <a:t>，这个可视化的插件</a:t>
            </a:r>
            <a:r>
              <a:rPr lang="zh-CN" altLang="en-US" dirty="0"/>
              <a:t>是用</a:t>
            </a:r>
            <a:r>
              <a:rPr lang="en-US" altLang="zh-CN" dirty="0"/>
              <a:t>spring boot</a:t>
            </a:r>
            <a:r>
              <a:rPr lang="zh-CN" altLang="en-US" dirty="0"/>
              <a:t>开发的。</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在部署完集群后，就可以编写我们的</a:t>
            </a:r>
            <a:r>
              <a:rPr lang="en-US" altLang="zh-CN" dirty="0"/>
              <a:t>hello world</a:t>
            </a:r>
            <a:r>
              <a:rPr lang="zh-CN" altLang="en-US" dirty="0"/>
              <a:t>程序了，在这里我是用的</a:t>
            </a:r>
            <a:r>
              <a:rPr lang="en-US" altLang="zh-CN" dirty="0"/>
              <a:t>maven</a:t>
            </a:r>
            <a:r>
              <a:rPr lang="zh-CN" altLang="en-US" dirty="0"/>
              <a:t>来</a:t>
            </a:r>
            <a:r>
              <a:rPr lang="zh-CN" altLang="en-US" dirty="0"/>
              <a:t>创建一个工程，在</a:t>
            </a:r>
            <a:r>
              <a:rPr lang="en-US" altLang="zh-CN" dirty="0"/>
              <a:t>pom</a:t>
            </a:r>
            <a:r>
              <a:rPr lang="zh-CN" altLang="en-US" dirty="0"/>
              <a:t>文件中导入</a:t>
            </a:r>
            <a:r>
              <a:rPr lang="en-US" altLang="zh-CN" dirty="0"/>
              <a:t>RocketMQ</a:t>
            </a:r>
            <a:r>
              <a:rPr lang="zh-CN" altLang="en-US" dirty="0"/>
              <a:t>的依赖即可</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上图是</a:t>
            </a:r>
            <a:r>
              <a:rPr lang="en-US" altLang="zh-CN" dirty="0"/>
              <a:t>producer</a:t>
            </a:r>
            <a:r>
              <a:rPr lang="zh-CN" altLang="en-US" dirty="0"/>
              <a:t>的代码实现，分为</a:t>
            </a:r>
            <a:r>
              <a:rPr lang="en-US" altLang="zh-CN" dirty="0"/>
              <a:t>6</a:t>
            </a:r>
            <a:r>
              <a:rPr lang="zh-CN" altLang="en-US" dirty="0"/>
              <a:t>个步骤</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打印</a:t>
            </a:r>
            <a:r>
              <a:rPr lang="en-US" altLang="zh-CN" dirty="0"/>
              <a:t>message</a:t>
            </a:r>
            <a:r>
              <a:rPr lang="zh-CN" altLang="en-US" dirty="0"/>
              <a:t>的相关信息，可以看到，消息的发送状态吗，消息的</a:t>
            </a:r>
            <a:r>
              <a:rPr lang="en-US" altLang="zh-CN" dirty="0"/>
              <a:t>id</a:t>
            </a:r>
            <a:r>
              <a:rPr lang="zh-CN" altLang="en-US" dirty="0"/>
              <a:t>，片偏移等等信息</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传统的消息发送模式是</a:t>
            </a:r>
            <a:r>
              <a:rPr lang="en-US" altLang="zh-CN" dirty="0"/>
              <a:t>producer</a:t>
            </a:r>
            <a:r>
              <a:rPr lang="zh-CN" altLang="en-US" dirty="0"/>
              <a:t>这边通过</a:t>
            </a:r>
            <a:r>
              <a:rPr lang="en-US" altLang="zh-CN" dirty="0"/>
              <a:t>RPC</a:t>
            </a:r>
            <a:r>
              <a:rPr lang="zh-CN" altLang="en-US" dirty="0"/>
              <a:t>调用的方式进行数据传输，但这样系统之间的耦合度会非常高，使用消息队列后，先将消息发送到</a:t>
            </a:r>
            <a:r>
              <a:rPr lang="en-US" altLang="zh-CN" dirty="0"/>
              <a:t>MQ</a:t>
            </a:r>
            <a:r>
              <a:rPr lang="zh-CN" altLang="en-US" dirty="0"/>
              <a:t>，</a:t>
            </a:r>
            <a:r>
              <a:rPr lang="en-US" altLang="zh-CN" dirty="0"/>
              <a:t>consumer</a:t>
            </a:r>
            <a:r>
              <a:rPr lang="zh-CN" altLang="en-US" dirty="0"/>
              <a:t>再从</a:t>
            </a:r>
            <a:r>
              <a:rPr lang="en-US" altLang="zh-CN" dirty="0"/>
              <a:t>MQ</a:t>
            </a:r>
            <a:r>
              <a:rPr lang="zh-CN" altLang="en-US" dirty="0"/>
              <a:t>中取出消息就行。</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这个是消息的消费者，可以分为</a:t>
            </a:r>
            <a:r>
              <a:rPr lang="en-US" altLang="zh-CN" dirty="0"/>
              <a:t>5</a:t>
            </a:r>
            <a:r>
              <a:rPr lang="zh-CN" altLang="en-US" dirty="0"/>
              <a:t>个步骤</a:t>
            </a:r>
            <a:endParaRPr lang="zh-CN" altLang="en-US" dirty="0"/>
          </a:p>
          <a:p>
            <a:endParaRPr lang="zh-CN" altLang="en-US" dirty="0"/>
          </a:p>
          <a:p>
            <a:r>
              <a:rPr lang="zh-CN" altLang="en-US" dirty="0"/>
              <a:t>在回调函数中创建消息监听器，指明一个匿名内部类，用来接受消息内容，这个返回值是指消息消费完后要返回一个结果，可以简单的返回一个</a:t>
            </a:r>
            <a:r>
              <a:rPr lang="en-US" altLang="zh-CN" dirty="0"/>
              <a:t>success</a:t>
            </a:r>
            <a:endParaRPr lang="en-US" altLang="zh-CN"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可以看到消费者这边成功的消费了生产者发过来的消息，完成了我们的第一个</a:t>
            </a:r>
            <a:r>
              <a:rPr lang="en-US" altLang="zh-CN" dirty="0"/>
              <a:t>mq</a:t>
            </a:r>
            <a:r>
              <a:rPr lang="zh-CN" altLang="en-US" dirty="0"/>
              <a:t>项目，</a:t>
            </a:r>
            <a:r>
              <a:rPr lang="en-US" altLang="zh-CN" dirty="0"/>
              <a:t>hello world</a:t>
            </a:r>
            <a:endParaRPr lang="en-US" altLang="zh-CN"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进行软件开发的一个基本要求就是高类聚，低耦合</a:t>
            </a:r>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ActiveMQ</a:t>
            </a:r>
            <a:r>
              <a:rPr lang="zh-CN" altLang="en-US" dirty="0"/>
              <a:t>已经没人维护了，</a:t>
            </a:r>
            <a:r>
              <a:rPr lang="en-US" altLang="zh-CN" dirty="0"/>
              <a:t>RobbitMQ</a:t>
            </a:r>
            <a:r>
              <a:rPr lang="zh-CN" altLang="en-US" dirty="0"/>
              <a:t>的并发量，分布式不太好，现在主流的是</a:t>
            </a:r>
            <a:r>
              <a:rPr lang="en-US" altLang="zh-CN" dirty="0"/>
              <a:t>RocketMQ</a:t>
            </a:r>
            <a:r>
              <a:rPr lang="zh-CN" altLang="en-US" dirty="0"/>
              <a:t>和</a:t>
            </a:r>
            <a:r>
              <a:rPr lang="en-US" altLang="zh-CN" dirty="0"/>
              <a:t>Kafka</a:t>
            </a:r>
            <a:r>
              <a:rPr lang="zh-CN" altLang="en-US" dirty="0"/>
              <a:t>，今天我主要介绍的就是</a:t>
            </a:r>
            <a:r>
              <a:rPr lang="en-US" altLang="zh-CN" dirty="0"/>
              <a:t>RocketMQ</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242E3C26-C9FA-4C5A-B7DA-41A22523D72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2" name="矩形 21"/>
          <p:cNvSpPr/>
          <p:nvPr userDrawn="1"/>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hasCustomPrompt="1"/>
          </p:nvPr>
        </p:nvSpPr>
        <p:spPr>
          <a:xfrm>
            <a:off x="216000" y="392984"/>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endParaRPr lang="zh-CN" altLang="en-US" dirty="0"/>
          </a:p>
        </p:txBody>
      </p:sp>
      <p:sp>
        <p:nvSpPr>
          <p:cNvPr id="30" name="文本占位符 28"/>
          <p:cNvSpPr>
            <a:spLocks noGrp="1"/>
          </p:cNvSpPr>
          <p:nvPr>
            <p:ph type="body" sz="quarter" idx="11" hasCustomPrompt="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2" name="矩形 21"/>
          <p:cNvSpPr/>
          <p:nvPr/>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4"/>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a:t>单击此处编辑母版文本样式</a:t>
            </a:r>
            <a:endParaRPr lang="zh-CN" altLang="en-US"/>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a:t>单击此处编辑母版文本样式</a:t>
            </a:r>
            <a:endParaRPr lang="zh-CN" altLang="en-US"/>
          </a:p>
        </p:txBody>
      </p:sp>
      <p:sp>
        <p:nvSpPr>
          <p:cNvPr id="5" name="矩形 4"/>
          <p:cNvSpPr/>
          <p:nvPr userDrawn="1"/>
        </p:nvSpPr>
        <p:spPr>
          <a:xfrm>
            <a:off x="1" y="409579"/>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8.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8.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8.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8.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8.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8.xml"/><Relationship Id="rId2" Type="http://schemas.openxmlformats.org/officeDocument/2006/relationships/image" Target="../media/image33.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image" Target="../media/image2.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5208" y="285750"/>
            <a:ext cx="11603114"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4026016" y="2387882"/>
            <a:ext cx="4100830" cy="903605"/>
          </a:xfrm>
          <a:prstGeom prst="rect">
            <a:avLst/>
          </a:prstGeom>
        </p:spPr>
        <p:txBody>
          <a:bodyPr wrap="none">
            <a:spAutoFit/>
          </a:bodyPr>
          <a:lstStyle/>
          <a:p>
            <a:pPr>
              <a:lnSpc>
                <a:spcPct val="120000"/>
              </a:lnSpc>
            </a:pPr>
            <a:r>
              <a:rPr lang="en-US" altLang="zh-CN" sz="4400" dirty="0">
                <a:solidFill>
                  <a:schemeClr val="bg1"/>
                </a:solidFill>
                <a:latin typeface="+mj-ea"/>
                <a:ea typeface="+mj-ea"/>
              </a:rPr>
              <a:t>RocketMQ</a:t>
            </a:r>
            <a:r>
              <a:rPr lang="zh-CN" altLang="en-US" sz="4400" dirty="0">
                <a:solidFill>
                  <a:schemeClr val="bg1"/>
                </a:solidFill>
                <a:latin typeface="+mj-ea"/>
                <a:ea typeface="+mj-ea"/>
              </a:rPr>
              <a:t>简介</a:t>
            </a:r>
            <a:endParaRPr lang="zh-CN" altLang="en-US" sz="4400" dirty="0">
              <a:solidFill>
                <a:schemeClr val="bg1"/>
              </a:solidFill>
              <a:latin typeface="+mj-ea"/>
              <a:ea typeface="+mj-ea"/>
            </a:endParaRPr>
          </a:p>
        </p:txBody>
      </p:sp>
      <p:sp>
        <p:nvSpPr>
          <p:cNvPr id="13" name="文本框 12"/>
          <p:cNvSpPr txBox="1"/>
          <p:nvPr/>
        </p:nvSpPr>
        <p:spPr>
          <a:xfrm>
            <a:off x="5012714" y="4199045"/>
            <a:ext cx="2128097" cy="755650"/>
          </a:xfrm>
          <a:prstGeom prst="rect">
            <a:avLst/>
          </a:prstGeom>
          <a:noFill/>
        </p:spPr>
        <p:txBody>
          <a:bodyPr wrap="square" rtlCol="0">
            <a:spAutoFit/>
          </a:bodyPr>
          <a:lstStyle/>
          <a:p>
            <a:pPr algn="ctr">
              <a:lnSpc>
                <a:spcPct val="120000"/>
              </a:lnSpc>
            </a:pPr>
            <a:r>
              <a:rPr lang="zh-CN" altLang="en-US" dirty="0">
                <a:solidFill>
                  <a:schemeClr val="accent1">
                    <a:lumMod val="20000"/>
                    <a:lumOff val="80000"/>
                  </a:schemeClr>
                </a:solidFill>
                <a:latin typeface="+mn-ea"/>
              </a:rPr>
              <a:t>李博</a:t>
            </a:r>
            <a:endParaRPr lang="en-US" altLang="zh-CN" dirty="0">
              <a:solidFill>
                <a:schemeClr val="accent1">
                  <a:lumMod val="20000"/>
                  <a:lumOff val="80000"/>
                </a:schemeClr>
              </a:solidFill>
              <a:latin typeface="+mn-ea"/>
            </a:endParaRPr>
          </a:p>
          <a:p>
            <a:pPr algn="ctr">
              <a:lnSpc>
                <a:spcPct val="120000"/>
              </a:lnSpc>
            </a:pPr>
            <a:r>
              <a:rPr lang="en-US" altLang="zh-CN" dirty="0" smtClean="0">
                <a:solidFill>
                  <a:schemeClr val="accent1">
                    <a:lumMod val="20000"/>
                    <a:lumOff val="80000"/>
                  </a:schemeClr>
                </a:solidFill>
                <a:latin typeface="+mn-ea"/>
              </a:rPr>
              <a:t>2020-5-11</a:t>
            </a:r>
            <a:endParaRPr lang="en-US" altLang="zh-CN" dirty="0">
              <a:solidFill>
                <a:schemeClr val="accent1">
                  <a:lumMod val="20000"/>
                  <a:lumOff val="80000"/>
                </a:schemeClr>
              </a:solidFill>
              <a:latin typeface="+mn-ea"/>
            </a:endParaRPr>
          </a:p>
        </p:txBody>
      </p:sp>
      <p:grpSp>
        <p:nvGrpSpPr>
          <p:cNvPr id="10" name="组合 9"/>
          <p:cNvGrpSpPr/>
          <p:nvPr/>
        </p:nvGrpSpPr>
        <p:grpSpPr>
          <a:xfrm>
            <a:off x="10203209" y="-781974"/>
            <a:ext cx="2441455" cy="3223791"/>
            <a:chOff x="10203209" y="-781974"/>
            <a:chExt cx="2441455" cy="3223791"/>
          </a:xfrm>
        </p:grpSpPr>
        <p:sp>
          <p:nvSpPr>
            <p:cNvPr id="11" name="矩形 13"/>
            <p:cNvSpPr>
              <a:spLocks noChangeArrowheads="1"/>
            </p:cNvSpPr>
            <p:nvPr/>
          </p:nvSpPr>
          <p:spPr bwMode="auto">
            <a:xfrm rot="2727610">
              <a:off x="9762934" y="602219"/>
              <a:ext cx="3223791" cy="455406"/>
            </a:xfrm>
            <a:prstGeom prst="rect">
              <a:avLst/>
            </a:prstGeom>
            <a:solidFill>
              <a:schemeClr val="accent1"/>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12" name="TextBox 14"/>
            <p:cNvSpPr>
              <a:spLocks noChangeArrowheads="1"/>
            </p:cNvSpPr>
            <p:nvPr/>
          </p:nvSpPr>
          <p:spPr bwMode="auto">
            <a:xfrm rot="2748894">
              <a:off x="10730648" y="592043"/>
              <a:ext cx="1129030" cy="368300"/>
            </a:xfrm>
            <a:prstGeom prst="rect">
              <a:avLst/>
            </a:prstGeom>
            <a:solidFill>
              <a:schemeClr val="accent1"/>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2020·05</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直接连接符 15"/>
            <p:cNvSpPr>
              <a:spLocks noChangeShapeType="1"/>
            </p:cNvSpPr>
            <p:nvPr/>
          </p:nvSpPr>
          <p:spPr bwMode="auto">
            <a:xfrm>
              <a:off x="10203209" y="-97718"/>
              <a:ext cx="2262485" cy="2263814"/>
            </a:xfrm>
            <a:prstGeom prst="line">
              <a:avLst/>
            </a:prstGeom>
            <a:solidFill>
              <a:srgbClr val="157E9F"/>
            </a:solidFill>
            <a:ln w="9525">
              <a:solidFill>
                <a:schemeClr val="bg1"/>
              </a:solidFill>
              <a:prstDash val="dash"/>
              <a:bevel/>
            </a:ln>
          </p:spPr>
          <p:txBody>
            <a:bodyPr/>
            <a:lstStyle/>
            <a:p>
              <a:endParaRPr lang="zh-CN" altLang="en-US"/>
            </a:p>
          </p:txBody>
        </p:sp>
        <p:sp>
          <p:nvSpPr>
            <p:cNvPr id="15" name="直接连接符 16"/>
            <p:cNvSpPr>
              <a:spLocks noChangeShapeType="1"/>
            </p:cNvSpPr>
            <p:nvPr/>
          </p:nvSpPr>
          <p:spPr bwMode="auto">
            <a:xfrm>
              <a:off x="10382179" y="-413214"/>
              <a:ext cx="2262485" cy="2263814"/>
            </a:xfrm>
            <a:prstGeom prst="line">
              <a:avLst/>
            </a:prstGeom>
            <a:solidFill>
              <a:srgbClr val="157E9F"/>
            </a:solidFill>
            <a:ln w="9525">
              <a:solidFill>
                <a:schemeClr val="bg1"/>
              </a:solidFill>
              <a:prstDash val="dash"/>
              <a:bevel/>
            </a:ln>
          </p:spPr>
          <p:txBody>
            <a:bodyPr/>
            <a:lstStyle/>
            <a:p>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快速入门</a:t>
            </a:r>
            <a:endParaRPr dirty="0"/>
          </a:p>
        </p:txBody>
      </p:sp>
      <p:sp>
        <p:nvSpPr>
          <p:cNvPr id="3" name="文本框 2"/>
          <p:cNvSpPr txBox="1"/>
          <p:nvPr/>
        </p:nvSpPr>
        <p:spPr>
          <a:xfrm>
            <a:off x="898525" y="1092200"/>
            <a:ext cx="9914255" cy="1198880"/>
          </a:xfrm>
          <a:prstGeom prst="rect">
            <a:avLst/>
          </a:prstGeom>
          <a:noFill/>
        </p:spPr>
        <p:txBody>
          <a:bodyPr wrap="square" rtlCol="0">
            <a:spAutoFit/>
          </a:bodyPr>
          <a:p>
            <a:r>
              <a:rPr lang="en-US" altLang="zh-CN"/>
              <a:t>      </a:t>
            </a:r>
            <a:r>
              <a:rPr lang="zh-CN" altLang="en-US"/>
              <a:t>RocketMQ 是阿里巴巴在2012年开源的分布式消息中间件，目前已经捐赠给 Apache 软件基金会，并于2017年9月25日成为Apache 的顶级项目。作为经历过多次阿里巴巴双十一这种“超级工程”的洗礼并有稳定出色表现的国产中间件，以其高性能、低延时和高可靠等特性近年来已经也被越来越多的国内企业使用。</a:t>
            </a:r>
            <a:endParaRPr lang="zh-CN" altLang="en-US"/>
          </a:p>
        </p:txBody>
      </p:sp>
      <p:sp>
        <p:nvSpPr>
          <p:cNvPr id="4" name="文本框 3"/>
          <p:cNvSpPr txBox="1"/>
          <p:nvPr/>
        </p:nvSpPr>
        <p:spPr>
          <a:xfrm>
            <a:off x="898525" y="2788920"/>
            <a:ext cx="8197850" cy="368300"/>
          </a:xfrm>
          <a:prstGeom prst="rect">
            <a:avLst/>
          </a:prstGeom>
          <a:noFill/>
        </p:spPr>
        <p:txBody>
          <a:bodyPr wrap="square" rtlCol="0">
            <a:spAutoFit/>
          </a:bodyPr>
          <a:p>
            <a:r>
              <a:rPr lang="en-US" altLang="zh-CN"/>
              <a:t>     </a:t>
            </a:r>
            <a:r>
              <a:rPr lang="zh-CN" altLang="en-US"/>
              <a:t>在</a:t>
            </a:r>
            <a:r>
              <a:rPr lang="en-US" altLang="zh-CN"/>
              <a:t>Linux</a:t>
            </a:r>
            <a:r>
              <a:rPr lang="zh-CN" altLang="en-US"/>
              <a:t>环境</a:t>
            </a:r>
            <a:r>
              <a:rPr lang="zh-CN" altLang="en-US"/>
              <a:t>中下载并安装</a:t>
            </a:r>
            <a:r>
              <a:rPr lang="en-US" altLang="zh-CN"/>
              <a:t>RocketMQ</a:t>
            </a:r>
            <a:endParaRPr lang="en-US" altLang="zh-CN"/>
          </a:p>
        </p:txBody>
      </p:sp>
      <p:sp>
        <p:nvSpPr>
          <p:cNvPr id="5" name="文本框 4"/>
          <p:cNvSpPr txBox="1"/>
          <p:nvPr/>
        </p:nvSpPr>
        <p:spPr>
          <a:xfrm>
            <a:off x="1217930" y="3388360"/>
            <a:ext cx="7477760" cy="1476375"/>
          </a:xfrm>
          <a:prstGeom prst="rect">
            <a:avLst/>
          </a:prstGeom>
          <a:noFill/>
        </p:spPr>
        <p:txBody>
          <a:bodyPr wrap="square" rtlCol="0">
            <a:spAutoFit/>
          </a:bodyPr>
          <a:p>
            <a:r>
              <a:rPr lang="zh-CN" altLang="en-US"/>
              <a:t>目录介绍：</a:t>
            </a:r>
            <a:endParaRPr lang="zh-CN" altLang="en-US"/>
          </a:p>
          <a:p>
            <a:pPr marL="285750" indent="-285750">
              <a:buFont typeface="Wingdings" panose="05000000000000000000" charset="0"/>
              <a:buChar char="l"/>
            </a:pPr>
            <a:r>
              <a:rPr lang="en-US" altLang="zh-CN"/>
              <a:t>benchmark</a:t>
            </a:r>
            <a:r>
              <a:rPr lang="zh-CN" altLang="en-US"/>
              <a:t>：里面放置了一些</a:t>
            </a:r>
            <a:r>
              <a:rPr lang="en-US" altLang="zh-CN"/>
              <a:t>demo</a:t>
            </a:r>
            <a:r>
              <a:rPr lang="zh-CN" altLang="en-US"/>
              <a:t>，方便我们进行运行和测试</a:t>
            </a:r>
            <a:endParaRPr lang="zh-CN" altLang="en-US"/>
          </a:p>
          <a:p>
            <a:pPr marL="285750" indent="-285750">
              <a:buFont typeface="Wingdings" panose="05000000000000000000" charset="0"/>
              <a:buChar char="l"/>
            </a:pPr>
            <a:r>
              <a:rPr lang="en-US" altLang="zh-CN">
                <a:solidFill>
                  <a:schemeClr val="tx1"/>
                </a:solidFill>
              </a:rPr>
              <a:t>bin</a:t>
            </a:r>
            <a:r>
              <a:rPr lang="zh-CN" altLang="en-US">
                <a:solidFill>
                  <a:schemeClr val="tx1"/>
                </a:solidFill>
              </a:rPr>
              <a:t>：启动脚本，包括</a:t>
            </a:r>
            <a:r>
              <a:rPr lang="en-US" altLang="zh-CN">
                <a:solidFill>
                  <a:schemeClr val="tx1"/>
                </a:solidFill>
              </a:rPr>
              <a:t>shell</a:t>
            </a:r>
            <a:r>
              <a:rPr lang="zh-CN" altLang="en-US">
                <a:solidFill>
                  <a:schemeClr val="tx1"/>
                </a:solidFill>
              </a:rPr>
              <a:t>脚本和</a:t>
            </a:r>
            <a:r>
              <a:rPr lang="en-US" altLang="zh-CN">
                <a:solidFill>
                  <a:schemeClr val="tx1"/>
                </a:solidFill>
              </a:rPr>
              <a:t>CMD</a:t>
            </a:r>
            <a:r>
              <a:rPr lang="zh-CN" altLang="en-US">
                <a:solidFill>
                  <a:schemeClr val="tx1"/>
                </a:solidFill>
              </a:rPr>
              <a:t>脚本</a:t>
            </a:r>
            <a:endParaRPr lang="zh-CN" altLang="en-US">
              <a:solidFill>
                <a:schemeClr val="tx1"/>
              </a:solidFill>
            </a:endParaRPr>
          </a:p>
          <a:p>
            <a:pPr marL="285750" indent="-285750">
              <a:buFont typeface="Wingdings" panose="05000000000000000000" charset="0"/>
              <a:buChar char="l"/>
            </a:pPr>
            <a:r>
              <a:rPr lang="en-US" altLang="zh-CN">
                <a:solidFill>
                  <a:schemeClr val="tx1"/>
                </a:solidFill>
              </a:rPr>
              <a:t>conf</a:t>
            </a:r>
            <a:r>
              <a:rPr lang="zh-CN" altLang="en-US">
                <a:solidFill>
                  <a:schemeClr val="tx1"/>
                </a:solidFill>
              </a:rPr>
              <a:t>：实例配置文件，包括</a:t>
            </a:r>
            <a:r>
              <a:rPr lang="en-US" altLang="zh-CN">
                <a:solidFill>
                  <a:schemeClr val="tx1"/>
                </a:solidFill>
              </a:rPr>
              <a:t>broker</a:t>
            </a:r>
            <a:r>
              <a:rPr lang="zh-CN" altLang="en-US">
                <a:solidFill>
                  <a:schemeClr val="tx1"/>
                </a:solidFill>
              </a:rPr>
              <a:t>配置文件、</a:t>
            </a:r>
            <a:r>
              <a:rPr lang="en-US" altLang="zh-CN">
                <a:solidFill>
                  <a:schemeClr val="tx1"/>
                </a:solidFill>
              </a:rPr>
              <a:t>logback</a:t>
            </a:r>
            <a:r>
              <a:rPr lang="zh-CN" altLang="en-US">
                <a:solidFill>
                  <a:schemeClr val="tx1"/>
                </a:solidFill>
              </a:rPr>
              <a:t>配置文件等</a:t>
            </a:r>
            <a:endParaRPr lang="zh-CN" altLang="en-US">
              <a:solidFill>
                <a:schemeClr val="tx1"/>
              </a:solidFill>
            </a:endParaRPr>
          </a:p>
          <a:p>
            <a:pPr marL="285750" indent="-285750">
              <a:buFont typeface="Wingdings" panose="05000000000000000000" charset="0"/>
              <a:buChar char="l"/>
            </a:pPr>
            <a:r>
              <a:rPr lang="en-US" altLang="zh-CN">
                <a:solidFill>
                  <a:schemeClr val="tx1"/>
                </a:solidFill>
              </a:rPr>
              <a:t>lib</a:t>
            </a:r>
            <a:r>
              <a:rPr lang="zh-CN" altLang="en-US">
                <a:solidFill>
                  <a:schemeClr val="tx1"/>
                </a:solidFill>
              </a:rPr>
              <a:t>：依赖</a:t>
            </a:r>
            <a:r>
              <a:rPr lang="en-US" altLang="zh-CN">
                <a:solidFill>
                  <a:schemeClr val="tx1"/>
                </a:solidFill>
              </a:rPr>
              <a:t>jar</a:t>
            </a:r>
            <a:r>
              <a:rPr lang="zh-CN" altLang="en-US">
                <a:solidFill>
                  <a:schemeClr val="tx1"/>
                </a:solidFill>
              </a:rPr>
              <a:t>包，包括</a:t>
            </a:r>
            <a:r>
              <a:rPr lang="en-US" altLang="zh-CN">
                <a:solidFill>
                  <a:schemeClr val="tx1"/>
                </a:solidFill>
              </a:rPr>
              <a:t>netty</a:t>
            </a:r>
            <a:r>
              <a:rPr lang="zh-CN" altLang="en-US">
                <a:solidFill>
                  <a:schemeClr val="tx1"/>
                </a:solidFill>
              </a:rPr>
              <a:t>，</a:t>
            </a:r>
            <a:r>
              <a:rPr lang="en-US" altLang="zh-CN">
                <a:solidFill>
                  <a:schemeClr val="tx1"/>
                </a:solidFill>
              </a:rPr>
              <a:t>commons-lang</a:t>
            </a:r>
            <a:r>
              <a:rPr lang="zh-CN" altLang="en-US">
                <a:solidFill>
                  <a:schemeClr val="tx1"/>
                </a:solidFill>
              </a:rPr>
              <a:t>、</a:t>
            </a:r>
            <a:r>
              <a:rPr lang="en-US" altLang="zh-CN">
                <a:solidFill>
                  <a:schemeClr val="tx1"/>
                </a:solidFill>
              </a:rPr>
              <a:t>FastJSON</a:t>
            </a:r>
            <a:r>
              <a:rPr lang="zh-CN" altLang="en-US">
                <a:solidFill>
                  <a:schemeClr val="tx1"/>
                </a:solidFill>
              </a:rPr>
              <a:t>等</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快速入门</a:t>
            </a:r>
            <a:endParaRPr dirty="0"/>
          </a:p>
        </p:txBody>
      </p:sp>
      <p:pic>
        <p:nvPicPr>
          <p:cNvPr id="6" name="图片 5"/>
          <p:cNvPicPr>
            <a:picLocks noChangeAspect="1"/>
          </p:cNvPicPr>
          <p:nvPr/>
        </p:nvPicPr>
        <p:blipFill>
          <a:blip r:embed="rId1"/>
          <a:stretch>
            <a:fillRect/>
          </a:stretch>
        </p:blipFill>
        <p:spPr>
          <a:xfrm>
            <a:off x="415925" y="809625"/>
            <a:ext cx="6517005" cy="1534160"/>
          </a:xfrm>
          <a:prstGeom prst="rect">
            <a:avLst/>
          </a:prstGeom>
        </p:spPr>
      </p:pic>
      <p:sp>
        <p:nvSpPr>
          <p:cNvPr id="7" name="文本框 6"/>
          <p:cNvSpPr txBox="1"/>
          <p:nvPr/>
        </p:nvSpPr>
        <p:spPr>
          <a:xfrm>
            <a:off x="2082800" y="2343785"/>
            <a:ext cx="5323840" cy="368300"/>
          </a:xfrm>
          <a:prstGeom prst="rect">
            <a:avLst/>
          </a:prstGeom>
          <a:noFill/>
        </p:spPr>
        <p:txBody>
          <a:bodyPr wrap="square" rtlCol="0">
            <a:spAutoFit/>
          </a:bodyPr>
          <a:p>
            <a:r>
              <a:rPr lang="zh-CN" altLang="en-US"/>
              <a:t>解压后的文件目录</a:t>
            </a:r>
            <a:endParaRPr lang="zh-CN" altLang="en-US"/>
          </a:p>
        </p:txBody>
      </p:sp>
      <p:pic>
        <p:nvPicPr>
          <p:cNvPr id="9" name="图片 8"/>
          <p:cNvPicPr>
            <a:picLocks noChangeAspect="1"/>
          </p:cNvPicPr>
          <p:nvPr/>
        </p:nvPicPr>
        <p:blipFill>
          <a:blip r:embed="rId2"/>
          <a:stretch>
            <a:fillRect/>
          </a:stretch>
        </p:blipFill>
        <p:spPr>
          <a:xfrm>
            <a:off x="456565" y="2747645"/>
            <a:ext cx="6076950" cy="1362075"/>
          </a:xfrm>
          <a:prstGeom prst="rect">
            <a:avLst/>
          </a:prstGeom>
        </p:spPr>
      </p:pic>
      <p:sp>
        <p:nvSpPr>
          <p:cNvPr id="11" name="文本框 10"/>
          <p:cNvSpPr txBox="1"/>
          <p:nvPr/>
        </p:nvSpPr>
        <p:spPr>
          <a:xfrm>
            <a:off x="2234565" y="4109720"/>
            <a:ext cx="3338830" cy="368300"/>
          </a:xfrm>
          <a:prstGeom prst="rect">
            <a:avLst/>
          </a:prstGeom>
          <a:noFill/>
        </p:spPr>
        <p:txBody>
          <a:bodyPr wrap="square" rtlCol="0">
            <a:spAutoFit/>
          </a:bodyPr>
          <a:p>
            <a:r>
              <a:rPr lang="en-US" altLang="zh-CN"/>
              <a:t>bin</a:t>
            </a:r>
            <a:r>
              <a:rPr lang="zh-CN" altLang="en-US"/>
              <a:t>目录</a:t>
            </a:r>
            <a:endParaRPr lang="zh-CN" altLang="en-US"/>
          </a:p>
        </p:txBody>
      </p:sp>
      <p:pic>
        <p:nvPicPr>
          <p:cNvPr id="12" name="图片 11"/>
          <p:cNvPicPr>
            <a:picLocks noChangeAspect="1"/>
          </p:cNvPicPr>
          <p:nvPr/>
        </p:nvPicPr>
        <p:blipFill>
          <a:blip r:embed="rId3"/>
          <a:stretch>
            <a:fillRect/>
          </a:stretch>
        </p:blipFill>
        <p:spPr>
          <a:xfrm>
            <a:off x="456565" y="4478020"/>
            <a:ext cx="6477000" cy="1743075"/>
          </a:xfrm>
          <a:prstGeom prst="rect">
            <a:avLst/>
          </a:prstGeom>
        </p:spPr>
      </p:pic>
      <p:sp>
        <p:nvSpPr>
          <p:cNvPr id="13" name="文本框 12"/>
          <p:cNvSpPr txBox="1"/>
          <p:nvPr/>
        </p:nvSpPr>
        <p:spPr>
          <a:xfrm>
            <a:off x="2293620" y="6421120"/>
            <a:ext cx="1573530" cy="368300"/>
          </a:xfrm>
          <a:prstGeom prst="rect">
            <a:avLst/>
          </a:prstGeom>
          <a:noFill/>
        </p:spPr>
        <p:txBody>
          <a:bodyPr wrap="square" rtlCol="0">
            <a:spAutoFit/>
          </a:bodyPr>
          <a:p>
            <a:r>
              <a:rPr lang="en-US" altLang="zh-CN"/>
              <a:t>conf</a:t>
            </a:r>
            <a:r>
              <a:rPr lang="zh-CN" altLang="en-US"/>
              <a:t>目录</a:t>
            </a:r>
            <a:endParaRPr lang="zh-CN" altLang="en-US"/>
          </a:p>
        </p:txBody>
      </p:sp>
      <p:pic>
        <p:nvPicPr>
          <p:cNvPr id="14" name="图片 13"/>
          <p:cNvPicPr>
            <a:picLocks noChangeAspect="1"/>
          </p:cNvPicPr>
          <p:nvPr/>
        </p:nvPicPr>
        <p:blipFill>
          <a:blip r:embed="rId4"/>
          <a:stretch>
            <a:fillRect/>
          </a:stretch>
        </p:blipFill>
        <p:spPr>
          <a:xfrm>
            <a:off x="7043420" y="2712085"/>
            <a:ext cx="4897120" cy="1362075"/>
          </a:xfrm>
          <a:prstGeom prst="rect">
            <a:avLst/>
          </a:prstGeom>
        </p:spPr>
      </p:pic>
      <p:sp>
        <p:nvSpPr>
          <p:cNvPr id="15" name="文本框 14"/>
          <p:cNvSpPr txBox="1"/>
          <p:nvPr/>
        </p:nvSpPr>
        <p:spPr>
          <a:xfrm>
            <a:off x="8757285" y="4109720"/>
            <a:ext cx="2037080" cy="368300"/>
          </a:xfrm>
          <a:prstGeom prst="rect">
            <a:avLst/>
          </a:prstGeom>
          <a:noFill/>
        </p:spPr>
        <p:txBody>
          <a:bodyPr wrap="square" rtlCol="0">
            <a:spAutoFit/>
          </a:bodyPr>
          <a:p>
            <a:r>
              <a:rPr lang="en-US" altLang="zh-CN"/>
              <a:t>lib</a:t>
            </a:r>
            <a:r>
              <a:rPr lang="zh-CN" altLang="en-US"/>
              <a:t>目录</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启动</a:t>
            </a:r>
            <a:r>
              <a:rPr lang="en-US" altLang="zh-CN" dirty="0"/>
              <a:t>RocketMQ</a:t>
            </a:r>
            <a:endParaRPr lang="en-US" altLang="zh-CN" dirty="0"/>
          </a:p>
        </p:txBody>
      </p:sp>
      <p:sp>
        <p:nvSpPr>
          <p:cNvPr id="6" name="文本框 5"/>
          <p:cNvSpPr txBox="1"/>
          <p:nvPr/>
        </p:nvSpPr>
        <p:spPr>
          <a:xfrm>
            <a:off x="1091565" y="1021715"/>
            <a:ext cx="5502275" cy="645160"/>
          </a:xfrm>
          <a:prstGeom prst="rect">
            <a:avLst/>
          </a:prstGeom>
          <a:noFill/>
        </p:spPr>
        <p:txBody>
          <a:bodyPr wrap="square" rtlCol="0">
            <a:spAutoFit/>
          </a:bodyPr>
          <a:p>
            <a:r>
              <a:rPr lang="en-US" altLang="zh-CN"/>
              <a:t>1</a:t>
            </a:r>
            <a:r>
              <a:rPr lang="zh-CN" altLang="en-US"/>
              <a:t>、启动</a:t>
            </a:r>
            <a:r>
              <a:rPr lang="en-US" altLang="zh-CN"/>
              <a:t>NameServer</a:t>
            </a:r>
            <a:endParaRPr lang="en-US" altLang="zh-CN"/>
          </a:p>
          <a:p>
            <a:endParaRPr lang="en-US" altLang="zh-CN"/>
          </a:p>
        </p:txBody>
      </p:sp>
      <p:pic>
        <p:nvPicPr>
          <p:cNvPr id="7" name="图片 6"/>
          <p:cNvPicPr>
            <a:picLocks noChangeAspect="1"/>
          </p:cNvPicPr>
          <p:nvPr/>
        </p:nvPicPr>
        <p:blipFill>
          <a:blip r:embed="rId1"/>
          <a:stretch>
            <a:fillRect/>
          </a:stretch>
        </p:blipFill>
        <p:spPr>
          <a:xfrm>
            <a:off x="1091565" y="1436370"/>
            <a:ext cx="7153275" cy="1381125"/>
          </a:xfrm>
          <a:prstGeom prst="rect">
            <a:avLst/>
          </a:prstGeom>
        </p:spPr>
      </p:pic>
      <p:sp>
        <p:nvSpPr>
          <p:cNvPr id="8" name="文本框 7"/>
          <p:cNvSpPr txBox="1"/>
          <p:nvPr/>
        </p:nvSpPr>
        <p:spPr>
          <a:xfrm>
            <a:off x="1091565" y="2985135"/>
            <a:ext cx="2316480" cy="368300"/>
          </a:xfrm>
          <a:prstGeom prst="rect">
            <a:avLst/>
          </a:prstGeom>
          <a:noFill/>
        </p:spPr>
        <p:txBody>
          <a:bodyPr wrap="square" rtlCol="0">
            <a:spAutoFit/>
          </a:bodyPr>
          <a:p>
            <a:r>
              <a:rPr lang="en-US" altLang="zh-CN"/>
              <a:t>2</a:t>
            </a:r>
            <a:r>
              <a:rPr lang="zh-CN" altLang="en-US"/>
              <a:t>、启动</a:t>
            </a:r>
            <a:r>
              <a:rPr lang="en-US" altLang="zh-CN"/>
              <a:t>Broker</a:t>
            </a:r>
            <a:endParaRPr lang="en-US" altLang="zh-CN"/>
          </a:p>
        </p:txBody>
      </p:sp>
      <p:pic>
        <p:nvPicPr>
          <p:cNvPr id="9" name="图片 8"/>
          <p:cNvPicPr>
            <a:picLocks noChangeAspect="1"/>
          </p:cNvPicPr>
          <p:nvPr/>
        </p:nvPicPr>
        <p:blipFill>
          <a:blip r:embed="rId2"/>
          <a:stretch>
            <a:fillRect/>
          </a:stretch>
        </p:blipFill>
        <p:spPr>
          <a:xfrm>
            <a:off x="1091565" y="3353435"/>
            <a:ext cx="7038975" cy="1390650"/>
          </a:xfrm>
          <a:prstGeom prst="rect">
            <a:avLst/>
          </a:prstGeom>
        </p:spPr>
      </p:pic>
      <p:sp>
        <p:nvSpPr>
          <p:cNvPr id="10" name="文本框 9"/>
          <p:cNvSpPr txBox="1"/>
          <p:nvPr/>
        </p:nvSpPr>
        <p:spPr>
          <a:xfrm>
            <a:off x="1091565" y="4975860"/>
            <a:ext cx="10582910" cy="645160"/>
          </a:xfrm>
          <a:prstGeom prst="rect">
            <a:avLst/>
          </a:prstGeom>
          <a:noFill/>
        </p:spPr>
        <p:txBody>
          <a:bodyPr wrap="square" rtlCol="0">
            <a:spAutoFit/>
          </a:bodyPr>
          <a:p>
            <a:r>
              <a:rPr lang="en-US" altLang="zh-CN"/>
              <a:t>3</a:t>
            </a:r>
            <a:r>
              <a:rPr lang="zh-CN" altLang="en-US"/>
              <a:t>、如果</a:t>
            </a:r>
            <a:r>
              <a:rPr lang="en-US" altLang="zh-CN"/>
              <a:t>Broker</a:t>
            </a:r>
            <a:r>
              <a:rPr lang="zh-CN" altLang="en-US"/>
              <a:t>启动失败，可能是因为</a:t>
            </a:r>
            <a:r>
              <a:rPr lang="en-US" altLang="zh-CN"/>
              <a:t>RocketMQ</a:t>
            </a:r>
            <a:r>
              <a:rPr lang="zh-CN" altLang="en-US"/>
              <a:t>默认的虚拟机内存过大导致，需要编辑如下两个配置，修改</a:t>
            </a:r>
            <a:r>
              <a:rPr lang="en-US" altLang="zh-CN"/>
              <a:t>jvm</a:t>
            </a:r>
            <a:r>
              <a:rPr lang="zh-CN" altLang="en-US"/>
              <a:t>内存大小</a:t>
            </a:r>
            <a:endParaRPr lang="zh-CN" altLang="en-US"/>
          </a:p>
        </p:txBody>
      </p:sp>
      <p:pic>
        <p:nvPicPr>
          <p:cNvPr id="11" name="图片 10"/>
          <p:cNvPicPr>
            <a:picLocks noChangeAspect="1"/>
          </p:cNvPicPr>
          <p:nvPr/>
        </p:nvPicPr>
        <p:blipFill>
          <a:blip r:embed="rId3"/>
          <a:stretch>
            <a:fillRect/>
          </a:stretch>
        </p:blipFill>
        <p:spPr>
          <a:xfrm>
            <a:off x="1091565" y="5621020"/>
            <a:ext cx="6457950" cy="10382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启动</a:t>
            </a:r>
            <a:r>
              <a:rPr lang="en-US" altLang="zh-CN" dirty="0"/>
              <a:t>RocketMQ</a:t>
            </a:r>
            <a:endParaRPr lang="en-US" altLang="zh-CN" dirty="0"/>
          </a:p>
        </p:txBody>
      </p:sp>
      <p:pic>
        <p:nvPicPr>
          <p:cNvPr id="3" name="图片 2"/>
          <p:cNvPicPr>
            <a:picLocks noChangeAspect="1"/>
          </p:cNvPicPr>
          <p:nvPr/>
        </p:nvPicPr>
        <p:blipFill>
          <a:blip r:embed="rId1"/>
          <a:stretch>
            <a:fillRect/>
          </a:stretch>
        </p:blipFill>
        <p:spPr>
          <a:xfrm>
            <a:off x="1126490" y="1034415"/>
            <a:ext cx="6105525" cy="2552700"/>
          </a:xfrm>
          <a:prstGeom prst="rect">
            <a:avLst/>
          </a:prstGeom>
        </p:spPr>
      </p:pic>
      <p:sp>
        <p:nvSpPr>
          <p:cNvPr id="4" name="文本框 3"/>
          <p:cNvSpPr txBox="1"/>
          <p:nvPr/>
        </p:nvSpPr>
        <p:spPr>
          <a:xfrm>
            <a:off x="2446655" y="3696970"/>
            <a:ext cx="3265170" cy="368300"/>
          </a:xfrm>
          <a:prstGeom prst="rect">
            <a:avLst/>
          </a:prstGeom>
          <a:noFill/>
        </p:spPr>
        <p:txBody>
          <a:bodyPr wrap="square" rtlCol="0">
            <a:spAutoFit/>
          </a:bodyPr>
          <a:p>
            <a:r>
              <a:rPr lang="en-US" altLang="zh-CN"/>
              <a:t>NameServer</a:t>
            </a:r>
            <a:r>
              <a:rPr lang="zh-CN" altLang="en-US"/>
              <a:t>启动成功日志</a:t>
            </a:r>
            <a:endParaRPr lang="zh-CN" altLang="en-US"/>
          </a:p>
        </p:txBody>
      </p:sp>
      <p:pic>
        <p:nvPicPr>
          <p:cNvPr id="5" name="图片 4"/>
          <p:cNvPicPr>
            <a:picLocks noChangeAspect="1"/>
          </p:cNvPicPr>
          <p:nvPr/>
        </p:nvPicPr>
        <p:blipFill>
          <a:blip r:embed="rId2"/>
          <a:stretch>
            <a:fillRect/>
          </a:stretch>
        </p:blipFill>
        <p:spPr>
          <a:xfrm>
            <a:off x="1126490" y="4297045"/>
            <a:ext cx="3019425" cy="800100"/>
          </a:xfrm>
          <a:prstGeom prst="rect">
            <a:avLst/>
          </a:prstGeom>
        </p:spPr>
      </p:pic>
      <p:sp>
        <p:nvSpPr>
          <p:cNvPr id="12" name="文本框 11"/>
          <p:cNvSpPr txBox="1"/>
          <p:nvPr/>
        </p:nvSpPr>
        <p:spPr>
          <a:xfrm>
            <a:off x="1627505" y="5245735"/>
            <a:ext cx="1966595" cy="1198880"/>
          </a:xfrm>
          <a:prstGeom prst="rect">
            <a:avLst/>
          </a:prstGeom>
          <a:noFill/>
        </p:spPr>
        <p:txBody>
          <a:bodyPr wrap="square" rtlCol="0">
            <a:spAutoFit/>
          </a:bodyPr>
          <a:p>
            <a:r>
              <a:rPr lang="zh-CN" altLang="en-US"/>
              <a:t>通过</a:t>
            </a:r>
            <a:r>
              <a:rPr lang="en-US" altLang="zh-CN"/>
              <a:t>jps</a:t>
            </a:r>
            <a:r>
              <a:rPr lang="zh-CN" altLang="en-US"/>
              <a:t>命令查看</a:t>
            </a:r>
            <a:r>
              <a:rPr lang="en-US" altLang="zh-CN"/>
              <a:t>NameServer</a:t>
            </a:r>
            <a:r>
              <a:rPr lang="zh-CN" altLang="en-US"/>
              <a:t>和</a:t>
            </a:r>
            <a:r>
              <a:rPr lang="en-US" altLang="zh-CN"/>
              <a:t>Broker</a:t>
            </a:r>
            <a:r>
              <a:rPr lang="zh-CN" altLang="en-US"/>
              <a:t>都启动成功</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集群搭建</a:t>
            </a:r>
            <a:endParaRPr dirty="0"/>
          </a:p>
        </p:txBody>
      </p:sp>
      <p:sp>
        <p:nvSpPr>
          <p:cNvPr id="3" name="文本框 2"/>
          <p:cNvSpPr txBox="1"/>
          <p:nvPr/>
        </p:nvSpPr>
        <p:spPr>
          <a:xfrm>
            <a:off x="788670" y="1061720"/>
            <a:ext cx="10892790" cy="2306955"/>
          </a:xfrm>
          <a:prstGeom prst="rect">
            <a:avLst/>
          </a:prstGeom>
          <a:noFill/>
        </p:spPr>
        <p:txBody>
          <a:bodyPr wrap="square" rtlCol="0">
            <a:spAutoFit/>
          </a:bodyPr>
          <a:p>
            <a:r>
              <a:rPr lang="zh-CN" altLang="en-US"/>
              <a:t>各角色介绍</a:t>
            </a:r>
            <a:endParaRPr lang="zh-CN" altLang="en-US"/>
          </a:p>
          <a:p>
            <a:pPr marL="285750" indent="-285750">
              <a:buFont typeface="Wingdings" panose="05000000000000000000" charset="0"/>
              <a:buChar char="l"/>
            </a:pPr>
            <a:r>
              <a:rPr lang="en-US" altLang="zh-CN"/>
              <a:t>Producer</a:t>
            </a:r>
            <a:r>
              <a:rPr lang="zh-CN" altLang="en-US"/>
              <a:t>：消息发送者</a:t>
            </a:r>
            <a:endParaRPr lang="zh-CN" altLang="en-US"/>
          </a:p>
          <a:p>
            <a:pPr marL="285750" indent="-285750">
              <a:buFont typeface="Wingdings" panose="05000000000000000000" charset="0"/>
              <a:buChar char="l"/>
            </a:pPr>
            <a:r>
              <a:rPr lang="en-US" altLang="zh-CN"/>
              <a:t>Consumer</a:t>
            </a:r>
            <a:r>
              <a:rPr lang="zh-CN" altLang="en-US"/>
              <a:t>：消息接收者</a:t>
            </a:r>
            <a:endParaRPr lang="zh-CN" altLang="en-US"/>
          </a:p>
          <a:p>
            <a:pPr marL="285750" indent="-285750">
              <a:buFont typeface="Wingdings" panose="05000000000000000000" charset="0"/>
              <a:buChar char="l"/>
            </a:pPr>
            <a:r>
              <a:rPr lang="en-US" altLang="zh-CN"/>
              <a:t>Broker</a:t>
            </a:r>
            <a:r>
              <a:rPr lang="zh-CN" altLang="en-US"/>
              <a:t>：暂存和传输消息</a:t>
            </a:r>
            <a:endParaRPr lang="zh-CN" altLang="en-US"/>
          </a:p>
          <a:p>
            <a:pPr marL="285750" indent="-285750">
              <a:buFont typeface="Wingdings" panose="05000000000000000000" charset="0"/>
              <a:buChar char="l"/>
            </a:pPr>
            <a:r>
              <a:rPr lang="en-US" altLang="zh-CN"/>
              <a:t>Name Server</a:t>
            </a:r>
            <a:r>
              <a:rPr lang="zh-CN" altLang="en-US"/>
              <a:t>：管理</a:t>
            </a:r>
            <a:r>
              <a:rPr lang="en-US" altLang="zh-CN"/>
              <a:t>Broker</a:t>
            </a:r>
            <a:endParaRPr lang="en-US" altLang="zh-CN"/>
          </a:p>
          <a:p>
            <a:pPr marL="285750" indent="-285750">
              <a:buFont typeface="Wingdings" panose="05000000000000000000" charset="0"/>
              <a:buChar char="l"/>
            </a:pPr>
            <a:r>
              <a:rPr lang="en-US" altLang="zh-CN"/>
              <a:t>Topic</a:t>
            </a:r>
            <a:r>
              <a:rPr lang="zh-CN" altLang="en-US"/>
              <a:t>：区分消息的种类，一个发送者可以发送消息给一个或者多个</a:t>
            </a:r>
            <a:r>
              <a:rPr lang="en-US" altLang="zh-CN"/>
              <a:t>Topic</a:t>
            </a:r>
            <a:r>
              <a:rPr lang="zh-CN" altLang="en-US"/>
              <a:t>；一个消息的接收者可以订阅一个或者多个</a:t>
            </a:r>
            <a:r>
              <a:rPr lang="en-US" altLang="zh-CN"/>
              <a:t>Topic</a:t>
            </a:r>
            <a:r>
              <a:rPr lang="zh-CN" altLang="en-US"/>
              <a:t>消息</a:t>
            </a:r>
            <a:endParaRPr lang="zh-CN" altLang="en-US"/>
          </a:p>
          <a:p>
            <a:pPr marL="285750" indent="-285750">
              <a:buFont typeface="Wingdings" panose="05000000000000000000" charset="0"/>
              <a:buChar char="l"/>
            </a:pPr>
            <a:r>
              <a:rPr lang="en-US" altLang="zh-CN"/>
              <a:t>Message Queue</a:t>
            </a:r>
            <a:r>
              <a:rPr lang="zh-CN" altLang="en-US"/>
              <a:t>：相当于</a:t>
            </a:r>
            <a:r>
              <a:rPr lang="en-US" altLang="zh-CN"/>
              <a:t>Topic</a:t>
            </a:r>
            <a:r>
              <a:rPr lang="zh-CN" altLang="en-US"/>
              <a:t>的分区；用于并行发送和接受消息</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集群搭建</a:t>
            </a:r>
            <a:endParaRPr dirty="0"/>
          </a:p>
        </p:txBody>
      </p:sp>
      <p:pic>
        <p:nvPicPr>
          <p:cNvPr id="4" name="图片 3"/>
          <p:cNvPicPr>
            <a:picLocks noChangeAspect="1"/>
          </p:cNvPicPr>
          <p:nvPr/>
        </p:nvPicPr>
        <p:blipFill>
          <a:blip r:embed="rId1"/>
          <a:stretch>
            <a:fillRect/>
          </a:stretch>
        </p:blipFill>
        <p:spPr>
          <a:xfrm>
            <a:off x="1056640" y="809625"/>
            <a:ext cx="9869170" cy="577024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集群搭建</a:t>
            </a:r>
            <a:endParaRPr dirty="0"/>
          </a:p>
        </p:txBody>
      </p:sp>
      <p:sp>
        <p:nvSpPr>
          <p:cNvPr id="3" name="文本框 2"/>
          <p:cNvSpPr txBox="1"/>
          <p:nvPr/>
        </p:nvSpPr>
        <p:spPr>
          <a:xfrm>
            <a:off x="882015" y="1273810"/>
            <a:ext cx="9662160" cy="4246245"/>
          </a:xfrm>
          <a:prstGeom prst="rect">
            <a:avLst/>
          </a:prstGeom>
          <a:noFill/>
        </p:spPr>
        <p:txBody>
          <a:bodyPr wrap="square" rtlCol="0">
            <a:spAutoFit/>
          </a:bodyPr>
          <a:p>
            <a:r>
              <a:rPr lang="zh-CN" altLang="en-US"/>
              <a:t>集群特点：</a:t>
            </a:r>
            <a:endParaRPr lang="zh-CN" altLang="en-US"/>
          </a:p>
          <a:p>
            <a:endParaRPr lang="zh-CN" altLang="en-US"/>
          </a:p>
          <a:p>
            <a:pPr marL="285750" indent="-285750">
              <a:buFont typeface="Wingdings" panose="05000000000000000000" charset="0"/>
              <a:buChar char="l"/>
            </a:pPr>
            <a:r>
              <a:rPr lang="en-US" altLang="zh-CN"/>
              <a:t>NameServer</a:t>
            </a:r>
            <a:r>
              <a:rPr lang="zh-CN" altLang="en-US"/>
              <a:t>是一个无状态节点，可集群部署，节点之间无任何信息同步。</a:t>
            </a:r>
            <a:endParaRPr lang="zh-CN" altLang="en-US"/>
          </a:p>
          <a:p>
            <a:pPr marL="285750" indent="-285750">
              <a:buFont typeface="Wingdings" panose="05000000000000000000" charset="0"/>
              <a:buChar char="l"/>
            </a:pPr>
            <a:r>
              <a:rPr lang="en-US" altLang="zh-CN"/>
              <a:t>Broker</a:t>
            </a:r>
            <a:r>
              <a:rPr lang="zh-CN" altLang="en-US"/>
              <a:t>部署相对复杂，</a:t>
            </a:r>
            <a:r>
              <a:rPr lang="en-US" altLang="zh-CN"/>
              <a:t>Broker</a:t>
            </a:r>
            <a:r>
              <a:rPr lang="zh-CN" altLang="en-US"/>
              <a:t>分为</a:t>
            </a:r>
            <a:r>
              <a:rPr lang="en-US" altLang="zh-CN"/>
              <a:t>Master</a:t>
            </a:r>
            <a:r>
              <a:rPr lang="zh-CN" altLang="en-US"/>
              <a:t>与</a:t>
            </a:r>
            <a:r>
              <a:rPr lang="en-US" altLang="zh-CN"/>
              <a:t>Slave</a:t>
            </a:r>
            <a:r>
              <a:rPr lang="zh-CN" altLang="en-US"/>
              <a:t>，一个</a:t>
            </a:r>
            <a:r>
              <a:rPr lang="en-US" altLang="zh-CN"/>
              <a:t>Master</a:t>
            </a:r>
            <a:r>
              <a:rPr lang="zh-CN" altLang="en-US"/>
              <a:t>可以应对多个</a:t>
            </a:r>
            <a:r>
              <a:rPr lang="en-US" altLang="zh-CN"/>
              <a:t>Slave</a:t>
            </a:r>
            <a:r>
              <a:rPr lang="zh-CN" altLang="en-US"/>
              <a:t>，但是一个</a:t>
            </a:r>
            <a:r>
              <a:rPr lang="en-US" altLang="zh-CN"/>
              <a:t>Slave</a:t>
            </a:r>
            <a:r>
              <a:rPr lang="zh-CN" altLang="en-US"/>
              <a:t>只能对应一个</a:t>
            </a:r>
            <a:r>
              <a:rPr lang="en-US" altLang="zh-CN"/>
              <a:t>Master</a:t>
            </a:r>
            <a:r>
              <a:rPr lang="zh-CN" altLang="en-US"/>
              <a:t>，</a:t>
            </a:r>
            <a:r>
              <a:rPr lang="en-US" altLang="zh-CN"/>
              <a:t>Master</a:t>
            </a:r>
            <a:r>
              <a:rPr lang="zh-CN" altLang="en-US"/>
              <a:t>与</a:t>
            </a:r>
            <a:r>
              <a:rPr lang="en-US" altLang="zh-CN"/>
              <a:t>Slave</a:t>
            </a:r>
            <a:r>
              <a:rPr lang="zh-CN" altLang="en-US"/>
              <a:t>的对应关系通过指定相同的</a:t>
            </a:r>
            <a:r>
              <a:rPr lang="en-US" altLang="zh-CN"/>
              <a:t>BrokerName</a:t>
            </a:r>
            <a:r>
              <a:rPr lang="zh-CN" altLang="en-US"/>
              <a:t>，不同的</a:t>
            </a:r>
            <a:r>
              <a:rPr lang="en-US" altLang="zh-CN"/>
              <a:t>BrokerID</a:t>
            </a:r>
            <a:r>
              <a:rPr lang="zh-CN" altLang="en-US"/>
              <a:t>来定义，</a:t>
            </a:r>
            <a:r>
              <a:rPr lang="en-US" altLang="zh-CN"/>
              <a:t>BrokerId</a:t>
            </a:r>
            <a:r>
              <a:rPr lang="zh-CN" altLang="en-US"/>
              <a:t>为</a:t>
            </a:r>
            <a:r>
              <a:rPr lang="en-US" altLang="zh-CN"/>
              <a:t>0</a:t>
            </a:r>
            <a:r>
              <a:rPr lang="zh-CN" altLang="en-US"/>
              <a:t>表示</a:t>
            </a:r>
            <a:r>
              <a:rPr lang="en-US" altLang="zh-CN"/>
              <a:t>Master</a:t>
            </a:r>
            <a:r>
              <a:rPr lang="zh-CN" altLang="en-US"/>
              <a:t>，非</a:t>
            </a:r>
            <a:r>
              <a:rPr lang="en-US" altLang="zh-CN"/>
              <a:t>0</a:t>
            </a:r>
            <a:r>
              <a:rPr lang="zh-CN" altLang="en-US"/>
              <a:t>表示</a:t>
            </a:r>
            <a:r>
              <a:rPr lang="en-US" altLang="zh-CN"/>
              <a:t>Slaver</a:t>
            </a:r>
            <a:r>
              <a:rPr lang="zh-CN" altLang="en-US"/>
              <a:t>。</a:t>
            </a:r>
            <a:r>
              <a:rPr lang="en-US" altLang="zh-CN"/>
              <a:t>Master</a:t>
            </a:r>
            <a:r>
              <a:rPr lang="zh-CN" altLang="en-US"/>
              <a:t>也可以部署多个。每个</a:t>
            </a:r>
            <a:r>
              <a:rPr lang="en-US" altLang="zh-CN"/>
              <a:t>Broker</a:t>
            </a:r>
            <a:r>
              <a:rPr lang="zh-CN" altLang="en-US"/>
              <a:t>与</a:t>
            </a:r>
            <a:r>
              <a:rPr lang="en-US" altLang="zh-CN"/>
              <a:t>NameServer</a:t>
            </a:r>
            <a:r>
              <a:rPr lang="zh-CN" altLang="en-US"/>
              <a:t>集群中的所有节点建立长连接，定时注册</a:t>
            </a:r>
            <a:r>
              <a:rPr lang="en-US" altLang="zh-CN"/>
              <a:t>Topic</a:t>
            </a:r>
            <a:r>
              <a:rPr lang="zh-CN" altLang="en-US"/>
              <a:t>信息到所有</a:t>
            </a:r>
            <a:r>
              <a:rPr lang="en-US" altLang="zh-CN"/>
              <a:t>NameServer</a:t>
            </a:r>
            <a:r>
              <a:rPr lang="zh-CN" altLang="en-US"/>
              <a:t>中。</a:t>
            </a:r>
            <a:endParaRPr lang="zh-CN" altLang="en-US"/>
          </a:p>
          <a:p>
            <a:pPr marL="285750" indent="-285750">
              <a:buFont typeface="Wingdings" panose="05000000000000000000" charset="0"/>
              <a:buChar char="l"/>
            </a:pPr>
            <a:r>
              <a:rPr lang="en-US" altLang="zh-CN"/>
              <a:t>Produce</a:t>
            </a:r>
            <a:r>
              <a:rPr lang="zh-CN" altLang="en-US"/>
              <a:t>与</a:t>
            </a:r>
            <a:r>
              <a:rPr lang="en-US" altLang="zh-CN"/>
              <a:t>NameServer</a:t>
            </a:r>
            <a:r>
              <a:rPr lang="zh-CN" altLang="en-US"/>
              <a:t>集群中的其中一个节点（随机选择）建立长连接，定期从</a:t>
            </a:r>
            <a:r>
              <a:rPr lang="en-US" altLang="zh-CN"/>
              <a:t>NameServer</a:t>
            </a:r>
            <a:r>
              <a:rPr lang="zh-CN" altLang="en-US"/>
              <a:t>取</a:t>
            </a:r>
            <a:r>
              <a:rPr lang="en-US" altLang="zh-CN"/>
              <a:t>Topic</a:t>
            </a:r>
            <a:r>
              <a:rPr lang="zh-CN" altLang="en-US"/>
              <a:t>路由信息，并向提供</a:t>
            </a:r>
            <a:r>
              <a:rPr lang="en-US" altLang="zh-CN"/>
              <a:t>Topic</a:t>
            </a:r>
            <a:r>
              <a:rPr lang="zh-CN" altLang="en-US"/>
              <a:t>服务的</a:t>
            </a:r>
            <a:r>
              <a:rPr lang="en-US" altLang="zh-CN"/>
              <a:t>Master</a:t>
            </a:r>
            <a:r>
              <a:rPr lang="zh-CN" altLang="en-US"/>
              <a:t>建立长连接，且定时向</a:t>
            </a:r>
            <a:r>
              <a:rPr lang="en-US" altLang="zh-CN"/>
              <a:t>Master</a:t>
            </a:r>
            <a:r>
              <a:rPr lang="zh-CN" altLang="en-US"/>
              <a:t>发送心跳。</a:t>
            </a:r>
            <a:r>
              <a:rPr lang="en-US" altLang="zh-CN"/>
              <a:t>Produce</a:t>
            </a:r>
            <a:r>
              <a:rPr lang="zh-CN" altLang="en-US"/>
              <a:t>完全无状态，可集群部署。</a:t>
            </a:r>
            <a:endParaRPr lang="zh-CN" altLang="en-US"/>
          </a:p>
          <a:p>
            <a:pPr marL="285750" indent="-285750">
              <a:buFont typeface="Wingdings" panose="05000000000000000000" charset="0"/>
              <a:buChar char="l"/>
            </a:pPr>
            <a:r>
              <a:rPr lang="en-US" altLang="zh-CN"/>
              <a:t>Consumer</a:t>
            </a:r>
            <a:r>
              <a:rPr lang="zh-CN" altLang="en-US"/>
              <a:t>与</a:t>
            </a:r>
            <a:r>
              <a:rPr lang="en-US" altLang="zh-CN"/>
              <a:t>NameServer</a:t>
            </a:r>
            <a:r>
              <a:rPr lang="zh-CN" altLang="en-US"/>
              <a:t>集群中的其中一个节点（随机选择）建立长连接，定期从</a:t>
            </a:r>
            <a:r>
              <a:rPr lang="en-US" altLang="zh-CN"/>
              <a:t>NameServer</a:t>
            </a:r>
            <a:r>
              <a:rPr lang="zh-CN" altLang="en-US"/>
              <a:t>取</a:t>
            </a:r>
            <a:r>
              <a:rPr lang="en-US" altLang="zh-CN"/>
              <a:t>Topic</a:t>
            </a:r>
            <a:r>
              <a:rPr lang="zh-CN" altLang="en-US"/>
              <a:t>路由信息，并向提供</a:t>
            </a:r>
            <a:r>
              <a:rPr lang="en-US" altLang="zh-CN"/>
              <a:t>Topic</a:t>
            </a:r>
            <a:r>
              <a:rPr lang="zh-CN" altLang="en-US"/>
              <a:t>服务的</a:t>
            </a:r>
            <a:r>
              <a:rPr lang="en-US" altLang="zh-CN"/>
              <a:t>Master</a:t>
            </a:r>
            <a:r>
              <a:rPr lang="zh-CN" altLang="en-US"/>
              <a:t>、</a:t>
            </a:r>
            <a:r>
              <a:rPr lang="en-US" altLang="zh-CN"/>
              <a:t>Slave</a:t>
            </a:r>
            <a:r>
              <a:rPr lang="zh-CN" altLang="en-US"/>
              <a:t>建立长连接，且定时向</a:t>
            </a:r>
            <a:r>
              <a:rPr lang="en-US" altLang="zh-CN"/>
              <a:t>Master</a:t>
            </a:r>
            <a:r>
              <a:rPr lang="zh-CN" altLang="en-US"/>
              <a:t>、</a:t>
            </a:r>
            <a:r>
              <a:rPr lang="en-US" altLang="zh-CN"/>
              <a:t>Slave</a:t>
            </a:r>
            <a:r>
              <a:rPr lang="zh-CN" altLang="en-US"/>
              <a:t>发送心跳。</a:t>
            </a:r>
            <a:r>
              <a:rPr lang="en-US" altLang="zh-CN"/>
              <a:t>Consumer</a:t>
            </a:r>
            <a:r>
              <a:rPr lang="zh-CN" altLang="en-US"/>
              <a:t>既可以从</a:t>
            </a:r>
            <a:r>
              <a:rPr lang="en-US" altLang="zh-CN"/>
              <a:t>Master</a:t>
            </a:r>
            <a:r>
              <a:rPr lang="zh-CN" altLang="en-US"/>
              <a:t>订阅消息，也可以从</a:t>
            </a:r>
            <a:r>
              <a:rPr lang="en-US" altLang="zh-CN"/>
              <a:t>Slave</a:t>
            </a:r>
            <a:r>
              <a:rPr lang="zh-CN" altLang="en-US"/>
              <a:t>订阅消息，订阅规则又</a:t>
            </a:r>
            <a:r>
              <a:rPr lang="en-US" altLang="zh-CN"/>
              <a:t>Broker</a:t>
            </a:r>
            <a:r>
              <a:rPr lang="zh-CN" altLang="en-US"/>
              <a:t>配置决定。</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集群搭建</a:t>
            </a:r>
            <a:endParaRPr dirty="0"/>
          </a:p>
        </p:txBody>
      </p:sp>
      <p:sp>
        <p:nvSpPr>
          <p:cNvPr id="3" name="文本框 2"/>
          <p:cNvSpPr txBox="1"/>
          <p:nvPr/>
        </p:nvSpPr>
        <p:spPr>
          <a:xfrm>
            <a:off x="882015" y="1273810"/>
            <a:ext cx="10234930" cy="3692525"/>
          </a:xfrm>
          <a:prstGeom prst="rect">
            <a:avLst/>
          </a:prstGeom>
          <a:noFill/>
        </p:spPr>
        <p:txBody>
          <a:bodyPr wrap="square" rtlCol="0">
            <a:spAutoFit/>
          </a:bodyPr>
          <a:p>
            <a:r>
              <a:rPr lang="zh-CN" altLang="en-US"/>
              <a:t>集群模式</a:t>
            </a:r>
            <a:r>
              <a:rPr lang="zh-CN" altLang="en-US"/>
              <a:t>：</a:t>
            </a:r>
            <a:endParaRPr lang="zh-CN" altLang="en-US"/>
          </a:p>
          <a:p>
            <a:endParaRPr lang="zh-CN" altLang="en-US"/>
          </a:p>
          <a:p>
            <a:pPr marL="285750" indent="-285750">
              <a:buFont typeface="Wingdings" panose="05000000000000000000" charset="0"/>
              <a:buChar char="l"/>
            </a:pPr>
            <a:r>
              <a:rPr lang="zh-CN" altLang="en-US"/>
              <a:t>单</a:t>
            </a:r>
            <a:r>
              <a:rPr lang="en-US" altLang="zh-CN"/>
              <a:t>Master</a:t>
            </a:r>
            <a:r>
              <a:rPr lang="zh-CN" altLang="en-US"/>
              <a:t>模式：</a:t>
            </a:r>
            <a:endParaRPr lang="zh-CN" altLang="en-US"/>
          </a:p>
          <a:p>
            <a:pPr indent="0">
              <a:buFont typeface="Wingdings" panose="05000000000000000000" charset="0"/>
              <a:buNone/>
            </a:pPr>
            <a:r>
              <a:rPr lang="zh-CN" altLang="en-US"/>
              <a:t>     这种方式风险较大，一旦</a:t>
            </a:r>
            <a:r>
              <a:rPr lang="en-US" altLang="zh-CN"/>
              <a:t>Broker</a:t>
            </a:r>
            <a:r>
              <a:rPr lang="zh-CN" altLang="en-US"/>
              <a:t>重启或者宕机时，会导致整个服务不可用，一般只用于本地测试</a:t>
            </a:r>
            <a:endParaRPr lang="zh-CN" altLang="en-US"/>
          </a:p>
          <a:p>
            <a:pPr marL="285750" indent="-285750">
              <a:buFont typeface="Wingdings" panose="05000000000000000000" charset="0"/>
              <a:buChar char="l"/>
            </a:pPr>
            <a:r>
              <a:rPr lang="zh-CN" altLang="en-US"/>
              <a:t>多</a:t>
            </a:r>
            <a:r>
              <a:rPr lang="en-US" altLang="zh-CN"/>
              <a:t>Master</a:t>
            </a:r>
            <a:r>
              <a:rPr lang="zh-CN" altLang="en-US"/>
              <a:t>模式：</a:t>
            </a:r>
            <a:endParaRPr lang="zh-CN" altLang="en-US"/>
          </a:p>
          <a:p>
            <a:pPr indent="0">
              <a:buFont typeface="Wingdings" panose="05000000000000000000" charset="0"/>
              <a:buNone/>
            </a:pPr>
            <a:r>
              <a:rPr lang="zh-CN" altLang="en-US"/>
              <a:t>     一个集群无</a:t>
            </a:r>
            <a:r>
              <a:rPr lang="en-US" altLang="zh-CN"/>
              <a:t>Slave</a:t>
            </a:r>
            <a:r>
              <a:rPr lang="zh-CN" altLang="en-US"/>
              <a:t>，全是</a:t>
            </a:r>
            <a:r>
              <a:rPr lang="en-US" altLang="zh-CN"/>
              <a:t>Master</a:t>
            </a:r>
            <a:r>
              <a:rPr lang="zh-CN" altLang="en-US"/>
              <a:t>，这种模式的优点是配置简单，单个</a:t>
            </a:r>
            <a:r>
              <a:rPr lang="en-US" altLang="zh-CN"/>
              <a:t>Master</a:t>
            </a:r>
            <a:r>
              <a:rPr lang="zh-CN" altLang="en-US"/>
              <a:t>重启或宕机对应用无影响，缺点是在宕机七点，这台机器上未被消费的消息在机器恢复之前不可订阅，消息实时性会受到影响。</a:t>
            </a:r>
            <a:endParaRPr lang="zh-CN" altLang="en-US"/>
          </a:p>
          <a:p>
            <a:pPr marL="285750" indent="-285750">
              <a:buFont typeface="Wingdings" panose="05000000000000000000" charset="0"/>
              <a:buChar char="l"/>
            </a:pPr>
            <a:r>
              <a:rPr lang="zh-CN" altLang="en-US"/>
              <a:t>多</a:t>
            </a:r>
            <a:r>
              <a:rPr lang="en-US" altLang="zh-CN"/>
              <a:t>Master</a:t>
            </a:r>
            <a:r>
              <a:rPr lang="zh-CN" altLang="en-US"/>
              <a:t>多</a:t>
            </a:r>
            <a:r>
              <a:rPr lang="en-US" altLang="zh-CN"/>
              <a:t>Slave</a:t>
            </a:r>
            <a:r>
              <a:rPr lang="zh-CN" altLang="en-US"/>
              <a:t>模式（异步</a:t>
            </a:r>
            <a:r>
              <a:rPr lang="zh-CN" altLang="en-US"/>
              <a:t>）：</a:t>
            </a:r>
            <a:endParaRPr lang="zh-CN" altLang="en-US"/>
          </a:p>
          <a:p>
            <a:pPr indent="0">
              <a:buFont typeface="Wingdings" panose="05000000000000000000" charset="0"/>
              <a:buNone/>
            </a:pPr>
            <a:r>
              <a:rPr lang="zh-CN" altLang="en-US"/>
              <a:t>     每个</a:t>
            </a:r>
            <a:r>
              <a:rPr lang="en-US" altLang="zh-CN"/>
              <a:t>Master</a:t>
            </a:r>
            <a:r>
              <a:rPr lang="zh-CN" altLang="en-US"/>
              <a:t>配置一个</a:t>
            </a:r>
            <a:r>
              <a:rPr lang="en-US" altLang="zh-CN"/>
              <a:t>Slave</a:t>
            </a:r>
            <a:r>
              <a:rPr lang="zh-CN" altLang="en-US"/>
              <a:t>，又多对</a:t>
            </a:r>
            <a:r>
              <a:rPr lang="en-US" altLang="zh-CN"/>
              <a:t>Master-Slave</a:t>
            </a:r>
            <a:r>
              <a:rPr lang="zh-CN" altLang="en-US"/>
              <a:t>，采用异步复制方式，主</a:t>
            </a:r>
            <a:r>
              <a:rPr lang="zh-CN" altLang="en-US"/>
              <a:t>从有短暂消息延迟。</a:t>
            </a:r>
            <a:endParaRPr lang="zh-CN" altLang="en-US"/>
          </a:p>
          <a:p>
            <a:pPr marL="285750" indent="-285750">
              <a:buFont typeface="Wingdings" panose="05000000000000000000" charset="0"/>
              <a:buChar char="l"/>
            </a:pPr>
            <a:r>
              <a:rPr lang="zh-CN" altLang="en-US"/>
              <a:t>多</a:t>
            </a:r>
            <a:r>
              <a:rPr lang="en-US" altLang="zh-CN"/>
              <a:t>Master</a:t>
            </a:r>
            <a:r>
              <a:rPr lang="zh-CN" altLang="en-US"/>
              <a:t>多</a:t>
            </a:r>
            <a:r>
              <a:rPr lang="en-US" altLang="zh-CN"/>
              <a:t>Slave</a:t>
            </a:r>
            <a:r>
              <a:rPr lang="zh-CN" altLang="en-US"/>
              <a:t>模式（同步）：</a:t>
            </a:r>
            <a:endParaRPr lang="zh-CN" altLang="en-US"/>
          </a:p>
          <a:p>
            <a:pPr indent="0">
              <a:buFont typeface="Wingdings" panose="05000000000000000000" charset="0"/>
              <a:buNone/>
            </a:pPr>
            <a:r>
              <a:rPr lang="zh-CN" altLang="en-US"/>
              <a:t>     每个</a:t>
            </a:r>
            <a:r>
              <a:rPr lang="en-US" altLang="zh-CN"/>
              <a:t>Master</a:t>
            </a:r>
            <a:r>
              <a:rPr lang="zh-CN" altLang="en-US"/>
              <a:t>配置一个</a:t>
            </a:r>
            <a:r>
              <a:rPr lang="en-US" altLang="zh-CN"/>
              <a:t>Slave</a:t>
            </a:r>
            <a:r>
              <a:rPr lang="zh-CN" altLang="en-US"/>
              <a:t>，有多对</a:t>
            </a:r>
            <a:r>
              <a:rPr lang="en-US" altLang="zh-CN"/>
              <a:t>Master-Slave</a:t>
            </a:r>
            <a:r>
              <a:rPr lang="zh-CN" altLang="en-US"/>
              <a:t>，采用同步双写方式，只有主从都写成功，才向应用返回成功。</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双主双从集群搭建</a:t>
            </a:r>
            <a:endParaRPr dirty="0"/>
          </a:p>
        </p:txBody>
      </p:sp>
      <p:sp>
        <p:nvSpPr>
          <p:cNvPr id="3" name="文本框 2"/>
          <p:cNvSpPr txBox="1"/>
          <p:nvPr/>
        </p:nvSpPr>
        <p:spPr>
          <a:xfrm>
            <a:off x="847090" y="961390"/>
            <a:ext cx="10234930" cy="368300"/>
          </a:xfrm>
          <a:prstGeom prst="rect">
            <a:avLst/>
          </a:prstGeom>
          <a:noFill/>
        </p:spPr>
        <p:txBody>
          <a:bodyPr wrap="square" rtlCol="0">
            <a:spAutoFit/>
          </a:bodyPr>
          <a:p>
            <a:r>
              <a:rPr lang="zh-CN" altLang="en-US"/>
              <a:t>总体架构 </a:t>
            </a:r>
            <a:r>
              <a:rPr lang="zh-CN" altLang="en-US"/>
              <a:t>：</a:t>
            </a:r>
            <a:endParaRPr lang="zh-CN" altLang="en-US"/>
          </a:p>
        </p:txBody>
      </p:sp>
      <p:pic>
        <p:nvPicPr>
          <p:cNvPr id="4" name="图片 3"/>
          <p:cNvPicPr>
            <a:picLocks noChangeAspect="1"/>
          </p:cNvPicPr>
          <p:nvPr/>
        </p:nvPicPr>
        <p:blipFill>
          <a:blip r:embed="rId1"/>
          <a:stretch>
            <a:fillRect/>
          </a:stretch>
        </p:blipFill>
        <p:spPr>
          <a:xfrm>
            <a:off x="216535" y="1482725"/>
            <a:ext cx="11496675" cy="52101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集群搭建</a:t>
            </a:r>
            <a:endParaRPr dirty="0"/>
          </a:p>
        </p:txBody>
      </p:sp>
      <p:sp>
        <p:nvSpPr>
          <p:cNvPr id="3" name="文本框 2"/>
          <p:cNvSpPr txBox="1"/>
          <p:nvPr/>
        </p:nvSpPr>
        <p:spPr>
          <a:xfrm>
            <a:off x="741680" y="1204595"/>
            <a:ext cx="10315575" cy="1198880"/>
          </a:xfrm>
          <a:prstGeom prst="rect">
            <a:avLst/>
          </a:prstGeom>
          <a:noFill/>
        </p:spPr>
        <p:txBody>
          <a:bodyPr wrap="square" rtlCol="0">
            <a:spAutoFit/>
          </a:bodyPr>
          <a:p>
            <a:r>
              <a:rPr lang="zh-CN" altLang="en-US"/>
              <a:t>服务器环境</a:t>
            </a:r>
            <a:endParaRPr lang="zh-CN" altLang="en-US"/>
          </a:p>
          <a:p>
            <a:pPr indent="0">
              <a:buFont typeface="+mj-lt"/>
              <a:buNone/>
            </a:pPr>
            <a:endParaRPr lang="zh-CN" altLang="en-US"/>
          </a:p>
          <a:p>
            <a:pPr indent="0">
              <a:buFont typeface="+mj-lt"/>
              <a:buNone/>
            </a:pPr>
            <a:endParaRPr lang="zh-CN" altLang="en-US"/>
          </a:p>
          <a:p>
            <a:pPr indent="0">
              <a:buFont typeface="+mj-lt"/>
              <a:buNone/>
            </a:pPr>
            <a:endParaRPr lang="zh-CN" altLang="en-US"/>
          </a:p>
        </p:txBody>
      </p:sp>
      <p:graphicFrame>
        <p:nvGraphicFramePr>
          <p:cNvPr id="4" name="表格 3"/>
          <p:cNvGraphicFramePr/>
          <p:nvPr>
            <p:custDataLst>
              <p:tags r:id="rId1"/>
            </p:custDataLst>
          </p:nvPr>
        </p:nvGraphicFramePr>
        <p:xfrm>
          <a:off x="1419860" y="2243455"/>
          <a:ext cx="9144000" cy="3170555"/>
        </p:xfrm>
        <a:graphic>
          <a:graphicData uri="http://schemas.openxmlformats.org/drawingml/2006/table">
            <a:tbl>
              <a:tblPr firstRow="1" bandRow="1">
                <a:tableStyleId>{5C22544A-7EE6-4342-B048-85BDC9FD1C3A}</a:tableStyleId>
              </a:tblPr>
              <a:tblGrid>
                <a:gridCol w="1756410"/>
                <a:gridCol w="2815590"/>
                <a:gridCol w="2212340"/>
                <a:gridCol w="2359660"/>
              </a:tblGrid>
              <a:tr h="1192530">
                <a:tc>
                  <a:txBody>
                    <a:bodyPr/>
                    <a:p>
                      <a:pPr indent="0" algn="ctr">
                        <a:lnSpc>
                          <a:spcPct val="120000"/>
                        </a:lnSpc>
                        <a:spcBef>
                          <a:spcPts val="0"/>
                        </a:spcBef>
                        <a:spcAft>
                          <a:spcPts val="0"/>
                        </a:spcAft>
                        <a:buNone/>
                      </a:pPr>
                      <a:r>
                        <a:rPr lang="zh-CN" altLang="en-US" sz="2000" b="1" spc="130">
                          <a:solidFill>
                            <a:srgbClr val="FFFFFF"/>
                          </a:solidFill>
                          <a:latin typeface="微软雅黑" panose="020B0503020204020204" pitchFamily="34" charset="-122"/>
                          <a:ea typeface="微软雅黑" panose="020B0503020204020204" pitchFamily="34" charset="-122"/>
                        </a:rPr>
                        <a:t>序号</a:t>
                      </a:r>
                      <a:endParaRPr lang="zh-CN" alt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indent="0" algn="ctr">
                        <a:lnSpc>
                          <a:spcPct val="120000"/>
                        </a:lnSpc>
                        <a:spcBef>
                          <a:spcPts val="0"/>
                        </a:spcBef>
                        <a:spcAft>
                          <a:spcPts val="0"/>
                        </a:spcAft>
                        <a:buNone/>
                      </a:pPr>
                      <a:r>
                        <a:rPr lang="en-US" altLang="zh-CN" sz="2000" b="1" spc="130">
                          <a:solidFill>
                            <a:srgbClr val="FFFFFF"/>
                          </a:solidFill>
                          <a:latin typeface="微软雅黑" panose="020B0503020204020204" pitchFamily="34" charset="-122"/>
                          <a:ea typeface="微软雅黑" panose="020B0503020204020204" pitchFamily="34" charset="-122"/>
                        </a:rPr>
                        <a:t>IP</a:t>
                      </a:r>
                      <a:endParaRPr lang="en-US" altLang="zh-CN"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indent="0" algn="ctr">
                        <a:lnSpc>
                          <a:spcPct val="120000"/>
                        </a:lnSpc>
                        <a:spcBef>
                          <a:spcPts val="0"/>
                        </a:spcBef>
                        <a:spcAft>
                          <a:spcPts val="0"/>
                        </a:spcAft>
                        <a:buNone/>
                      </a:pPr>
                      <a:r>
                        <a:rPr lang="zh-CN" altLang="en-US" sz="2000" b="1" spc="130">
                          <a:solidFill>
                            <a:srgbClr val="FFFFFF"/>
                          </a:solidFill>
                          <a:latin typeface="微软雅黑" panose="020B0503020204020204" pitchFamily="34" charset="-122"/>
                          <a:ea typeface="微软雅黑" panose="020B0503020204020204" pitchFamily="34" charset="-122"/>
                        </a:rPr>
                        <a:t>角色</a:t>
                      </a:r>
                      <a:endParaRPr lang="zh-CN" alt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indent="0" algn="ctr">
                        <a:lnSpc>
                          <a:spcPct val="120000"/>
                        </a:lnSpc>
                        <a:spcBef>
                          <a:spcPts val="0"/>
                        </a:spcBef>
                        <a:spcAft>
                          <a:spcPts val="0"/>
                        </a:spcAft>
                        <a:buNone/>
                      </a:pPr>
                      <a:r>
                        <a:rPr lang="zh-CN" altLang="en-US" sz="2000" b="1" spc="130">
                          <a:solidFill>
                            <a:srgbClr val="FFFFFF"/>
                          </a:solidFill>
                          <a:latin typeface="微软雅黑" panose="020B0503020204020204" pitchFamily="34" charset="-122"/>
                          <a:ea typeface="微软雅黑" panose="020B0503020204020204" pitchFamily="34" charset="-122"/>
                        </a:rPr>
                        <a:t>架构模式</a:t>
                      </a:r>
                      <a:endParaRPr lang="zh-CN" alt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889635">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1</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192.168.25.135</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nameserver brokerserver</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Master1 Slave2</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888365">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2</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192.168.25.138</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nameserver </a:t>
                      </a:r>
                      <a:endParaRPr lang="en-US" altLang="zh-CN" sz="1800" b="0" spc="130">
                        <a:solidFill>
                          <a:srgbClr val="404040"/>
                        </a:solidFill>
                        <a:latin typeface="微软雅黑" panose="020B0503020204020204" pitchFamily="34" charset="-122"/>
                        <a:ea typeface="微软雅黑" panose="020B0503020204020204" pitchFamily="34" charset="-122"/>
                      </a:endParaRPr>
                    </a:p>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brokerserver</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Master2 Slaver1</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Contents</a:t>
            </a:r>
            <a:endParaRPr lang="zh-CN" altLang="en-US" dirty="0"/>
          </a:p>
        </p:txBody>
      </p:sp>
      <p:sp>
        <p:nvSpPr>
          <p:cNvPr id="5" name="文本占位符 4"/>
          <p:cNvSpPr>
            <a:spLocks noGrp="1"/>
          </p:cNvSpPr>
          <p:nvPr>
            <p:ph type="body" sz="quarter" idx="11"/>
          </p:nvPr>
        </p:nvSpPr>
        <p:spPr/>
        <p:txBody>
          <a:bodyPr/>
          <a:lstStyle/>
          <a:p>
            <a:r>
              <a:rPr lang="zh-CN" altLang="en-US" dirty="0"/>
              <a:t>目录</a:t>
            </a:r>
            <a:endParaRPr lang="zh-CN" altLang="en-US" dirty="0"/>
          </a:p>
        </p:txBody>
      </p:sp>
      <p:grpSp>
        <p:nvGrpSpPr>
          <p:cNvPr id="9" name="组合 8"/>
          <p:cNvGrpSpPr/>
          <p:nvPr/>
        </p:nvGrpSpPr>
        <p:grpSpPr>
          <a:xfrm>
            <a:off x="889482" y="2040841"/>
            <a:ext cx="4826051" cy="683264"/>
            <a:chOff x="2417147" y="2531042"/>
            <a:chExt cx="3604829" cy="683264"/>
          </a:xfrm>
        </p:grpSpPr>
        <p:cxnSp>
          <p:nvCxnSpPr>
            <p:cNvPr id="7" name="直接连接符 6"/>
            <p:cNvCxnSpPr/>
            <p:nvPr/>
          </p:nvCxnSpPr>
          <p:spPr>
            <a:xfrm>
              <a:off x="3085509" y="253955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979155" y="2531043"/>
              <a:ext cx="3042821" cy="681990"/>
            </a:xfrm>
            <a:prstGeom prst="rect">
              <a:avLst/>
            </a:prstGeom>
            <a:noFill/>
          </p:spPr>
          <p:txBody>
            <a:bodyPr wrap="square" rtlCol="0">
              <a:spAutoFit/>
            </a:bodyPr>
            <a:lstStyle/>
            <a:p>
              <a:pPr>
                <a:lnSpc>
                  <a:spcPct val="120000"/>
                </a:lnSpc>
              </a:pPr>
              <a:r>
                <a:rPr lang="en-US" altLang="zh-CN" sz="3200" b="1" dirty="0">
                  <a:solidFill>
                    <a:schemeClr val="accent1"/>
                  </a:solidFill>
                  <a:latin typeface="+mj-ea"/>
                  <a:ea typeface="+mj-ea"/>
                </a:rPr>
                <a:t>MQ</a:t>
              </a:r>
              <a:r>
                <a:rPr lang="zh-CN" altLang="en-US" sz="3200" b="1" dirty="0">
                  <a:solidFill>
                    <a:schemeClr val="accent1"/>
                  </a:solidFill>
                  <a:latin typeface="+mj-ea"/>
                  <a:ea typeface="+mj-ea"/>
                </a:rPr>
                <a:t>介绍</a:t>
              </a:r>
              <a:endParaRPr lang="zh-CN" altLang="en-US" sz="3200" b="1" dirty="0">
                <a:solidFill>
                  <a:schemeClr val="accent1"/>
                </a:solidFill>
                <a:latin typeface="+mj-ea"/>
                <a:ea typeface="+mj-ea"/>
              </a:endParaRPr>
            </a:p>
          </p:txBody>
        </p:sp>
        <p:sp>
          <p:nvSpPr>
            <p:cNvPr id="11" name="文本框 10"/>
            <p:cNvSpPr txBox="1"/>
            <p:nvPr/>
          </p:nvSpPr>
          <p:spPr>
            <a:xfrm>
              <a:off x="2417147" y="2531042"/>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1</a:t>
              </a:r>
              <a:endParaRPr lang="zh-CN" altLang="en-US" sz="3200" dirty="0">
                <a:solidFill>
                  <a:schemeClr val="accent1"/>
                </a:solidFill>
                <a:latin typeface="+mj-ea"/>
                <a:ea typeface="+mj-ea"/>
              </a:endParaRPr>
            </a:p>
          </p:txBody>
        </p:sp>
      </p:grpSp>
      <p:grpSp>
        <p:nvGrpSpPr>
          <p:cNvPr id="10" name="组合 9"/>
          <p:cNvGrpSpPr/>
          <p:nvPr/>
        </p:nvGrpSpPr>
        <p:grpSpPr>
          <a:xfrm>
            <a:off x="5565622" y="2040841"/>
            <a:ext cx="5032376" cy="683264"/>
            <a:chOff x="6535596" y="2531042"/>
            <a:chExt cx="4515150" cy="683264"/>
          </a:xfrm>
        </p:grpSpPr>
        <p:cxnSp>
          <p:nvCxnSpPr>
            <p:cNvPr id="16" name="直接连接符 15"/>
            <p:cNvCxnSpPr/>
            <p:nvPr/>
          </p:nvCxnSpPr>
          <p:spPr>
            <a:xfrm>
              <a:off x="7255024" y="253955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48631" y="2531042"/>
              <a:ext cx="3902115" cy="681990"/>
            </a:xfrm>
            <a:prstGeom prst="rect">
              <a:avLst/>
            </a:prstGeom>
            <a:noFill/>
          </p:spPr>
          <p:txBody>
            <a:bodyPr wrap="square" rtlCol="0">
              <a:spAutoFit/>
            </a:bodyPr>
            <a:lstStyle/>
            <a:p>
              <a:pPr>
                <a:lnSpc>
                  <a:spcPct val="120000"/>
                </a:lnSpc>
              </a:pPr>
              <a:r>
                <a:rPr lang="en-US" altLang="zh-CN" sz="3200" b="1" dirty="0">
                  <a:solidFill>
                    <a:schemeClr val="accent1"/>
                  </a:solidFill>
                  <a:latin typeface="+mj-ea"/>
                  <a:ea typeface="+mj-ea"/>
                  <a:sym typeface="+mn-ea"/>
                </a:rPr>
                <a:t>RocketMQ</a:t>
              </a:r>
              <a:r>
                <a:rPr lang="zh-CN" altLang="en-US" sz="3200" b="1" dirty="0">
                  <a:solidFill>
                    <a:schemeClr val="accent1"/>
                  </a:solidFill>
                  <a:latin typeface="+mj-ea"/>
                  <a:ea typeface="+mj-ea"/>
                  <a:sym typeface="+mn-ea"/>
                </a:rPr>
                <a:t>快速入门</a:t>
              </a:r>
              <a:endParaRPr lang="zh-CN" altLang="en-US" sz="3200" b="1" dirty="0">
                <a:solidFill>
                  <a:schemeClr val="accent1"/>
                </a:solidFill>
                <a:latin typeface="+mj-ea"/>
                <a:ea typeface="+mj-ea"/>
                <a:sym typeface="+mn-ea"/>
              </a:endParaRPr>
            </a:p>
          </p:txBody>
        </p:sp>
        <p:sp>
          <p:nvSpPr>
            <p:cNvPr id="18" name="文本框 17"/>
            <p:cNvSpPr txBox="1"/>
            <p:nvPr/>
          </p:nvSpPr>
          <p:spPr>
            <a:xfrm>
              <a:off x="6535596" y="2531042"/>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2</a:t>
              </a:r>
              <a:endParaRPr lang="zh-CN" altLang="en-US" sz="3200" dirty="0">
                <a:solidFill>
                  <a:schemeClr val="accent1"/>
                </a:solidFill>
                <a:latin typeface="+mj-ea"/>
                <a:ea typeface="+mj-ea"/>
              </a:endParaRPr>
            </a:p>
          </p:txBody>
        </p:sp>
      </p:grpSp>
      <p:grpSp>
        <p:nvGrpSpPr>
          <p:cNvPr id="3" name="组合 2"/>
          <p:cNvGrpSpPr/>
          <p:nvPr/>
        </p:nvGrpSpPr>
        <p:grpSpPr>
          <a:xfrm>
            <a:off x="1053102" y="4231451"/>
            <a:ext cx="3740071" cy="1272540"/>
            <a:chOff x="2410510" y="4624925"/>
            <a:chExt cx="3740071" cy="1272540"/>
          </a:xfrm>
        </p:grpSpPr>
        <p:cxnSp>
          <p:nvCxnSpPr>
            <p:cNvPr id="28" name="直接连接符 27"/>
            <p:cNvCxnSpPr/>
            <p:nvPr/>
          </p:nvCxnSpPr>
          <p:spPr>
            <a:xfrm>
              <a:off x="3085509" y="4633436"/>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979161" y="4624925"/>
              <a:ext cx="3171420" cy="1272540"/>
            </a:xfrm>
            <a:prstGeom prst="rect">
              <a:avLst/>
            </a:prstGeom>
            <a:noFill/>
          </p:spPr>
          <p:txBody>
            <a:bodyPr wrap="square" rtlCol="0">
              <a:spAutoFit/>
            </a:bodyPr>
            <a:lstStyle/>
            <a:p>
              <a:pPr>
                <a:lnSpc>
                  <a:spcPct val="120000"/>
                </a:lnSpc>
              </a:pPr>
              <a:r>
                <a:rPr lang="en-US" altLang="zh-CN" sz="3200" b="1" dirty="0">
                  <a:solidFill>
                    <a:schemeClr val="accent1"/>
                  </a:solidFill>
                  <a:latin typeface="+mj-ea"/>
                  <a:ea typeface="+mj-ea"/>
                  <a:sym typeface="+mn-ea"/>
                </a:rPr>
                <a:t>RocketMQ</a:t>
              </a:r>
              <a:r>
                <a:rPr lang="zh-CN" altLang="en-US" sz="3200" b="1" dirty="0">
                  <a:solidFill>
                    <a:schemeClr val="accent1"/>
                  </a:solidFill>
                  <a:latin typeface="+mj-ea"/>
                  <a:ea typeface="+mj-ea"/>
                  <a:sym typeface="+mn-ea"/>
                </a:rPr>
                <a:t>集群搭建</a:t>
              </a:r>
              <a:endParaRPr lang="zh-CN" altLang="en-US" sz="3200" b="1" dirty="0">
                <a:solidFill>
                  <a:schemeClr val="accent1"/>
                </a:solidFill>
                <a:latin typeface="+mj-ea"/>
                <a:ea typeface="+mj-ea"/>
                <a:sym typeface="+mn-ea"/>
              </a:endParaRPr>
            </a:p>
          </p:txBody>
        </p:sp>
        <p:sp>
          <p:nvSpPr>
            <p:cNvPr id="30" name="文本框 29"/>
            <p:cNvSpPr txBox="1"/>
            <p:nvPr/>
          </p:nvSpPr>
          <p:spPr>
            <a:xfrm>
              <a:off x="2410510" y="4633436"/>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3</a:t>
              </a:r>
              <a:endParaRPr lang="zh-CN" altLang="en-US" sz="3200" dirty="0">
                <a:solidFill>
                  <a:schemeClr val="accent1"/>
                </a:solidFill>
                <a:latin typeface="+mj-ea"/>
                <a:ea typeface="+mj-ea"/>
              </a:endParaRPr>
            </a:p>
          </p:txBody>
        </p:sp>
      </p:grpSp>
      <p:grpSp>
        <p:nvGrpSpPr>
          <p:cNvPr id="2" name="组合 1"/>
          <p:cNvGrpSpPr/>
          <p:nvPr/>
        </p:nvGrpSpPr>
        <p:grpSpPr>
          <a:xfrm>
            <a:off x="5609181" y="4205840"/>
            <a:ext cx="4095535" cy="683264"/>
            <a:chOff x="5609181" y="4205840"/>
            <a:chExt cx="4095535" cy="683264"/>
          </a:xfrm>
        </p:grpSpPr>
        <p:cxnSp>
          <p:nvCxnSpPr>
            <p:cNvPr id="24" name="直接连接符 23"/>
            <p:cNvCxnSpPr/>
            <p:nvPr/>
          </p:nvCxnSpPr>
          <p:spPr>
            <a:xfrm>
              <a:off x="6381790" y="4214351"/>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275437" y="4205840"/>
              <a:ext cx="3429279" cy="681990"/>
            </a:xfrm>
            <a:prstGeom prst="rect">
              <a:avLst/>
            </a:prstGeom>
            <a:noFill/>
          </p:spPr>
          <p:txBody>
            <a:bodyPr wrap="square" rtlCol="0">
              <a:spAutoFit/>
            </a:bodyPr>
            <a:lstStyle/>
            <a:p>
              <a:pPr>
                <a:lnSpc>
                  <a:spcPct val="120000"/>
                </a:lnSpc>
              </a:pPr>
              <a:r>
                <a:rPr lang="zh-CN" altLang="en-US" sz="3200" b="1" dirty="0">
                  <a:solidFill>
                    <a:schemeClr val="accent1"/>
                  </a:solidFill>
                  <a:latin typeface="+mj-ea"/>
                  <a:ea typeface="+mj-ea"/>
                </a:rPr>
                <a:t>消息发送样例</a:t>
              </a:r>
              <a:endParaRPr lang="zh-CN" altLang="en-US" sz="3200" b="1" dirty="0">
                <a:solidFill>
                  <a:schemeClr val="accent1"/>
                </a:solidFill>
                <a:latin typeface="+mj-ea"/>
                <a:ea typeface="+mj-ea"/>
              </a:endParaRPr>
            </a:p>
          </p:txBody>
        </p:sp>
        <p:sp>
          <p:nvSpPr>
            <p:cNvPr id="26" name="文本框 25"/>
            <p:cNvSpPr txBox="1"/>
            <p:nvPr/>
          </p:nvSpPr>
          <p:spPr>
            <a:xfrm>
              <a:off x="5609181" y="4205840"/>
              <a:ext cx="613080" cy="683264"/>
            </a:xfrm>
            <a:prstGeom prst="rect">
              <a:avLst/>
            </a:prstGeom>
            <a:noFill/>
          </p:spPr>
          <p:txBody>
            <a:bodyPr wrap="square" rtlCol="0">
              <a:spAutoFit/>
            </a:bodyPr>
            <a:lstStyle/>
            <a:p>
              <a:pPr algn="ctr">
                <a:lnSpc>
                  <a:spcPct val="120000"/>
                </a:lnSpc>
              </a:pPr>
              <a:r>
                <a:rPr lang="en-US" altLang="zh-CN" sz="3200" dirty="0">
                  <a:solidFill>
                    <a:schemeClr val="accent1"/>
                  </a:solidFill>
                  <a:latin typeface="+mj-ea"/>
                  <a:ea typeface="+mj-ea"/>
                </a:rPr>
                <a:t>4</a:t>
              </a:r>
              <a:endParaRPr lang="zh-CN" altLang="en-US" sz="3200" dirty="0">
                <a:solidFill>
                  <a:schemeClr val="accent1"/>
                </a:solidFill>
                <a:latin typeface="+mj-ea"/>
                <a:ea typeface="+mj-ea"/>
              </a:endParaRPr>
            </a:p>
          </p:txBody>
        </p:sp>
      </p:grpSp>
      <p:grpSp>
        <p:nvGrpSpPr>
          <p:cNvPr id="31" name="组合 30"/>
          <p:cNvGrpSpPr/>
          <p:nvPr/>
        </p:nvGrpSpPr>
        <p:grpSpPr>
          <a:xfrm>
            <a:off x="126261" y="5438249"/>
            <a:ext cx="12192000" cy="874250"/>
            <a:chOff x="-13448" y="3662361"/>
            <a:chExt cx="9157448" cy="874250"/>
          </a:xfrm>
        </p:grpSpPr>
        <p:sp>
          <p:nvSpPr>
            <p:cNvPr id="32" name="任意多边形 13"/>
            <p:cNvSpPr/>
            <p:nvPr/>
          </p:nvSpPr>
          <p:spPr>
            <a:xfrm>
              <a:off x="-13447" y="3662361"/>
              <a:ext cx="9157447" cy="744225"/>
            </a:xfrm>
            <a:custGeom>
              <a:avLst/>
              <a:gdLst>
                <a:gd name="connsiteX0" fmla="*/ 0 w 9130553"/>
                <a:gd name="connsiteY0" fmla="*/ 336367 h 771245"/>
                <a:gd name="connsiteX1" fmla="*/ 1600200 w 9130553"/>
                <a:gd name="connsiteY1" fmla="*/ 191 h 771245"/>
                <a:gd name="connsiteX2" fmla="*/ 4020671 w 9130553"/>
                <a:gd name="connsiteY2" fmla="*/ 376709 h 771245"/>
                <a:gd name="connsiteX3" fmla="*/ 5472953 w 9130553"/>
                <a:gd name="connsiteY3" fmla="*/ 672544 h 771245"/>
                <a:gd name="connsiteX4" fmla="*/ 6494929 w 9130553"/>
                <a:gd name="connsiteY4" fmla="*/ 766673 h 771245"/>
                <a:gd name="connsiteX5" fmla="*/ 9130553 w 9130553"/>
                <a:gd name="connsiteY5" fmla="*/ 551520 h 771245"/>
                <a:gd name="connsiteX0-1" fmla="*/ 0 w 9130553"/>
                <a:gd name="connsiteY0-2" fmla="*/ 336367 h 810090"/>
                <a:gd name="connsiteX1-3" fmla="*/ 1600200 w 9130553"/>
                <a:gd name="connsiteY1-4" fmla="*/ 191 h 810090"/>
                <a:gd name="connsiteX2-5" fmla="*/ 4020671 w 9130553"/>
                <a:gd name="connsiteY2-6" fmla="*/ 376709 h 810090"/>
                <a:gd name="connsiteX3-7" fmla="*/ 5472953 w 9130553"/>
                <a:gd name="connsiteY3-8" fmla="*/ 672544 h 810090"/>
                <a:gd name="connsiteX4-9" fmla="*/ 6494929 w 9130553"/>
                <a:gd name="connsiteY4-10" fmla="*/ 807014 h 810090"/>
                <a:gd name="connsiteX5-11" fmla="*/ 9130553 w 9130553"/>
                <a:gd name="connsiteY5-12" fmla="*/ 551520 h 810090"/>
                <a:gd name="connsiteX0-13" fmla="*/ 0 w 9130553"/>
                <a:gd name="connsiteY0-14" fmla="*/ 336367 h 810090"/>
                <a:gd name="connsiteX1-15" fmla="*/ 1600200 w 9130553"/>
                <a:gd name="connsiteY1-16" fmla="*/ 191 h 810090"/>
                <a:gd name="connsiteX2-17" fmla="*/ 4020671 w 9130553"/>
                <a:gd name="connsiteY2-18" fmla="*/ 376709 h 810090"/>
                <a:gd name="connsiteX3-19" fmla="*/ 5472953 w 9130553"/>
                <a:gd name="connsiteY3-20" fmla="*/ 672544 h 810090"/>
                <a:gd name="connsiteX4-21" fmla="*/ 6494929 w 9130553"/>
                <a:gd name="connsiteY4-22" fmla="*/ 807014 h 810090"/>
                <a:gd name="connsiteX5-23" fmla="*/ 9130553 w 9130553"/>
                <a:gd name="connsiteY5-24" fmla="*/ 551520 h 810090"/>
                <a:gd name="connsiteX0-25" fmla="*/ 0 w 9130553"/>
                <a:gd name="connsiteY0-26" fmla="*/ 336367 h 810090"/>
                <a:gd name="connsiteX1-27" fmla="*/ 1600200 w 9130553"/>
                <a:gd name="connsiteY1-28" fmla="*/ 191 h 810090"/>
                <a:gd name="connsiteX2-29" fmla="*/ 4020671 w 9130553"/>
                <a:gd name="connsiteY2-30" fmla="*/ 376709 h 810090"/>
                <a:gd name="connsiteX3-31" fmla="*/ 5472953 w 9130553"/>
                <a:gd name="connsiteY3-32" fmla="*/ 672544 h 810090"/>
                <a:gd name="connsiteX4-33" fmla="*/ 6494929 w 9130553"/>
                <a:gd name="connsiteY4-34" fmla="*/ 807014 h 810090"/>
                <a:gd name="connsiteX5-35" fmla="*/ 9130553 w 9130553"/>
                <a:gd name="connsiteY5-36" fmla="*/ 551520 h 810090"/>
                <a:gd name="connsiteX0-37" fmla="*/ 0 w 9130553"/>
                <a:gd name="connsiteY0-38" fmla="*/ 336367 h 807014"/>
                <a:gd name="connsiteX1-39" fmla="*/ 1600200 w 9130553"/>
                <a:gd name="connsiteY1-40" fmla="*/ 191 h 807014"/>
                <a:gd name="connsiteX2-41" fmla="*/ 4020671 w 9130553"/>
                <a:gd name="connsiteY2-42" fmla="*/ 376709 h 807014"/>
                <a:gd name="connsiteX3-43" fmla="*/ 6494929 w 9130553"/>
                <a:gd name="connsiteY3-44" fmla="*/ 807014 h 807014"/>
                <a:gd name="connsiteX4-45" fmla="*/ 9130553 w 9130553"/>
                <a:gd name="connsiteY4-46" fmla="*/ 551520 h 807014"/>
                <a:gd name="connsiteX0-47" fmla="*/ 0 w 9130553"/>
                <a:gd name="connsiteY0-48" fmla="*/ 336367 h 739779"/>
                <a:gd name="connsiteX1-49" fmla="*/ 1600200 w 9130553"/>
                <a:gd name="connsiteY1-50" fmla="*/ 191 h 739779"/>
                <a:gd name="connsiteX2-51" fmla="*/ 4020671 w 9130553"/>
                <a:gd name="connsiteY2-52" fmla="*/ 376709 h 739779"/>
                <a:gd name="connsiteX3-53" fmla="*/ 6252882 w 9130553"/>
                <a:gd name="connsiteY3-54" fmla="*/ 739779 h 739779"/>
                <a:gd name="connsiteX4-55" fmla="*/ 9130553 w 9130553"/>
                <a:gd name="connsiteY4-56" fmla="*/ 551520 h 739779"/>
                <a:gd name="connsiteX0-57" fmla="*/ 0 w 9130553"/>
                <a:gd name="connsiteY0-58" fmla="*/ 336367 h 744225"/>
                <a:gd name="connsiteX1-59" fmla="*/ 1600200 w 9130553"/>
                <a:gd name="connsiteY1-60" fmla="*/ 191 h 744225"/>
                <a:gd name="connsiteX2-61" fmla="*/ 4020671 w 9130553"/>
                <a:gd name="connsiteY2-62" fmla="*/ 376709 h 744225"/>
                <a:gd name="connsiteX3-63" fmla="*/ 6252882 w 9130553"/>
                <a:gd name="connsiteY3-64" fmla="*/ 739779 h 744225"/>
                <a:gd name="connsiteX4-65" fmla="*/ 9130553 w 9130553"/>
                <a:gd name="connsiteY4-66" fmla="*/ 551520 h 7442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30553" h="744225">
                  <a:moveTo>
                    <a:pt x="0" y="336367"/>
                  </a:moveTo>
                  <a:cubicBezTo>
                    <a:pt x="465044" y="164917"/>
                    <a:pt x="930088" y="-6533"/>
                    <a:pt x="1600200" y="191"/>
                  </a:cubicBezTo>
                  <a:cubicBezTo>
                    <a:pt x="2270312" y="6915"/>
                    <a:pt x="3245224" y="253444"/>
                    <a:pt x="4020671" y="376709"/>
                  </a:cubicBezTo>
                  <a:cubicBezTo>
                    <a:pt x="4796118" y="499974"/>
                    <a:pt x="5212977" y="710644"/>
                    <a:pt x="6252882" y="739779"/>
                  </a:cubicBezTo>
                  <a:cubicBezTo>
                    <a:pt x="7292787" y="768914"/>
                    <a:pt x="8117541" y="649011"/>
                    <a:pt x="9130553" y="551520"/>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14"/>
            <p:cNvSpPr/>
            <p:nvPr/>
          </p:nvSpPr>
          <p:spPr>
            <a:xfrm>
              <a:off x="-13448" y="3810260"/>
              <a:ext cx="9157447" cy="632221"/>
            </a:xfrm>
            <a:custGeom>
              <a:avLst/>
              <a:gdLst>
                <a:gd name="connsiteX0" fmla="*/ 0 w 9144000"/>
                <a:gd name="connsiteY0" fmla="*/ 430515 h 632221"/>
                <a:gd name="connsiteX1" fmla="*/ 2944906 w 9144000"/>
                <a:gd name="connsiteY1" fmla="*/ 210 h 632221"/>
                <a:gd name="connsiteX2" fmla="*/ 5795682 w 9144000"/>
                <a:gd name="connsiteY2" fmla="*/ 376727 h 632221"/>
                <a:gd name="connsiteX3" fmla="*/ 9144000 w 9144000"/>
                <a:gd name="connsiteY3" fmla="*/ 632221 h 632221"/>
              </a:gdLst>
              <a:ahLst/>
              <a:cxnLst>
                <a:cxn ang="0">
                  <a:pos x="connsiteX0" y="connsiteY0"/>
                </a:cxn>
                <a:cxn ang="0">
                  <a:pos x="connsiteX1" y="connsiteY1"/>
                </a:cxn>
                <a:cxn ang="0">
                  <a:pos x="connsiteX2" y="connsiteY2"/>
                </a:cxn>
                <a:cxn ang="0">
                  <a:pos x="connsiteX3" y="connsiteY3"/>
                </a:cxn>
              </a:cxnLst>
              <a:rect l="l" t="t" r="r" b="b"/>
              <a:pathLst>
                <a:path w="9144000" h="632221">
                  <a:moveTo>
                    <a:pt x="0" y="430515"/>
                  </a:moveTo>
                  <a:cubicBezTo>
                    <a:pt x="989479" y="219845"/>
                    <a:pt x="1978959" y="9175"/>
                    <a:pt x="2944906" y="210"/>
                  </a:cubicBezTo>
                  <a:cubicBezTo>
                    <a:pt x="3910853" y="-8755"/>
                    <a:pt x="4762500" y="271392"/>
                    <a:pt x="5795682" y="376727"/>
                  </a:cubicBezTo>
                  <a:cubicBezTo>
                    <a:pt x="6828864" y="482062"/>
                    <a:pt x="7986432" y="557141"/>
                    <a:pt x="9144000" y="632221"/>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15"/>
            <p:cNvSpPr/>
            <p:nvPr/>
          </p:nvSpPr>
          <p:spPr>
            <a:xfrm>
              <a:off x="-13447" y="4116434"/>
              <a:ext cx="9157447" cy="420177"/>
            </a:xfrm>
            <a:custGeom>
              <a:avLst/>
              <a:gdLst>
                <a:gd name="connsiteX0" fmla="*/ 0 w 9157447"/>
                <a:gd name="connsiteY0" fmla="*/ 420177 h 420177"/>
                <a:gd name="connsiteX1" fmla="*/ 5647765 w 9157447"/>
                <a:gd name="connsiteY1" fmla="*/ 3318 h 420177"/>
                <a:gd name="connsiteX2" fmla="*/ 9157447 w 9157447"/>
                <a:gd name="connsiteY2" fmla="*/ 258812 h 420177"/>
              </a:gdLst>
              <a:ahLst/>
              <a:cxnLst>
                <a:cxn ang="0">
                  <a:pos x="connsiteX0" y="connsiteY0"/>
                </a:cxn>
                <a:cxn ang="0">
                  <a:pos x="connsiteX1" y="connsiteY1"/>
                </a:cxn>
                <a:cxn ang="0">
                  <a:pos x="connsiteX2" y="connsiteY2"/>
                </a:cxn>
              </a:cxnLst>
              <a:rect l="l" t="t" r="r" b="b"/>
              <a:pathLst>
                <a:path w="9157447" h="420177">
                  <a:moveTo>
                    <a:pt x="0" y="420177"/>
                  </a:moveTo>
                  <a:cubicBezTo>
                    <a:pt x="2060762" y="225194"/>
                    <a:pt x="4121524" y="30212"/>
                    <a:pt x="5647765" y="3318"/>
                  </a:cubicBezTo>
                  <a:cubicBezTo>
                    <a:pt x="7174006" y="-23576"/>
                    <a:pt x="8165726" y="117618"/>
                    <a:pt x="9157447" y="258812"/>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集群搭建</a:t>
            </a:r>
            <a:endParaRPr dirty="0"/>
          </a:p>
        </p:txBody>
      </p:sp>
      <p:sp>
        <p:nvSpPr>
          <p:cNvPr id="3" name="文本框 2"/>
          <p:cNvSpPr txBox="1"/>
          <p:nvPr/>
        </p:nvSpPr>
        <p:spPr>
          <a:xfrm>
            <a:off x="741680" y="1204595"/>
            <a:ext cx="10315575" cy="368300"/>
          </a:xfrm>
          <a:prstGeom prst="rect">
            <a:avLst/>
          </a:prstGeom>
          <a:noFill/>
        </p:spPr>
        <p:txBody>
          <a:bodyPr wrap="square" rtlCol="0">
            <a:spAutoFit/>
          </a:bodyPr>
          <a:p>
            <a:r>
              <a:rPr lang="zh-CN" altLang="en-US"/>
              <a:t>配置</a:t>
            </a:r>
            <a:r>
              <a:rPr lang="en-US" altLang="zh-CN"/>
              <a:t>Host</a:t>
            </a:r>
            <a:r>
              <a:rPr lang="zh-CN" altLang="en-US"/>
              <a:t>文件</a:t>
            </a:r>
            <a:endParaRPr lang="zh-CN" altLang="en-US"/>
          </a:p>
        </p:txBody>
      </p:sp>
      <p:pic>
        <p:nvPicPr>
          <p:cNvPr id="6" name="图片 5"/>
          <p:cNvPicPr>
            <a:picLocks noChangeAspect="1"/>
          </p:cNvPicPr>
          <p:nvPr/>
        </p:nvPicPr>
        <p:blipFill>
          <a:blip r:embed="rId1"/>
          <a:stretch>
            <a:fillRect/>
          </a:stretch>
        </p:blipFill>
        <p:spPr>
          <a:xfrm>
            <a:off x="741680" y="1572895"/>
            <a:ext cx="6400800" cy="457200"/>
          </a:xfrm>
          <a:prstGeom prst="rect">
            <a:avLst/>
          </a:prstGeom>
        </p:spPr>
      </p:pic>
      <p:sp>
        <p:nvSpPr>
          <p:cNvPr id="7" name="文本框 6"/>
          <p:cNvSpPr txBox="1"/>
          <p:nvPr/>
        </p:nvSpPr>
        <p:spPr>
          <a:xfrm>
            <a:off x="741680" y="2286635"/>
            <a:ext cx="4117975" cy="368300"/>
          </a:xfrm>
          <a:prstGeom prst="rect">
            <a:avLst/>
          </a:prstGeom>
          <a:noFill/>
        </p:spPr>
        <p:txBody>
          <a:bodyPr wrap="square" rtlCol="0">
            <a:spAutoFit/>
          </a:bodyPr>
          <a:p>
            <a:r>
              <a:rPr lang="zh-CN" altLang="en-US"/>
              <a:t>配置如下：</a:t>
            </a:r>
            <a:endParaRPr lang="zh-CN" altLang="en-US"/>
          </a:p>
        </p:txBody>
      </p:sp>
      <p:sp>
        <p:nvSpPr>
          <p:cNvPr id="10" name="文本框 9"/>
          <p:cNvSpPr txBox="1"/>
          <p:nvPr/>
        </p:nvSpPr>
        <p:spPr>
          <a:xfrm>
            <a:off x="741680" y="5451475"/>
            <a:ext cx="3441065" cy="368300"/>
          </a:xfrm>
          <a:prstGeom prst="rect">
            <a:avLst/>
          </a:prstGeom>
          <a:noFill/>
        </p:spPr>
        <p:txBody>
          <a:bodyPr wrap="square" rtlCol="0">
            <a:spAutoFit/>
          </a:bodyPr>
          <a:p>
            <a:r>
              <a:rPr lang="zh-CN" altLang="en-US"/>
              <a:t>配置完成后，重启网卡</a:t>
            </a:r>
            <a:endParaRPr lang="zh-CN" altLang="en-US"/>
          </a:p>
        </p:txBody>
      </p:sp>
      <p:pic>
        <p:nvPicPr>
          <p:cNvPr id="11" name="图片 10"/>
          <p:cNvPicPr>
            <a:picLocks noChangeAspect="1"/>
          </p:cNvPicPr>
          <p:nvPr/>
        </p:nvPicPr>
        <p:blipFill>
          <a:blip r:embed="rId2"/>
          <a:stretch>
            <a:fillRect/>
          </a:stretch>
        </p:blipFill>
        <p:spPr>
          <a:xfrm>
            <a:off x="741680" y="5819775"/>
            <a:ext cx="4648200" cy="476250"/>
          </a:xfrm>
          <a:prstGeom prst="rect">
            <a:avLst/>
          </a:prstGeom>
        </p:spPr>
      </p:pic>
      <p:pic>
        <p:nvPicPr>
          <p:cNvPr id="13" name="图片 12"/>
          <p:cNvPicPr>
            <a:picLocks noChangeAspect="1"/>
          </p:cNvPicPr>
          <p:nvPr/>
        </p:nvPicPr>
        <p:blipFill>
          <a:blip r:embed="rId3"/>
          <a:stretch>
            <a:fillRect/>
          </a:stretch>
        </p:blipFill>
        <p:spPr>
          <a:xfrm>
            <a:off x="741680" y="2654935"/>
            <a:ext cx="7000875" cy="25336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集群搭建</a:t>
            </a:r>
            <a:endParaRPr dirty="0"/>
          </a:p>
        </p:txBody>
      </p:sp>
      <p:sp>
        <p:nvSpPr>
          <p:cNvPr id="3" name="文本框 2"/>
          <p:cNvSpPr txBox="1"/>
          <p:nvPr/>
        </p:nvSpPr>
        <p:spPr>
          <a:xfrm>
            <a:off x="741680" y="1204595"/>
            <a:ext cx="10315575" cy="922020"/>
          </a:xfrm>
          <a:prstGeom prst="rect">
            <a:avLst/>
          </a:prstGeom>
          <a:noFill/>
        </p:spPr>
        <p:txBody>
          <a:bodyPr wrap="square" rtlCol="0">
            <a:spAutoFit/>
          </a:bodyPr>
          <a:p>
            <a:r>
              <a:rPr lang="en-US" altLang="zh-CN"/>
              <a:t>Broker</a:t>
            </a:r>
            <a:r>
              <a:rPr lang="zh-CN" altLang="en-US"/>
              <a:t>配置文件：</a:t>
            </a:r>
            <a:endParaRPr lang="zh-CN" altLang="en-US"/>
          </a:p>
          <a:p>
            <a:endParaRPr lang="zh-CN" altLang="en-US"/>
          </a:p>
          <a:p>
            <a:r>
              <a:rPr lang="en-US" altLang="zh-CN"/>
              <a:t>master1   </a:t>
            </a:r>
            <a:r>
              <a:rPr lang="zh-CN" altLang="en-US"/>
              <a:t>（服务器</a:t>
            </a:r>
            <a:r>
              <a:rPr lang="en-US" altLang="zh-CN"/>
              <a:t>192.168.25.135</a:t>
            </a:r>
            <a:r>
              <a:rPr lang="zh-CN" altLang="en-US"/>
              <a:t>）</a:t>
            </a:r>
            <a:endParaRPr lang="zh-CN" altLang="en-US"/>
          </a:p>
        </p:txBody>
      </p:sp>
      <p:pic>
        <p:nvPicPr>
          <p:cNvPr id="5" name="图片 4"/>
          <p:cNvPicPr>
            <a:picLocks noChangeAspect="1"/>
          </p:cNvPicPr>
          <p:nvPr/>
        </p:nvPicPr>
        <p:blipFill>
          <a:blip r:embed="rId1"/>
          <a:stretch>
            <a:fillRect/>
          </a:stretch>
        </p:blipFill>
        <p:spPr>
          <a:xfrm>
            <a:off x="741680" y="2202815"/>
            <a:ext cx="7372350" cy="485775"/>
          </a:xfrm>
          <a:prstGeom prst="rect">
            <a:avLst/>
          </a:prstGeom>
        </p:spPr>
      </p:pic>
      <p:sp>
        <p:nvSpPr>
          <p:cNvPr id="8" name="文本框 7"/>
          <p:cNvSpPr txBox="1"/>
          <p:nvPr/>
        </p:nvSpPr>
        <p:spPr>
          <a:xfrm>
            <a:off x="741680" y="2786380"/>
            <a:ext cx="3943350" cy="368300"/>
          </a:xfrm>
          <a:prstGeom prst="rect">
            <a:avLst/>
          </a:prstGeom>
          <a:noFill/>
        </p:spPr>
        <p:txBody>
          <a:bodyPr wrap="square" rtlCol="0">
            <a:spAutoFit/>
          </a:bodyPr>
          <a:p>
            <a:r>
              <a:rPr lang="zh-CN" altLang="en-US"/>
              <a:t>修改配置文件如下（部分</a:t>
            </a:r>
            <a:r>
              <a:rPr lang="zh-CN" altLang="en-US"/>
              <a:t>）：</a:t>
            </a:r>
            <a:endParaRPr lang="zh-CN" altLang="en-US"/>
          </a:p>
        </p:txBody>
      </p:sp>
      <p:pic>
        <p:nvPicPr>
          <p:cNvPr id="13" name="图片 12"/>
          <p:cNvPicPr>
            <a:picLocks noChangeAspect="1"/>
          </p:cNvPicPr>
          <p:nvPr/>
        </p:nvPicPr>
        <p:blipFill>
          <a:blip r:embed="rId2"/>
          <a:stretch>
            <a:fillRect/>
          </a:stretch>
        </p:blipFill>
        <p:spPr>
          <a:xfrm>
            <a:off x="741680" y="3308985"/>
            <a:ext cx="6567805" cy="336423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集群搭建</a:t>
            </a:r>
            <a:endParaRPr dirty="0"/>
          </a:p>
        </p:txBody>
      </p:sp>
      <p:sp>
        <p:nvSpPr>
          <p:cNvPr id="3" name="文本框 2"/>
          <p:cNvSpPr txBox="1"/>
          <p:nvPr/>
        </p:nvSpPr>
        <p:spPr>
          <a:xfrm>
            <a:off x="829945" y="1233805"/>
            <a:ext cx="10315575" cy="368300"/>
          </a:xfrm>
          <a:prstGeom prst="rect">
            <a:avLst/>
          </a:prstGeom>
          <a:noFill/>
        </p:spPr>
        <p:txBody>
          <a:bodyPr wrap="square" rtlCol="0">
            <a:spAutoFit/>
          </a:bodyPr>
          <a:p>
            <a:r>
              <a:rPr lang="en-US" altLang="zh-CN"/>
              <a:t>1</a:t>
            </a:r>
            <a:r>
              <a:rPr lang="zh-CN" altLang="en-US"/>
              <a:t>、</a:t>
            </a:r>
            <a:r>
              <a:rPr lang="zh-CN" altLang="en-US"/>
              <a:t>启动</a:t>
            </a:r>
            <a:r>
              <a:rPr lang="en-US" altLang="zh-CN"/>
              <a:t>NameServer</a:t>
            </a:r>
            <a:r>
              <a:rPr lang="zh-CN" altLang="en-US"/>
              <a:t>集群</a:t>
            </a:r>
            <a:endParaRPr lang="zh-CN" altLang="en-US"/>
          </a:p>
        </p:txBody>
      </p:sp>
      <p:sp>
        <p:nvSpPr>
          <p:cNvPr id="5" name="文本框 4"/>
          <p:cNvSpPr txBox="1"/>
          <p:nvPr/>
        </p:nvSpPr>
        <p:spPr>
          <a:xfrm>
            <a:off x="829945" y="1706880"/>
            <a:ext cx="8295640" cy="368300"/>
          </a:xfrm>
          <a:prstGeom prst="rect">
            <a:avLst/>
          </a:prstGeom>
          <a:noFill/>
        </p:spPr>
        <p:txBody>
          <a:bodyPr wrap="square" rtlCol="0">
            <a:spAutoFit/>
          </a:bodyPr>
          <a:p>
            <a:r>
              <a:rPr lang="zh-CN" altLang="en-US"/>
              <a:t>分别在</a:t>
            </a:r>
            <a:r>
              <a:rPr lang="en-US" altLang="zh-CN"/>
              <a:t>192.168.25.135</a:t>
            </a:r>
            <a:r>
              <a:rPr lang="zh-CN" altLang="en-US"/>
              <a:t>和</a:t>
            </a:r>
            <a:r>
              <a:rPr lang="en-US" altLang="zh-CN"/>
              <a:t>192.168.25.138</a:t>
            </a:r>
            <a:r>
              <a:rPr lang="zh-CN" altLang="en-US"/>
              <a:t>启动</a:t>
            </a:r>
            <a:r>
              <a:rPr lang="en-US" altLang="zh-CN"/>
              <a:t>NameServer</a:t>
            </a:r>
            <a:endParaRPr lang="en-US" altLang="zh-CN"/>
          </a:p>
        </p:txBody>
      </p:sp>
      <p:pic>
        <p:nvPicPr>
          <p:cNvPr id="6" name="图片 5"/>
          <p:cNvPicPr>
            <a:picLocks noChangeAspect="1"/>
          </p:cNvPicPr>
          <p:nvPr/>
        </p:nvPicPr>
        <p:blipFill>
          <a:blip r:embed="rId1"/>
          <a:stretch>
            <a:fillRect/>
          </a:stretch>
        </p:blipFill>
        <p:spPr>
          <a:xfrm>
            <a:off x="829945" y="2139950"/>
            <a:ext cx="5781675" cy="771525"/>
          </a:xfrm>
          <a:prstGeom prst="rect">
            <a:avLst/>
          </a:prstGeom>
        </p:spPr>
      </p:pic>
      <p:sp>
        <p:nvSpPr>
          <p:cNvPr id="7" name="文本框 6"/>
          <p:cNvSpPr txBox="1"/>
          <p:nvPr/>
        </p:nvSpPr>
        <p:spPr>
          <a:xfrm>
            <a:off x="829945" y="3393440"/>
            <a:ext cx="6450330" cy="2306955"/>
          </a:xfrm>
          <a:prstGeom prst="rect">
            <a:avLst/>
          </a:prstGeom>
          <a:noFill/>
        </p:spPr>
        <p:txBody>
          <a:bodyPr wrap="square" rtlCol="0">
            <a:spAutoFit/>
          </a:bodyPr>
          <a:p>
            <a:r>
              <a:rPr lang="en-US" altLang="zh-CN"/>
              <a:t>2</a:t>
            </a:r>
            <a:r>
              <a:rPr lang="zh-CN" altLang="en-US"/>
              <a:t>、</a:t>
            </a:r>
            <a:r>
              <a:rPr lang="zh-CN" altLang="en-US"/>
              <a:t>启动</a:t>
            </a:r>
            <a:r>
              <a:rPr lang="en-US" altLang="zh-CN"/>
              <a:t>Broker</a:t>
            </a:r>
            <a:r>
              <a:rPr lang="zh-CN" altLang="en-US"/>
              <a:t>集群</a:t>
            </a:r>
            <a:endParaRPr lang="zh-CN" altLang="en-US"/>
          </a:p>
          <a:p>
            <a:pPr marL="285750" indent="-285750">
              <a:buFont typeface="Wingdings" panose="05000000000000000000" charset="0"/>
              <a:buChar char="l"/>
            </a:pPr>
            <a:r>
              <a:rPr lang="zh-CN" altLang="en-US"/>
              <a:t>在</a:t>
            </a:r>
            <a:r>
              <a:rPr lang="en-US" altLang="zh-CN"/>
              <a:t>192.168.25.135</a:t>
            </a:r>
            <a:r>
              <a:rPr lang="zh-CN" altLang="en-US"/>
              <a:t>上启动</a:t>
            </a:r>
            <a:r>
              <a:rPr lang="en-US" altLang="zh-CN"/>
              <a:t>master1</a:t>
            </a:r>
            <a:r>
              <a:rPr lang="zh-CN" altLang="en-US"/>
              <a:t>和</a:t>
            </a:r>
            <a:r>
              <a:rPr lang="en-US" altLang="zh-CN"/>
              <a:t>slave2</a:t>
            </a:r>
            <a:endParaRPr lang="en-US" altLang="zh-CN"/>
          </a:p>
          <a:p>
            <a:pPr indent="0">
              <a:buFont typeface="Wingdings" panose="05000000000000000000" charset="0"/>
              <a:buNone/>
            </a:pPr>
            <a:r>
              <a:rPr lang="en-US" altLang="zh-CN"/>
              <a:t>     mas</a:t>
            </a:r>
            <a:r>
              <a:rPr lang="en-US" altLang="zh-CN"/>
              <a:t>ter1</a:t>
            </a:r>
            <a:r>
              <a:rPr lang="zh-CN" altLang="en-US"/>
              <a:t>：</a:t>
            </a:r>
            <a:endParaRPr lang="zh-CN" altLang="en-US"/>
          </a:p>
          <a:p>
            <a:pPr indent="0">
              <a:buFont typeface="Wingdings" panose="05000000000000000000" charset="0"/>
              <a:buNone/>
            </a:pPr>
            <a:endParaRPr lang="zh-CN" altLang="en-US"/>
          </a:p>
          <a:p>
            <a:pPr indent="0">
              <a:buFont typeface="Wingdings" panose="05000000000000000000" charset="0"/>
              <a:buNone/>
            </a:pPr>
            <a:endParaRPr lang="zh-CN" altLang="en-US"/>
          </a:p>
          <a:p>
            <a:pPr indent="0">
              <a:buFont typeface="Wingdings" panose="05000000000000000000" charset="0"/>
              <a:buNone/>
            </a:pPr>
            <a:endParaRPr lang="zh-CN" altLang="en-US"/>
          </a:p>
          <a:p>
            <a:pPr indent="0">
              <a:buFont typeface="Wingdings" panose="05000000000000000000" charset="0"/>
              <a:buNone/>
            </a:pPr>
            <a:r>
              <a:rPr lang="zh-CN" altLang="en-US"/>
              <a:t>     </a:t>
            </a:r>
            <a:r>
              <a:rPr lang="en-US" altLang="zh-CN"/>
              <a:t>slave2</a:t>
            </a:r>
            <a:r>
              <a:rPr lang="zh-CN" altLang="en-US"/>
              <a:t>：</a:t>
            </a:r>
            <a:endParaRPr lang="zh-CN" altLang="en-US"/>
          </a:p>
          <a:p>
            <a:pPr indent="0">
              <a:buFont typeface="Wingdings" panose="05000000000000000000" charset="0"/>
              <a:buNone/>
            </a:pPr>
            <a:endParaRPr lang="zh-CN" altLang="en-US"/>
          </a:p>
        </p:txBody>
      </p:sp>
      <p:pic>
        <p:nvPicPr>
          <p:cNvPr id="8" name="图片 7"/>
          <p:cNvPicPr>
            <a:picLocks noChangeAspect="1"/>
          </p:cNvPicPr>
          <p:nvPr/>
        </p:nvPicPr>
        <p:blipFill>
          <a:blip r:embed="rId2"/>
          <a:stretch>
            <a:fillRect/>
          </a:stretch>
        </p:blipFill>
        <p:spPr>
          <a:xfrm>
            <a:off x="1203325" y="4249420"/>
            <a:ext cx="10182225" cy="800100"/>
          </a:xfrm>
          <a:prstGeom prst="rect">
            <a:avLst/>
          </a:prstGeom>
        </p:spPr>
      </p:pic>
      <p:pic>
        <p:nvPicPr>
          <p:cNvPr id="10" name="图片 9"/>
          <p:cNvPicPr>
            <a:picLocks noChangeAspect="1"/>
          </p:cNvPicPr>
          <p:nvPr/>
        </p:nvPicPr>
        <p:blipFill>
          <a:blip r:embed="rId3"/>
          <a:stretch>
            <a:fillRect/>
          </a:stretch>
        </p:blipFill>
        <p:spPr>
          <a:xfrm>
            <a:off x="1203325" y="5360035"/>
            <a:ext cx="9801225" cy="7429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RocketMQ</a:t>
            </a:r>
            <a:r>
              <a:rPr dirty="0"/>
              <a:t>集群搭建</a:t>
            </a:r>
            <a:endParaRPr dirty="0"/>
          </a:p>
        </p:txBody>
      </p:sp>
      <p:sp>
        <p:nvSpPr>
          <p:cNvPr id="7" name="文本框 6"/>
          <p:cNvSpPr txBox="1"/>
          <p:nvPr/>
        </p:nvSpPr>
        <p:spPr>
          <a:xfrm>
            <a:off x="829945" y="1170305"/>
            <a:ext cx="6450330" cy="2306955"/>
          </a:xfrm>
          <a:prstGeom prst="rect">
            <a:avLst/>
          </a:prstGeom>
          <a:noFill/>
        </p:spPr>
        <p:txBody>
          <a:bodyPr wrap="square" rtlCol="0">
            <a:spAutoFit/>
          </a:bodyPr>
          <a:p>
            <a:r>
              <a:rPr lang="en-US" altLang="zh-CN"/>
              <a:t>2</a:t>
            </a:r>
            <a:r>
              <a:rPr lang="zh-CN" altLang="en-US"/>
              <a:t>、</a:t>
            </a:r>
            <a:r>
              <a:rPr lang="zh-CN" altLang="en-US"/>
              <a:t>启动</a:t>
            </a:r>
            <a:r>
              <a:rPr lang="en-US" altLang="zh-CN"/>
              <a:t>Broker</a:t>
            </a:r>
            <a:r>
              <a:rPr lang="zh-CN" altLang="en-US"/>
              <a:t>集群</a:t>
            </a:r>
            <a:endParaRPr lang="zh-CN" altLang="en-US"/>
          </a:p>
          <a:p>
            <a:pPr marL="285750" indent="-285750">
              <a:buFont typeface="Wingdings" panose="05000000000000000000" charset="0"/>
              <a:buChar char="l"/>
            </a:pPr>
            <a:r>
              <a:rPr lang="zh-CN" altLang="en-US"/>
              <a:t>在</a:t>
            </a:r>
            <a:r>
              <a:rPr lang="en-US" altLang="zh-CN"/>
              <a:t>192.168.25.138</a:t>
            </a:r>
            <a:r>
              <a:rPr lang="zh-CN" altLang="en-US"/>
              <a:t>上启动</a:t>
            </a:r>
            <a:r>
              <a:rPr lang="en-US" altLang="zh-CN"/>
              <a:t>master1</a:t>
            </a:r>
            <a:r>
              <a:rPr lang="zh-CN" altLang="en-US"/>
              <a:t>和</a:t>
            </a:r>
            <a:r>
              <a:rPr lang="en-US" altLang="zh-CN"/>
              <a:t>slave2</a:t>
            </a:r>
            <a:endParaRPr lang="en-US" altLang="zh-CN"/>
          </a:p>
          <a:p>
            <a:pPr indent="0">
              <a:buFont typeface="Wingdings" panose="05000000000000000000" charset="0"/>
              <a:buNone/>
            </a:pPr>
            <a:r>
              <a:rPr lang="en-US" altLang="zh-CN"/>
              <a:t>     mas</a:t>
            </a:r>
            <a:r>
              <a:rPr lang="en-US" altLang="zh-CN"/>
              <a:t>ter1</a:t>
            </a:r>
            <a:r>
              <a:rPr lang="zh-CN" altLang="en-US"/>
              <a:t>：</a:t>
            </a:r>
            <a:endParaRPr lang="zh-CN" altLang="en-US"/>
          </a:p>
          <a:p>
            <a:pPr indent="0">
              <a:buFont typeface="Wingdings" panose="05000000000000000000" charset="0"/>
              <a:buNone/>
            </a:pPr>
            <a:endParaRPr lang="zh-CN" altLang="en-US"/>
          </a:p>
          <a:p>
            <a:pPr indent="0">
              <a:buFont typeface="Wingdings" panose="05000000000000000000" charset="0"/>
              <a:buNone/>
            </a:pPr>
            <a:endParaRPr lang="zh-CN" altLang="en-US"/>
          </a:p>
          <a:p>
            <a:pPr indent="0">
              <a:buFont typeface="Wingdings" panose="05000000000000000000" charset="0"/>
              <a:buNone/>
            </a:pPr>
            <a:endParaRPr lang="zh-CN" altLang="en-US"/>
          </a:p>
          <a:p>
            <a:pPr indent="0">
              <a:buFont typeface="Wingdings" panose="05000000000000000000" charset="0"/>
              <a:buNone/>
            </a:pPr>
            <a:r>
              <a:rPr lang="zh-CN" altLang="en-US"/>
              <a:t>     </a:t>
            </a:r>
            <a:r>
              <a:rPr lang="en-US" altLang="zh-CN"/>
              <a:t>slave2</a:t>
            </a:r>
            <a:r>
              <a:rPr lang="zh-CN" altLang="en-US"/>
              <a:t>：</a:t>
            </a:r>
            <a:endParaRPr lang="zh-CN" altLang="en-US"/>
          </a:p>
          <a:p>
            <a:pPr indent="0">
              <a:buFont typeface="Wingdings" panose="05000000000000000000" charset="0"/>
              <a:buNone/>
            </a:pPr>
            <a:endParaRPr lang="zh-CN" altLang="en-US"/>
          </a:p>
        </p:txBody>
      </p:sp>
      <p:pic>
        <p:nvPicPr>
          <p:cNvPr id="9" name="图片 8"/>
          <p:cNvPicPr>
            <a:picLocks noChangeAspect="1"/>
          </p:cNvPicPr>
          <p:nvPr/>
        </p:nvPicPr>
        <p:blipFill>
          <a:blip r:embed="rId1"/>
          <a:stretch>
            <a:fillRect/>
          </a:stretch>
        </p:blipFill>
        <p:spPr>
          <a:xfrm>
            <a:off x="1170305" y="2090420"/>
            <a:ext cx="10267950" cy="685800"/>
          </a:xfrm>
          <a:prstGeom prst="rect">
            <a:avLst/>
          </a:prstGeom>
        </p:spPr>
      </p:pic>
      <p:pic>
        <p:nvPicPr>
          <p:cNvPr id="11" name="图片 10"/>
          <p:cNvPicPr>
            <a:picLocks noChangeAspect="1"/>
          </p:cNvPicPr>
          <p:nvPr/>
        </p:nvPicPr>
        <p:blipFill>
          <a:blip r:embed="rId2"/>
          <a:stretch>
            <a:fillRect/>
          </a:stretch>
        </p:blipFill>
        <p:spPr>
          <a:xfrm>
            <a:off x="1170305" y="3191510"/>
            <a:ext cx="10258425" cy="752475"/>
          </a:xfrm>
          <a:prstGeom prst="rect">
            <a:avLst/>
          </a:prstGeom>
        </p:spPr>
      </p:pic>
      <p:sp>
        <p:nvSpPr>
          <p:cNvPr id="12" name="文本框 11"/>
          <p:cNvSpPr txBox="1"/>
          <p:nvPr/>
        </p:nvSpPr>
        <p:spPr>
          <a:xfrm>
            <a:off x="829945" y="4485640"/>
            <a:ext cx="5408930" cy="645160"/>
          </a:xfrm>
          <a:prstGeom prst="rect">
            <a:avLst/>
          </a:prstGeom>
          <a:noFill/>
        </p:spPr>
        <p:txBody>
          <a:bodyPr wrap="square" rtlCol="0">
            <a:spAutoFit/>
          </a:bodyPr>
          <a:p>
            <a:r>
              <a:rPr lang="en-US" altLang="zh-CN"/>
              <a:t>3</a:t>
            </a:r>
            <a:r>
              <a:rPr lang="zh-CN" altLang="en-US"/>
              <a:t>、查看进程状态</a:t>
            </a:r>
            <a:endParaRPr lang="zh-CN" altLang="en-US"/>
          </a:p>
          <a:p>
            <a:r>
              <a:rPr lang="zh-CN" altLang="en-US"/>
              <a:t>     通过</a:t>
            </a:r>
            <a:r>
              <a:rPr lang="en-US" altLang="zh-CN"/>
              <a:t>jps</a:t>
            </a:r>
            <a:r>
              <a:rPr lang="zh-CN" altLang="en-US"/>
              <a:t>查看启动进程</a:t>
            </a:r>
            <a:endParaRPr lang="zh-CN" altLang="en-US"/>
          </a:p>
        </p:txBody>
      </p:sp>
      <p:pic>
        <p:nvPicPr>
          <p:cNvPr id="13" name="图片 12"/>
          <p:cNvPicPr>
            <a:picLocks noChangeAspect="1"/>
          </p:cNvPicPr>
          <p:nvPr/>
        </p:nvPicPr>
        <p:blipFill>
          <a:blip r:embed="rId3"/>
          <a:stretch>
            <a:fillRect/>
          </a:stretch>
        </p:blipFill>
        <p:spPr>
          <a:xfrm>
            <a:off x="1170305" y="5130800"/>
            <a:ext cx="5962650" cy="11525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集群监控平台搭建</a:t>
            </a:r>
            <a:endParaRPr dirty="0"/>
          </a:p>
        </p:txBody>
      </p:sp>
      <p:sp>
        <p:nvSpPr>
          <p:cNvPr id="3" name="文本框 2"/>
          <p:cNvSpPr txBox="1"/>
          <p:nvPr/>
        </p:nvSpPr>
        <p:spPr>
          <a:xfrm>
            <a:off x="866775" y="1398270"/>
            <a:ext cx="9879330" cy="922020"/>
          </a:xfrm>
          <a:prstGeom prst="rect">
            <a:avLst/>
          </a:prstGeom>
          <a:noFill/>
        </p:spPr>
        <p:txBody>
          <a:bodyPr wrap="square" rtlCol="0">
            <a:spAutoFit/>
          </a:bodyPr>
          <a:p>
            <a:r>
              <a:rPr lang="en-US" altLang="zh-CN"/>
              <a:t>      RocketMQ</a:t>
            </a:r>
            <a:r>
              <a:rPr lang="zh-CN" altLang="en-US"/>
              <a:t>有一个对其扩展的开源项目（</a:t>
            </a:r>
            <a:r>
              <a:rPr lang="en-US" altLang="zh-CN"/>
              <a:t>https://github.com/apache/rocketmq-externals</a:t>
            </a:r>
            <a:r>
              <a:rPr lang="zh-CN" altLang="en-US"/>
              <a:t>），这个项目中有一个子模块叫</a:t>
            </a:r>
            <a:r>
              <a:rPr lang="en-US" altLang="zh-CN"/>
              <a:t>rocketmq-console</a:t>
            </a:r>
            <a:r>
              <a:rPr lang="zh-CN" altLang="en-US"/>
              <a:t>，这个是以图形可视化的形式展示集群的各个组件的运行状态</a:t>
            </a:r>
            <a:r>
              <a:rPr lang="en-US" altLang="zh-CN"/>
              <a:t>.</a:t>
            </a:r>
            <a:endParaRPr lang="en-US" altLang="zh-CN"/>
          </a:p>
        </p:txBody>
      </p:sp>
      <p:sp>
        <p:nvSpPr>
          <p:cNvPr id="4" name="文本框 3"/>
          <p:cNvSpPr txBox="1"/>
          <p:nvPr/>
        </p:nvSpPr>
        <p:spPr>
          <a:xfrm>
            <a:off x="866775" y="2499360"/>
            <a:ext cx="5461635" cy="368300"/>
          </a:xfrm>
          <a:prstGeom prst="rect">
            <a:avLst/>
          </a:prstGeom>
          <a:noFill/>
        </p:spPr>
        <p:txBody>
          <a:bodyPr wrap="square" rtlCol="0">
            <a:spAutoFit/>
          </a:bodyPr>
          <a:p>
            <a:r>
              <a:rPr lang="zh-CN" altLang="en-US"/>
              <a:t>下载并编译打包：</a:t>
            </a:r>
            <a:endParaRPr lang="zh-CN" altLang="en-US"/>
          </a:p>
        </p:txBody>
      </p:sp>
      <p:pic>
        <p:nvPicPr>
          <p:cNvPr id="5" name="图片 4"/>
          <p:cNvPicPr>
            <a:picLocks noChangeAspect="1"/>
          </p:cNvPicPr>
          <p:nvPr/>
        </p:nvPicPr>
        <p:blipFill>
          <a:blip r:embed="rId1"/>
          <a:stretch>
            <a:fillRect/>
          </a:stretch>
        </p:blipFill>
        <p:spPr>
          <a:xfrm>
            <a:off x="866775" y="3012440"/>
            <a:ext cx="7896225" cy="1076325"/>
          </a:xfrm>
          <a:prstGeom prst="rect">
            <a:avLst/>
          </a:prstGeom>
        </p:spPr>
      </p:pic>
      <p:sp>
        <p:nvSpPr>
          <p:cNvPr id="6" name="文本框 5"/>
          <p:cNvSpPr txBox="1"/>
          <p:nvPr/>
        </p:nvSpPr>
        <p:spPr>
          <a:xfrm>
            <a:off x="866775" y="4495165"/>
            <a:ext cx="9772015" cy="645160"/>
          </a:xfrm>
          <a:prstGeom prst="rect">
            <a:avLst/>
          </a:prstGeom>
          <a:noFill/>
        </p:spPr>
        <p:txBody>
          <a:bodyPr wrap="square" rtlCol="0">
            <a:spAutoFit/>
          </a:bodyPr>
          <a:p>
            <a:r>
              <a:rPr lang="zh-CN" altLang="en-US"/>
              <a:t>注意：</a:t>
            </a:r>
            <a:r>
              <a:rPr lang="zh-CN" altLang="en-US"/>
              <a:t>打包之前，要在</a:t>
            </a:r>
            <a:r>
              <a:rPr lang="en-US" altLang="zh-CN"/>
              <a:t>rocketmq-console</a:t>
            </a:r>
            <a:r>
              <a:rPr lang="zh-CN" altLang="en-US"/>
              <a:t>的</a:t>
            </a:r>
            <a:r>
              <a:rPr lang="en-US" altLang="zh-CN"/>
              <a:t>application.properties</a:t>
            </a:r>
            <a:r>
              <a:rPr lang="zh-CN" altLang="en-US"/>
              <a:t>文件中配置</a:t>
            </a:r>
            <a:r>
              <a:rPr lang="en-US" altLang="zh-CN"/>
              <a:t>nameServer</a:t>
            </a:r>
            <a:r>
              <a:rPr lang="zh-CN" altLang="en-US"/>
              <a:t>集群        地址</a:t>
            </a:r>
            <a:endParaRPr lang="zh-CN" altLang="en-US"/>
          </a:p>
        </p:txBody>
      </p:sp>
      <p:pic>
        <p:nvPicPr>
          <p:cNvPr id="10" name="图片 9"/>
          <p:cNvPicPr>
            <a:picLocks noChangeAspect="1"/>
          </p:cNvPicPr>
          <p:nvPr/>
        </p:nvPicPr>
        <p:blipFill>
          <a:blip r:embed="rId2"/>
          <a:stretch>
            <a:fillRect/>
          </a:stretch>
        </p:blipFill>
        <p:spPr>
          <a:xfrm>
            <a:off x="866775" y="5257165"/>
            <a:ext cx="8867775" cy="5143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集群监控平台搭建</a:t>
            </a:r>
            <a:endParaRPr dirty="0"/>
          </a:p>
        </p:txBody>
      </p:sp>
      <p:sp>
        <p:nvSpPr>
          <p:cNvPr id="7" name="文本框 6"/>
          <p:cNvSpPr txBox="1"/>
          <p:nvPr/>
        </p:nvSpPr>
        <p:spPr>
          <a:xfrm>
            <a:off x="768350" y="1265555"/>
            <a:ext cx="8256270" cy="368300"/>
          </a:xfrm>
          <a:prstGeom prst="rect">
            <a:avLst/>
          </a:prstGeom>
          <a:noFill/>
        </p:spPr>
        <p:txBody>
          <a:bodyPr wrap="square" rtlCol="0">
            <a:spAutoFit/>
          </a:bodyPr>
          <a:p>
            <a:r>
              <a:rPr lang="zh-CN" altLang="en-US"/>
              <a:t>启动</a:t>
            </a:r>
            <a:r>
              <a:rPr lang="en-US" altLang="zh-CN"/>
              <a:t>rocket-console</a:t>
            </a:r>
            <a:r>
              <a:rPr lang="zh-CN" altLang="en-US"/>
              <a:t>：</a:t>
            </a:r>
            <a:endParaRPr lang="zh-CN" altLang="en-US"/>
          </a:p>
        </p:txBody>
      </p:sp>
      <p:pic>
        <p:nvPicPr>
          <p:cNvPr id="8" name="图片 7"/>
          <p:cNvPicPr>
            <a:picLocks noChangeAspect="1"/>
          </p:cNvPicPr>
          <p:nvPr/>
        </p:nvPicPr>
        <p:blipFill>
          <a:blip r:embed="rId1"/>
          <a:stretch>
            <a:fillRect/>
          </a:stretch>
        </p:blipFill>
        <p:spPr>
          <a:xfrm>
            <a:off x="768350" y="1781175"/>
            <a:ext cx="7305675" cy="476250"/>
          </a:xfrm>
          <a:prstGeom prst="rect">
            <a:avLst/>
          </a:prstGeom>
        </p:spPr>
      </p:pic>
      <p:pic>
        <p:nvPicPr>
          <p:cNvPr id="9" name="图片 8"/>
          <p:cNvPicPr>
            <a:picLocks noChangeAspect="1"/>
          </p:cNvPicPr>
          <p:nvPr/>
        </p:nvPicPr>
        <p:blipFill>
          <a:blip r:embed="rId2"/>
          <a:stretch>
            <a:fillRect/>
          </a:stretch>
        </p:blipFill>
        <p:spPr>
          <a:xfrm>
            <a:off x="768350" y="2731135"/>
            <a:ext cx="8752840" cy="358267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集群监控平台搭建</a:t>
            </a:r>
            <a:endParaRPr dirty="0"/>
          </a:p>
        </p:txBody>
      </p:sp>
      <p:sp>
        <p:nvSpPr>
          <p:cNvPr id="7" name="文本框 6"/>
          <p:cNvSpPr txBox="1"/>
          <p:nvPr/>
        </p:nvSpPr>
        <p:spPr>
          <a:xfrm>
            <a:off x="768350" y="1265555"/>
            <a:ext cx="8256270" cy="368300"/>
          </a:xfrm>
          <a:prstGeom prst="rect">
            <a:avLst/>
          </a:prstGeom>
          <a:noFill/>
        </p:spPr>
        <p:txBody>
          <a:bodyPr wrap="square" rtlCol="0">
            <a:spAutoFit/>
          </a:bodyPr>
          <a:p>
            <a:r>
              <a:rPr lang="zh-CN" altLang="en-US"/>
              <a:t>访问 </a:t>
            </a:r>
            <a:r>
              <a:rPr lang="en-US" altLang="zh-CN"/>
              <a:t>192.168.25.135</a:t>
            </a:r>
            <a:r>
              <a:rPr lang="zh-CN" altLang="en-US"/>
              <a:t>：</a:t>
            </a:r>
            <a:r>
              <a:rPr lang="en-US" altLang="zh-CN"/>
              <a:t>8080</a:t>
            </a:r>
            <a:endParaRPr lang="en-US" altLang="zh-CN"/>
          </a:p>
        </p:txBody>
      </p:sp>
      <p:pic>
        <p:nvPicPr>
          <p:cNvPr id="3" name="图片 2"/>
          <p:cNvPicPr>
            <a:picLocks noChangeAspect="1"/>
          </p:cNvPicPr>
          <p:nvPr/>
        </p:nvPicPr>
        <p:blipFill>
          <a:blip r:embed="rId1"/>
          <a:stretch>
            <a:fillRect/>
          </a:stretch>
        </p:blipFill>
        <p:spPr>
          <a:xfrm>
            <a:off x="768350" y="2005965"/>
            <a:ext cx="8203565" cy="40322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消息发送样例</a:t>
            </a:r>
            <a:endParaRPr dirty="0"/>
          </a:p>
        </p:txBody>
      </p:sp>
      <p:sp>
        <p:nvSpPr>
          <p:cNvPr id="7" name="文本框 6"/>
          <p:cNvSpPr txBox="1"/>
          <p:nvPr/>
        </p:nvSpPr>
        <p:spPr>
          <a:xfrm>
            <a:off x="768350" y="1265555"/>
            <a:ext cx="8256270" cy="368300"/>
          </a:xfrm>
          <a:prstGeom prst="rect">
            <a:avLst/>
          </a:prstGeom>
          <a:noFill/>
        </p:spPr>
        <p:txBody>
          <a:bodyPr wrap="square" rtlCol="0">
            <a:spAutoFit/>
          </a:bodyPr>
          <a:p>
            <a:r>
              <a:rPr lang="zh-CN" altLang="en-US"/>
              <a:t>导入</a:t>
            </a:r>
            <a:r>
              <a:rPr lang="en-US" altLang="zh-CN"/>
              <a:t>MQ</a:t>
            </a:r>
            <a:r>
              <a:rPr lang="zh-CN" altLang="en-US"/>
              <a:t>客户端依赖</a:t>
            </a:r>
            <a:endParaRPr lang="zh-CN" altLang="en-US"/>
          </a:p>
        </p:txBody>
      </p:sp>
      <p:pic>
        <p:nvPicPr>
          <p:cNvPr id="4" name="图片 3"/>
          <p:cNvPicPr>
            <a:picLocks noChangeAspect="1"/>
          </p:cNvPicPr>
          <p:nvPr/>
        </p:nvPicPr>
        <p:blipFill>
          <a:blip r:embed="rId1"/>
          <a:stretch>
            <a:fillRect/>
          </a:stretch>
        </p:blipFill>
        <p:spPr>
          <a:xfrm>
            <a:off x="768350" y="1775460"/>
            <a:ext cx="7162800" cy="16192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发送同步消息</a:t>
            </a:r>
            <a:endParaRPr dirty="0"/>
          </a:p>
        </p:txBody>
      </p:sp>
      <p:sp>
        <p:nvSpPr>
          <p:cNvPr id="3" name="文本框 2"/>
          <p:cNvSpPr txBox="1"/>
          <p:nvPr/>
        </p:nvSpPr>
        <p:spPr>
          <a:xfrm>
            <a:off x="685165" y="2635885"/>
            <a:ext cx="3760470" cy="368300"/>
          </a:xfrm>
          <a:prstGeom prst="rect">
            <a:avLst/>
          </a:prstGeom>
          <a:noFill/>
        </p:spPr>
        <p:txBody>
          <a:bodyPr wrap="square" rtlCol="0">
            <a:spAutoFit/>
          </a:bodyPr>
          <a:p>
            <a:r>
              <a:rPr lang="zh-CN" altLang="en-US"/>
              <a:t>消息生产者：</a:t>
            </a:r>
            <a:endParaRPr lang="zh-CN" altLang="en-US"/>
          </a:p>
        </p:txBody>
      </p:sp>
      <p:pic>
        <p:nvPicPr>
          <p:cNvPr id="5" name="图片 4"/>
          <p:cNvPicPr>
            <a:picLocks noChangeAspect="1"/>
          </p:cNvPicPr>
          <p:nvPr/>
        </p:nvPicPr>
        <p:blipFill>
          <a:blip r:embed="rId1"/>
          <a:stretch>
            <a:fillRect/>
          </a:stretch>
        </p:blipFill>
        <p:spPr>
          <a:xfrm>
            <a:off x="2828290" y="656590"/>
            <a:ext cx="8343900" cy="59055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发送同步消息</a:t>
            </a:r>
            <a:endParaRPr dirty="0"/>
          </a:p>
        </p:txBody>
      </p:sp>
      <p:sp>
        <p:nvSpPr>
          <p:cNvPr id="3" name="文本框 2"/>
          <p:cNvSpPr txBox="1"/>
          <p:nvPr/>
        </p:nvSpPr>
        <p:spPr>
          <a:xfrm>
            <a:off x="950595" y="2178050"/>
            <a:ext cx="3760470" cy="368300"/>
          </a:xfrm>
          <a:prstGeom prst="rect">
            <a:avLst/>
          </a:prstGeom>
          <a:noFill/>
        </p:spPr>
        <p:txBody>
          <a:bodyPr wrap="square" rtlCol="0">
            <a:spAutoFit/>
          </a:bodyPr>
          <a:p>
            <a:r>
              <a:rPr lang="zh-CN" altLang="en-US"/>
              <a:t>消息生产者：</a:t>
            </a:r>
            <a:endParaRPr lang="zh-CN" altLang="en-US"/>
          </a:p>
        </p:txBody>
      </p:sp>
      <p:pic>
        <p:nvPicPr>
          <p:cNvPr id="4" name="图片 3"/>
          <p:cNvPicPr>
            <a:picLocks noChangeAspect="1"/>
          </p:cNvPicPr>
          <p:nvPr/>
        </p:nvPicPr>
        <p:blipFill>
          <a:blip r:embed="rId1"/>
          <a:stretch>
            <a:fillRect/>
          </a:stretch>
        </p:blipFill>
        <p:spPr>
          <a:xfrm>
            <a:off x="299720" y="2935605"/>
            <a:ext cx="10972800" cy="204597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MQ</a:t>
            </a:r>
            <a:r>
              <a:rPr dirty="0"/>
              <a:t>介绍</a:t>
            </a:r>
            <a:endParaRPr dirty="0"/>
          </a:p>
        </p:txBody>
      </p:sp>
      <p:sp>
        <p:nvSpPr>
          <p:cNvPr id="10" name="文本框 9"/>
          <p:cNvSpPr txBox="1"/>
          <p:nvPr/>
        </p:nvSpPr>
        <p:spPr>
          <a:xfrm>
            <a:off x="913130" y="1229995"/>
            <a:ext cx="6353810" cy="368300"/>
          </a:xfrm>
          <a:prstGeom prst="rect">
            <a:avLst/>
          </a:prstGeom>
          <a:noFill/>
        </p:spPr>
        <p:txBody>
          <a:bodyPr wrap="square" rtlCol="0">
            <a:spAutoFit/>
          </a:bodyPr>
          <a:p>
            <a:r>
              <a:rPr lang="zh-CN" altLang="en-US"/>
              <a:t>什么是</a:t>
            </a:r>
            <a:r>
              <a:rPr lang="en-US" altLang="zh-CN"/>
              <a:t>MQ</a:t>
            </a:r>
            <a:r>
              <a:rPr lang="zh-CN" altLang="en-US"/>
              <a:t>：消息队列就是一种</a:t>
            </a:r>
            <a:r>
              <a:rPr lang="en-US" altLang="zh-CN"/>
              <a:t>“</a:t>
            </a:r>
            <a:r>
              <a:rPr lang="zh-CN" altLang="en-US"/>
              <a:t>先进先出</a:t>
            </a:r>
            <a:r>
              <a:rPr lang="en-US" altLang="zh-CN"/>
              <a:t>”</a:t>
            </a:r>
            <a:r>
              <a:rPr lang="zh-CN" altLang="en-US"/>
              <a:t>的数据结构</a:t>
            </a:r>
            <a:endParaRPr lang="zh-CN" altLang="en-US"/>
          </a:p>
        </p:txBody>
      </p:sp>
      <p:pic>
        <p:nvPicPr>
          <p:cNvPr id="14" name="图片 13"/>
          <p:cNvPicPr>
            <a:picLocks noChangeAspect="1"/>
          </p:cNvPicPr>
          <p:nvPr>
            <p:custDataLst>
              <p:tags r:id="rId1"/>
            </p:custDataLst>
          </p:nvPr>
        </p:nvPicPr>
        <p:blipFill>
          <a:blip r:embed="rId2"/>
          <a:stretch>
            <a:fillRect/>
          </a:stretch>
        </p:blipFill>
        <p:spPr>
          <a:xfrm>
            <a:off x="1063625" y="1690370"/>
            <a:ext cx="8900160" cy="1508760"/>
          </a:xfrm>
          <a:prstGeom prst="rect">
            <a:avLst/>
          </a:prstGeom>
        </p:spPr>
      </p:pic>
      <p:sp>
        <p:nvSpPr>
          <p:cNvPr id="15" name="文本框 14"/>
          <p:cNvSpPr txBox="1"/>
          <p:nvPr/>
        </p:nvSpPr>
        <p:spPr>
          <a:xfrm>
            <a:off x="935990" y="4013835"/>
            <a:ext cx="5837555" cy="1198880"/>
          </a:xfrm>
          <a:prstGeom prst="rect">
            <a:avLst/>
          </a:prstGeom>
          <a:noFill/>
        </p:spPr>
        <p:txBody>
          <a:bodyPr wrap="square" rtlCol="0">
            <a:spAutoFit/>
          </a:bodyPr>
          <a:p>
            <a:r>
              <a:rPr lang="zh-CN" altLang="en-US"/>
              <a:t>为什么要用</a:t>
            </a:r>
            <a:r>
              <a:rPr lang="en-US" altLang="zh-CN"/>
              <a:t>MQ</a:t>
            </a:r>
            <a:r>
              <a:rPr lang="zh-CN" altLang="en-US"/>
              <a:t>：</a:t>
            </a:r>
            <a:endParaRPr lang="zh-CN" altLang="en-US"/>
          </a:p>
          <a:p>
            <a:r>
              <a:rPr lang="en-US" altLang="zh-CN"/>
              <a:t>1</a:t>
            </a:r>
            <a:r>
              <a:rPr lang="zh-CN" altLang="en-US"/>
              <a:t>、应用解耦</a:t>
            </a:r>
            <a:endParaRPr lang="zh-CN" altLang="en-US"/>
          </a:p>
          <a:p>
            <a:r>
              <a:rPr lang="en-US" altLang="zh-CN"/>
              <a:t>2</a:t>
            </a:r>
            <a:r>
              <a:rPr lang="zh-CN" altLang="en-US"/>
              <a:t>、流量消峰</a:t>
            </a:r>
            <a:endParaRPr lang="zh-CN" altLang="en-US"/>
          </a:p>
          <a:p>
            <a:r>
              <a:rPr lang="en-US" altLang="zh-CN"/>
              <a:t>3</a:t>
            </a:r>
            <a:r>
              <a:rPr lang="zh-CN" altLang="en-US"/>
              <a:t>、数据分发</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发送同步消息</a:t>
            </a:r>
            <a:endParaRPr dirty="0"/>
          </a:p>
        </p:txBody>
      </p:sp>
      <p:sp>
        <p:nvSpPr>
          <p:cNvPr id="3" name="文本框 2"/>
          <p:cNvSpPr txBox="1"/>
          <p:nvPr/>
        </p:nvSpPr>
        <p:spPr>
          <a:xfrm>
            <a:off x="685165" y="2635885"/>
            <a:ext cx="3760470" cy="368300"/>
          </a:xfrm>
          <a:prstGeom prst="rect">
            <a:avLst/>
          </a:prstGeom>
          <a:noFill/>
        </p:spPr>
        <p:txBody>
          <a:bodyPr wrap="square" rtlCol="0">
            <a:spAutoFit/>
          </a:bodyPr>
          <a:p>
            <a:r>
              <a:rPr lang="zh-CN" altLang="en-US"/>
              <a:t>消息消费者</a:t>
            </a:r>
            <a:r>
              <a:rPr lang="zh-CN" altLang="en-US"/>
              <a:t>：</a:t>
            </a:r>
            <a:endParaRPr lang="zh-CN" altLang="en-US"/>
          </a:p>
        </p:txBody>
      </p:sp>
      <p:pic>
        <p:nvPicPr>
          <p:cNvPr id="6" name="图片 5"/>
          <p:cNvPicPr>
            <a:picLocks noChangeAspect="1"/>
          </p:cNvPicPr>
          <p:nvPr/>
        </p:nvPicPr>
        <p:blipFill>
          <a:blip r:embed="rId1"/>
          <a:stretch>
            <a:fillRect/>
          </a:stretch>
        </p:blipFill>
        <p:spPr>
          <a:xfrm>
            <a:off x="2212340" y="809625"/>
            <a:ext cx="9538335" cy="556641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发送同步消息</a:t>
            </a:r>
            <a:endParaRPr dirty="0"/>
          </a:p>
        </p:txBody>
      </p:sp>
      <p:sp>
        <p:nvSpPr>
          <p:cNvPr id="3" name="文本框 2"/>
          <p:cNvSpPr txBox="1"/>
          <p:nvPr/>
        </p:nvSpPr>
        <p:spPr>
          <a:xfrm>
            <a:off x="685165" y="2635885"/>
            <a:ext cx="3760470" cy="368300"/>
          </a:xfrm>
          <a:prstGeom prst="rect">
            <a:avLst/>
          </a:prstGeom>
          <a:noFill/>
        </p:spPr>
        <p:txBody>
          <a:bodyPr wrap="square" rtlCol="0">
            <a:spAutoFit/>
          </a:bodyPr>
          <a:p>
            <a:r>
              <a:rPr lang="zh-CN" altLang="en-US"/>
              <a:t>消息消费者</a:t>
            </a:r>
            <a:r>
              <a:rPr lang="zh-CN" altLang="en-US"/>
              <a:t>：</a:t>
            </a:r>
            <a:endParaRPr lang="zh-CN" altLang="en-US"/>
          </a:p>
        </p:txBody>
      </p:sp>
      <p:pic>
        <p:nvPicPr>
          <p:cNvPr id="4" name="图片 3"/>
          <p:cNvPicPr>
            <a:picLocks noChangeAspect="1"/>
          </p:cNvPicPr>
          <p:nvPr/>
        </p:nvPicPr>
        <p:blipFill>
          <a:blip r:embed="rId1"/>
          <a:stretch>
            <a:fillRect/>
          </a:stretch>
        </p:blipFill>
        <p:spPr>
          <a:xfrm>
            <a:off x="3071495" y="1754505"/>
            <a:ext cx="1781175" cy="291465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5208" y="285750"/>
            <a:ext cx="11629747"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4675579" y="2923739"/>
            <a:ext cx="2840842" cy="1089529"/>
          </a:xfrm>
          <a:prstGeom prst="rect">
            <a:avLst/>
          </a:prstGeom>
        </p:spPr>
        <p:txBody>
          <a:bodyPr wrap="none">
            <a:spAutoFit/>
          </a:bodyPr>
          <a:lstStyle/>
          <a:p>
            <a:pPr algn="ctr">
              <a:lnSpc>
                <a:spcPct val="120000"/>
              </a:lnSpc>
            </a:pPr>
            <a:r>
              <a:rPr lang="en-US" altLang="zh-CN" sz="5400" dirty="0">
                <a:solidFill>
                  <a:schemeClr val="bg1"/>
                </a:solidFill>
                <a:latin typeface="+mn-ea"/>
              </a:rPr>
              <a:t>THANKS</a:t>
            </a:r>
            <a:endParaRPr lang="zh-CN" altLang="en-US" sz="5400" dirty="0">
              <a:solidFill>
                <a:schemeClr val="bg1"/>
              </a:solidFill>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应用耦合</a:t>
            </a:r>
            <a:endParaRPr dirty="0"/>
          </a:p>
        </p:txBody>
      </p:sp>
      <p:sp>
        <p:nvSpPr>
          <p:cNvPr id="9" name="文本框 8"/>
          <p:cNvSpPr txBox="1"/>
          <p:nvPr/>
        </p:nvSpPr>
        <p:spPr>
          <a:xfrm>
            <a:off x="838200" y="1111250"/>
            <a:ext cx="9977120" cy="922020"/>
          </a:xfrm>
          <a:prstGeom prst="rect">
            <a:avLst/>
          </a:prstGeom>
          <a:noFill/>
        </p:spPr>
        <p:txBody>
          <a:bodyPr wrap="square" rtlCol="0">
            <a:spAutoFit/>
          </a:bodyPr>
          <a:p>
            <a:r>
              <a:rPr lang="en-US" altLang="zh-CN"/>
              <a:t>       </a:t>
            </a:r>
            <a:r>
              <a:rPr lang="zh-CN" altLang="en-US"/>
              <a:t>系统的耦合性越高，容错性就越低。以电商为例，用户创建订单后，如果耦合调用库存系统、物流系统、支付系统，任何一个子系统出了故障或者因为升级等原因暂时不可用，都会造成下单操作异常，影响用户</a:t>
            </a:r>
            <a:r>
              <a:rPr lang="zh-CN" altLang="en-US"/>
              <a:t>使用体验。</a:t>
            </a:r>
            <a:endParaRPr lang="zh-CN" altLang="en-US"/>
          </a:p>
        </p:txBody>
      </p:sp>
      <p:pic>
        <p:nvPicPr>
          <p:cNvPr id="10" name="图片 9"/>
          <p:cNvPicPr>
            <a:picLocks noChangeAspect="1"/>
          </p:cNvPicPr>
          <p:nvPr>
            <p:custDataLst>
              <p:tags r:id="rId1"/>
            </p:custDataLst>
          </p:nvPr>
        </p:nvPicPr>
        <p:blipFill>
          <a:blip r:embed="rId2"/>
          <a:stretch>
            <a:fillRect/>
          </a:stretch>
        </p:blipFill>
        <p:spPr>
          <a:xfrm>
            <a:off x="3102610" y="2367280"/>
            <a:ext cx="5448300" cy="35433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应用耦合</a:t>
            </a:r>
            <a:endParaRPr dirty="0"/>
          </a:p>
        </p:txBody>
      </p:sp>
      <p:sp>
        <p:nvSpPr>
          <p:cNvPr id="9" name="文本框 8"/>
          <p:cNvSpPr txBox="1"/>
          <p:nvPr/>
        </p:nvSpPr>
        <p:spPr>
          <a:xfrm>
            <a:off x="838200" y="1111250"/>
            <a:ext cx="9977120" cy="1198880"/>
          </a:xfrm>
          <a:prstGeom prst="rect">
            <a:avLst/>
          </a:prstGeom>
          <a:noFill/>
        </p:spPr>
        <p:txBody>
          <a:bodyPr wrap="square" rtlCol="0">
            <a:spAutoFit/>
          </a:bodyPr>
          <a:p>
            <a:r>
              <a:rPr lang="en-US" altLang="zh-CN"/>
              <a:t>       </a:t>
            </a:r>
            <a:r>
              <a:rPr lang="zh-CN" altLang="en-US"/>
              <a:t>使用消息队列解耦合，系统的耦合性就会降低了。比如物流系统发生故障，需要几分钟才能修复，在这段时间内，物流系统要处理的数据被缓存到消息队列中，用户的下单操作正常完成。当物流系统恢复后，补充处理存在消息队列中  订单消息即可，终端系统感知不到物流系统发生过几分钟的故障。</a:t>
            </a:r>
            <a:endParaRPr lang="zh-CN" altLang="en-US"/>
          </a:p>
        </p:txBody>
      </p:sp>
      <p:pic>
        <p:nvPicPr>
          <p:cNvPr id="3" name="图片 2"/>
          <p:cNvPicPr>
            <a:picLocks noChangeAspect="1"/>
          </p:cNvPicPr>
          <p:nvPr/>
        </p:nvPicPr>
        <p:blipFill>
          <a:blip r:embed="rId1"/>
          <a:stretch>
            <a:fillRect/>
          </a:stretch>
        </p:blipFill>
        <p:spPr>
          <a:xfrm>
            <a:off x="2339975" y="2426335"/>
            <a:ext cx="7210425" cy="34671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流量消峰</a:t>
            </a:r>
            <a:endParaRPr dirty="0"/>
          </a:p>
        </p:txBody>
      </p:sp>
      <p:pic>
        <p:nvPicPr>
          <p:cNvPr id="3" name="图片 2"/>
          <p:cNvPicPr>
            <a:picLocks noChangeAspect="1"/>
          </p:cNvPicPr>
          <p:nvPr/>
        </p:nvPicPr>
        <p:blipFill>
          <a:blip r:embed="rId1"/>
          <a:stretch>
            <a:fillRect/>
          </a:stretch>
        </p:blipFill>
        <p:spPr>
          <a:xfrm>
            <a:off x="1127125" y="745490"/>
            <a:ext cx="3841750" cy="3951605"/>
          </a:xfrm>
          <a:prstGeom prst="rect">
            <a:avLst/>
          </a:prstGeom>
        </p:spPr>
      </p:pic>
      <p:sp>
        <p:nvSpPr>
          <p:cNvPr id="4" name="文本框 3"/>
          <p:cNvSpPr txBox="1"/>
          <p:nvPr/>
        </p:nvSpPr>
        <p:spPr>
          <a:xfrm>
            <a:off x="1127125" y="4842510"/>
            <a:ext cx="3494405" cy="1753235"/>
          </a:xfrm>
          <a:prstGeom prst="rect">
            <a:avLst/>
          </a:prstGeom>
          <a:noFill/>
        </p:spPr>
        <p:txBody>
          <a:bodyPr wrap="square" rtlCol="0">
            <a:spAutoFit/>
          </a:bodyPr>
          <a:p>
            <a:r>
              <a:rPr lang="en-US" altLang="zh-CN"/>
              <a:t>      </a:t>
            </a:r>
            <a:r>
              <a:rPr lang="zh-CN" altLang="en-US"/>
              <a:t>应用系统如果遇到系统请求流量的瞬间猛增，有可能会讲系统压垮。有了消息队列可以将大量请求缓存起来，分散到很长一段时间处理，这样可以大大提高系统的稳定性和用户体验。</a:t>
            </a:r>
            <a:endParaRPr lang="zh-CN" altLang="en-US"/>
          </a:p>
        </p:txBody>
      </p:sp>
      <p:pic>
        <p:nvPicPr>
          <p:cNvPr id="5" name="图片 4"/>
          <p:cNvPicPr>
            <a:picLocks noChangeAspect="1"/>
          </p:cNvPicPr>
          <p:nvPr/>
        </p:nvPicPr>
        <p:blipFill>
          <a:blip r:embed="rId2"/>
          <a:stretch>
            <a:fillRect/>
          </a:stretch>
        </p:blipFill>
        <p:spPr>
          <a:xfrm>
            <a:off x="6482080" y="809625"/>
            <a:ext cx="4924425" cy="3888105"/>
          </a:xfrm>
          <a:prstGeom prst="rect">
            <a:avLst/>
          </a:prstGeom>
        </p:spPr>
      </p:pic>
      <p:sp>
        <p:nvSpPr>
          <p:cNvPr id="6" name="文本框 5"/>
          <p:cNvSpPr txBox="1"/>
          <p:nvPr/>
        </p:nvSpPr>
        <p:spPr>
          <a:xfrm>
            <a:off x="6773545" y="4980940"/>
            <a:ext cx="4182110" cy="1476375"/>
          </a:xfrm>
          <a:prstGeom prst="rect">
            <a:avLst/>
          </a:prstGeom>
          <a:noFill/>
        </p:spPr>
        <p:txBody>
          <a:bodyPr wrap="square" rtlCol="0">
            <a:spAutoFit/>
          </a:bodyPr>
          <a:p>
            <a:r>
              <a:rPr lang="en-US" altLang="zh-CN"/>
              <a:t>      </a:t>
            </a:r>
            <a:r>
              <a:rPr lang="zh-CN" altLang="en-US"/>
              <a:t>一般情况下，为了保证系统的稳定性，如果系统负载超过阈值，就会阻止用户请求，但这显然会影响用户体验，而如果使用消息队列将请求缓存起来，等待系统处理完毕后通知用户下单完毕。</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数据分发</a:t>
            </a:r>
            <a:endParaRPr dirty="0"/>
          </a:p>
        </p:txBody>
      </p:sp>
      <p:pic>
        <p:nvPicPr>
          <p:cNvPr id="4" name="图片 3"/>
          <p:cNvPicPr>
            <a:picLocks noChangeAspect="1"/>
          </p:cNvPicPr>
          <p:nvPr/>
        </p:nvPicPr>
        <p:blipFill>
          <a:blip r:embed="rId1"/>
          <a:stretch>
            <a:fillRect/>
          </a:stretch>
        </p:blipFill>
        <p:spPr>
          <a:xfrm>
            <a:off x="1485265" y="1093470"/>
            <a:ext cx="8296275" cy="3962400"/>
          </a:xfrm>
          <a:prstGeom prst="rect">
            <a:avLst/>
          </a:prstGeom>
        </p:spPr>
      </p:pic>
      <p:sp>
        <p:nvSpPr>
          <p:cNvPr id="6" name="文本框 5"/>
          <p:cNvSpPr txBox="1"/>
          <p:nvPr/>
        </p:nvSpPr>
        <p:spPr>
          <a:xfrm>
            <a:off x="3848735" y="5605780"/>
            <a:ext cx="4031615" cy="368300"/>
          </a:xfrm>
          <a:prstGeom prst="rect">
            <a:avLst/>
          </a:prstGeom>
          <a:noFill/>
        </p:spPr>
        <p:txBody>
          <a:bodyPr wrap="square" rtlCol="0">
            <a:spAutoFit/>
          </a:bodyPr>
          <a:p>
            <a:r>
              <a:rPr lang="zh-CN" altLang="en-US"/>
              <a:t>传统系统之间进行调用的方法</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数据分发</a:t>
            </a:r>
            <a:endParaRPr dirty="0"/>
          </a:p>
        </p:txBody>
      </p:sp>
      <p:pic>
        <p:nvPicPr>
          <p:cNvPr id="3" name="图片 2"/>
          <p:cNvPicPr>
            <a:picLocks noChangeAspect="1"/>
          </p:cNvPicPr>
          <p:nvPr/>
        </p:nvPicPr>
        <p:blipFill>
          <a:blip r:embed="rId1"/>
          <a:stretch>
            <a:fillRect/>
          </a:stretch>
        </p:blipFill>
        <p:spPr>
          <a:xfrm>
            <a:off x="2170430" y="809625"/>
            <a:ext cx="7851775" cy="4594225"/>
          </a:xfrm>
          <a:prstGeom prst="rect">
            <a:avLst/>
          </a:prstGeom>
        </p:spPr>
      </p:pic>
      <p:sp>
        <p:nvSpPr>
          <p:cNvPr id="5" name="文本框 4"/>
          <p:cNvSpPr txBox="1"/>
          <p:nvPr/>
        </p:nvSpPr>
        <p:spPr>
          <a:xfrm>
            <a:off x="2146300" y="5725160"/>
            <a:ext cx="8009255" cy="922020"/>
          </a:xfrm>
          <a:prstGeom prst="rect">
            <a:avLst/>
          </a:prstGeom>
          <a:noFill/>
        </p:spPr>
        <p:txBody>
          <a:bodyPr wrap="square" rtlCol="0">
            <a:spAutoFit/>
          </a:bodyPr>
          <a:p>
            <a:r>
              <a:rPr lang="en-US" altLang="zh-CN"/>
              <a:t>    </a:t>
            </a:r>
            <a:r>
              <a:rPr lang="zh-CN" altLang="en-US"/>
              <a:t>通过消息队列可以让数据在多个系统之间进行流通。数据的生产者不需要关心谁来使用数据，只要讲数据发送到消息队列，数据使用方直接在消息队列中直接获取即可</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dirty="0"/>
              <a:t>各种</a:t>
            </a:r>
            <a:r>
              <a:rPr lang="en-US" altLang="zh-CN" dirty="0"/>
              <a:t>MQ</a:t>
            </a:r>
            <a:r>
              <a:rPr dirty="0"/>
              <a:t>产品的比较</a:t>
            </a:r>
            <a:endParaRPr dirty="0"/>
          </a:p>
        </p:txBody>
      </p:sp>
      <p:sp>
        <p:nvSpPr>
          <p:cNvPr id="4" name="文本框 3"/>
          <p:cNvSpPr txBox="1"/>
          <p:nvPr/>
        </p:nvSpPr>
        <p:spPr>
          <a:xfrm>
            <a:off x="722630" y="1086485"/>
            <a:ext cx="8287385" cy="368300"/>
          </a:xfrm>
          <a:prstGeom prst="rect">
            <a:avLst/>
          </a:prstGeom>
          <a:noFill/>
        </p:spPr>
        <p:txBody>
          <a:bodyPr wrap="square" rtlCol="0">
            <a:spAutoFit/>
          </a:bodyPr>
          <a:p>
            <a:r>
              <a:rPr lang="zh-CN" altLang="en-US"/>
              <a:t>常见的</a:t>
            </a:r>
            <a:r>
              <a:rPr lang="en-US" altLang="zh-CN"/>
              <a:t>MQ</a:t>
            </a:r>
            <a:r>
              <a:rPr lang="zh-CN" altLang="en-US"/>
              <a:t>产品包括</a:t>
            </a:r>
            <a:r>
              <a:rPr lang="en-US" altLang="zh-CN"/>
              <a:t>Kafka</a:t>
            </a:r>
            <a:r>
              <a:rPr lang="zh-CN" altLang="en-US"/>
              <a:t>、</a:t>
            </a:r>
            <a:r>
              <a:rPr lang="en-US" altLang="zh-CN"/>
              <a:t>ActiveMQ</a:t>
            </a:r>
            <a:r>
              <a:rPr lang="zh-CN" altLang="en-US"/>
              <a:t>、</a:t>
            </a:r>
            <a:r>
              <a:rPr lang="en-US" altLang="zh-CN"/>
              <a:t>RabbitMQ</a:t>
            </a:r>
            <a:r>
              <a:rPr lang="zh-CN" altLang="en-US"/>
              <a:t>、</a:t>
            </a:r>
            <a:r>
              <a:rPr lang="en-US" altLang="zh-CN"/>
              <a:t>RocketMQ</a:t>
            </a:r>
            <a:r>
              <a:rPr lang="zh-CN" altLang="en-US"/>
              <a:t>。</a:t>
            </a:r>
            <a:endParaRPr lang="zh-CN" altLang="en-US"/>
          </a:p>
        </p:txBody>
      </p:sp>
      <p:graphicFrame>
        <p:nvGraphicFramePr>
          <p:cNvPr id="6" name="表格 5"/>
          <p:cNvGraphicFramePr/>
          <p:nvPr>
            <p:custDataLst>
              <p:tags r:id="rId1"/>
            </p:custDataLst>
          </p:nvPr>
        </p:nvGraphicFramePr>
        <p:xfrm>
          <a:off x="1035050" y="2001520"/>
          <a:ext cx="9915525" cy="4190365"/>
        </p:xfrm>
        <a:graphic>
          <a:graphicData uri="http://schemas.openxmlformats.org/drawingml/2006/table">
            <a:tbl>
              <a:tblPr firstRow="1" bandRow="1">
                <a:tableStyleId>{69C7853C-536D-4A76-A0AE-DD22124D55A5}</a:tableStyleId>
              </a:tblPr>
              <a:tblGrid>
                <a:gridCol w="1983105"/>
                <a:gridCol w="1983105"/>
                <a:gridCol w="1983105"/>
                <a:gridCol w="1983105"/>
                <a:gridCol w="1983105"/>
              </a:tblGrid>
              <a:tr h="1147445">
                <a:tc>
                  <a:txBody>
                    <a:bodyPr/>
                    <a:p>
                      <a:pPr indent="0" algn="ctr">
                        <a:lnSpc>
                          <a:spcPct val="120000"/>
                        </a:lnSpc>
                        <a:spcBef>
                          <a:spcPts val="0"/>
                        </a:spcBef>
                        <a:spcAft>
                          <a:spcPts val="0"/>
                        </a:spcAft>
                        <a:buNone/>
                      </a:pPr>
                      <a:r>
                        <a:rPr lang="zh-CN" altLang="en-US" sz="2000" spc="130"/>
                        <a:t>产品</a:t>
                      </a:r>
                      <a:endParaRPr lang="zh-CN" altLang="en-US" sz="2000" spc="130"/>
                    </a:p>
                  </a:txBody>
                  <a:tcPr marL="317500" marR="317500" marT="215900" marB="215900" anchor="ctr"/>
                </a:tc>
                <a:tc>
                  <a:txBody>
                    <a:bodyPr/>
                    <a:p>
                      <a:pPr indent="0" algn="ctr">
                        <a:lnSpc>
                          <a:spcPct val="120000"/>
                        </a:lnSpc>
                        <a:spcBef>
                          <a:spcPts val="0"/>
                        </a:spcBef>
                        <a:spcAft>
                          <a:spcPts val="0"/>
                        </a:spcAft>
                        <a:buNone/>
                      </a:pPr>
                      <a:r>
                        <a:rPr lang="en-US" altLang="zh-CN" sz="2000" spc="130"/>
                        <a:t>ActiveMQ</a:t>
                      </a:r>
                      <a:endParaRPr lang="en-US" altLang="zh-CN" sz="2000" spc="130"/>
                    </a:p>
                  </a:txBody>
                  <a:tcPr marL="317500" marR="317500" marT="215900" marB="215900" anchor="ctr"/>
                </a:tc>
                <a:tc>
                  <a:txBody>
                    <a:bodyPr/>
                    <a:p>
                      <a:pPr indent="0" algn="ctr">
                        <a:lnSpc>
                          <a:spcPct val="120000"/>
                        </a:lnSpc>
                        <a:spcBef>
                          <a:spcPts val="0"/>
                        </a:spcBef>
                        <a:spcAft>
                          <a:spcPts val="0"/>
                        </a:spcAft>
                        <a:buNone/>
                      </a:pPr>
                      <a:r>
                        <a:rPr lang="en-US" altLang="zh-CN" sz="2000" spc="130"/>
                        <a:t>RabbitMQ</a:t>
                      </a:r>
                      <a:endParaRPr lang="en-US" altLang="zh-CN" sz="2000" spc="130"/>
                    </a:p>
                  </a:txBody>
                  <a:tcPr marL="317500" marR="317500" marT="215900" marB="215900" anchor="ctr"/>
                </a:tc>
                <a:tc>
                  <a:txBody>
                    <a:bodyPr/>
                    <a:p>
                      <a:pPr indent="0" algn="ctr">
                        <a:lnSpc>
                          <a:spcPct val="120000"/>
                        </a:lnSpc>
                        <a:spcBef>
                          <a:spcPts val="0"/>
                        </a:spcBef>
                        <a:spcAft>
                          <a:spcPts val="0"/>
                        </a:spcAft>
                        <a:buNone/>
                      </a:pPr>
                      <a:r>
                        <a:rPr lang="en-US" altLang="zh-CN" sz="2000" spc="130"/>
                        <a:t>RocketMQ</a:t>
                      </a:r>
                      <a:endParaRPr lang="en-US" altLang="zh-CN" sz="2000" spc="130"/>
                    </a:p>
                  </a:txBody>
                  <a:tcPr marL="317500" marR="317500" marT="215900" marB="215900" anchor="ctr"/>
                </a:tc>
                <a:tc>
                  <a:txBody>
                    <a:bodyPr/>
                    <a:p>
                      <a:pPr indent="0" algn="ctr">
                        <a:lnSpc>
                          <a:spcPct val="120000"/>
                        </a:lnSpc>
                        <a:spcBef>
                          <a:spcPts val="0"/>
                        </a:spcBef>
                        <a:spcAft>
                          <a:spcPts val="0"/>
                        </a:spcAft>
                        <a:buNone/>
                      </a:pPr>
                      <a:r>
                        <a:rPr lang="en-US" altLang="zh-CN" sz="2000" spc="130"/>
                        <a:t>Kafka</a:t>
                      </a:r>
                      <a:endParaRPr lang="en-US" altLang="zh-CN" sz="2000" spc="130"/>
                    </a:p>
                  </a:txBody>
                  <a:tcPr marL="317500" marR="317500" marT="215900" marB="215900" anchor="ctr"/>
                </a:tc>
              </a:tr>
              <a:tr h="760730">
                <a:tc>
                  <a:txBody>
                    <a:bodyPr/>
                    <a:p>
                      <a:pPr indent="0" algn="ctr">
                        <a:lnSpc>
                          <a:spcPct val="120000"/>
                        </a:lnSpc>
                        <a:spcBef>
                          <a:spcPts val="0"/>
                        </a:spcBef>
                        <a:spcAft>
                          <a:spcPts val="0"/>
                        </a:spcAft>
                        <a:buNone/>
                      </a:pPr>
                      <a:r>
                        <a:rPr lang="zh-CN" altLang="en-US" sz="1800" spc="130"/>
                        <a:t>开发语言</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t>java</a:t>
                      </a:r>
                      <a:endParaRPr lang="en-US" altLang="zh-CN"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t>erlang</a:t>
                      </a:r>
                      <a:endParaRPr lang="en-US" altLang="zh-CN"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t>java</a:t>
                      </a:r>
                      <a:endParaRPr lang="en-US" altLang="zh-CN"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t>scala</a:t>
                      </a:r>
                      <a:endParaRPr lang="en-US" altLang="zh-CN" sz="1800" spc="130"/>
                    </a:p>
                  </a:txBody>
                  <a:tcPr marL="317500" marR="317500" marT="215900" marB="215900" anchor="ctr"/>
                </a:tc>
              </a:tr>
              <a:tr h="760730">
                <a:tc>
                  <a:txBody>
                    <a:bodyPr/>
                    <a:p>
                      <a:pPr indent="0" algn="ctr">
                        <a:lnSpc>
                          <a:spcPct val="120000"/>
                        </a:lnSpc>
                        <a:spcBef>
                          <a:spcPts val="0"/>
                        </a:spcBef>
                        <a:spcAft>
                          <a:spcPts val="0"/>
                        </a:spcAft>
                        <a:buNone/>
                      </a:pPr>
                      <a:r>
                        <a:rPr lang="zh-CN" altLang="en-US" sz="1800" spc="130"/>
                        <a:t>单机吞吐量</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zh-CN" altLang="en-US" sz="1800" spc="130"/>
                        <a:t>万级</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zh-CN" altLang="en-US" sz="1800" spc="130">
                          <a:sym typeface="+mn-ea"/>
                        </a:rPr>
                        <a:t>万级</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sym typeface="+mn-ea"/>
                        </a:rPr>
                        <a:t>10</a:t>
                      </a:r>
                      <a:r>
                        <a:rPr lang="zh-CN" altLang="en-US" sz="1800" spc="130">
                          <a:sym typeface="+mn-ea"/>
                        </a:rPr>
                        <a:t>万级</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sym typeface="+mn-ea"/>
                        </a:rPr>
                        <a:t>10</a:t>
                      </a:r>
                      <a:r>
                        <a:rPr lang="zh-CN" altLang="en-US" sz="1800" spc="130">
                          <a:sym typeface="+mn-ea"/>
                        </a:rPr>
                        <a:t>万级</a:t>
                      </a:r>
                      <a:endParaRPr lang="zh-CN" altLang="en-US" sz="1800" spc="130"/>
                    </a:p>
                  </a:txBody>
                  <a:tcPr marL="317500" marR="317500" marT="215900" marB="215900" anchor="ctr"/>
                </a:tc>
              </a:tr>
              <a:tr h="760730">
                <a:tc>
                  <a:txBody>
                    <a:bodyPr/>
                    <a:p>
                      <a:pPr indent="0" algn="ctr">
                        <a:lnSpc>
                          <a:spcPct val="120000"/>
                        </a:lnSpc>
                        <a:spcBef>
                          <a:spcPts val="0"/>
                        </a:spcBef>
                        <a:spcAft>
                          <a:spcPts val="0"/>
                        </a:spcAft>
                        <a:buNone/>
                      </a:pPr>
                      <a:r>
                        <a:rPr lang="zh-CN" altLang="en-US" sz="1800" spc="130"/>
                        <a:t>时效性</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t>ms</a:t>
                      </a:r>
                      <a:r>
                        <a:rPr lang="zh-CN" altLang="en-US" sz="1800" spc="130"/>
                        <a:t>级</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t>us</a:t>
                      </a:r>
                      <a:r>
                        <a:rPr lang="zh-CN" altLang="en-US" sz="1800" spc="130"/>
                        <a:t>级</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t>ms</a:t>
                      </a:r>
                      <a:r>
                        <a:rPr lang="zh-CN" altLang="en-US" sz="1800" spc="130"/>
                        <a:t>级</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en-US" altLang="zh-CN" sz="1800" spc="130"/>
                        <a:t>ms</a:t>
                      </a:r>
                      <a:r>
                        <a:rPr lang="zh-CN" altLang="en-US" sz="1800" spc="130"/>
                        <a:t>级以内</a:t>
                      </a:r>
                      <a:endParaRPr lang="zh-CN" altLang="en-US" sz="1800" spc="130"/>
                    </a:p>
                  </a:txBody>
                  <a:tcPr marL="317500" marR="317500" marT="215900" marB="215900" anchor="ctr"/>
                </a:tc>
              </a:tr>
              <a:tr h="760730">
                <a:tc>
                  <a:txBody>
                    <a:bodyPr/>
                    <a:p>
                      <a:pPr indent="0" algn="ctr">
                        <a:lnSpc>
                          <a:spcPct val="120000"/>
                        </a:lnSpc>
                        <a:spcBef>
                          <a:spcPts val="0"/>
                        </a:spcBef>
                        <a:spcAft>
                          <a:spcPts val="0"/>
                        </a:spcAft>
                        <a:buNone/>
                      </a:pPr>
                      <a:r>
                        <a:rPr lang="zh-CN" altLang="en-US" sz="1800" spc="130"/>
                        <a:t>可用性</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zh-CN" altLang="en-US" sz="1800" spc="130"/>
                        <a:t>高（主从架构</a:t>
                      </a:r>
                      <a:r>
                        <a:rPr lang="zh-CN" altLang="en-US" sz="1800" spc="130"/>
                        <a:t>）</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zh-CN" altLang="en-US" sz="1800" spc="130"/>
                        <a:t>高（主从架构</a:t>
                      </a:r>
                      <a:r>
                        <a:rPr lang="zh-CN" altLang="en-US" sz="1800" spc="130"/>
                        <a:t>）</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zh-CN" altLang="en-US" sz="1800" spc="130"/>
                        <a:t>非常高（分布式架构</a:t>
                      </a:r>
                      <a:r>
                        <a:rPr lang="zh-CN" altLang="en-US" sz="1800" spc="130"/>
                        <a:t>）</a:t>
                      </a:r>
                      <a:endParaRPr lang="zh-CN" altLang="en-US" sz="1800" spc="130"/>
                    </a:p>
                  </a:txBody>
                  <a:tcPr marL="317500" marR="317500" marT="215900" marB="215900" anchor="ctr"/>
                </a:tc>
                <a:tc>
                  <a:txBody>
                    <a:bodyPr/>
                    <a:p>
                      <a:pPr indent="0" algn="ctr">
                        <a:lnSpc>
                          <a:spcPct val="120000"/>
                        </a:lnSpc>
                        <a:spcBef>
                          <a:spcPts val="0"/>
                        </a:spcBef>
                        <a:spcAft>
                          <a:spcPts val="0"/>
                        </a:spcAft>
                        <a:buNone/>
                      </a:pPr>
                      <a:r>
                        <a:rPr lang="zh-CN" altLang="en-US" sz="1800" spc="130"/>
                        <a:t>非常高（分布式架构</a:t>
                      </a:r>
                      <a:r>
                        <a:rPr lang="zh-CN" altLang="en-US" sz="1800" spc="130"/>
                        <a:t>）</a:t>
                      </a:r>
                      <a:endParaRPr lang="zh-CN" altLang="en-US" sz="1800" spc="130"/>
                    </a:p>
                  </a:txBody>
                  <a:tcPr marL="317500" marR="317500" marT="215900" marB="215900" anchor="ct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EFSHAPE" val="232293988"/>
  <p:tag name="KSO_WM_UNIT_PLACING_PICTURE_USER_VIEWPORT" val="{&quot;height&quot;:3105,&quot;width&quot;:18315}"/>
</p:tagLst>
</file>

<file path=ppt/tags/tag2.xml><?xml version="1.0" encoding="utf-8"?>
<p:tagLst xmlns:p="http://schemas.openxmlformats.org/presentationml/2006/main">
  <p:tag name="REFSHAPE" val="340418284"/>
  <p:tag name="KSO_WM_UNIT_PLACING_PICTURE_USER_VIEWPORT" val="{&quot;height&quot;:5580,&quot;width&quot;:8580}"/>
</p:tagLst>
</file>

<file path=ppt/tags/tag3.xml><?xml version="1.0" encoding="utf-8"?>
<p:tagLst xmlns:p="http://schemas.openxmlformats.org/presentationml/2006/main">
  <p:tag name="KSO_WM_UNIT_TABLE_BEAUTIFY" val="smartTable{571269ac-a874-4d9b-a4e7-714892ab8ddf}"/>
  <p:tag name="TABLE_RECT" val="355*157.592*250*302.4"/>
  <p:tag name="TABLE_EMPHASIZE_COLOR" val="8684935"/>
  <p:tag name="TABLE_ONEKEY_SKIN_IDX" val="6"/>
  <p:tag name="TABLE_SKINIDX" val="0"/>
  <p:tag name="TABLE_COLORIDX" val="l"/>
</p:tagLst>
</file>

<file path=ppt/tags/tag4.xml><?xml version="1.0" encoding="utf-8"?>
<p:tagLst xmlns:p="http://schemas.openxmlformats.org/presentationml/2006/main">
  <p:tag name="KSO_WM_UNIT_TABLE_BEAUTIFY" val="smartTable{b5d1665b-0ba0-4bd3-8ebb-68640481c84f}"/>
  <p:tag name="TABLE_RECT" val="380*243.742*200*182.6"/>
  <p:tag name="TABLE_EMPHASIZE_COLOR" val="8684935"/>
  <p:tag name="TABLE_ONEKEY_SKIN_IDX" val="6"/>
  <p:tag name="TABLE_SKINIDX" val="0"/>
  <p:tag name="TABLE_COLORIDX" val="l"/>
</p:tagLst>
</file>

<file path=ppt/theme/theme1.xml><?xml version="1.0" encoding="utf-8"?>
<a:theme xmlns:a="http://schemas.openxmlformats.org/drawingml/2006/main" name="主题1">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3328</Words>
  <Application>WPS 演示</Application>
  <PresentationFormat>宽屏</PresentationFormat>
  <Paragraphs>302</Paragraphs>
  <Slides>32</Slides>
  <Notes>28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Arial</vt:lpstr>
      <vt:lpstr>宋体</vt:lpstr>
      <vt:lpstr>Wingdings</vt:lpstr>
      <vt:lpstr>Calibri</vt:lpstr>
      <vt:lpstr>微软雅黑</vt:lpstr>
      <vt:lpstr>Wingdings</vt:lpstr>
      <vt:lpstr>微软雅黑 Light</vt:lpstr>
      <vt:lpstr>Arial Unicode MS</vt:lpstr>
      <vt:lpstr>主题1</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Flint Zhao</dc:creator>
  <cp:lastModifiedBy>不在服务区</cp:lastModifiedBy>
  <cp:revision>1155</cp:revision>
  <dcterms:created xsi:type="dcterms:W3CDTF">2015-11-20T05:54:00Z</dcterms:created>
  <dcterms:modified xsi:type="dcterms:W3CDTF">2020-05-11T13:18:05Z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