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267" r:id="rId5"/>
    <p:sldId id="291" r:id="rId6"/>
    <p:sldId id="289" r:id="rId7"/>
    <p:sldId id="320" r:id="rId8"/>
    <p:sldId id="268" r:id="rId9"/>
    <p:sldId id="261" r:id="rId10"/>
    <p:sldId id="269" r:id="rId11"/>
    <p:sldId id="263" r:id="rId12"/>
    <p:sldId id="286" r:id="rId13"/>
    <p:sldId id="349" r:id="rId14"/>
    <p:sldId id="350" r:id="rId15"/>
    <p:sldId id="351" r:id="rId16"/>
    <p:sldId id="352" r:id="rId17"/>
    <p:sldId id="293" r:id="rId18"/>
    <p:sldId id="353" r:id="rId19"/>
    <p:sldId id="354" r:id="rId20"/>
    <p:sldId id="355" r:id="rId21"/>
    <p:sldId id="356" r:id="rId22"/>
    <p:sldId id="357" r:id="rId23"/>
    <p:sldId id="358" r:id="rId24"/>
    <p:sldId id="273" r:id="rId25"/>
    <p:sldId id="362" r:id="rId26"/>
    <p:sldId id="363" r:id="rId27"/>
    <p:sldId id="360" r:id="rId28"/>
    <p:sldId id="290" r:id="rId29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AA"/>
    <a:srgbClr val="577188"/>
    <a:srgbClr val="8FA4B7"/>
    <a:srgbClr val="FFD70D"/>
    <a:srgbClr val="FFDA25"/>
    <a:srgbClr val="A6A6A6"/>
    <a:srgbClr val="FECAB2"/>
    <a:srgbClr val="FFC8B3"/>
    <a:srgbClr val="374552"/>
    <a:srgbClr val="984C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1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60" y="96"/>
      </p:cViewPr>
      <p:guideLst>
        <p:guide orient="horz" pos="1707"/>
        <p:guide pos="289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114B6-6EDC-447E-B20D-8184C0EC2F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DF707-8859-4E0D-9A22-DA180B778D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DF707-8859-4E0D-9A22-DA180B778D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这种算法没有什么新的思想，只是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（比如：字符串、数组）</a:t>
            </a:r>
            <a:endParaRPr lang="zh-CN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动态链接，</a:t>
            </a:r>
            <a:r>
              <a:rPr lang="zh-CN" altLang="en-US"/>
              <a:t>符号引用和直接引用在运行时进行解析和链接的过程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B143D-C435-4951-B49A-F9FD94B99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31F87-751E-4A30-9A27-4BFECAB65F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2099446" y="1673000"/>
            <a:ext cx="4647565" cy="76835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4400" dirty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垃圾回收机制</a:t>
            </a:r>
            <a:endParaRPr lang="zh-CN" altLang="en-US" sz="4400" dirty="0">
              <a:solidFill>
                <a:srgbClr val="3745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12"/>
          <p:cNvSpPr txBox="1"/>
          <p:nvPr/>
        </p:nvSpPr>
        <p:spPr>
          <a:xfrm>
            <a:off x="2576770" y="2383341"/>
            <a:ext cx="3989388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dirty="0">
                <a:solidFill>
                  <a:srgbClr val="7D7876"/>
                </a:solidFill>
                <a:latin typeface="HandelGotDLig" pitchFamily="34" charset="0"/>
                <a:ea typeface="汉真广标" pitchFamily="49" charset="-122"/>
              </a:rPr>
              <a:t>     2020/5/11    </a:t>
            </a:r>
            <a:r>
              <a:rPr lang="zh-CN" altLang="en-US" sz="1800" dirty="0">
                <a:solidFill>
                  <a:srgbClr val="7D7876"/>
                </a:solidFill>
                <a:latin typeface="HandelGotDLig" pitchFamily="34" charset="0"/>
                <a:ea typeface="汉真广标" pitchFamily="49" charset="-122"/>
              </a:rPr>
              <a:t>银源</a:t>
            </a:r>
            <a:endParaRPr lang="zh-CN" altLang="en-US" sz="1800" dirty="0">
              <a:solidFill>
                <a:srgbClr val="7D7876"/>
              </a:solidFill>
              <a:latin typeface="HandelGotDLig" pitchFamily="34" charset="0"/>
              <a:ea typeface="汉真广标" pitchFamily="49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71" name="Freeform 5"/>
            <p:cNvSpPr/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2" name="Freeform 6"/>
            <p:cNvSpPr/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3" name="Freeform 7"/>
            <p:cNvSpPr/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5" name="Freeform 8"/>
            <p:cNvSpPr/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6" name="Freeform 9"/>
            <p:cNvSpPr/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77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7" name="直接连接符 106"/>
          <p:cNvCxnSpPr/>
          <p:nvPr/>
        </p:nvCxnSpPr>
        <p:spPr>
          <a:xfrm>
            <a:off x="1701936" y="1621194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1701936" y="2751725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36"/>
          <p:cNvSpPr txBox="1"/>
          <p:nvPr/>
        </p:nvSpPr>
        <p:spPr>
          <a:xfrm>
            <a:off x="694771" y="983383"/>
            <a:ext cx="1784837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spc="-150" dirty="0">
                <a:solidFill>
                  <a:srgbClr val="007AAA"/>
                </a:solidFill>
                <a:latin typeface="Arial" panose="020B0604020202020204"/>
                <a:cs typeface="+mn-ea"/>
              </a:rPr>
              <a:t>Java</a:t>
            </a:r>
            <a:r>
              <a:rPr lang="zh-CN" altLang="en-US" sz="1600" spc="-150" dirty="0">
                <a:solidFill>
                  <a:srgbClr val="007AAA"/>
                </a:solidFill>
                <a:latin typeface="Arial" panose="020B0604020202020204"/>
                <a:cs typeface="+mn-ea"/>
              </a:rPr>
              <a:t>内存区域</a:t>
            </a:r>
            <a:endParaRPr lang="zh-CN" altLang="en-US" sz="1600" spc="-150" dirty="0">
              <a:solidFill>
                <a:srgbClr val="007AAA"/>
              </a:solidFill>
              <a:latin typeface="Arial" panose="020B0604020202020204"/>
              <a:cs typeface="+mn-ea"/>
            </a:endParaRPr>
          </a:p>
        </p:txBody>
      </p:sp>
      <p:cxnSp>
        <p:nvCxnSpPr>
          <p:cNvPr id="110" name="直接连接符 109"/>
          <p:cNvCxnSpPr/>
          <p:nvPr/>
        </p:nvCxnSpPr>
        <p:spPr>
          <a:xfrm>
            <a:off x="617402" y="1335660"/>
            <a:ext cx="177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如何定义垃圾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5465" y="1083945"/>
            <a:ext cx="4518025" cy="3788410"/>
          </a:xfrm>
          <a:prstGeom prst="rect">
            <a:avLst/>
          </a:prstGeom>
        </p:spPr>
      </p:pic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694690" y="1464945"/>
            <a:ext cx="328041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可达性分析法解决了引用计数法的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“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相互引用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”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问题，只要无法与 GC Root 建立直接或间接的连接，系统就会判定为可回收对象。但引申出了另一个问题，哪些东西可以作为 GC Root。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8" name="等腰三角形 7"/>
          <p:cNvSpPr/>
          <p:nvPr/>
        </p:nvSpPr>
        <p:spPr>
          <a:xfrm rot="5400000">
            <a:off x="530481" y="1105936"/>
            <a:ext cx="162686" cy="165100"/>
          </a:xfrm>
          <a:prstGeom prst="triangle">
            <a:avLst/>
          </a:prstGeom>
          <a:solidFill>
            <a:srgbClr val="007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如何定义垃圾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9610" y="1203960"/>
            <a:ext cx="4373880" cy="3668395"/>
          </a:xfrm>
          <a:prstGeom prst="rect">
            <a:avLst/>
          </a:prstGeom>
        </p:spPr>
      </p:pic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694690" y="1457325"/>
            <a:ext cx="3754755" cy="288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22860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虚拟机栈：描述的是 Java 方法执行的内存模型，每次方法调用的数据都是通过虚拟机栈传递的。由一个个栈帧组成，而每个栈帧中都拥有：局部变量表、操作数栈、动态链接、方法出口信息。</a:t>
            </a:r>
            <a:endParaRPr 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marL="22860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marL="22860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方法区：用于存储已被虚拟机加载的类信息、常量、静态变量等数据。</a:t>
            </a:r>
            <a:endParaRPr 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marL="22860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marL="22860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堆：唯一目的就是存放对象实例，几乎所有的对象实例以及数组都分配到这一块内存上。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垃圾回收器管理的最主要区域。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1" name="TextBox 36"/>
          <p:cNvSpPr txBox="1"/>
          <p:nvPr/>
        </p:nvSpPr>
        <p:spPr>
          <a:xfrm>
            <a:off x="694771" y="983383"/>
            <a:ext cx="1784837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spc="-150" dirty="0">
                <a:solidFill>
                  <a:srgbClr val="007AAA"/>
                </a:solidFill>
                <a:latin typeface="Arial" panose="020B0604020202020204"/>
                <a:cs typeface="+mn-ea"/>
              </a:rPr>
              <a:t>Java</a:t>
            </a:r>
            <a:r>
              <a:rPr lang="zh-CN" altLang="en-US" sz="1600" spc="-150" dirty="0">
                <a:solidFill>
                  <a:srgbClr val="007AAA"/>
                </a:solidFill>
                <a:latin typeface="Arial" panose="020B0604020202020204"/>
                <a:cs typeface="+mn-ea"/>
              </a:rPr>
              <a:t>内存区域</a:t>
            </a:r>
            <a:endParaRPr lang="zh-CN" altLang="en-US" sz="1600" spc="-150" dirty="0">
              <a:solidFill>
                <a:srgbClr val="007AAA"/>
              </a:solidFill>
              <a:latin typeface="Arial" panose="020B0604020202020204"/>
              <a:cs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17402" y="1335660"/>
            <a:ext cx="177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等腰三角形 12"/>
          <p:cNvSpPr/>
          <p:nvPr/>
        </p:nvSpPr>
        <p:spPr>
          <a:xfrm rot="5400000">
            <a:off x="530481" y="1105936"/>
            <a:ext cx="162686" cy="165100"/>
          </a:xfrm>
          <a:prstGeom prst="triangle">
            <a:avLst/>
          </a:prstGeom>
          <a:solidFill>
            <a:srgbClr val="007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36"/>
          <p:cNvSpPr txBox="1"/>
          <p:nvPr/>
        </p:nvSpPr>
        <p:spPr>
          <a:xfrm>
            <a:off x="694690" y="983615"/>
            <a:ext cx="216281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-150" dirty="0">
                <a:solidFill>
                  <a:srgbClr val="007AAA"/>
                </a:solidFill>
                <a:latin typeface="Arial" panose="020B0604020202020204"/>
                <a:cs typeface="+mn-ea"/>
              </a:rPr>
              <a:t>可以作为</a:t>
            </a:r>
            <a:r>
              <a:rPr lang="en-US" altLang="zh-CN" sz="1600" spc="-150" dirty="0">
                <a:solidFill>
                  <a:srgbClr val="007AAA"/>
                </a:solidFill>
                <a:latin typeface="Arial" panose="020B0604020202020204"/>
                <a:cs typeface="+mn-ea"/>
              </a:rPr>
              <a:t>GC Root</a:t>
            </a:r>
            <a:r>
              <a:rPr lang="zh-CN" altLang="en-US" sz="1600" spc="-150" dirty="0">
                <a:solidFill>
                  <a:srgbClr val="007AAA"/>
                </a:solidFill>
                <a:latin typeface="Arial" panose="020B0604020202020204"/>
                <a:cs typeface="+mn-ea"/>
              </a:rPr>
              <a:t>的对象</a:t>
            </a:r>
            <a:endParaRPr lang="zh-CN" altLang="en-US" sz="1600" spc="-150" dirty="0">
              <a:solidFill>
                <a:srgbClr val="007AAA"/>
              </a:solidFill>
              <a:latin typeface="Arial" panose="020B0604020202020204"/>
              <a:cs typeface="+mn-ea"/>
            </a:endParaRPr>
          </a:p>
        </p:txBody>
      </p:sp>
      <p:cxnSp>
        <p:nvCxnSpPr>
          <p:cNvPr id="110" name="直接连接符 109"/>
          <p:cNvCxnSpPr/>
          <p:nvPr/>
        </p:nvCxnSpPr>
        <p:spPr>
          <a:xfrm>
            <a:off x="617402" y="1335660"/>
            <a:ext cx="226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如何定义垃圾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694690" y="1394460"/>
            <a:ext cx="3820795" cy="85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22860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虚拟机栈（栈帧中的局部变量表）中引用的对象</a:t>
            </a:r>
            <a:endParaRPr 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marL="22860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</a:pPr>
            <a:endParaRPr 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2455" y="1868805"/>
            <a:ext cx="5274945" cy="1688465"/>
          </a:xfrm>
          <a:prstGeom prst="rect">
            <a:avLst/>
          </a:prstGeom>
        </p:spPr>
      </p:pic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635125" y="3683635"/>
            <a:ext cx="5874385" cy="85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p>
            <a:pPr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</a:pPr>
            <a:r>
              <a:rPr 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此时的 s，即为 GC Root，当s置空时，localParameter 对象也断掉了与 GC Root 的引用链，将被回收。</a:t>
            </a:r>
            <a:endParaRPr 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8" name="等腰三角形 7"/>
          <p:cNvSpPr/>
          <p:nvPr/>
        </p:nvSpPr>
        <p:spPr>
          <a:xfrm rot="5400000">
            <a:off x="530481" y="1105936"/>
            <a:ext cx="162686" cy="165100"/>
          </a:xfrm>
          <a:prstGeom prst="triangle">
            <a:avLst/>
          </a:prstGeom>
          <a:solidFill>
            <a:srgbClr val="007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如何定义垃圾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694690" y="1394460"/>
            <a:ext cx="3820795" cy="85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p>
            <a:pPr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2.  </a:t>
            </a:r>
            <a:r>
              <a:rPr 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方法区中类静态属性引用的对象</a:t>
            </a:r>
            <a:endParaRPr 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marL="22860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</a:pPr>
            <a:endParaRPr 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635125" y="3683635"/>
            <a:ext cx="5874385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p>
            <a:pPr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</a:pPr>
            <a:r>
              <a:rPr 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s 是 GC Root，s 置为 null，经过 GC 后，s 所指向的 properties 对象由于无法与 GC Root 建立关系被回收。</a:t>
            </a:r>
            <a:endParaRPr 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</a:pPr>
            <a:r>
              <a:rPr 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而 m 作为类的静态属性，也属于 GC Root，parameter 对象依然与 GC root 建立着连接，所以此时 parameter 对象并不会被回收。</a:t>
            </a:r>
            <a:endParaRPr 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0565" y="1876425"/>
            <a:ext cx="5038725" cy="1691005"/>
          </a:xfrm>
          <a:prstGeom prst="rect">
            <a:avLst/>
          </a:prstGeom>
        </p:spPr>
      </p:pic>
      <p:sp>
        <p:nvSpPr>
          <p:cNvPr id="5" name="TextBox 36"/>
          <p:cNvSpPr txBox="1"/>
          <p:nvPr/>
        </p:nvSpPr>
        <p:spPr>
          <a:xfrm>
            <a:off x="694690" y="983615"/>
            <a:ext cx="216281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600" spc="-150" dirty="0">
                <a:solidFill>
                  <a:srgbClr val="007AAA"/>
                </a:solidFill>
                <a:latin typeface="Arial" panose="020B0604020202020204"/>
                <a:cs typeface="+mn-ea"/>
              </a:rPr>
              <a:t>可以作为</a:t>
            </a:r>
            <a:r>
              <a:rPr lang="en-US" altLang="zh-CN" sz="1600" spc="-150" dirty="0">
                <a:solidFill>
                  <a:srgbClr val="007AAA"/>
                </a:solidFill>
                <a:latin typeface="Arial" panose="020B0604020202020204"/>
                <a:cs typeface="+mn-ea"/>
              </a:rPr>
              <a:t>GC Root</a:t>
            </a:r>
            <a:r>
              <a:rPr lang="zh-CN" altLang="en-US" sz="1600" spc="-150" dirty="0">
                <a:solidFill>
                  <a:srgbClr val="007AAA"/>
                </a:solidFill>
                <a:latin typeface="Arial" panose="020B0604020202020204"/>
                <a:cs typeface="+mn-ea"/>
              </a:rPr>
              <a:t>的对象</a:t>
            </a:r>
            <a:endParaRPr lang="zh-CN" altLang="en-US" sz="1600" spc="-150" dirty="0">
              <a:solidFill>
                <a:srgbClr val="007AAA"/>
              </a:solidFill>
              <a:latin typeface="Arial" panose="020B0604020202020204"/>
              <a:cs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17402" y="1335660"/>
            <a:ext cx="226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等腰三角形 7"/>
          <p:cNvSpPr/>
          <p:nvPr/>
        </p:nvSpPr>
        <p:spPr>
          <a:xfrm rot="5400000">
            <a:off x="530481" y="1105936"/>
            <a:ext cx="162686" cy="165100"/>
          </a:xfrm>
          <a:prstGeom prst="triangle">
            <a:avLst/>
          </a:prstGeom>
          <a:solidFill>
            <a:srgbClr val="007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如何定义垃圾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694690" y="1394460"/>
            <a:ext cx="3820795" cy="85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p>
            <a:pPr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3.  </a:t>
            </a:r>
            <a:r>
              <a:rPr 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方法区中常量引用的对象</a:t>
            </a:r>
            <a:endParaRPr 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marL="22860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</a:pPr>
            <a:endParaRPr 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634490" y="3750310"/>
            <a:ext cx="5874385" cy="59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p>
            <a:pPr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</a:pPr>
            <a:r>
              <a:rPr 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m 为方法区中的常量引用，也是 GC Root，s 置为 null 后，final 对象也不会因没有与 GC Root 建立联系而被回收。</a:t>
            </a:r>
            <a:endParaRPr 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7005" y="1873250"/>
            <a:ext cx="6652895" cy="1810385"/>
          </a:xfrm>
          <a:prstGeom prst="rect">
            <a:avLst/>
          </a:prstGeom>
        </p:spPr>
      </p:pic>
      <p:sp>
        <p:nvSpPr>
          <p:cNvPr id="5" name="TextBox 36"/>
          <p:cNvSpPr txBox="1"/>
          <p:nvPr/>
        </p:nvSpPr>
        <p:spPr>
          <a:xfrm>
            <a:off x="694690" y="983615"/>
            <a:ext cx="216281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-150" dirty="0">
                <a:solidFill>
                  <a:srgbClr val="007AAA"/>
                </a:solidFill>
                <a:latin typeface="Arial" panose="020B0604020202020204"/>
                <a:cs typeface="+mn-ea"/>
              </a:rPr>
              <a:t>可以作为</a:t>
            </a:r>
            <a:r>
              <a:rPr lang="en-US" altLang="zh-CN" sz="1600" spc="-150" dirty="0">
                <a:solidFill>
                  <a:srgbClr val="007AAA"/>
                </a:solidFill>
                <a:latin typeface="Arial" panose="020B0604020202020204"/>
                <a:cs typeface="+mn-ea"/>
              </a:rPr>
              <a:t>GC Root</a:t>
            </a:r>
            <a:r>
              <a:rPr lang="zh-CN" altLang="en-US" sz="1600" spc="-150" dirty="0">
                <a:solidFill>
                  <a:srgbClr val="007AAA"/>
                </a:solidFill>
                <a:latin typeface="Arial" panose="020B0604020202020204"/>
                <a:cs typeface="+mn-ea"/>
              </a:rPr>
              <a:t>的对象</a:t>
            </a:r>
            <a:endParaRPr lang="zh-CN" altLang="en-US" sz="1600" spc="-150" dirty="0">
              <a:solidFill>
                <a:srgbClr val="007AAA"/>
              </a:solidFill>
              <a:latin typeface="Arial" panose="020B0604020202020204"/>
              <a:cs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17402" y="1335660"/>
            <a:ext cx="226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等腰三角形 7"/>
          <p:cNvSpPr/>
          <p:nvPr/>
        </p:nvSpPr>
        <p:spPr>
          <a:xfrm rot="5400000">
            <a:off x="530481" y="1105936"/>
            <a:ext cx="162686" cy="165100"/>
          </a:xfrm>
          <a:prstGeom prst="triangle">
            <a:avLst/>
          </a:prstGeom>
          <a:solidFill>
            <a:srgbClr val="007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391526" y="2143263"/>
            <a:ext cx="14505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03</a:t>
            </a:r>
            <a:endParaRPr kumimoji="0" lang="zh-CN" sz="440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3261496" y="1885268"/>
            <a:ext cx="30451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怎么回收垃圾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3666255" y="2265228"/>
            <a:ext cx="3189859" cy="32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latin typeface="+mn-ea"/>
                <a:cs typeface="+mn-ea"/>
              </a:rPr>
              <a:t>        </a:t>
            </a:r>
            <a:r>
              <a:rPr lang="zh-CN" altLang="en-US" sz="1000" dirty="0" smtClean="0">
                <a:latin typeface="+mn-ea"/>
                <a:cs typeface="+mn-ea"/>
              </a:rPr>
              <a:t>垃圾回收方法的思想</a:t>
            </a:r>
            <a:endParaRPr lang="zh-CN" altLang="zh-CN" sz="1000" dirty="0">
              <a:latin typeface="+mn-ea"/>
              <a:cs typeface="+mn-ea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2458323" y="1897071"/>
            <a:ext cx="1316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666255" y="2278246"/>
            <a:ext cx="245932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8" name="Freeform 5"/>
            <p:cNvSpPr/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0" name="Freeform 7"/>
            <p:cNvSpPr/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2" name="Freeform 9"/>
            <p:cNvSpPr/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23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怎么回收垃圾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694690" y="1394460"/>
            <a:ext cx="6216015" cy="85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p>
            <a:pPr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</a:pPr>
            <a:r>
              <a:rPr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标记清除法（Mark-Sweep）是最基础的一种垃圾回收</a:t>
            </a:r>
            <a:r>
              <a:rPr 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方法</a:t>
            </a:r>
            <a:r>
              <a:rPr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法，它分为2部分</a:t>
            </a:r>
            <a:r>
              <a:rPr 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：</a:t>
            </a:r>
            <a:endParaRPr 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marL="685800" lvl="1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对</a:t>
            </a:r>
            <a:r>
              <a:rPr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内存区域中的对象进行标记，哪些属于可回收标记出来</a:t>
            </a:r>
            <a:r>
              <a:rPr 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；</a:t>
            </a:r>
            <a:endParaRPr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marL="685800" lvl="1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然后把这些垃圾拎出来清理掉</a:t>
            </a:r>
            <a:r>
              <a:rPr 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。</a:t>
            </a:r>
            <a:endParaRPr 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694690" y="4069080"/>
            <a:ext cx="5874385" cy="34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p>
            <a:pPr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</a:pPr>
            <a:r>
              <a:rPr 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存在问题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——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内存碎片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5" name="TextBox 36"/>
          <p:cNvSpPr txBox="1"/>
          <p:nvPr/>
        </p:nvSpPr>
        <p:spPr>
          <a:xfrm>
            <a:off x="694690" y="983615"/>
            <a:ext cx="216281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-150" dirty="0">
                <a:solidFill>
                  <a:srgbClr val="007AAA"/>
                </a:solidFill>
                <a:latin typeface="Arial" panose="020B0604020202020204"/>
                <a:cs typeface="+mn-ea"/>
              </a:rPr>
              <a:t>标记 </a:t>
            </a:r>
            <a:r>
              <a:rPr lang="en-US" altLang="zh-CN" sz="1600" spc="-150" dirty="0">
                <a:solidFill>
                  <a:srgbClr val="007AAA"/>
                </a:solidFill>
                <a:latin typeface="Arial" panose="020B0604020202020204"/>
                <a:cs typeface="+mn-ea"/>
              </a:rPr>
              <a:t>- </a:t>
            </a:r>
            <a:r>
              <a:rPr lang="zh-CN" altLang="en-US" sz="1600" spc="-150" dirty="0">
                <a:solidFill>
                  <a:srgbClr val="007AAA"/>
                </a:solidFill>
                <a:latin typeface="Arial" panose="020B0604020202020204"/>
                <a:cs typeface="+mn-ea"/>
              </a:rPr>
              <a:t>清除法</a:t>
            </a:r>
            <a:endParaRPr lang="zh-CN" altLang="en-US" sz="1600" spc="-150" dirty="0">
              <a:solidFill>
                <a:srgbClr val="007AAA"/>
              </a:solidFill>
              <a:latin typeface="Arial" panose="020B0604020202020204"/>
              <a:cs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17402" y="1335660"/>
            <a:ext cx="226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等腰三角形 7"/>
          <p:cNvSpPr/>
          <p:nvPr/>
        </p:nvSpPr>
        <p:spPr>
          <a:xfrm rot="5400000">
            <a:off x="530481" y="1105936"/>
            <a:ext cx="162686" cy="165100"/>
          </a:xfrm>
          <a:prstGeom prst="triangle">
            <a:avLst/>
          </a:prstGeom>
          <a:solidFill>
            <a:srgbClr val="007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8345" y="2332355"/>
            <a:ext cx="5147945" cy="1651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怎么回收垃圾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694690" y="1394460"/>
            <a:ext cx="7484110" cy="59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p>
            <a:pPr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</a:pPr>
            <a:r>
              <a:rPr 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复制法（Copying）在标记清除法上演化而来，将可用内存按容量划分为大小相等的两块，每次只使用其中的一块。当这一块的内存用完，就将还存活着的对象复制到另外一块上面，然后再把已使用过的这一块一次清理掉。</a:t>
            </a:r>
            <a:endParaRPr 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694690" y="4069080"/>
            <a:ext cx="5874385" cy="59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p>
            <a:pPr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</a:pPr>
            <a:r>
              <a:rPr 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优点：解决标记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-</a:t>
            </a:r>
            <a:r>
              <a:rPr 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清除法的内存碎片问题，保证了内存的连续可用。</a:t>
            </a:r>
            <a:endParaRPr 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  <a:sym typeface="+mn-ea"/>
            </a:endParaRPr>
          </a:p>
          <a:p>
            <a:pPr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缺点：最大可分配内存空间减半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5" name="TextBox 36"/>
          <p:cNvSpPr txBox="1"/>
          <p:nvPr/>
        </p:nvSpPr>
        <p:spPr>
          <a:xfrm>
            <a:off x="694690" y="983615"/>
            <a:ext cx="216281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-150" dirty="0">
                <a:solidFill>
                  <a:srgbClr val="007AAA"/>
                </a:solidFill>
                <a:latin typeface="Arial" panose="020B0604020202020204"/>
                <a:cs typeface="+mn-ea"/>
              </a:rPr>
              <a:t>复制法</a:t>
            </a:r>
            <a:endParaRPr lang="zh-CN" altLang="en-US" sz="1600" spc="-150" dirty="0">
              <a:solidFill>
                <a:srgbClr val="007AAA"/>
              </a:solidFill>
              <a:latin typeface="Arial" panose="020B0604020202020204"/>
              <a:cs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17402" y="1335660"/>
            <a:ext cx="226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等腰三角形 7"/>
          <p:cNvSpPr/>
          <p:nvPr/>
        </p:nvSpPr>
        <p:spPr>
          <a:xfrm rot="5400000">
            <a:off x="530481" y="1105936"/>
            <a:ext cx="162686" cy="165100"/>
          </a:xfrm>
          <a:prstGeom prst="triangle">
            <a:avLst/>
          </a:prstGeom>
          <a:solidFill>
            <a:srgbClr val="007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8010" y="2292350"/>
            <a:ext cx="5283835" cy="1554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怎么回收垃圾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694690" y="1394460"/>
            <a:ext cx="7289800" cy="59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p>
            <a:pPr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</a:pPr>
            <a:r>
              <a:rPr 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标记整理法（Mark-Compact）标记过程仍然与标记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-</a:t>
            </a:r>
            <a:r>
              <a:rPr 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清除法一样，但后续步骤不是直接对可回收对象进行清理，而是让所有存活的对象都向一端移动，再清理掉端边界以外的内存区域。</a:t>
            </a:r>
            <a:endParaRPr 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694690" y="4069080"/>
            <a:ext cx="6518910" cy="59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p>
            <a:pPr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</a:pPr>
            <a:r>
              <a:rPr 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优点：解决了内存碎片的问题，也规避了复制法只能利用一半内存区域的弊端</a:t>
            </a:r>
            <a:endParaRPr 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</a:pPr>
            <a:r>
              <a:rPr 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缺点：对内存变动更频繁，需要整理所有存活对象的引用地址，在效率上比复制法要差很多</a:t>
            </a:r>
            <a:endParaRPr 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5" name="TextBox 36"/>
          <p:cNvSpPr txBox="1"/>
          <p:nvPr/>
        </p:nvSpPr>
        <p:spPr>
          <a:xfrm>
            <a:off x="694690" y="983615"/>
            <a:ext cx="216281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-150" dirty="0">
                <a:solidFill>
                  <a:srgbClr val="007AAA"/>
                </a:solidFill>
                <a:latin typeface="Arial" panose="020B0604020202020204"/>
                <a:cs typeface="+mn-ea"/>
              </a:rPr>
              <a:t>标记 </a:t>
            </a:r>
            <a:r>
              <a:rPr lang="en-US" altLang="zh-CN" sz="1600" spc="-150" dirty="0">
                <a:solidFill>
                  <a:srgbClr val="007AAA"/>
                </a:solidFill>
                <a:latin typeface="Arial" panose="020B0604020202020204"/>
                <a:cs typeface="+mn-ea"/>
              </a:rPr>
              <a:t>- </a:t>
            </a:r>
            <a:r>
              <a:rPr lang="zh-CN" altLang="en-US" sz="1600" spc="-150" dirty="0">
                <a:solidFill>
                  <a:srgbClr val="007AAA"/>
                </a:solidFill>
                <a:latin typeface="Arial" panose="020B0604020202020204"/>
                <a:cs typeface="+mn-ea"/>
              </a:rPr>
              <a:t>整理</a:t>
            </a:r>
            <a:r>
              <a:rPr lang="zh-CN" altLang="en-US" sz="1600" spc="-150" dirty="0">
                <a:solidFill>
                  <a:srgbClr val="007AAA"/>
                </a:solidFill>
                <a:latin typeface="Arial" panose="020B0604020202020204"/>
                <a:cs typeface="+mn-ea"/>
              </a:rPr>
              <a:t>法</a:t>
            </a:r>
            <a:endParaRPr lang="zh-CN" altLang="en-US" sz="1600" spc="-150" dirty="0">
              <a:solidFill>
                <a:srgbClr val="007AAA"/>
              </a:solidFill>
              <a:latin typeface="Arial" panose="020B0604020202020204"/>
              <a:cs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17402" y="1335660"/>
            <a:ext cx="226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等腰三角形 7"/>
          <p:cNvSpPr/>
          <p:nvPr/>
        </p:nvSpPr>
        <p:spPr>
          <a:xfrm rot="5400000">
            <a:off x="530481" y="1105936"/>
            <a:ext cx="162686" cy="165100"/>
          </a:xfrm>
          <a:prstGeom prst="triangle">
            <a:avLst/>
          </a:prstGeom>
          <a:solidFill>
            <a:srgbClr val="007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0400" y="1993265"/>
            <a:ext cx="5460365" cy="2071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怎么回收垃圾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694690" y="1698625"/>
            <a:ext cx="7289800" cy="59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p>
            <a:pPr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</a:pPr>
            <a:r>
              <a:rPr 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当前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JVM</a:t>
            </a:r>
            <a:r>
              <a:rPr 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的垃圾回收都采用的方法，根据对象存活周期的不同将内存分为几块。一般将 java 堆分为新生代和老年代，根据各个年代的特点选择合适的垃圾回收方法。</a:t>
            </a:r>
            <a:endParaRPr 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694690" y="2882265"/>
            <a:ext cx="7163435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在新生代中，每次垃圾回收时都发现有大批对象死去，只有少量存活，所以选用复制法，只需要付出少量存活对象的复制成本。</a:t>
            </a:r>
            <a:endParaRPr 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而老年代中，因为对象存活率高、没有额外空间对它进行分配担保，就必须使用标记-清理法或者标记 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-</a:t>
            </a:r>
            <a:r>
              <a:rPr 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整理法来进行回收。</a:t>
            </a:r>
            <a:endParaRPr 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5" name="TextBox 36"/>
          <p:cNvSpPr txBox="1"/>
          <p:nvPr/>
        </p:nvSpPr>
        <p:spPr>
          <a:xfrm>
            <a:off x="694690" y="983615"/>
            <a:ext cx="216281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-150" dirty="0">
                <a:solidFill>
                  <a:srgbClr val="007AAA"/>
                </a:solidFill>
                <a:latin typeface="Arial" panose="020B0604020202020204"/>
                <a:cs typeface="+mn-ea"/>
              </a:rPr>
              <a:t>分代回收法</a:t>
            </a:r>
            <a:endParaRPr lang="zh-CN" altLang="en-US" sz="1600" spc="-150" dirty="0">
              <a:solidFill>
                <a:srgbClr val="007AAA"/>
              </a:solidFill>
              <a:latin typeface="Arial" panose="020B0604020202020204"/>
              <a:cs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17402" y="1335660"/>
            <a:ext cx="226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等腰三角形 7"/>
          <p:cNvSpPr/>
          <p:nvPr/>
        </p:nvSpPr>
        <p:spPr>
          <a:xfrm rot="5400000">
            <a:off x="530481" y="1105936"/>
            <a:ext cx="162686" cy="165100"/>
          </a:xfrm>
          <a:prstGeom prst="triangle">
            <a:avLst/>
          </a:prstGeom>
          <a:solidFill>
            <a:srgbClr val="007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404238" y="389916"/>
            <a:ext cx="771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rgbClr val="57718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</a:t>
            </a:r>
            <a:endParaRPr lang="zh-CN" altLang="en-US" sz="7200" dirty="0">
              <a:solidFill>
                <a:srgbClr val="577188"/>
              </a:solidFill>
              <a:latin typeface="Malgun Gothic" panose="020B0503020000020004" pitchFamily="34" charset="-127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90046" y="944581"/>
            <a:ext cx="1232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577188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ontents</a:t>
            </a:r>
            <a:endParaRPr lang="zh-CN" altLang="en-US" sz="2400" dirty="0">
              <a:solidFill>
                <a:srgbClr val="577188"/>
              </a:solidFill>
              <a:latin typeface="Malgun Gothic" panose="020B0503020000020004" pitchFamily="34" charset="-127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69298" y="52950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rgbClr val="577188"/>
                </a:solidFill>
                <a:latin typeface="站酷高端黑" panose="02010600030101010101" pitchFamily="2" charset="-122"/>
                <a:ea typeface="站酷高端黑" panose="02010600030101010101" pitchFamily="2" charset="-122"/>
              </a:rPr>
              <a:t>目录</a:t>
            </a:r>
            <a:endParaRPr lang="zh-CN" altLang="en-US" sz="3200">
              <a:solidFill>
                <a:srgbClr val="577188"/>
              </a:solidFill>
              <a:latin typeface="站酷高端黑" panose="02010600030101010101" pitchFamily="2" charset="-122"/>
              <a:ea typeface="站酷高端黑" panose="02010600030101010101" pitchFamily="2" charset="-122"/>
            </a:endParaRPr>
          </a:p>
        </p:txBody>
      </p:sp>
      <p:sp>
        <p:nvSpPr>
          <p:cNvPr id="24" name="TextBox 6"/>
          <p:cNvSpPr txBox="1">
            <a:spLocks noChangeArrowheads="1"/>
          </p:cNvSpPr>
          <p:nvPr/>
        </p:nvSpPr>
        <p:spPr bwMode="auto">
          <a:xfrm>
            <a:off x="1952175" y="1784069"/>
            <a:ext cx="2250591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垃圾回收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89166" y="1795616"/>
            <a:ext cx="566993" cy="401083"/>
            <a:chOff x="1489166" y="2322031"/>
            <a:chExt cx="566993" cy="401083"/>
          </a:xfrm>
        </p:grpSpPr>
        <p:sp>
          <p:nvSpPr>
            <p:cNvPr id="8" name="任意多边形 7"/>
            <p:cNvSpPr>
              <a:spLocks noChangeAspect="1"/>
            </p:cNvSpPr>
            <p:nvPr/>
          </p:nvSpPr>
          <p:spPr>
            <a:xfrm>
              <a:off x="1563012" y="2322031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6"/>
            <p:cNvSpPr txBox="1">
              <a:spLocks noChangeArrowheads="1"/>
            </p:cNvSpPr>
            <p:nvPr/>
          </p:nvSpPr>
          <p:spPr bwMode="auto">
            <a:xfrm>
              <a:off x="1489166" y="2323004"/>
              <a:ext cx="566993" cy="40011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Impact" panose="020B080603090205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01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TextBox 6"/>
          <p:cNvSpPr txBox="1">
            <a:spLocks noChangeArrowheads="1"/>
          </p:cNvSpPr>
          <p:nvPr/>
        </p:nvSpPr>
        <p:spPr bwMode="auto">
          <a:xfrm>
            <a:off x="5448340" y="1784069"/>
            <a:ext cx="2250591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如何定义垃圾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85331" y="1795616"/>
            <a:ext cx="566993" cy="401083"/>
            <a:chOff x="4985331" y="2322031"/>
            <a:chExt cx="566993" cy="401083"/>
          </a:xfrm>
        </p:grpSpPr>
        <p:sp>
          <p:nvSpPr>
            <p:cNvPr id="26" name="任意多边形 25"/>
            <p:cNvSpPr>
              <a:spLocks noChangeAspect="1"/>
            </p:cNvSpPr>
            <p:nvPr/>
          </p:nvSpPr>
          <p:spPr>
            <a:xfrm>
              <a:off x="5059177" y="2322031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6"/>
            <p:cNvSpPr txBox="1">
              <a:spLocks noChangeArrowheads="1"/>
            </p:cNvSpPr>
            <p:nvPr/>
          </p:nvSpPr>
          <p:spPr bwMode="auto">
            <a:xfrm>
              <a:off x="4985331" y="2323004"/>
              <a:ext cx="566993" cy="40011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Impact" panose="020B080603090205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02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TextBox 6"/>
          <p:cNvSpPr txBox="1">
            <a:spLocks noChangeArrowheads="1"/>
          </p:cNvSpPr>
          <p:nvPr/>
        </p:nvSpPr>
        <p:spPr bwMode="auto">
          <a:xfrm>
            <a:off x="5448300" y="2800985"/>
            <a:ext cx="224980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堆的结构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985331" y="2798491"/>
            <a:ext cx="566993" cy="401083"/>
            <a:chOff x="4985331" y="3324906"/>
            <a:chExt cx="566993" cy="401083"/>
          </a:xfrm>
        </p:grpSpPr>
        <p:sp>
          <p:nvSpPr>
            <p:cNvPr id="29" name="任意多边形 28"/>
            <p:cNvSpPr>
              <a:spLocks noChangeAspect="1"/>
            </p:cNvSpPr>
            <p:nvPr/>
          </p:nvSpPr>
          <p:spPr>
            <a:xfrm>
              <a:off x="5059177" y="3324906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6"/>
            <p:cNvSpPr txBox="1">
              <a:spLocks noChangeArrowheads="1"/>
            </p:cNvSpPr>
            <p:nvPr/>
          </p:nvSpPr>
          <p:spPr bwMode="auto">
            <a:xfrm>
              <a:off x="4985331" y="3325879"/>
              <a:ext cx="566993" cy="40011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Impact" panose="020B080603090205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04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1951990" y="2787015"/>
            <a:ext cx="225044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怎么回收垃圾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89166" y="2798491"/>
            <a:ext cx="566993" cy="401083"/>
            <a:chOff x="1489166" y="3324906"/>
            <a:chExt cx="566993" cy="401083"/>
          </a:xfrm>
        </p:grpSpPr>
        <p:sp>
          <p:nvSpPr>
            <p:cNvPr id="32" name="任意多边形 31"/>
            <p:cNvSpPr>
              <a:spLocks noChangeAspect="1"/>
            </p:cNvSpPr>
            <p:nvPr/>
          </p:nvSpPr>
          <p:spPr>
            <a:xfrm>
              <a:off x="1563012" y="3324906"/>
              <a:ext cx="432000" cy="388503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rgbClr val="577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6"/>
            <p:cNvSpPr txBox="1">
              <a:spLocks noChangeArrowheads="1"/>
            </p:cNvSpPr>
            <p:nvPr/>
          </p:nvSpPr>
          <p:spPr bwMode="auto">
            <a:xfrm>
              <a:off x="1489166" y="3325879"/>
              <a:ext cx="566993" cy="40011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Impact" panose="020B080603090205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03</a:t>
              </a:r>
              <a:endParaRPr kumimoji="0" lang="zh-CN" sz="18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mpact" panose="020B080603090205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任意多边形: 形状 2"/>
          <p:cNvSpPr/>
          <p:nvPr/>
        </p:nvSpPr>
        <p:spPr>
          <a:xfrm>
            <a:off x="26292" y="4130231"/>
            <a:ext cx="9117708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任意多边形: 形状 4"/>
          <p:cNvSpPr/>
          <p:nvPr/>
        </p:nvSpPr>
        <p:spPr>
          <a:xfrm flipH="1"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391526" y="2143263"/>
            <a:ext cx="1450582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04</a:t>
            </a:r>
            <a:endParaRPr kumimoji="0" lang="zh-CN" sz="440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3261496" y="1885268"/>
            <a:ext cx="30451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堆的结构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3666255" y="2265228"/>
            <a:ext cx="3189859" cy="32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latin typeface="+mn-ea"/>
                <a:cs typeface="+mn-ea"/>
              </a:rPr>
              <a:t>         </a:t>
            </a:r>
            <a:r>
              <a:rPr lang="zh-CN" altLang="en-US" sz="1000" dirty="0" smtClean="0">
                <a:latin typeface="+mn-ea"/>
                <a:cs typeface="+mn-ea"/>
              </a:rPr>
              <a:t>关系到采取什么回收方式</a:t>
            </a:r>
            <a:endParaRPr lang="zh-CN" altLang="en-US" sz="1000" dirty="0" smtClean="0">
              <a:latin typeface="+mn-ea"/>
              <a:cs typeface="+mn-ea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2458323" y="1897071"/>
            <a:ext cx="1316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666255" y="2278246"/>
            <a:ext cx="245932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8" name="Freeform 5"/>
            <p:cNvSpPr/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0" name="Freeform 7"/>
            <p:cNvSpPr/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2" name="Freeform 9"/>
            <p:cNvSpPr/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23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5330" y="1252739"/>
            <a:ext cx="3456000" cy="3038143"/>
          </a:xfrm>
          <a:prstGeom prst="rect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-15330" y="1217669"/>
            <a:ext cx="9159330" cy="23680"/>
          </a:xfrm>
          <a:prstGeom prst="line">
            <a:avLst/>
          </a:prstGeom>
          <a:ln>
            <a:solidFill>
              <a:srgbClr val="5771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-41725" y="4295488"/>
            <a:ext cx="9185725" cy="0"/>
          </a:xfrm>
          <a:prstGeom prst="line">
            <a:avLst/>
          </a:prstGeom>
          <a:ln>
            <a:solidFill>
              <a:srgbClr val="5771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62494" y="1879485"/>
            <a:ext cx="2905797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</a:rPr>
              <a:t>Java 堆主要分为2个年代-新生代与老年代，其中新生代又分 Eden 区和 Survivor 区，其中 Survivor 区又分 From 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cs typeface="+mn-ea"/>
              </a:rPr>
              <a:t>(s0)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</a:rPr>
              <a:t> 和 To </a:t>
            </a:r>
            <a:r>
              <a:rPr lang="en-US" altLang="zh-CN" sz="1400" dirty="0">
                <a:solidFill>
                  <a:schemeClr val="bg1"/>
                </a:solidFill>
                <a:latin typeface="+mn-ea"/>
                <a:cs typeface="+mn-ea"/>
              </a:rPr>
              <a:t>(s1)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</a:rPr>
              <a:t> 2个区</a:t>
            </a:r>
            <a:endParaRPr lang="zh-CN" altLang="en-US" sz="1400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3456000" y="1241310"/>
            <a:ext cx="0" cy="3038142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rPr>
              <a:t>java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rPr>
              <a:t>堆的结构</a:t>
            </a:r>
            <a:endParaRPr kumimoji="0" lang="zh-CN" altLang="en-US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4085" y="1671955"/>
            <a:ext cx="5669915" cy="2069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393000" y="1029094"/>
            <a:ext cx="1255925" cy="1129466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2896444" y="3361182"/>
            <a:ext cx="869830" cy="782248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 rot="10800000" flipV="1">
            <a:off x="1799805" y="1293779"/>
            <a:ext cx="576399" cy="518363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57718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918458" y="3277344"/>
            <a:ext cx="607286" cy="546137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0070C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4024946" y="1892564"/>
            <a:ext cx="4525543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</a:pPr>
            <a:r>
              <a:rPr 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IBM 公司的专业研究表明，有将近98%的对象是快速死亡的，所以针对这一现状，大多数情况下，对象会在新生代 Eden 区中进行分配，当 Eden 区没有足够空间进行分配时，虚拟机会发起一次 Minor GC，Minor GC 相比 Major GC 更频繁，回收速度也更快。</a:t>
            </a:r>
            <a:endParaRPr lang="zh-CN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</a:pPr>
            <a:endParaRPr lang="zh-CN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</a:pPr>
            <a:r>
              <a:rPr 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通过 Minor GC 之后，Eden 会被清空，Eden 区中绝大部分对象会被回收，而那些无需回收的存活对象，将会进到 Survivor 的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S0</a:t>
            </a:r>
            <a:r>
              <a:rPr 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或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S1</a:t>
            </a:r>
            <a:r>
              <a:rPr 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区（若空间不够，则直接进入 Old 区）。</a:t>
            </a:r>
            <a:endParaRPr lang="zh-CN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4434521" y="1229119"/>
            <a:ext cx="30451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7AAA"/>
                </a:solidFill>
                <a:latin typeface="+mn-ea"/>
                <a:cs typeface="+mn-ea"/>
              </a:rPr>
              <a:t>Eden</a:t>
            </a:r>
            <a:r>
              <a:rPr lang="zh-CN" altLang="en-US" sz="2000" dirty="0">
                <a:solidFill>
                  <a:srgbClr val="007AAA"/>
                </a:solidFill>
                <a:latin typeface="+mn-ea"/>
                <a:cs typeface="+mn-ea"/>
              </a:rPr>
              <a:t>区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rgbClr val="007AAA"/>
              </a:solidFill>
              <a:effectLst/>
              <a:latin typeface="+mn-ea"/>
              <a:cs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819525" y="1766002"/>
            <a:ext cx="46193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rPr>
              <a:t>java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rPr>
              <a:t>堆的结构</a:t>
            </a:r>
            <a:endParaRPr kumimoji="0" lang="zh-CN" altLang="en-US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85" y="2214880"/>
            <a:ext cx="3933825" cy="99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393000" y="1029094"/>
            <a:ext cx="1255925" cy="1129466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2896444" y="3361182"/>
            <a:ext cx="869830" cy="782248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 rot="10800000" flipV="1">
            <a:off x="1799805" y="1293779"/>
            <a:ext cx="576399" cy="518363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57718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918458" y="3277344"/>
            <a:ext cx="607286" cy="546137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0070C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4024946" y="1892564"/>
            <a:ext cx="4525543" cy="203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</a:pPr>
            <a:r>
              <a:rPr 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Survivor 区相当于是 Eden 区和 Old 区的一个缓冲</a:t>
            </a:r>
            <a:endParaRPr lang="zh-CN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</a:pPr>
            <a:endParaRPr lang="zh-CN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</a:pPr>
            <a:r>
              <a:rPr 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作用：减少被送到老年代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(Old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区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)</a:t>
            </a:r>
            <a:r>
              <a:rPr 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的对象，进而减少 Major GC 的发生</a:t>
            </a:r>
            <a:endParaRPr lang="zh-CN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</a:pPr>
            <a:endParaRPr lang="zh-CN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</a:pPr>
            <a:r>
              <a:rPr 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分成两部分的原因：采用复制的回收方法，避免内存碎片化</a:t>
            </a:r>
            <a:endParaRPr lang="zh-CN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4434521" y="1229119"/>
            <a:ext cx="30451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7AAA"/>
                </a:solidFill>
                <a:latin typeface="+mn-ea"/>
                <a:cs typeface="+mn-ea"/>
              </a:rPr>
              <a:t>Survivor</a:t>
            </a:r>
            <a:r>
              <a:rPr lang="zh-CN" altLang="en-US" sz="2000" dirty="0">
                <a:solidFill>
                  <a:srgbClr val="007AAA"/>
                </a:solidFill>
                <a:latin typeface="+mn-ea"/>
                <a:cs typeface="+mn-ea"/>
              </a:rPr>
              <a:t>区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rgbClr val="007AAA"/>
              </a:solidFill>
              <a:effectLst/>
              <a:latin typeface="+mn-ea"/>
              <a:cs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819525" y="1766002"/>
            <a:ext cx="46193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rPr>
              <a:t>java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rPr>
              <a:t>堆的结构</a:t>
            </a:r>
            <a:endParaRPr kumimoji="0" lang="zh-CN" altLang="en-US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" y="2270760"/>
            <a:ext cx="3943350" cy="895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393000" y="1029094"/>
            <a:ext cx="1255925" cy="1129466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2896444" y="3361182"/>
            <a:ext cx="869830" cy="782248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 rot="10800000" flipV="1">
            <a:off x="1799805" y="1293779"/>
            <a:ext cx="576399" cy="518363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57718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918458" y="3277344"/>
            <a:ext cx="607286" cy="546137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solidFill>
            <a:srgbClr val="0070C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4024946" y="1892564"/>
            <a:ext cx="4525543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老年代占据着2/3的堆内存空间，只有在 Major GC 的时候才会进行清理，每次 GC 都会触发“Stop-The-World”。内存越大，STW 的时间也越长，所以内存也不仅仅是越大就越好。由于复制法在对象存活率较高的老年代会进行很多次的复制操作，效率很低，所以老年代这里采用的是标记 - 整理法。</a:t>
            </a:r>
            <a:endParaRPr lang="zh-CN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4434521" y="1229119"/>
            <a:ext cx="30451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7AAA"/>
                </a:solidFill>
                <a:latin typeface="+mn-ea"/>
                <a:cs typeface="+mn-ea"/>
              </a:rPr>
              <a:t>Old</a:t>
            </a:r>
            <a:r>
              <a:rPr lang="zh-CN" altLang="en-US" sz="2000" dirty="0">
                <a:solidFill>
                  <a:srgbClr val="007AAA"/>
                </a:solidFill>
                <a:latin typeface="+mn-ea"/>
                <a:cs typeface="+mn-ea"/>
              </a:rPr>
              <a:t>区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rgbClr val="007AAA"/>
              </a:solidFill>
              <a:effectLst/>
              <a:latin typeface="+mn-ea"/>
              <a:cs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819525" y="1766002"/>
            <a:ext cx="46193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rPr>
              <a:t>java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rPr>
              <a:t>堆的结构</a:t>
            </a:r>
            <a:endParaRPr kumimoji="0" lang="zh-CN" altLang="en-US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30" y="2270760"/>
            <a:ext cx="3886200" cy="895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java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堆的结构</a:t>
            </a:r>
            <a:endParaRPr kumimoji="0" lang="zh-CN" altLang="en-US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3" name="TextBox 36"/>
          <p:cNvSpPr txBox="1"/>
          <p:nvPr/>
        </p:nvSpPr>
        <p:spPr>
          <a:xfrm>
            <a:off x="694690" y="983615"/>
            <a:ext cx="216281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600" spc="-150" dirty="0">
                <a:solidFill>
                  <a:srgbClr val="007AAA"/>
                </a:solidFill>
                <a:latin typeface="Arial" panose="020B0604020202020204"/>
                <a:cs typeface="+mn-ea"/>
              </a:rPr>
              <a:t>直接进入</a:t>
            </a:r>
            <a:r>
              <a:rPr lang="en-US" altLang="zh-CN" sz="1600" spc="-150" dirty="0">
                <a:solidFill>
                  <a:srgbClr val="007AAA"/>
                </a:solidFill>
                <a:latin typeface="Arial" panose="020B0604020202020204"/>
                <a:cs typeface="+mn-ea"/>
              </a:rPr>
              <a:t>Old</a:t>
            </a:r>
            <a:r>
              <a:rPr lang="zh-CN" altLang="en-US" sz="1600" spc="-150" dirty="0">
                <a:solidFill>
                  <a:srgbClr val="007AAA"/>
                </a:solidFill>
                <a:latin typeface="Arial" panose="020B0604020202020204"/>
                <a:cs typeface="+mn-ea"/>
              </a:rPr>
              <a:t>区的情况</a:t>
            </a:r>
            <a:endParaRPr lang="zh-CN" altLang="en-US" sz="1600" spc="-150" dirty="0">
              <a:solidFill>
                <a:srgbClr val="007AAA"/>
              </a:solidFill>
              <a:latin typeface="Arial" panose="020B0604020202020204"/>
              <a:cs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17402" y="1335660"/>
            <a:ext cx="226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530481" y="1105936"/>
            <a:ext cx="162686" cy="165100"/>
          </a:xfrm>
          <a:prstGeom prst="triangle">
            <a:avLst/>
          </a:prstGeom>
          <a:solidFill>
            <a:srgbClr val="007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0640" y="1394460"/>
            <a:ext cx="3537585" cy="815340"/>
          </a:xfrm>
          <a:prstGeom prst="rect">
            <a:avLst/>
          </a:prstGeom>
        </p:spPr>
      </p:pic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694690" y="1394460"/>
            <a:ext cx="3894455" cy="186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p>
            <a:pPr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1.  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大对象直接进入老年代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</a:pPr>
            <a:r>
              <a:rPr 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     大对象就是需要大量连续内存空间的对象，这样做主要是为了避免在 Eden 区及2个 Survivor 区之间发生大量的内存复制。</a:t>
            </a:r>
            <a:endParaRPr 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</a:pPr>
            <a:endParaRPr 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marL="22860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</a:pPr>
            <a:endParaRPr 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694690" y="2804160"/>
            <a:ext cx="3894455" cy="2376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p>
            <a:pPr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2.  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长期存活的对象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直接进入老年代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</a:pPr>
            <a:r>
              <a:rPr 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     虚拟机给每个对象定义了一个对象年龄（Age）计数器。正常情况下对象会不断的在 Survivor 的 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S0</a:t>
            </a:r>
            <a:r>
              <a:rPr 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 区与 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S1</a:t>
            </a:r>
            <a:r>
              <a:rPr 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 区之间移动，对象在 Survivor 区中每经历一次 Minor GC，年龄就增加1岁。当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Age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达到阈值</a:t>
            </a:r>
            <a:r>
              <a:rPr 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时，这时候就会被转移到老年代。可通过-XX:MaxTenuringThreshold这个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JVM</a:t>
            </a:r>
            <a:r>
              <a:rPr 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参数设定阈值。</a:t>
            </a:r>
            <a:endParaRPr 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  <a:sym typeface="+mn-ea"/>
            </a:endParaRPr>
          </a:p>
          <a:p>
            <a:pPr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</a:pPr>
            <a:endParaRPr 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marL="22860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</a:pPr>
            <a:endParaRPr 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120640" y="2804160"/>
            <a:ext cx="3894455" cy="212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p>
            <a:pPr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3.  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动态对象年龄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</a:pPr>
            <a:r>
              <a:rPr 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     </a:t>
            </a:r>
            <a:r>
              <a:rPr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虚拟机并不</a:t>
            </a:r>
            <a:r>
              <a:rPr 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强制</a:t>
            </a:r>
            <a:r>
              <a:rPr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要求对象年龄必须到</a:t>
            </a:r>
            <a:r>
              <a:rPr 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阈值</a:t>
            </a:r>
            <a:r>
              <a:rPr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，才会放入老年区，如果 Survivor 空间中相同年龄所有对象大小的总合大于 Survivor 空间的一半，年龄大于等于该年龄的对象就可以直接进去老年区，无需等</a:t>
            </a:r>
            <a:r>
              <a:rPr 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到</a:t>
            </a:r>
            <a:r>
              <a:rPr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“</a:t>
            </a:r>
            <a:r>
              <a:rPr 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老</a:t>
            </a:r>
            <a:r>
              <a:rPr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年”。</a:t>
            </a:r>
            <a:endParaRPr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  <a:sym typeface="+mn-ea"/>
            </a:endParaRPr>
          </a:p>
          <a:p>
            <a:pPr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</a:pPr>
            <a:endParaRPr 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marL="22860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</a:pPr>
            <a:endParaRPr 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213644" y="1823530"/>
            <a:ext cx="2418080" cy="76835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3745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en-US" altLang="zh-CN" sz="4400" dirty="0">
              <a:solidFill>
                <a:srgbClr val="3745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1" name="Freeform 5"/>
            <p:cNvSpPr/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2" name="Freeform 6"/>
            <p:cNvSpPr/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5" name="Freeform 9"/>
            <p:cNvSpPr/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16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1701936" y="1667584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701936" y="2798115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2391526" y="2143263"/>
            <a:ext cx="14505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01</a:t>
            </a:r>
            <a:endParaRPr kumimoji="0" lang="zh-CN" sz="440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3261496" y="1885268"/>
            <a:ext cx="30451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sz="18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+mn-ea"/>
              </a:rPr>
              <a:t>什么是垃圾回收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3666255" y="2265228"/>
            <a:ext cx="3189859" cy="32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latin typeface="+mn-ea"/>
                <a:cs typeface="+mn-ea"/>
              </a:rPr>
              <a:t>       </a:t>
            </a:r>
            <a:r>
              <a:rPr lang="zh-CN" altLang="en-US" sz="1000" dirty="0" smtClean="0">
                <a:latin typeface="+mn-ea"/>
                <a:cs typeface="+mn-ea"/>
              </a:rPr>
              <a:t>Garbage Collection，GC</a:t>
            </a:r>
            <a:endParaRPr lang="zh-CN" altLang="en-US" sz="1000" dirty="0" smtClean="0">
              <a:latin typeface="+mn-ea"/>
              <a:cs typeface="+mn-ea"/>
            </a:endParaRP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2458323" y="1897071"/>
            <a:ext cx="1316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666255" y="2278246"/>
            <a:ext cx="245932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18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什么是垃圾回收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95403" y="1909876"/>
            <a:ext cx="17602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"/>
          <p:cNvSpPr txBox="1">
            <a:spLocks noChangeArrowheads="1"/>
          </p:cNvSpPr>
          <p:nvPr/>
        </p:nvSpPr>
        <p:spPr bwMode="auto">
          <a:xfrm>
            <a:off x="1137557" y="1875855"/>
            <a:ext cx="2024459" cy="1706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C++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等语言创建对象时需要开辟内存空间，不用的时候又需要去释放空间，一直在不断的分配和析构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52155" y="1572593"/>
            <a:ext cx="993775" cy="33718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600" dirty="0">
                <a:solidFill>
                  <a:srgbClr val="007AAA"/>
                </a:solidFill>
                <a:latin typeface="+mn-ea"/>
                <a:cs typeface="+mn-ea"/>
              </a:rPr>
              <a:t>Java</a:t>
            </a:r>
            <a:r>
              <a:rPr lang="zh-CN" altLang="en-US" sz="1600" dirty="0">
                <a:solidFill>
                  <a:srgbClr val="007AAA"/>
                </a:solidFill>
                <a:latin typeface="+mn-ea"/>
                <a:cs typeface="+mn-ea"/>
              </a:rPr>
              <a:t>之前</a:t>
            </a:r>
            <a:endParaRPr lang="zh-CN" altLang="en-US" sz="1600" dirty="0">
              <a:solidFill>
                <a:srgbClr val="007AAA"/>
              </a:solidFill>
              <a:latin typeface="+mn-ea"/>
              <a:cs typeface="+mn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3808730" y="2263775"/>
            <a:ext cx="1526540" cy="615315"/>
          </a:xfrm>
          <a:prstGeom prst="rightArrow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5953763" y="1927021"/>
            <a:ext cx="17602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5795917" y="1893000"/>
            <a:ext cx="2024459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写一段程序去实现这一块功能，每次开辟、释放空间时重用这一段代码。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13715" y="1572593"/>
            <a:ext cx="587375" cy="33718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600" dirty="0">
                <a:solidFill>
                  <a:srgbClr val="007AAA"/>
                </a:solidFill>
                <a:latin typeface="+mn-ea"/>
                <a:cs typeface="+mn-ea"/>
              </a:rPr>
              <a:t>Java</a:t>
            </a:r>
            <a:endParaRPr lang="en-US" altLang="zh-CN" sz="1600" dirty="0">
              <a:solidFill>
                <a:srgbClr val="007AAA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457371" y="0"/>
            <a:ext cx="3686629" cy="5143500"/>
          </a:xfrm>
          <a:prstGeom prst="rect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6115685" y="1667510"/>
            <a:ext cx="2564765" cy="235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</a:rPr>
              <a:t>垃圾回收就是：释放垃圾占用的内存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</a:rPr>
              <a:t>空间，防止内存泄露。</a:t>
            </a:r>
            <a:endParaRPr lang="zh-CN" altLang="en-US" sz="1400" dirty="0">
              <a:solidFill>
                <a:schemeClr val="bg1"/>
              </a:solidFill>
              <a:latin typeface="+mn-ea"/>
              <a:cs typeface="+mn-ea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solidFill>
                <a:schemeClr val="bg1"/>
              </a:solidFill>
              <a:latin typeface="+mn-ea"/>
              <a:cs typeface="+mn-ea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</a:rPr>
              <a:t>作用是：对内存堆中已经死亡的或者长时间没有使用的对象进行清理和回收，尽可能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有效的使用可以使用的内存</a:t>
            </a:r>
            <a:r>
              <a:rPr lang="zh-CN" altLang="en-US" sz="1400" dirty="0">
                <a:solidFill>
                  <a:schemeClr val="bg1"/>
                </a:solidFill>
                <a:latin typeface="+mn-ea"/>
                <a:cs typeface="+mn-ea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80" y="1640205"/>
            <a:ext cx="4678045" cy="1863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391526" y="2143263"/>
            <a:ext cx="14505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u="none" strike="noStrike" cap="none" normalizeH="0" baseline="0" dirty="0" smtClean="0">
                <a:ln>
                  <a:noFill/>
                </a:ln>
                <a:solidFill>
                  <a:srgbClr val="577188"/>
                </a:solidFill>
                <a:effectLst/>
                <a:latin typeface="Impact" panose="020B0806030902050204" pitchFamily="34" charset="0"/>
                <a:cs typeface="+mn-ea"/>
              </a:rPr>
              <a:t>02</a:t>
            </a:r>
            <a:endParaRPr kumimoji="0" lang="zh-CN" sz="440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3261496" y="1885268"/>
            <a:ext cx="30451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sz="18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+mn-ea"/>
              </a:rPr>
              <a:t>如何定义垃圾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3666490" y="2265045"/>
            <a:ext cx="2678430" cy="32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000" i="0" u="none" strike="noStrike" cap="none" normalizeH="0" baseline="0" dirty="0">
                <a:ln>
                  <a:noFill/>
                </a:ln>
                <a:effectLst/>
                <a:latin typeface="+mn-ea"/>
                <a:cs typeface="+mn-ea"/>
              </a:rPr>
              <a:t>             </a:t>
            </a:r>
            <a:r>
              <a:rPr kumimoji="0" lang="zh-CN" altLang="en-US" sz="1000" i="0" u="none" strike="noStrike" cap="none" normalizeH="0" baseline="0" dirty="0">
                <a:ln>
                  <a:noFill/>
                </a:ln>
                <a:effectLst/>
                <a:latin typeface="+mn-ea"/>
                <a:cs typeface="+mn-ea"/>
              </a:rPr>
              <a:t>哪些内存需要被回收</a:t>
            </a:r>
            <a:endParaRPr kumimoji="0" lang="zh-CN" altLang="en-US" sz="1000" i="0" u="none" strike="noStrike" cap="none" normalizeH="0" baseline="0" dirty="0">
              <a:ln>
                <a:noFill/>
              </a:ln>
              <a:effectLst/>
              <a:latin typeface="+mn-ea"/>
              <a:cs typeface="+mn-ea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2458323" y="1897071"/>
            <a:ext cx="1316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577188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rgbClr val="577188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666255" y="2278246"/>
            <a:ext cx="245932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641872" y="4103688"/>
            <a:ext cx="6481763" cy="959644"/>
            <a:chOff x="1312863" y="187325"/>
            <a:chExt cx="8642350" cy="1279525"/>
          </a:xfrm>
          <a:solidFill>
            <a:srgbClr val="8FA4B7">
              <a:alpha val="42000"/>
            </a:srgbClr>
          </a:solidFill>
        </p:grpSpPr>
        <p:sp>
          <p:nvSpPr>
            <p:cNvPr id="18" name="Freeform 5"/>
            <p:cNvSpPr/>
            <p:nvPr/>
          </p:nvSpPr>
          <p:spPr bwMode="auto">
            <a:xfrm>
              <a:off x="1312863" y="307975"/>
              <a:ext cx="2224088" cy="1158875"/>
            </a:xfrm>
            <a:custGeom>
              <a:avLst/>
              <a:gdLst>
                <a:gd name="T0" fmla="*/ 0 w 524"/>
                <a:gd name="T1" fmla="*/ 164 h 271"/>
                <a:gd name="T2" fmla="*/ 256 w 524"/>
                <a:gd name="T3" fmla="*/ 28 h 271"/>
                <a:gd name="T4" fmla="*/ 524 w 524"/>
                <a:gd name="T5" fmla="*/ 104 h 271"/>
                <a:gd name="T6" fmla="*/ 244 w 524"/>
                <a:gd name="T7" fmla="*/ 244 h 271"/>
                <a:gd name="T8" fmla="*/ 0 w 524"/>
                <a:gd name="T9" fmla="*/ 16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71">
                  <a:moveTo>
                    <a:pt x="0" y="164"/>
                  </a:moveTo>
                  <a:cubicBezTo>
                    <a:pt x="80" y="116"/>
                    <a:pt x="164" y="60"/>
                    <a:pt x="256" y="28"/>
                  </a:cubicBezTo>
                  <a:cubicBezTo>
                    <a:pt x="312" y="8"/>
                    <a:pt x="404" y="0"/>
                    <a:pt x="524" y="104"/>
                  </a:cubicBezTo>
                  <a:cubicBezTo>
                    <a:pt x="524" y="104"/>
                    <a:pt x="372" y="216"/>
                    <a:pt x="244" y="244"/>
                  </a:cubicBezTo>
                  <a:cubicBezTo>
                    <a:pt x="120" y="271"/>
                    <a:pt x="28" y="196"/>
                    <a:pt x="0" y="16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3757613" y="307975"/>
              <a:ext cx="1933575" cy="1125538"/>
            </a:xfrm>
            <a:custGeom>
              <a:avLst/>
              <a:gdLst>
                <a:gd name="T0" fmla="*/ 0 w 456"/>
                <a:gd name="T1" fmla="*/ 104 h 263"/>
                <a:gd name="T2" fmla="*/ 256 w 456"/>
                <a:gd name="T3" fmla="*/ 32 h 263"/>
                <a:gd name="T4" fmla="*/ 456 w 456"/>
                <a:gd name="T5" fmla="*/ 188 h 263"/>
                <a:gd name="T6" fmla="*/ 272 w 456"/>
                <a:gd name="T7" fmla="*/ 263 h 263"/>
                <a:gd name="T8" fmla="*/ 0 w 456"/>
                <a:gd name="T9" fmla="*/ 10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263">
                  <a:moveTo>
                    <a:pt x="0" y="104"/>
                  </a:moveTo>
                  <a:cubicBezTo>
                    <a:pt x="0" y="104"/>
                    <a:pt x="160" y="0"/>
                    <a:pt x="256" y="32"/>
                  </a:cubicBezTo>
                  <a:cubicBezTo>
                    <a:pt x="352" y="64"/>
                    <a:pt x="436" y="168"/>
                    <a:pt x="456" y="188"/>
                  </a:cubicBezTo>
                  <a:cubicBezTo>
                    <a:pt x="456" y="188"/>
                    <a:pt x="364" y="263"/>
                    <a:pt x="272" y="263"/>
                  </a:cubicBezTo>
                  <a:cubicBezTo>
                    <a:pt x="188" y="263"/>
                    <a:pt x="56" y="152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0" name="Freeform 7"/>
            <p:cNvSpPr/>
            <p:nvPr/>
          </p:nvSpPr>
          <p:spPr bwMode="auto">
            <a:xfrm>
              <a:off x="5878513" y="855663"/>
              <a:ext cx="1103313" cy="527050"/>
            </a:xfrm>
            <a:custGeom>
              <a:avLst/>
              <a:gdLst>
                <a:gd name="T0" fmla="*/ 0 w 260"/>
                <a:gd name="T1" fmla="*/ 68 h 123"/>
                <a:gd name="T2" fmla="*/ 156 w 260"/>
                <a:gd name="T3" fmla="*/ 0 h 123"/>
                <a:gd name="T4" fmla="*/ 260 w 260"/>
                <a:gd name="T5" fmla="*/ 40 h 123"/>
                <a:gd name="T6" fmla="*/ 136 w 260"/>
                <a:gd name="T7" fmla="*/ 104 h 123"/>
                <a:gd name="T8" fmla="*/ 0 w 260"/>
                <a:gd name="T9" fmla="*/ 6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23">
                  <a:moveTo>
                    <a:pt x="0" y="68"/>
                  </a:moveTo>
                  <a:cubicBezTo>
                    <a:pt x="0" y="68"/>
                    <a:pt x="80" y="0"/>
                    <a:pt x="156" y="0"/>
                  </a:cubicBezTo>
                  <a:cubicBezTo>
                    <a:pt x="232" y="4"/>
                    <a:pt x="248" y="36"/>
                    <a:pt x="260" y="40"/>
                  </a:cubicBezTo>
                  <a:cubicBezTo>
                    <a:pt x="260" y="40"/>
                    <a:pt x="204" y="88"/>
                    <a:pt x="136" y="104"/>
                  </a:cubicBezTo>
                  <a:cubicBezTo>
                    <a:pt x="68" y="123"/>
                    <a:pt x="16" y="84"/>
                    <a:pt x="0" y="68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7134225" y="563563"/>
              <a:ext cx="1123950" cy="685800"/>
            </a:xfrm>
            <a:custGeom>
              <a:avLst/>
              <a:gdLst>
                <a:gd name="T0" fmla="*/ 0 w 265"/>
                <a:gd name="T1" fmla="*/ 104 h 160"/>
                <a:gd name="T2" fmla="*/ 133 w 265"/>
                <a:gd name="T3" fmla="*/ 20 h 160"/>
                <a:gd name="T4" fmla="*/ 265 w 265"/>
                <a:gd name="T5" fmla="*/ 20 h 160"/>
                <a:gd name="T6" fmla="*/ 149 w 265"/>
                <a:gd name="T7" fmla="*/ 144 h 160"/>
                <a:gd name="T8" fmla="*/ 0 w 265"/>
                <a:gd name="T9" fmla="*/ 10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60">
                  <a:moveTo>
                    <a:pt x="0" y="104"/>
                  </a:moveTo>
                  <a:cubicBezTo>
                    <a:pt x="0" y="104"/>
                    <a:pt x="81" y="40"/>
                    <a:pt x="133" y="20"/>
                  </a:cubicBezTo>
                  <a:cubicBezTo>
                    <a:pt x="173" y="4"/>
                    <a:pt x="221" y="0"/>
                    <a:pt x="265" y="20"/>
                  </a:cubicBezTo>
                  <a:cubicBezTo>
                    <a:pt x="265" y="20"/>
                    <a:pt x="209" y="128"/>
                    <a:pt x="149" y="144"/>
                  </a:cubicBezTo>
                  <a:cubicBezTo>
                    <a:pt x="85" y="160"/>
                    <a:pt x="0" y="104"/>
                    <a:pt x="0" y="104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2" name="Freeform 9"/>
            <p:cNvSpPr/>
            <p:nvPr/>
          </p:nvSpPr>
          <p:spPr bwMode="auto">
            <a:xfrm>
              <a:off x="8410575" y="187325"/>
              <a:ext cx="1544638" cy="1044575"/>
            </a:xfrm>
            <a:custGeom>
              <a:avLst/>
              <a:gdLst>
                <a:gd name="T0" fmla="*/ 0 w 364"/>
                <a:gd name="T1" fmla="*/ 96 h 244"/>
                <a:gd name="T2" fmla="*/ 116 w 364"/>
                <a:gd name="T3" fmla="*/ 24 h 244"/>
                <a:gd name="T4" fmla="*/ 364 w 364"/>
                <a:gd name="T5" fmla="*/ 184 h 244"/>
                <a:gd name="T6" fmla="*/ 256 w 364"/>
                <a:gd name="T7" fmla="*/ 224 h 244"/>
                <a:gd name="T8" fmla="*/ 0 w 364"/>
                <a:gd name="T9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244">
                  <a:moveTo>
                    <a:pt x="0" y="96"/>
                  </a:moveTo>
                  <a:cubicBezTo>
                    <a:pt x="0" y="96"/>
                    <a:pt x="56" y="0"/>
                    <a:pt x="116" y="24"/>
                  </a:cubicBezTo>
                  <a:cubicBezTo>
                    <a:pt x="144" y="24"/>
                    <a:pt x="336" y="200"/>
                    <a:pt x="364" y="184"/>
                  </a:cubicBezTo>
                  <a:cubicBezTo>
                    <a:pt x="364" y="184"/>
                    <a:pt x="324" y="244"/>
                    <a:pt x="256" y="224"/>
                  </a:cubicBezTo>
                  <a:cubicBezTo>
                    <a:pt x="108" y="184"/>
                    <a:pt x="100" y="144"/>
                    <a:pt x="0" y="96"/>
                  </a:cubicBezTo>
                  <a:close/>
                </a:path>
              </a:pathLst>
            </a:custGeom>
            <a:grpFill/>
            <a:ln w="0" cap="sq">
              <a:noFill/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23" name="任意多边形: 形状 2"/>
          <p:cNvSpPr/>
          <p:nvPr/>
        </p:nvSpPr>
        <p:spPr>
          <a:xfrm>
            <a:off x="26292" y="4130231"/>
            <a:ext cx="9024257" cy="954512"/>
          </a:xfrm>
          <a:custGeom>
            <a:avLst/>
            <a:gdLst>
              <a:gd name="connsiteX0" fmla="*/ 0 w 12032343"/>
              <a:gd name="connsiteY0" fmla="*/ 17481 h 1272682"/>
              <a:gd name="connsiteX1" fmla="*/ 1567543 w 12032343"/>
              <a:gd name="connsiteY1" fmla="*/ 902853 h 1272682"/>
              <a:gd name="connsiteX2" fmla="*/ 3599543 w 12032343"/>
              <a:gd name="connsiteY2" fmla="*/ 90053 h 1272682"/>
              <a:gd name="connsiteX3" fmla="*/ 5646057 w 12032343"/>
              <a:gd name="connsiteY3" fmla="*/ 1265710 h 1272682"/>
              <a:gd name="connsiteX4" fmla="*/ 7300686 w 12032343"/>
              <a:gd name="connsiteY4" fmla="*/ 598053 h 1272682"/>
              <a:gd name="connsiteX5" fmla="*/ 8563429 w 12032343"/>
              <a:gd name="connsiteY5" fmla="*/ 1033481 h 1272682"/>
              <a:gd name="connsiteX6" fmla="*/ 9608457 w 12032343"/>
              <a:gd name="connsiteY6" fmla="*/ 2967 h 1272682"/>
              <a:gd name="connsiteX7" fmla="*/ 10871200 w 12032343"/>
              <a:gd name="connsiteY7" fmla="*/ 699653 h 1272682"/>
              <a:gd name="connsiteX8" fmla="*/ 12032343 w 12032343"/>
              <a:gd name="connsiteY8" fmla="*/ 46510 h 12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2343" h="1272682">
                <a:moveTo>
                  <a:pt x="0" y="17481"/>
                </a:moveTo>
                <a:cubicBezTo>
                  <a:pt x="483809" y="454119"/>
                  <a:pt x="967619" y="890758"/>
                  <a:pt x="1567543" y="902853"/>
                </a:cubicBezTo>
                <a:cubicBezTo>
                  <a:pt x="2167467" y="914948"/>
                  <a:pt x="2919791" y="29577"/>
                  <a:pt x="3599543" y="90053"/>
                </a:cubicBezTo>
                <a:cubicBezTo>
                  <a:pt x="4279295" y="150529"/>
                  <a:pt x="5029200" y="1181043"/>
                  <a:pt x="5646057" y="1265710"/>
                </a:cubicBezTo>
                <a:cubicBezTo>
                  <a:pt x="6262914" y="1350377"/>
                  <a:pt x="6814457" y="636758"/>
                  <a:pt x="7300686" y="598053"/>
                </a:cubicBezTo>
                <a:cubicBezTo>
                  <a:pt x="7786915" y="559348"/>
                  <a:pt x="8178801" y="1132662"/>
                  <a:pt x="8563429" y="1033481"/>
                </a:cubicBezTo>
                <a:cubicBezTo>
                  <a:pt x="8948057" y="934300"/>
                  <a:pt x="9223829" y="58605"/>
                  <a:pt x="9608457" y="2967"/>
                </a:cubicBezTo>
                <a:cubicBezTo>
                  <a:pt x="9993086" y="-52671"/>
                  <a:pt x="10467219" y="692396"/>
                  <a:pt x="10871200" y="699653"/>
                </a:cubicBezTo>
                <a:cubicBezTo>
                  <a:pt x="11275181" y="706910"/>
                  <a:pt x="11831562" y="152948"/>
                  <a:pt x="12032343" y="46510"/>
                </a:cubicBezTo>
              </a:path>
            </a:pathLst>
          </a:custGeom>
          <a:noFill/>
          <a:ln w="19050"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62390" y="474241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7478" y="4228203"/>
            <a:ext cx="274486" cy="274486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258478" y="4232918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452742" y="4591121"/>
            <a:ext cx="104618" cy="10461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320353" y="4939256"/>
            <a:ext cx="205038" cy="20503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404956" y="4542788"/>
            <a:ext cx="100420" cy="100420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386516" y="4805907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138992" y="4062436"/>
            <a:ext cx="147634" cy="147634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120828" y="4537624"/>
            <a:ext cx="205038" cy="20503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任意多边形: 形状 4"/>
          <p:cNvSpPr/>
          <p:nvPr/>
        </p:nvSpPr>
        <p:spPr>
          <a:xfrm>
            <a:off x="26291" y="2907280"/>
            <a:ext cx="9128594" cy="2143034"/>
          </a:xfrm>
          <a:custGeom>
            <a:avLst/>
            <a:gdLst>
              <a:gd name="connsiteX0" fmla="*/ 0 w 12424228"/>
              <a:gd name="connsiteY0" fmla="*/ 0 h 2857379"/>
              <a:gd name="connsiteX1" fmla="*/ 2728685 w 12424228"/>
              <a:gd name="connsiteY1" fmla="*/ 2815772 h 2857379"/>
              <a:gd name="connsiteX2" fmla="*/ 5573485 w 12424228"/>
              <a:gd name="connsiteY2" fmla="*/ 1756229 h 2857379"/>
              <a:gd name="connsiteX3" fmla="*/ 7257143 w 12424228"/>
              <a:gd name="connsiteY3" fmla="*/ 2786743 h 2857379"/>
              <a:gd name="connsiteX4" fmla="*/ 8940800 w 12424228"/>
              <a:gd name="connsiteY4" fmla="*/ 1944915 h 2857379"/>
              <a:gd name="connsiteX5" fmla="*/ 10653485 w 12424228"/>
              <a:gd name="connsiteY5" fmla="*/ 2627086 h 2857379"/>
              <a:gd name="connsiteX6" fmla="*/ 11727543 w 12424228"/>
              <a:gd name="connsiteY6" fmla="*/ 1654629 h 2857379"/>
              <a:gd name="connsiteX7" fmla="*/ 12424228 w 12424228"/>
              <a:gd name="connsiteY7" fmla="*/ 1799772 h 285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24228" h="2857379">
                <a:moveTo>
                  <a:pt x="0" y="0"/>
                </a:moveTo>
                <a:cubicBezTo>
                  <a:pt x="899885" y="1261533"/>
                  <a:pt x="1799771" y="2523067"/>
                  <a:pt x="2728685" y="2815772"/>
                </a:cubicBezTo>
                <a:cubicBezTo>
                  <a:pt x="3657599" y="3108477"/>
                  <a:pt x="4818742" y="1761067"/>
                  <a:pt x="5573485" y="1756229"/>
                </a:cubicBezTo>
                <a:cubicBezTo>
                  <a:pt x="6328228" y="1751391"/>
                  <a:pt x="6695924" y="2755295"/>
                  <a:pt x="7257143" y="2786743"/>
                </a:cubicBezTo>
                <a:cubicBezTo>
                  <a:pt x="7818362" y="2818191"/>
                  <a:pt x="8374743" y="1971525"/>
                  <a:pt x="8940800" y="1944915"/>
                </a:cubicBezTo>
                <a:cubicBezTo>
                  <a:pt x="9506857" y="1918306"/>
                  <a:pt x="10189028" y="2675467"/>
                  <a:pt x="10653485" y="2627086"/>
                </a:cubicBezTo>
                <a:cubicBezTo>
                  <a:pt x="11117942" y="2578705"/>
                  <a:pt x="11432419" y="1792515"/>
                  <a:pt x="11727543" y="1654629"/>
                </a:cubicBezTo>
                <a:cubicBezTo>
                  <a:pt x="12022667" y="1516743"/>
                  <a:pt x="12223447" y="1658257"/>
                  <a:pt x="12424228" y="1799772"/>
                </a:cubicBezTo>
              </a:path>
            </a:pathLst>
          </a:custGeom>
          <a:noFill/>
          <a:ln>
            <a:solidFill>
              <a:srgbClr val="5771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23478" y="3649926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423352" y="4590600"/>
            <a:ext cx="274486" cy="274486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119564" y="4167386"/>
            <a:ext cx="133048" cy="133048"/>
          </a:xfrm>
          <a:prstGeom prst="ellipse">
            <a:avLst/>
          </a:prstGeom>
          <a:solidFill>
            <a:srgbClr val="8FA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367415" y="4939256"/>
            <a:ext cx="133048" cy="133048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5883627" y="46652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8942614" y="4086688"/>
            <a:ext cx="141515" cy="141515"/>
          </a:xfrm>
          <a:prstGeom prst="ellipse">
            <a:avLst/>
          </a:pr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6"/>
          <p:cNvSpPr txBox="1">
            <a:spLocks noChangeArrowheads="1"/>
          </p:cNvSpPr>
          <p:nvPr/>
        </p:nvSpPr>
        <p:spPr bwMode="auto">
          <a:xfrm>
            <a:off x="4758220" y="1240302"/>
            <a:ext cx="1328549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7AAA"/>
                </a:solidFill>
                <a:latin typeface="+mn-ea"/>
                <a:cs typeface="+mn-ea"/>
              </a:rPr>
              <a:t>Eg</a:t>
            </a:r>
            <a:endParaRPr kumimoji="0" lang="en-US" altLang="zh-CN" sz="1400" u="none" strike="noStrike" cap="none" normalizeH="0" baseline="0" dirty="0">
              <a:ln>
                <a:noFill/>
              </a:ln>
              <a:solidFill>
                <a:srgbClr val="007AAA"/>
              </a:solidFill>
              <a:effectLst/>
              <a:latin typeface="+mn-ea"/>
              <a:cs typeface="+mn-ea"/>
            </a:endParaRPr>
          </a:p>
        </p:txBody>
      </p:sp>
      <p:sp>
        <p:nvSpPr>
          <p:cNvPr id="29" name="TextBox 6"/>
          <p:cNvSpPr txBox="1">
            <a:spLocks noChangeArrowheads="1"/>
          </p:cNvSpPr>
          <p:nvPr/>
        </p:nvSpPr>
        <p:spPr bwMode="auto">
          <a:xfrm>
            <a:off x="976507" y="1240133"/>
            <a:ext cx="1518266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007AAA"/>
                </a:solidFill>
                <a:latin typeface="+mn-ea"/>
                <a:cs typeface="+mn-ea"/>
              </a:rPr>
              <a:t>引用计数法</a:t>
            </a:r>
            <a:endParaRPr kumimoji="0" lang="zh-CN" altLang="en-US" sz="1400" u="none" strike="noStrike" cap="none" normalizeH="0" baseline="0" dirty="0">
              <a:ln>
                <a:noFill/>
              </a:ln>
              <a:solidFill>
                <a:srgbClr val="007AAA"/>
              </a:solidFill>
              <a:effectLst/>
              <a:latin typeface="+mn-ea"/>
              <a:cs typeface="+mn-ea"/>
            </a:endParaRPr>
          </a:p>
        </p:txBody>
      </p: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1305776" y="3191684"/>
            <a:ext cx="2790095" cy="85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实现简单，将垃圾回收分摊到整个应用程序的运行当中，不需要在进行垃圾收集时要挂起整个应用的运行。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1305776" y="1705482"/>
            <a:ext cx="2790095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给对象中添加一个引用计数器，每当有一个地方引用它，计数器就加 1；当引用失效，计数器就减 1；任何时候计数器为 0 的对象就是不可能再被使用的。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如何定义垃圾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976507" y="2895578"/>
            <a:ext cx="1518266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p>
            <a:pPr lvl="0"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007AAA"/>
                </a:solidFill>
                <a:latin typeface="+mn-ea"/>
                <a:cs typeface="+mn-ea"/>
              </a:rPr>
              <a:t>特点</a:t>
            </a:r>
            <a:endParaRPr kumimoji="0" lang="zh-CN" altLang="en-US" sz="1400" u="none" strike="noStrike" cap="none" normalizeH="0" baseline="0" dirty="0">
              <a:ln>
                <a:noFill/>
              </a:ln>
              <a:solidFill>
                <a:srgbClr val="007AAA"/>
              </a:solidFill>
              <a:effectLst/>
              <a:latin typeface="+mn-ea"/>
              <a:cs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499610" y="1054735"/>
            <a:ext cx="1270" cy="360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5135" y="2052955"/>
            <a:ext cx="1965325" cy="6654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135" y="1561465"/>
            <a:ext cx="2232025" cy="3149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135" y="2927985"/>
            <a:ext cx="891540" cy="2800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135" y="3355340"/>
            <a:ext cx="3383280" cy="829945"/>
          </a:xfrm>
          <a:prstGeom prst="rect">
            <a:avLst/>
          </a:prstGeom>
        </p:spPr>
      </p:pic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5070475" y="1546860"/>
            <a:ext cx="314325" cy="34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1.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5070475" y="2895600"/>
            <a:ext cx="314325" cy="34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2.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接连接符 65"/>
          <p:cNvCxnSpPr/>
          <p:nvPr/>
        </p:nvCxnSpPr>
        <p:spPr>
          <a:xfrm>
            <a:off x="694693" y="1357426"/>
            <a:ext cx="17602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/>
        </p:nvSpPr>
        <p:spPr>
          <a:xfrm rot="5400000">
            <a:off x="530481" y="1105936"/>
            <a:ext cx="162686" cy="165100"/>
          </a:xfrm>
          <a:prstGeom prst="triangle">
            <a:avLst/>
          </a:prstGeom>
          <a:solidFill>
            <a:srgbClr val="007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4575" y="1020143"/>
            <a:ext cx="1808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7AAA"/>
                </a:solidFill>
                <a:latin typeface="+mn-ea"/>
                <a:cs typeface="+mn-ea"/>
              </a:rPr>
              <a:t>引用计数法的缺陷</a:t>
            </a:r>
            <a:endParaRPr lang="zh-CN" altLang="en-US" sz="1600" dirty="0">
              <a:solidFill>
                <a:srgbClr val="007AAA"/>
              </a:solidFill>
              <a:latin typeface="+mn-ea"/>
              <a:cs typeface="+mn-ea"/>
            </a:endParaRPr>
          </a:p>
        </p:txBody>
      </p:sp>
      <p:sp>
        <p:nvSpPr>
          <p:cNvPr id="50" name="TextBox 6"/>
          <p:cNvSpPr txBox="1">
            <a:spLocks noChangeArrowheads="1"/>
          </p:cNvSpPr>
          <p:nvPr/>
        </p:nvSpPr>
        <p:spPr bwMode="auto">
          <a:xfrm>
            <a:off x="3546173" y="434492"/>
            <a:ext cx="205105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如何定义垃圾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690" y="1453515"/>
            <a:ext cx="4144645" cy="33159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660" y="1020445"/>
            <a:ext cx="1524000" cy="14560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545" y="1562100"/>
            <a:ext cx="476885" cy="3727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865" y="933450"/>
            <a:ext cx="1729105" cy="1543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582535" y="2528570"/>
            <a:ext cx="476885" cy="3727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4705" y="2995930"/>
            <a:ext cx="2251710" cy="2018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"/>
          <p:cNvSpPr txBox="1">
            <a:spLocks noChangeArrowheads="1"/>
          </p:cNvSpPr>
          <p:nvPr/>
        </p:nvSpPr>
        <p:spPr bwMode="auto">
          <a:xfrm>
            <a:off x="3473783" y="434492"/>
            <a:ext cx="205105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如何定义垃圾</a:t>
            </a:r>
            <a:endParaRPr kumimoji="0" lang="zh-CN" sz="18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694693" y="1357426"/>
            <a:ext cx="17602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等腰三角形 7"/>
          <p:cNvSpPr/>
          <p:nvPr/>
        </p:nvSpPr>
        <p:spPr>
          <a:xfrm rot="5400000">
            <a:off x="530481" y="1105936"/>
            <a:ext cx="162686" cy="165100"/>
          </a:xfrm>
          <a:prstGeom prst="triangle">
            <a:avLst/>
          </a:prstGeom>
          <a:solidFill>
            <a:srgbClr val="007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4575" y="1020143"/>
            <a:ext cx="1402080" cy="33718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1600" dirty="0">
                <a:solidFill>
                  <a:srgbClr val="007AAA"/>
                </a:solidFill>
                <a:latin typeface="+mn-ea"/>
                <a:cs typeface="+mn-ea"/>
              </a:rPr>
              <a:t>可达性分析法</a:t>
            </a:r>
            <a:endParaRPr lang="zh-CN" altLang="en-US" sz="1600" dirty="0">
              <a:solidFill>
                <a:srgbClr val="007AAA"/>
              </a:solidFill>
              <a:latin typeface="+mn-ea"/>
              <a:cs typeface="+mn-ea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763905" y="1441450"/>
            <a:ext cx="3280410" cy="161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基本思想：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marL="22860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以一些称为 “GC Roots” 的对象作为起点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marL="22860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从这些节点开始向下搜索，所走过的路径称为引用链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marL="22860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当一个对象到 GC Roots 没有任何引用链相连的话，则证明此对象是不可用的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4315" y="1441450"/>
            <a:ext cx="4970780" cy="2632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2992</Words>
  <Application>WPS 演示</Application>
  <PresentationFormat>全屏显示(16:9)</PresentationFormat>
  <Paragraphs>246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9" baseType="lpstr">
      <vt:lpstr>Arial</vt:lpstr>
      <vt:lpstr>宋体</vt:lpstr>
      <vt:lpstr>Wingdings</vt:lpstr>
      <vt:lpstr>微软雅黑</vt:lpstr>
      <vt:lpstr>HandelGotDLig</vt:lpstr>
      <vt:lpstr>Segoe Print</vt:lpstr>
      <vt:lpstr>汉真广标</vt:lpstr>
      <vt:lpstr>Malgun Gothic</vt:lpstr>
      <vt:lpstr>站酷高端黑</vt:lpstr>
      <vt:lpstr>黑体</vt:lpstr>
      <vt:lpstr>Impact</vt:lpstr>
      <vt:lpstr>Times New Roman</vt:lpstr>
      <vt:lpstr>Arial</vt:lpstr>
      <vt:lpstr>Arial Unicode MS</vt:lpstr>
      <vt:lpstr>等线</vt:lpstr>
      <vt:lpstr>Agency FB</vt:lpstr>
      <vt:lpstr>Yu Gothic UI</vt:lpstr>
      <vt:lpstr>Arial Narrow</vt:lpstr>
      <vt:lpstr>Arial Unicode MS</vt:lpstr>
      <vt:lpstr>Meiryo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银源</cp:lastModifiedBy>
  <cp:revision>253</cp:revision>
  <dcterms:created xsi:type="dcterms:W3CDTF">2015-06-24T16:00:00Z</dcterms:created>
  <dcterms:modified xsi:type="dcterms:W3CDTF">2020-05-11T10:35:57Z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