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37"/>
  </p:handoutMasterIdLst>
  <p:sldIdLst>
    <p:sldId id="460" r:id="rId4"/>
    <p:sldId id="617" r:id="rId6"/>
    <p:sldId id="587" r:id="rId7"/>
    <p:sldId id="346" r:id="rId8"/>
    <p:sldId id="627" r:id="rId9"/>
    <p:sldId id="461" r:id="rId10"/>
    <p:sldId id="618" r:id="rId11"/>
    <p:sldId id="619" r:id="rId12"/>
    <p:sldId id="620" r:id="rId13"/>
    <p:sldId id="621" r:id="rId14"/>
    <p:sldId id="622" r:id="rId15"/>
    <p:sldId id="623" r:id="rId16"/>
    <p:sldId id="624" r:id="rId17"/>
    <p:sldId id="625" r:id="rId18"/>
    <p:sldId id="644" r:id="rId19"/>
    <p:sldId id="626" r:id="rId20"/>
    <p:sldId id="628" r:id="rId21"/>
    <p:sldId id="629" r:id="rId22"/>
    <p:sldId id="630" r:id="rId23"/>
    <p:sldId id="631" r:id="rId24"/>
    <p:sldId id="632" r:id="rId25"/>
    <p:sldId id="634" r:id="rId26"/>
    <p:sldId id="635" r:id="rId27"/>
    <p:sldId id="636" r:id="rId28"/>
    <p:sldId id="637" r:id="rId29"/>
    <p:sldId id="638" r:id="rId30"/>
    <p:sldId id="640" r:id="rId31"/>
    <p:sldId id="639" r:id="rId32"/>
    <p:sldId id="641" r:id="rId33"/>
    <p:sldId id="642" r:id="rId34"/>
    <p:sldId id="643" r:id="rId35"/>
    <p:sldId id="459" r:id="rId36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19F"/>
    <a:srgbClr val="759FCC"/>
    <a:srgbClr val="EEFCFF"/>
    <a:srgbClr val="DDF9FF"/>
    <a:srgbClr val="E7FAFF"/>
    <a:srgbClr val="6DDBFF"/>
    <a:srgbClr val="0070C0"/>
    <a:srgbClr val="F0F0F0"/>
    <a:srgbClr val="E6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50" autoAdjust="0"/>
    <p:restoredTop sz="91349" autoAdjust="0"/>
  </p:normalViewPr>
  <p:slideViewPr>
    <p:cSldViewPr snapToGrid="0">
      <p:cViewPr varScale="1">
        <p:scale>
          <a:sx n="149" d="100"/>
          <a:sy n="149" d="100"/>
        </p:scale>
        <p:origin x="576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1" Type="http://schemas.openxmlformats.org/officeDocument/2006/relationships/tags" Target="tags/tag57.xml"/><Relationship Id="rId40" Type="http://schemas.openxmlformats.org/officeDocument/2006/relationships/tableStyles" Target="tableStyles.xml"/><Relationship Id="rId4" Type="http://schemas.openxmlformats.org/officeDocument/2006/relationships/slide" Target="slides/slide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e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8970-10D0-4527-9D1A-23F3924F5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8970-10D0-4527-9D1A-23F3924F5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8970-10D0-4527-9D1A-23F3924F5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8970-10D0-4527-9D1A-23F3924F5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8970-10D0-4527-9D1A-23F3924F5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8970-10D0-4527-9D1A-23F3924F5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8970-10D0-4527-9D1A-23F3924F5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8970-10D0-4527-9D1A-23F3924F5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8970-10D0-4527-9D1A-23F3924F5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8970-10D0-4527-9D1A-23F3924F5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8970-10D0-4527-9D1A-23F3924F5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38970-10D0-4527-9D1A-23F3924F5A2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.emf"/><Relationship Id="rId12" Type="http://schemas.openxmlformats.org/officeDocument/2006/relationships/notesSlide" Target="../notesSlides/notesSlide8.xml"/><Relationship Id="rId11" Type="http://schemas.openxmlformats.org/officeDocument/2006/relationships/vmlDrawing" Target="../drawings/vmlDrawing5.vml"/><Relationship Id="rId10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.vml"/><Relationship Id="rId8" Type="http://schemas.openxmlformats.org/officeDocument/2006/relationships/slideLayout" Target="../slideLayouts/slideLayout5.xml"/><Relationship Id="rId7" Type="http://schemas.openxmlformats.org/officeDocument/2006/relationships/tags" Target="../tags/tag18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.emf"/><Relationship Id="rId10" Type="http://schemas.openxmlformats.org/officeDocument/2006/relationships/notesSlide" Target="../notesSlides/notesSlide9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image" Target="../media/image21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.emf"/><Relationship Id="rId12" Type="http://schemas.openxmlformats.org/officeDocument/2006/relationships/notesSlide" Target="../notesSlides/notesSlide10.xml"/><Relationship Id="rId11" Type="http://schemas.openxmlformats.org/officeDocument/2006/relationships/vmlDrawing" Target="../drawings/vmlDrawing7.vml"/><Relationship Id="rId10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22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.emf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24.xml"/><Relationship Id="rId4" Type="http://schemas.openxmlformats.org/officeDocument/2006/relationships/image" Target="../media/image23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.emf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26.xml"/><Relationship Id="rId2" Type="http://schemas.openxmlformats.org/officeDocument/2006/relationships/image" Target="../media/image1.emf"/><Relationship Id="rId1" Type="http://schemas.openxmlformats.org/officeDocument/2006/relationships/tags" Target="../tags/tag25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.emf"/><Relationship Id="rId16" Type="http://schemas.openxmlformats.org/officeDocument/2006/relationships/notesSlide" Target="../notesSlides/notesSlide15.xml"/><Relationship Id="rId15" Type="http://schemas.openxmlformats.org/officeDocument/2006/relationships/vmlDrawing" Target="../drawings/vmlDrawing10.vml"/><Relationship Id="rId14" Type="http://schemas.openxmlformats.org/officeDocument/2006/relationships/slideLayout" Target="../slideLayouts/slideLayout5.xml"/><Relationship Id="rId13" Type="http://schemas.openxmlformats.org/officeDocument/2006/relationships/tags" Target="../tags/tag30.xml"/><Relationship Id="rId12" Type="http://schemas.openxmlformats.org/officeDocument/2006/relationships/image" Target="../media/image28.wmf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27.wmf"/><Relationship Id="rId1" Type="http://schemas.openxmlformats.org/officeDocument/2006/relationships/tags" Target="../tags/tag29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1.emf"/><Relationship Id="rId16" Type="http://schemas.openxmlformats.org/officeDocument/2006/relationships/notesSlide" Target="../notesSlides/notesSlide16.xml"/><Relationship Id="rId15" Type="http://schemas.openxmlformats.org/officeDocument/2006/relationships/vmlDrawing" Target="../drawings/vmlDrawing11.vml"/><Relationship Id="rId14" Type="http://schemas.openxmlformats.org/officeDocument/2006/relationships/slideLayout" Target="../slideLayouts/slideLayout5.xml"/><Relationship Id="rId13" Type="http://schemas.openxmlformats.org/officeDocument/2006/relationships/tags" Target="../tags/tag32.xml"/><Relationship Id="rId12" Type="http://schemas.openxmlformats.org/officeDocument/2006/relationships/image" Target="../media/image33.wmf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32.wmf"/><Relationship Id="rId1" Type="http://schemas.openxmlformats.org/officeDocument/2006/relationships/tags" Target="../tags/tag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2.xml"/><Relationship Id="rId2" Type="http://schemas.openxmlformats.org/officeDocument/2006/relationships/image" Target="../media/image1.emf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image" Target="../media/image1.emf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tags" Target="../tags/tag36.xml"/><Relationship Id="rId7" Type="http://schemas.openxmlformats.org/officeDocument/2006/relationships/image" Target="../media/image36.png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1.emf"/><Relationship Id="rId11" Type="http://schemas.openxmlformats.org/officeDocument/2006/relationships/notesSlide" Target="../notesSlides/notesSlide18.xml"/><Relationship Id="rId10" Type="http://schemas.openxmlformats.org/officeDocument/2006/relationships/vmlDrawing" Target="../drawings/vmlDrawing12.vml"/><Relationship Id="rId1" Type="http://schemas.openxmlformats.org/officeDocument/2006/relationships/tags" Target="../tags/tag3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7" Type="http://schemas.openxmlformats.org/officeDocument/2006/relationships/vmlDrawing" Target="../drawings/vmlDrawing13.v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38.xml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1.emf"/><Relationship Id="rId1" Type="http://schemas.openxmlformats.org/officeDocument/2006/relationships/tags" Target="../tags/tag37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image" Target="../media/image40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1.emf"/><Relationship Id="rId13" Type="http://schemas.openxmlformats.org/officeDocument/2006/relationships/notesSlide" Target="../notesSlides/notesSlide20.xml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5.xml"/><Relationship Id="rId10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44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1.emf"/><Relationship Id="rId15" Type="http://schemas.openxmlformats.org/officeDocument/2006/relationships/notesSlide" Target="../notesSlides/notesSlide21.xml"/><Relationship Id="rId14" Type="http://schemas.openxmlformats.org/officeDocument/2006/relationships/vmlDrawing" Target="../drawings/vmlDrawing15.vml"/><Relationship Id="rId13" Type="http://schemas.openxmlformats.org/officeDocument/2006/relationships/slideLayout" Target="../slideLayouts/slideLayout5.xml"/><Relationship Id="rId12" Type="http://schemas.openxmlformats.org/officeDocument/2006/relationships/tags" Target="../tags/tag42.xml"/><Relationship Id="rId11" Type="http://schemas.openxmlformats.org/officeDocument/2006/relationships/image" Target="../media/image46.png"/><Relationship Id="rId10" Type="http://schemas.openxmlformats.org/officeDocument/2006/relationships/image" Target="../media/image45.wmf"/><Relationship Id="rId1" Type="http://schemas.openxmlformats.org/officeDocument/2006/relationships/tags" Target="../tags/tag4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7" Type="http://schemas.openxmlformats.org/officeDocument/2006/relationships/vmlDrawing" Target="../drawings/vmlDrawing16.v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44.xml"/><Relationship Id="rId4" Type="http://schemas.openxmlformats.org/officeDocument/2006/relationships/image" Target="../media/image47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1.emf"/><Relationship Id="rId1" Type="http://schemas.openxmlformats.org/officeDocument/2006/relationships/tags" Target="../tags/tag4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7" Type="http://schemas.openxmlformats.org/officeDocument/2006/relationships/vmlDrawing" Target="../drawings/vmlDrawing17.v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46.xml"/><Relationship Id="rId4" Type="http://schemas.openxmlformats.org/officeDocument/2006/relationships/image" Target="../media/image48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1.emf"/><Relationship Id="rId1" Type="http://schemas.openxmlformats.org/officeDocument/2006/relationships/tags" Target="../tags/tag45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image" Target="../media/image1.emf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8" Type="http://schemas.openxmlformats.org/officeDocument/2006/relationships/image" Target="../media/image51.w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1.emf"/><Relationship Id="rId15" Type="http://schemas.openxmlformats.org/officeDocument/2006/relationships/notesSlide" Target="../notesSlides/notesSlide25.xml"/><Relationship Id="rId14" Type="http://schemas.openxmlformats.org/officeDocument/2006/relationships/vmlDrawing" Target="../drawings/vmlDrawing18.vml"/><Relationship Id="rId13" Type="http://schemas.openxmlformats.org/officeDocument/2006/relationships/slideLayout" Target="../slideLayouts/slideLayout5.xml"/><Relationship Id="rId12" Type="http://schemas.openxmlformats.org/officeDocument/2006/relationships/tags" Target="../tags/tag50.xml"/><Relationship Id="rId11" Type="http://schemas.openxmlformats.org/officeDocument/2006/relationships/image" Target="../media/image53.png"/><Relationship Id="rId10" Type="http://schemas.openxmlformats.org/officeDocument/2006/relationships/image" Target="../media/image52.wmf"/><Relationship Id="rId1" Type="http://schemas.openxmlformats.org/officeDocument/2006/relationships/tags" Target="../tags/tag49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8" Type="http://schemas.openxmlformats.org/officeDocument/2006/relationships/image" Target="../media/image56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55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1.emf"/><Relationship Id="rId13" Type="http://schemas.openxmlformats.org/officeDocument/2006/relationships/notesSlide" Target="../notesSlides/notesSlide26.xml"/><Relationship Id="rId12" Type="http://schemas.openxmlformats.org/officeDocument/2006/relationships/vmlDrawing" Target="../drawings/vmlDrawing19.vml"/><Relationship Id="rId11" Type="http://schemas.openxmlformats.org/officeDocument/2006/relationships/slideLayout" Target="../slideLayouts/slideLayout5.xml"/><Relationship Id="rId10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7.xml"/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5.xml"/><Relationship Id="rId6" Type="http://schemas.openxmlformats.org/officeDocument/2006/relationships/tags" Target="../tags/tag54.xml"/><Relationship Id="rId5" Type="http://schemas.openxmlformats.org/officeDocument/2006/relationships/image" Target="../media/image59.png"/><Relationship Id="rId4" Type="http://schemas.openxmlformats.org/officeDocument/2006/relationships/image" Target="../media/image58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1.emf"/><Relationship Id="rId1" Type="http://schemas.openxmlformats.org/officeDocument/2006/relationships/tags" Target="../tags/tag53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tags" Target="../tags/tag56.xml"/><Relationship Id="rId7" Type="http://schemas.openxmlformats.org/officeDocument/2006/relationships/image" Target="../media/image62.wmf"/><Relationship Id="rId6" Type="http://schemas.openxmlformats.org/officeDocument/2006/relationships/oleObject" Target="../embeddings/oleObject51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50.bin"/><Relationship Id="rId3" Type="http://schemas.openxmlformats.org/officeDocument/2006/relationships/image" Target="../media/image60.png"/><Relationship Id="rId2" Type="http://schemas.openxmlformats.org/officeDocument/2006/relationships/image" Target="../media/image1.emf"/><Relationship Id="rId11" Type="http://schemas.openxmlformats.org/officeDocument/2006/relationships/notesSlide" Target="../notesSlides/notesSlide28.xml"/><Relationship Id="rId10" Type="http://schemas.openxmlformats.org/officeDocument/2006/relationships/vmlDrawing" Target="../drawings/vmlDrawing21.vml"/><Relationship Id="rId1" Type="http://schemas.openxmlformats.org/officeDocument/2006/relationships/tags" Target="../tags/tag5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6.xml"/><Relationship Id="rId2" Type="http://schemas.openxmlformats.org/officeDocument/2006/relationships/image" Target="../media/image1.emf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5.xml"/><Relationship Id="rId6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image" Target="../media/image2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1.emf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emf"/><Relationship Id="rId13" Type="http://schemas.openxmlformats.org/officeDocument/2006/relationships/notesSlide" Target="../notesSlides/notesSlide5.xml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5.xml"/><Relationship Id="rId10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tags" Target="../tags/tag12.xml"/><Relationship Id="rId7" Type="http://schemas.openxmlformats.org/officeDocument/2006/relationships/image" Target="../media/image10.png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.emf"/><Relationship Id="rId11" Type="http://schemas.openxmlformats.org/officeDocument/2006/relationships/notesSlide" Target="../notesSlides/notesSlide6.xml"/><Relationship Id="rId10" Type="http://schemas.openxmlformats.org/officeDocument/2006/relationships/vmlDrawing" Target="../drawings/vmlDrawing3.v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image" Target="../media/image13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.emf"/><Relationship Id="rId12" Type="http://schemas.openxmlformats.org/officeDocument/2006/relationships/notesSlide" Target="../notesSlides/notesSlide7.xml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15181" y="1827948"/>
            <a:ext cx="10296525" cy="137698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fontAlgn="auto">
              <a:lnSpc>
                <a:spcPts val="5280"/>
              </a:lnSpc>
            </a:pPr>
            <a:r>
              <a:rPr lang="en-US" altLang="zh-CN" sz="4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Knowledge Graph Embedding: A Survey of Approaches and </a:t>
            </a:r>
            <a:r>
              <a:rPr lang="en-US" altLang="zh-CN" sz="4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Applications</a:t>
            </a:r>
            <a:endParaRPr sz="4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84480" y="908685"/>
            <a:ext cx="878014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653885" y="4140951"/>
            <a:ext cx="5396797" cy="99770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endParaRPr lang="en-US" altLang="zh-CN" dirty="0"/>
          </a:p>
          <a:p>
            <a:endParaRPr lang="en-US" altLang="zh-CN" sz="2000" dirty="0">
              <a:solidFill>
                <a:srgbClr val="C00000"/>
              </a:solidFill>
            </a:endParaRPr>
          </a:p>
          <a:p>
            <a:pPr algn="ctr">
              <a:lnSpc>
                <a:spcPts val="2500"/>
              </a:lnSpc>
            </a:pPr>
            <a:r>
              <a:rPr lang="zh-CN" altLang="en-US" sz="3200" dirty="0"/>
              <a:t> </a:t>
            </a:r>
            <a:r>
              <a:rPr lang="zh-CN" altLang="en-US" sz="3200" dirty="0" smtClean="0"/>
              <a:t>汇报</a:t>
            </a:r>
            <a:r>
              <a:rPr lang="zh-CN" altLang="en-US" sz="3200" dirty="0"/>
              <a:t>人</a:t>
            </a:r>
            <a:r>
              <a:rPr lang="zh-CN" altLang="en-US" sz="3200" dirty="0" smtClean="0"/>
              <a:t>：</a:t>
            </a:r>
            <a:r>
              <a:rPr lang="zh-CN" altLang="en-US" sz="3200" dirty="0"/>
              <a:t>徐文杰</a:t>
            </a:r>
            <a:endParaRPr lang="en-US" altLang="zh-CN" sz="3200" dirty="0"/>
          </a:p>
        </p:txBody>
      </p:sp>
      <p:sp>
        <p:nvSpPr>
          <p:cNvPr id="3" name="矩形 2"/>
          <p:cNvSpPr/>
          <p:nvPr/>
        </p:nvSpPr>
        <p:spPr>
          <a:xfrm>
            <a:off x="10464408" y="6182594"/>
            <a:ext cx="1224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2020-5-15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-文本框 10"/>
          <p:cNvSpPr txBox="1"/>
          <p:nvPr>
            <p:custDataLst>
              <p:tags r:id="rId1"/>
            </p:custDataLst>
          </p:nvPr>
        </p:nvSpPr>
        <p:spPr>
          <a:xfrm>
            <a:off x="1051016" y="483303"/>
            <a:ext cx="3934857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TransSparse</a:t>
            </a:r>
            <a:endParaRPr lang="zh-CN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 cstate="screen"/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2" name="内容占位符 2"/>
          <p:cNvSpPr txBox="1"/>
          <p:nvPr/>
        </p:nvSpPr>
        <p:spPr bwMode="auto">
          <a:xfrm>
            <a:off x="1051016" y="1307987"/>
            <a:ext cx="9512860" cy="555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FF"/>
              </a:buClr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33993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600" dirty="0" err="1" smtClean="0">
                <a:sym typeface="+mn-ea"/>
              </a:rPr>
              <a:t>TransSparse</a:t>
            </a:r>
            <a:r>
              <a:rPr lang="zh-CN" altLang="en-US" sz="1600" dirty="0" smtClean="0">
                <a:sym typeface="+mn-ea"/>
              </a:rPr>
              <a:t>通过对投影矩阵的稀疏化来简化</a:t>
            </a:r>
            <a:r>
              <a:rPr lang="en-US" altLang="zh-CN" sz="1600" dirty="0" err="1" smtClean="0">
                <a:sym typeface="+mn-ea"/>
              </a:rPr>
              <a:t>TransR</a:t>
            </a:r>
            <a:r>
              <a:rPr lang="zh-CN" altLang="en-US" sz="1600" dirty="0" smtClean="0">
                <a:sym typeface="+mn-ea"/>
              </a:rPr>
              <a:t>，有两个版本：</a:t>
            </a:r>
            <a:endParaRPr lang="en-US" altLang="zh-CN" sz="1600" dirty="0" smtClean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600" dirty="0" smtClean="0">
                <a:sym typeface="+mn-ea"/>
              </a:rPr>
              <a:t>（</a:t>
            </a:r>
            <a:r>
              <a:rPr lang="en-US" altLang="zh-CN" sz="1600" dirty="0" smtClean="0">
                <a:sym typeface="+mn-ea"/>
              </a:rPr>
              <a:t>share</a:t>
            </a:r>
            <a:r>
              <a:rPr lang="zh-CN" altLang="en-US" sz="1600" dirty="0" smtClean="0">
                <a:sym typeface="+mn-ea"/>
              </a:rPr>
              <a:t>）用同一个稀疏投影矩阵：</a:t>
            </a:r>
            <a:endParaRPr lang="en-US" altLang="zh-CN" sz="1600" dirty="0" smtClean="0"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600" dirty="0" smtClean="0">
                <a:sym typeface="+mn-ea"/>
              </a:rPr>
              <a:t>（</a:t>
            </a:r>
            <a:r>
              <a:rPr lang="en-US" altLang="zh-CN" sz="1600" dirty="0" smtClean="0">
                <a:sym typeface="+mn-ea"/>
              </a:rPr>
              <a:t>separate</a:t>
            </a:r>
            <a:r>
              <a:rPr lang="zh-CN" altLang="en-US" sz="1600" dirty="0" smtClean="0">
                <a:sym typeface="+mn-ea"/>
              </a:rPr>
              <a:t>）对</a:t>
            </a:r>
            <a:r>
              <a:rPr lang="en-US" altLang="zh-CN" sz="1600" dirty="0" smtClean="0">
                <a:sym typeface="+mn-ea"/>
              </a:rPr>
              <a:t>h</a:t>
            </a:r>
            <a:r>
              <a:rPr lang="zh-CN" altLang="en-US" sz="1600" dirty="0" smtClean="0">
                <a:sym typeface="+mn-ea"/>
              </a:rPr>
              <a:t>和</a:t>
            </a:r>
            <a:r>
              <a:rPr lang="en-US" altLang="zh-CN" sz="1600" dirty="0" smtClean="0">
                <a:sym typeface="+mn-ea"/>
              </a:rPr>
              <a:t>t</a:t>
            </a:r>
            <a:r>
              <a:rPr lang="zh-CN" altLang="en-US" sz="1600" dirty="0" smtClean="0">
                <a:sym typeface="+mn-ea"/>
              </a:rPr>
              <a:t>用不同的矩阵：</a:t>
            </a:r>
            <a:endParaRPr lang="en-US" altLang="zh-CN" sz="1600" dirty="0" smtClean="0">
              <a:sym typeface="+mn-ea"/>
            </a:endParaRPr>
          </a:p>
          <a:p>
            <a:pPr algn="just" defTabSz="914400"/>
            <a:endParaRPr lang="en-US" altLang="zh-CN" sz="1600" dirty="0" smtClean="0">
              <a:sym typeface="+mn-ea"/>
            </a:endParaRPr>
          </a:p>
          <a:p>
            <a:pPr algn="just"/>
            <a:r>
              <a:rPr lang="zh-CN" altLang="en-US" sz="1600" dirty="0" smtClean="0">
                <a:sym typeface="+mn-ea"/>
              </a:rPr>
              <a:t>这里            表示</a:t>
            </a:r>
            <a:r>
              <a:rPr lang="zh-CN" altLang="en-US" sz="1600" dirty="0">
                <a:sym typeface="+mn-ea"/>
              </a:rPr>
              <a:t>对于投影矩阵不同的稀疏度（通过对矩阵增</a:t>
            </a:r>
            <a:r>
              <a:rPr lang="en-US" altLang="zh-CN" sz="1600" dirty="0">
                <a:sym typeface="+mn-ea"/>
              </a:rPr>
              <a:t>0</a:t>
            </a:r>
            <a:r>
              <a:rPr lang="zh-CN" altLang="en-US" sz="1600" dirty="0">
                <a:sym typeface="+mn-ea"/>
              </a:rPr>
              <a:t>的方法减少需要的参数）</a:t>
            </a:r>
            <a:endParaRPr lang="en-US" altLang="zh-CN" sz="1600" dirty="0">
              <a:sym typeface="+mn-ea"/>
            </a:endParaRPr>
          </a:p>
          <a:p>
            <a:pPr algn="just" defTabSz="914400"/>
            <a:endParaRPr lang="en-US" altLang="zh-CN" sz="1600" dirty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zh-CN" altLang="en-US" sz="16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29890" y="2198709"/>
          <a:ext cx="2464010" cy="3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5" name="Equation" r:id="rId3" imgW="40538400" imgH="5486400" progId="Equation.DSMT4">
                  <p:embed/>
                </p:oleObj>
              </mc:Choice>
              <mc:Fallback>
                <p:oleObj name="Equation" r:id="rId3" imgW="40538400" imgH="5486400" progId="Equation.DSMT4">
                  <p:embed/>
                  <p:pic>
                    <p:nvPicPr>
                      <p:cNvPr id="0" name="图片 379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9890" y="2198709"/>
                        <a:ext cx="2464010" cy="3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129890" y="2961434"/>
          <a:ext cx="2464010" cy="34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6" name="Equation" r:id="rId5" imgW="41452800" imgH="5791200" progId="Equation.DSMT4">
                  <p:embed/>
                </p:oleObj>
              </mc:Choice>
              <mc:Fallback>
                <p:oleObj name="Equation" r:id="rId5" imgW="41452800" imgH="5791200" progId="Equation.DSMT4">
                  <p:embed/>
                  <p:pic>
                    <p:nvPicPr>
                      <p:cNvPr id="0" name="图片 379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9890" y="2961434"/>
                        <a:ext cx="2464010" cy="344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899011" y="3305671"/>
          <a:ext cx="697118" cy="301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7" name="Equation" r:id="rId7" imgW="13411200" imgH="5791200" progId="Equation.DSMT4">
                  <p:embed/>
                </p:oleObj>
              </mc:Choice>
              <mc:Fallback>
                <p:oleObj name="Equation" r:id="rId7" imgW="13411200" imgH="5791200" progId="Equation.DSMT4">
                  <p:embed/>
                  <p:pic>
                    <p:nvPicPr>
                      <p:cNvPr id="0" name="图片 379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99011" y="3305671"/>
                        <a:ext cx="697118" cy="301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-文本框 10"/>
          <p:cNvSpPr txBox="1"/>
          <p:nvPr>
            <p:custDataLst>
              <p:tags r:id="rId1"/>
            </p:custDataLst>
          </p:nvPr>
        </p:nvSpPr>
        <p:spPr>
          <a:xfrm>
            <a:off x="1051016" y="483303"/>
            <a:ext cx="3934857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TransM</a:t>
            </a:r>
            <a:endParaRPr lang="zh-CN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 cstate="screen"/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2" name="内容占位符 2"/>
          <p:cNvSpPr txBox="1"/>
          <p:nvPr/>
        </p:nvSpPr>
        <p:spPr bwMode="auto">
          <a:xfrm>
            <a:off x="1051016" y="1307987"/>
            <a:ext cx="9512860" cy="555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FF"/>
              </a:buClr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33993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ym typeface="+mn-ea"/>
              </a:rPr>
              <a:t>对于</a:t>
            </a:r>
            <a:r>
              <a:rPr lang="en-US" altLang="zh-CN" sz="1600" dirty="0" err="1" smtClean="0">
                <a:sym typeface="+mn-ea"/>
              </a:rPr>
              <a:t>TransE</a:t>
            </a:r>
            <a:r>
              <a:rPr lang="zh-CN" altLang="en-US" sz="1600" dirty="0" smtClean="0">
                <a:sym typeface="+mn-ea"/>
              </a:rPr>
              <a:t>，有个严格</a:t>
            </a:r>
            <a:r>
              <a:rPr lang="zh-CN" altLang="en-US" sz="1600" dirty="0" smtClean="0">
                <a:sym typeface="+mn-ea"/>
              </a:rPr>
              <a:t>的</a:t>
            </a:r>
            <a:r>
              <a:rPr lang="zh-CN" altLang="en-US" sz="1600" dirty="0">
                <a:sym typeface="+mn-ea"/>
              </a:rPr>
              <a:t>约束</a:t>
            </a:r>
            <a:r>
              <a:rPr lang="zh-CN" altLang="en-US" sz="1600" dirty="0" smtClean="0">
                <a:sym typeface="+mn-ea"/>
              </a:rPr>
              <a:t>：</a:t>
            </a:r>
            <a:r>
              <a:rPr lang="en-US" altLang="zh-CN" sz="1600" dirty="0" err="1" smtClean="0">
                <a:sym typeface="+mn-ea"/>
              </a:rPr>
              <a:t>h+r</a:t>
            </a:r>
            <a:r>
              <a:rPr lang="zh-CN" altLang="en-US" sz="1600" dirty="0" smtClean="0">
                <a:sym typeface="+mn-ea"/>
              </a:rPr>
              <a:t>≈</a:t>
            </a:r>
            <a:r>
              <a:rPr lang="en-US" altLang="zh-CN" sz="1600" dirty="0" smtClean="0">
                <a:sym typeface="+mn-ea"/>
              </a:rPr>
              <a:t>t</a:t>
            </a:r>
            <a:r>
              <a:rPr lang="zh-CN" altLang="en-US" sz="1600" dirty="0" smtClean="0">
                <a:sym typeface="+mn-ea"/>
              </a:rPr>
              <a:t>，</a:t>
            </a:r>
            <a:r>
              <a:rPr lang="en-US" altLang="zh-CN" sz="1600" dirty="0" err="1" smtClean="0">
                <a:sym typeface="+mn-ea"/>
              </a:rPr>
              <a:t>TransM</a:t>
            </a:r>
            <a:r>
              <a:rPr lang="zh-CN" altLang="en-US" sz="1600" dirty="0" smtClean="0">
                <a:sym typeface="+mn-ea"/>
              </a:rPr>
              <a:t>通过设置一个权重    来</a:t>
            </a:r>
            <a:r>
              <a:rPr lang="zh-CN" altLang="en-US" sz="1600" dirty="0" smtClean="0">
                <a:sym typeface="+mn-ea"/>
              </a:rPr>
              <a:t>放松</a:t>
            </a:r>
            <a:r>
              <a:rPr lang="zh-CN" altLang="en-US" sz="1600" dirty="0">
                <a:sym typeface="+mn-ea"/>
              </a:rPr>
              <a:t>约束</a:t>
            </a:r>
            <a:r>
              <a:rPr lang="zh-CN" altLang="en-US" sz="1600" dirty="0" smtClean="0">
                <a:sym typeface="+mn-ea"/>
              </a:rPr>
              <a:t>，</a:t>
            </a:r>
            <a:r>
              <a:rPr lang="zh-CN" altLang="en-US" sz="1600" dirty="0" smtClean="0">
                <a:sym typeface="+mn-ea"/>
              </a:rPr>
              <a:t>允许</a:t>
            </a:r>
            <a:r>
              <a:rPr lang="en-US" altLang="zh-CN" sz="1600" dirty="0" err="1" smtClean="0">
                <a:sym typeface="+mn-ea"/>
              </a:rPr>
              <a:t>h+r</a:t>
            </a:r>
            <a:r>
              <a:rPr lang="zh-CN" altLang="en-US" sz="1600" dirty="0">
                <a:sym typeface="+mn-ea"/>
              </a:rPr>
              <a:t>离</a:t>
            </a:r>
            <a:r>
              <a:rPr lang="en-US" altLang="zh-CN" sz="1600" dirty="0" smtClean="0">
                <a:sym typeface="+mn-ea"/>
              </a:rPr>
              <a:t>t</a:t>
            </a:r>
            <a:r>
              <a:rPr lang="zh-CN" altLang="en-US" sz="1600" dirty="0" smtClean="0">
                <a:sym typeface="+mn-ea"/>
              </a:rPr>
              <a:t>更远，此时的评分函数为：</a:t>
            </a:r>
            <a:endParaRPr lang="en-US" altLang="zh-CN" sz="1600" dirty="0" smtClean="0"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ym typeface="+mn-ea"/>
            </a:endParaRPr>
          </a:p>
          <a:p>
            <a:pPr algn="just"/>
            <a:endParaRPr lang="en-US" altLang="zh-CN" sz="1600" dirty="0" smtClean="0">
              <a:sym typeface="+mn-ea"/>
            </a:endParaRPr>
          </a:p>
          <a:p>
            <a:pPr algn="just"/>
            <a:r>
              <a:rPr lang="zh-CN" altLang="en-US" sz="1600" dirty="0" smtClean="0">
                <a:sym typeface="+mn-ea"/>
              </a:rPr>
              <a:t>对</a:t>
            </a:r>
            <a:r>
              <a:rPr lang="en-US" altLang="zh-CN" sz="1600" dirty="0">
                <a:sym typeface="+mn-ea"/>
              </a:rPr>
              <a:t>1-to-N</a:t>
            </a:r>
            <a:r>
              <a:rPr lang="zh-CN" altLang="en-US" sz="1600" dirty="0">
                <a:sym typeface="+mn-ea"/>
              </a:rPr>
              <a:t>，</a:t>
            </a:r>
            <a:r>
              <a:rPr lang="en-US" altLang="zh-CN" sz="1600" dirty="0">
                <a:sym typeface="+mn-ea"/>
              </a:rPr>
              <a:t>N-to-1</a:t>
            </a:r>
            <a:r>
              <a:rPr lang="zh-CN" altLang="en-US" sz="1600" dirty="0">
                <a:sym typeface="+mn-ea"/>
              </a:rPr>
              <a:t>，</a:t>
            </a:r>
            <a:r>
              <a:rPr lang="en-US" altLang="zh-CN" sz="1600" dirty="0">
                <a:sym typeface="+mn-ea"/>
              </a:rPr>
              <a:t>N-to-N</a:t>
            </a:r>
            <a:r>
              <a:rPr lang="zh-CN" altLang="en-US" sz="1600" dirty="0">
                <a:sym typeface="+mn-ea"/>
              </a:rPr>
              <a:t>的情况给予</a:t>
            </a:r>
            <a:r>
              <a:rPr lang="zh-CN" altLang="en-US" sz="1600" dirty="0">
                <a:solidFill>
                  <a:schemeClr val="accent2"/>
                </a:solidFill>
                <a:sym typeface="+mn-ea"/>
              </a:rPr>
              <a:t>较低</a:t>
            </a:r>
            <a:r>
              <a:rPr lang="zh-CN" altLang="en-US" sz="1600" dirty="0">
                <a:sym typeface="+mn-ea"/>
              </a:rPr>
              <a:t>的权重</a:t>
            </a:r>
            <a:endParaRPr lang="en-US" altLang="zh-CN" sz="1600" dirty="0" smtClean="0">
              <a:sym typeface="+mn-ea"/>
            </a:endParaRPr>
          </a:p>
          <a:p>
            <a:pPr algn="just" defTabSz="914400"/>
            <a:endParaRPr lang="en-US" altLang="zh-CN" sz="1600" dirty="0" smtClean="0">
              <a:sym typeface="+mn-ea"/>
            </a:endParaRPr>
          </a:p>
          <a:p>
            <a:pPr algn="just" defTabSz="914400"/>
            <a:endParaRPr lang="en-US" altLang="zh-CN" sz="1600" dirty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en-US" altLang="zh-CN" sz="1600" dirty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zh-CN" altLang="en-US" sz="16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7351300" y="1399410"/>
          <a:ext cx="232463" cy="321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7" name="Equation" r:id="rId3" imgW="3962400" imgH="5486400" progId="Equation.DSMT4">
                  <p:embed/>
                </p:oleObj>
              </mc:Choice>
              <mc:Fallback>
                <p:oleObj name="Equation" r:id="rId3" imgW="3962400" imgH="5486400" progId="Equation.DSMT4">
                  <p:embed/>
                  <p:pic>
                    <p:nvPicPr>
                      <p:cNvPr id="0" name="图片 369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51300" y="1399410"/>
                        <a:ext cx="232463" cy="321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422090" y="2249954"/>
          <a:ext cx="2210416" cy="365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8" name="Equation" r:id="rId5" imgW="36880800" imgH="6096000" progId="Equation.DSMT4">
                  <p:embed/>
                </p:oleObj>
              </mc:Choice>
              <mc:Fallback>
                <p:oleObj name="Equation" r:id="rId5" imgW="36880800" imgH="6096000" progId="Equation.DSMT4">
                  <p:embed/>
                  <p:pic>
                    <p:nvPicPr>
                      <p:cNvPr id="0" name="图片 369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22090" y="2249954"/>
                        <a:ext cx="2210416" cy="365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-文本框 10"/>
          <p:cNvSpPr txBox="1"/>
          <p:nvPr>
            <p:custDataLst>
              <p:tags r:id="rId1"/>
            </p:custDataLst>
          </p:nvPr>
        </p:nvSpPr>
        <p:spPr>
          <a:xfrm>
            <a:off x="1051016" y="483303"/>
            <a:ext cx="3934857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ManifoldE</a:t>
            </a:r>
            <a:endParaRPr lang="zh-CN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 cstate="screen"/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2" name="内容占位符 2"/>
          <p:cNvSpPr txBox="1"/>
          <p:nvPr/>
        </p:nvSpPr>
        <p:spPr bwMode="auto">
          <a:xfrm>
            <a:off x="1051016" y="1325747"/>
            <a:ext cx="9512860" cy="555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FF"/>
              </a:buClr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33993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ym typeface="+mn-ea"/>
              </a:rPr>
              <a:t>与</a:t>
            </a:r>
            <a:r>
              <a:rPr lang="en-US" altLang="zh-CN" sz="1600" dirty="0" err="1" smtClean="0">
                <a:sym typeface="+mn-ea"/>
              </a:rPr>
              <a:t>TransM</a:t>
            </a:r>
            <a:r>
              <a:rPr lang="zh-CN" altLang="en-US" sz="1600" dirty="0" smtClean="0">
                <a:sym typeface="+mn-ea"/>
              </a:rPr>
              <a:t>类似，</a:t>
            </a:r>
            <a:r>
              <a:rPr lang="en-US" altLang="zh-CN" sz="1600" dirty="0" err="1" smtClean="0">
                <a:sym typeface="+mn-ea"/>
              </a:rPr>
              <a:t>ManifoldE</a:t>
            </a:r>
            <a:r>
              <a:rPr lang="zh-CN" altLang="en-US" sz="1600" dirty="0" smtClean="0">
                <a:sym typeface="+mn-ea"/>
              </a:rPr>
              <a:t>也放松了</a:t>
            </a:r>
            <a:r>
              <a:rPr lang="zh-CN" altLang="en-US" sz="1600" dirty="0" smtClean="0">
                <a:sym typeface="+mn-ea"/>
              </a:rPr>
              <a:t>对于</a:t>
            </a:r>
            <a:r>
              <a:rPr lang="zh-CN" altLang="en-US" sz="1600" dirty="0">
                <a:sym typeface="+mn-ea"/>
              </a:rPr>
              <a:t>约束</a:t>
            </a:r>
            <a:r>
              <a:rPr lang="zh-CN" altLang="en-US" sz="1600" dirty="0" smtClean="0">
                <a:sym typeface="+mn-ea"/>
              </a:rPr>
              <a:t>的</a:t>
            </a:r>
            <a:r>
              <a:rPr lang="zh-CN" altLang="en-US" sz="1600" dirty="0" smtClean="0">
                <a:sym typeface="+mn-ea"/>
              </a:rPr>
              <a:t>限定，用一个以</a:t>
            </a:r>
            <a:r>
              <a:rPr lang="en-US" altLang="zh-CN" sz="1600" dirty="0" err="1" smtClean="0">
                <a:sym typeface="+mn-ea"/>
              </a:rPr>
              <a:t>h+r</a:t>
            </a:r>
            <a:r>
              <a:rPr lang="zh-CN" altLang="en-US" sz="1600" dirty="0" smtClean="0">
                <a:sym typeface="+mn-ea"/>
              </a:rPr>
              <a:t>为中心， 为半径的超球面来代替对</a:t>
            </a:r>
            <a:r>
              <a:rPr lang="en-US" altLang="zh-CN" sz="1600" dirty="0" err="1" smtClean="0">
                <a:sym typeface="+mn-ea"/>
              </a:rPr>
              <a:t>h+r</a:t>
            </a:r>
            <a:r>
              <a:rPr lang="zh-CN" altLang="en-US" sz="1600" dirty="0" smtClean="0">
                <a:sym typeface="+mn-ea"/>
              </a:rPr>
              <a:t>的</a:t>
            </a:r>
            <a:r>
              <a:rPr lang="zh-CN" altLang="en-US" sz="1600" dirty="0" smtClean="0">
                <a:sym typeface="+mn-ea"/>
              </a:rPr>
              <a:t>近似，评分函数为：</a:t>
            </a:r>
            <a:endParaRPr lang="en-US" altLang="zh-CN" sz="1600" dirty="0" smtClean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 smtClean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 smtClean="0">
              <a:sym typeface="+mn-ea"/>
            </a:endParaRPr>
          </a:p>
          <a:p>
            <a:pPr algn="just" defTabSz="914400"/>
            <a:endParaRPr lang="en-US" altLang="zh-CN" sz="1600" dirty="0" smtClean="0">
              <a:sym typeface="+mn-ea"/>
            </a:endParaRPr>
          </a:p>
          <a:p>
            <a:pPr algn="just" defTabSz="914400"/>
            <a:endParaRPr lang="en-US" altLang="zh-CN" sz="1600" dirty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en-US" altLang="zh-CN" sz="1600" dirty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zh-CN" altLang="en-US" sz="16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306979" y="2218005"/>
          <a:ext cx="30368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0" name="Equation" r:id="rId3" imgW="42367200" imgH="6705600" progId="Equation.DSMT4">
                  <p:embed/>
                </p:oleObj>
              </mc:Choice>
              <mc:Fallback>
                <p:oleObj name="Equation" r:id="rId3" imgW="42367200" imgH="6705600" progId="Equation.DSMT4">
                  <p:embed/>
                  <p:pic>
                    <p:nvPicPr>
                      <p:cNvPr id="0" name="图片 389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6979" y="2218005"/>
                        <a:ext cx="3036887" cy="48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186138" y="1403083"/>
          <a:ext cx="2190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1" name="Equation" r:id="rId5" imgW="154305" imgH="219075" progId="Equation.DSMT4">
                  <p:embed/>
                </p:oleObj>
              </mc:Choice>
              <mc:Fallback>
                <p:oleObj name="Equation" r:id="rId5" imgW="154305" imgH="219075" progId="Equation.DSMT4">
                  <p:embed/>
                  <p:pic>
                    <p:nvPicPr>
                      <p:cNvPr id="0" name="图片 389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86138" y="1403083"/>
                        <a:ext cx="219075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178800" y="449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2" name="Equation" r:id="rId7" imgW="2743200" imgH="4267200" progId="Equation.DSMT4">
                  <p:embed/>
                </p:oleObj>
              </mc:Choice>
              <mc:Fallback>
                <p:oleObj name="Equation" r:id="rId7" imgW="2743200" imgH="4267200" progId="Equation.DSMT4">
                  <p:embed/>
                  <p:pic>
                    <p:nvPicPr>
                      <p:cNvPr id="0" name="图片 389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78800" y="4495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-文本框 10"/>
          <p:cNvSpPr txBox="1"/>
          <p:nvPr>
            <p:custDataLst>
              <p:tags r:id="rId1"/>
            </p:custDataLst>
          </p:nvPr>
        </p:nvSpPr>
        <p:spPr>
          <a:xfrm>
            <a:off x="1051016" y="483303"/>
            <a:ext cx="3934857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</a:t>
            </a:r>
            <a:endParaRPr lang="zh-CN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 cstate="screen"/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2" name="内容占位符 2"/>
          <p:cNvSpPr txBox="1"/>
          <p:nvPr/>
        </p:nvSpPr>
        <p:spPr bwMode="auto">
          <a:xfrm>
            <a:off x="1051016" y="1307987"/>
            <a:ext cx="9512860" cy="555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FF"/>
              </a:buClr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33993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600" dirty="0" err="1" smtClean="0">
                <a:sym typeface="+mn-ea"/>
              </a:rPr>
              <a:t>TransF</a:t>
            </a:r>
            <a:r>
              <a:rPr lang="zh-CN" altLang="en-US" sz="1600" dirty="0" smtClean="0">
                <a:sym typeface="+mn-ea"/>
              </a:rPr>
              <a:t>通过使得</a:t>
            </a:r>
            <a:r>
              <a:rPr lang="en-US" altLang="zh-CN" sz="1600" dirty="0" smtClean="0">
                <a:sym typeface="+mn-ea"/>
              </a:rPr>
              <a:t>t</a:t>
            </a:r>
            <a:r>
              <a:rPr lang="zh-CN" altLang="en-US" sz="1600" dirty="0" smtClean="0">
                <a:sym typeface="+mn-ea"/>
              </a:rPr>
              <a:t>分布在与</a:t>
            </a:r>
            <a:r>
              <a:rPr lang="en-US" altLang="zh-CN" sz="1600" dirty="0" err="1" smtClean="0">
                <a:sym typeface="+mn-ea"/>
              </a:rPr>
              <a:t>h+r</a:t>
            </a:r>
            <a:r>
              <a:rPr lang="zh-CN" altLang="en-US" sz="1600" dirty="0" smtClean="0">
                <a:sym typeface="+mn-ea"/>
              </a:rPr>
              <a:t>的相同方向上来</a:t>
            </a:r>
            <a:r>
              <a:rPr lang="zh-CN" altLang="en-US" sz="1600" dirty="0" smtClean="0">
                <a:sym typeface="+mn-ea"/>
              </a:rPr>
              <a:t>放松</a:t>
            </a:r>
            <a:r>
              <a:rPr lang="zh-CN" altLang="en-US" sz="1600" dirty="0">
                <a:sym typeface="+mn-ea"/>
              </a:rPr>
              <a:t>约束</a:t>
            </a:r>
            <a:r>
              <a:rPr lang="zh-CN" altLang="en-US" sz="1600" dirty="0" smtClean="0">
                <a:sym typeface="+mn-ea"/>
              </a:rPr>
              <a:t>，</a:t>
            </a:r>
            <a:r>
              <a:rPr lang="zh-CN" altLang="en-US" sz="1600" dirty="0" smtClean="0">
                <a:sym typeface="+mn-ea"/>
              </a:rPr>
              <a:t>同时</a:t>
            </a:r>
            <a:r>
              <a:rPr lang="en-US" altLang="zh-CN" sz="1600" dirty="0" smtClean="0">
                <a:sym typeface="+mn-ea"/>
              </a:rPr>
              <a:t>h</a:t>
            </a:r>
            <a:r>
              <a:rPr lang="zh-CN" altLang="en-US" sz="1600" dirty="0" smtClean="0">
                <a:sym typeface="+mn-ea"/>
              </a:rPr>
              <a:t>也在</a:t>
            </a:r>
            <a:r>
              <a:rPr lang="en-US" altLang="zh-CN" sz="1600" dirty="0" smtClean="0">
                <a:sym typeface="+mn-ea"/>
              </a:rPr>
              <a:t>t-r</a:t>
            </a:r>
            <a:r>
              <a:rPr lang="zh-CN" altLang="en-US" sz="1600" dirty="0" smtClean="0">
                <a:sym typeface="+mn-ea"/>
              </a:rPr>
              <a:t>的同方向</a:t>
            </a:r>
            <a:r>
              <a:rPr lang="zh-CN" altLang="en-US" sz="1600" dirty="0" smtClean="0">
                <a:sym typeface="+mn-ea"/>
              </a:rPr>
              <a:t>上，评分函数为：</a:t>
            </a:r>
            <a:endParaRPr lang="en-US" altLang="zh-CN" sz="1600" dirty="0" smtClean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 smtClean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 smtClean="0">
              <a:sym typeface="+mn-ea"/>
            </a:endParaRPr>
          </a:p>
          <a:p>
            <a:pPr algn="just" defTabSz="914400"/>
            <a:endParaRPr lang="en-US" altLang="zh-CN" sz="1600" dirty="0" smtClean="0">
              <a:sym typeface="+mn-ea"/>
            </a:endParaRPr>
          </a:p>
          <a:p>
            <a:pPr algn="just" defTabSz="914400"/>
            <a:endParaRPr lang="en-US" altLang="zh-CN" sz="1600" dirty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en-US" altLang="zh-CN" sz="1600" dirty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zh-CN" altLang="en-US" sz="16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225806" y="1949372"/>
          <a:ext cx="3281107" cy="442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2" name="Equation" r:id="rId3" imgW="42976800" imgH="5791200" progId="Equation.DSMT4">
                  <p:embed/>
                </p:oleObj>
              </mc:Choice>
              <mc:Fallback>
                <p:oleObj name="Equation" r:id="rId3" imgW="42976800" imgH="5791200" progId="Equation.DSMT4">
                  <p:embed/>
                  <p:pic>
                    <p:nvPicPr>
                      <p:cNvPr id="0" name="图片 3997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5806" y="1949372"/>
                        <a:ext cx="3281107" cy="442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-文本框 10"/>
          <p:cNvSpPr txBox="1"/>
          <p:nvPr>
            <p:custDataLst>
              <p:tags r:id="rId1"/>
            </p:custDataLst>
          </p:nvPr>
        </p:nvSpPr>
        <p:spPr>
          <a:xfrm>
            <a:off x="1051016" y="483303"/>
            <a:ext cx="3934857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TransA</a:t>
            </a:r>
            <a:endParaRPr lang="zh-CN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 cstate="screen"/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2" name="内容占位符 2"/>
          <p:cNvSpPr txBox="1"/>
          <p:nvPr/>
        </p:nvSpPr>
        <p:spPr bwMode="auto">
          <a:xfrm>
            <a:off x="1051016" y="1307987"/>
            <a:ext cx="9512860" cy="555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FF"/>
              </a:buClr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33993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600" dirty="0" err="1" smtClean="0">
                <a:sym typeface="+mn-ea"/>
              </a:rPr>
              <a:t>TransA</a:t>
            </a:r>
            <a:r>
              <a:rPr lang="zh-CN" altLang="en-US" sz="1600" dirty="0" smtClean="0">
                <a:sym typeface="+mn-ea"/>
              </a:rPr>
              <a:t>对每个关系</a:t>
            </a:r>
            <a:r>
              <a:rPr lang="en-US" altLang="zh-CN" sz="1600" dirty="0" smtClean="0">
                <a:sym typeface="+mn-ea"/>
              </a:rPr>
              <a:t>r</a:t>
            </a:r>
            <a:r>
              <a:rPr lang="zh-CN" altLang="en-US" sz="1600" dirty="0" smtClean="0">
                <a:sym typeface="+mn-ea"/>
              </a:rPr>
              <a:t>使用一个对称非负矩阵</a:t>
            </a:r>
            <a:r>
              <a:rPr lang="en-US" altLang="zh-CN" sz="1600" dirty="0" err="1" smtClean="0">
                <a:sym typeface="+mn-ea"/>
              </a:rPr>
              <a:t>M</a:t>
            </a:r>
            <a:r>
              <a:rPr lang="en-US" altLang="zh-CN" sz="1600" baseline="-25000" dirty="0" err="1" smtClean="0">
                <a:sym typeface="+mn-ea"/>
              </a:rPr>
              <a:t>r</a:t>
            </a:r>
            <a:r>
              <a:rPr lang="zh-CN" altLang="en-US" sz="1600" dirty="0" smtClean="0">
                <a:sym typeface="+mn-ea"/>
              </a:rPr>
              <a:t>：</a:t>
            </a:r>
            <a:endParaRPr lang="en-US" altLang="zh-CN" sz="1600" dirty="0" smtClean="0"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ym typeface="+mn-ea"/>
              </a:rPr>
              <a:t>通过对</a:t>
            </a:r>
            <a:r>
              <a:rPr lang="en-US" altLang="zh-CN" sz="1600" dirty="0" err="1" smtClean="0">
                <a:sym typeface="+mn-ea"/>
              </a:rPr>
              <a:t>M</a:t>
            </a:r>
            <a:r>
              <a:rPr lang="en-US" altLang="zh-CN" sz="1600" baseline="-25000" dirty="0" err="1" smtClean="0">
                <a:sym typeface="+mn-ea"/>
              </a:rPr>
              <a:t>r</a:t>
            </a:r>
            <a:r>
              <a:rPr lang="zh-CN" altLang="en-US" sz="1600" dirty="0" smtClean="0">
                <a:sym typeface="+mn-ea"/>
              </a:rPr>
              <a:t>的学习，</a:t>
            </a:r>
            <a:r>
              <a:rPr lang="en-US" altLang="zh-CN" sz="1600" dirty="0" err="1" smtClean="0">
                <a:sym typeface="+mn-ea"/>
              </a:rPr>
              <a:t>TransA</a:t>
            </a:r>
            <a:r>
              <a:rPr lang="zh-CN" altLang="en-US" sz="1600" dirty="0" smtClean="0">
                <a:sym typeface="+mn-ea"/>
              </a:rPr>
              <a:t>对于复杂关系的处理更灵活。</a:t>
            </a:r>
            <a:endParaRPr lang="en-US" altLang="zh-CN" sz="1600" dirty="0" smtClean="0">
              <a:sym typeface="+mn-ea"/>
            </a:endParaRPr>
          </a:p>
          <a:p>
            <a:pPr algn="just" defTabSz="914400"/>
            <a:endParaRPr lang="en-US" altLang="zh-CN" sz="1600" dirty="0" smtClean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en-US" altLang="zh-CN" sz="1600" dirty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zh-CN" altLang="en-US" sz="16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185791" y="1923841"/>
          <a:ext cx="3665306" cy="41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5" name="Equation" r:id="rId3" imgW="53644800" imgH="6096000" progId="Equation.DSMT4">
                  <p:embed/>
                </p:oleObj>
              </mc:Choice>
              <mc:Fallback>
                <p:oleObj name="Equation" r:id="rId3" imgW="53644800" imgH="6096000" progId="Equation.DSMT4">
                  <p:embed/>
                  <p:pic>
                    <p:nvPicPr>
                      <p:cNvPr id="0" name="图片 409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5791" y="1923841"/>
                        <a:ext cx="3665306" cy="416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-文本框 10"/>
          <p:cNvSpPr txBox="1"/>
          <p:nvPr>
            <p:custDataLst>
              <p:tags r:id="rId1"/>
            </p:custDataLst>
          </p:nvPr>
        </p:nvSpPr>
        <p:spPr>
          <a:xfrm>
            <a:off x="2787960" y="2721345"/>
            <a:ext cx="731520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听说现在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个字母已经不够用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endParaRPr lang="zh-CN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 cstate="screen"/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/>
          <p:cNvPicPr>
            <a:picLocks noChangeAspect="1"/>
          </p:cNvPicPr>
          <p:nvPr/>
        </p:nvPicPr>
        <p:blipFill>
          <a:blip r:embed="rId1" cstate="screen"/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5" name="PA-文本框 10"/>
          <p:cNvSpPr txBox="1"/>
          <p:nvPr>
            <p:custDataLst>
              <p:tags r:id="rId2"/>
            </p:custDataLst>
          </p:nvPr>
        </p:nvSpPr>
        <p:spPr>
          <a:xfrm>
            <a:off x="4363319" y="2804472"/>
            <a:ext cx="3934857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GussianEmbedding</a:t>
            </a:r>
            <a:endParaRPr lang="zh-CN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-文本框 10"/>
          <p:cNvSpPr txBox="1"/>
          <p:nvPr>
            <p:custDataLst>
              <p:tags r:id="rId1"/>
            </p:custDataLst>
          </p:nvPr>
        </p:nvSpPr>
        <p:spPr>
          <a:xfrm>
            <a:off x="1051016" y="483303"/>
            <a:ext cx="3934857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KG2E</a:t>
            </a:r>
            <a:endParaRPr lang="zh-CN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 cstate="screen"/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2" name="内容占位符 2"/>
          <p:cNvSpPr txBox="1"/>
          <p:nvPr/>
        </p:nvSpPr>
        <p:spPr bwMode="auto">
          <a:xfrm>
            <a:off x="1129890" y="1325747"/>
            <a:ext cx="9512860" cy="555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FF"/>
              </a:buClr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33993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ym typeface="+mn-ea"/>
              </a:rPr>
              <a:t>考虑到实体和关系的不确定性，将</a:t>
            </a:r>
            <a:r>
              <a:rPr lang="en-US" altLang="zh-CN" sz="1600" dirty="0" smtClean="0">
                <a:sym typeface="+mn-ea"/>
              </a:rPr>
              <a:t>h</a:t>
            </a:r>
            <a:r>
              <a:rPr lang="zh-CN" altLang="en-US" sz="1600" dirty="0" smtClean="0">
                <a:sym typeface="+mn-ea"/>
              </a:rPr>
              <a:t>，</a:t>
            </a:r>
            <a:r>
              <a:rPr lang="en-US" altLang="zh-CN" sz="1600" dirty="0" smtClean="0">
                <a:sym typeface="+mn-ea"/>
              </a:rPr>
              <a:t>t</a:t>
            </a:r>
            <a:r>
              <a:rPr lang="zh-CN" altLang="en-US" sz="1600" dirty="0" smtClean="0">
                <a:sym typeface="+mn-ea"/>
              </a:rPr>
              <a:t>，</a:t>
            </a:r>
            <a:r>
              <a:rPr lang="en-US" altLang="zh-CN" sz="1600" dirty="0" smtClean="0">
                <a:sym typeface="+mn-ea"/>
              </a:rPr>
              <a:t>r</a:t>
            </a:r>
            <a:r>
              <a:rPr lang="zh-CN" altLang="en-US" sz="1600" dirty="0" smtClean="0">
                <a:sym typeface="+mn-ea"/>
              </a:rPr>
              <a:t>都视为多元高斯分布：</a:t>
            </a:r>
            <a:endParaRPr lang="en-US" altLang="zh-CN" sz="1600" dirty="0" smtClean="0"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 smtClean="0">
              <a:sym typeface="+mn-ea"/>
            </a:endParaRPr>
          </a:p>
          <a:p>
            <a:pPr algn="just" defTabSz="914400"/>
            <a:endParaRPr lang="en-US" altLang="zh-CN" sz="1600" dirty="0" smtClean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en-US" altLang="zh-CN" sz="1600" dirty="0">
              <a:solidFill>
                <a:srgbClr val="1F497D"/>
              </a:solidFill>
              <a:sym typeface="+mn-ea"/>
            </a:endParaRPr>
          </a:p>
          <a:p>
            <a:pPr algn="just" defTabSz="914400"/>
            <a:r>
              <a:rPr lang="zh-CN" altLang="en-US" sz="1600" dirty="0"/>
              <a:t>也</a:t>
            </a:r>
            <a:r>
              <a:rPr lang="zh-CN" altLang="en-US" sz="1600" dirty="0" smtClean="0"/>
              <a:t>是衡量</a:t>
            </a:r>
            <a:r>
              <a:rPr lang="en-US" altLang="zh-CN" sz="1600" dirty="0" smtClean="0"/>
              <a:t>t-h</a:t>
            </a:r>
            <a:r>
              <a:rPr lang="zh-CN" altLang="en-US" sz="1600" dirty="0" smtClean="0"/>
              <a:t>与</a:t>
            </a:r>
            <a:r>
              <a:rPr lang="en-US" altLang="zh-CN" sz="1600" dirty="0" smtClean="0"/>
              <a:t>r</a:t>
            </a:r>
            <a:r>
              <a:rPr lang="zh-CN" altLang="en-US" sz="1600" dirty="0" smtClean="0"/>
              <a:t>之间的距离来对评分，也就是对应的</a:t>
            </a:r>
            <a:endParaRPr lang="en-US" altLang="zh-CN" sz="1600" dirty="0" smtClean="0"/>
          </a:p>
          <a:p>
            <a:pPr algn="just" defTabSz="914400"/>
            <a:r>
              <a:rPr lang="zh-CN" altLang="en-US" sz="1600" dirty="0" smtClean="0"/>
              <a:t>有两种评分函数：</a:t>
            </a:r>
            <a:endParaRPr lang="en-US" altLang="zh-CN" sz="1600" dirty="0" smtClean="0"/>
          </a:p>
          <a:p>
            <a:pPr marL="0" indent="0" algn="just" defTabSz="914400">
              <a:buNone/>
            </a:pPr>
            <a:r>
              <a:rPr lang="zh-CN" altLang="en-US" sz="1600" dirty="0" smtClean="0"/>
              <a:t>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</a:t>
            </a:r>
            <a:r>
              <a:rPr lang="en-US" altLang="zh-CN" sz="1600" dirty="0" err="1" smtClean="0"/>
              <a:t>Kullback-Leibler</a:t>
            </a:r>
            <a:r>
              <a:rPr lang="en-US" altLang="zh-CN" sz="1600" dirty="0" smtClean="0"/>
              <a:t> divergence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KL</a:t>
            </a:r>
            <a:r>
              <a:rPr lang="zh-CN" altLang="en-US" sz="1600" dirty="0" smtClean="0"/>
              <a:t>散度）</a:t>
            </a:r>
            <a:endParaRPr lang="en-US" altLang="zh-CN" sz="1600" dirty="0" smtClean="0"/>
          </a:p>
          <a:p>
            <a:pPr marL="0" indent="0" algn="just" defTabSz="914400">
              <a:buNone/>
            </a:pPr>
            <a:endParaRPr lang="en-US" altLang="zh-CN" sz="1600" dirty="0"/>
          </a:p>
          <a:p>
            <a:pPr marL="0" indent="0" algn="just" defTabSz="914400">
              <a:buNone/>
            </a:pPr>
            <a:endParaRPr lang="en-US" altLang="zh-CN" sz="1600" dirty="0" smtClean="0"/>
          </a:p>
          <a:p>
            <a:pPr marL="0" indent="0" algn="just" defTabSz="914400">
              <a:buNone/>
            </a:pPr>
            <a:endParaRPr lang="en-US" altLang="zh-CN" sz="1600" dirty="0"/>
          </a:p>
          <a:p>
            <a:pPr marL="0" indent="0" algn="just" defTabSz="914400">
              <a:buNone/>
            </a:pPr>
            <a:endParaRPr lang="en-US" altLang="zh-CN" sz="1600" dirty="0" smtClean="0"/>
          </a:p>
          <a:p>
            <a:pPr marL="0" indent="0" algn="just" defTabSz="914400">
              <a:buNone/>
            </a:pPr>
            <a:r>
              <a:rPr lang="zh-CN" altLang="en-US" sz="1600" dirty="0" smtClean="0"/>
              <a:t>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probability inner product</a:t>
            </a:r>
            <a:r>
              <a:rPr lang="zh-CN" altLang="en-US" sz="1600" dirty="0" smtClean="0"/>
              <a:t>（概率内积）                            </a:t>
            </a:r>
            <a:endParaRPr lang="en-US" altLang="zh-CN" sz="1600" dirty="0" smtClean="0"/>
          </a:p>
          <a:p>
            <a:pPr marL="0" indent="0" algn="just" defTabSz="914400">
              <a:buNone/>
            </a:pPr>
            <a:endParaRPr lang="en-US" altLang="zh-CN" sz="1600" dirty="0" smtClean="0"/>
          </a:p>
          <a:p>
            <a:pPr marL="0" indent="0" algn="just" defTabSz="914400">
              <a:buNone/>
            </a:pPr>
            <a:endParaRPr lang="en-US" altLang="zh-CN" sz="1600" dirty="0" smtClean="0"/>
          </a:p>
          <a:p>
            <a:pPr marL="0" indent="0" algn="just" defTabSz="914400">
              <a:buNone/>
            </a:pPr>
            <a:endParaRPr lang="en-US" altLang="zh-CN" sz="1600" dirty="0"/>
          </a:p>
          <a:p>
            <a:pPr marL="0" indent="0" algn="just" defTabSz="914400">
              <a:buNone/>
            </a:pPr>
            <a:r>
              <a:rPr lang="zh-CN" altLang="en-US" sz="1600" dirty="0" smtClean="0"/>
              <a:t>其中，                                              ，高斯分布对于实体和关系在现实中的</a:t>
            </a:r>
            <a:r>
              <a:rPr lang="zh-CN" altLang="en-US" sz="1600" dirty="0" smtClean="0"/>
              <a:t>不确定性的处理</a:t>
            </a:r>
            <a:r>
              <a:rPr lang="zh-CN" altLang="en-US" sz="1600" dirty="0" smtClean="0"/>
              <a:t>很有效。</a:t>
            </a:r>
            <a:endParaRPr lang="zh-CN" altLang="en-US" sz="16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482604" y="1869208"/>
          <a:ext cx="2716152" cy="1251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5" name="Equation" r:id="rId3" imgW="54254400" imgH="24993600" progId="Equation.DSMT4">
                  <p:embed/>
                </p:oleObj>
              </mc:Choice>
              <mc:Fallback>
                <p:oleObj name="Equation" r:id="rId3" imgW="54254400" imgH="24993600" progId="Equation.DSMT4">
                  <p:embed/>
                  <p:pic>
                    <p:nvPicPr>
                      <p:cNvPr id="0" name="图片 421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2604" y="1869208"/>
                        <a:ext cx="2716152" cy="12512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211888" y="3170238"/>
          <a:ext cx="30702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6" name="Equation" r:id="rId5" imgW="53035200" imgH="8229600" progId="Equation.DSMT4">
                  <p:embed/>
                </p:oleObj>
              </mc:Choice>
              <mc:Fallback>
                <p:oleObj name="Equation" r:id="rId5" imgW="53035200" imgH="8229600" progId="Equation.DSMT4">
                  <p:embed/>
                  <p:pic>
                    <p:nvPicPr>
                      <p:cNvPr id="0" name="图片 421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11888" y="3170238"/>
                        <a:ext cx="3070225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328793" y="4082993"/>
          <a:ext cx="4114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7" name="Equation" r:id="rId7" imgW="98755200" imgH="23774400" progId="Equation.DSMT4">
                  <p:embed/>
                </p:oleObj>
              </mc:Choice>
              <mc:Fallback>
                <p:oleObj name="Equation" r:id="rId7" imgW="98755200" imgH="23774400" progId="Equation.DSMT4">
                  <p:embed/>
                  <p:pic>
                    <p:nvPicPr>
                      <p:cNvPr id="0" name="图片 421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28793" y="4082993"/>
                        <a:ext cx="41148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328793" y="5705917"/>
          <a:ext cx="3162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8" name="Equation" r:id="rId9" imgW="75895200" imgH="15849600" progId="Equation.DSMT4">
                  <p:embed/>
                </p:oleObj>
              </mc:Choice>
              <mc:Fallback>
                <p:oleObj name="Equation" r:id="rId9" imgW="75895200" imgH="15849600" progId="Equation.DSMT4">
                  <p:embed/>
                  <p:pic>
                    <p:nvPicPr>
                      <p:cNvPr id="0" name="图片 421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28793" y="5705917"/>
                        <a:ext cx="31623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740639" y="6366317"/>
          <a:ext cx="2692703" cy="28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9" name="Equation" r:id="rId11" imgW="56692800" imgH="6096000" progId="Equation.DSMT4">
                  <p:embed/>
                </p:oleObj>
              </mc:Choice>
              <mc:Fallback>
                <p:oleObj name="Equation" r:id="rId11" imgW="56692800" imgH="6096000" progId="Equation.DSMT4">
                  <p:embed/>
                  <p:pic>
                    <p:nvPicPr>
                      <p:cNvPr id="0" name="图片 4213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40639" y="6366317"/>
                        <a:ext cx="2692703" cy="28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-文本框 10"/>
          <p:cNvSpPr txBox="1"/>
          <p:nvPr>
            <p:custDataLst>
              <p:tags r:id="rId1"/>
            </p:custDataLst>
          </p:nvPr>
        </p:nvSpPr>
        <p:spPr>
          <a:xfrm>
            <a:off x="1051016" y="483303"/>
            <a:ext cx="3934857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TransG</a:t>
            </a:r>
            <a:endParaRPr lang="zh-CN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 cstate="screen"/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2" name="内容占位符 2"/>
          <p:cNvSpPr txBox="1"/>
          <p:nvPr/>
        </p:nvSpPr>
        <p:spPr bwMode="auto">
          <a:xfrm>
            <a:off x="1051016" y="1307987"/>
            <a:ext cx="9512860" cy="555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FF"/>
              </a:buClr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33993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ym typeface="+mn-ea"/>
              </a:rPr>
              <a:t>将实体视为高斯分布：</a:t>
            </a:r>
            <a:endParaRPr lang="en-US" altLang="zh-CN" sz="1600" dirty="0" smtClean="0"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ym typeface="+mn-ea"/>
              </a:rPr>
              <a:t>假设每个关系可能有多重的语义，那么关系就应该符合混合高斯分布：</a:t>
            </a:r>
            <a:endParaRPr lang="en-US" altLang="zh-CN" sz="1600" dirty="0" smtClean="0"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600" dirty="0" smtClean="0">
                <a:sym typeface="+mn-ea"/>
              </a:rPr>
              <a:t>其中    表示第</a:t>
            </a:r>
            <a:r>
              <a:rPr lang="en-US" altLang="zh-CN" sz="1600" dirty="0" err="1" smtClean="0">
                <a:sym typeface="+mn-ea"/>
              </a:rPr>
              <a:t>i</a:t>
            </a:r>
            <a:r>
              <a:rPr lang="zh-CN" altLang="en-US" sz="1600" dirty="0" smtClean="0">
                <a:sym typeface="+mn-ea"/>
              </a:rPr>
              <a:t>个语义，  是其对应的权重，此时评分函数为：</a:t>
            </a:r>
            <a:endParaRPr lang="en-US" altLang="zh-CN" sz="1600" dirty="0" smtClean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 smtClean="0">
              <a:sym typeface="+mn-ea"/>
            </a:endParaRPr>
          </a:p>
          <a:p>
            <a:pPr algn="just" defTabSz="914400"/>
            <a:endParaRPr lang="en-US" altLang="zh-CN" sz="1600" dirty="0" smtClean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en-US" altLang="zh-CN" sz="1600" dirty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zh-CN" altLang="en-US" sz="16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29890" y="1771372"/>
          <a:ext cx="2890476" cy="354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0" name="Equation" r:id="rId3" imgW="47244000" imgH="5791200" progId="Equation.DSMT4">
                  <p:embed/>
                </p:oleObj>
              </mc:Choice>
              <mc:Fallback>
                <p:oleObj name="Equation" r:id="rId3" imgW="47244000" imgH="5791200" progId="Equation.DSMT4">
                  <p:embed/>
                  <p:pic>
                    <p:nvPicPr>
                      <p:cNvPr id="0" name="图片 431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9890" y="1771372"/>
                        <a:ext cx="2890476" cy="3543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129890" y="2694250"/>
          <a:ext cx="3329919" cy="451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1" name="Equation" r:id="rId5" imgW="60655200" imgH="8229600" progId="Equation.DSMT4">
                  <p:embed/>
                </p:oleObj>
              </mc:Choice>
              <mc:Fallback>
                <p:oleObj name="Equation" r:id="rId5" imgW="60655200" imgH="8229600" progId="Equation.DSMT4">
                  <p:embed/>
                  <p:pic>
                    <p:nvPicPr>
                      <p:cNvPr id="0" name="图片 431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9890" y="2694250"/>
                        <a:ext cx="3329919" cy="451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513297" y="3022805"/>
          <a:ext cx="315501" cy="399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2" name="Equation" r:id="rId7" imgW="4572000" imgH="5791200" progId="Equation.DSMT4">
                  <p:embed/>
                </p:oleObj>
              </mc:Choice>
              <mc:Fallback>
                <p:oleObj name="Equation" r:id="rId7" imgW="4572000" imgH="5791200" progId="Equation.DSMT4">
                  <p:embed/>
                  <p:pic>
                    <p:nvPicPr>
                      <p:cNvPr id="0" name="图片 431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13297" y="3022805"/>
                        <a:ext cx="315501" cy="399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111855" y="3022805"/>
          <a:ext cx="270786" cy="367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3" name="Equation" r:id="rId9" imgW="4267200" imgH="5791200" progId="Equation.DSMT4">
                  <p:embed/>
                </p:oleObj>
              </mc:Choice>
              <mc:Fallback>
                <p:oleObj name="Equation" r:id="rId9" imgW="4267200" imgH="5791200" progId="Equation.DSMT4">
                  <p:embed/>
                  <p:pic>
                    <p:nvPicPr>
                      <p:cNvPr id="0" name="图片 431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11855" y="3022805"/>
                        <a:ext cx="270786" cy="367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129890" y="3422440"/>
          <a:ext cx="3050616" cy="820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4" name="Equation" r:id="rId11" imgW="56692800" imgH="15240000" progId="Equation.DSMT4">
                  <p:embed/>
                </p:oleObj>
              </mc:Choice>
              <mc:Fallback>
                <p:oleObj name="Equation" r:id="rId11" imgW="56692800" imgH="15240000" progId="Equation.DSMT4">
                  <p:embed/>
                  <p:pic>
                    <p:nvPicPr>
                      <p:cNvPr id="0" name="图片 4315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29890" y="3422440"/>
                        <a:ext cx="3050616" cy="8200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rcRect l="35490" b="47335"/>
          <a:stretch>
            <a:fillRect/>
          </a:stretch>
        </p:blipFill>
        <p:spPr>
          <a:xfrm>
            <a:off x="-2845268" y="-922885"/>
            <a:ext cx="10435771" cy="7780885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3" name="任意多边形: 形状 2"/>
          <p:cNvSpPr/>
          <p:nvPr/>
        </p:nvSpPr>
        <p:spPr>
          <a:xfrm flipH="1">
            <a:off x="7266653" y="607060"/>
            <a:ext cx="3429000" cy="5346376"/>
          </a:xfrm>
          <a:custGeom>
            <a:avLst/>
            <a:gdLst>
              <a:gd name="connsiteX0" fmla="*/ 0 w 3429000"/>
              <a:gd name="connsiteY0" fmla="*/ 0 h 5346376"/>
              <a:gd name="connsiteX1" fmla="*/ 3429000 w 3429000"/>
              <a:gd name="connsiteY1" fmla="*/ 0 h 5346376"/>
              <a:gd name="connsiteX2" fmla="*/ 3429000 w 3429000"/>
              <a:gd name="connsiteY2" fmla="*/ 958689 h 5346376"/>
              <a:gd name="connsiteX3" fmla="*/ 3355859 w 3429000"/>
              <a:gd name="connsiteY3" fmla="*/ 958689 h 5346376"/>
              <a:gd name="connsiteX4" fmla="*/ 3355859 w 3429000"/>
              <a:gd name="connsiteY4" fmla="*/ 73141 h 5346376"/>
              <a:gd name="connsiteX5" fmla="*/ 73141 w 3429000"/>
              <a:gd name="connsiteY5" fmla="*/ 73141 h 5346376"/>
              <a:gd name="connsiteX6" fmla="*/ 73141 w 3429000"/>
              <a:gd name="connsiteY6" fmla="*/ 5273235 h 5346376"/>
              <a:gd name="connsiteX7" fmla="*/ 3355859 w 3429000"/>
              <a:gd name="connsiteY7" fmla="*/ 5273235 h 5346376"/>
              <a:gd name="connsiteX8" fmla="*/ 3355859 w 3429000"/>
              <a:gd name="connsiteY8" fmla="*/ 4222589 h 5346376"/>
              <a:gd name="connsiteX9" fmla="*/ 3429000 w 3429000"/>
              <a:gd name="connsiteY9" fmla="*/ 4222589 h 5346376"/>
              <a:gd name="connsiteX10" fmla="*/ 3429000 w 3429000"/>
              <a:gd name="connsiteY10" fmla="*/ 5346376 h 5346376"/>
              <a:gd name="connsiteX11" fmla="*/ 0 w 3429000"/>
              <a:gd name="connsiteY11" fmla="*/ 5346376 h 53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9000" h="5346376">
                <a:moveTo>
                  <a:pt x="0" y="0"/>
                </a:moveTo>
                <a:lnTo>
                  <a:pt x="3429000" y="0"/>
                </a:lnTo>
                <a:lnTo>
                  <a:pt x="3429000" y="958689"/>
                </a:lnTo>
                <a:lnTo>
                  <a:pt x="3355859" y="958689"/>
                </a:lnTo>
                <a:lnTo>
                  <a:pt x="3355859" y="73141"/>
                </a:lnTo>
                <a:lnTo>
                  <a:pt x="73141" y="73141"/>
                </a:lnTo>
                <a:lnTo>
                  <a:pt x="73141" y="5273235"/>
                </a:lnTo>
                <a:lnTo>
                  <a:pt x="3355859" y="5273235"/>
                </a:lnTo>
                <a:lnTo>
                  <a:pt x="3355859" y="4222589"/>
                </a:lnTo>
                <a:lnTo>
                  <a:pt x="3429000" y="4222589"/>
                </a:lnTo>
                <a:lnTo>
                  <a:pt x="3429000" y="5346376"/>
                </a:lnTo>
                <a:lnTo>
                  <a:pt x="0" y="534637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253" y="1646968"/>
            <a:ext cx="3390900" cy="15684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accent2"/>
                </a:solidFill>
                <a:latin typeface="+mj-lt"/>
              </a:rPr>
              <a:t>02</a:t>
            </a:r>
            <a:endParaRPr lang="zh-CN" altLang="en-US" sz="9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81880" y="3459160"/>
            <a:ext cx="4808855" cy="74231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语义匹配模型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-文本框 10"/>
          <p:cNvSpPr txBox="1"/>
          <p:nvPr>
            <p:custDataLst>
              <p:tags r:id="rId1"/>
            </p:custDataLst>
          </p:nvPr>
        </p:nvSpPr>
        <p:spPr>
          <a:xfrm>
            <a:off x="1051016" y="483303"/>
            <a:ext cx="3934857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任务目标</a:t>
            </a:r>
            <a:endParaRPr lang="zh-CN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 cstate="screen"/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2" name="内容占位符 2"/>
          <p:cNvSpPr txBox="1"/>
          <p:nvPr/>
        </p:nvSpPr>
        <p:spPr bwMode="auto">
          <a:xfrm>
            <a:off x="1051016" y="1307987"/>
            <a:ext cx="9512860" cy="555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FF"/>
              </a:buClr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33993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600" dirty="0" smtClean="0">
                <a:sym typeface="+mn-ea"/>
              </a:rPr>
              <a:t>一般来说，将知识图谱向量化</a:t>
            </a:r>
            <a:r>
              <a:rPr lang="zh-CN" altLang="en-US" sz="1600" dirty="0" smtClean="0">
                <a:sym typeface="+mn-ea"/>
              </a:rPr>
              <a:t>划分为三步</a:t>
            </a:r>
            <a:endParaRPr lang="en-US" altLang="zh-CN" sz="1600" dirty="0" smtClean="0"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 smtClean="0">
                <a:sym typeface="+mn-ea"/>
              </a:rPr>
              <a:t>1</a:t>
            </a:r>
            <a:r>
              <a:rPr lang="en-US" altLang="zh-CN" sz="1600" dirty="0">
                <a:sym typeface="+mn-ea"/>
              </a:rPr>
              <a:t>. </a:t>
            </a:r>
            <a:r>
              <a:rPr lang="zh-CN" altLang="en-US" sz="1600" dirty="0">
                <a:sym typeface="+mn-ea"/>
              </a:rPr>
              <a:t>将</a:t>
            </a:r>
            <a:r>
              <a:rPr lang="en-US" altLang="zh-CN" sz="1600" dirty="0">
                <a:sym typeface="+mn-ea"/>
              </a:rPr>
              <a:t>entity</a:t>
            </a:r>
            <a:r>
              <a:rPr lang="zh-CN" altLang="en-US" sz="1600" dirty="0">
                <a:sym typeface="+mn-ea"/>
              </a:rPr>
              <a:t>和</a:t>
            </a:r>
            <a:r>
              <a:rPr lang="en-US" altLang="zh-CN" sz="1600" dirty="0">
                <a:sym typeface="+mn-ea"/>
              </a:rPr>
              <a:t>relation</a:t>
            </a:r>
            <a:r>
              <a:rPr lang="zh-CN" altLang="en-US" sz="1600" dirty="0">
                <a:sym typeface="+mn-ea"/>
              </a:rPr>
              <a:t>替换为向量的形式</a:t>
            </a:r>
            <a:endParaRPr lang="zh-CN" altLang="en-US" sz="1600" dirty="0"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ym typeface="+mn-ea"/>
              </a:rPr>
              <a:t>2. </a:t>
            </a:r>
            <a:r>
              <a:rPr lang="zh-CN" altLang="en-US" sz="1600" dirty="0">
                <a:sym typeface="+mn-ea"/>
              </a:rPr>
              <a:t>定义</a:t>
            </a:r>
            <a:r>
              <a:rPr lang="en-US" altLang="zh-CN" sz="1600" dirty="0">
                <a:sym typeface="+mn-ea"/>
              </a:rPr>
              <a:t>score function</a:t>
            </a:r>
            <a:r>
              <a:rPr lang="zh-CN" altLang="en-US" sz="1600" dirty="0">
                <a:sym typeface="+mn-ea"/>
              </a:rPr>
              <a:t>用来评估</a:t>
            </a:r>
            <a:r>
              <a:rPr lang="zh-CN" altLang="en-US" sz="1600" dirty="0" smtClean="0">
                <a:sym typeface="+mn-ea"/>
              </a:rPr>
              <a:t>，</a:t>
            </a:r>
            <a:r>
              <a:rPr lang="en-US" altLang="zh-CN" sz="1600" dirty="0" err="1" smtClean="0">
                <a:sym typeface="+mn-ea"/>
              </a:rPr>
              <a:t>f</a:t>
            </a:r>
            <a:r>
              <a:rPr lang="en-US" altLang="zh-CN" sz="1600" baseline="-25000" dirty="0" err="1" smtClean="0">
                <a:sym typeface="+mn-ea"/>
              </a:rPr>
              <a:t>r</a:t>
            </a:r>
            <a:r>
              <a:rPr lang="en-US" altLang="zh-CN" sz="1600" dirty="0" smtClean="0">
                <a:sym typeface="+mn-ea"/>
              </a:rPr>
              <a:t>(</a:t>
            </a:r>
            <a:r>
              <a:rPr lang="en-US" altLang="zh-CN" sz="1600" dirty="0" err="1" smtClean="0">
                <a:sym typeface="+mn-ea"/>
              </a:rPr>
              <a:t>h,t</a:t>
            </a:r>
            <a:r>
              <a:rPr lang="en-US" altLang="zh-CN" sz="1600" dirty="0" smtClean="0">
                <a:sym typeface="+mn-ea"/>
              </a:rPr>
              <a:t>)</a:t>
            </a:r>
            <a:r>
              <a:rPr lang="zh-CN" altLang="en-US" sz="1600" dirty="0" smtClean="0">
                <a:sym typeface="+mn-ea"/>
              </a:rPr>
              <a:t>表示</a:t>
            </a:r>
            <a:r>
              <a:rPr lang="zh-CN" altLang="en-US" sz="1600" dirty="0">
                <a:sym typeface="+mn-ea"/>
              </a:rPr>
              <a:t>实体</a:t>
            </a:r>
            <a:r>
              <a:rPr lang="en-US" altLang="zh-CN" sz="1600" dirty="0">
                <a:sym typeface="+mn-ea"/>
              </a:rPr>
              <a:t>h</a:t>
            </a:r>
            <a:r>
              <a:rPr lang="zh-CN" altLang="en-US" sz="1600" dirty="0">
                <a:sym typeface="+mn-ea"/>
              </a:rPr>
              <a:t>到实体</a:t>
            </a:r>
            <a:r>
              <a:rPr lang="en-US" altLang="zh-CN" sz="1600" dirty="0">
                <a:sym typeface="+mn-ea"/>
              </a:rPr>
              <a:t>t</a:t>
            </a:r>
            <a:r>
              <a:rPr lang="zh-CN" altLang="en-US" sz="1600" dirty="0">
                <a:sym typeface="+mn-ea"/>
              </a:rPr>
              <a:t>通过关系</a:t>
            </a:r>
            <a:r>
              <a:rPr lang="en-US" altLang="zh-CN" sz="1600" dirty="0">
                <a:sym typeface="+mn-ea"/>
              </a:rPr>
              <a:t>r</a:t>
            </a:r>
            <a:r>
              <a:rPr lang="zh-CN" altLang="en-US" sz="1600" dirty="0">
                <a:sym typeface="+mn-ea"/>
              </a:rPr>
              <a:t>的合理性</a:t>
            </a:r>
            <a:endParaRPr lang="zh-CN" altLang="en-US" sz="1600" dirty="0"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ym typeface="+mn-ea"/>
              </a:rPr>
              <a:t>3. </a:t>
            </a:r>
            <a:r>
              <a:rPr lang="zh-CN" altLang="en-US" sz="1600" dirty="0">
                <a:sym typeface="+mn-ea"/>
              </a:rPr>
              <a:t>学习过程，</a:t>
            </a:r>
            <a:r>
              <a:rPr lang="zh-CN" altLang="en-US" sz="1600" dirty="0" smtClean="0">
                <a:sym typeface="+mn-ea"/>
              </a:rPr>
              <a:t>使得</a:t>
            </a:r>
            <a:r>
              <a:rPr lang="en-US" altLang="zh-CN" sz="1600" dirty="0" err="1" smtClean="0">
                <a:sym typeface="+mn-ea"/>
              </a:rPr>
              <a:t>f</a:t>
            </a:r>
            <a:r>
              <a:rPr lang="en-US" altLang="zh-CN" sz="1600" baseline="-25000" dirty="0" err="1" smtClean="0">
                <a:sym typeface="+mn-ea"/>
              </a:rPr>
              <a:t>r</a:t>
            </a:r>
            <a:r>
              <a:rPr lang="en-US" altLang="zh-CN" sz="1600" dirty="0" smtClean="0">
                <a:sym typeface="+mn-ea"/>
              </a:rPr>
              <a:t>(</a:t>
            </a:r>
            <a:r>
              <a:rPr lang="en-US" altLang="zh-CN" sz="1600" dirty="0" err="1" smtClean="0">
                <a:sym typeface="+mn-ea"/>
              </a:rPr>
              <a:t>h,t</a:t>
            </a:r>
            <a:r>
              <a:rPr lang="en-US" altLang="zh-CN" sz="1600" dirty="0" smtClean="0">
                <a:sym typeface="+mn-ea"/>
              </a:rPr>
              <a:t>)</a:t>
            </a:r>
            <a:r>
              <a:rPr lang="zh-CN" altLang="en-US" sz="1600" dirty="0" smtClean="0">
                <a:sym typeface="+mn-ea"/>
              </a:rPr>
              <a:t>的</a:t>
            </a:r>
            <a:r>
              <a:rPr lang="zh-CN" altLang="en-US" sz="1600" dirty="0">
                <a:sym typeface="+mn-ea"/>
              </a:rPr>
              <a:t>和最大</a:t>
            </a:r>
            <a:endParaRPr lang="en-US" altLang="zh-CN" sz="1800" dirty="0" smtClean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>
              <a:sym typeface="+mn-ea"/>
            </a:endParaRPr>
          </a:p>
          <a:p>
            <a:pPr algn="just" defTabSz="914400"/>
            <a:endParaRPr lang="en-US" altLang="zh-CN" sz="1600" dirty="0">
              <a:sym typeface="+mn-ea"/>
            </a:endParaRPr>
          </a:p>
          <a:p>
            <a:pPr algn="just" defTabSz="914400"/>
            <a:endParaRPr lang="en-US" altLang="zh-CN" sz="1600" dirty="0">
              <a:sym typeface="+mn-ea"/>
            </a:endParaRPr>
          </a:p>
          <a:p>
            <a:pPr algn="just" defTabSz="914400"/>
            <a:endParaRPr lang="en-US" altLang="zh-CN" sz="1600" dirty="0">
              <a:sym typeface="+mn-ea"/>
            </a:endParaRPr>
          </a:p>
          <a:p>
            <a:pPr algn="just" defTabSz="914400"/>
            <a:endParaRPr lang="zh-CN" altLang="en-US" sz="1600" dirty="0">
              <a:sym typeface="+mn-ea"/>
            </a:endParaRPr>
          </a:p>
          <a:p>
            <a:pPr algn="just" defTabSz="914400"/>
            <a:endParaRPr lang="en-US" altLang="zh-CN" sz="1600" dirty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en-US" altLang="zh-CN" sz="1600" dirty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en-US" altLang="zh-CN" sz="1600" dirty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zh-CN" altLang="en-US" sz="1600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/>
          <p:cNvPicPr>
            <a:picLocks noChangeAspect="1"/>
          </p:cNvPicPr>
          <p:nvPr/>
        </p:nvPicPr>
        <p:blipFill>
          <a:blip r:embed="rId1" cstate="screen"/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5" name="PA-文本框 10"/>
          <p:cNvSpPr txBox="1"/>
          <p:nvPr>
            <p:custDataLst>
              <p:tags r:id="rId2"/>
            </p:custDataLst>
          </p:nvPr>
        </p:nvSpPr>
        <p:spPr>
          <a:xfrm>
            <a:off x="4363319" y="2804472"/>
            <a:ext cx="3934857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RESCAL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及其拓展</a:t>
            </a:r>
            <a:endParaRPr lang="zh-CN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-文本框 10"/>
          <p:cNvSpPr txBox="1"/>
          <p:nvPr>
            <p:custDataLst>
              <p:tags r:id="rId1"/>
            </p:custDataLst>
          </p:nvPr>
        </p:nvSpPr>
        <p:spPr>
          <a:xfrm>
            <a:off x="1051016" y="483303"/>
            <a:ext cx="3934857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RESCAL</a:t>
            </a:r>
            <a:endParaRPr lang="zh-CN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 cstate="screen"/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2" name="内容占位符 2"/>
          <p:cNvSpPr txBox="1"/>
          <p:nvPr/>
        </p:nvSpPr>
        <p:spPr bwMode="auto">
          <a:xfrm>
            <a:off x="1051016" y="1325747"/>
            <a:ext cx="9512860" cy="555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FF"/>
              </a:buClr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33993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600" dirty="0" smtClean="0">
                <a:sym typeface="+mn-ea"/>
              </a:rPr>
              <a:t>RESCAL</a:t>
            </a:r>
            <a:r>
              <a:rPr lang="zh-CN" altLang="en-US" sz="1600" dirty="0" smtClean="0">
                <a:sym typeface="+mn-ea"/>
              </a:rPr>
              <a:t>是一个双线性模型，每个实体是一个向量（包含其潜在的语义），每个关系是一个矩阵，这个矩阵根据每对潜在的实体进行建模，评分函数为：</a:t>
            </a:r>
            <a:endParaRPr lang="en-US" altLang="zh-CN" sz="1600" dirty="0" smtClean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 smtClean="0"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ym typeface="+mn-ea"/>
            </a:endParaRPr>
          </a:p>
          <a:p>
            <a:pPr algn="just" defTabSz="914400"/>
            <a:endParaRPr lang="en-US" altLang="zh-CN" sz="1600" dirty="0" smtClean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en-US" altLang="zh-CN" sz="1600" dirty="0">
              <a:solidFill>
                <a:srgbClr val="1F497D"/>
              </a:solidFill>
              <a:sym typeface="+mn-ea"/>
            </a:endParaRPr>
          </a:p>
          <a:p>
            <a:pPr marL="0" indent="0" algn="just" defTabSz="914400">
              <a:buNone/>
            </a:pPr>
            <a:r>
              <a:rPr lang="zh-CN" altLang="en-US" sz="1600" dirty="0" smtClean="0"/>
              <a:t>对</a:t>
            </a:r>
            <a:r>
              <a:rPr lang="en-US" altLang="zh-CN" sz="1600" dirty="0" err="1" smtClean="0"/>
              <a:t>M</a:t>
            </a:r>
            <a:r>
              <a:rPr lang="en-US" altLang="zh-CN" sz="1600" baseline="-25000" dirty="0" err="1" smtClean="0"/>
              <a:t>r</a:t>
            </a:r>
            <a:r>
              <a:rPr lang="zh-CN" altLang="en-US" sz="1600" dirty="0" smtClean="0"/>
              <a:t>分解还可以减少涉及的参数（将</a:t>
            </a:r>
            <a:r>
              <a:rPr lang="en-US" altLang="zh-CN" sz="1600" dirty="0" err="1" smtClean="0"/>
              <a:t>Mr</a:t>
            </a:r>
            <a:r>
              <a:rPr lang="zh-CN" altLang="en-US" sz="1600" dirty="0" smtClean="0"/>
              <a:t>分解为一组秩为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的矩阵）：</a:t>
            </a:r>
            <a:endParaRPr lang="en-US" altLang="zh-CN" sz="1600" dirty="0" smtClean="0"/>
          </a:p>
          <a:p>
            <a:pPr marL="0" indent="0" algn="just" defTabSz="914400">
              <a:buNone/>
            </a:pPr>
            <a:endParaRPr lang="zh-CN" altLang="en-US" sz="16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129889" y="2277129"/>
          <a:ext cx="3721915" cy="1079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6" name="Equation" r:id="rId3" imgW="58826400" imgH="17068800" progId="Equation.DSMT4">
                  <p:embed/>
                </p:oleObj>
              </mc:Choice>
              <mc:Fallback>
                <p:oleObj name="Equation" r:id="rId3" imgW="58826400" imgH="17068800" progId="Equation.DSMT4">
                  <p:embed/>
                  <p:pic>
                    <p:nvPicPr>
                      <p:cNvPr id="0" name="图片 44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9889" y="2277129"/>
                        <a:ext cx="3721915" cy="10799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129889" y="4006871"/>
          <a:ext cx="1664466" cy="4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7" name="Equation" r:id="rId5" imgW="23774400" imgH="6400800" progId="Equation.DSMT4">
                  <p:embed/>
                </p:oleObj>
              </mc:Choice>
              <mc:Fallback>
                <p:oleObj name="Equation" r:id="rId5" imgW="23774400" imgH="6400800" progId="Equation.DSMT4">
                  <p:embed/>
                  <p:pic>
                    <p:nvPicPr>
                      <p:cNvPr id="0" name="图片 44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9889" y="4006871"/>
                        <a:ext cx="1664466" cy="44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5166" y="2492939"/>
            <a:ext cx="4390679" cy="2302866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-文本框 10"/>
          <p:cNvSpPr txBox="1"/>
          <p:nvPr>
            <p:custDataLst>
              <p:tags r:id="rId1"/>
            </p:custDataLst>
          </p:nvPr>
        </p:nvSpPr>
        <p:spPr>
          <a:xfrm>
            <a:off x="1051016" y="483303"/>
            <a:ext cx="3934857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TATEC</a:t>
            </a:r>
            <a:endParaRPr lang="zh-CN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 cstate="screen"/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2" name="内容占位符 2"/>
          <p:cNvSpPr txBox="1"/>
          <p:nvPr/>
        </p:nvSpPr>
        <p:spPr bwMode="auto">
          <a:xfrm>
            <a:off x="1051016" y="1307987"/>
            <a:ext cx="9512860" cy="555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FF"/>
              </a:buClr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33993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ym typeface="+mn-ea"/>
              </a:rPr>
              <a:t>在</a:t>
            </a:r>
            <a:r>
              <a:rPr lang="en-US" altLang="zh-CN" sz="1600" dirty="0" smtClean="0">
                <a:sym typeface="+mn-ea"/>
              </a:rPr>
              <a:t>RESCAL</a:t>
            </a:r>
            <a:r>
              <a:rPr lang="zh-CN" altLang="en-US" sz="1600" dirty="0" smtClean="0">
                <a:sym typeface="+mn-ea"/>
              </a:rPr>
              <a:t>的基础上引入更多的因子来扩充评分函数（</a:t>
            </a:r>
            <a:r>
              <a:rPr lang="en-US" altLang="zh-CN" sz="1600" dirty="0" smtClean="0">
                <a:sym typeface="+mn-ea"/>
              </a:rPr>
              <a:t>Dt</a:t>
            </a:r>
            <a:r>
              <a:rPr lang="zh-CN" altLang="en-US" sz="1600" dirty="0" smtClean="0">
                <a:sym typeface="+mn-ea"/>
              </a:rPr>
              <a:t>是对角矩阵）：</a:t>
            </a:r>
            <a:endParaRPr lang="en-US" altLang="zh-CN" sz="1600" dirty="0" smtClean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 smtClean="0"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ym typeface="+mn-ea"/>
            </a:endParaRPr>
          </a:p>
          <a:p>
            <a:pPr algn="just" defTabSz="914400"/>
            <a:endParaRPr lang="en-US" altLang="zh-CN" sz="1600" dirty="0" smtClean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en-US" altLang="zh-CN" sz="1600" dirty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zh-CN" altLang="en-US" sz="16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051016" y="1879034"/>
          <a:ext cx="3277997" cy="372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2" name="Equation" r:id="rId3" imgW="50901600" imgH="5791200" progId="Equation.DSMT4">
                  <p:embed/>
                </p:oleObj>
              </mc:Choice>
              <mc:Fallback>
                <p:oleObj name="Equation" r:id="rId3" imgW="50901600" imgH="5791200" progId="Equation.DSMT4">
                  <p:embed/>
                  <p:pic>
                    <p:nvPicPr>
                      <p:cNvPr id="0" name="图片 45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1016" y="1879034"/>
                        <a:ext cx="3277997" cy="372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-文本框 10"/>
          <p:cNvSpPr txBox="1"/>
          <p:nvPr>
            <p:custDataLst>
              <p:tags r:id="rId1"/>
            </p:custDataLst>
          </p:nvPr>
        </p:nvSpPr>
        <p:spPr>
          <a:xfrm>
            <a:off x="1051016" y="483303"/>
            <a:ext cx="3934857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DistMult</a:t>
            </a:r>
            <a:endParaRPr lang="zh-CN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 cstate="screen"/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2" name="内容占位符 2"/>
          <p:cNvSpPr txBox="1"/>
          <p:nvPr/>
        </p:nvSpPr>
        <p:spPr bwMode="auto">
          <a:xfrm>
            <a:off x="1051016" y="1307987"/>
            <a:ext cx="9512860" cy="555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FF"/>
              </a:buClr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33993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600" dirty="0" err="1" smtClean="0">
                <a:sym typeface="+mn-ea"/>
              </a:rPr>
              <a:t>DistMult</a:t>
            </a:r>
            <a:r>
              <a:rPr lang="zh-CN" altLang="en-US" sz="1600" dirty="0" smtClean="0">
                <a:sym typeface="+mn-ea"/>
              </a:rPr>
              <a:t>通过规定</a:t>
            </a:r>
            <a:r>
              <a:rPr lang="en-US" altLang="zh-CN" sz="1600" dirty="0" err="1" smtClean="0">
                <a:sym typeface="+mn-ea"/>
              </a:rPr>
              <a:t>M</a:t>
            </a:r>
            <a:r>
              <a:rPr lang="en-US" altLang="zh-CN" sz="1600" baseline="-25000" dirty="0" err="1" smtClean="0">
                <a:sym typeface="+mn-ea"/>
              </a:rPr>
              <a:t>r</a:t>
            </a:r>
            <a:r>
              <a:rPr lang="zh-CN" altLang="en-US" sz="1600" dirty="0" smtClean="0">
                <a:sym typeface="+mn-ea"/>
              </a:rPr>
              <a:t>为对角矩阵，对于每个关系</a:t>
            </a:r>
            <a:r>
              <a:rPr lang="en-US" altLang="zh-CN" sz="1600" dirty="0" smtClean="0">
                <a:sym typeface="+mn-ea"/>
              </a:rPr>
              <a:t>r</a:t>
            </a:r>
            <a:r>
              <a:rPr lang="zh-CN" altLang="en-US" sz="1600" dirty="0" smtClean="0">
                <a:sym typeface="+mn-ea"/>
              </a:rPr>
              <a:t>，有一个向量与之对应，要求：</a:t>
            </a:r>
            <a:endParaRPr lang="en-US" altLang="zh-CN" sz="1600" dirty="0"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ym typeface="+mn-ea"/>
              </a:rPr>
              <a:t>评分函数：</a:t>
            </a:r>
            <a:endParaRPr lang="en-US" altLang="zh-CN" sz="1600" dirty="0" smtClean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 smtClean="0"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ym typeface="+mn-ea"/>
              </a:rPr>
              <a:t>缺点：</a:t>
            </a:r>
            <a:endParaRPr lang="en-US" altLang="zh-CN" sz="1600" dirty="0" smtClean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600" dirty="0" smtClean="0">
                <a:sym typeface="+mn-ea"/>
              </a:rPr>
              <a:t>因为                                     ，过于简化的模型可能导致生成的</a:t>
            </a:r>
            <a:r>
              <a:rPr lang="en-US" altLang="zh-CN" sz="1600" dirty="0" smtClean="0">
                <a:sym typeface="+mn-ea"/>
              </a:rPr>
              <a:t>KGs</a:t>
            </a:r>
            <a:r>
              <a:rPr lang="zh-CN" altLang="en-US" sz="1600" dirty="0" smtClean="0">
                <a:sym typeface="+mn-ea"/>
              </a:rPr>
              <a:t>模型说服力不足（无法处理非对称情况）。</a:t>
            </a:r>
            <a:endParaRPr lang="en-US" altLang="zh-CN" sz="1600" dirty="0">
              <a:sym typeface="+mn-ea"/>
            </a:endParaRPr>
          </a:p>
          <a:p>
            <a:pPr algn="just" defTabSz="914400"/>
            <a:endParaRPr lang="en-US" altLang="zh-CN" sz="1600" dirty="0" smtClean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en-US" altLang="zh-CN" sz="1600" dirty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zh-CN" altLang="en-US" sz="16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129890" y="1902002"/>
          <a:ext cx="1607678" cy="4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4" name="Equation" r:id="rId3" imgW="20726400" imgH="5486400" progId="Equation.DSMT4">
                  <p:embed/>
                </p:oleObj>
              </mc:Choice>
              <mc:Fallback>
                <p:oleObj name="Equation" r:id="rId3" imgW="20726400" imgH="5486400" progId="Equation.DSMT4">
                  <p:embed/>
                  <p:pic>
                    <p:nvPicPr>
                      <p:cNvPr id="0" name="图片 461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9890" y="1902002"/>
                        <a:ext cx="1607678" cy="425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29890" y="3061712"/>
          <a:ext cx="2898586" cy="538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5" name="Equation" r:id="rId5" imgW="55778400" imgH="10363200" progId="Equation.DSMT4">
                  <p:embed/>
                </p:oleObj>
              </mc:Choice>
              <mc:Fallback>
                <p:oleObj name="Equation" r:id="rId5" imgW="55778400" imgH="10363200" progId="Equation.DSMT4">
                  <p:embed/>
                  <p:pic>
                    <p:nvPicPr>
                      <p:cNvPr id="0" name="图片 4615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9890" y="3061712"/>
                        <a:ext cx="2898586" cy="538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556282" y="3894222"/>
          <a:ext cx="2135271" cy="322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6" name="Equation" r:id="rId7" imgW="36271200" imgH="5486400" progId="Equation.DSMT4">
                  <p:embed/>
                </p:oleObj>
              </mc:Choice>
              <mc:Fallback>
                <p:oleObj name="Equation" r:id="rId7" imgW="36271200" imgH="5486400" progId="Equation.DSMT4">
                  <p:embed/>
                  <p:pic>
                    <p:nvPicPr>
                      <p:cNvPr id="0" name="图片 461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56282" y="3894222"/>
                        <a:ext cx="2135271" cy="3229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4865" y="1760416"/>
            <a:ext cx="2805728" cy="2133806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-文本框 10"/>
          <p:cNvSpPr txBox="1"/>
          <p:nvPr>
            <p:custDataLst>
              <p:tags r:id="rId1"/>
            </p:custDataLst>
          </p:nvPr>
        </p:nvSpPr>
        <p:spPr>
          <a:xfrm>
            <a:off x="1051016" y="483303"/>
            <a:ext cx="6468805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Holographic 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Embeddings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HolE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 cstate="screen"/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2" name="内容占位符 2"/>
          <p:cNvSpPr txBox="1"/>
          <p:nvPr/>
        </p:nvSpPr>
        <p:spPr bwMode="auto">
          <a:xfrm>
            <a:off x="993466" y="1307987"/>
            <a:ext cx="9512860" cy="555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FF"/>
              </a:buClr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33993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600" dirty="0" err="1" smtClean="0">
                <a:sym typeface="+mn-ea"/>
              </a:rPr>
              <a:t>HolE</a:t>
            </a:r>
            <a:r>
              <a:rPr lang="zh-CN" altLang="en-US" sz="1600" dirty="0" smtClean="0">
                <a:sym typeface="+mn-ea"/>
              </a:rPr>
              <a:t>结合了</a:t>
            </a:r>
            <a:r>
              <a:rPr lang="en-US" altLang="zh-CN" sz="1600" dirty="0" smtClean="0">
                <a:sym typeface="+mn-ea"/>
              </a:rPr>
              <a:t>RESCAL</a:t>
            </a:r>
            <a:r>
              <a:rPr lang="zh-CN" altLang="en-US" sz="1600" dirty="0" smtClean="0">
                <a:sym typeface="+mn-ea"/>
              </a:rPr>
              <a:t>表现力强和</a:t>
            </a:r>
            <a:r>
              <a:rPr lang="en-US" altLang="zh-CN" sz="1600" dirty="0" err="1" smtClean="0">
                <a:sym typeface="+mn-ea"/>
              </a:rPr>
              <a:t>DistMult</a:t>
            </a:r>
            <a:r>
              <a:rPr lang="zh-CN" altLang="en-US" sz="1600" dirty="0" smtClean="0">
                <a:sym typeface="+mn-ea"/>
              </a:rPr>
              <a:t>的简易性，将实体与关系都表示为</a:t>
            </a:r>
            <a:r>
              <a:rPr lang="en-US" altLang="zh-CN" sz="1600" dirty="0" smtClean="0">
                <a:sym typeface="+mn-ea"/>
              </a:rPr>
              <a:t>R</a:t>
            </a:r>
            <a:r>
              <a:rPr lang="en-US" altLang="zh-CN" sz="1600" baseline="30000" dirty="0" smtClean="0">
                <a:sym typeface="+mn-ea"/>
              </a:rPr>
              <a:t>d</a:t>
            </a:r>
            <a:r>
              <a:rPr lang="zh-CN" altLang="en-US" sz="1600" dirty="0" smtClean="0">
                <a:sym typeface="+mn-ea"/>
              </a:rPr>
              <a:t>内的向量，对于三元组（</a:t>
            </a:r>
            <a:r>
              <a:rPr lang="en-US" altLang="zh-CN" sz="1600" dirty="0" smtClean="0">
                <a:sym typeface="+mn-ea"/>
              </a:rPr>
              <a:t>h</a:t>
            </a:r>
            <a:r>
              <a:rPr lang="zh-CN" altLang="en-US" sz="1600" dirty="0" smtClean="0">
                <a:sym typeface="+mn-ea"/>
              </a:rPr>
              <a:t>，</a:t>
            </a:r>
            <a:r>
              <a:rPr lang="en-US" altLang="zh-CN" sz="1600" dirty="0" smtClean="0">
                <a:sym typeface="+mn-ea"/>
              </a:rPr>
              <a:t>r</a:t>
            </a:r>
            <a:r>
              <a:rPr lang="zh-CN" altLang="en-US" sz="1600" dirty="0" smtClean="0">
                <a:sym typeface="+mn-ea"/>
              </a:rPr>
              <a:t>，</a:t>
            </a:r>
            <a:r>
              <a:rPr lang="en-US" altLang="zh-CN" sz="1600" dirty="0" smtClean="0">
                <a:sym typeface="+mn-ea"/>
              </a:rPr>
              <a:t>t</a:t>
            </a:r>
            <a:r>
              <a:rPr lang="zh-CN" altLang="en-US" sz="1600" dirty="0" smtClean="0">
                <a:sym typeface="+mn-ea"/>
              </a:rPr>
              <a:t>），实体先被分解为：</a:t>
            </a:r>
            <a:endParaRPr lang="en-US" altLang="zh-CN" sz="1600" dirty="0" smtClean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1600" dirty="0" smtClean="0">
                <a:sym typeface="+mn-ea"/>
              </a:rPr>
              <a:t>                           </a:t>
            </a:r>
            <a:r>
              <a:rPr lang="zh-CN" altLang="en-US" sz="1600" dirty="0" smtClean="0">
                <a:sym typeface="+mn-ea"/>
              </a:rPr>
              <a:t>，此处 * 为</a:t>
            </a:r>
            <a:r>
              <a:rPr lang="en-US" altLang="zh-CN" sz="1600" dirty="0" smtClean="0">
                <a:sym typeface="+mn-ea"/>
              </a:rPr>
              <a:t>circular correlation</a:t>
            </a:r>
            <a:r>
              <a:rPr lang="zh-CN" altLang="en-US" sz="1600" dirty="0" smtClean="0">
                <a:sym typeface="+mn-ea"/>
              </a:rPr>
              <a:t>（圆周算法）</a:t>
            </a:r>
            <a:endParaRPr lang="en-US" altLang="zh-CN" sz="1600" dirty="0" smtClean="0"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ym typeface="+mn-ea"/>
              </a:rPr>
              <a:t>评分函数为：</a:t>
            </a:r>
            <a:endParaRPr lang="en-US" altLang="zh-CN" sz="1600" dirty="0">
              <a:sym typeface="+mn-ea"/>
            </a:endParaRPr>
          </a:p>
          <a:p>
            <a:pPr algn="just" defTabSz="914400"/>
            <a:endParaRPr lang="en-US" altLang="zh-CN" sz="1600" dirty="0" smtClean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en-US" altLang="zh-CN" sz="1600" dirty="0">
              <a:solidFill>
                <a:srgbClr val="1F497D"/>
              </a:solidFill>
              <a:sym typeface="+mn-ea"/>
            </a:endParaRPr>
          </a:p>
          <a:p>
            <a:pPr algn="just" defTabSz="914400"/>
            <a:r>
              <a:rPr lang="zh-CN" altLang="en-US" sz="1600" dirty="0" smtClean="0"/>
              <a:t>特点：</a:t>
            </a:r>
            <a:endParaRPr lang="en-US" altLang="zh-CN" sz="1600" dirty="0" smtClean="0"/>
          </a:p>
          <a:p>
            <a:pPr marL="0" indent="0" algn="just" defTabSz="914400">
              <a:buNone/>
            </a:pPr>
            <a:r>
              <a:rPr lang="en-US" altLang="zh-CN" sz="1600" dirty="0" smtClean="0"/>
              <a:t>Circular correlation</a:t>
            </a:r>
            <a:r>
              <a:rPr lang="zh-CN" altLang="en-US" sz="1600" dirty="0" smtClean="0"/>
              <a:t>相当于对每对实体进行了一次</a:t>
            </a:r>
            <a:r>
              <a:rPr lang="zh-CN" altLang="en-US" sz="1600" dirty="0" smtClean="0">
                <a:solidFill>
                  <a:schemeClr val="accent2"/>
                </a:solidFill>
              </a:rPr>
              <a:t>压缩</a:t>
            </a:r>
            <a:r>
              <a:rPr lang="zh-CN" altLang="en-US" sz="1600" dirty="0" smtClean="0"/>
              <a:t>，并且                      ，因此</a:t>
            </a:r>
            <a:r>
              <a:rPr lang="en-US" altLang="zh-CN" sz="1600" dirty="0" err="1" smtClean="0"/>
              <a:t>HolE</a:t>
            </a:r>
            <a:r>
              <a:rPr lang="zh-CN" altLang="en-US" sz="1600" dirty="0" smtClean="0"/>
              <a:t>也可以对</a:t>
            </a:r>
            <a:r>
              <a:rPr lang="zh-CN" altLang="en-US" sz="1600" dirty="0" smtClean="0">
                <a:solidFill>
                  <a:schemeClr val="accent2"/>
                </a:solidFill>
              </a:rPr>
              <a:t>非对称关系</a:t>
            </a:r>
            <a:r>
              <a:rPr lang="zh-CN" altLang="en-US" sz="1600" dirty="0" smtClean="0"/>
              <a:t>建模。</a:t>
            </a:r>
            <a:endParaRPr lang="zh-CN" altLang="en-US" sz="16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572312" y="2147465"/>
          <a:ext cx="1094155" cy="364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9" name="Equation" r:id="rId3" imgW="14630400" imgH="4876800" progId="Equation.DSMT4">
                  <p:embed/>
                </p:oleObj>
              </mc:Choice>
              <mc:Fallback>
                <p:oleObj name="Equation" r:id="rId3" imgW="14630400" imgH="4876800" progId="Equation.DSMT4">
                  <p:embed/>
                  <p:pic>
                    <p:nvPicPr>
                      <p:cNvPr id="0" name="图片 471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2312" y="2147465"/>
                        <a:ext cx="1094155" cy="3647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371891" y="1977946"/>
          <a:ext cx="2752926" cy="703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0" name="Equation" r:id="rId5" imgW="40538400" imgH="10363200" progId="Equation.DSMT4">
                  <p:embed/>
                </p:oleObj>
              </mc:Choice>
              <mc:Fallback>
                <p:oleObj name="Equation" r:id="rId5" imgW="40538400" imgH="10363200" progId="Equation.DSMT4">
                  <p:embed/>
                  <p:pic>
                    <p:nvPicPr>
                      <p:cNvPr id="0" name="图片 471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71891" y="1977946"/>
                        <a:ext cx="2752926" cy="703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393269" y="2919363"/>
          <a:ext cx="4140334" cy="648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1" name="Equation" r:id="rId7" imgW="66141600" imgH="10363200" progId="Equation.DSMT4">
                  <p:embed/>
                </p:oleObj>
              </mc:Choice>
              <mc:Fallback>
                <p:oleObj name="Equation" r:id="rId7" imgW="66141600" imgH="10363200" progId="Equation.DSMT4">
                  <p:embed/>
                  <p:pic>
                    <p:nvPicPr>
                      <p:cNvPr id="0" name="图片 472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93269" y="2919363"/>
                        <a:ext cx="4140334" cy="648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437834" y="3828459"/>
          <a:ext cx="1241847" cy="305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2" name="Equation" r:id="rId9" imgW="17373600" imgH="4267200" progId="Equation.DSMT4">
                  <p:embed/>
                </p:oleObj>
              </mc:Choice>
              <mc:Fallback>
                <p:oleObj name="Equation" r:id="rId9" imgW="17373600" imgH="4267200" progId="Equation.DSMT4">
                  <p:embed/>
                  <p:pic>
                    <p:nvPicPr>
                      <p:cNvPr id="0" name="图片 4720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37834" y="3828459"/>
                        <a:ext cx="1241847" cy="305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3513" y="4458472"/>
            <a:ext cx="3361905" cy="223809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-文本框 10"/>
          <p:cNvSpPr txBox="1"/>
          <p:nvPr>
            <p:custDataLst>
              <p:tags r:id="rId1"/>
            </p:custDataLst>
          </p:nvPr>
        </p:nvSpPr>
        <p:spPr>
          <a:xfrm>
            <a:off x="1051016" y="483303"/>
            <a:ext cx="6551932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Complex Embedding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ComplEx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 cstate="screen"/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2" name="内容占位符 2"/>
          <p:cNvSpPr txBox="1"/>
          <p:nvPr/>
        </p:nvSpPr>
        <p:spPr bwMode="auto">
          <a:xfrm>
            <a:off x="1051016" y="1307987"/>
            <a:ext cx="9512860" cy="555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FF"/>
              </a:buClr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33993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600" dirty="0" err="1" smtClean="0">
                <a:sym typeface="+mn-ea"/>
              </a:rPr>
              <a:t>ComplEx</a:t>
            </a:r>
            <a:r>
              <a:rPr lang="zh-CN" altLang="en-US" sz="1600" dirty="0" smtClean="0">
                <a:sym typeface="+mn-ea"/>
              </a:rPr>
              <a:t>通过引入复值向量来优化</a:t>
            </a:r>
            <a:r>
              <a:rPr lang="en-US" altLang="zh-CN" sz="1600" dirty="0" err="1" smtClean="0">
                <a:sym typeface="+mn-ea"/>
              </a:rPr>
              <a:t>DistMult</a:t>
            </a:r>
            <a:r>
              <a:rPr lang="zh-CN" altLang="en-US" sz="1600" dirty="0" smtClean="0">
                <a:sym typeface="+mn-ea"/>
              </a:rPr>
              <a:t>无法处理的非对称关系的问题，在这个基础上，</a:t>
            </a:r>
            <a:r>
              <a:rPr lang="en-US" altLang="zh-CN" sz="1600" dirty="0" smtClean="0">
                <a:sym typeface="+mn-ea"/>
              </a:rPr>
              <a:t>h</a:t>
            </a:r>
            <a:r>
              <a:rPr lang="zh-CN" altLang="en-US" sz="1600" dirty="0" smtClean="0">
                <a:sym typeface="+mn-ea"/>
              </a:rPr>
              <a:t>，</a:t>
            </a:r>
            <a:r>
              <a:rPr lang="en-US" altLang="zh-CN" sz="1600" dirty="0" smtClean="0">
                <a:sym typeface="+mn-ea"/>
              </a:rPr>
              <a:t>r</a:t>
            </a:r>
            <a:r>
              <a:rPr lang="zh-CN" altLang="en-US" sz="1600" dirty="0" smtClean="0">
                <a:sym typeface="+mn-ea"/>
              </a:rPr>
              <a:t>，</a:t>
            </a:r>
            <a:r>
              <a:rPr lang="en-US" altLang="zh-CN" sz="1600" dirty="0" smtClean="0">
                <a:sym typeface="+mn-ea"/>
              </a:rPr>
              <a:t>t</a:t>
            </a:r>
            <a:r>
              <a:rPr lang="zh-CN" altLang="en-US" sz="1600" dirty="0" smtClean="0">
                <a:sym typeface="+mn-ea"/>
              </a:rPr>
              <a:t>不再属于实数空间而是属于复数空间（记为</a:t>
            </a:r>
            <a:r>
              <a:rPr lang="en-US" altLang="zh-CN" sz="1600" dirty="0" smtClean="0">
                <a:sym typeface="+mn-ea"/>
              </a:rPr>
              <a:t>C</a:t>
            </a:r>
            <a:r>
              <a:rPr lang="en-US" altLang="zh-CN" sz="1600" baseline="30000" dirty="0" smtClean="0">
                <a:sym typeface="+mn-ea"/>
              </a:rPr>
              <a:t>d</a:t>
            </a:r>
            <a:r>
              <a:rPr lang="zh-CN" altLang="en-US" sz="1600" dirty="0" smtClean="0">
                <a:sym typeface="+mn-ea"/>
              </a:rPr>
              <a:t>），此时的评分函数为：</a:t>
            </a:r>
            <a:endParaRPr lang="en-US" altLang="zh-CN" sz="1600" dirty="0" smtClean="0"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这样一来，就可以解决</a:t>
            </a:r>
            <a:r>
              <a:rPr lang="en-US" altLang="zh-CN" sz="1600" dirty="0" err="1">
                <a:sym typeface="+mn-ea"/>
              </a:rPr>
              <a:t>DistMult</a:t>
            </a:r>
            <a:r>
              <a:rPr lang="zh-CN" altLang="en-US" sz="1600" dirty="0">
                <a:sym typeface="+mn-ea"/>
              </a:rPr>
              <a:t>中的非对称关系问题</a:t>
            </a:r>
            <a:r>
              <a:rPr lang="zh-CN" altLang="en-US" sz="1600" dirty="0" smtClean="0">
                <a:sym typeface="+mn-ea"/>
              </a:rPr>
              <a:t>。每个</a:t>
            </a:r>
            <a:r>
              <a:rPr lang="en-US" altLang="zh-CN" sz="1600" dirty="0" err="1">
                <a:sym typeface="+mn-ea"/>
              </a:rPr>
              <a:t>ComplEx</a:t>
            </a:r>
            <a:r>
              <a:rPr lang="zh-CN" altLang="en-US" sz="1600" dirty="0">
                <a:sym typeface="+mn-ea"/>
              </a:rPr>
              <a:t>都有一个</a:t>
            </a:r>
            <a:r>
              <a:rPr lang="en-US" altLang="zh-CN" sz="1600" dirty="0" err="1">
                <a:sym typeface="+mn-ea"/>
              </a:rPr>
              <a:t>HolE</a:t>
            </a:r>
            <a:r>
              <a:rPr lang="zh-CN" altLang="en-US" sz="1600" dirty="0" smtClean="0">
                <a:sym typeface="+mn-ea"/>
              </a:rPr>
              <a:t>等式（实数空间），</a:t>
            </a:r>
            <a:r>
              <a:rPr lang="en-US" altLang="zh-CN" sz="1600" dirty="0" err="1">
                <a:sym typeface="+mn-ea"/>
              </a:rPr>
              <a:t>HolE</a:t>
            </a:r>
            <a:r>
              <a:rPr lang="zh-CN" altLang="en-US" sz="1600" dirty="0">
                <a:sym typeface="+mn-ea"/>
              </a:rPr>
              <a:t>是</a:t>
            </a:r>
            <a:r>
              <a:rPr lang="en-US" altLang="zh-CN" sz="1600" dirty="0" err="1">
                <a:sym typeface="+mn-ea"/>
              </a:rPr>
              <a:t>ComplEx</a:t>
            </a:r>
            <a:r>
              <a:rPr lang="zh-CN" altLang="en-US" sz="1600" dirty="0">
                <a:sym typeface="+mn-ea"/>
              </a:rPr>
              <a:t>中的一个</a:t>
            </a:r>
            <a:r>
              <a:rPr lang="zh-CN" altLang="en-US" sz="1600" dirty="0" smtClean="0">
                <a:sym typeface="+mn-ea"/>
              </a:rPr>
              <a:t>特殊情况。</a:t>
            </a:r>
            <a:endParaRPr lang="en-US" altLang="zh-CN" sz="1600" dirty="0" smtClean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 smtClean="0"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>
              <a:sym typeface="+mn-ea"/>
            </a:endParaRPr>
          </a:p>
          <a:p>
            <a:pPr algn="just" defTabSz="914400"/>
            <a:endParaRPr lang="en-US" altLang="zh-CN" sz="1600" dirty="0" smtClean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en-US" altLang="zh-CN" sz="1600" dirty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zh-CN" altLang="en-US" sz="16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457658" y="2023918"/>
          <a:ext cx="38814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6" name="Equation" r:id="rId3" imgW="69494400" imgH="10363200" progId="Equation.DSMT4">
                  <p:embed/>
                </p:oleObj>
              </mc:Choice>
              <mc:Fallback>
                <p:oleObj name="Equation" r:id="rId3" imgW="69494400" imgH="10363200" progId="Equation.DSMT4">
                  <p:embed/>
                  <p:pic>
                    <p:nvPicPr>
                      <p:cNvPr id="0" name="图片 491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7658" y="2023918"/>
                        <a:ext cx="3881438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-文本框 10"/>
          <p:cNvSpPr txBox="1"/>
          <p:nvPr>
            <p:custDataLst>
              <p:tags r:id="rId1"/>
            </p:custDataLst>
          </p:nvPr>
        </p:nvSpPr>
        <p:spPr>
          <a:xfrm>
            <a:off x="1051016" y="483303"/>
            <a:ext cx="3934857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ANALOGY</a:t>
            </a:r>
            <a:endParaRPr lang="en-US" altLang="zh-CN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 cstate="screen"/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2" name="内容占位符 2"/>
          <p:cNvSpPr txBox="1"/>
          <p:nvPr/>
        </p:nvSpPr>
        <p:spPr bwMode="auto">
          <a:xfrm>
            <a:off x="1051016" y="1325747"/>
            <a:ext cx="9512860" cy="555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FF"/>
              </a:buClr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33993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ym typeface="+mn-ea"/>
              </a:rPr>
              <a:t>在</a:t>
            </a:r>
            <a:r>
              <a:rPr lang="en-US" altLang="zh-CN" sz="1600" dirty="0" smtClean="0">
                <a:sym typeface="+mn-ea"/>
              </a:rPr>
              <a:t>RESCAL</a:t>
            </a:r>
            <a:r>
              <a:rPr lang="zh-CN" altLang="en-US" sz="1600" dirty="0" smtClean="0">
                <a:sym typeface="+mn-ea"/>
              </a:rPr>
              <a:t>的基础上，要求线性映射矩阵</a:t>
            </a:r>
            <a:r>
              <a:rPr lang="en-US" altLang="zh-CN" sz="1600" dirty="0" err="1" smtClean="0">
                <a:sym typeface="+mn-ea"/>
              </a:rPr>
              <a:t>Mr</a:t>
            </a:r>
            <a:r>
              <a:rPr lang="zh-CN" altLang="en-US" sz="1600" dirty="0" smtClean="0">
                <a:sym typeface="+mn-ea"/>
              </a:rPr>
              <a:t>必须是正规的的和可交换的：</a:t>
            </a:r>
            <a:endParaRPr lang="en-US" altLang="zh-CN" sz="1600" dirty="0" smtClean="0"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 err="1" smtClean="0">
                <a:solidFill>
                  <a:schemeClr val="accent2"/>
                </a:solidFill>
                <a:sym typeface="+mn-ea"/>
              </a:rPr>
              <a:t>DistMult</a:t>
            </a:r>
            <a:r>
              <a:rPr lang="zh-CN" altLang="en-US" sz="1600" dirty="0" smtClean="0">
                <a:solidFill>
                  <a:schemeClr val="accent2"/>
                </a:solidFill>
                <a:sym typeface="+mn-ea"/>
              </a:rPr>
              <a:t>，</a:t>
            </a:r>
            <a:r>
              <a:rPr lang="en-US" altLang="zh-CN" sz="1600" dirty="0" err="1" smtClean="0">
                <a:solidFill>
                  <a:schemeClr val="accent2"/>
                </a:solidFill>
                <a:sym typeface="+mn-ea"/>
              </a:rPr>
              <a:t>HolE</a:t>
            </a:r>
            <a:r>
              <a:rPr lang="zh-CN" altLang="en-US" sz="1600" dirty="0" smtClean="0">
                <a:solidFill>
                  <a:schemeClr val="accent2"/>
                </a:solidFill>
                <a:sym typeface="+mn-ea"/>
              </a:rPr>
              <a:t>，</a:t>
            </a:r>
            <a:r>
              <a:rPr lang="en-US" altLang="zh-CN" sz="1600" dirty="0" err="1" smtClean="0">
                <a:solidFill>
                  <a:schemeClr val="accent2"/>
                </a:solidFill>
                <a:sym typeface="+mn-ea"/>
              </a:rPr>
              <a:t>ComplEx</a:t>
            </a:r>
            <a:r>
              <a:rPr lang="zh-CN" altLang="en-US" sz="1600" dirty="0" smtClean="0">
                <a:solidFill>
                  <a:schemeClr val="accent2"/>
                </a:solidFill>
                <a:sym typeface="+mn-ea"/>
              </a:rPr>
              <a:t>原则上都可以视为</a:t>
            </a:r>
            <a:r>
              <a:rPr lang="en-US" altLang="zh-CN" sz="1600" dirty="0" smtClean="0">
                <a:solidFill>
                  <a:schemeClr val="accent2"/>
                </a:solidFill>
                <a:sym typeface="+mn-ea"/>
              </a:rPr>
              <a:t>ANALOGY</a:t>
            </a:r>
            <a:r>
              <a:rPr lang="zh-CN" altLang="en-US" sz="1600" dirty="0" smtClean="0">
                <a:solidFill>
                  <a:schemeClr val="accent2"/>
                </a:solidFill>
                <a:sym typeface="+mn-ea"/>
              </a:rPr>
              <a:t>的特殊情况</a:t>
            </a:r>
            <a:endParaRPr lang="en-US" altLang="zh-CN" sz="1600" dirty="0" smtClean="0">
              <a:solidFill>
                <a:schemeClr val="accent2"/>
              </a:solidFill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>
              <a:sym typeface="+mn-ea"/>
            </a:endParaRPr>
          </a:p>
          <a:p>
            <a:pPr algn="just" defTabSz="914400"/>
            <a:endParaRPr lang="en-US" altLang="zh-CN" sz="1600" dirty="0" smtClean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en-US" altLang="zh-CN" sz="1600" dirty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zh-CN" altLang="en-US" sz="16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68400" y="1912938"/>
          <a:ext cx="38576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9" name="Equation" r:id="rId3" imgW="61264800" imgH="15240000" progId="Equation.DSMT4">
                  <p:embed/>
                </p:oleObj>
              </mc:Choice>
              <mc:Fallback>
                <p:oleObj name="Equation" r:id="rId3" imgW="61264800" imgH="15240000" progId="Equation.DSMT4">
                  <p:embed/>
                  <p:pic>
                    <p:nvPicPr>
                      <p:cNvPr id="0" name="图片 481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8400" y="1912938"/>
                        <a:ext cx="3857625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/>
          <p:cNvPicPr>
            <a:picLocks noChangeAspect="1"/>
          </p:cNvPicPr>
          <p:nvPr/>
        </p:nvPicPr>
        <p:blipFill>
          <a:blip r:embed="rId1" cstate="screen"/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5" name="PA-文本框 10"/>
          <p:cNvSpPr txBox="1"/>
          <p:nvPr>
            <p:custDataLst>
              <p:tags r:id="rId2"/>
            </p:custDataLst>
          </p:nvPr>
        </p:nvSpPr>
        <p:spPr>
          <a:xfrm>
            <a:off x="3205932" y="2804472"/>
            <a:ext cx="6769341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Matching with Neural Networks</a:t>
            </a:r>
            <a:endParaRPr lang="zh-CN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-文本框 10"/>
          <p:cNvSpPr txBox="1"/>
          <p:nvPr>
            <p:custDataLst>
              <p:tags r:id="rId1"/>
            </p:custDataLst>
          </p:nvPr>
        </p:nvSpPr>
        <p:spPr>
          <a:xfrm>
            <a:off x="1051016" y="483303"/>
            <a:ext cx="6667032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Semantic Matching Energy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SME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 cstate="screen"/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2" name="内容占位符 2"/>
          <p:cNvSpPr txBox="1"/>
          <p:nvPr/>
        </p:nvSpPr>
        <p:spPr bwMode="auto">
          <a:xfrm>
            <a:off x="1051016" y="1307987"/>
            <a:ext cx="9512860" cy="555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FF"/>
              </a:buClr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33993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ym typeface="+mn-ea"/>
              </a:rPr>
              <a:t>利用神经网络进行语义匹配，给定</a:t>
            </a:r>
            <a:r>
              <a:rPr lang="zh-CN" altLang="en-US" sz="1600" dirty="0">
                <a:sym typeface="+mn-ea"/>
              </a:rPr>
              <a:t>一</a:t>
            </a:r>
            <a:r>
              <a:rPr lang="zh-CN" altLang="en-US" sz="1600" dirty="0" smtClean="0">
                <a:sym typeface="+mn-ea"/>
              </a:rPr>
              <a:t>个三元组（</a:t>
            </a:r>
            <a:r>
              <a:rPr lang="en-US" altLang="zh-CN" sz="1600" dirty="0" smtClean="0">
                <a:sym typeface="+mn-ea"/>
              </a:rPr>
              <a:t>h</a:t>
            </a:r>
            <a:r>
              <a:rPr lang="zh-CN" altLang="en-US" sz="1600" dirty="0" smtClean="0">
                <a:sym typeface="+mn-ea"/>
              </a:rPr>
              <a:t>，</a:t>
            </a:r>
            <a:r>
              <a:rPr lang="en-US" altLang="zh-CN" sz="1600" dirty="0" smtClean="0">
                <a:sym typeface="+mn-ea"/>
              </a:rPr>
              <a:t>r</a:t>
            </a:r>
            <a:r>
              <a:rPr lang="zh-CN" altLang="en-US" sz="1600" dirty="0" smtClean="0">
                <a:sym typeface="+mn-ea"/>
              </a:rPr>
              <a:t>，</a:t>
            </a:r>
            <a:r>
              <a:rPr lang="en-US" altLang="zh-CN" sz="1600" dirty="0" smtClean="0">
                <a:sym typeface="+mn-ea"/>
              </a:rPr>
              <a:t>t</a:t>
            </a:r>
            <a:r>
              <a:rPr lang="zh-CN" altLang="en-US" sz="1600" dirty="0" smtClean="0">
                <a:sym typeface="+mn-ea"/>
              </a:rPr>
              <a:t>），</a:t>
            </a:r>
            <a:endParaRPr lang="en-US" altLang="zh-CN" sz="1600" dirty="0" smtClean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600" dirty="0" smtClean="0">
                <a:sym typeface="+mn-ea"/>
              </a:rPr>
              <a:t>（</a:t>
            </a:r>
            <a:r>
              <a:rPr lang="en-US" altLang="zh-CN" sz="1600" dirty="0" smtClean="0">
                <a:sym typeface="+mn-ea"/>
              </a:rPr>
              <a:t>1</a:t>
            </a:r>
            <a:r>
              <a:rPr lang="zh-CN" altLang="en-US" sz="1600" dirty="0" smtClean="0">
                <a:sym typeface="+mn-ea"/>
              </a:rPr>
              <a:t>）将它的实体和关系在输入层投影为向量</a:t>
            </a:r>
            <a:endParaRPr lang="en-US" altLang="zh-CN" sz="1600" dirty="0" smtClean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600" dirty="0" smtClean="0">
                <a:sym typeface="+mn-ea"/>
              </a:rPr>
              <a:t>（</a:t>
            </a:r>
            <a:r>
              <a:rPr lang="en-US" altLang="zh-CN" sz="1600" dirty="0" smtClean="0">
                <a:sym typeface="+mn-ea"/>
              </a:rPr>
              <a:t>2</a:t>
            </a:r>
            <a:r>
              <a:rPr lang="zh-CN" altLang="en-US" sz="1600" dirty="0" smtClean="0">
                <a:sym typeface="+mn-ea"/>
              </a:rPr>
              <a:t>）在隐藏层将</a:t>
            </a:r>
            <a:r>
              <a:rPr lang="en-US" altLang="zh-CN" sz="1600" dirty="0" smtClean="0">
                <a:sym typeface="+mn-ea"/>
              </a:rPr>
              <a:t>h</a:t>
            </a:r>
            <a:r>
              <a:rPr lang="zh-CN" altLang="en-US" sz="1600" dirty="0" smtClean="0">
                <a:sym typeface="+mn-ea"/>
              </a:rPr>
              <a:t>与</a:t>
            </a:r>
            <a:r>
              <a:rPr lang="en-US" altLang="zh-CN" sz="1600" dirty="0" smtClean="0">
                <a:sym typeface="+mn-ea"/>
              </a:rPr>
              <a:t>r</a:t>
            </a:r>
            <a:r>
              <a:rPr lang="zh-CN" altLang="en-US" sz="1600" dirty="0" smtClean="0">
                <a:sym typeface="+mn-ea"/>
              </a:rPr>
              <a:t>融合，得到</a:t>
            </a:r>
            <a:r>
              <a:rPr lang="en-US" altLang="zh-CN" sz="1600" dirty="0" err="1" smtClean="0">
                <a:sym typeface="+mn-ea"/>
              </a:rPr>
              <a:t>g</a:t>
            </a:r>
            <a:r>
              <a:rPr lang="en-US" altLang="zh-CN" sz="1600" baseline="-25000" dirty="0" err="1" smtClean="0">
                <a:sym typeface="+mn-ea"/>
              </a:rPr>
              <a:t>u</a:t>
            </a:r>
            <a:r>
              <a:rPr lang="en-US" altLang="zh-CN" sz="1600" dirty="0" smtClean="0">
                <a:sym typeface="+mn-ea"/>
              </a:rPr>
              <a:t>(</a:t>
            </a:r>
            <a:r>
              <a:rPr lang="en-US" altLang="zh-CN" sz="1600" dirty="0" err="1" smtClean="0">
                <a:sym typeface="+mn-ea"/>
              </a:rPr>
              <a:t>h,r</a:t>
            </a:r>
            <a:r>
              <a:rPr lang="en-US" altLang="zh-CN" sz="1600" dirty="0" smtClean="0">
                <a:sym typeface="+mn-ea"/>
              </a:rPr>
              <a:t>)</a:t>
            </a:r>
            <a:r>
              <a:rPr lang="zh-CN" altLang="en-US" sz="1600" dirty="0" smtClean="0">
                <a:sym typeface="+mn-ea"/>
              </a:rPr>
              <a:t>，同理，将</a:t>
            </a:r>
            <a:r>
              <a:rPr lang="en-US" altLang="zh-CN" sz="1600" dirty="0" smtClean="0">
                <a:sym typeface="+mn-ea"/>
              </a:rPr>
              <a:t>t</a:t>
            </a:r>
            <a:r>
              <a:rPr lang="zh-CN" altLang="en-US" sz="1600" dirty="0" smtClean="0">
                <a:sym typeface="+mn-ea"/>
              </a:rPr>
              <a:t>与</a:t>
            </a:r>
            <a:r>
              <a:rPr lang="en-US" altLang="zh-CN" sz="1600" dirty="0" smtClean="0">
                <a:sym typeface="+mn-ea"/>
              </a:rPr>
              <a:t>r</a:t>
            </a:r>
            <a:r>
              <a:rPr lang="zh-CN" altLang="en-US" sz="1600" dirty="0" smtClean="0">
                <a:sym typeface="+mn-ea"/>
              </a:rPr>
              <a:t>融合，得到</a:t>
            </a:r>
            <a:r>
              <a:rPr lang="en-US" altLang="zh-CN" sz="1600" dirty="0" err="1" smtClean="0">
                <a:sym typeface="+mn-ea"/>
              </a:rPr>
              <a:t>g</a:t>
            </a:r>
            <a:r>
              <a:rPr lang="en-US" altLang="zh-CN" sz="1600" baseline="-25000" dirty="0" err="1" smtClean="0">
                <a:sym typeface="+mn-ea"/>
              </a:rPr>
              <a:t>v</a:t>
            </a:r>
            <a:r>
              <a:rPr lang="en-US" altLang="zh-CN" sz="1600" dirty="0" smtClean="0">
                <a:sym typeface="+mn-ea"/>
              </a:rPr>
              <a:t>(</a:t>
            </a:r>
            <a:r>
              <a:rPr lang="en-US" altLang="zh-CN" sz="1600" dirty="0" err="1" smtClean="0">
                <a:sym typeface="+mn-ea"/>
              </a:rPr>
              <a:t>t,r</a:t>
            </a:r>
            <a:r>
              <a:rPr lang="en-US" altLang="zh-CN" sz="1600" dirty="0" smtClean="0">
                <a:sym typeface="+mn-ea"/>
              </a:rPr>
              <a:t>)</a:t>
            </a:r>
            <a:r>
              <a:rPr lang="zh-CN" altLang="en-US" sz="1600" dirty="0" smtClean="0">
                <a:sym typeface="+mn-ea"/>
              </a:rPr>
              <a:t>，将评分函数定义为它们的点积：</a:t>
            </a:r>
            <a:endParaRPr lang="en-US" altLang="zh-CN" sz="1600" dirty="0" smtClean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 smtClean="0"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ym typeface="+mn-ea"/>
              </a:rPr>
              <a:t>对于</a:t>
            </a:r>
            <a:r>
              <a:rPr lang="en-US" altLang="zh-CN" sz="1600" dirty="0" err="1" smtClean="0">
                <a:sym typeface="+mn-ea"/>
              </a:rPr>
              <a:t>g</a:t>
            </a:r>
            <a:r>
              <a:rPr lang="en-US" altLang="zh-CN" sz="1600" baseline="-25000" dirty="0" err="1" smtClean="0">
                <a:sym typeface="+mn-ea"/>
              </a:rPr>
              <a:t>u</a:t>
            </a:r>
            <a:r>
              <a:rPr lang="zh-CN" altLang="en-US" sz="1600" dirty="0" smtClean="0">
                <a:sym typeface="+mn-ea"/>
              </a:rPr>
              <a:t>与</a:t>
            </a:r>
            <a:r>
              <a:rPr lang="en-US" altLang="zh-CN" sz="1600" dirty="0" err="1" smtClean="0">
                <a:sym typeface="+mn-ea"/>
              </a:rPr>
              <a:t>g</a:t>
            </a:r>
            <a:r>
              <a:rPr lang="en-US" altLang="zh-CN" sz="1600" baseline="-25000" dirty="0" err="1" smtClean="0">
                <a:sym typeface="+mn-ea"/>
              </a:rPr>
              <a:t>v</a:t>
            </a:r>
            <a:r>
              <a:rPr lang="zh-CN" altLang="en-US" sz="1600" dirty="0" smtClean="0">
                <a:sym typeface="+mn-ea"/>
              </a:rPr>
              <a:t>有两种表现形式</a:t>
            </a:r>
            <a:endParaRPr lang="en-US" altLang="zh-CN" sz="1600" dirty="0" smtClean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600" dirty="0" smtClean="0">
                <a:sym typeface="+mn-ea"/>
              </a:rPr>
              <a:t>（</a:t>
            </a:r>
            <a:r>
              <a:rPr lang="en-US" altLang="zh-CN" sz="1600" dirty="0" smtClean="0">
                <a:sym typeface="+mn-ea"/>
              </a:rPr>
              <a:t>1</a:t>
            </a:r>
            <a:r>
              <a:rPr lang="zh-CN" altLang="en-US" sz="1600" dirty="0" smtClean="0">
                <a:sym typeface="+mn-ea"/>
              </a:rPr>
              <a:t>）</a:t>
            </a:r>
            <a:r>
              <a:rPr lang="en-US" altLang="zh-CN" sz="1600" dirty="0" smtClean="0">
                <a:sym typeface="+mn-ea"/>
              </a:rPr>
              <a:t>linear</a:t>
            </a:r>
            <a:r>
              <a:rPr lang="zh-CN" altLang="en-US" sz="1600" dirty="0" smtClean="0">
                <a:sym typeface="+mn-ea"/>
              </a:rPr>
              <a:t>（线性）：</a:t>
            </a:r>
            <a:endParaRPr lang="en-US" altLang="zh-CN" sz="1600" dirty="0" smtClean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 smtClean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600" dirty="0" smtClean="0">
                <a:sym typeface="+mn-ea"/>
              </a:rPr>
              <a:t>（</a:t>
            </a:r>
            <a:r>
              <a:rPr lang="en-US" altLang="zh-CN" sz="1600" dirty="0" smtClean="0">
                <a:sym typeface="+mn-ea"/>
              </a:rPr>
              <a:t>2</a:t>
            </a:r>
            <a:r>
              <a:rPr lang="zh-CN" altLang="en-US" sz="1600" dirty="0" smtClean="0">
                <a:sym typeface="+mn-ea"/>
              </a:rPr>
              <a:t>）</a:t>
            </a:r>
            <a:r>
              <a:rPr lang="en-US" altLang="zh-CN" sz="1600" dirty="0" smtClean="0">
                <a:sym typeface="+mn-ea"/>
              </a:rPr>
              <a:t>bilinear</a:t>
            </a:r>
            <a:r>
              <a:rPr lang="zh-CN" altLang="en-US" sz="1600" dirty="0" smtClean="0">
                <a:sym typeface="+mn-ea"/>
              </a:rPr>
              <a:t>（双线性）：</a:t>
            </a:r>
            <a:endParaRPr lang="en-US" altLang="zh-CN" sz="1600" dirty="0" smtClean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>
              <a:sym typeface="+mn-ea"/>
            </a:endParaRPr>
          </a:p>
          <a:p>
            <a:pPr algn="just" defTabSz="914400"/>
            <a:endParaRPr lang="en-US" altLang="zh-CN" sz="1600" dirty="0" smtClean="0">
              <a:sym typeface="+mn-ea"/>
            </a:endParaRPr>
          </a:p>
          <a:p>
            <a:pPr marL="0" indent="0" algn="just" defTabSz="914400">
              <a:buNone/>
            </a:pPr>
            <a:r>
              <a:rPr lang="zh-CN" altLang="en-US" sz="1600" dirty="0" smtClean="0">
                <a:sym typeface="+mn-ea"/>
              </a:rPr>
              <a:t>其中，</a:t>
            </a:r>
            <a:endParaRPr lang="en-US" altLang="zh-CN" sz="1600" dirty="0">
              <a:sym typeface="+mn-ea"/>
            </a:endParaRPr>
          </a:p>
          <a:p>
            <a:pPr algn="just" defTabSz="914400"/>
            <a:endParaRPr lang="zh-CN" altLang="en-US" sz="16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268801" y="2659152"/>
          <a:ext cx="2446026" cy="371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0" name="Equation" r:id="rId3" imgW="38100000" imgH="5791200" progId="Equation.DSMT4">
                  <p:embed/>
                </p:oleObj>
              </mc:Choice>
              <mc:Fallback>
                <p:oleObj name="Equation" r:id="rId3" imgW="38100000" imgH="5791200" progId="Equation.DSMT4">
                  <p:embed/>
                  <p:pic>
                    <p:nvPicPr>
                      <p:cNvPr id="0" name="图片 533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8801" y="2659152"/>
                        <a:ext cx="2446026" cy="371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68800" y="3841692"/>
          <a:ext cx="2520293" cy="736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1" name="Equation" r:id="rId5" imgW="39624000" imgH="11582400" progId="Equation.DSMT4">
                  <p:embed/>
                </p:oleObj>
              </mc:Choice>
              <mc:Fallback>
                <p:oleObj name="Equation" r:id="rId5" imgW="39624000" imgH="11582400" progId="Equation.DSMT4">
                  <p:embed/>
                  <p:pic>
                    <p:nvPicPr>
                      <p:cNvPr id="0" name="图片 533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8800" y="3841692"/>
                        <a:ext cx="2520293" cy="7367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268800" y="5059957"/>
          <a:ext cx="2442858" cy="658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2" name="Equation" r:id="rId7" imgW="42976800" imgH="11582400" progId="Equation.DSMT4">
                  <p:embed/>
                </p:oleObj>
              </mc:Choice>
              <mc:Fallback>
                <p:oleObj name="Equation" r:id="rId7" imgW="42976800" imgH="11582400" progId="Equation.DSMT4">
                  <p:embed/>
                  <p:pic>
                    <p:nvPicPr>
                      <p:cNvPr id="0" name="图片 533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68800" y="5059957"/>
                        <a:ext cx="2442858" cy="658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686480" y="5776467"/>
          <a:ext cx="2858490" cy="317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3" name="Equation" r:id="rId9" imgW="52120800" imgH="5791200" progId="Equation.DSMT4">
                  <p:embed/>
                </p:oleObj>
              </mc:Choice>
              <mc:Fallback>
                <p:oleObj name="Equation" r:id="rId9" imgW="52120800" imgH="5791200" progId="Equation.DSMT4">
                  <p:embed/>
                  <p:pic>
                    <p:nvPicPr>
                      <p:cNvPr id="0" name="图片 533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86480" y="5776467"/>
                        <a:ext cx="2858490" cy="317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77874" y="3166943"/>
            <a:ext cx="3342857" cy="2609524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-文本框 10"/>
          <p:cNvSpPr txBox="1"/>
          <p:nvPr>
            <p:custDataLst>
              <p:tags r:id="rId1"/>
            </p:custDataLst>
          </p:nvPr>
        </p:nvSpPr>
        <p:spPr>
          <a:xfrm>
            <a:off x="1051016" y="483303"/>
            <a:ext cx="5701476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Nerual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Tensor Network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NTN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 cstate="screen"/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2" name="内容占位符 2"/>
          <p:cNvSpPr txBox="1"/>
          <p:nvPr/>
        </p:nvSpPr>
        <p:spPr bwMode="auto">
          <a:xfrm>
            <a:off x="1051016" y="1307987"/>
            <a:ext cx="9512860" cy="555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FF"/>
              </a:buClr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33993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ym typeface="+mn-ea"/>
              </a:rPr>
              <a:t>将实体映射为</a:t>
            </a:r>
            <a:r>
              <a:rPr lang="en-US" altLang="zh-CN" sz="1600" dirty="0" smtClean="0">
                <a:sym typeface="+mn-ea"/>
              </a:rPr>
              <a:t>d</a:t>
            </a:r>
            <a:r>
              <a:rPr lang="zh-CN" altLang="en-US" sz="1600" dirty="0" smtClean="0">
                <a:sym typeface="+mn-ea"/>
              </a:rPr>
              <a:t>维向量，然后用一个                   张量将其映射到一个非线性的隐藏层，最后由一个输出层给出分数，评分函数为：</a:t>
            </a:r>
            <a:endParaRPr lang="en-US" altLang="zh-CN" sz="1600" dirty="0"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1F497D"/>
              </a:solidFill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1F497D"/>
              </a:solidFill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600" dirty="0" smtClean="0">
                <a:sym typeface="+mn-ea"/>
              </a:rPr>
              <a:t>通过设置                  ，</a:t>
            </a:r>
            <a:r>
              <a:rPr lang="en-US" altLang="zh-CN" sz="1600" dirty="0" smtClean="0">
                <a:sym typeface="+mn-ea"/>
              </a:rPr>
              <a:t>NTN</a:t>
            </a:r>
            <a:r>
              <a:rPr lang="zh-CN" altLang="en-US" sz="1600" dirty="0">
                <a:sym typeface="+mn-ea"/>
              </a:rPr>
              <a:t>可以简化为单层模型</a:t>
            </a:r>
            <a:r>
              <a:rPr lang="en-US" altLang="zh-CN" sz="1600" dirty="0" smtClean="0">
                <a:sym typeface="+mn-ea"/>
              </a:rPr>
              <a:t>SLM</a:t>
            </a:r>
            <a:endParaRPr lang="en-US" altLang="zh-CN" sz="1600" dirty="0" smtClean="0"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ym typeface="+mn-ea"/>
              </a:rPr>
              <a:t>特点：</a:t>
            </a:r>
            <a:r>
              <a:rPr lang="en-US" altLang="zh-CN" sz="1600" dirty="0" smtClean="0">
                <a:sym typeface="+mn-ea"/>
              </a:rPr>
              <a:t>NTM</a:t>
            </a:r>
            <a:r>
              <a:rPr lang="zh-CN" altLang="en-US" sz="1600" dirty="0">
                <a:sym typeface="+mn-ea"/>
              </a:rPr>
              <a:t>应该是</a:t>
            </a:r>
            <a:r>
              <a:rPr lang="zh-CN" altLang="en-US" sz="1600" dirty="0" smtClean="0">
                <a:sym typeface="+mn-ea"/>
              </a:rPr>
              <a:t>迄今（论文发表时）最</a:t>
            </a:r>
            <a:r>
              <a:rPr lang="zh-CN" altLang="en-US" sz="1600" dirty="0">
                <a:sym typeface="+mn-ea"/>
              </a:rPr>
              <a:t>具有表现力的模型，但是涉及的参数较多，效率较低</a:t>
            </a:r>
            <a:r>
              <a:rPr lang="zh-CN" altLang="en-US" sz="1600" dirty="0" smtClean="0">
                <a:sym typeface="+mn-ea"/>
              </a:rPr>
              <a:t>。</a:t>
            </a:r>
            <a:endParaRPr lang="en-US" altLang="zh-CN" sz="1600" dirty="0">
              <a:sym typeface="+mn-ea"/>
            </a:endParaRPr>
          </a:p>
          <a:p>
            <a:pPr algn="just" defTabSz="914400"/>
            <a:endParaRPr lang="zh-CN" altLang="en-US" sz="16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629371" y="1399452"/>
          <a:ext cx="1131987" cy="35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0" name="Equation" r:id="rId3" imgW="18288000" imgH="5791200" progId="Equation.DSMT4">
                  <p:embed/>
                </p:oleObj>
              </mc:Choice>
              <mc:Fallback>
                <p:oleObj name="Equation" r:id="rId3" imgW="18288000" imgH="5791200" progId="Equation.DSMT4">
                  <p:embed/>
                  <p:pic>
                    <p:nvPicPr>
                      <p:cNvPr id="0" name="图片 543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29371" y="1399452"/>
                        <a:ext cx="1131987" cy="358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418048" y="2160287"/>
          <a:ext cx="35972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1" name="Equation" r:id="rId5" imgW="62484000" imgH="11582400" progId="Equation.DSMT4">
                  <p:embed/>
                </p:oleObj>
              </mc:Choice>
              <mc:Fallback>
                <p:oleObj name="Equation" r:id="rId5" imgW="62484000" imgH="11582400" progId="Equation.DSMT4">
                  <p:embed/>
                  <p:pic>
                    <p:nvPicPr>
                      <p:cNvPr id="0" name="图片 543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18048" y="2160287"/>
                        <a:ext cx="3597275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944120" y="3024440"/>
          <a:ext cx="1103471" cy="28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2" name="Equation" r:id="rId7" imgW="21031200" imgH="5486400" progId="Equation.DSMT4">
                  <p:embed/>
                </p:oleObj>
              </mc:Choice>
              <mc:Fallback>
                <p:oleObj name="Equation" r:id="rId7" imgW="21031200" imgH="5486400" progId="Equation.DSMT4">
                  <p:embed/>
                  <p:pic>
                    <p:nvPicPr>
                      <p:cNvPr id="0" name="图片 543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44120" y="3024440"/>
                        <a:ext cx="1103471" cy="287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9890" y="3904198"/>
            <a:ext cx="2257143" cy="236190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rcRect l="35490" b="47335"/>
          <a:stretch>
            <a:fillRect/>
          </a:stretch>
        </p:blipFill>
        <p:spPr>
          <a:xfrm>
            <a:off x="0" y="3120587"/>
            <a:ext cx="5036457" cy="3755170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rcRect l="35490" b="47335"/>
          <a:stretch>
            <a:fillRect/>
          </a:stretch>
        </p:blipFill>
        <p:spPr>
          <a:xfrm rot="10800000">
            <a:off x="7881256" y="0"/>
            <a:ext cx="4310743" cy="3214079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4" name="PA-文本框 10"/>
          <p:cNvSpPr txBox="1"/>
          <p:nvPr>
            <p:custDataLst>
              <p:tags r:id="rId2"/>
            </p:custDataLst>
          </p:nvPr>
        </p:nvSpPr>
        <p:spPr>
          <a:xfrm>
            <a:off x="4049055" y="2076151"/>
            <a:ext cx="40334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Translational distance models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距离变换模型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645413" y="312499"/>
            <a:ext cx="61311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sz="4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Print" panose="02000600000000000000" charset="0"/>
                <a:sym typeface="微软雅黑" panose="020B0503020204020204" pitchFamily="34" charset="-122"/>
              </a:rPr>
              <a:t>目录</a:t>
            </a:r>
            <a:endParaRPr lang="zh-CN" sz="4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039959" y="2022657"/>
            <a:ext cx="657154" cy="657154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3097073" y="2151179"/>
            <a:ext cx="54292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90684" y="1163706"/>
            <a:ext cx="42747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829556" y="3489528"/>
            <a:ext cx="657154" cy="657154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886670" y="3618050"/>
            <a:ext cx="54292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2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24" name="PA-文本框 10"/>
          <p:cNvSpPr txBox="1"/>
          <p:nvPr>
            <p:custDataLst>
              <p:tags r:id="rId3"/>
            </p:custDataLst>
          </p:nvPr>
        </p:nvSpPr>
        <p:spPr>
          <a:xfrm>
            <a:off x="4812547" y="3571884"/>
            <a:ext cx="38723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Semantic matching models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语义匹配模型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-文本框 10"/>
          <p:cNvSpPr txBox="1"/>
          <p:nvPr>
            <p:custDataLst>
              <p:tags r:id="rId1"/>
            </p:custDataLst>
          </p:nvPr>
        </p:nvSpPr>
        <p:spPr>
          <a:xfrm>
            <a:off x="1051016" y="483303"/>
            <a:ext cx="4307496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Multi-Layer Perception</a:t>
            </a:r>
            <a:endParaRPr lang="zh-CN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 cstate="screen"/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2" name="内容占位符 2"/>
          <p:cNvSpPr txBox="1"/>
          <p:nvPr/>
        </p:nvSpPr>
        <p:spPr bwMode="auto">
          <a:xfrm>
            <a:off x="1051016" y="1307987"/>
            <a:ext cx="9512860" cy="555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FF"/>
              </a:buClr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33993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ym typeface="+mn-ea"/>
              </a:rPr>
              <a:t>利用多层感知机，将实体和关系表示为向量作为输入，输入到一层非线性隐藏层，评分函数为：</a:t>
            </a:r>
            <a:endParaRPr lang="en-US" altLang="zh-CN" sz="1600" dirty="0" smtClean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 smtClean="0"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ym typeface="+mn-ea"/>
            </a:endParaRPr>
          </a:p>
          <a:p>
            <a:pPr marL="0" indent="0" algn="just" defTabSz="914400">
              <a:buNone/>
            </a:pPr>
            <a:endParaRPr lang="en-US" altLang="zh-CN" sz="1600" dirty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zh-CN" altLang="en-US" sz="16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391382" y="2041103"/>
          <a:ext cx="344646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0" name="Equation" r:id="rId3" imgW="54254400" imgH="5791200" progId="Equation.DSMT4">
                  <p:embed/>
                </p:oleObj>
              </mc:Choice>
              <mc:Fallback>
                <p:oleObj name="Equation" r:id="rId3" imgW="54254400" imgH="5791200" progId="Equation.DSMT4">
                  <p:embed/>
                  <p:pic>
                    <p:nvPicPr>
                      <p:cNvPr id="0" name="图片 553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1382" y="2041103"/>
                        <a:ext cx="3446463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890" y="3374960"/>
            <a:ext cx="3257143" cy="2333333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-文本框 10"/>
          <p:cNvSpPr txBox="1"/>
          <p:nvPr>
            <p:custDataLst>
              <p:tags r:id="rId1"/>
            </p:custDataLst>
          </p:nvPr>
        </p:nvSpPr>
        <p:spPr>
          <a:xfrm>
            <a:off x="1051016" y="483303"/>
            <a:ext cx="64815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Neural Association Model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 cstate="screen"/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2" name="内容占位符 2"/>
          <p:cNvSpPr txBox="1"/>
          <p:nvPr/>
        </p:nvSpPr>
        <p:spPr bwMode="auto">
          <a:xfrm>
            <a:off x="1051016" y="1307987"/>
            <a:ext cx="9512860" cy="555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FF"/>
              </a:buClr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33993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ym typeface="+mn-ea"/>
              </a:rPr>
              <a:t>利用深层神经网络，对于三元组（</a:t>
            </a:r>
            <a:r>
              <a:rPr lang="en-US" altLang="zh-CN" sz="1600" dirty="0" smtClean="0">
                <a:sym typeface="+mn-ea"/>
              </a:rPr>
              <a:t>h</a:t>
            </a:r>
            <a:r>
              <a:rPr lang="zh-CN" altLang="en-US" sz="1600" dirty="0" smtClean="0">
                <a:sym typeface="+mn-ea"/>
              </a:rPr>
              <a:t>，</a:t>
            </a:r>
            <a:r>
              <a:rPr lang="en-US" altLang="zh-CN" sz="1600" dirty="0" smtClean="0">
                <a:sym typeface="+mn-ea"/>
              </a:rPr>
              <a:t>r</a:t>
            </a:r>
            <a:r>
              <a:rPr lang="zh-CN" altLang="en-US" sz="1600" dirty="0" smtClean="0">
                <a:sym typeface="+mn-ea"/>
              </a:rPr>
              <a:t>，</a:t>
            </a:r>
            <a:r>
              <a:rPr lang="en-US" altLang="zh-CN" sz="1600" dirty="0" smtClean="0">
                <a:sym typeface="+mn-ea"/>
              </a:rPr>
              <a:t>t</a:t>
            </a:r>
            <a:r>
              <a:rPr lang="zh-CN" altLang="en-US" sz="1600" dirty="0" smtClean="0">
                <a:sym typeface="+mn-ea"/>
              </a:rPr>
              <a:t>）</a:t>
            </a:r>
            <a:endParaRPr lang="en-US" altLang="zh-CN" sz="1600" dirty="0" smtClean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600" dirty="0" smtClean="0">
                <a:sym typeface="+mn-ea"/>
              </a:rPr>
              <a:t>（</a:t>
            </a:r>
            <a:r>
              <a:rPr lang="en-US" altLang="zh-CN" sz="1600" dirty="0" smtClean="0">
                <a:sym typeface="+mn-ea"/>
              </a:rPr>
              <a:t>1</a:t>
            </a:r>
            <a:r>
              <a:rPr lang="zh-CN" altLang="en-US" sz="1600" dirty="0" smtClean="0">
                <a:sym typeface="+mn-ea"/>
              </a:rPr>
              <a:t>）将</a:t>
            </a:r>
            <a:r>
              <a:rPr lang="en-US" altLang="zh-CN" sz="1600" dirty="0" smtClean="0">
                <a:sym typeface="+mn-ea"/>
              </a:rPr>
              <a:t>head</a:t>
            </a:r>
            <a:r>
              <a:rPr lang="zh-CN" altLang="en-US" sz="1600" dirty="0" smtClean="0">
                <a:sym typeface="+mn-ea"/>
              </a:rPr>
              <a:t>实体与关系拼接作为输入层</a:t>
            </a:r>
            <a:endParaRPr lang="en-US" altLang="zh-CN" sz="1600" dirty="0" smtClean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 smtClean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600" dirty="0" smtClean="0">
                <a:sym typeface="+mn-ea"/>
              </a:rPr>
              <a:t>（</a:t>
            </a:r>
            <a:r>
              <a:rPr lang="en-US" altLang="zh-CN" sz="1600" dirty="0" smtClean="0">
                <a:sym typeface="+mn-ea"/>
              </a:rPr>
              <a:t>2</a:t>
            </a:r>
            <a:r>
              <a:rPr lang="zh-CN" altLang="en-US" sz="1600" dirty="0" smtClean="0">
                <a:sym typeface="+mn-ea"/>
              </a:rPr>
              <a:t>）输入</a:t>
            </a:r>
            <a:r>
              <a:rPr lang="en-US" altLang="zh-CN" sz="1600" dirty="0" smtClean="0">
                <a:sym typeface="+mn-ea"/>
              </a:rPr>
              <a:t>z</a:t>
            </a:r>
            <a:r>
              <a:rPr lang="zh-CN" altLang="en-US" sz="1600" baseline="30000" dirty="0" smtClean="0">
                <a:sym typeface="+mn-ea"/>
              </a:rPr>
              <a:t>（</a:t>
            </a:r>
            <a:r>
              <a:rPr lang="en-US" altLang="zh-CN" sz="1600" baseline="30000" dirty="0" smtClean="0">
                <a:sym typeface="+mn-ea"/>
              </a:rPr>
              <a:t>0</a:t>
            </a:r>
            <a:r>
              <a:rPr lang="zh-CN" altLang="en-US" sz="1600" baseline="30000" dirty="0" smtClean="0">
                <a:sym typeface="+mn-ea"/>
              </a:rPr>
              <a:t>）</a:t>
            </a:r>
            <a:r>
              <a:rPr lang="zh-CN" altLang="en-US" sz="1600" dirty="0" smtClean="0">
                <a:sym typeface="+mn-ea"/>
              </a:rPr>
              <a:t>输入由</a:t>
            </a:r>
            <a:r>
              <a:rPr lang="en-US" altLang="zh-CN" sz="1600" dirty="0" smtClean="0">
                <a:sym typeface="+mn-ea"/>
              </a:rPr>
              <a:t>L</a:t>
            </a:r>
            <a:r>
              <a:rPr lang="zh-CN" altLang="en-US" sz="1600" dirty="0" smtClean="0">
                <a:sym typeface="+mn-ea"/>
              </a:rPr>
              <a:t>个</a:t>
            </a:r>
            <a:r>
              <a:rPr lang="en-US" altLang="zh-CN" sz="1600" dirty="0" err="1" smtClean="0">
                <a:sym typeface="+mn-ea"/>
              </a:rPr>
              <a:t>ReLU</a:t>
            </a:r>
            <a:r>
              <a:rPr lang="zh-CN" altLang="en-US" sz="1600" dirty="0" smtClean="0">
                <a:sym typeface="+mn-ea"/>
              </a:rPr>
              <a:t>组成的深层神经网络</a:t>
            </a:r>
            <a:endParaRPr lang="en-US" altLang="zh-CN" sz="1600" dirty="0" smtClean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>
              <a:sym typeface="+mn-ea"/>
            </a:endParaRPr>
          </a:p>
          <a:p>
            <a:pPr algn="just" defTabSz="914400"/>
            <a:endParaRPr lang="en-US" altLang="zh-CN" sz="1600" dirty="0" smtClean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en-US" altLang="zh-CN" sz="1600" dirty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679" y="1307987"/>
            <a:ext cx="3093337" cy="2918901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73330" y="2217893"/>
          <a:ext cx="1773572" cy="384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6" name="Equation" r:id="rId4" imgW="25298400" imgH="5486400" progId="Equation.DSMT4">
                  <p:embed/>
                </p:oleObj>
              </mc:Choice>
              <mc:Fallback>
                <p:oleObj name="Equation" r:id="rId4" imgW="25298400" imgH="5486400" progId="Equation.DSMT4">
                  <p:embed/>
                  <p:pic>
                    <p:nvPicPr>
                      <p:cNvPr id="0" name="图片 5736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73330" y="2217893"/>
                        <a:ext cx="1773572" cy="384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273330" y="2997285"/>
          <a:ext cx="2752725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7" name="Equation" r:id="rId6" imgW="47244000" imgH="17678400" progId="Equation.DSMT4">
                  <p:embed/>
                </p:oleObj>
              </mc:Choice>
              <mc:Fallback>
                <p:oleObj name="Equation" r:id="rId6" imgW="47244000" imgH="17678400" progId="Equation.DSMT4">
                  <p:embed/>
                  <p:pic>
                    <p:nvPicPr>
                      <p:cNvPr id="0" name="图片 5736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73330" y="2997285"/>
                        <a:ext cx="2752725" cy="1030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screen"/>
          <a:srcRect l="35490" b="47335"/>
          <a:stretch>
            <a:fillRect/>
          </a:stretch>
        </p:blipFill>
        <p:spPr>
          <a:xfrm>
            <a:off x="0" y="3102832"/>
            <a:ext cx="5036457" cy="3755170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 cstate="screen"/>
          <a:srcRect l="35490" b="47335"/>
          <a:stretch>
            <a:fillRect/>
          </a:stretch>
        </p:blipFill>
        <p:spPr>
          <a:xfrm rot="10800000">
            <a:off x="7881256" y="0"/>
            <a:ext cx="4310743" cy="3214079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10" name="文本框 9"/>
          <p:cNvSpPr txBox="1"/>
          <p:nvPr/>
        </p:nvSpPr>
        <p:spPr>
          <a:xfrm>
            <a:off x="1187224" y="2610440"/>
            <a:ext cx="10296525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C00000"/>
                </a:solidFill>
                <a:latin typeface="+mj-ea"/>
                <a:ea typeface="+mj-ea"/>
              </a:rPr>
              <a:t>谢谢</a:t>
            </a:r>
            <a:r>
              <a:rPr lang="zh-CN" altLang="en-US" sz="4800" b="1" dirty="0" smtClean="0">
                <a:solidFill>
                  <a:srgbClr val="C00000"/>
                </a:solidFill>
                <a:latin typeface="+mj-ea"/>
                <a:ea typeface="+mj-ea"/>
              </a:rPr>
              <a:t>大家聆听！</a:t>
            </a:r>
            <a:endParaRPr lang="zh-CN" altLang="en-US" sz="48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rcRect l="35490" b="47335"/>
          <a:stretch>
            <a:fillRect/>
          </a:stretch>
        </p:blipFill>
        <p:spPr>
          <a:xfrm>
            <a:off x="-2845268" y="-922885"/>
            <a:ext cx="10435771" cy="7780885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3" name="任意多边形: 形状 2"/>
          <p:cNvSpPr/>
          <p:nvPr/>
        </p:nvSpPr>
        <p:spPr>
          <a:xfrm flipH="1">
            <a:off x="7266653" y="607060"/>
            <a:ext cx="3429000" cy="5346376"/>
          </a:xfrm>
          <a:custGeom>
            <a:avLst/>
            <a:gdLst>
              <a:gd name="connsiteX0" fmla="*/ 0 w 3429000"/>
              <a:gd name="connsiteY0" fmla="*/ 0 h 5346376"/>
              <a:gd name="connsiteX1" fmla="*/ 3429000 w 3429000"/>
              <a:gd name="connsiteY1" fmla="*/ 0 h 5346376"/>
              <a:gd name="connsiteX2" fmla="*/ 3429000 w 3429000"/>
              <a:gd name="connsiteY2" fmla="*/ 958689 h 5346376"/>
              <a:gd name="connsiteX3" fmla="*/ 3355859 w 3429000"/>
              <a:gd name="connsiteY3" fmla="*/ 958689 h 5346376"/>
              <a:gd name="connsiteX4" fmla="*/ 3355859 w 3429000"/>
              <a:gd name="connsiteY4" fmla="*/ 73141 h 5346376"/>
              <a:gd name="connsiteX5" fmla="*/ 73141 w 3429000"/>
              <a:gd name="connsiteY5" fmla="*/ 73141 h 5346376"/>
              <a:gd name="connsiteX6" fmla="*/ 73141 w 3429000"/>
              <a:gd name="connsiteY6" fmla="*/ 5273235 h 5346376"/>
              <a:gd name="connsiteX7" fmla="*/ 3355859 w 3429000"/>
              <a:gd name="connsiteY7" fmla="*/ 5273235 h 5346376"/>
              <a:gd name="connsiteX8" fmla="*/ 3355859 w 3429000"/>
              <a:gd name="connsiteY8" fmla="*/ 4222589 h 5346376"/>
              <a:gd name="connsiteX9" fmla="*/ 3429000 w 3429000"/>
              <a:gd name="connsiteY9" fmla="*/ 4222589 h 5346376"/>
              <a:gd name="connsiteX10" fmla="*/ 3429000 w 3429000"/>
              <a:gd name="connsiteY10" fmla="*/ 5346376 h 5346376"/>
              <a:gd name="connsiteX11" fmla="*/ 0 w 3429000"/>
              <a:gd name="connsiteY11" fmla="*/ 5346376 h 53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9000" h="5346376">
                <a:moveTo>
                  <a:pt x="0" y="0"/>
                </a:moveTo>
                <a:lnTo>
                  <a:pt x="3429000" y="0"/>
                </a:lnTo>
                <a:lnTo>
                  <a:pt x="3429000" y="958689"/>
                </a:lnTo>
                <a:lnTo>
                  <a:pt x="3355859" y="958689"/>
                </a:lnTo>
                <a:lnTo>
                  <a:pt x="3355859" y="73141"/>
                </a:lnTo>
                <a:lnTo>
                  <a:pt x="73141" y="73141"/>
                </a:lnTo>
                <a:lnTo>
                  <a:pt x="73141" y="5273235"/>
                </a:lnTo>
                <a:lnTo>
                  <a:pt x="3355859" y="5273235"/>
                </a:lnTo>
                <a:lnTo>
                  <a:pt x="3355859" y="4222589"/>
                </a:lnTo>
                <a:lnTo>
                  <a:pt x="3429000" y="4222589"/>
                </a:lnTo>
                <a:lnTo>
                  <a:pt x="3429000" y="5346376"/>
                </a:lnTo>
                <a:lnTo>
                  <a:pt x="0" y="534637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253" y="1646968"/>
            <a:ext cx="3390900" cy="15684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accent2"/>
                </a:solidFill>
                <a:latin typeface="+mj-lt"/>
              </a:rPr>
              <a:t>01</a:t>
            </a:r>
            <a:endParaRPr lang="zh-CN" altLang="en-US" sz="9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81880" y="3459160"/>
            <a:ext cx="4808855" cy="74231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距离变换模型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-文本框 10"/>
          <p:cNvSpPr txBox="1"/>
          <p:nvPr>
            <p:custDataLst>
              <p:tags r:id="rId1"/>
            </p:custDataLst>
          </p:nvPr>
        </p:nvSpPr>
        <p:spPr>
          <a:xfrm>
            <a:off x="4817321" y="2753317"/>
            <a:ext cx="3934857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TransE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及其拓展</a:t>
            </a:r>
            <a:endParaRPr lang="zh-CN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 cstate="screen"/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-文本框 10"/>
          <p:cNvSpPr txBox="1"/>
          <p:nvPr>
            <p:custDataLst>
              <p:tags r:id="rId1"/>
            </p:custDataLst>
          </p:nvPr>
        </p:nvSpPr>
        <p:spPr>
          <a:xfrm>
            <a:off x="1051016" y="483303"/>
            <a:ext cx="3934857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TransE</a:t>
            </a:r>
            <a:endParaRPr lang="zh-CN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 cstate="screen"/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2" name="内容占位符 2"/>
          <p:cNvSpPr txBox="1"/>
          <p:nvPr/>
        </p:nvSpPr>
        <p:spPr bwMode="auto">
          <a:xfrm>
            <a:off x="1051016" y="1307987"/>
            <a:ext cx="9512860" cy="555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FF"/>
              </a:buClr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33993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ym typeface="+mn-ea"/>
              </a:rPr>
              <a:t>假设</a:t>
            </a:r>
            <a:r>
              <a:rPr lang="en-US" altLang="zh-CN" sz="1600" dirty="0" smtClean="0">
                <a:sym typeface="+mn-ea"/>
              </a:rPr>
              <a:t>h</a:t>
            </a:r>
            <a:r>
              <a:rPr lang="zh-CN" altLang="en-US" sz="1600" dirty="0" smtClean="0">
                <a:sym typeface="+mn-ea"/>
              </a:rPr>
              <a:t>，</a:t>
            </a:r>
            <a:r>
              <a:rPr lang="en-US" altLang="zh-CN" sz="1600" dirty="0" smtClean="0">
                <a:sym typeface="+mn-ea"/>
              </a:rPr>
              <a:t>r</a:t>
            </a:r>
            <a:r>
              <a:rPr lang="zh-CN" altLang="en-US" sz="1600" dirty="0" smtClean="0">
                <a:sym typeface="+mn-ea"/>
              </a:rPr>
              <a:t>，</a:t>
            </a:r>
            <a:r>
              <a:rPr lang="en-US" altLang="zh-CN" sz="1600" dirty="0" smtClean="0">
                <a:sym typeface="+mn-ea"/>
              </a:rPr>
              <a:t>t</a:t>
            </a:r>
            <a:r>
              <a:rPr lang="zh-CN" altLang="en-US" sz="1600" dirty="0" smtClean="0">
                <a:sym typeface="+mn-ea"/>
              </a:rPr>
              <a:t>都是</a:t>
            </a:r>
            <a:r>
              <a:rPr lang="en-US" altLang="zh-CN" sz="1600" dirty="0" smtClean="0">
                <a:sym typeface="+mn-ea"/>
              </a:rPr>
              <a:t>R</a:t>
            </a:r>
            <a:r>
              <a:rPr lang="en-US" altLang="zh-CN" sz="1600" baseline="30000" dirty="0" smtClean="0">
                <a:sym typeface="+mn-ea"/>
              </a:rPr>
              <a:t>d</a:t>
            </a:r>
            <a:r>
              <a:rPr lang="zh-CN" altLang="en-US" sz="1600" dirty="0" smtClean="0">
                <a:sym typeface="+mn-ea"/>
              </a:rPr>
              <a:t>的向量，可以认为</a:t>
            </a:r>
            <a:r>
              <a:rPr lang="en-US" altLang="zh-CN" sz="1600" dirty="0" err="1" smtClean="0">
                <a:sym typeface="+mn-ea"/>
              </a:rPr>
              <a:t>h+r</a:t>
            </a:r>
            <a:r>
              <a:rPr lang="zh-CN" altLang="en-US" sz="1600" dirty="0" smtClean="0">
                <a:sym typeface="+mn-ea"/>
              </a:rPr>
              <a:t>≈</a:t>
            </a:r>
            <a:r>
              <a:rPr lang="en-US" altLang="zh-CN" sz="1600" dirty="0" smtClean="0">
                <a:sym typeface="+mn-ea"/>
              </a:rPr>
              <a:t>t</a:t>
            </a:r>
            <a:r>
              <a:rPr lang="zh-CN" altLang="en-US" sz="1600" dirty="0" smtClean="0">
                <a:sym typeface="+mn-ea"/>
              </a:rPr>
              <a:t>，于是有：</a:t>
            </a:r>
            <a:endParaRPr lang="en-US" altLang="zh-CN" sz="1600" dirty="0" smtClean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>
              <a:sym typeface="+mn-ea"/>
            </a:endParaRPr>
          </a:p>
          <a:p>
            <a:pPr algn="just" defTabSz="914400"/>
            <a:endParaRPr lang="en-US" altLang="zh-CN" sz="1600" dirty="0">
              <a:sym typeface="+mn-ea"/>
            </a:endParaRPr>
          </a:p>
          <a:p>
            <a:pPr algn="just" defTabSz="914400"/>
            <a:endParaRPr lang="en-US" altLang="zh-CN" sz="1600" dirty="0">
              <a:sym typeface="+mn-ea"/>
            </a:endParaRPr>
          </a:p>
          <a:p>
            <a:pPr algn="just" defTabSz="914400"/>
            <a:r>
              <a:rPr lang="zh-CN" altLang="en-US" sz="1600" dirty="0" smtClean="0">
                <a:sym typeface="+mn-ea"/>
              </a:rPr>
              <a:t>存在问题：</a:t>
            </a:r>
            <a:endParaRPr lang="en-US" altLang="zh-CN" sz="1600" dirty="0" smtClean="0">
              <a:sym typeface="+mn-ea"/>
            </a:endParaRPr>
          </a:p>
          <a:p>
            <a:pPr marL="0" indent="0" algn="just">
              <a:buNone/>
            </a:pPr>
            <a:r>
              <a:rPr lang="zh-CN" altLang="en-US" sz="1600" dirty="0" smtClean="0">
                <a:sym typeface="+mn-ea"/>
              </a:rPr>
              <a:t>面对</a:t>
            </a:r>
            <a:r>
              <a:rPr lang="en-US" altLang="zh-CN" sz="1600" dirty="0">
                <a:sym typeface="+mn-ea"/>
              </a:rPr>
              <a:t>1-to-N</a:t>
            </a:r>
            <a:r>
              <a:rPr lang="zh-CN" altLang="en-US" sz="1600" dirty="0">
                <a:sym typeface="+mn-ea"/>
              </a:rPr>
              <a:t>，</a:t>
            </a:r>
            <a:r>
              <a:rPr lang="en-US" altLang="zh-CN" sz="1600" dirty="0">
                <a:sym typeface="+mn-ea"/>
              </a:rPr>
              <a:t>N-to-1</a:t>
            </a:r>
            <a:r>
              <a:rPr lang="zh-CN" altLang="en-US" sz="1600" dirty="0">
                <a:sym typeface="+mn-ea"/>
              </a:rPr>
              <a:t>，</a:t>
            </a:r>
            <a:r>
              <a:rPr lang="en-US" altLang="zh-CN" sz="1600" dirty="0">
                <a:sym typeface="+mn-ea"/>
              </a:rPr>
              <a:t>N-to-N</a:t>
            </a:r>
            <a:r>
              <a:rPr lang="zh-CN" altLang="en-US" sz="1600" dirty="0">
                <a:sym typeface="+mn-ea"/>
              </a:rPr>
              <a:t>的问题时，彼此相关性不大但是和某实体具有相同关系的实体之间的</a:t>
            </a:r>
            <a:r>
              <a:rPr lang="en-US" altLang="zh-CN" sz="1600" dirty="0">
                <a:sym typeface="+mn-ea"/>
              </a:rPr>
              <a:t>embedding</a:t>
            </a:r>
            <a:r>
              <a:rPr lang="zh-CN" altLang="en-US" sz="1600" dirty="0">
                <a:sym typeface="+mn-ea"/>
              </a:rPr>
              <a:t>很接近</a:t>
            </a:r>
            <a:r>
              <a:rPr lang="zh-CN" altLang="en-US" sz="1600" dirty="0" smtClean="0">
                <a:sym typeface="+mn-ea"/>
              </a:rPr>
              <a:t>。</a:t>
            </a:r>
            <a:endParaRPr lang="en-US" altLang="zh-CN" sz="1600" dirty="0">
              <a:sym typeface="+mn-ea"/>
            </a:endParaRPr>
          </a:p>
          <a:p>
            <a:pPr algn="just" defTabSz="914400"/>
            <a:endParaRPr lang="en-US" altLang="zh-CN" sz="1600" dirty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en-US" altLang="zh-CN" sz="1600" dirty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zh-CN" altLang="en-US" sz="16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051016" y="1838060"/>
          <a:ext cx="3254978" cy="591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0" name="Equation" r:id="rId3" imgW="33528000" imgH="6096000" progId="Equation.DSMT4">
                  <p:embed/>
                </p:oleObj>
              </mc:Choice>
              <mc:Fallback>
                <p:oleObj name="Equation" r:id="rId3" imgW="33528000" imgH="6096000" progId="Equation.DSMT4">
                  <p:embed/>
                  <p:pic>
                    <p:nvPicPr>
                      <p:cNvPr id="0" name="图片 328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1016" y="1838060"/>
                        <a:ext cx="3254978" cy="5918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824" y="3619972"/>
            <a:ext cx="3058680" cy="2857562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-文本框 10"/>
          <p:cNvSpPr txBox="1"/>
          <p:nvPr>
            <p:custDataLst>
              <p:tags r:id="rId1"/>
            </p:custDataLst>
          </p:nvPr>
        </p:nvSpPr>
        <p:spPr>
          <a:xfrm>
            <a:off x="1051016" y="483303"/>
            <a:ext cx="4352257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TransH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Hyperplanes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 cstate="screen"/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2" name="内容占位符 2"/>
          <p:cNvSpPr txBox="1"/>
          <p:nvPr/>
        </p:nvSpPr>
        <p:spPr bwMode="auto">
          <a:xfrm>
            <a:off x="1051016" y="1307987"/>
            <a:ext cx="9512860" cy="555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FF"/>
              </a:buClr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33993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ym typeface="+mn-ea"/>
              </a:rPr>
              <a:t>对于每个关系</a:t>
            </a:r>
            <a:r>
              <a:rPr lang="en-US" altLang="zh-CN" sz="1600" dirty="0" smtClean="0">
                <a:sym typeface="+mn-ea"/>
              </a:rPr>
              <a:t>r</a:t>
            </a:r>
            <a:r>
              <a:rPr lang="zh-CN" altLang="en-US" sz="1600" dirty="0" smtClean="0">
                <a:sym typeface="+mn-ea"/>
              </a:rPr>
              <a:t>，有一个</a:t>
            </a:r>
            <a:r>
              <a:rPr lang="en-US" altLang="zh-CN" sz="1600" b="1" dirty="0" smtClean="0">
                <a:sym typeface="+mn-ea"/>
              </a:rPr>
              <a:t>r</a:t>
            </a:r>
            <a:r>
              <a:rPr lang="zh-CN" altLang="en-US" sz="1600" dirty="0" smtClean="0">
                <a:sym typeface="+mn-ea"/>
              </a:rPr>
              <a:t>与之对应，这个</a:t>
            </a:r>
            <a:r>
              <a:rPr lang="en-US" altLang="zh-CN" sz="1600" b="1" dirty="0" smtClean="0">
                <a:sym typeface="+mn-ea"/>
              </a:rPr>
              <a:t>r</a:t>
            </a:r>
            <a:r>
              <a:rPr lang="zh-CN" altLang="en-US" sz="1600" dirty="0" smtClean="0">
                <a:sym typeface="+mn-ea"/>
              </a:rPr>
              <a:t>位于一个超平面，法向量为</a:t>
            </a:r>
            <a:r>
              <a:rPr lang="en-US" altLang="zh-CN" sz="1600" dirty="0" err="1" smtClean="0">
                <a:sym typeface="+mn-ea"/>
              </a:rPr>
              <a:t>w</a:t>
            </a:r>
            <a:r>
              <a:rPr lang="en-US" altLang="zh-CN" sz="1600" baseline="-25000" dirty="0" err="1" smtClean="0">
                <a:sym typeface="+mn-ea"/>
              </a:rPr>
              <a:t>r</a:t>
            </a:r>
            <a:r>
              <a:rPr lang="zh-CN" altLang="en-US" sz="1600" dirty="0" smtClean="0">
                <a:sym typeface="+mn-ea"/>
              </a:rPr>
              <a:t>，对于每个三元组（</a:t>
            </a:r>
            <a:r>
              <a:rPr lang="en-US" altLang="zh-CN" sz="1600" dirty="0" smtClean="0">
                <a:sym typeface="+mn-ea"/>
              </a:rPr>
              <a:t>h</a:t>
            </a:r>
            <a:r>
              <a:rPr lang="zh-CN" altLang="en-US" sz="1600" dirty="0" smtClean="0">
                <a:sym typeface="+mn-ea"/>
              </a:rPr>
              <a:t>，</a:t>
            </a:r>
            <a:r>
              <a:rPr lang="en-US" altLang="zh-CN" sz="1600" dirty="0" smtClean="0">
                <a:sym typeface="+mn-ea"/>
              </a:rPr>
              <a:t>r</a:t>
            </a:r>
            <a:r>
              <a:rPr lang="zh-CN" altLang="en-US" sz="1600" dirty="0" smtClean="0">
                <a:sym typeface="+mn-ea"/>
              </a:rPr>
              <a:t>，</a:t>
            </a:r>
            <a:r>
              <a:rPr lang="en-US" altLang="zh-CN" sz="1600" dirty="0" smtClean="0">
                <a:sym typeface="+mn-ea"/>
              </a:rPr>
              <a:t>t</a:t>
            </a:r>
            <a:r>
              <a:rPr lang="zh-CN" altLang="en-US" sz="1600" dirty="0" smtClean="0">
                <a:sym typeface="+mn-ea"/>
              </a:rPr>
              <a:t>）</a:t>
            </a:r>
            <a:endParaRPr lang="en-US" altLang="zh-CN" sz="1600" dirty="0" smtClean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600" dirty="0">
                <a:sym typeface="+mn-ea"/>
              </a:rPr>
              <a:t>将</a:t>
            </a:r>
            <a:r>
              <a:rPr lang="zh-CN" altLang="en-US" sz="1600" dirty="0" smtClean="0">
                <a:sym typeface="+mn-ea"/>
              </a:rPr>
              <a:t>其实体对应的向量</a:t>
            </a:r>
            <a:r>
              <a:rPr lang="en-US" altLang="zh-CN" sz="1600" dirty="0" smtClean="0">
                <a:sym typeface="+mn-ea"/>
              </a:rPr>
              <a:t>h</a:t>
            </a:r>
            <a:r>
              <a:rPr lang="zh-CN" altLang="en-US" sz="1600" dirty="0" smtClean="0">
                <a:sym typeface="+mn-ea"/>
              </a:rPr>
              <a:t>和</a:t>
            </a:r>
            <a:r>
              <a:rPr lang="en-US" altLang="zh-CN" sz="1600" dirty="0" smtClean="0">
                <a:sym typeface="+mn-ea"/>
              </a:rPr>
              <a:t>t</a:t>
            </a:r>
            <a:r>
              <a:rPr lang="zh-CN" altLang="en-US" sz="1600" dirty="0" smtClean="0">
                <a:sym typeface="+mn-ea"/>
              </a:rPr>
              <a:t>首先投影到超平面，有：</a:t>
            </a:r>
            <a:endParaRPr lang="en-US" altLang="zh-CN" sz="1600" dirty="0" smtClean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 smtClean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600" dirty="0" smtClean="0">
                <a:sym typeface="+mn-ea"/>
              </a:rPr>
              <a:t>于是：</a:t>
            </a:r>
            <a:endParaRPr lang="en-US" altLang="zh-CN" sz="1600" dirty="0" smtClean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>
              <a:sym typeface="+mn-ea"/>
            </a:endParaRPr>
          </a:p>
          <a:p>
            <a:pPr algn="just" defTabSz="914400"/>
            <a:endParaRPr lang="en-US" altLang="zh-CN" sz="1600" dirty="0">
              <a:sym typeface="+mn-ea"/>
            </a:endParaRPr>
          </a:p>
          <a:p>
            <a:pPr algn="just" defTabSz="914400"/>
            <a:endParaRPr lang="en-US" altLang="zh-CN" sz="1600" dirty="0">
              <a:sym typeface="+mn-ea"/>
            </a:endParaRPr>
          </a:p>
          <a:p>
            <a:pPr algn="just" defTabSz="914400"/>
            <a:r>
              <a:rPr lang="zh-CN" altLang="en-US" sz="1600" dirty="0">
                <a:sym typeface="+mn-ea"/>
              </a:rPr>
              <a:t>优点</a:t>
            </a:r>
            <a:r>
              <a:rPr lang="zh-CN" altLang="en-US" sz="1600" dirty="0" smtClean="0">
                <a:sym typeface="+mn-ea"/>
              </a:rPr>
              <a:t>：</a:t>
            </a:r>
            <a:endParaRPr lang="en-US" altLang="zh-CN" sz="1600" dirty="0" smtClean="0">
              <a:sym typeface="+mn-ea"/>
            </a:endParaRPr>
          </a:p>
          <a:p>
            <a:pPr marL="0" indent="0" algn="just" defTabSz="914400">
              <a:buNone/>
            </a:pPr>
            <a:r>
              <a:rPr lang="zh-CN" altLang="en-US" sz="1600" dirty="0" smtClean="0">
                <a:sym typeface="+mn-ea"/>
              </a:rPr>
              <a:t>相较于</a:t>
            </a:r>
            <a:r>
              <a:rPr lang="en-US" altLang="zh-CN" sz="1600" dirty="0" err="1" smtClean="0">
                <a:sym typeface="+mn-ea"/>
              </a:rPr>
              <a:t>TransE</a:t>
            </a:r>
            <a:r>
              <a:rPr lang="zh-CN" altLang="en-US" sz="1600" dirty="0" smtClean="0">
                <a:sym typeface="+mn-ea"/>
              </a:rPr>
              <a:t>，允许一个实体在</a:t>
            </a:r>
            <a:r>
              <a:rPr lang="zh-CN" altLang="en-US" sz="1600" dirty="0" smtClean="0">
                <a:solidFill>
                  <a:schemeClr val="accent2"/>
                </a:solidFill>
                <a:sym typeface="+mn-ea"/>
              </a:rPr>
              <a:t>不同的关系</a:t>
            </a:r>
            <a:r>
              <a:rPr lang="zh-CN" altLang="en-US" sz="1600" dirty="0" smtClean="0">
                <a:sym typeface="+mn-ea"/>
              </a:rPr>
              <a:t>中有不同的角色。</a:t>
            </a:r>
            <a:endParaRPr lang="en-US" altLang="zh-CN" sz="1600" dirty="0">
              <a:sym typeface="+mn-ea"/>
            </a:endParaRPr>
          </a:p>
          <a:p>
            <a:pPr algn="just" defTabSz="914400"/>
            <a:endParaRPr lang="en-US" altLang="zh-CN" sz="1600" dirty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zh-CN" altLang="en-US" sz="16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51015" y="2281882"/>
          <a:ext cx="3038885" cy="403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9" name="Equation" r:id="rId3" imgW="43586400" imgH="5791200" progId="Equation.DSMT4">
                  <p:embed/>
                </p:oleObj>
              </mc:Choice>
              <mc:Fallback>
                <p:oleObj name="Equation" r:id="rId3" imgW="43586400" imgH="5791200" progId="Equation.DSMT4">
                  <p:embed/>
                  <p:pic>
                    <p:nvPicPr>
                      <p:cNvPr id="0" name="图片 339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1015" y="2281882"/>
                        <a:ext cx="3038885" cy="4037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051015" y="3107663"/>
          <a:ext cx="1071928" cy="357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0" name="Equation" r:id="rId5" imgW="16459200" imgH="5486400" progId="Equation.DSMT4">
                  <p:embed/>
                </p:oleObj>
              </mc:Choice>
              <mc:Fallback>
                <p:oleObj name="Equation" r:id="rId5" imgW="16459200" imgH="5486400" progId="Equation.DSMT4">
                  <p:embed/>
                  <p:pic>
                    <p:nvPicPr>
                      <p:cNvPr id="0" name="图片 339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1015" y="3107663"/>
                        <a:ext cx="1071928" cy="3573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226835" y="3058877"/>
          <a:ext cx="2398458" cy="454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1" name="Equation" r:id="rId7" imgW="35356800" imgH="6705600" progId="Equation.DSMT4">
                  <p:embed/>
                </p:oleObj>
              </mc:Choice>
              <mc:Fallback>
                <p:oleObj name="Equation" r:id="rId7" imgW="35356800" imgH="6705600" progId="Equation.DSMT4">
                  <p:embed/>
                  <p:pic>
                    <p:nvPicPr>
                      <p:cNvPr id="0" name="图片 339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26835" y="3058877"/>
                        <a:ext cx="2398458" cy="454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5462" y="1764972"/>
            <a:ext cx="4333333" cy="34000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-文本框 10"/>
          <p:cNvSpPr txBox="1"/>
          <p:nvPr>
            <p:custDataLst>
              <p:tags r:id="rId1"/>
            </p:custDataLst>
          </p:nvPr>
        </p:nvSpPr>
        <p:spPr>
          <a:xfrm>
            <a:off x="1051016" y="483303"/>
            <a:ext cx="4998092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TransR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Relation-specific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 cstate="screen"/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2" name="内容占位符 2"/>
          <p:cNvSpPr txBox="1"/>
          <p:nvPr/>
        </p:nvSpPr>
        <p:spPr bwMode="auto">
          <a:xfrm>
            <a:off x="1051016" y="1307987"/>
            <a:ext cx="9512860" cy="555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FF"/>
              </a:buClr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33993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ym typeface="+mn-ea"/>
              </a:rPr>
              <a:t>与</a:t>
            </a:r>
            <a:r>
              <a:rPr lang="en-US" altLang="zh-CN" sz="1600" dirty="0" err="1" smtClean="0">
                <a:sym typeface="+mn-ea"/>
              </a:rPr>
              <a:t>TransH</a:t>
            </a:r>
            <a:r>
              <a:rPr lang="zh-CN" altLang="en-US" sz="1600" dirty="0" smtClean="0">
                <a:sym typeface="+mn-ea"/>
              </a:rPr>
              <a:t>类似，</a:t>
            </a:r>
            <a:r>
              <a:rPr lang="en-US" altLang="zh-CN" sz="1600" dirty="0" err="1" smtClean="0">
                <a:sym typeface="+mn-ea"/>
              </a:rPr>
              <a:t>TransR</a:t>
            </a:r>
            <a:r>
              <a:rPr lang="zh-CN" altLang="en-US" sz="1600" dirty="0" smtClean="0">
                <a:sym typeface="+mn-ea"/>
              </a:rPr>
              <a:t>引入了一个</a:t>
            </a:r>
            <a:r>
              <a:rPr lang="en-US" altLang="zh-CN" sz="1600" dirty="0" smtClean="0">
                <a:sym typeface="+mn-ea"/>
              </a:rPr>
              <a:t>relation-specific</a:t>
            </a:r>
            <a:r>
              <a:rPr lang="zh-CN" altLang="en-US" sz="1600" dirty="0" smtClean="0">
                <a:sym typeface="+mn-ea"/>
              </a:rPr>
              <a:t>空间（不使用超平面），实体均属于</a:t>
            </a:r>
            <a:r>
              <a:rPr lang="en-US" altLang="zh-CN" sz="1600" dirty="0" smtClean="0">
                <a:sym typeface="+mn-ea"/>
              </a:rPr>
              <a:t>R</a:t>
            </a:r>
            <a:r>
              <a:rPr lang="en-US" altLang="zh-CN" sz="1600" baseline="30000" dirty="0" smtClean="0">
                <a:sym typeface="+mn-ea"/>
              </a:rPr>
              <a:t>d</a:t>
            </a:r>
            <a:r>
              <a:rPr lang="zh-CN" altLang="en-US" sz="1600" dirty="0" smtClean="0">
                <a:sym typeface="+mn-ea"/>
              </a:rPr>
              <a:t>空间，而每个关系与一个</a:t>
            </a:r>
            <a:r>
              <a:rPr lang="en-US" altLang="zh-CN" sz="1600" dirty="0" err="1" smtClean="0">
                <a:sym typeface="+mn-ea"/>
              </a:rPr>
              <a:t>R</a:t>
            </a:r>
            <a:r>
              <a:rPr lang="en-US" altLang="zh-CN" sz="1600" baseline="30000" dirty="0" err="1" smtClean="0">
                <a:sym typeface="+mn-ea"/>
              </a:rPr>
              <a:t>k</a:t>
            </a:r>
            <a:r>
              <a:rPr lang="zh-CN" altLang="en-US" sz="1600" dirty="0" smtClean="0">
                <a:sym typeface="+mn-ea"/>
              </a:rPr>
              <a:t>空间联系，并且用一个转换向量来表示。</a:t>
            </a:r>
            <a:endParaRPr lang="en-US" altLang="zh-CN" sz="1600" dirty="0" smtClean="0"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ym typeface="+mn-ea"/>
              </a:rPr>
              <a:t>对于三元组（</a:t>
            </a:r>
            <a:r>
              <a:rPr lang="en-US" altLang="zh-CN" sz="1600" dirty="0" smtClean="0">
                <a:sym typeface="+mn-ea"/>
              </a:rPr>
              <a:t>h</a:t>
            </a:r>
            <a:r>
              <a:rPr lang="zh-CN" altLang="en-US" sz="1600" dirty="0" smtClean="0">
                <a:sym typeface="+mn-ea"/>
              </a:rPr>
              <a:t>，</a:t>
            </a:r>
            <a:r>
              <a:rPr lang="en-US" altLang="zh-CN" sz="1600" dirty="0" smtClean="0">
                <a:sym typeface="+mn-ea"/>
              </a:rPr>
              <a:t>r</a:t>
            </a:r>
            <a:r>
              <a:rPr lang="zh-CN" altLang="en-US" sz="1600" dirty="0" smtClean="0">
                <a:sym typeface="+mn-ea"/>
              </a:rPr>
              <a:t>，</a:t>
            </a:r>
            <a:r>
              <a:rPr lang="en-US" altLang="zh-CN" sz="1600" dirty="0" smtClean="0">
                <a:sym typeface="+mn-ea"/>
              </a:rPr>
              <a:t>t</a:t>
            </a:r>
            <a:r>
              <a:rPr lang="zh-CN" altLang="en-US" sz="1600" dirty="0" smtClean="0">
                <a:sym typeface="+mn-ea"/>
              </a:rPr>
              <a:t>），</a:t>
            </a:r>
            <a:r>
              <a:rPr lang="en-US" altLang="zh-CN" sz="1600" dirty="0" err="1" smtClean="0">
                <a:sym typeface="+mn-ea"/>
              </a:rPr>
              <a:t>TransR</a:t>
            </a:r>
            <a:r>
              <a:rPr lang="zh-CN" altLang="en-US" sz="1600" dirty="0" smtClean="0">
                <a:sym typeface="+mn-ea"/>
              </a:rPr>
              <a:t>首先对实体表示的向量进行投影，</a:t>
            </a:r>
            <a:endParaRPr lang="en-US" altLang="zh-CN" sz="1600" dirty="0" smtClean="0"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ym typeface="+mn-ea"/>
            </a:endParaRPr>
          </a:p>
          <a:p>
            <a:pPr marL="0" indent="0" algn="just" defTabSz="914400">
              <a:buNone/>
            </a:pPr>
            <a:r>
              <a:rPr lang="en-US" altLang="zh-CN" sz="1600" dirty="0" smtClean="0">
                <a:solidFill>
                  <a:srgbClr val="1F497D"/>
                </a:solidFill>
                <a:sym typeface="+mn-ea"/>
              </a:rPr>
              <a:t>                                  </a:t>
            </a:r>
            <a:endParaRPr lang="en-US" altLang="zh-CN" sz="1600" dirty="0" smtClean="0">
              <a:solidFill>
                <a:srgbClr val="1F497D"/>
              </a:solidFill>
              <a:sym typeface="+mn-ea"/>
            </a:endParaRPr>
          </a:p>
          <a:p>
            <a:pPr marL="0" indent="0" algn="just" defTabSz="914400">
              <a:buNone/>
            </a:pPr>
            <a:r>
              <a:rPr lang="en-US" altLang="zh-CN" sz="1600" dirty="0" err="1" smtClean="0">
                <a:sym typeface="+mn-ea"/>
              </a:rPr>
              <a:t>M</a:t>
            </a:r>
            <a:r>
              <a:rPr lang="en-US" altLang="zh-CN" sz="1600" baseline="-25000" dirty="0" err="1" smtClean="0">
                <a:sym typeface="+mn-ea"/>
              </a:rPr>
              <a:t>r</a:t>
            </a:r>
            <a:r>
              <a:rPr lang="zh-CN" altLang="en-US" sz="1600" dirty="0" smtClean="0">
                <a:sym typeface="+mn-ea"/>
              </a:rPr>
              <a:t>是一个投影矩阵，将空间实体投影到</a:t>
            </a:r>
            <a:r>
              <a:rPr lang="en-US" altLang="zh-CN" sz="1600" dirty="0" smtClean="0">
                <a:sym typeface="+mn-ea"/>
              </a:rPr>
              <a:t>r</a:t>
            </a:r>
            <a:r>
              <a:rPr lang="zh-CN" altLang="en-US" sz="1600" dirty="0" smtClean="0">
                <a:sym typeface="+mn-ea"/>
              </a:rPr>
              <a:t>的关系空间，有：</a:t>
            </a:r>
            <a:endParaRPr lang="en-US" altLang="zh-CN" sz="1600" dirty="0" smtClean="0">
              <a:sym typeface="+mn-ea"/>
            </a:endParaRPr>
          </a:p>
          <a:p>
            <a:pPr marL="0" indent="0" algn="just" defTabSz="914400">
              <a:buNone/>
            </a:pPr>
            <a:endParaRPr lang="en-US" altLang="zh-CN" sz="1600" dirty="0" smtClean="0">
              <a:sym typeface="+mn-ea"/>
            </a:endParaRPr>
          </a:p>
          <a:p>
            <a:pPr marL="0" indent="0" algn="just" defTabSz="914400">
              <a:buNone/>
            </a:pPr>
            <a:endParaRPr lang="en-US" altLang="zh-CN" sz="1600" dirty="0" smtClean="0">
              <a:sym typeface="+mn-ea"/>
            </a:endParaRPr>
          </a:p>
          <a:p>
            <a:pPr algn="just"/>
            <a:r>
              <a:rPr lang="zh-CN" altLang="en-US" sz="1600" dirty="0" smtClean="0">
                <a:sym typeface="+mn-ea"/>
              </a:rPr>
              <a:t>优点：</a:t>
            </a:r>
            <a:endParaRPr lang="en-US" altLang="zh-CN" sz="1600" dirty="0">
              <a:sym typeface="+mn-ea"/>
            </a:endParaRPr>
          </a:p>
          <a:p>
            <a:pPr marL="0" indent="0" algn="just">
              <a:buNone/>
            </a:pPr>
            <a:r>
              <a:rPr lang="zh-CN" altLang="en-US" sz="1600" dirty="0">
                <a:sym typeface="+mn-ea"/>
              </a:rPr>
              <a:t>相较于</a:t>
            </a:r>
            <a:r>
              <a:rPr lang="en-US" altLang="zh-CN" sz="1600" dirty="0" err="1" smtClean="0">
                <a:sym typeface="+mn-ea"/>
              </a:rPr>
              <a:t>TransH</a:t>
            </a:r>
            <a:r>
              <a:rPr lang="zh-CN" altLang="en-US" sz="1600" dirty="0" smtClean="0">
                <a:sym typeface="+mn-ea"/>
              </a:rPr>
              <a:t>，处理</a:t>
            </a:r>
            <a:r>
              <a:rPr lang="zh-CN" altLang="en-US" sz="1600" dirty="0" smtClean="0">
                <a:solidFill>
                  <a:schemeClr val="accent2"/>
                </a:solidFill>
                <a:sym typeface="+mn-ea"/>
              </a:rPr>
              <a:t>复杂关系</a:t>
            </a:r>
            <a:r>
              <a:rPr lang="zh-CN" altLang="en-US" sz="1600" dirty="0" smtClean="0">
                <a:sym typeface="+mn-ea"/>
              </a:rPr>
              <a:t>的能力更强。</a:t>
            </a:r>
            <a:endParaRPr lang="en-US" altLang="zh-CN" sz="1600" dirty="0">
              <a:sym typeface="+mn-ea"/>
            </a:endParaRPr>
          </a:p>
          <a:p>
            <a:pPr algn="just"/>
            <a:r>
              <a:rPr lang="zh-CN" altLang="en-US" sz="1600" dirty="0">
                <a:sym typeface="+mn-ea"/>
              </a:rPr>
              <a:t>劣势</a:t>
            </a:r>
            <a:r>
              <a:rPr lang="zh-CN" altLang="en-US" sz="1600" dirty="0" smtClean="0">
                <a:sym typeface="+mn-ea"/>
              </a:rPr>
              <a:t>：</a:t>
            </a:r>
            <a:endParaRPr lang="en-US" altLang="zh-CN" sz="1600" dirty="0">
              <a:sym typeface="+mn-ea"/>
            </a:endParaRPr>
          </a:p>
          <a:p>
            <a:pPr marL="0" indent="0" algn="just">
              <a:buNone/>
            </a:pPr>
            <a:r>
              <a:rPr lang="zh-CN" altLang="en-US" sz="1600" dirty="0" smtClean="0">
                <a:sym typeface="+mn-ea"/>
              </a:rPr>
              <a:t>需要更多的参数（</a:t>
            </a:r>
            <a:r>
              <a:rPr lang="en-US" altLang="zh-CN" sz="1600" dirty="0" err="1" smtClean="0">
                <a:sym typeface="+mn-ea"/>
              </a:rPr>
              <a:t>d×k</a:t>
            </a:r>
            <a:r>
              <a:rPr lang="zh-CN" altLang="en-US" sz="1600" dirty="0" smtClean="0">
                <a:sym typeface="+mn-ea"/>
              </a:rPr>
              <a:t>的矩阵）。</a:t>
            </a:r>
            <a:endParaRPr lang="en-US" altLang="zh-CN" sz="1600" dirty="0" smtClean="0">
              <a:sym typeface="+mn-ea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129890" y="2693766"/>
          <a:ext cx="28797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2" name="Equation" r:id="rId3" imgW="44805600" imgH="5791200" progId="Equation.DSMT4">
                  <p:embed/>
                </p:oleObj>
              </mc:Choice>
              <mc:Fallback>
                <p:oleObj name="Equation" r:id="rId3" imgW="44805600" imgH="5791200" progId="Equation.DSMT4">
                  <p:embed/>
                  <p:pic>
                    <p:nvPicPr>
                      <p:cNvPr id="0" name="图片 348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9890" y="2693766"/>
                        <a:ext cx="28797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129890" y="3554502"/>
          <a:ext cx="2161971" cy="410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3" name="Equation" r:id="rId5" imgW="35356800" imgH="6705600" progId="Equation.DSMT4">
                  <p:embed/>
                </p:oleObj>
              </mc:Choice>
              <mc:Fallback>
                <p:oleObj name="Equation" r:id="rId5" imgW="35356800" imgH="6705600" progId="Equation.DSMT4">
                  <p:embed/>
                  <p:pic>
                    <p:nvPicPr>
                      <p:cNvPr id="0" name="图片 348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9890" y="3554502"/>
                        <a:ext cx="2161971" cy="4100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191" y="2583881"/>
            <a:ext cx="5824420" cy="2998224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-文本框 10"/>
          <p:cNvSpPr txBox="1"/>
          <p:nvPr>
            <p:custDataLst>
              <p:tags r:id="rId1"/>
            </p:custDataLst>
          </p:nvPr>
        </p:nvSpPr>
        <p:spPr>
          <a:xfrm>
            <a:off x="1051016" y="483303"/>
            <a:ext cx="3934857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TransD</a:t>
            </a:r>
            <a:endParaRPr lang="zh-CN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 cstate="screen"/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2" name="内容占位符 2"/>
          <p:cNvSpPr txBox="1"/>
          <p:nvPr/>
        </p:nvSpPr>
        <p:spPr bwMode="auto">
          <a:xfrm>
            <a:off x="1051016" y="1307987"/>
            <a:ext cx="9512860" cy="555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FF"/>
              </a:buClr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33993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600" dirty="0" err="1" smtClean="0">
                <a:sym typeface="+mn-ea"/>
              </a:rPr>
              <a:t>TransD</a:t>
            </a:r>
            <a:r>
              <a:rPr lang="zh-CN" altLang="en-US" sz="1600" dirty="0" smtClean="0">
                <a:sym typeface="+mn-ea"/>
              </a:rPr>
              <a:t>通过投影矩阵分解简化了</a:t>
            </a:r>
            <a:r>
              <a:rPr lang="en-US" altLang="zh-CN" sz="1600" dirty="0" err="1" smtClean="0">
                <a:sym typeface="+mn-ea"/>
              </a:rPr>
              <a:t>TransR</a:t>
            </a:r>
            <a:r>
              <a:rPr lang="zh-CN" altLang="en-US" sz="1600" dirty="0" smtClean="0">
                <a:sym typeface="+mn-ea"/>
              </a:rPr>
              <a:t>，对于每个三元组（</a:t>
            </a:r>
            <a:r>
              <a:rPr lang="en-US" altLang="zh-CN" sz="1600" dirty="0" smtClean="0">
                <a:sym typeface="+mn-ea"/>
              </a:rPr>
              <a:t>h</a:t>
            </a:r>
            <a:r>
              <a:rPr lang="zh-CN" altLang="en-US" sz="1600" dirty="0" smtClean="0">
                <a:sym typeface="+mn-ea"/>
              </a:rPr>
              <a:t>，</a:t>
            </a:r>
            <a:r>
              <a:rPr lang="en-US" altLang="zh-CN" sz="1600" dirty="0" smtClean="0">
                <a:sym typeface="+mn-ea"/>
              </a:rPr>
              <a:t>r</a:t>
            </a:r>
            <a:r>
              <a:rPr lang="zh-CN" altLang="en-US" sz="1600" dirty="0" smtClean="0">
                <a:sym typeface="+mn-ea"/>
              </a:rPr>
              <a:t>，</a:t>
            </a:r>
            <a:r>
              <a:rPr lang="en-US" altLang="zh-CN" sz="1600" dirty="0" smtClean="0">
                <a:sym typeface="+mn-ea"/>
              </a:rPr>
              <a:t>t</a:t>
            </a:r>
            <a:r>
              <a:rPr lang="zh-CN" altLang="en-US" sz="1600" dirty="0" smtClean="0">
                <a:sym typeface="+mn-ea"/>
              </a:rPr>
              <a:t>），</a:t>
            </a:r>
            <a:r>
              <a:rPr lang="en-US" altLang="zh-CN" sz="1600" dirty="0" err="1" smtClean="0">
                <a:sym typeface="+mn-ea"/>
              </a:rPr>
              <a:t>TransD</a:t>
            </a:r>
            <a:r>
              <a:rPr lang="zh-CN" altLang="en-US" sz="1600" dirty="0" smtClean="0">
                <a:sym typeface="+mn-ea"/>
              </a:rPr>
              <a:t>增加了三个映射向量：</a:t>
            </a:r>
            <a:endParaRPr lang="en-US" altLang="zh-CN" sz="1600" dirty="0" smtClean="0">
              <a:sym typeface="+mn-ea"/>
            </a:endParaRPr>
          </a:p>
          <a:p>
            <a:pPr algn="just" defTabSz="914400"/>
            <a:endParaRPr lang="en-US" altLang="zh-CN" sz="1600" dirty="0" smtClean="0"/>
          </a:p>
          <a:p>
            <a:pPr algn="just" defTabSz="914400"/>
            <a:endParaRPr lang="en-US" altLang="zh-CN" sz="1600" dirty="0"/>
          </a:p>
          <a:p>
            <a:pPr marL="0" indent="0" algn="just" defTabSz="914400">
              <a:buNone/>
            </a:pPr>
            <a:r>
              <a:rPr lang="zh-CN" altLang="en-US" sz="1600" dirty="0" smtClean="0"/>
              <a:t>将两个投影矩阵定义为：</a:t>
            </a:r>
            <a:endParaRPr lang="en-US" altLang="zh-CN" sz="1600" dirty="0" smtClean="0"/>
          </a:p>
          <a:p>
            <a:pPr marL="0" indent="0" algn="just" defTabSz="914400">
              <a:buNone/>
            </a:pPr>
            <a:endParaRPr lang="en-US" altLang="zh-CN" sz="1600" dirty="0" smtClean="0"/>
          </a:p>
          <a:p>
            <a:pPr marL="0" indent="0" algn="just" defTabSz="914400">
              <a:buNone/>
            </a:pPr>
            <a:endParaRPr lang="en-US" altLang="zh-CN" sz="1600" dirty="0"/>
          </a:p>
          <a:p>
            <a:pPr marL="0" indent="0" algn="just" defTabSz="914400">
              <a:buNone/>
            </a:pPr>
            <a:r>
              <a:rPr lang="zh-CN" altLang="en-US" sz="1600" dirty="0" smtClean="0"/>
              <a:t>将两个矩阵分别应用于</a:t>
            </a:r>
            <a:r>
              <a:rPr lang="en-US" altLang="zh-CN" sz="1600" dirty="0" smtClean="0"/>
              <a:t>h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t</a:t>
            </a:r>
            <a:r>
              <a:rPr lang="zh-CN" altLang="en-US" sz="1600" dirty="0" smtClean="0"/>
              <a:t>，有：</a:t>
            </a:r>
            <a:endParaRPr lang="en-US" altLang="zh-CN" sz="1600" dirty="0" smtClean="0"/>
          </a:p>
          <a:p>
            <a:pPr marL="0" indent="0" algn="just" defTabSz="914400">
              <a:buNone/>
            </a:pPr>
            <a:endParaRPr lang="en-US" altLang="zh-CN" sz="1600" dirty="0" smtClean="0"/>
          </a:p>
          <a:p>
            <a:pPr marL="0" indent="0" algn="just" defTabSz="914400">
              <a:buNone/>
            </a:pPr>
            <a:endParaRPr lang="en-US" altLang="zh-CN" sz="1600" dirty="0"/>
          </a:p>
          <a:p>
            <a:pPr algn="just"/>
            <a:r>
              <a:rPr lang="zh-CN" altLang="en-US" sz="1600" dirty="0">
                <a:sym typeface="+mn-ea"/>
              </a:rPr>
              <a:t>优点</a:t>
            </a:r>
            <a:r>
              <a:rPr lang="zh-CN" altLang="en-US" sz="1600" dirty="0" smtClean="0">
                <a:sym typeface="+mn-ea"/>
              </a:rPr>
              <a:t>：</a:t>
            </a:r>
            <a:endParaRPr lang="en-US" altLang="zh-CN" sz="1600" dirty="0">
              <a:sym typeface="+mn-ea"/>
            </a:endParaRPr>
          </a:p>
          <a:p>
            <a:pPr marL="0" indent="0" algn="just">
              <a:buNone/>
            </a:pPr>
            <a:r>
              <a:rPr lang="zh-CN" altLang="en-US" sz="1600" dirty="0" smtClean="0">
                <a:sym typeface="+mn-ea"/>
              </a:rPr>
              <a:t>相较于</a:t>
            </a:r>
            <a:r>
              <a:rPr lang="en-US" altLang="zh-CN" sz="1600" dirty="0" err="1" smtClean="0">
                <a:sym typeface="+mn-ea"/>
              </a:rPr>
              <a:t>TransR</a:t>
            </a:r>
            <a:r>
              <a:rPr lang="zh-CN" altLang="en-US" sz="1600" dirty="0" smtClean="0">
                <a:sym typeface="+mn-ea"/>
              </a:rPr>
              <a:t>，减少了计算的复杂</a:t>
            </a:r>
            <a:r>
              <a:rPr lang="zh-CN" altLang="en-US" sz="1600" dirty="0" smtClean="0">
                <a:sym typeface="+mn-ea"/>
              </a:rPr>
              <a:t>度，增加了处理能力</a:t>
            </a:r>
            <a:endParaRPr lang="zh-CN" altLang="en-US" sz="16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29889" y="1827878"/>
          <a:ext cx="1803983" cy="346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0" name="Equation" r:id="rId3" imgW="30175200" imgH="5791200" progId="Equation.DSMT4">
                  <p:embed/>
                </p:oleObj>
              </mc:Choice>
              <mc:Fallback>
                <p:oleObj name="Equation" r:id="rId3" imgW="30175200" imgH="5791200" progId="Equation.DSMT4">
                  <p:embed/>
                  <p:pic>
                    <p:nvPicPr>
                      <p:cNvPr id="0" name="图片 359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9889" y="1827878"/>
                        <a:ext cx="1803983" cy="3462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129889" y="2756541"/>
          <a:ext cx="2251863" cy="285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1" name="Equation" r:id="rId5" imgW="45720000" imgH="5791200" progId="Equation.DSMT4">
                  <p:embed/>
                </p:oleObj>
              </mc:Choice>
              <mc:Fallback>
                <p:oleObj name="Equation" r:id="rId5" imgW="45720000" imgH="5791200" progId="Equation.DSMT4">
                  <p:embed/>
                  <p:pic>
                    <p:nvPicPr>
                      <p:cNvPr id="0" name="图片 359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9889" y="2756541"/>
                        <a:ext cx="2251863" cy="285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129889" y="3622651"/>
          <a:ext cx="1517570" cy="303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2" name="Equation" r:id="rId7" imgW="28956000" imgH="5791200" progId="Equation.DSMT4">
                  <p:embed/>
                </p:oleObj>
              </mc:Choice>
              <mc:Fallback>
                <p:oleObj name="Equation" r:id="rId7" imgW="28956000" imgH="5791200" progId="Equation.DSMT4">
                  <p:embed/>
                  <p:pic>
                    <p:nvPicPr>
                      <p:cNvPr id="0" name="图片 359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29889" y="3622651"/>
                        <a:ext cx="1517570" cy="3035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4.3.1"/>
</p:tagLst>
</file>

<file path=ppt/tags/tag10.xml><?xml version="1.0" encoding="utf-8"?>
<p:tagLst xmlns:p="http://schemas.openxmlformats.org/presentationml/2006/main">
  <p:tag name="KSO_WM_SLIDE_MODEL_TYPE" val="numdgm"/>
</p:tagLst>
</file>

<file path=ppt/tags/tag11.xml><?xml version="1.0" encoding="utf-8"?>
<p:tagLst xmlns:p="http://schemas.openxmlformats.org/presentationml/2006/main">
  <p:tag name="PA" val="v4.3.1"/>
</p:tagLst>
</file>

<file path=ppt/tags/tag12.xml><?xml version="1.0" encoding="utf-8"?>
<p:tagLst xmlns:p="http://schemas.openxmlformats.org/presentationml/2006/main">
  <p:tag name="KSO_WM_SLIDE_MODEL_TYPE" val="numdgm"/>
</p:tagLst>
</file>

<file path=ppt/tags/tag13.xml><?xml version="1.0" encoding="utf-8"?>
<p:tagLst xmlns:p="http://schemas.openxmlformats.org/presentationml/2006/main">
  <p:tag name="PA" val="v4.3.1"/>
</p:tagLst>
</file>

<file path=ppt/tags/tag14.xml><?xml version="1.0" encoding="utf-8"?>
<p:tagLst xmlns:p="http://schemas.openxmlformats.org/presentationml/2006/main">
  <p:tag name="KSO_WM_SLIDE_MODEL_TYPE" val="numdgm"/>
</p:tagLst>
</file>

<file path=ppt/tags/tag15.xml><?xml version="1.0" encoding="utf-8"?>
<p:tagLst xmlns:p="http://schemas.openxmlformats.org/presentationml/2006/main">
  <p:tag name="PA" val="v4.3.1"/>
</p:tagLst>
</file>

<file path=ppt/tags/tag16.xml><?xml version="1.0" encoding="utf-8"?>
<p:tagLst xmlns:p="http://schemas.openxmlformats.org/presentationml/2006/main">
  <p:tag name="KSO_WM_SLIDE_MODEL_TYPE" val="numdgm"/>
</p:tagLst>
</file>

<file path=ppt/tags/tag17.xml><?xml version="1.0" encoding="utf-8"?>
<p:tagLst xmlns:p="http://schemas.openxmlformats.org/presentationml/2006/main">
  <p:tag name="PA" val="v4.3.1"/>
</p:tagLst>
</file>

<file path=ppt/tags/tag18.xml><?xml version="1.0" encoding="utf-8"?>
<p:tagLst xmlns:p="http://schemas.openxmlformats.org/presentationml/2006/main">
  <p:tag name="KSO_WM_SLIDE_MODEL_TYPE" val="numdgm"/>
</p:tagLst>
</file>

<file path=ppt/tags/tag19.xml><?xml version="1.0" encoding="utf-8"?>
<p:tagLst xmlns:p="http://schemas.openxmlformats.org/presentationml/2006/main">
  <p:tag name="PA" val="v4.3.1"/>
</p:tagLst>
</file>

<file path=ppt/tags/tag2.xml><?xml version="1.0" encoding="utf-8"?>
<p:tagLst xmlns:p="http://schemas.openxmlformats.org/presentationml/2006/main">
  <p:tag name="KSO_WM_SLIDE_MODEL_TYPE" val="numdgm"/>
</p:tagLst>
</file>

<file path=ppt/tags/tag20.xml><?xml version="1.0" encoding="utf-8"?>
<p:tagLst xmlns:p="http://schemas.openxmlformats.org/presentationml/2006/main">
  <p:tag name="KSO_WM_SLIDE_MODEL_TYPE" val="numdgm"/>
</p:tagLst>
</file>

<file path=ppt/tags/tag21.xml><?xml version="1.0" encoding="utf-8"?>
<p:tagLst xmlns:p="http://schemas.openxmlformats.org/presentationml/2006/main">
  <p:tag name="PA" val="v4.3.1"/>
</p:tagLst>
</file>

<file path=ppt/tags/tag22.xml><?xml version="1.0" encoding="utf-8"?>
<p:tagLst xmlns:p="http://schemas.openxmlformats.org/presentationml/2006/main">
  <p:tag name="KSO_WM_SLIDE_MODEL_TYPE" val="numdgm"/>
</p:tagLst>
</file>

<file path=ppt/tags/tag23.xml><?xml version="1.0" encoding="utf-8"?>
<p:tagLst xmlns:p="http://schemas.openxmlformats.org/presentationml/2006/main">
  <p:tag name="PA" val="v4.3.1"/>
</p:tagLst>
</file>

<file path=ppt/tags/tag24.xml><?xml version="1.0" encoding="utf-8"?>
<p:tagLst xmlns:p="http://schemas.openxmlformats.org/presentationml/2006/main">
  <p:tag name="KSO_WM_SLIDE_MODEL_TYPE" val="numdgm"/>
</p:tagLst>
</file>

<file path=ppt/tags/tag25.xml><?xml version="1.0" encoding="utf-8"?>
<p:tagLst xmlns:p="http://schemas.openxmlformats.org/presentationml/2006/main">
  <p:tag name="PA" val="v4.3.1"/>
</p:tagLst>
</file>

<file path=ppt/tags/tag26.xml><?xml version="1.0" encoding="utf-8"?>
<p:tagLst xmlns:p="http://schemas.openxmlformats.org/presentationml/2006/main">
  <p:tag name="KSO_WM_SLIDE_MODEL_TYPE" val="numdgm"/>
</p:tagLst>
</file>

<file path=ppt/tags/tag27.xml><?xml version="1.0" encoding="utf-8"?>
<p:tagLst xmlns:p="http://schemas.openxmlformats.org/presentationml/2006/main">
  <p:tag name="PA" val="v4.3.1"/>
</p:tagLst>
</file>

<file path=ppt/tags/tag28.xml><?xml version="1.0" encoding="utf-8"?>
<p:tagLst xmlns:p="http://schemas.openxmlformats.org/presentationml/2006/main">
  <p:tag name="KSO_WM_SLIDE_MODEL_TYPE" val="numdgm"/>
</p:tagLst>
</file>

<file path=ppt/tags/tag29.xml><?xml version="1.0" encoding="utf-8"?>
<p:tagLst xmlns:p="http://schemas.openxmlformats.org/presentationml/2006/main">
  <p:tag name="PA" val="v4.3.1"/>
</p:tagLst>
</file>

<file path=ppt/tags/tag3.xml><?xml version="1.0" encoding="utf-8"?>
<p:tagLst xmlns:p="http://schemas.openxmlformats.org/presentationml/2006/main">
  <p:tag name="PA" val="v4.3.1"/>
</p:tagLst>
</file>

<file path=ppt/tags/tag30.xml><?xml version="1.0" encoding="utf-8"?>
<p:tagLst xmlns:p="http://schemas.openxmlformats.org/presentationml/2006/main">
  <p:tag name="KSO_WM_SLIDE_MODEL_TYPE" val="numdgm"/>
</p:tagLst>
</file>

<file path=ppt/tags/tag31.xml><?xml version="1.0" encoding="utf-8"?>
<p:tagLst xmlns:p="http://schemas.openxmlformats.org/presentationml/2006/main">
  <p:tag name="PA" val="v4.3.1"/>
</p:tagLst>
</file>

<file path=ppt/tags/tag32.xml><?xml version="1.0" encoding="utf-8"?>
<p:tagLst xmlns:p="http://schemas.openxmlformats.org/presentationml/2006/main">
  <p:tag name="KSO_WM_SLIDE_MODEL_TYPE" val="numdgm"/>
</p:tagLst>
</file>

<file path=ppt/tags/tag33.xml><?xml version="1.0" encoding="utf-8"?>
<p:tagLst xmlns:p="http://schemas.openxmlformats.org/presentationml/2006/main">
  <p:tag name="PA" val="v4.3.1"/>
</p:tagLst>
</file>

<file path=ppt/tags/tag34.xml><?xml version="1.0" encoding="utf-8"?>
<p:tagLst xmlns:p="http://schemas.openxmlformats.org/presentationml/2006/main">
  <p:tag name="KSO_WM_SLIDE_MODEL_TYPE" val="numdgm"/>
</p:tagLst>
</file>

<file path=ppt/tags/tag35.xml><?xml version="1.0" encoding="utf-8"?>
<p:tagLst xmlns:p="http://schemas.openxmlformats.org/presentationml/2006/main">
  <p:tag name="PA" val="v4.3.1"/>
</p:tagLst>
</file>

<file path=ppt/tags/tag36.xml><?xml version="1.0" encoding="utf-8"?>
<p:tagLst xmlns:p="http://schemas.openxmlformats.org/presentationml/2006/main">
  <p:tag name="KSO_WM_SLIDE_MODEL_TYPE" val="numdgm"/>
</p:tagLst>
</file>

<file path=ppt/tags/tag37.xml><?xml version="1.0" encoding="utf-8"?>
<p:tagLst xmlns:p="http://schemas.openxmlformats.org/presentationml/2006/main">
  <p:tag name="PA" val="v4.3.1"/>
</p:tagLst>
</file>

<file path=ppt/tags/tag38.xml><?xml version="1.0" encoding="utf-8"?>
<p:tagLst xmlns:p="http://schemas.openxmlformats.org/presentationml/2006/main">
  <p:tag name="KSO_WM_SLIDE_MODEL_TYPE" val="numdgm"/>
</p:tagLst>
</file>

<file path=ppt/tags/tag39.xml><?xml version="1.0" encoding="utf-8"?>
<p:tagLst xmlns:p="http://schemas.openxmlformats.org/presentationml/2006/main">
  <p:tag name="PA" val="v4.3.1"/>
</p:tagLst>
</file>

<file path=ppt/tags/tag4.xml><?xml version="1.0" encoding="utf-8"?>
<p:tagLst xmlns:p="http://schemas.openxmlformats.org/presentationml/2006/main">
  <p:tag name="PA" val="v4.3.1"/>
</p:tagLst>
</file>

<file path=ppt/tags/tag40.xml><?xml version="1.0" encoding="utf-8"?>
<p:tagLst xmlns:p="http://schemas.openxmlformats.org/presentationml/2006/main">
  <p:tag name="KSO_WM_SLIDE_MODEL_TYPE" val="numdgm"/>
</p:tagLst>
</file>

<file path=ppt/tags/tag41.xml><?xml version="1.0" encoding="utf-8"?>
<p:tagLst xmlns:p="http://schemas.openxmlformats.org/presentationml/2006/main">
  <p:tag name="PA" val="v4.3.1"/>
</p:tagLst>
</file>

<file path=ppt/tags/tag42.xml><?xml version="1.0" encoding="utf-8"?>
<p:tagLst xmlns:p="http://schemas.openxmlformats.org/presentationml/2006/main">
  <p:tag name="KSO_WM_SLIDE_MODEL_TYPE" val="numdgm"/>
</p:tagLst>
</file>

<file path=ppt/tags/tag43.xml><?xml version="1.0" encoding="utf-8"?>
<p:tagLst xmlns:p="http://schemas.openxmlformats.org/presentationml/2006/main">
  <p:tag name="PA" val="v4.3.1"/>
</p:tagLst>
</file>

<file path=ppt/tags/tag44.xml><?xml version="1.0" encoding="utf-8"?>
<p:tagLst xmlns:p="http://schemas.openxmlformats.org/presentationml/2006/main">
  <p:tag name="KSO_WM_SLIDE_MODEL_TYPE" val="numdgm"/>
</p:tagLst>
</file>

<file path=ppt/tags/tag45.xml><?xml version="1.0" encoding="utf-8"?>
<p:tagLst xmlns:p="http://schemas.openxmlformats.org/presentationml/2006/main">
  <p:tag name="PA" val="v4.3.1"/>
</p:tagLst>
</file>

<file path=ppt/tags/tag46.xml><?xml version="1.0" encoding="utf-8"?>
<p:tagLst xmlns:p="http://schemas.openxmlformats.org/presentationml/2006/main">
  <p:tag name="KSO_WM_SLIDE_MODEL_TYPE" val="numdgm"/>
</p:tagLst>
</file>

<file path=ppt/tags/tag47.xml><?xml version="1.0" encoding="utf-8"?>
<p:tagLst xmlns:p="http://schemas.openxmlformats.org/presentationml/2006/main">
  <p:tag name="PA" val="v4.3.1"/>
</p:tagLst>
</file>

<file path=ppt/tags/tag48.xml><?xml version="1.0" encoding="utf-8"?>
<p:tagLst xmlns:p="http://schemas.openxmlformats.org/presentationml/2006/main">
  <p:tag name="KSO_WM_SLIDE_MODEL_TYPE" val="numdgm"/>
</p:tagLst>
</file>

<file path=ppt/tags/tag49.xml><?xml version="1.0" encoding="utf-8"?>
<p:tagLst xmlns:p="http://schemas.openxmlformats.org/presentationml/2006/main">
  <p:tag name="PA" val="v4.3.1"/>
</p:tagLst>
</file>

<file path=ppt/tags/tag5.xml><?xml version="1.0" encoding="utf-8"?>
<p:tagLst xmlns:p="http://schemas.openxmlformats.org/presentationml/2006/main">
  <p:tag name="PA" val="v4.3.1"/>
</p:tagLst>
</file>

<file path=ppt/tags/tag50.xml><?xml version="1.0" encoding="utf-8"?>
<p:tagLst xmlns:p="http://schemas.openxmlformats.org/presentationml/2006/main">
  <p:tag name="KSO_WM_SLIDE_MODEL_TYPE" val="numdgm"/>
</p:tagLst>
</file>

<file path=ppt/tags/tag51.xml><?xml version="1.0" encoding="utf-8"?>
<p:tagLst xmlns:p="http://schemas.openxmlformats.org/presentationml/2006/main">
  <p:tag name="PA" val="v4.3.1"/>
</p:tagLst>
</file>

<file path=ppt/tags/tag52.xml><?xml version="1.0" encoding="utf-8"?>
<p:tagLst xmlns:p="http://schemas.openxmlformats.org/presentationml/2006/main">
  <p:tag name="KSO_WM_SLIDE_MODEL_TYPE" val="numdgm"/>
</p:tagLst>
</file>

<file path=ppt/tags/tag53.xml><?xml version="1.0" encoding="utf-8"?>
<p:tagLst xmlns:p="http://schemas.openxmlformats.org/presentationml/2006/main">
  <p:tag name="PA" val="v4.3.1"/>
</p:tagLst>
</file>

<file path=ppt/tags/tag54.xml><?xml version="1.0" encoding="utf-8"?>
<p:tagLst xmlns:p="http://schemas.openxmlformats.org/presentationml/2006/main">
  <p:tag name="KSO_WM_SLIDE_MODEL_TYPE" val="numdgm"/>
</p:tagLst>
</file>

<file path=ppt/tags/tag55.xml><?xml version="1.0" encoding="utf-8"?>
<p:tagLst xmlns:p="http://schemas.openxmlformats.org/presentationml/2006/main">
  <p:tag name="PA" val="v4.3.1"/>
</p:tagLst>
</file>

<file path=ppt/tags/tag56.xml><?xml version="1.0" encoding="utf-8"?>
<p:tagLst xmlns:p="http://schemas.openxmlformats.org/presentationml/2006/main">
  <p:tag name="KSO_WM_SLIDE_MODEL_TYPE" val="numdgm"/>
</p:tagLst>
</file>

<file path=ppt/tags/tag57.xml><?xml version="1.0" encoding="utf-8"?>
<p:tagLst xmlns:p="http://schemas.openxmlformats.org/presentationml/2006/main">
  <p:tag name="ISLIDE TOOLS.GUIDESSETTING" val="{&quot;Id&quot;:&quot;GuidesStyle_Normal&quot;,&quot;Name&quot;:&quot;正常&quot;,&quot;HeaderHeight&quot;:10.0,&quot;FooterHeight&quot;:4.0,&quot;SideMargin&quot;:3.0,&quot;TopMargin&quot;:3.0,&quot;BottomMargin&quot;:3.0,&quot;IntervalMargin&quot;:3.0}"/>
  <p:tag name="KSO_WM_DOC_GUID" val="{94ffcbf0-888b-4d00-a892-7fdffef42908}"/>
</p:tagLst>
</file>

<file path=ppt/tags/tag6.xml><?xml version="1.0" encoding="utf-8"?>
<p:tagLst xmlns:p="http://schemas.openxmlformats.org/presentationml/2006/main">
  <p:tag name="KSO_WM_SLIDE_MODEL_TYPE" val="numdgm"/>
</p:tagLst>
</file>

<file path=ppt/tags/tag7.xml><?xml version="1.0" encoding="utf-8"?>
<p:tagLst xmlns:p="http://schemas.openxmlformats.org/presentationml/2006/main">
  <p:tag name="PA" val="v4.3.1"/>
</p:tagLst>
</file>

<file path=ppt/tags/tag8.xml><?xml version="1.0" encoding="utf-8"?>
<p:tagLst xmlns:p="http://schemas.openxmlformats.org/presentationml/2006/main">
  <p:tag name="KSO_WM_SLIDE_MODEL_TYPE" val="numdgm"/>
</p:tagLst>
</file>

<file path=ppt/tags/tag9.xml><?xml version="1.0" encoding="utf-8"?>
<p:tagLst xmlns:p="http://schemas.openxmlformats.org/presentationml/2006/main">
  <p:tag name="PA" val="v4.3.1"/>
</p:tagLst>
</file>

<file path=ppt/theme/theme1.xml><?xml version="1.0" encoding="utf-8"?>
<a:theme xmlns:a="http://schemas.openxmlformats.org/drawingml/2006/main" name="武汉大学计算机学院-彭敏">
  <a:themeElements>
    <a:clrScheme name="islide色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A4F4F"/>
      </a:accent1>
      <a:accent2>
        <a:srgbClr val="F44F54"/>
      </a:accent2>
      <a:accent3>
        <a:srgbClr val="4A4F4F"/>
      </a:accent3>
      <a:accent4>
        <a:srgbClr val="91969B"/>
      </a:accent4>
      <a:accent5>
        <a:srgbClr val="4A4F4F"/>
      </a:accent5>
      <a:accent6>
        <a:srgbClr val="91969B"/>
      </a:accent6>
      <a:hlink>
        <a:srgbClr val="4A4F4F"/>
      </a:hlink>
      <a:folHlink>
        <a:srgbClr val="BFBFBF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rm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 anchor="ctr" anchorCtr="0">
        <a:spAutoFit/>
      </a:bodyPr>
      <a:lstStyle>
        <a:defPPr algn="l"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QT</Template>
  <TotalTime>0</TotalTime>
  <Words>3048</Words>
  <Application>WPS 演示</Application>
  <PresentationFormat>宽屏</PresentationFormat>
  <Paragraphs>305</Paragraphs>
  <Slides>32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51</vt:i4>
      </vt:variant>
      <vt:variant>
        <vt:lpstr>幻灯片标题</vt:lpstr>
      </vt:variant>
      <vt:variant>
        <vt:i4>32</vt:i4>
      </vt:variant>
    </vt:vector>
  </HeadingPairs>
  <TitlesOfParts>
    <vt:vector size="94" baseType="lpstr">
      <vt:lpstr>Arial</vt:lpstr>
      <vt:lpstr>宋体</vt:lpstr>
      <vt:lpstr>Wingdings</vt:lpstr>
      <vt:lpstr>Calibri</vt:lpstr>
      <vt:lpstr>黑体</vt:lpstr>
      <vt:lpstr>微软雅黑</vt:lpstr>
      <vt:lpstr>Segoe Print</vt:lpstr>
      <vt:lpstr>Arial Unicode MS</vt:lpstr>
      <vt:lpstr>等线</vt:lpstr>
      <vt:lpstr>武汉大学计算机学院-彭敏</vt:lpstr>
      <vt:lpstr>自定义设计方案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武汉大学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例会</dc:title>
  <dc:creator>徐文杰</dc:creator>
  <cp:lastModifiedBy>剑杪</cp:lastModifiedBy>
  <cp:revision>342</cp:revision>
  <dcterms:created xsi:type="dcterms:W3CDTF">2018-05-25T11:19:00Z</dcterms:created>
  <dcterms:modified xsi:type="dcterms:W3CDTF">2020-05-15T12:24:07Z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2052-11.1.0.9678</vt:lpwstr>
  </property>
</Properties>
</file>