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7"/>
  </p:notesMasterIdLst>
  <p:sldIdLst>
    <p:sldId id="256" r:id="rId5"/>
    <p:sldId id="257" r:id="rId6"/>
    <p:sldId id="258" r:id="rId7"/>
    <p:sldId id="266" r:id="rId8"/>
    <p:sldId id="259" r:id="rId9"/>
    <p:sldId id="260" r:id="rId10"/>
    <p:sldId id="261" r:id="rId11"/>
    <p:sldId id="265" r:id="rId12"/>
    <p:sldId id="267" r:id="rId13"/>
    <p:sldId id="268" r:id="rId14"/>
    <p:sldId id="264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691813" cy="7559675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357" autoAdjust="0"/>
  </p:normalViewPr>
  <p:slideViewPr>
    <p:cSldViewPr snapToGrid="0">
      <p:cViewPr varScale="1">
        <p:scale>
          <a:sx n="57" d="100"/>
          <a:sy n="57" d="100"/>
        </p:scale>
        <p:origin x="1168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12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93A0E-8929-4842-A01E-AE37E182F435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772D1-F4A4-4B55-97B5-3D9F31660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49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517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514259" algn="l" defTabSz="1028517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1028517" algn="l" defTabSz="1028517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542776" algn="l" defTabSz="1028517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2057034" algn="l" defTabSz="1028517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2571293" algn="l" defTabSz="1028517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3085551" algn="l" defTabSz="1028517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3599810" algn="l" defTabSz="1028517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4114068" algn="l" defTabSz="1028517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B834CCBF-820C-4C3E-BE63-95EB201389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5508181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74956806-7A70-4D25-9981-553B156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89" y="6156101"/>
            <a:ext cx="9221787" cy="1329252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1B296A"/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53707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46F5C6F3-0F13-4AF7-80C3-DA575C81B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691813" cy="550862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4956806-7A70-4D25-9981-553B156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89" y="6156101"/>
            <a:ext cx="9221787" cy="1329252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1B296A"/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20F5D9-361E-4C1C-95F9-FB5A33D3EFA2}"/>
              </a:ext>
            </a:extLst>
          </p:cNvPr>
          <p:cNvSpPr/>
          <p:nvPr userDrawn="1"/>
        </p:nvSpPr>
        <p:spPr>
          <a:xfrm>
            <a:off x="-1" y="-1"/>
            <a:ext cx="10691813" cy="5508625"/>
          </a:xfrm>
          <a:prstGeom prst="rect">
            <a:avLst/>
          </a:prstGeom>
          <a:solidFill>
            <a:srgbClr val="1B296A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A8A7EB7-32B5-4AF4-9115-6B46173260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43"/>
            <a:ext cx="10691813" cy="550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1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22BB75-19AD-4E0D-9157-12BDD33FC66E}"/>
              </a:ext>
            </a:extLst>
          </p:cNvPr>
          <p:cNvSpPr/>
          <p:nvPr userDrawn="1"/>
        </p:nvSpPr>
        <p:spPr>
          <a:xfrm>
            <a:off x="0" y="-1"/>
            <a:ext cx="10691813" cy="6780727"/>
          </a:xfrm>
          <a:prstGeom prst="rect">
            <a:avLst/>
          </a:prstGeom>
          <a:solidFill>
            <a:srgbClr val="1B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arabum semibold"/>
            </a:endParaRPr>
          </a:p>
        </p:txBody>
      </p:sp>
      <p:pic>
        <p:nvPicPr>
          <p:cNvPr id="5" name="Image 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3B23934-9084-42D8-8969-9C05160EB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4" y="6948497"/>
            <a:ext cx="1400144" cy="4779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1F8FE9-A8A7-4368-A9CF-BE7192521155}"/>
              </a:ext>
            </a:extLst>
          </p:cNvPr>
          <p:cNvSpPr/>
          <p:nvPr userDrawn="1"/>
        </p:nvSpPr>
        <p:spPr>
          <a:xfrm>
            <a:off x="1983344" y="2607973"/>
            <a:ext cx="679538" cy="57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CA42FC61-BEDD-491C-B90A-6AC8208E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44" y="2991878"/>
            <a:ext cx="7926949" cy="253959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1">
                    <a:lumMod val="95000"/>
                  </a:schemeClr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6390CA5-6ABE-4385-BDE5-7013608869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7213" y="1098596"/>
            <a:ext cx="1225550" cy="1566817"/>
          </a:xfrm>
          <a:prstGeom prst="rect">
            <a:avLst/>
          </a:prstGeom>
        </p:spPr>
        <p:txBody>
          <a:bodyPr/>
          <a:lstStyle>
            <a:lvl1pPr>
              <a:buNone/>
              <a:defRPr sz="13700">
                <a:solidFill>
                  <a:schemeClr val="bg1"/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  <a:lvl2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2pPr>
            <a:lvl3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3pPr>
            <a:lvl4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4pPr>
            <a:lvl5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5pPr>
          </a:lstStyle>
          <a:p>
            <a:pPr lvl="0"/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398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A4E95-377C-45D0-90AD-0BCF8EC15388}"/>
              </a:ext>
            </a:extLst>
          </p:cNvPr>
          <p:cNvSpPr/>
          <p:nvPr userDrawn="1"/>
        </p:nvSpPr>
        <p:spPr>
          <a:xfrm>
            <a:off x="0" y="6767848"/>
            <a:ext cx="10691813" cy="791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30450AC-5A14-49BB-AA3F-02A96B84A2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4" y="6948497"/>
            <a:ext cx="1400144" cy="477902"/>
          </a:xfrm>
          <a:prstGeom prst="rect">
            <a:avLst/>
          </a:prstGeom>
        </p:spPr>
      </p:pic>
      <p:sp>
        <p:nvSpPr>
          <p:cNvPr id="10" name="Titre 4">
            <a:extLst>
              <a:ext uri="{FF2B5EF4-FFF2-40B4-BE49-F238E27FC236}">
                <a16:creationId xmlns:a16="http://schemas.microsoft.com/office/drawing/2014/main" id="{1D245D5D-C951-4C14-A323-103EBEFD30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184" y="403225"/>
            <a:ext cx="9477405" cy="28579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85000"/>
                  </a:schemeClr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12015-DB56-4936-BCBC-8C6D22CF96FB}"/>
              </a:ext>
            </a:extLst>
          </p:cNvPr>
          <p:cNvSpPr/>
          <p:nvPr userDrawn="1"/>
        </p:nvSpPr>
        <p:spPr>
          <a:xfrm>
            <a:off x="656820" y="697702"/>
            <a:ext cx="489400" cy="45719"/>
          </a:xfrm>
          <a:prstGeom prst="rect">
            <a:avLst/>
          </a:prstGeom>
          <a:solidFill>
            <a:srgbClr val="1B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1B296A"/>
              </a:solidFill>
            </a:endParaRP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C3E36BE7-5643-49A8-8261-5EF8B97926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7225" y="1674254"/>
            <a:ext cx="4565650" cy="47973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  <a:lvl2pPr marL="0" indent="0"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2pPr>
            <a:lvl3pPr marL="0" indent="0"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3pPr>
            <a:lvl4pPr marL="0" indent="0"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4pPr>
            <a:lvl5pPr marL="0" indent="0"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4" name="Espace réservé du contenu 12">
            <a:extLst>
              <a:ext uri="{FF2B5EF4-FFF2-40B4-BE49-F238E27FC236}">
                <a16:creationId xmlns:a16="http://schemas.microsoft.com/office/drawing/2014/main" id="{F9CDD49E-EEF5-469F-BA5B-33867483808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68939" y="1674254"/>
            <a:ext cx="4565650" cy="47973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  <a:lvl2pPr marL="0" indent="0"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2pPr>
            <a:lvl3pPr marL="0" indent="0"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3pPr>
            <a:lvl4pPr marL="0" indent="0"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4pPr>
            <a:lvl5pPr marL="0" indent="0"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75A8FA4-8A9F-405E-A575-585F0CC759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7213" y="869950"/>
            <a:ext cx="9477375" cy="2857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rgbClr val="1B296A"/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  <a:lvl2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2pPr>
            <a:lvl3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3pPr>
            <a:lvl4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4pPr>
            <a:lvl5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8817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onne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A4E95-377C-45D0-90AD-0BCF8EC15388}"/>
              </a:ext>
            </a:extLst>
          </p:cNvPr>
          <p:cNvSpPr/>
          <p:nvPr userDrawn="1"/>
        </p:nvSpPr>
        <p:spPr>
          <a:xfrm>
            <a:off x="0" y="6767848"/>
            <a:ext cx="10691813" cy="791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30450AC-5A14-49BB-AA3F-02A96B84A2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4" y="6948497"/>
            <a:ext cx="1400144" cy="477902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EF15943-3E0B-417F-BC97-CAB5A29E6C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68938" y="1674253"/>
            <a:ext cx="4565650" cy="480433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fr-FR" dirty="0"/>
          </a:p>
        </p:txBody>
      </p:sp>
      <p:sp>
        <p:nvSpPr>
          <p:cNvPr id="13" name="Titre 4">
            <a:extLst>
              <a:ext uri="{FF2B5EF4-FFF2-40B4-BE49-F238E27FC236}">
                <a16:creationId xmlns:a16="http://schemas.microsoft.com/office/drawing/2014/main" id="{31904140-917D-4DD5-B8A9-B9F4E8E0E9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184" y="403225"/>
            <a:ext cx="9477405" cy="28579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85000"/>
                  </a:schemeClr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25AE5-785C-49BC-9396-C29C46D7E72B}"/>
              </a:ext>
            </a:extLst>
          </p:cNvPr>
          <p:cNvSpPr/>
          <p:nvPr userDrawn="1"/>
        </p:nvSpPr>
        <p:spPr>
          <a:xfrm>
            <a:off x="656820" y="697702"/>
            <a:ext cx="489400" cy="45719"/>
          </a:xfrm>
          <a:prstGeom prst="rect">
            <a:avLst/>
          </a:prstGeom>
          <a:solidFill>
            <a:srgbClr val="1B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1B296A"/>
              </a:solidFill>
            </a:endParaRPr>
          </a:p>
        </p:txBody>
      </p:sp>
      <p:sp>
        <p:nvSpPr>
          <p:cNvPr id="15" name="Espace réservé du contenu 12">
            <a:extLst>
              <a:ext uri="{FF2B5EF4-FFF2-40B4-BE49-F238E27FC236}">
                <a16:creationId xmlns:a16="http://schemas.microsoft.com/office/drawing/2014/main" id="{3D1C3855-A306-4CE0-8B5A-D97552B62BE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7225" y="1674254"/>
            <a:ext cx="4565650" cy="47973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  <a:lvl2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2pPr>
            <a:lvl3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3pPr>
            <a:lvl4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4pPr>
            <a:lvl5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E2DEFB93-62FB-4FD8-8AEE-BB8968796C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213" y="869950"/>
            <a:ext cx="9477376" cy="2857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rgbClr val="1B296A"/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  <a:lvl2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2pPr>
            <a:lvl3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3pPr>
            <a:lvl4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4pPr>
            <a:lvl5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0815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onne + picto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A4E95-377C-45D0-90AD-0BCF8EC15388}"/>
              </a:ext>
            </a:extLst>
          </p:cNvPr>
          <p:cNvSpPr/>
          <p:nvPr userDrawn="1"/>
        </p:nvSpPr>
        <p:spPr>
          <a:xfrm>
            <a:off x="0" y="6767848"/>
            <a:ext cx="10691813" cy="791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30450AC-5A14-49BB-AA3F-02A96B84A2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4" y="6948497"/>
            <a:ext cx="1400144" cy="477902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EF15943-3E0B-417F-BC97-CAB5A29E6C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68938" y="1650329"/>
            <a:ext cx="4565650" cy="48282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r-FR" dirty="0"/>
          </a:p>
        </p:txBody>
      </p:sp>
      <p:sp>
        <p:nvSpPr>
          <p:cNvPr id="13" name="Titre 4">
            <a:extLst>
              <a:ext uri="{FF2B5EF4-FFF2-40B4-BE49-F238E27FC236}">
                <a16:creationId xmlns:a16="http://schemas.microsoft.com/office/drawing/2014/main" id="{31904140-917D-4DD5-B8A9-B9F4E8E0E9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184" y="403225"/>
            <a:ext cx="9477405" cy="28579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85000"/>
                  </a:schemeClr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25AE5-785C-49BC-9396-C29C46D7E72B}"/>
              </a:ext>
            </a:extLst>
          </p:cNvPr>
          <p:cNvSpPr/>
          <p:nvPr userDrawn="1"/>
        </p:nvSpPr>
        <p:spPr>
          <a:xfrm>
            <a:off x="656820" y="697702"/>
            <a:ext cx="489400" cy="45719"/>
          </a:xfrm>
          <a:prstGeom prst="rect">
            <a:avLst/>
          </a:prstGeom>
          <a:solidFill>
            <a:srgbClr val="1B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1B296A"/>
              </a:solidFill>
            </a:endParaRPr>
          </a:p>
        </p:txBody>
      </p:sp>
      <p:sp>
        <p:nvSpPr>
          <p:cNvPr id="15" name="Espace réservé du contenu 12">
            <a:extLst>
              <a:ext uri="{FF2B5EF4-FFF2-40B4-BE49-F238E27FC236}">
                <a16:creationId xmlns:a16="http://schemas.microsoft.com/office/drawing/2014/main" id="{3D1C3855-A306-4CE0-8B5A-D97552B62BE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7225" y="1674254"/>
            <a:ext cx="4565650" cy="1983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  <a:lvl2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2pPr>
            <a:lvl3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3pPr>
            <a:lvl4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4pPr>
            <a:lvl5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E2DEFB93-62FB-4FD8-8AEE-BB8968796C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213" y="869950"/>
            <a:ext cx="9477376" cy="2857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rgbClr val="1B296A"/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  <a:lvl2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2pPr>
            <a:lvl3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3pPr>
            <a:lvl4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4pPr>
            <a:lvl5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1A6624-A445-4F4E-A631-BEDEB6C614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225" y="3902075"/>
            <a:ext cx="1224202" cy="724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1" name="Espace réservé du contenu 5">
            <a:extLst>
              <a:ext uri="{FF2B5EF4-FFF2-40B4-BE49-F238E27FC236}">
                <a16:creationId xmlns:a16="http://schemas.microsoft.com/office/drawing/2014/main" id="{D9FCEBBF-1F64-48C1-B428-9658EC6F375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5155" y="4807447"/>
            <a:ext cx="1224202" cy="724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AAD69772-EF45-45E9-830A-606F71DF517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5155" y="5705145"/>
            <a:ext cx="1224202" cy="724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655CE21-8E61-4FEA-B7A8-8A0D8251AB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57388" y="4084638"/>
            <a:ext cx="3265487" cy="361950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/>
              <a:defRPr sz="11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3ADC9EBC-E021-4B45-9C18-9E0909A7E0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57328" y="4937529"/>
            <a:ext cx="3265487" cy="361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BC33781C-7DF0-4F4E-8136-86743DC7BA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57328" y="5879497"/>
            <a:ext cx="3265487" cy="361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461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onne (sim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A4E95-377C-45D0-90AD-0BCF8EC15388}"/>
              </a:ext>
            </a:extLst>
          </p:cNvPr>
          <p:cNvSpPr/>
          <p:nvPr userDrawn="1"/>
        </p:nvSpPr>
        <p:spPr>
          <a:xfrm>
            <a:off x="0" y="6767848"/>
            <a:ext cx="10691813" cy="791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30450AC-5A14-49BB-AA3F-02A96B84A2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4" y="6948497"/>
            <a:ext cx="1400144" cy="477902"/>
          </a:xfrm>
          <a:prstGeom prst="rect">
            <a:avLst/>
          </a:prstGeom>
        </p:spPr>
      </p:pic>
      <p:sp>
        <p:nvSpPr>
          <p:cNvPr id="10" name="Titre 4">
            <a:extLst>
              <a:ext uri="{FF2B5EF4-FFF2-40B4-BE49-F238E27FC236}">
                <a16:creationId xmlns:a16="http://schemas.microsoft.com/office/drawing/2014/main" id="{44FAFC38-773F-4021-8DEA-6AC34D1F7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184" y="403225"/>
            <a:ext cx="9477405" cy="28579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85000"/>
                  </a:schemeClr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307873-99EC-43BD-84FB-15FC10724004}"/>
              </a:ext>
            </a:extLst>
          </p:cNvPr>
          <p:cNvSpPr/>
          <p:nvPr userDrawn="1"/>
        </p:nvSpPr>
        <p:spPr>
          <a:xfrm>
            <a:off x="656820" y="697702"/>
            <a:ext cx="489400" cy="45719"/>
          </a:xfrm>
          <a:prstGeom prst="rect">
            <a:avLst/>
          </a:prstGeom>
          <a:solidFill>
            <a:srgbClr val="1B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1B296A"/>
              </a:solidFill>
            </a:endParaRPr>
          </a:p>
        </p:txBody>
      </p:sp>
      <p:sp>
        <p:nvSpPr>
          <p:cNvPr id="12" name="Espace réservé du contenu 12">
            <a:extLst>
              <a:ext uri="{FF2B5EF4-FFF2-40B4-BE49-F238E27FC236}">
                <a16:creationId xmlns:a16="http://schemas.microsoft.com/office/drawing/2014/main" id="{3A1901BE-B599-44A6-8D59-86C144B304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7224" y="1674254"/>
            <a:ext cx="9377363" cy="47973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  <a:lvl2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2pPr>
            <a:lvl3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3pPr>
            <a:lvl4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4pPr>
            <a:lvl5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4" name="Espace réservé du texte 15">
            <a:extLst>
              <a:ext uri="{FF2B5EF4-FFF2-40B4-BE49-F238E27FC236}">
                <a16:creationId xmlns:a16="http://schemas.microsoft.com/office/drawing/2014/main" id="{C7870ACE-B548-4EB6-BB27-094CF7D663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7213" y="869950"/>
            <a:ext cx="9477375" cy="2857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rgbClr val="1B296A"/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  <a:lvl2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2pPr>
            <a:lvl3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3pPr>
            <a:lvl4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4pPr>
            <a:lvl5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4324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onnes + pi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A4E95-377C-45D0-90AD-0BCF8EC15388}"/>
              </a:ext>
            </a:extLst>
          </p:cNvPr>
          <p:cNvSpPr/>
          <p:nvPr userDrawn="1"/>
        </p:nvSpPr>
        <p:spPr>
          <a:xfrm>
            <a:off x="0" y="6767848"/>
            <a:ext cx="10691813" cy="791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30450AC-5A14-49BB-AA3F-02A96B84A2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4" y="6948497"/>
            <a:ext cx="1400144" cy="477902"/>
          </a:xfrm>
          <a:prstGeom prst="rect">
            <a:avLst/>
          </a:prstGeom>
        </p:spPr>
      </p:pic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571C709E-5313-494F-AE7B-DEE822C4CC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3871" y="2544289"/>
            <a:ext cx="1897777" cy="931885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id="{CACF6720-DCBD-42E3-877B-0B9778C9FF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69088" y="2544289"/>
            <a:ext cx="1897777" cy="931885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3" name="Espace réservé du contenu 4">
            <a:extLst>
              <a:ext uri="{FF2B5EF4-FFF2-40B4-BE49-F238E27FC236}">
                <a16:creationId xmlns:a16="http://schemas.microsoft.com/office/drawing/2014/main" id="{B9AF09E8-C843-4324-BD8A-9D82E1F777F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14305" y="2544289"/>
            <a:ext cx="1897777" cy="931885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5" name="Espace réservé du contenu 4">
            <a:extLst>
              <a:ext uri="{FF2B5EF4-FFF2-40B4-BE49-F238E27FC236}">
                <a16:creationId xmlns:a16="http://schemas.microsoft.com/office/drawing/2014/main" id="{CC4B8215-5B77-40E4-A40F-B8BCB2E6B5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73937" y="2544289"/>
            <a:ext cx="1897777" cy="931885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7" name="Titre 4">
            <a:extLst>
              <a:ext uri="{FF2B5EF4-FFF2-40B4-BE49-F238E27FC236}">
                <a16:creationId xmlns:a16="http://schemas.microsoft.com/office/drawing/2014/main" id="{97C593A8-C67A-4CC5-9AD0-BDB7355E81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184" y="403225"/>
            <a:ext cx="9477405" cy="28579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85000"/>
                  </a:schemeClr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4A78D8-587E-41EB-AF1E-34A84128A1C1}"/>
              </a:ext>
            </a:extLst>
          </p:cNvPr>
          <p:cNvSpPr/>
          <p:nvPr userDrawn="1"/>
        </p:nvSpPr>
        <p:spPr>
          <a:xfrm>
            <a:off x="656820" y="697702"/>
            <a:ext cx="489400" cy="45719"/>
          </a:xfrm>
          <a:prstGeom prst="rect">
            <a:avLst/>
          </a:prstGeom>
          <a:solidFill>
            <a:srgbClr val="1B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1B296A"/>
              </a:solidFill>
            </a:endParaRPr>
          </a:p>
        </p:txBody>
      </p:sp>
      <p:sp>
        <p:nvSpPr>
          <p:cNvPr id="21" name="Espace réservé du texte 15">
            <a:extLst>
              <a:ext uri="{FF2B5EF4-FFF2-40B4-BE49-F238E27FC236}">
                <a16:creationId xmlns:a16="http://schemas.microsoft.com/office/drawing/2014/main" id="{3AEBF099-9937-42B2-B71F-714FFBE638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7213" y="869950"/>
            <a:ext cx="9477375" cy="2857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rgbClr val="1B296A"/>
                </a:solidFill>
                <a:latin typeface="Sarabun SemiBold" panose="00000700000000000000" pitchFamily="2" charset="-34"/>
                <a:cs typeface="Sarabun SemiBold" panose="00000700000000000000" pitchFamily="2" charset="-34"/>
              </a:defRPr>
            </a:lvl1pPr>
            <a:lvl2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2pPr>
            <a:lvl3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3pPr>
            <a:lvl4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4pPr>
            <a:lvl5pPr>
              <a:defRPr>
                <a:latin typeface="Sarabun SemiBold" panose="00000700000000000000" pitchFamily="2" charset="-34"/>
                <a:cs typeface="Sarabun SemiBold" panose="00000700000000000000" pitchFamily="2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4" name="Espace réservé du contenu 23">
            <a:extLst>
              <a:ext uri="{FF2B5EF4-FFF2-40B4-BE49-F238E27FC236}">
                <a16:creationId xmlns:a16="http://schemas.microsoft.com/office/drawing/2014/main" id="{DF49EC13-3B17-4160-B4C2-D6887671A46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23938" y="3625850"/>
            <a:ext cx="1897062" cy="1641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tabLst/>
              <a:defRPr sz="105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  <a:lvl2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2pPr>
            <a:lvl3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3pPr>
            <a:lvl4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4pPr>
            <a:lvl5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5" name="Espace réservé du contenu 23">
            <a:extLst>
              <a:ext uri="{FF2B5EF4-FFF2-40B4-BE49-F238E27FC236}">
                <a16:creationId xmlns:a16="http://schemas.microsoft.com/office/drawing/2014/main" id="{12256189-F8DB-4EDA-8B45-E34D97B9B0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73738" y="3630590"/>
            <a:ext cx="1897062" cy="1641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  <a:lvl2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2pPr>
            <a:lvl3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3pPr>
            <a:lvl4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4pPr>
            <a:lvl5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6" name="Espace réservé du contenu 23">
            <a:extLst>
              <a:ext uri="{FF2B5EF4-FFF2-40B4-BE49-F238E27FC236}">
                <a16:creationId xmlns:a16="http://schemas.microsoft.com/office/drawing/2014/main" id="{1A02CE28-F211-40B0-A008-B18499377D1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514305" y="3625850"/>
            <a:ext cx="1897062" cy="1641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  <a:lvl2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2pPr>
            <a:lvl3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3pPr>
            <a:lvl4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4pPr>
            <a:lvl5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7" name="Espace réservé du contenu 23">
            <a:extLst>
              <a:ext uri="{FF2B5EF4-FFF2-40B4-BE49-F238E27FC236}">
                <a16:creationId xmlns:a16="http://schemas.microsoft.com/office/drawing/2014/main" id="{4AF61A5C-C03A-4E8A-8863-E2FD09110B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770814" y="3645056"/>
            <a:ext cx="1897062" cy="1641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  <a:lvl2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2pPr>
            <a:lvl3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3pPr>
            <a:lvl4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4pPr>
            <a:lvl5pPr>
              <a:defRPr sz="1050">
                <a:latin typeface="Sarabun SemiBold" panose="00000700000000000000" pitchFamily="2" charset="-34"/>
                <a:cs typeface="Sarabun SemiBold" panose="00000700000000000000" pitchFamily="2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8" name="Espace réservé du contenu 12">
            <a:extLst>
              <a:ext uri="{FF2B5EF4-FFF2-40B4-BE49-F238E27FC236}">
                <a16:creationId xmlns:a16="http://schemas.microsoft.com/office/drawing/2014/main" id="{BBB5B74C-D3DA-4A19-A758-012D8B76EAD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57224" y="1674254"/>
            <a:ext cx="9377363" cy="6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1pPr>
            <a:lvl2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2pPr>
            <a:lvl3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3pPr>
            <a:lvl4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4pPr>
            <a:lvl5pPr>
              <a:defRPr sz="1200">
                <a:latin typeface="Sarabun regular" panose="00000500000000000000" pitchFamily="2" charset="-34"/>
                <a:cs typeface="Sarabun regular" panose="00000500000000000000" pitchFamily="2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070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29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2" r:id="rId3"/>
    <p:sldLayoutId id="2147483736" r:id="rId4"/>
    <p:sldLayoutId id="2147483737" r:id="rId5"/>
    <p:sldLayoutId id="2147483739" r:id="rId6"/>
    <p:sldLayoutId id="2147483733" r:id="rId7"/>
    <p:sldLayoutId id="214748373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E0861DE8-9ECD-4A2F-92AC-E1256FD0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53401"/>
            <a:ext cx="10691813" cy="1329252"/>
          </a:xfrm>
        </p:spPr>
        <p:txBody>
          <a:bodyPr/>
          <a:lstStyle/>
          <a:p>
            <a:r>
              <a:rPr lang="fr-FR" dirty="0"/>
              <a:t>Orientation et Formation Professionnelle</a:t>
            </a:r>
            <a:br>
              <a:rPr lang="fr-FR" dirty="0"/>
            </a:br>
            <a:r>
              <a:rPr lang="fr-FR" dirty="0"/>
              <a:t>Tertiaire et Développement Informatique</a:t>
            </a:r>
          </a:p>
        </p:txBody>
      </p:sp>
    </p:spTree>
    <p:extLst>
      <p:ext uri="{BB962C8B-B14F-4D97-AF65-F5344CB8AC3E}">
        <p14:creationId xmlns:p14="http://schemas.microsoft.com/office/powerpoint/2010/main" val="613965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E857E-05AE-2020-6C41-1C9EECEB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C6D118C-57A0-F9BE-B34A-D9DA6D061F3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822015351"/>
              </p:ext>
            </p:extLst>
          </p:nvPr>
        </p:nvGraphicFramePr>
        <p:xfrm>
          <a:off x="657225" y="1674813"/>
          <a:ext cx="9377361" cy="212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25787">
                  <a:extLst>
                    <a:ext uri="{9D8B030D-6E8A-4147-A177-3AD203B41FA5}">
                      <a16:colId xmlns:a16="http://schemas.microsoft.com/office/drawing/2014/main" val="480445062"/>
                    </a:ext>
                  </a:extLst>
                </a:gridCol>
                <a:gridCol w="3125787">
                  <a:extLst>
                    <a:ext uri="{9D8B030D-6E8A-4147-A177-3AD203B41FA5}">
                      <a16:colId xmlns:a16="http://schemas.microsoft.com/office/drawing/2014/main" val="3660650432"/>
                    </a:ext>
                  </a:extLst>
                </a:gridCol>
                <a:gridCol w="3125787">
                  <a:extLst>
                    <a:ext uri="{9D8B030D-6E8A-4147-A177-3AD203B41FA5}">
                      <a16:colId xmlns:a16="http://schemas.microsoft.com/office/drawing/2014/main" val="4058896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Système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Symboles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10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décimal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0,1,2……9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51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6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0,1,2……7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36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Hexadécimal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0,1,2……9</a:t>
                      </a:r>
                    </a:p>
                    <a:p>
                      <a:r>
                        <a:rPr lang="fr-FR" dirty="0"/>
                        <a:t>A,B,C,D,E,F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933713"/>
                  </a:ext>
                </a:extLst>
              </a:tr>
            </a:tbl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7DA778-D2CD-DABD-9016-097D4EE1A7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Les systèmes de numération les plus utilisés : </a:t>
            </a:r>
          </a:p>
        </p:txBody>
      </p:sp>
    </p:spTree>
    <p:extLst>
      <p:ext uri="{BB962C8B-B14F-4D97-AF65-F5344CB8AC3E}">
        <p14:creationId xmlns:p14="http://schemas.microsoft.com/office/powerpoint/2010/main" val="66354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8E4683C-6DA1-49AF-A6B3-AF7AF553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 d’une base à une autre base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91138B-59ED-4DBA-9117-EC934C456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5824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365A4B-696A-07FB-87D3-93F78D01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7A0D81-0B7F-9149-CD83-99AD822557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3385" y="1674254"/>
            <a:ext cx="10103005" cy="4797380"/>
          </a:xfrm>
        </p:spPr>
        <p:txBody>
          <a:bodyPr/>
          <a:lstStyle/>
          <a:p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(10111001)</a:t>
            </a:r>
            <a:r>
              <a:rPr lang="fr-F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= 1*2</a:t>
            </a:r>
            <a:r>
              <a:rPr lang="fr-F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+ 0*2</a:t>
            </a:r>
            <a:r>
              <a:rPr lang="fr-F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+ 1*2</a:t>
            </a:r>
            <a:r>
              <a:rPr lang="fr-F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+ 1*2</a:t>
            </a:r>
            <a:r>
              <a:rPr lang="fr-F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+ 1*2</a:t>
            </a:r>
            <a:r>
              <a:rPr lang="fr-F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+ 0*2² + 0*2</a:t>
            </a:r>
            <a:r>
              <a:rPr lang="fr-F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+ 1*2</a:t>
            </a:r>
            <a:r>
              <a:rPr lang="fr-F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fr-F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=  128  +   0    +   32   +   16   +    8    +   0     +    0   +     1</a:t>
            </a:r>
          </a:p>
          <a:p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=  (185)</a:t>
            </a:r>
            <a:r>
              <a:rPr lang="fr-F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fr-F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4CD466-484B-7FB8-D9D7-F8BAB20C4B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Conversion de la base 2 à la base 10</a:t>
            </a:r>
          </a:p>
        </p:txBody>
      </p:sp>
    </p:spTree>
    <p:extLst>
      <p:ext uri="{BB962C8B-B14F-4D97-AF65-F5344CB8AC3E}">
        <p14:creationId xmlns:p14="http://schemas.microsoft.com/office/powerpoint/2010/main" val="246007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08FF4-B66C-A51B-AEC6-C0DC439F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C2940-5A62-0FAE-0ED9-55106C7D94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9620" y="1585044"/>
            <a:ext cx="9377363" cy="4797380"/>
          </a:xfrm>
        </p:spPr>
        <p:txBody>
          <a:bodyPr/>
          <a:lstStyle/>
          <a:p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(157)</a:t>
            </a:r>
            <a:r>
              <a:rPr lang="fr-F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= 1*8² + 5*8</a:t>
            </a:r>
            <a:r>
              <a:rPr lang="fr-F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+ 7*8</a:t>
            </a:r>
            <a:r>
              <a:rPr lang="fr-F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	 =  64    +   40    +   7</a:t>
            </a:r>
          </a:p>
          <a:p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	 =  (111)</a:t>
            </a:r>
            <a:r>
              <a:rPr lang="fr-F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fr-F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A9EE54-28EA-9852-562E-7C44095ED0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Conversion de la base 8 à la base 10</a:t>
            </a:r>
          </a:p>
        </p:txBody>
      </p:sp>
    </p:spTree>
    <p:extLst>
      <p:ext uri="{BB962C8B-B14F-4D97-AF65-F5344CB8AC3E}">
        <p14:creationId xmlns:p14="http://schemas.microsoft.com/office/powerpoint/2010/main" val="342394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C9EA4-BE20-7090-8888-699A02BC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8546E-19CA-B86A-6CD2-C377F0579D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(A25E)</a:t>
            </a:r>
            <a:r>
              <a:rPr lang="fr-F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= A*16</a:t>
            </a:r>
            <a:r>
              <a:rPr lang="fr-F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+ 2*16² + 5*16</a:t>
            </a:r>
            <a:r>
              <a:rPr lang="fr-F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+ E*16</a:t>
            </a:r>
            <a:r>
              <a:rPr lang="fr-F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fr-F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	       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= 10*16</a:t>
            </a:r>
            <a:r>
              <a:rPr lang="fr-F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+ 2*16² + 5*16</a:t>
            </a:r>
            <a:r>
              <a:rPr lang="fr-F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+ 14*16</a:t>
            </a:r>
            <a:r>
              <a:rPr lang="fr-F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fr-F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	       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= 40960   +  512   +   80     +  14</a:t>
            </a:r>
          </a:p>
          <a:p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	     = (41566)</a:t>
            </a:r>
            <a:r>
              <a:rPr lang="fr-F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fr-F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	      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8D364F-DC3A-E0DD-99BC-50C089C258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Conversion de la base 16 à la base 10</a:t>
            </a:r>
          </a:p>
        </p:txBody>
      </p:sp>
    </p:spTree>
    <p:extLst>
      <p:ext uri="{BB962C8B-B14F-4D97-AF65-F5344CB8AC3E}">
        <p14:creationId xmlns:p14="http://schemas.microsoft.com/office/powerpoint/2010/main" val="1415369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448F7-778B-66A0-CB21-B83C4A8C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DBE446-AC82-ED89-E84B-D2D7854833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Conversion de la base 10 à la base (b)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77EBDF69-B312-0A4A-43CC-8E92F993A970}"/>
              </a:ext>
            </a:extLst>
          </p:cNvPr>
          <p:cNvGrpSpPr/>
          <p:nvPr/>
        </p:nvGrpSpPr>
        <p:grpSpPr>
          <a:xfrm>
            <a:off x="6415134" y="1698601"/>
            <a:ext cx="2851529" cy="3285993"/>
            <a:chOff x="1932344" y="2679909"/>
            <a:chExt cx="2529431" cy="2888178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C3F20FA-3333-163B-BFB3-40EBF388738A}"/>
                </a:ext>
              </a:extLst>
            </p:cNvPr>
            <p:cNvSpPr txBox="1"/>
            <p:nvPr/>
          </p:nvSpPr>
          <p:spPr>
            <a:xfrm>
              <a:off x="4108112" y="4079850"/>
              <a:ext cx="245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b</a:t>
              </a:r>
            </a:p>
          </p:txBody>
        </p: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95FDA390-AD89-C47D-02F4-2D62E246BA89}"/>
                </a:ext>
              </a:extLst>
            </p:cNvPr>
            <p:cNvGrpSpPr/>
            <p:nvPr/>
          </p:nvGrpSpPr>
          <p:grpSpPr>
            <a:xfrm>
              <a:off x="1932344" y="2679909"/>
              <a:ext cx="2529431" cy="2888178"/>
              <a:chOff x="5314709" y="1649804"/>
              <a:chExt cx="2529431" cy="2888178"/>
            </a:xfrm>
          </p:grpSpPr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7E005B34-B9B3-2F44-0CA4-190DC8A22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29546" y="2105880"/>
                <a:ext cx="432854" cy="999831"/>
              </a:xfrm>
              <a:prstGeom prst="rect">
                <a:avLst/>
              </a:prstGeom>
            </p:spPr>
          </p:pic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2D11706D-D816-C32E-6C23-A0E65B4118FB}"/>
                  </a:ext>
                </a:extLst>
              </p:cNvPr>
              <p:cNvGrpSpPr/>
              <p:nvPr/>
            </p:nvGrpSpPr>
            <p:grpSpPr>
              <a:xfrm>
                <a:off x="5923554" y="1750741"/>
                <a:ext cx="390293" cy="981308"/>
                <a:chOff x="892098" y="1717288"/>
                <a:chExt cx="211873" cy="390292"/>
              </a:xfrm>
            </p:grpSpPr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DEB869F1-4C6D-CDC5-CC75-D3CD3E4E4827}"/>
                    </a:ext>
                  </a:extLst>
                </p:cNvPr>
                <p:cNvCxnSpPr/>
                <p:nvPr/>
              </p:nvCxnSpPr>
              <p:spPr>
                <a:xfrm>
                  <a:off x="892098" y="1717288"/>
                  <a:ext cx="0" cy="39029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4628E834-A587-FD2F-4B99-5AB313B7D8EA}"/>
                    </a:ext>
                  </a:extLst>
                </p:cNvPr>
                <p:cNvCxnSpPr/>
                <p:nvPr/>
              </p:nvCxnSpPr>
              <p:spPr>
                <a:xfrm>
                  <a:off x="892098" y="1828800"/>
                  <a:ext cx="211873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AAB9757F-7B72-FDBE-0D29-F53FC0B21469}"/>
                  </a:ext>
                </a:extLst>
              </p:cNvPr>
              <p:cNvGrpSpPr/>
              <p:nvPr/>
            </p:nvGrpSpPr>
            <p:grpSpPr>
              <a:xfrm>
                <a:off x="5314709" y="1649804"/>
                <a:ext cx="2529431" cy="2888178"/>
                <a:chOff x="5345906" y="1705770"/>
                <a:chExt cx="2529431" cy="2888178"/>
              </a:xfrm>
            </p:grpSpPr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D1893A83-65DE-CE4F-4EA7-C65B23014800}"/>
                    </a:ext>
                  </a:extLst>
                </p:cNvPr>
                <p:cNvSpPr txBox="1"/>
                <p:nvPr/>
              </p:nvSpPr>
              <p:spPr>
                <a:xfrm>
                  <a:off x="5602359" y="1705770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000" b="1" dirty="0"/>
                    <a:t>X</a:t>
                  </a:r>
                </a:p>
              </p:txBody>
            </p:sp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1A5F1D9-EE2E-90EA-96B1-5CD5D6618795}"/>
                    </a:ext>
                  </a:extLst>
                </p:cNvPr>
                <p:cNvSpPr txBox="1"/>
                <p:nvPr/>
              </p:nvSpPr>
              <p:spPr>
                <a:xfrm>
                  <a:off x="5990552" y="1705770"/>
                  <a:ext cx="2453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000" b="1" dirty="0"/>
                    <a:t>b</a:t>
                  </a:r>
                </a:p>
              </p:txBody>
            </p:sp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19B262A-E889-A1A4-5C7A-03FF9FC0B97D}"/>
                    </a:ext>
                  </a:extLst>
                </p:cNvPr>
                <p:cNvSpPr txBox="1"/>
                <p:nvPr/>
              </p:nvSpPr>
              <p:spPr>
                <a:xfrm>
                  <a:off x="5994953" y="2042266"/>
                  <a:ext cx="4122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000" b="1" dirty="0"/>
                    <a:t>X</a:t>
                  </a:r>
                  <a:r>
                    <a:rPr lang="fr-FR" sz="2000" b="1" baseline="-25000" dirty="0"/>
                    <a:t>1</a:t>
                  </a:r>
                  <a:endParaRPr lang="fr-FR" sz="2000" b="1" dirty="0"/>
                </a:p>
              </p:txBody>
            </p:sp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8A55B60E-4D01-476E-81AE-F0D7D667EAA4}"/>
                    </a:ext>
                  </a:extLst>
                </p:cNvPr>
                <p:cNvSpPr txBox="1"/>
                <p:nvPr/>
              </p:nvSpPr>
              <p:spPr>
                <a:xfrm>
                  <a:off x="6465346" y="2041340"/>
                  <a:ext cx="2453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000" b="1" dirty="0"/>
                    <a:t>b</a:t>
                  </a:r>
                </a:p>
              </p:txBody>
            </p:sp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082A4D57-C587-7B15-DCA5-DC6E52DEC6EB}"/>
                    </a:ext>
                  </a:extLst>
                </p:cNvPr>
                <p:cNvSpPr txBox="1"/>
                <p:nvPr/>
              </p:nvSpPr>
              <p:spPr>
                <a:xfrm>
                  <a:off x="5556953" y="2117030"/>
                  <a:ext cx="4571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b="1" dirty="0"/>
                    <a:t>a</a:t>
                  </a:r>
                  <a:r>
                    <a:rPr lang="fr-FR" sz="2400" b="1" baseline="-25000" dirty="0"/>
                    <a:t>0</a:t>
                  </a:r>
                  <a:endParaRPr lang="fr-FR" sz="2400" b="1" dirty="0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B60EFA7B-4B7B-321D-3246-6565F26BF6FC}"/>
                    </a:ext>
                  </a:extLst>
                </p:cNvPr>
                <p:cNvSpPr txBox="1"/>
                <p:nvPr/>
              </p:nvSpPr>
              <p:spPr>
                <a:xfrm>
                  <a:off x="6036370" y="2492780"/>
                  <a:ext cx="4571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b="1" dirty="0"/>
                    <a:t>a</a:t>
                  </a:r>
                  <a:r>
                    <a:rPr lang="fr-FR" sz="2400" b="1" baseline="-25000" dirty="0"/>
                    <a:t>1</a:t>
                  </a:r>
                  <a:endParaRPr lang="fr-FR" sz="2400" b="1" dirty="0"/>
                </a:p>
              </p:txBody>
            </p:sp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2DE7FB41-4392-3DDA-2E72-FC87E5393E0A}"/>
                    </a:ext>
                  </a:extLst>
                </p:cNvPr>
                <p:cNvSpPr txBox="1"/>
                <p:nvPr/>
              </p:nvSpPr>
              <p:spPr>
                <a:xfrm rot="2506016">
                  <a:off x="6606296" y="2317085"/>
                  <a:ext cx="43285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800" b="1" dirty="0"/>
                    <a:t>…</a:t>
                  </a:r>
                </a:p>
              </p:txBody>
            </p:sp>
            <p:pic>
              <p:nvPicPr>
                <p:cNvPr id="38" name="Image 37">
                  <a:extLst>
                    <a:ext uri="{FF2B5EF4-FFF2-40B4-BE49-F238E27FC236}">
                      <a16:creationId xmlns:a16="http://schemas.microsoft.com/office/drawing/2014/main" id="{4136BB9C-B6D8-B053-14B5-89DB43AA50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442483" y="3180133"/>
                  <a:ext cx="432854" cy="999831"/>
                </a:xfrm>
                <a:prstGeom prst="rect">
                  <a:avLst/>
                </a:prstGeom>
              </p:spPr>
            </p:pic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D17BA441-DB5B-1243-BF94-7D2CFF13098A}"/>
                    </a:ext>
                  </a:extLst>
                </p:cNvPr>
                <p:cNvSpPr txBox="1"/>
                <p:nvPr/>
              </p:nvSpPr>
              <p:spPr>
                <a:xfrm>
                  <a:off x="6960620" y="3105711"/>
                  <a:ext cx="41710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000" b="1" dirty="0" err="1"/>
                    <a:t>X</a:t>
                  </a:r>
                  <a:r>
                    <a:rPr lang="fr-FR" sz="2000" b="1" baseline="-25000" dirty="0" err="1"/>
                    <a:t>n</a:t>
                  </a:r>
                  <a:endParaRPr lang="fr-FR" sz="2000" b="1" dirty="0"/>
                </a:p>
              </p:txBody>
            </p:sp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A456EB53-4ADB-F2C7-6D1D-7DD069DBA956}"/>
                    </a:ext>
                  </a:extLst>
                </p:cNvPr>
                <p:cNvSpPr txBox="1"/>
                <p:nvPr/>
              </p:nvSpPr>
              <p:spPr>
                <a:xfrm>
                  <a:off x="6960620" y="3494003"/>
                  <a:ext cx="4571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b="1" dirty="0"/>
                    <a:t>a</a:t>
                  </a:r>
                  <a:r>
                    <a:rPr lang="fr-FR" sz="2400" b="1" baseline="-25000" dirty="0"/>
                    <a:t>n</a:t>
                  </a:r>
                  <a:endParaRPr lang="fr-FR" sz="2400" b="1" dirty="0"/>
                </a:p>
              </p:txBody>
            </p:sp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3C1E04BC-5955-30A4-79C7-FC8661241586}"/>
                    </a:ext>
                  </a:extLst>
                </p:cNvPr>
                <p:cNvSpPr txBox="1"/>
                <p:nvPr/>
              </p:nvSpPr>
              <p:spPr>
                <a:xfrm>
                  <a:off x="7515131" y="3580243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/>
                    <a:t>0</a:t>
                  </a:r>
                </a:p>
              </p:txBody>
            </p:sp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909E3358-3964-9AB0-F0AE-E280D4CDD6F4}"/>
                    </a:ext>
                  </a:extLst>
                </p:cNvPr>
                <p:cNvSpPr/>
                <p:nvPr/>
              </p:nvSpPr>
              <p:spPr>
                <a:xfrm rot="18919581">
                  <a:off x="6209704" y="1766317"/>
                  <a:ext cx="555187" cy="2827631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3" name="Connecteur droit avec flèche 42">
                  <a:extLst>
                    <a:ext uri="{FF2B5EF4-FFF2-40B4-BE49-F238E27FC236}">
                      <a16:creationId xmlns:a16="http://schemas.microsoft.com/office/drawing/2014/main" id="{146ADF6C-C8C1-0919-7B06-3350B50F1086}"/>
                    </a:ext>
                  </a:extLst>
                </p:cNvPr>
                <p:cNvCxnSpPr/>
                <p:nvPr/>
              </p:nvCxnSpPr>
              <p:spPr>
                <a:xfrm flipH="1" flipV="1">
                  <a:off x="5345906" y="2954445"/>
                  <a:ext cx="1476817" cy="149489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7B6DFAB5-7701-4B8E-EB8C-2B876BF0E13C}"/>
              </a:ext>
            </a:extLst>
          </p:cNvPr>
          <p:cNvSpPr txBox="1"/>
          <p:nvPr/>
        </p:nvSpPr>
        <p:spPr>
          <a:xfrm>
            <a:off x="713604" y="3262612"/>
            <a:ext cx="523604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On utilise des divisions successives :</a:t>
            </a:r>
          </a:p>
          <a:p>
            <a:endParaRPr lang="fr-FR" sz="2800" b="1" dirty="0"/>
          </a:p>
          <a:p>
            <a:r>
              <a:rPr lang="fr-FR" sz="2800" b="1" dirty="0"/>
              <a:t>(X)</a:t>
            </a:r>
            <a:r>
              <a:rPr lang="fr-FR" sz="2800" b="1" baseline="-25000" dirty="0"/>
              <a:t>10</a:t>
            </a:r>
            <a:r>
              <a:rPr lang="fr-FR" sz="2800" b="1" dirty="0"/>
              <a:t> = (a</a:t>
            </a:r>
            <a:r>
              <a:rPr lang="fr-FR" sz="2800" b="1" baseline="-25000" dirty="0"/>
              <a:t>n </a:t>
            </a:r>
            <a:r>
              <a:rPr lang="fr-FR" sz="2800" b="1" dirty="0"/>
              <a:t>a</a:t>
            </a:r>
            <a:r>
              <a:rPr lang="fr-FR" sz="2800" b="1" baseline="-25000" dirty="0"/>
              <a:t>n-1</a:t>
            </a:r>
            <a:r>
              <a:rPr lang="fr-FR" sz="2800" b="1" dirty="0"/>
              <a:t> … a</a:t>
            </a:r>
            <a:r>
              <a:rPr lang="fr-FR" sz="2800" b="1" baseline="-25000" dirty="0"/>
              <a:t>1 </a:t>
            </a:r>
            <a:r>
              <a:rPr lang="fr-FR" sz="2800" b="1" dirty="0"/>
              <a:t>a</a:t>
            </a:r>
            <a:r>
              <a:rPr lang="fr-FR" sz="2800" b="1" baseline="-25000" dirty="0"/>
              <a:t>0</a:t>
            </a:r>
            <a:r>
              <a:rPr lang="fr-FR" sz="2800" b="1" dirty="0"/>
              <a:t>)</a:t>
            </a:r>
            <a:r>
              <a:rPr lang="fr-FR" sz="2800" b="1" baseline="-25000" dirty="0"/>
              <a:t>b</a:t>
            </a:r>
            <a:endParaRPr lang="fr-FR" sz="28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657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4A86C-46E6-B558-715C-9797ECFF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CB4D80-7D88-23E7-0836-B1BFAD6801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Exemple : (125)</a:t>
            </a:r>
            <a:r>
              <a:rPr lang="fr-FR" baseline="-25000" dirty="0"/>
              <a:t>10</a:t>
            </a:r>
            <a:r>
              <a:rPr lang="fr-FR" dirty="0"/>
              <a:t> vers la base 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E6523A-827B-432E-63F3-D4E28C34762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60003" y="1966031"/>
            <a:ext cx="616400" cy="1423795"/>
          </a:xfrm>
          <a:prstGeom prst="rect">
            <a:avLst/>
          </a:prstGeom>
        </p:spPr>
      </p:pic>
      <p:grpSp>
        <p:nvGrpSpPr>
          <p:cNvPr id="40" name="Groupe 39">
            <a:extLst>
              <a:ext uri="{FF2B5EF4-FFF2-40B4-BE49-F238E27FC236}">
                <a16:creationId xmlns:a16="http://schemas.microsoft.com/office/drawing/2014/main" id="{A2A8C97A-3120-174F-244F-CA4FF4F7F05C}"/>
              </a:ext>
            </a:extLst>
          </p:cNvPr>
          <p:cNvGrpSpPr/>
          <p:nvPr/>
        </p:nvGrpSpPr>
        <p:grpSpPr>
          <a:xfrm>
            <a:off x="557183" y="1966032"/>
            <a:ext cx="4405109" cy="3163529"/>
            <a:chOff x="3966609" y="1865404"/>
            <a:chExt cx="3263386" cy="2856000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08B22265-5476-A628-CC3A-2413085EA3FC}"/>
                </a:ext>
              </a:extLst>
            </p:cNvPr>
            <p:cNvSpPr txBox="1"/>
            <p:nvPr/>
          </p:nvSpPr>
          <p:spPr>
            <a:xfrm>
              <a:off x="5319434" y="3301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8E28EF3C-F2D2-CDB2-D1AB-1A5B86CD2575}"/>
                </a:ext>
              </a:extLst>
            </p:cNvPr>
            <p:cNvGrpSpPr/>
            <p:nvPr/>
          </p:nvGrpSpPr>
          <p:grpSpPr>
            <a:xfrm>
              <a:off x="3966609" y="1865404"/>
              <a:ext cx="3263386" cy="2856000"/>
              <a:chOff x="3966609" y="1865404"/>
              <a:chExt cx="3263386" cy="2856000"/>
            </a:xfrm>
          </p:grpSpPr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BD9030F-2270-928F-D0BC-6D256B79571C}"/>
                  </a:ext>
                </a:extLst>
              </p:cNvPr>
              <p:cNvSpPr txBox="1"/>
              <p:nvPr/>
            </p:nvSpPr>
            <p:spPr>
              <a:xfrm>
                <a:off x="5690629" y="2719198"/>
                <a:ext cx="359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2</a:t>
                </a:r>
              </a:p>
            </p:txBody>
          </p:sp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97C0EDF3-1025-6088-FE69-4E87E8AC3FB7}"/>
                  </a:ext>
                </a:extLst>
              </p:cNvPr>
              <p:cNvGrpSpPr/>
              <p:nvPr/>
            </p:nvGrpSpPr>
            <p:grpSpPr>
              <a:xfrm>
                <a:off x="3966609" y="1865404"/>
                <a:ext cx="3263386" cy="2856000"/>
                <a:chOff x="3966609" y="1865404"/>
                <a:chExt cx="3263386" cy="2856000"/>
              </a:xfrm>
            </p:grpSpPr>
            <p:pic>
              <p:nvPicPr>
                <p:cNvPr id="16" name="Espace réservé du contenu 4">
                  <a:extLst>
                    <a:ext uri="{FF2B5EF4-FFF2-40B4-BE49-F238E27FC236}">
                      <a16:creationId xmlns:a16="http://schemas.microsoft.com/office/drawing/2014/main" id="{0480A41E-EAA9-79A7-F63C-EC2F386BAA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031535" y="3093910"/>
                  <a:ext cx="432854" cy="999831"/>
                </a:xfrm>
                <a:prstGeom prst="rect">
                  <a:avLst/>
                </a:prstGeom>
              </p:spPr>
            </p:pic>
            <p:grpSp>
              <p:nvGrpSpPr>
                <p:cNvPr id="37" name="Groupe 36">
                  <a:extLst>
                    <a:ext uri="{FF2B5EF4-FFF2-40B4-BE49-F238E27FC236}">
                      <a16:creationId xmlns:a16="http://schemas.microsoft.com/office/drawing/2014/main" id="{8B9CF2FC-A694-4AB3-AFC8-858DFAF56598}"/>
                    </a:ext>
                  </a:extLst>
                </p:cNvPr>
                <p:cNvGrpSpPr/>
                <p:nvPr/>
              </p:nvGrpSpPr>
              <p:grpSpPr>
                <a:xfrm>
                  <a:off x="3966609" y="1865404"/>
                  <a:ext cx="3263386" cy="2856000"/>
                  <a:chOff x="766209" y="1536247"/>
                  <a:chExt cx="3263386" cy="2856000"/>
                </a:xfrm>
              </p:grpSpPr>
              <p:pic>
                <p:nvPicPr>
                  <p:cNvPr id="8" name="Espace réservé du contenu 4">
                    <a:extLst>
                      <a:ext uri="{FF2B5EF4-FFF2-40B4-BE49-F238E27FC236}">
                        <a16:creationId xmlns:a16="http://schemas.microsoft.com/office/drawing/2014/main" id="{CB4F57AF-F67E-EB3F-91E6-1C96B10956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686180" y="1916639"/>
                    <a:ext cx="432854" cy="999831"/>
                  </a:xfrm>
                  <a:prstGeom prst="rect">
                    <a:avLst/>
                  </a:prstGeom>
                </p:spPr>
              </p:pic>
              <p:grpSp>
                <p:nvGrpSpPr>
                  <p:cNvPr id="36" name="Groupe 35">
                    <a:extLst>
                      <a:ext uri="{FF2B5EF4-FFF2-40B4-BE49-F238E27FC236}">
                        <a16:creationId xmlns:a16="http://schemas.microsoft.com/office/drawing/2014/main" id="{CA5FC8B5-0ECF-6D5C-5087-316A00A6C99D}"/>
                      </a:ext>
                    </a:extLst>
                  </p:cNvPr>
                  <p:cNvGrpSpPr/>
                  <p:nvPr/>
                </p:nvGrpSpPr>
                <p:grpSpPr>
                  <a:xfrm>
                    <a:off x="766209" y="1536247"/>
                    <a:ext cx="3263386" cy="2856000"/>
                    <a:chOff x="760245" y="1554528"/>
                    <a:chExt cx="3263386" cy="2856000"/>
                  </a:xfrm>
                </p:grpSpPr>
                <p:sp>
                  <p:nvSpPr>
                    <p:cNvPr id="29" name="ZoneTexte 28">
                      <a:extLst>
                        <a:ext uri="{FF2B5EF4-FFF2-40B4-BE49-F238E27FC236}">
                          <a16:creationId xmlns:a16="http://schemas.microsoft.com/office/drawing/2014/main" id="{BB7E4D1B-39B9-91B0-D13C-74E66CB8CF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74508" y="2581436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/>
                        <a:t>1</a:t>
                      </a:r>
                    </a:p>
                  </p:txBody>
                </p:sp>
                <p:grpSp>
                  <p:nvGrpSpPr>
                    <p:cNvPr id="35" name="Groupe 34">
                      <a:extLst>
                        <a:ext uri="{FF2B5EF4-FFF2-40B4-BE49-F238E27FC236}">
                          <a16:creationId xmlns:a16="http://schemas.microsoft.com/office/drawing/2014/main" id="{F672E33E-DBFD-F84A-3ECC-5EBA3A115D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0245" y="1554528"/>
                      <a:ext cx="3263386" cy="2856000"/>
                      <a:chOff x="760245" y="1554528"/>
                      <a:chExt cx="3263386" cy="2856000"/>
                    </a:xfrm>
                  </p:grpSpPr>
                  <p:pic>
                    <p:nvPicPr>
                      <p:cNvPr id="9" name="Espace réservé du contenu 4">
                        <a:extLst>
                          <a:ext uri="{FF2B5EF4-FFF2-40B4-BE49-F238E27FC236}">
                            <a16:creationId xmlns:a16="http://schemas.microsoft.com/office/drawing/2014/main" id="{C244CF5F-617A-6803-2CF1-3040AE8CF13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45447" y="2190814"/>
                        <a:ext cx="432854" cy="99983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" name="Espace réservé du contenu 4">
                        <a:extLst>
                          <a:ext uri="{FF2B5EF4-FFF2-40B4-BE49-F238E27FC236}">
                            <a16:creationId xmlns:a16="http://schemas.microsoft.com/office/drawing/2014/main" id="{FD0E509A-BB4B-4531-1F34-A9FE336F00E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0778" y="3102093"/>
                        <a:ext cx="432854" cy="99983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8" name="Espace réservé du contenu 4">
                        <a:extLst>
                          <a:ext uri="{FF2B5EF4-FFF2-40B4-BE49-F238E27FC236}">
                            <a16:creationId xmlns:a16="http://schemas.microsoft.com/office/drawing/2014/main" id="{9F728742-7F7F-9FD4-21B8-D874A49CE22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90777" y="3410697"/>
                        <a:ext cx="432854" cy="999831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34" name="Groupe 33">
                        <a:extLst>
                          <a:ext uri="{FF2B5EF4-FFF2-40B4-BE49-F238E27FC236}">
                            <a16:creationId xmlns:a16="http://schemas.microsoft.com/office/drawing/2014/main" id="{E790BD93-2AC7-4058-BC84-22F3097C9F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0245" y="1554528"/>
                        <a:ext cx="3248020" cy="2547396"/>
                        <a:chOff x="760245" y="1554528"/>
                        <a:chExt cx="3248020" cy="2547396"/>
                      </a:xfrm>
                    </p:grpSpPr>
                    <p:sp>
                      <p:nvSpPr>
                        <p:cNvPr id="6" name="ZoneTexte 5">
                          <a:extLst>
                            <a:ext uri="{FF2B5EF4-FFF2-40B4-BE49-F238E27FC236}">
                              <a16:creationId xmlns:a16="http://schemas.microsoft.com/office/drawing/2014/main" id="{83939479-3A32-A650-0D39-AC312679681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60245" y="1554528"/>
                          <a:ext cx="56666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/>
                            <a:t>125</a:t>
                          </a:r>
                        </a:p>
                      </p:txBody>
                    </p:sp>
                    <p:sp>
                      <p:nvSpPr>
                        <p:cNvPr id="7" name="ZoneTexte 6">
                          <a:extLst>
                            <a:ext uri="{FF2B5EF4-FFF2-40B4-BE49-F238E27FC236}">
                              <a16:creationId xmlns:a16="http://schemas.microsoft.com/office/drawing/2014/main" id="{90035D79-C1A9-1853-700B-D872E906B41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26913" y="1560459"/>
                          <a:ext cx="3592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/>
                            <a:t>2</a:t>
                          </a:r>
                        </a:p>
                      </p:txBody>
                    </p:sp>
                    <p:sp>
                      <p:nvSpPr>
                        <p:cNvPr id="10" name="ZoneTexte 9">
                          <a:extLst>
                            <a:ext uri="{FF2B5EF4-FFF2-40B4-BE49-F238E27FC236}">
                              <a16:creationId xmlns:a16="http://schemas.microsoft.com/office/drawing/2014/main" id="{45069F9B-4A69-C222-FB06-D2DBE4382AC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26913" y="1889825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 dirty="0"/>
                            <a:t>62</a:t>
                          </a:r>
                        </a:p>
                      </p:txBody>
                    </p:sp>
                    <p:sp>
                      <p:nvSpPr>
                        <p:cNvPr id="11" name="ZoneTexte 10">
                          <a:extLst>
                            <a:ext uri="{FF2B5EF4-FFF2-40B4-BE49-F238E27FC236}">
                              <a16:creationId xmlns:a16="http://schemas.microsoft.com/office/drawing/2014/main" id="{71AB92EA-A781-65FC-D871-0FB9E3A578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77512" y="2137043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 dirty="0"/>
                            <a:t>31</a:t>
                          </a:r>
                        </a:p>
                      </p:txBody>
                    </p:sp>
                    <p:sp>
                      <p:nvSpPr>
                        <p:cNvPr id="12" name="ZoneTexte 11">
                          <a:extLst>
                            <a:ext uri="{FF2B5EF4-FFF2-40B4-BE49-F238E27FC236}">
                              <a16:creationId xmlns:a16="http://schemas.microsoft.com/office/drawing/2014/main" id="{5CE9B5B5-6219-E9C8-69E2-16FC7EE29FD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745617" y="1815290"/>
                          <a:ext cx="3592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/>
                            <a:t>2</a:t>
                          </a:r>
                        </a:p>
                      </p:txBody>
                    </p:sp>
                    <p:sp>
                      <p:nvSpPr>
                        <p:cNvPr id="13" name="ZoneTexte 12">
                          <a:extLst>
                            <a:ext uri="{FF2B5EF4-FFF2-40B4-BE49-F238E27FC236}">
                              <a16:creationId xmlns:a16="http://schemas.microsoft.com/office/drawing/2014/main" id="{ACEC131D-FEE9-F2F9-C415-2A8101A1A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03713" y="2080270"/>
                          <a:ext cx="3592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/>
                            <a:t>2</a:t>
                          </a:r>
                        </a:p>
                      </p:txBody>
                    </p:sp>
                    <p:pic>
                      <p:nvPicPr>
                        <p:cNvPr id="15" name="Espace réservé du contenu 4">
                          <a:extLst>
                            <a:ext uri="{FF2B5EF4-FFF2-40B4-BE49-F238E27FC236}">
                              <a16:creationId xmlns:a16="http://schemas.microsoft.com/office/drawing/2014/main" id="{F9CD3AFB-3700-FB96-1AE3-5334FF3F15C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42645" y="2484885"/>
                          <a:ext cx="432854" cy="99983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9" name="ZoneTexte 18">
                          <a:extLst>
                            <a:ext uri="{FF2B5EF4-FFF2-40B4-BE49-F238E27FC236}">
                              <a16:creationId xmlns:a16="http://schemas.microsoft.com/office/drawing/2014/main" id="{1255CE92-FE22-B8BD-C686-1FA4598AF7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91242" y="2732761"/>
                          <a:ext cx="3592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/>
                            <a:t>2</a:t>
                          </a:r>
                        </a:p>
                      </p:txBody>
                    </p:sp>
                    <p:sp>
                      <p:nvSpPr>
                        <p:cNvPr id="20" name="ZoneTexte 19">
                          <a:extLst>
                            <a:ext uri="{FF2B5EF4-FFF2-40B4-BE49-F238E27FC236}">
                              <a16:creationId xmlns:a16="http://schemas.microsoft.com/office/drawing/2014/main" id="{2E1BCD50-3D66-8FE4-79C2-28FD13E442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72697" y="3041365"/>
                          <a:ext cx="3592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/>
                            <a:t>2</a:t>
                          </a:r>
                        </a:p>
                      </p:txBody>
                    </p:sp>
                    <p:sp>
                      <p:nvSpPr>
                        <p:cNvPr id="21" name="ZoneTexte 20">
                          <a:extLst>
                            <a:ext uri="{FF2B5EF4-FFF2-40B4-BE49-F238E27FC236}">
                              <a16:creationId xmlns:a16="http://schemas.microsoft.com/office/drawing/2014/main" id="{967FE917-1F3D-A55B-7ECC-86F4EFC58CE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48998" y="3300050"/>
                          <a:ext cx="3592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/>
                            <a:t>2</a:t>
                          </a:r>
                        </a:p>
                      </p:txBody>
                    </p:sp>
                    <p:sp>
                      <p:nvSpPr>
                        <p:cNvPr id="22" name="ZoneTexte 21">
                          <a:extLst>
                            <a:ext uri="{FF2B5EF4-FFF2-40B4-BE49-F238E27FC236}">
                              <a16:creationId xmlns:a16="http://schemas.microsoft.com/office/drawing/2014/main" id="{6A1A5D22-44E0-D6F0-BECB-FD895F9AFFA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52522" y="2499560"/>
                          <a:ext cx="4187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 dirty="0"/>
                            <a:t>15</a:t>
                          </a:r>
                        </a:p>
                      </p:txBody>
                    </p:sp>
                    <p:sp>
                      <p:nvSpPr>
                        <p:cNvPr id="23" name="ZoneTexte 22">
                          <a:extLst>
                            <a:ext uri="{FF2B5EF4-FFF2-40B4-BE49-F238E27FC236}">
                              <a16:creationId xmlns:a16="http://schemas.microsoft.com/office/drawing/2014/main" id="{ED206107-9B98-8003-B7C6-9E61A828A2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08119" y="2732761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 dirty="0"/>
                            <a:t>7</a:t>
                          </a:r>
                        </a:p>
                      </p:txBody>
                    </p:sp>
                    <p:sp>
                      <p:nvSpPr>
                        <p:cNvPr id="24" name="ZoneTexte 23">
                          <a:extLst>
                            <a:ext uri="{FF2B5EF4-FFF2-40B4-BE49-F238E27FC236}">
                              <a16:creationId xmlns:a16="http://schemas.microsoft.com/office/drawing/2014/main" id="{181BD551-BD44-7D7E-FC45-FA8CB7FE63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90865" y="3102093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 dirty="0"/>
                            <a:t>3</a:t>
                          </a:r>
                        </a:p>
                      </p:txBody>
                    </p:sp>
                    <p:sp>
                      <p:nvSpPr>
                        <p:cNvPr id="25" name="ZoneTexte 24">
                          <a:extLst>
                            <a:ext uri="{FF2B5EF4-FFF2-40B4-BE49-F238E27FC236}">
                              <a16:creationId xmlns:a16="http://schemas.microsoft.com/office/drawing/2014/main" id="{1A0E7746-19A4-59E7-7CE9-2BB83F1C07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65498" y="3423988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 dirty="0"/>
                            <a:t>1</a:t>
                          </a:r>
                        </a:p>
                      </p:txBody>
                    </p:sp>
                    <p:sp>
                      <p:nvSpPr>
                        <p:cNvPr id="26" name="ZoneTexte 25">
                          <a:extLst>
                            <a:ext uri="{FF2B5EF4-FFF2-40B4-BE49-F238E27FC236}">
                              <a16:creationId xmlns:a16="http://schemas.microsoft.com/office/drawing/2014/main" id="{00D90350-6AE5-F982-865A-45D5664F9AD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58387" y="3732592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 dirty="0"/>
                            <a:t>0</a:t>
                          </a:r>
                        </a:p>
                      </p:txBody>
                    </p:sp>
                    <p:sp>
                      <p:nvSpPr>
                        <p:cNvPr id="27" name="ZoneTexte 26">
                          <a:extLst>
                            <a:ext uri="{FF2B5EF4-FFF2-40B4-BE49-F238E27FC236}">
                              <a16:creationId xmlns:a16="http://schemas.microsoft.com/office/drawing/2014/main" id="{079D1340-BE42-C601-C69D-CA65B17FD61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43579" y="2074491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 dirty="0"/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28" name="ZoneTexte 27">
                        <a:extLst>
                          <a:ext uri="{FF2B5EF4-FFF2-40B4-BE49-F238E27FC236}">
                            <a16:creationId xmlns:a16="http://schemas.microsoft.com/office/drawing/2014/main" id="{A8602E52-224C-0173-2EE0-4F19F39A922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2497" y="231489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dirty="0"/>
                          <a:t>0</a:t>
                        </a:r>
                      </a:p>
                    </p:txBody>
                  </p:sp>
                  <p:sp>
                    <p:nvSpPr>
                      <p:cNvPr id="31" name="ZoneTexte 30">
                        <a:extLst>
                          <a:ext uri="{FF2B5EF4-FFF2-40B4-BE49-F238E27FC236}">
                            <a16:creationId xmlns:a16="http://schemas.microsoft.com/office/drawing/2014/main" id="{06D6062F-BF82-EE5E-BCFE-F60CA35BA3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23847" y="3239322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dirty="0"/>
                          <a:t>1</a:t>
                        </a:r>
                      </a:p>
                    </p:txBody>
                  </p:sp>
                  <p:sp>
                    <p:nvSpPr>
                      <p:cNvPr id="32" name="ZoneTexte 31">
                        <a:extLst>
                          <a:ext uri="{FF2B5EF4-FFF2-40B4-BE49-F238E27FC236}">
                            <a16:creationId xmlns:a16="http://schemas.microsoft.com/office/drawing/2014/main" id="{FA79C0C2-E8AF-23A3-E30F-9F965E8413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69162" y="3563085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dirty="0"/>
                          <a:t>1</a:t>
                        </a:r>
                      </a:p>
                    </p:txBody>
                  </p:sp>
                  <p:sp>
                    <p:nvSpPr>
                      <p:cNvPr id="33" name="ZoneTexte 32">
                        <a:extLst>
                          <a:ext uri="{FF2B5EF4-FFF2-40B4-BE49-F238E27FC236}">
                            <a16:creationId xmlns:a16="http://schemas.microsoft.com/office/drawing/2014/main" id="{7BF798E4-2015-D66C-C849-95E58E64BB9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30196" y="388689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dirty="0"/>
                          <a:t>1</a:t>
                        </a:r>
                      </a:p>
                    </p:txBody>
                  </p:sp>
                </p:grpSp>
              </p:grpSp>
            </p:grpSp>
          </p:grpSp>
        </p:grp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EDE74BDD-8222-FFDF-8B51-B90598DB3DF9}"/>
              </a:ext>
            </a:extLst>
          </p:cNvPr>
          <p:cNvSpPr/>
          <p:nvPr/>
        </p:nvSpPr>
        <p:spPr>
          <a:xfrm rot="1978566">
            <a:off x="421238" y="3386630"/>
            <a:ext cx="4302289" cy="64059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0C84034-1E99-04AF-6DAC-6C7AD41A4512}"/>
              </a:ext>
            </a:extLst>
          </p:cNvPr>
          <p:cNvCxnSpPr/>
          <p:nvPr/>
        </p:nvCxnSpPr>
        <p:spPr>
          <a:xfrm flipH="1" flipV="1">
            <a:off x="939644" y="3612969"/>
            <a:ext cx="2464278" cy="18065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2249B18-0AA4-57D1-716C-84BA8A92BEB0}"/>
              </a:ext>
            </a:extLst>
          </p:cNvPr>
          <p:cNvSpPr txBox="1"/>
          <p:nvPr/>
        </p:nvSpPr>
        <p:spPr>
          <a:xfrm>
            <a:off x="5676805" y="2663973"/>
            <a:ext cx="395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(125)</a:t>
            </a:r>
            <a:r>
              <a:rPr lang="fr-FR" sz="2800" b="1" baseline="-25000" dirty="0"/>
              <a:t>10</a:t>
            </a:r>
            <a:r>
              <a:rPr lang="fr-FR" sz="2800" b="1" dirty="0"/>
              <a:t> = (111101)</a:t>
            </a:r>
            <a:r>
              <a:rPr lang="fr-FR" sz="2800" b="1" baseline="-25000" dirty="0"/>
              <a:t>2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813193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9E5D0-C5F7-D443-C8EE-F09050A5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7620E7-AEFB-90AB-E8B0-FB6D634369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Exemple : (125)</a:t>
            </a:r>
            <a:r>
              <a:rPr lang="fr-FR" baseline="-25000" dirty="0"/>
              <a:t>10 </a:t>
            </a:r>
            <a:r>
              <a:rPr lang="fr-FR" dirty="0"/>
              <a:t>Vers la base 8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B116BE-D4CC-65FE-F844-32C4049F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58" y="2179566"/>
            <a:ext cx="584292" cy="1107491"/>
          </a:xfrm>
          <a:prstGeom prst="rect">
            <a:avLst/>
          </a:prstGeom>
        </p:spPr>
      </p:pic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80F691CA-FC9B-6032-4059-E18685FB1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136" y="1889077"/>
            <a:ext cx="584292" cy="1107491"/>
          </a:xfrm>
          <a:prstGeom prst="rect">
            <a:avLst/>
          </a:prstGeom>
        </p:spPr>
      </p:pic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01AC8471-EC61-B670-48DE-497EA880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14" y="1598588"/>
            <a:ext cx="584292" cy="110749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BB04C80-B1C6-23AA-D9BB-63053EEE904F}"/>
              </a:ext>
            </a:extLst>
          </p:cNvPr>
          <p:cNvSpPr txBox="1"/>
          <p:nvPr/>
        </p:nvSpPr>
        <p:spPr>
          <a:xfrm>
            <a:off x="557184" y="1559061"/>
            <a:ext cx="764922" cy="409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04A98D-F3AA-5433-02B0-48CDE6FF5193}"/>
              </a:ext>
            </a:extLst>
          </p:cNvPr>
          <p:cNvSpPr txBox="1"/>
          <p:nvPr/>
        </p:nvSpPr>
        <p:spPr>
          <a:xfrm>
            <a:off x="1216532" y="1559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4885E6-D4A1-C3A6-885E-A6A40A71DA1D}"/>
              </a:ext>
            </a:extLst>
          </p:cNvPr>
          <p:cNvSpPr txBox="1"/>
          <p:nvPr/>
        </p:nvSpPr>
        <p:spPr>
          <a:xfrm>
            <a:off x="1740789" y="1830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B0B229-A887-421C-A91E-9AFEB6AB828C}"/>
              </a:ext>
            </a:extLst>
          </p:cNvPr>
          <p:cNvSpPr txBox="1"/>
          <p:nvPr/>
        </p:nvSpPr>
        <p:spPr>
          <a:xfrm>
            <a:off x="2266961" y="2073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0BD34E-5A44-B91B-B714-18267A80524C}"/>
              </a:ext>
            </a:extLst>
          </p:cNvPr>
          <p:cNvSpPr txBox="1"/>
          <p:nvPr/>
        </p:nvSpPr>
        <p:spPr>
          <a:xfrm>
            <a:off x="1201432" y="19244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C7FF69D-7530-C64C-A3FC-1D8E922A3CDB}"/>
              </a:ext>
            </a:extLst>
          </p:cNvPr>
          <p:cNvSpPr txBox="1"/>
          <p:nvPr/>
        </p:nvSpPr>
        <p:spPr>
          <a:xfrm>
            <a:off x="1800824" y="2263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960E130-2628-BCBF-D35A-76514D718226}"/>
              </a:ext>
            </a:extLst>
          </p:cNvPr>
          <p:cNvSpPr txBox="1"/>
          <p:nvPr/>
        </p:nvSpPr>
        <p:spPr>
          <a:xfrm>
            <a:off x="2259676" y="2521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4DBB1B8-978F-4930-50A4-D902EA184CBD}"/>
              </a:ext>
            </a:extLst>
          </p:cNvPr>
          <p:cNvSpPr txBox="1"/>
          <p:nvPr/>
        </p:nvSpPr>
        <p:spPr>
          <a:xfrm>
            <a:off x="780585" y="2179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840CF6-5B8C-5ACB-F34F-F2A50209A260}"/>
              </a:ext>
            </a:extLst>
          </p:cNvPr>
          <p:cNvSpPr txBox="1"/>
          <p:nvPr/>
        </p:nvSpPr>
        <p:spPr>
          <a:xfrm>
            <a:off x="1337185" y="2521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AF4EFB5-D2B4-7F03-F961-2346824E02E0}"/>
              </a:ext>
            </a:extLst>
          </p:cNvPr>
          <p:cNvSpPr txBox="1"/>
          <p:nvPr/>
        </p:nvSpPr>
        <p:spPr>
          <a:xfrm>
            <a:off x="1891632" y="28907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72927FE-20F4-9F10-FC16-C27564AA5A1E}"/>
              </a:ext>
            </a:extLst>
          </p:cNvPr>
          <p:cNvSpPr/>
          <p:nvPr/>
        </p:nvSpPr>
        <p:spPr>
          <a:xfrm rot="2078033">
            <a:off x="581444" y="2503281"/>
            <a:ext cx="1855673" cy="54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F887BCD-578E-B561-49FE-031344D89F86}"/>
              </a:ext>
            </a:extLst>
          </p:cNvPr>
          <p:cNvCxnSpPr/>
          <p:nvPr/>
        </p:nvCxnSpPr>
        <p:spPr>
          <a:xfrm flipH="1" flipV="1">
            <a:off x="434898" y="2890745"/>
            <a:ext cx="1185238" cy="8890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12510CB-BE2A-EB5F-4D0A-FF2EA32B903B}"/>
              </a:ext>
            </a:extLst>
          </p:cNvPr>
          <p:cNvSpPr txBox="1"/>
          <p:nvPr/>
        </p:nvSpPr>
        <p:spPr>
          <a:xfrm>
            <a:off x="4471639" y="1968162"/>
            <a:ext cx="3055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(125)</a:t>
            </a:r>
            <a:r>
              <a:rPr lang="fr-FR" sz="2800" b="1" baseline="-25000" dirty="0"/>
              <a:t>10 </a:t>
            </a:r>
            <a:r>
              <a:rPr lang="fr-FR" sz="2800" b="1" dirty="0"/>
              <a:t>= (175)</a:t>
            </a:r>
            <a:r>
              <a:rPr lang="fr-FR" sz="2800" b="1" baseline="-25000" dirty="0"/>
              <a:t>8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449225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6F3AA-4140-9814-1799-7B810C36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84D7BE-353C-10A7-3EA4-9BD1AE6E39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Exemple : (125)</a:t>
            </a:r>
            <a:r>
              <a:rPr lang="fr-FR" baseline="-25000" dirty="0"/>
              <a:t>10</a:t>
            </a:r>
            <a:r>
              <a:rPr lang="fr-FR" dirty="0"/>
              <a:t> vers la base 16</a:t>
            </a:r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C1681056-7D25-8FF8-DB7D-743A673D0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136" y="1889077"/>
            <a:ext cx="584292" cy="1107491"/>
          </a:xfrm>
          <a:prstGeom prst="rect">
            <a:avLst/>
          </a:prstGeom>
        </p:spPr>
      </p:pic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5B8E7026-3A41-9F81-ED6F-B70484EF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14" y="1598588"/>
            <a:ext cx="584292" cy="110749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698C7BC-95C1-508C-2029-069ABC4C83F1}"/>
              </a:ext>
            </a:extLst>
          </p:cNvPr>
          <p:cNvSpPr txBox="1"/>
          <p:nvPr/>
        </p:nvSpPr>
        <p:spPr>
          <a:xfrm>
            <a:off x="557184" y="1559061"/>
            <a:ext cx="764922" cy="409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EB043E-5078-1417-823E-5A111CFA7DB4}"/>
              </a:ext>
            </a:extLst>
          </p:cNvPr>
          <p:cNvSpPr txBox="1"/>
          <p:nvPr/>
        </p:nvSpPr>
        <p:spPr>
          <a:xfrm>
            <a:off x="1216532" y="15590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7741E32-E765-258C-B09C-DAC2A41215B3}"/>
              </a:ext>
            </a:extLst>
          </p:cNvPr>
          <p:cNvSpPr txBox="1"/>
          <p:nvPr/>
        </p:nvSpPr>
        <p:spPr>
          <a:xfrm>
            <a:off x="1740789" y="1830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228ABE2-A01F-A3B0-AA1B-0836B70B996A}"/>
              </a:ext>
            </a:extLst>
          </p:cNvPr>
          <p:cNvSpPr txBox="1"/>
          <p:nvPr/>
        </p:nvSpPr>
        <p:spPr>
          <a:xfrm>
            <a:off x="1201432" y="1924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C2C5FB3-D27A-F7B0-B700-1031D827D991}"/>
              </a:ext>
            </a:extLst>
          </p:cNvPr>
          <p:cNvSpPr txBox="1"/>
          <p:nvPr/>
        </p:nvSpPr>
        <p:spPr>
          <a:xfrm>
            <a:off x="1800824" y="2263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2AFE28E-730E-3782-EA7F-229C5D781850}"/>
              </a:ext>
            </a:extLst>
          </p:cNvPr>
          <p:cNvSpPr txBox="1"/>
          <p:nvPr/>
        </p:nvSpPr>
        <p:spPr>
          <a:xfrm>
            <a:off x="780585" y="21795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7446EBC-CFD9-8A2C-C67C-B51123B8F21D}"/>
              </a:ext>
            </a:extLst>
          </p:cNvPr>
          <p:cNvSpPr txBox="1"/>
          <p:nvPr/>
        </p:nvSpPr>
        <p:spPr>
          <a:xfrm>
            <a:off x="1337185" y="2521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3BDE910-F7CF-3345-8500-8750037D8E07}"/>
              </a:ext>
            </a:extLst>
          </p:cNvPr>
          <p:cNvSpPr/>
          <p:nvPr/>
        </p:nvSpPr>
        <p:spPr>
          <a:xfrm rot="2078033">
            <a:off x="632909" y="2338219"/>
            <a:ext cx="1274806" cy="54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06FFC74-28E5-EF2F-EE95-B3095EE99757}"/>
              </a:ext>
            </a:extLst>
          </p:cNvPr>
          <p:cNvCxnSpPr/>
          <p:nvPr/>
        </p:nvCxnSpPr>
        <p:spPr>
          <a:xfrm flipH="1" flipV="1">
            <a:off x="365950" y="2508515"/>
            <a:ext cx="1185238" cy="8890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8BB6265-1728-839B-FF67-7FFCD735286C}"/>
              </a:ext>
            </a:extLst>
          </p:cNvPr>
          <p:cNvSpPr txBox="1"/>
          <p:nvPr/>
        </p:nvSpPr>
        <p:spPr>
          <a:xfrm>
            <a:off x="4137102" y="1763611"/>
            <a:ext cx="302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(125)</a:t>
            </a:r>
            <a:r>
              <a:rPr lang="fr-FR" sz="2800" b="1" baseline="-25000" dirty="0"/>
              <a:t>10</a:t>
            </a:r>
            <a:r>
              <a:rPr lang="fr-FR" sz="2800" b="1" dirty="0"/>
              <a:t> = (7D)</a:t>
            </a:r>
            <a:r>
              <a:rPr lang="fr-FR" sz="2800" b="1" baseline="-25000" dirty="0"/>
              <a:t>16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616883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97CDF-A883-42B1-6AA0-321CCDA1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12EBF-08F4-7284-7BFC-E1B9BC8EFC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sz="2400" dirty="0"/>
              <a:t>On utilise le tableau de conversion suivant : 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281573CA-EB3E-178F-7440-86595D4FD7CA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06414448"/>
              </p:ext>
            </p:extLst>
          </p:nvPr>
        </p:nvGraphicFramePr>
        <p:xfrm>
          <a:off x="5843239" y="1674813"/>
          <a:ext cx="419134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524">
                  <a:extLst>
                    <a:ext uri="{9D8B030D-6E8A-4147-A177-3AD203B41FA5}">
                      <a16:colId xmlns:a16="http://schemas.microsoft.com/office/drawing/2014/main" val="1301330603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858087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Binaire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38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8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1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7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2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6816"/>
                  </a:ext>
                </a:extLst>
              </a:tr>
            </a:tbl>
          </a:graphicData>
        </a:graphic>
      </p:graphicFrame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02A1F9-1961-2C28-6B45-CFF5EF79DA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Conversion de la base 8 à la base 2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AFC7EA2-1C7F-F379-1576-4E5E3F0EB8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414448"/>
              </p:ext>
            </p:extLst>
          </p:nvPr>
        </p:nvGraphicFramePr>
        <p:xfrm>
          <a:off x="5843239" y="1674254"/>
          <a:ext cx="419134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524">
                  <a:extLst>
                    <a:ext uri="{9D8B030D-6E8A-4147-A177-3AD203B41FA5}">
                      <a16:colId xmlns:a16="http://schemas.microsoft.com/office/drawing/2014/main" val="1301330603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858087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Binaire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38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8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1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7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2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81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pour une image  16">
            <a:extLst>
              <a:ext uri="{FF2B5EF4-FFF2-40B4-BE49-F238E27FC236}">
                <a16:creationId xmlns:a16="http://schemas.microsoft.com/office/drawing/2014/main" id="{3D205351-DF80-4BFF-86F9-7867697EFC0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4"/>
          <a:stretch>
            <a:fillRect/>
          </a:stretch>
        </p:blipFill>
        <p:spPr/>
      </p:pic>
      <p:sp>
        <p:nvSpPr>
          <p:cNvPr id="10" name="Titre 8">
            <a:extLst>
              <a:ext uri="{FF2B5EF4-FFF2-40B4-BE49-F238E27FC236}">
                <a16:creationId xmlns:a16="http://schemas.microsoft.com/office/drawing/2014/main" id="{CD76F85F-636F-4AE7-8D2F-5DA86FC6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0" y="5789706"/>
            <a:ext cx="9221787" cy="1329252"/>
          </a:xfrm>
        </p:spPr>
        <p:txBody>
          <a:bodyPr/>
          <a:lstStyle/>
          <a:p>
            <a:r>
              <a:rPr lang="fr-FR" dirty="0"/>
              <a:t>ABC Développement</a:t>
            </a:r>
            <a:br>
              <a:rPr lang="fr-FR" dirty="0"/>
            </a:br>
            <a:r>
              <a:rPr lang="fr-FR" dirty="0"/>
              <a:t>Les systèmes de numérations</a:t>
            </a:r>
          </a:p>
        </p:txBody>
      </p:sp>
      <p:pic>
        <p:nvPicPr>
          <p:cNvPr id="18" name="Espace réservé pour une image  16">
            <a:extLst>
              <a:ext uri="{FF2B5EF4-FFF2-40B4-BE49-F238E27FC236}">
                <a16:creationId xmlns:a16="http://schemas.microsoft.com/office/drawing/2014/main" id="{773097D9-2D2A-49C3-8E55-48EC4D890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2" b="8782"/>
          <a:stretch/>
        </p:blipFill>
        <p:spPr>
          <a:xfrm>
            <a:off x="-1" y="0"/>
            <a:ext cx="10691813" cy="5508625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69A43A82-0F2B-446A-98E0-CA2FD7621260}"/>
              </a:ext>
            </a:extLst>
          </p:cNvPr>
          <p:cNvGrpSpPr/>
          <p:nvPr/>
        </p:nvGrpSpPr>
        <p:grpSpPr>
          <a:xfrm>
            <a:off x="-2" y="-1"/>
            <a:ext cx="10691814" cy="5512443"/>
            <a:chOff x="-2" y="-1"/>
            <a:chExt cx="10691814" cy="551244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539B4B-5BF7-4809-BBD7-39975012AEBB}"/>
                </a:ext>
              </a:extLst>
            </p:cNvPr>
            <p:cNvSpPr/>
            <p:nvPr/>
          </p:nvSpPr>
          <p:spPr>
            <a:xfrm>
              <a:off x="-1" y="-1"/>
              <a:ext cx="10691813" cy="5508625"/>
            </a:xfrm>
            <a:prstGeom prst="rect">
              <a:avLst/>
            </a:prstGeom>
            <a:solidFill>
              <a:srgbClr val="1B296A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2B857018-DD26-4764-8CBF-72B84F203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4261"/>
              <a:ext cx="10691813" cy="55081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4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8626A-3E0C-7CCE-9690-87FCA972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5040D1B-6C13-5578-0118-FE6C283B488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22998620"/>
              </p:ext>
            </p:extLst>
          </p:nvPr>
        </p:nvGraphicFramePr>
        <p:xfrm>
          <a:off x="657225" y="2009349"/>
          <a:ext cx="4565648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1412">
                  <a:extLst>
                    <a:ext uri="{9D8B030D-6E8A-4147-A177-3AD203B41FA5}">
                      <a16:colId xmlns:a16="http://schemas.microsoft.com/office/drawing/2014/main" val="4260521362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131072834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1344378103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3716212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36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Binaire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2080"/>
                  </a:ext>
                </a:extLst>
              </a:tr>
            </a:tbl>
          </a:graphicData>
        </a:graphic>
      </p:graphicFrame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2A1E9E62-5422-1541-90E9-618D76CC7F79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97590355"/>
              </p:ext>
            </p:extLst>
          </p:nvPr>
        </p:nvGraphicFramePr>
        <p:xfrm>
          <a:off x="5977054" y="1674813"/>
          <a:ext cx="4057534" cy="3418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767">
                  <a:extLst>
                    <a:ext uri="{9D8B030D-6E8A-4147-A177-3AD203B41FA5}">
                      <a16:colId xmlns:a16="http://schemas.microsoft.com/office/drawing/2014/main" val="2037451942"/>
                    </a:ext>
                  </a:extLst>
                </a:gridCol>
                <a:gridCol w="2028767">
                  <a:extLst>
                    <a:ext uri="{9D8B030D-6E8A-4147-A177-3AD203B41FA5}">
                      <a16:colId xmlns:a16="http://schemas.microsoft.com/office/drawing/2014/main" val="2856144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Binaire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89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50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376206"/>
                  </a:ext>
                </a:extLst>
              </a:tr>
              <a:tr h="451972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3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2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6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73039"/>
                  </a:ext>
                </a:extLst>
              </a:tr>
            </a:tbl>
          </a:graphicData>
        </a:graphic>
      </p:graphicFrame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B5CCDF-CEB1-4E4B-524B-3631416D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Exemple : (175)</a:t>
            </a:r>
            <a:r>
              <a:rPr lang="fr-FR" baseline="-25000" dirty="0"/>
              <a:t>8</a:t>
            </a:r>
            <a:r>
              <a:rPr lang="fr-FR" dirty="0"/>
              <a:t> vers la base 2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51D67F4-ABFB-8E3C-1FD7-1B0F4085A974}"/>
              </a:ext>
            </a:extLst>
          </p:cNvPr>
          <p:cNvSpPr/>
          <p:nvPr/>
        </p:nvSpPr>
        <p:spPr>
          <a:xfrm rot="10800000">
            <a:off x="5441795" y="2332696"/>
            <a:ext cx="434898" cy="28575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020A3A-CDA5-08D5-1322-96B97FEF2EF3}"/>
              </a:ext>
            </a:extLst>
          </p:cNvPr>
          <p:cNvSpPr txBox="1"/>
          <p:nvPr/>
        </p:nvSpPr>
        <p:spPr>
          <a:xfrm>
            <a:off x="1311365" y="4051595"/>
            <a:ext cx="4884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(175)</a:t>
            </a:r>
            <a:r>
              <a:rPr lang="fr-FR" sz="2800" b="1" baseline="-25000" dirty="0"/>
              <a:t>8 </a:t>
            </a:r>
            <a:r>
              <a:rPr lang="fr-FR" sz="2800" b="1" dirty="0"/>
              <a:t>= (001111101)</a:t>
            </a:r>
            <a:r>
              <a:rPr lang="fr-FR" sz="2800" b="1" baseline="-25000" dirty="0"/>
              <a:t>2</a:t>
            </a:r>
          </a:p>
          <a:p>
            <a:r>
              <a:rPr lang="fr-FR" sz="2800" b="1" baseline="-25000" dirty="0"/>
              <a:t>                 </a:t>
            </a:r>
            <a:r>
              <a:rPr lang="fr-FR" sz="2800" b="1" dirty="0"/>
              <a:t>= (1111101)</a:t>
            </a:r>
            <a:r>
              <a:rPr lang="fr-FR" sz="2800" b="1" baseline="-25000" dirty="0"/>
              <a:t>2</a:t>
            </a:r>
            <a:endParaRPr lang="fr-FR" sz="2800" b="1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681B7C5-D65F-119A-8ECD-295E77273128}"/>
              </a:ext>
            </a:extLst>
          </p:cNvPr>
          <p:cNvSpPr/>
          <p:nvPr/>
        </p:nvSpPr>
        <p:spPr>
          <a:xfrm rot="5400000">
            <a:off x="2717760" y="3132266"/>
            <a:ext cx="776712" cy="5380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958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8626A-3E0C-7CCE-9690-87FCA972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5040D1B-6C13-5578-0118-FE6C283B488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92153992"/>
              </p:ext>
            </p:extLst>
          </p:nvPr>
        </p:nvGraphicFramePr>
        <p:xfrm>
          <a:off x="657225" y="2866285"/>
          <a:ext cx="4565648" cy="736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1412">
                  <a:extLst>
                    <a:ext uri="{9D8B030D-6E8A-4147-A177-3AD203B41FA5}">
                      <a16:colId xmlns:a16="http://schemas.microsoft.com/office/drawing/2014/main" val="4260521362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131072834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1344378103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37162125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36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Octal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2080"/>
                  </a:ext>
                </a:extLst>
              </a:tr>
            </a:tbl>
          </a:graphicData>
        </a:graphic>
      </p:graphicFrame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2A1E9E62-5422-1541-90E9-618D76CC7F79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101050301"/>
              </p:ext>
            </p:extLst>
          </p:nvPr>
        </p:nvGraphicFramePr>
        <p:xfrm>
          <a:off x="5977054" y="1674813"/>
          <a:ext cx="405753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767">
                  <a:extLst>
                    <a:ext uri="{9D8B030D-6E8A-4147-A177-3AD203B41FA5}">
                      <a16:colId xmlns:a16="http://schemas.microsoft.com/office/drawing/2014/main" val="2037451942"/>
                    </a:ext>
                  </a:extLst>
                </a:gridCol>
                <a:gridCol w="2028767">
                  <a:extLst>
                    <a:ext uri="{9D8B030D-6E8A-4147-A177-3AD203B41FA5}">
                      <a16:colId xmlns:a16="http://schemas.microsoft.com/office/drawing/2014/main" val="2856144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Binaire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89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50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37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3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2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6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73039"/>
                  </a:ext>
                </a:extLst>
              </a:tr>
            </a:tbl>
          </a:graphicData>
        </a:graphic>
      </p:graphicFrame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B5CCDF-CEB1-4E4B-524B-3631416D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Exemple : </a:t>
            </a:r>
            <a:r>
              <a:rPr lang="fr-FR" sz="2800" b="1" dirty="0"/>
              <a:t>(1111101)</a:t>
            </a:r>
            <a:r>
              <a:rPr lang="fr-FR" sz="2800" b="1" baseline="-25000" dirty="0"/>
              <a:t>2 </a:t>
            </a:r>
            <a:r>
              <a:rPr lang="fr-FR" dirty="0"/>
              <a:t>vers la base 8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51D67F4-ABFB-8E3C-1FD7-1B0F4085A974}"/>
              </a:ext>
            </a:extLst>
          </p:cNvPr>
          <p:cNvSpPr/>
          <p:nvPr/>
        </p:nvSpPr>
        <p:spPr>
          <a:xfrm rot="10800000">
            <a:off x="5382514" y="3199723"/>
            <a:ext cx="434898" cy="28575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020A3A-CDA5-08D5-1322-96B97FEF2EF3}"/>
              </a:ext>
            </a:extLst>
          </p:cNvPr>
          <p:cNvSpPr txBox="1"/>
          <p:nvPr/>
        </p:nvSpPr>
        <p:spPr>
          <a:xfrm>
            <a:off x="1322516" y="4645218"/>
            <a:ext cx="4884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(1111101)</a:t>
            </a:r>
            <a:r>
              <a:rPr lang="fr-FR" sz="2800" b="1" baseline="-25000" dirty="0"/>
              <a:t>2 </a:t>
            </a:r>
            <a:r>
              <a:rPr lang="fr-FR" sz="2800" b="1" dirty="0"/>
              <a:t>= (175)</a:t>
            </a:r>
            <a:r>
              <a:rPr lang="fr-FR" sz="2800" b="1" baseline="-25000" dirty="0"/>
              <a:t>8 </a:t>
            </a:r>
            <a:endParaRPr lang="fr-FR" sz="2800" b="1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681B7C5-D65F-119A-8ECD-295E77273128}"/>
              </a:ext>
            </a:extLst>
          </p:cNvPr>
          <p:cNvSpPr/>
          <p:nvPr/>
        </p:nvSpPr>
        <p:spPr>
          <a:xfrm rot="5400000">
            <a:off x="2723336" y="3857059"/>
            <a:ext cx="776712" cy="5380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3A9E9A-7703-0F9B-61BD-B5A8BCE9A157}"/>
              </a:ext>
            </a:extLst>
          </p:cNvPr>
          <p:cNvSpPr txBox="1"/>
          <p:nvPr/>
        </p:nvSpPr>
        <p:spPr>
          <a:xfrm>
            <a:off x="557184" y="1674813"/>
            <a:ext cx="457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(1111101)</a:t>
            </a:r>
            <a:r>
              <a:rPr lang="fr-FR" sz="2800" b="1" baseline="-25000" dirty="0"/>
              <a:t>2 </a:t>
            </a:r>
            <a:r>
              <a:rPr lang="fr-FR" sz="2800" b="1" dirty="0"/>
              <a:t>= (001 111 101)</a:t>
            </a:r>
            <a:r>
              <a:rPr lang="fr-FR" sz="2800" b="1" baseline="-25000" dirty="0"/>
              <a:t>2</a:t>
            </a:r>
            <a:r>
              <a:rPr lang="fr-FR" sz="2800" b="1" dirty="0"/>
              <a:t> </a:t>
            </a:r>
            <a:endParaRPr lang="fr-FR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365B56-5DF3-ECB5-EF15-B3D3EFDBCE81}"/>
              </a:ext>
            </a:extLst>
          </p:cNvPr>
          <p:cNvSpPr/>
          <p:nvPr/>
        </p:nvSpPr>
        <p:spPr>
          <a:xfrm>
            <a:off x="3925229" y="1674813"/>
            <a:ext cx="524108" cy="4439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F44837-2670-4676-6BE7-93B67634B052}"/>
              </a:ext>
            </a:extLst>
          </p:cNvPr>
          <p:cNvSpPr/>
          <p:nvPr/>
        </p:nvSpPr>
        <p:spPr>
          <a:xfrm>
            <a:off x="3321300" y="1657924"/>
            <a:ext cx="524108" cy="4608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271D3F-8AFF-09EC-F02A-12E94ED0856A}"/>
              </a:ext>
            </a:extLst>
          </p:cNvPr>
          <p:cNvSpPr/>
          <p:nvPr/>
        </p:nvSpPr>
        <p:spPr>
          <a:xfrm>
            <a:off x="2637203" y="1669156"/>
            <a:ext cx="593948" cy="4439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312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4BA5A-BA52-4008-09A8-62B865D6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62B012-CBB6-EAEC-FC5A-4999236014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7225" y="2074126"/>
            <a:ext cx="4565650" cy="4397507"/>
          </a:xfrm>
        </p:spPr>
        <p:txBody>
          <a:bodyPr/>
          <a:lstStyle/>
          <a:p>
            <a:r>
              <a:rPr lang="fr-FR" sz="2800" b="1" dirty="0"/>
              <a:t>(1111101)</a:t>
            </a:r>
            <a:r>
              <a:rPr lang="fr-FR" sz="2800" b="1" baseline="-25000" dirty="0"/>
              <a:t>2 </a:t>
            </a:r>
            <a:r>
              <a:rPr lang="fr-FR" sz="2800" b="1" dirty="0"/>
              <a:t> = (0111 1101)</a:t>
            </a:r>
            <a:r>
              <a:rPr lang="fr-FR" sz="2800" b="1" baseline="-25000" dirty="0"/>
              <a:t>2</a:t>
            </a:r>
            <a:r>
              <a:rPr lang="fr-FR" sz="2800" b="1" dirty="0"/>
              <a:t> </a:t>
            </a:r>
          </a:p>
          <a:p>
            <a:endParaRPr lang="fr-FR" sz="2800" b="1" dirty="0"/>
          </a:p>
          <a:p>
            <a:endParaRPr lang="fr-FR" sz="2800" b="1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9B97CBC-2B0D-30B4-2B6B-15711B0B1879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586524682"/>
              </p:ext>
            </p:extLst>
          </p:nvPr>
        </p:nvGraphicFramePr>
        <p:xfrm>
          <a:off x="5468938" y="403225"/>
          <a:ext cx="456565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825">
                  <a:extLst>
                    <a:ext uri="{9D8B030D-6E8A-4147-A177-3AD203B41FA5}">
                      <a16:colId xmlns:a16="http://schemas.microsoft.com/office/drawing/2014/main" val="521235987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662603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Hexadécimal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Binaire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5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9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9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9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5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0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85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1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0111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8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0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14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23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08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2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87788"/>
                  </a:ext>
                </a:extLst>
              </a:tr>
            </a:tbl>
          </a:graphicData>
        </a:graphic>
      </p:graphicFrame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76B8EF-396C-9928-3921-A421A1AD0F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Exemple : (1111101)</a:t>
            </a:r>
            <a:r>
              <a:rPr lang="fr-FR" baseline="-25000" dirty="0"/>
              <a:t>2</a:t>
            </a:r>
            <a:r>
              <a:rPr lang="fr-FR" dirty="0"/>
              <a:t> </a:t>
            </a:r>
          </a:p>
          <a:p>
            <a:r>
              <a:rPr lang="fr-FR" dirty="0"/>
              <a:t>vers la base 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FA4974-28F4-27B6-2B7E-18D351CF36D7}"/>
              </a:ext>
            </a:extLst>
          </p:cNvPr>
          <p:cNvSpPr/>
          <p:nvPr/>
        </p:nvSpPr>
        <p:spPr>
          <a:xfrm>
            <a:off x="3836213" y="2074125"/>
            <a:ext cx="769434" cy="399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36C46-615F-1469-A1FB-E766A6C33834}"/>
              </a:ext>
            </a:extLst>
          </p:cNvPr>
          <p:cNvSpPr/>
          <p:nvPr/>
        </p:nvSpPr>
        <p:spPr>
          <a:xfrm>
            <a:off x="2976737" y="2064545"/>
            <a:ext cx="769434" cy="399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4EA1DF49-A26B-19F1-CBEA-740C72CD8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21816"/>
              </p:ext>
            </p:extLst>
          </p:nvPr>
        </p:nvGraphicFramePr>
        <p:xfrm>
          <a:off x="411162" y="3038157"/>
          <a:ext cx="3547521" cy="80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40">
                  <a:extLst>
                    <a:ext uri="{9D8B030D-6E8A-4147-A177-3AD203B41FA5}">
                      <a16:colId xmlns:a16="http://schemas.microsoft.com/office/drawing/2014/main" val="2037340376"/>
                    </a:ext>
                  </a:extLst>
                </a:gridCol>
                <a:gridCol w="791737">
                  <a:extLst>
                    <a:ext uri="{9D8B030D-6E8A-4147-A177-3AD203B41FA5}">
                      <a16:colId xmlns:a16="http://schemas.microsoft.com/office/drawing/2014/main" val="4197695722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3426432956"/>
                    </a:ext>
                  </a:extLst>
                </a:gridCol>
              </a:tblGrid>
              <a:tr h="299343">
                <a:tc>
                  <a:txBody>
                    <a:bodyPr/>
                    <a:lstStyle/>
                    <a:p>
                      <a:r>
                        <a:rPr lang="fr-FR" dirty="0"/>
                        <a:t>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49139"/>
                  </a:ext>
                </a:extLst>
              </a:tr>
              <a:tr h="44233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Hexadécimal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080573"/>
                  </a:ext>
                </a:extLst>
              </a:tr>
            </a:tbl>
          </a:graphicData>
        </a:graphic>
      </p:graphicFrame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DD21C85-9B9A-7890-85E8-2D51FF37D2D9}"/>
              </a:ext>
            </a:extLst>
          </p:cNvPr>
          <p:cNvSpPr/>
          <p:nvPr/>
        </p:nvSpPr>
        <p:spPr>
          <a:xfrm rot="10800000">
            <a:off x="4348976" y="3245005"/>
            <a:ext cx="769434" cy="399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CDF361E-AE70-B1BD-EC24-75E3AAA22E7E}"/>
              </a:ext>
            </a:extLst>
          </p:cNvPr>
          <p:cNvSpPr txBox="1"/>
          <p:nvPr/>
        </p:nvSpPr>
        <p:spPr>
          <a:xfrm>
            <a:off x="1180596" y="4998021"/>
            <a:ext cx="393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(1111101)</a:t>
            </a:r>
            <a:r>
              <a:rPr lang="fr-FR" sz="2800" b="1" baseline="-25000" dirty="0"/>
              <a:t>2 </a:t>
            </a:r>
            <a:r>
              <a:rPr lang="fr-FR" sz="2800" b="1" dirty="0"/>
              <a:t>= (7D)</a:t>
            </a:r>
            <a:r>
              <a:rPr lang="fr-FR" sz="2800" b="1" baseline="-25000" dirty="0"/>
              <a:t>16</a:t>
            </a:r>
            <a:endParaRPr lang="fr-FR" sz="2800" b="1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6BC853D-567C-A285-58D0-7A41F0D16C9C}"/>
              </a:ext>
            </a:extLst>
          </p:cNvPr>
          <p:cNvSpPr/>
          <p:nvPr/>
        </p:nvSpPr>
        <p:spPr>
          <a:xfrm rot="5400000">
            <a:off x="2112788" y="4173768"/>
            <a:ext cx="847493" cy="54640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16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8C5D63A-C8F8-42B8-BD6E-F860E3AF9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7212" y="136571"/>
            <a:ext cx="9158287" cy="1006429"/>
          </a:xfrm>
        </p:spPr>
        <p:txBody>
          <a:bodyPr/>
          <a:lstStyle/>
          <a:p>
            <a:r>
              <a:rPr lang="fr-FR" sz="8000" dirty="0"/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BF31A8-0810-4A52-8168-44B30F04D1F1}"/>
              </a:ext>
            </a:extLst>
          </p:cNvPr>
          <p:cNvSpPr txBox="1"/>
          <p:nvPr/>
        </p:nvSpPr>
        <p:spPr>
          <a:xfrm>
            <a:off x="2927984" y="2039620"/>
            <a:ext cx="6105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Définition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Conversion d’une base à une autre base</a:t>
            </a:r>
          </a:p>
        </p:txBody>
      </p:sp>
    </p:spTree>
    <p:extLst>
      <p:ext uri="{BB962C8B-B14F-4D97-AF65-F5344CB8AC3E}">
        <p14:creationId xmlns:p14="http://schemas.microsoft.com/office/powerpoint/2010/main" val="295781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C550CCD9-63E2-4408-B86B-84E2ECCD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8C5D63A-C8F8-42B8-BD6E-F860E3AF9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0745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68A07-C5D1-4B03-8DE4-939CFBC8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1.Définition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F13EA36-E0CF-D582-359A-F21DE20CAB7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16204" y="1003608"/>
            <a:ext cx="7560527" cy="4014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434F705-C03C-F3D1-5F5C-5F2A7A286339}"/>
              </a:ext>
            </a:extLst>
          </p:cNvPr>
          <p:cNvSpPr txBox="1"/>
          <p:nvPr/>
        </p:nvSpPr>
        <p:spPr>
          <a:xfrm>
            <a:off x="1416204" y="5497551"/>
            <a:ext cx="7645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0" i="0" dirty="0">
                <a:solidFill>
                  <a:srgbClr val="000000"/>
                </a:solidFill>
                <a:effectLst/>
                <a:latin typeface="Chromatica"/>
              </a:rPr>
              <a:t>Un 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hromatica"/>
              </a:rPr>
              <a:t>système de numération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Chromatica"/>
              </a:rPr>
              <a:t> est un ensemble de symboles </a:t>
            </a:r>
          </a:p>
          <a:p>
            <a:r>
              <a:rPr lang="fr-FR" sz="2400" b="0" i="0" dirty="0">
                <a:solidFill>
                  <a:srgbClr val="000000"/>
                </a:solidFill>
                <a:effectLst/>
                <a:latin typeface="Chromatica"/>
              </a:rPr>
              <a:t>qui sont assemblés en suivant des règles d’écriture précises </a:t>
            </a:r>
          </a:p>
          <a:p>
            <a:r>
              <a:rPr lang="fr-FR" sz="2400" b="0" i="0" dirty="0">
                <a:solidFill>
                  <a:srgbClr val="000000"/>
                </a:solidFill>
                <a:effectLst/>
                <a:latin typeface="Chromatica"/>
              </a:rPr>
              <a:t>permettant d’écrire, de lire et d’énoncer les nombres.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588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836298BC-0545-4BEA-B38C-0C417579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DAAACFD-7049-1579-7852-0F1DC903C28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290748" y="1483654"/>
            <a:ext cx="6010275" cy="2971800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2E4CF3C-E42E-7298-3CED-097ECC54B912}"/>
              </a:ext>
            </a:extLst>
          </p:cNvPr>
          <p:cNvSpPr txBox="1"/>
          <p:nvPr/>
        </p:nvSpPr>
        <p:spPr>
          <a:xfrm>
            <a:off x="735980" y="5096107"/>
            <a:ext cx="9722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Le système de numération le plus courant est le système décimal</a:t>
            </a:r>
          </a:p>
        </p:txBody>
      </p:sp>
    </p:spTree>
    <p:extLst>
      <p:ext uri="{BB962C8B-B14F-4D97-AF65-F5344CB8AC3E}">
        <p14:creationId xmlns:p14="http://schemas.microsoft.com/office/powerpoint/2010/main" val="18364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361A10-D90A-439B-8BD0-F95042E0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Définition </a:t>
            </a:r>
          </a:p>
        </p:txBody>
      </p:sp>
      <p:pic>
        <p:nvPicPr>
          <p:cNvPr id="27" name="Espace réservé du contenu 26">
            <a:extLst>
              <a:ext uri="{FF2B5EF4-FFF2-40B4-BE49-F238E27FC236}">
                <a16:creationId xmlns:a16="http://schemas.microsoft.com/office/drawing/2014/main" id="{0B402C6D-C761-2400-45CF-F86FF19EB06C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57400" y="3778853"/>
            <a:ext cx="2925767" cy="2018207"/>
          </a:xfrm>
          <a:prstGeom prst="rect">
            <a:avLst/>
          </a:prstGeom>
        </p:spPr>
      </p:pic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68F049E8-0228-43E4-8BFE-EE4E54C089D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052891" y="5993233"/>
            <a:ext cx="1897062" cy="562091"/>
          </a:xfrm>
        </p:spPr>
        <p:txBody>
          <a:bodyPr/>
          <a:lstStyle/>
          <a:p>
            <a:r>
              <a:rPr lang="fr-FR" sz="3600" b="1" dirty="0">
                <a:latin typeface="+mn-lt"/>
                <a:cs typeface="+mn-cs"/>
              </a:rPr>
              <a:t>5*1</a:t>
            </a:r>
          </a:p>
        </p:txBody>
      </p:sp>
      <p:pic>
        <p:nvPicPr>
          <p:cNvPr id="20" name="Espace réservé du contenu 19">
            <a:extLst>
              <a:ext uri="{FF2B5EF4-FFF2-40B4-BE49-F238E27FC236}">
                <a16:creationId xmlns:a16="http://schemas.microsoft.com/office/drawing/2014/main" id="{11B31601-A253-F4AB-E4C4-B3CA9E9AD2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84293" y="1759664"/>
            <a:ext cx="2493098" cy="4038379"/>
          </a:xfrm>
        </p:spPr>
      </p:pic>
      <p:pic>
        <p:nvPicPr>
          <p:cNvPr id="26" name="Espace réservé du contenu 25">
            <a:extLst>
              <a:ext uri="{FF2B5EF4-FFF2-40B4-BE49-F238E27FC236}">
                <a16:creationId xmlns:a16="http://schemas.microsoft.com/office/drawing/2014/main" id="{ABE20F26-2DCC-0F23-F75B-BEE9EF60AE8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57963" y="1759664"/>
            <a:ext cx="2925767" cy="2020173"/>
          </a:xfr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4E74CC6-E492-32E0-2F5D-F0C15564C296}"/>
              </a:ext>
            </a:extLst>
          </p:cNvPr>
          <p:cNvSpPr txBox="1"/>
          <p:nvPr/>
        </p:nvSpPr>
        <p:spPr>
          <a:xfrm>
            <a:off x="5524512" y="5993233"/>
            <a:ext cx="165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2*10</a:t>
            </a:r>
          </a:p>
        </p:txBody>
      </p:sp>
      <p:pic>
        <p:nvPicPr>
          <p:cNvPr id="36" name="Espace réservé du contenu 35">
            <a:extLst>
              <a:ext uri="{FF2B5EF4-FFF2-40B4-BE49-F238E27FC236}">
                <a16:creationId xmlns:a16="http://schemas.microsoft.com/office/drawing/2014/main" id="{F85B4530-19F6-518D-B4D4-3DD4DBB940B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18127" y="1759664"/>
            <a:ext cx="3437149" cy="4038379"/>
          </a:xfrm>
        </p:spPr>
      </p:pic>
      <p:sp>
        <p:nvSpPr>
          <p:cNvPr id="34" name="Espace réservé du contenu 33">
            <a:extLst>
              <a:ext uri="{FF2B5EF4-FFF2-40B4-BE49-F238E27FC236}">
                <a16:creationId xmlns:a16="http://schemas.microsoft.com/office/drawing/2014/main" id="{146640A2-C17B-96CD-0663-334301BEE35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8171" y="6019295"/>
            <a:ext cx="1897062" cy="620269"/>
          </a:xfrm>
        </p:spPr>
        <p:txBody>
          <a:bodyPr/>
          <a:lstStyle/>
          <a:p>
            <a:r>
              <a:rPr lang="fr-FR" sz="3600" b="1" dirty="0">
                <a:latin typeface="+mn-lt"/>
                <a:cs typeface="+mn-cs"/>
              </a:rPr>
              <a:t>1*100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54A0F90-9642-C381-58A1-165D4696B278}"/>
              </a:ext>
            </a:extLst>
          </p:cNvPr>
          <p:cNvSpPr txBox="1"/>
          <p:nvPr/>
        </p:nvSpPr>
        <p:spPr>
          <a:xfrm>
            <a:off x="2062976" y="909289"/>
            <a:ext cx="6088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Structure d’un nombre décimal: exemple 125 :</a:t>
            </a:r>
          </a:p>
        </p:txBody>
      </p:sp>
    </p:spTree>
    <p:extLst>
      <p:ext uri="{BB962C8B-B14F-4D97-AF65-F5344CB8AC3E}">
        <p14:creationId xmlns:p14="http://schemas.microsoft.com/office/powerpoint/2010/main" val="386048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3E690A03-666F-128D-5063-056B4C36E83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393" y="713679"/>
            <a:ext cx="11310598" cy="3332348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5E1D75F-BFDB-A9DC-19DE-D6C143CDA85A}"/>
              </a:ext>
            </a:extLst>
          </p:cNvPr>
          <p:cNvSpPr txBox="1"/>
          <p:nvPr/>
        </p:nvSpPr>
        <p:spPr>
          <a:xfrm>
            <a:off x="793730" y="4583152"/>
            <a:ext cx="9104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lang="fr-FR" sz="1800" baseline="30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éléments du nombre </a:t>
            </a:r>
            <a:r>
              <a:rPr lang="fr-FR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1, 2 et 5</a:t>
            </a:r>
            <a:r>
              <a:rPr lang="fr-F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sont les </a:t>
            </a:r>
            <a:r>
              <a:rPr lang="fr-FR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symboles du système de </a:t>
            </a:r>
            <a:r>
              <a:rPr lang="fr-FR" sz="18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numèration</a:t>
            </a:r>
            <a:endParaRPr lang="fr-FR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fr-F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est la </a:t>
            </a:r>
            <a:r>
              <a:rPr lang="fr-FR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base du système de numération</a:t>
            </a:r>
            <a:endParaRPr lang="fr-FR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2, 1 et 0</a:t>
            </a:r>
            <a:r>
              <a:rPr lang="fr-F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correspondent à la position de chaque élément, représente le </a:t>
            </a:r>
            <a:r>
              <a:rPr lang="fr-FR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poids</a:t>
            </a:r>
            <a:r>
              <a:rPr lang="fr-F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 chaque chiffre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11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B150B-FCB3-2754-7C97-1AD9EECE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E8F0E7-9DE0-E62B-43C5-954436D029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7224" y="2107580"/>
            <a:ext cx="9377363" cy="436405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800" dirty="0"/>
              <a:t>La base du système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800" dirty="0"/>
              <a:t>Les symboles du système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0BA6C6-F65E-F0F3-6261-AA0B93175D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3200" dirty="0"/>
              <a:t>Un système de numération se définit par deux éléments :</a:t>
            </a:r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581452815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084DBE5F6E184A9CC5F1C28F632A8D" ma:contentTypeVersion="0" ma:contentTypeDescription="Crée un document." ma:contentTypeScope="" ma:versionID="db4881d2ec2e883a7c6e8e1b8dc14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F72587-FE05-4033-AF3D-76EE8471D8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73B4F2-D126-4315-BFD0-B55D422D3EC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336F349-D5CB-4484-8C45-C2175E1421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</TotalTime>
  <Words>652</Words>
  <Application>Microsoft Office PowerPoint</Application>
  <PresentationFormat>Personnalisé</PresentationFormat>
  <Paragraphs>257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Chromatica</vt:lpstr>
      <vt:lpstr>Sarabum semibold</vt:lpstr>
      <vt:lpstr>Sarabun regular</vt:lpstr>
      <vt:lpstr>Sarabun SemiBold</vt:lpstr>
      <vt:lpstr>Conception personnalisée</vt:lpstr>
      <vt:lpstr>Orientation et Formation Professionnelle Tertiaire et Développement Informatique</vt:lpstr>
      <vt:lpstr>ABC Développement Les systèmes de numérations</vt:lpstr>
      <vt:lpstr>Présentation PowerPoint</vt:lpstr>
      <vt:lpstr>Définition</vt:lpstr>
      <vt:lpstr>1.Définition</vt:lpstr>
      <vt:lpstr>1. Définition</vt:lpstr>
      <vt:lpstr>1. Définition </vt:lpstr>
      <vt:lpstr>Présentation PowerPoint</vt:lpstr>
      <vt:lpstr>Présentation PowerPoint</vt:lpstr>
      <vt:lpstr>Présentation PowerPoint</vt:lpstr>
      <vt:lpstr>Conversion d’une base à une autre base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Emilie Dupas</dc:creator>
  <cp:lastModifiedBy>MEISTERTZHEIM Adeline</cp:lastModifiedBy>
  <cp:revision>43</cp:revision>
  <dcterms:created xsi:type="dcterms:W3CDTF">2021-01-12T15:14:18Z</dcterms:created>
  <dcterms:modified xsi:type="dcterms:W3CDTF">2023-05-24T07:42:16Z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0x0101001F084DBE5F6E184A9CC5F1C28F632A8D</vt:lpwstr>
  </property>
</Properties>
</file>