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6"/>
  </p:notesMasterIdLst>
  <p:sldIdLst>
    <p:sldId id="256" r:id="rId5"/>
    <p:sldId id="257" r:id="rId6"/>
    <p:sldId id="258" r:id="rId7"/>
    <p:sldId id="266" r:id="rId8"/>
    <p:sldId id="260" r:id="rId9"/>
    <p:sldId id="259" r:id="rId10"/>
    <p:sldId id="261" r:id="rId11"/>
    <p:sldId id="265" r:id="rId12"/>
    <p:sldId id="268" r:id="rId13"/>
    <p:sldId id="267" r:id="rId14"/>
    <p:sldId id="264" r:id="rId15"/>
    <p:sldId id="271" r:id="rId16"/>
    <p:sldId id="270" r:id="rId17"/>
    <p:sldId id="272" r:id="rId18"/>
    <p:sldId id="273" r:id="rId19"/>
    <p:sldId id="276" r:id="rId20"/>
    <p:sldId id="277" r:id="rId21"/>
    <p:sldId id="274" r:id="rId22"/>
    <p:sldId id="278" r:id="rId23"/>
    <p:sldId id="279" r:id="rId24"/>
    <p:sldId id="275" r:id="rId25"/>
  </p:sldIdLst>
  <p:sldSz cx="10691813" cy="75596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D5CFB-DC21-6F9B-8028-115F36D9CFCA}" v="1" dt="2023-10-24T19:19:26.998"/>
    <p1510:client id="{321BC6B3-F2F7-4E1D-A488-A52C16C4A1C7}" v="3" dt="2023-10-11T09:10:35.748"/>
    <p1510:client id="{3404E215-6923-4EA1-9B2B-326C7D3E717C}" v="1" dt="2023-10-09T14:54:07.921"/>
    <p1510:client id="{5000A045-2160-4571-8BA2-882D53D19E37}" v="3" dt="2023-10-10T08:14:44.611"/>
    <p1510:client id="{587B3136-8E8B-4046-AC65-236D7CAA9FB2}" vWet="2" dt="2023-10-11T06:29:14.251"/>
    <p1510:client id="{67FE6BB6-1B51-4B17-92E5-040E463EC9E5}" v="1" dt="2023-10-10T12:59:21.367"/>
    <p1510:client id="{96C29535-508E-460F-A4DB-D8877EE26BDF}" v="1" dt="2023-10-11T13:47:56.721"/>
    <p1510:client id="{B09EFD5C-F178-3207-CC62-92997C8D3850}" v="24" dt="2023-10-11T08:54:26.983"/>
    <p1510:client id="{F0EA4B93-A448-4986-B47B-081B19517B06}" v="1" dt="2023-10-10T09:41:52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36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VE Fatima" userId="S::festeve@arfp.asso.fr::efed21c3-bddf-4b98-8e14-fd74187b92e9" providerId="AD" clId="Web-{076D5CFB-DC21-6F9B-8028-115F36D9CFCA}"/>
    <pc:docChg chg="sldOrd">
      <pc:chgData name="ESTEVE Fatima" userId="S::festeve@arfp.asso.fr::efed21c3-bddf-4b98-8e14-fd74187b92e9" providerId="AD" clId="Web-{076D5CFB-DC21-6F9B-8028-115F36D9CFCA}" dt="2023-10-24T19:19:26.998" v="0"/>
      <pc:docMkLst>
        <pc:docMk/>
      </pc:docMkLst>
      <pc:sldChg chg="ord">
        <pc:chgData name="ESTEVE Fatima" userId="S::festeve@arfp.asso.fr::efed21c3-bddf-4b98-8e14-fd74187b92e9" providerId="AD" clId="Web-{076D5CFB-DC21-6F9B-8028-115F36D9CFCA}" dt="2023-10-24T19:19:26.998" v="0"/>
        <pc:sldMkLst>
          <pc:docMk/>
          <pc:sldMk cId="3423943618" sldId="270"/>
        </pc:sldMkLst>
      </pc:sldChg>
    </pc:docChg>
  </pc:docChgLst>
  <pc:docChgLst>
    <pc:chgData name="LEMMEL Lucas" userId="S::llemmel@arfp.asso.fr::9733887c-ab63-4456-aa5a-869915f80a8c" providerId="AD" clId="Web-{5000A045-2160-4571-8BA2-882D53D19E37}"/>
    <pc:docChg chg="sldOrd">
      <pc:chgData name="LEMMEL Lucas" userId="S::llemmel@arfp.asso.fr::9733887c-ab63-4456-aa5a-869915f80a8c" providerId="AD" clId="Web-{5000A045-2160-4571-8BA2-882D53D19E37}" dt="2023-10-10T08:14:44.611" v="2"/>
      <pc:docMkLst>
        <pc:docMk/>
      </pc:docMkLst>
      <pc:sldChg chg="ord">
        <pc:chgData name="LEMMEL Lucas" userId="S::llemmel@arfp.asso.fr::9733887c-ab63-4456-aa5a-869915f80a8c" providerId="AD" clId="Web-{5000A045-2160-4571-8BA2-882D53D19E37}" dt="2023-10-10T08:12:40.003" v="0"/>
        <pc:sldMkLst>
          <pc:docMk/>
          <pc:sldMk cId="3226572739" sldId="272"/>
        </pc:sldMkLst>
      </pc:sldChg>
      <pc:sldChg chg="ord">
        <pc:chgData name="LEMMEL Lucas" userId="S::llemmel@arfp.asso.fr::9733887c-ab63-4456-aa5a-869915f80a8c" providerId="AD" clId="Web-{5000A045-2160-4571-8BA2-882D53D19E37}" dt="2023-10-10T08:12:42.722" v="1"/>
        <pc:sldMkLst>
          <pc:docMk/>
          <pc:sldMk cId="449225835" sldId="274"/>
        </pc:sldMkLst>
      </pc:sldChg>
      <pc:sldChg chg="ord">
        <pc:chgData name="LEMMEL Lucas" userId="S::llemmel@arfp.asso.fr::9733887c-ab63-4456-aa5a-869915f80a8c" providerId="AD" clId="Web-{5000A045-2160-4571-8BA2-882D53D19E37}" dt="2023-10-10T08:14:44.611" v="2"/>
        <pc:sldMkLst>
          <pc:docMk/>
          <pc:sldMk cId="3616883657" sldId="275"/>
        </pc:sldMkLst>
      </pc:sldChg>
    </pc:docChg>
  </pc:docChgLst>
  <pc:docChgLst>
    <pc:chgData name="LEMMEL Lucas" userId="S::llemmel@arfp.asso.fr::9733887c-ab63-4456-aa5a-869915f80a8c" providerId="AD" clId="Web-{321BC6B3-F2F7-4E1D-A488-A52C16C4A1C7}"/>
    <pc:docChg chg="sldOrd">
      <pc:chgData name="LEMMEL Lucas" userId="S::llemmel@arfp.asso.fr::9733887c-ab63-4456-aa5a-869915f80a8c" providerId="AD" clId="Web-{321BC6B3-F2F7-4E1D-A488-A52C16C4A1C7}" dt="2023-10-11T09:10:35.748" v="2"/>
      <pc:docMkLst>
        <pc:docMk/>
      </pc:docMkLst>
      <pc:sldChg chg="ord">
        <pc:chgData name="LEMMEL Lucas" userId="S::llemmel@arfp.asso.fr::9733887c-ab63-4456-aa5a-869915f80a8c" providerId="AD" clId="Web-{321BC6B3-F2F7-4E1D-A488-A52C16C4A1C7}" dt="2023-10-11T09:10:35.748" v="2"/>
        <pc:sldMkLst>
          <pc:docMk/>
          <pc:sldMk cId="813193932" sldId="273"/>
        </pc:sldMkLst>
      </pc:sldChg>
      <pc:sldChg chg="ord">
        <pc:chgData name="LEMMEL Lucas" userId="S::llemmel@arfp.asso.fr::9733887c-ab63-4456-aa5a-869915f80a8c" providerId="AD" clId="Web-{321BC6B3-F2F7-4E1D-A488-A52C16C4A1C7}" dt="2023-10-11T08:14:28.088" v="0"/>
        <pc:sldMkLst>
          <pc:docMk/>
          <pc:sldMk cId="3616883657" sldId="275"/>
        </pc:sldMkLst>
      </pc:sldChg>
      <pc:sldChg chg="ord">
        <pc:chgData name="LEMMEL Lucas" userId="S::llemmel@arfp.asso.fr::9733887c-ab63-4456-aa5a-869915f80a8c" providerId="AD" clId="Web-{321BC6B3-F2F7-4E1D-A488-A52C16C4A1C7}" dt="2023-10-11T08:22:29.684" v="1"/>
        <pc:sldMkLst>
          <pc:docMk/>
          <pc:sldMk cId="977161009" sldId="279"/>
        </pc:sldMkLst>
      </pc:sldChg>
    </pc:docChg>
  </pc:docChgLst>
  <pc:docChgLst>
    <pc:chgData name="HERAULT Benjamin" userId="S::bherault@arfp.asso.fr::0c1b2be1-bc16-4fac-938f-162895b9426a" providerId="AD" clId="Web-{3404E215-6923-4EA1-9B2B-326C7D3E717C}"/>
    <pc:docChg chg="sldOrd">
      <pc:chgData name="HERAULT Benjamin" userId="S::bherault@arfp.asso.fr::0c1b2be1-bc16-4fac-938f-162895b9426a" providerId="AD" clId="Web-{3404E215-6923-4EA1-9B2B-326C7D3E717C}" dt="2023-10-09T14:54:07.921" v="0"/>
      <pc:docMkLst>
        <pc:docMk/>
      </pc:docMkLst>
      <pc:sldChg chg="ord">
        <pc:chgData name="HERAULT Benjamin" userId="S::bherault@arfp.asso.fr::0c1b2be1-bc16-4fac-938f-162895b9426a" providerId="AD" clId="Web-{3404E215-6923-4EA1-9B2B-326C7D3E717C}" dt="2023-10-09T14:54:07.921" v="0"/>
        <pc:sldMkLst>
          <pc:docMk/>
          <pc:sldMk cId="3616883657" sldId="275"/>
        </pc:sldMkLst>
      </pc:sldChg>
    </pc:docChg>
  </pc:docChgLst>
  <pc:docChgLst>
    <pc:chgData name="LEMMEL Lucas" userId="S::llemmel@arfp.asso.fr::9733887c-ab63-4456-aa5a-869915f80a8c" providerId="AD" clId="Web-{67FE6BB6-1B51-4B17-92E5-040E463EC9E5}"/>
    <pc:docChg chg="sldOrd">
      <pc:chgData name="LEMMEL Lucas" userId="S::llemmel@arfp.asso.fr::9733887c-ab63-4456-aa5a-869915f80a8c" providerId="AD" clId="Web-{67FE6BB6-1B51-4B17-92E5-040E463EC9E5}" dt="2023-10-10T12:59:21.367" v="0"/>
      <pc:docMkLst>
        <pc:docMk/>
      </pc:docMkLst>
      <pc:sldChg chg="ord">
        <pc:chgData name="LEMMEL Lucas" userId="S::llemmel@arfp.asso.fr::9733887c-ab63-4456-aa5a-869915f80a8c" providerId="AD" clId="Web-{67FE6BB6-1B51-4B17-92E5-040E463EC9E5}" dt="2023-10-10T12:59:21.367" v="0"/>
        <pc:sldMkLst>
          <pc:docMk/>
          <pc:sldMk cId="3581452815" sldId="267"/>
        </pc:sldMkLst>
      </pc:sldChg>
    </pc:docChg>
  </pc:docChgLst>
  <pc:docChgLst>
    <pc:chgData name="ESTEVE Fatima" userId="S::festeve@arfp.asso.fr::efed21c3-bddf-4b98-8e14-fd74187b92e9" providerId="AD" clId="Web-{B09EFD5C-F178-3207-CC62-92997C8D3850}"/>
    <pc:docChg chg="modSld sldOrd">
      <pc:chgData name="ESTEVE Fatima" userId="S::festeve@arfp.asso.fr::efed21c3-bddf-4b98-8e14-fd74187b92e9" providerId="AD" clId="Web-{B09EFD5C-F178-3207-CC62-92997C8D3850}" dt="2023-10-11T08:54:21.561" v="4"/>
      <pc:docMkLst>
        <pc:docMk/>
      </pc:docMkLst>
      <pc:sldChg chg="ord">
        <pc:chgData name="ESTEVE Fatima" userId="S::festeve@arfp.asso.fr::efed21c3-bddf-4b98-8e14-fd74187b92e9" providerId="AD" clId="Web-{B09EFD5C-F178-3207-CC62-92997C8D3850}" dt="2023-10-11T06:29:33.767" v="0"/>
        <pc:sldMkLst>
          <pc:docMk/>
          <pc:sldMk cId="105885498" sldId="259"/>
        </pc:sldMkLst>
      </pc:sldChg>
      <pc:sldChg chg="modSp">
        <pc:chgData name="ESTEVE Fatima" userId="S::festeve@arfp.asso.fr::efed21c3-bddf-4b98-8e14-fd74187b92e9" providerId="AD" clId="Web-{B09EFD5C-F178-3207-CC62-92997C8D3850}" dt="2023-10-11T08:54:21.561" v="4"/>
        <pc:sldMkLst>
          <pc:docMk/>
          <pc:sldMk cId="3511810808" sldId="276"/>
        </pc:sldMkLst>
        <pc:graphicFrameChg chg="modGraphic">
          <ac:chgData name="ESTEVE Fatima" userId="S::festeve@arfp.asso.fr::efed21c3-bddf-4b98-8e14-fd74187b92e9" providerId="AD" clId="Web-{B09EFD5C-F178-3207-CC62-92997C8D3850}" dt="2023-10-11T08:53:55.794" v="2"/>
          <ac:graphicFrameMkLst>
            <pc:docMk/>
            <pc:sldMk cId="3511810808" sldId="276"/>
            <ac:graphicFrameMk id="6" creationId="{281573CA-EB3E-178F-7440-86595D4FD7CA}"/>
          </ac:graphicFrameMkLst>
        </pc:graphicFrameChg>
        <pc:graphicFrameChg chg="mod modGraphic">
          <ac:chgData name="ESTEVE Fatima" userId="S::festeve@arfp.asso.fr::efed21c3-bddf-4b98-8e14-fd74187b92e9" providerId="AD" clId="Web-{B09EFD5C-F178-3207-CC62-92997C8D3850}" dt="2023-10-11T08:54:21.561" v="4"/>
          <ac:graphicFrameMkLst>
            <pc:docMk/>
            <pc:sldMk cId="3511810808" sldId="276"/>
            <ac:graphicFrameMk id="7" creationId="{1AFC7EA2-1C7F-F379-1576-4E5E3F0EB8AC}"/>
          </ac:graphicFrameMkLst>
        </pc:graphicFrameChg>
      </pc:sldChg>
    </pc:docChg>
  </pc:docChgLst>
  <pc:docChgLst>
    <pc:chgData name="CAMPS Nicolas" userId="S::ncamps@arfp.asso.fr::41f1019f-1ab5-44c8-923a-99c783a71901" providerId="AD" clId="Web-{F0EA4B93-A448-4986-B47B-081B19517B06}"/>
    <pc:docChg chg="sldOrd">
      <pc:chgData name="CAMPS Nicolas" userId="S::ncamps@arfp.asso.fr::41f1019f-1ab5-44c8-923a-99c783a71901" providerId="AD" clId="Web-{F0EA4B93-A448-4986-B47B-081B19517B06}" dt="2023-10-10T09:41:52.805" v="0"/>
      <pc:docMkLst>
        <pc:docMk/>
      </pc:docMkLst>
      <pc:sldChg chg="ord">
        <pc:chgData name="CAMPS Nicolas" userId="S::ncamps@arfp.asso.fr::41f1019f-1ab5-44c8-923a-99c783a71901" providerId="AD" clId="Web-{F0EA4B93-A448-4986-B47B-081B19517B06}" dt="2023-10-10T09:41:52.805" v="0"/>
        <pc:sldMkLst>
          <pc:docMk/>
          <pc:sldMk cId="449225835" sldId="274"/>
        </pc:sldMkLst>
      </pc:sldChg>
    </pc:docChg>
  </pc:docChgLst>
  <pc:docChgLst>
    <pc:chgData name="ARES Christopher" userId="S::cares@arfp.asso.fr::3ff7c12f-b86a-47e0-a114-f78cf92fe63b" providerId="AD" clId="Web-{96C29535-508E-460F-A4DB-D8877EE26BDF}"/>
    <pc:docChg chg="delSld">
      <pc:chgData name="ARES Christopher" userId="S::cares@arfp.asso.fr::3ff7c12f-b86a-47e0-a114-f78cf92fe63b" providerId="AD" clId="Web-{96C29535-508E-460F-A4DB-D8877EE26BDF}" dt="2023-10-11T13:47:56.721" v="0"/>
      <pc:docMkLst>
        <pc:docMk/>
      </pc:docMkLst>
      <pc:sldChg chg="del">
        <pc:chgData name="ARES Christopher" userId="S::cares@arfp.asso.fr::3ff7c12f-b86a-47e0-a114-f78cf92fe63b" providerId="AD" clId="Web-{96C29535-508E-460F-A4DB-D8877EE26BDF}" dt="2023-10-11T13:47:56.721" v="0"/>
        <pc:sldMkLst>
          <pc:docMk/>
          <pc:sldMk cId="24600792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93A0E-8929-4842-A01E-AE37E182F435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72D1-F4A4-4B55-97B5-3D9F31660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9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514259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1028517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542776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2057034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571293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3085551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599810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4114068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834CCBF-820C-4C3E-BE63-95EB20138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5508181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4956806-7A70-4D25-9981-553B156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89" y="6156101"/>
            <a:ext cx="9221787" cy="1329252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3707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46F5C6F3-0F13-4AF7-80C3-DA575C81B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691813" cy="55086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4956806-7A70-4D25-9981-553B156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89" y="6156101"/>
            <a:ext cx="9221787" cy="1329252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0F5D9-361E-4C1C-95F9-FB5A33D3EFA2}"/>
              </a:ext>
            </a:extLst>
          </p:cNvPr>
          <p:cNvSpPr/>
          <p:nvPr userDrawn="1"/>
        </p:nvSpPr>
        <p:spPr>
          <a:xfrm>
            <a:off x="-1" y="-1"/>
            <a:ext cx="10691813" cy="5508625"/>
          </a:xfrm>
          <a:prstGeom prst="rect">
            <a:avLst/>
          </a:prstGeom>
          <a:solidFill>
            <a:srgbClr val="1B296A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8A7EB7-32B5-4AF4-9115-6B4617326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43"/>
            <a:ext cx="10691813" cy="55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22BB75-19AD-4E0D-9157-12BDD33FC66E}"/>
              </a:ext>
            </a:extLst>
          </p:cNvPr>
          <p:cNvSpPr/>
          <p:nvPr userDrawn="1"/>
        </p:nvSpPr>
        <p:spPr>
          <a:xfrm>
            <a:off x="0" y="-1"/>
            <a:ext cx="10691813" cy="6780727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arabum semibold"/>
            </a:endParaRPr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3B23934-9084-42D8-8969-9C05160EB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1F8FE9-A8A7-4368-A9CF-BE7192521155}"/>
              </a:ext>
            </a:extLst>
          </p:cNvPr>
          <p:cNvSpPr/>
          <p:nvPr userDrawn="1"/>
        </p:nvSpPr>
        <p:spPr>
          <a:xfrm>
            <a:off x="1983344" y="2607973"/>
            <a:ext cx="679538" cy="57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CA42FC61-BEDD-491C-B90A-6AC8208E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44" y="2991878"/>
            <a:ext cx="7926949" cy="253959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6390CA5-6ABE-4385-BDE5-7013608869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213" y="1098596"/>
            <a:ext cx="1225550" cy="1566817"/>
          </a:xfrm>
          <a:prstGeom prst="rect">
            <a:avLst/>
          </a:prstGeom>
        </p:spPr>
        <p:txBody>
          <a:bodyPr/>
          <a:lstStyle>
            <a:lvl1pPr>
              <a:buNone/>
              <a:defRPr sz="13700">
                <a:solidFill>
                  <a:schemeClr val="bg1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98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1D245D5D-C951-4C14-A323-103EBEFD30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12015-DB56-4936-BCBC-8C6D22CF96FB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B296A"/>
              </a:solidFill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3E36BE7-5643-49A8-8261-5EF8B9792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5" y="1674254"/>
            <a:ext cx="4565650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F9CDD49E-EEF5-469F-BA5B-33867483808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68939" y="1674254"/>
            <a:ext cx="4565650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75A8FA4-8A9F-405E-A575-585F0CC75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13" y="869950"/>
            <a:ext cx="9477375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817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nn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F15943-3E0B-417F-BC97-CAB5A29E6C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8938" y="1674253"/>
            <a:ext cx="4565650" cy="480433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1904140-917D-4DD5-B8A9-B9F4E8E0E9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25AE5-785C-49BC-9396-C29C46D7E72B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B296A"/>
              </a:solidFill>
            </a:endParaRP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3D1C3855-A306-4CE0-8B5A-D97552B62B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7225" y="1674254"/>
            <a:ext cx="4565650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E2DEFB93-62FB-4FD8-8AEE-BB8968796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213" y="869950"/>
            <a:ext cx="9477376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081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nne + picto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F15943-3E0B-417F-BC97-CAB5A29E6C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8938" y="1650329"/>
            <a:ext cx="4565650" cy="4828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1904140-917D-4DD5-B8A9-B9F4E8E0E9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25AE5-785C-49BC-9396-C29C46D7E72B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B296A"/>
              </a:solidFill>
            </a:endParaRP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3D1C3855-A306-4CE0-8B5A-D97552B62B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7225" y="1674254"/>
            <a:ext cx="4565650" cy="1983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E2DEFB93-62FB-4FD8-8AEE-BB8968796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213" y="869950"/>
            <a:ext cx="9477376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A6624-A445-4F4E-A631-BEDEB6C614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225" y="3902075"/>
            <a:ext cx="1224202" cy="72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D9FCEBBF-1F64-48C1-B428-9658EC6F37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5155" y="4807447"/>
            <a:ext cx="1224202" cy="72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AAD69772-EF45-45E9-830A-606F71DF51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5155" y="5705145"/>
            <a:ext cx="1224202" cy="72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655CE21-8E61-4FEA-B7A8-8A0D8251AB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57388" y="4084638"/>
            <a:ext cx="3265487" cy="36195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11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ADC9EBC-E021-4B45-9C18-9E0909A7E0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57328" y="4937529"/>
            <a:ext cx="3265487" cy="36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BC33781C-7DF0-4F4E-8136-86743DC7B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57328" y="5879497"/>
            <a:ext cx="3265487" cy="36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1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onne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44FAFC38-773F-4021-8DEA-6AC34D1F7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307873-99EC-43BD-84FB-15FC10724004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B296A"/>
              </a:solidFill>
            </a:endParaRPr>
          </a:p>
        </p:txBody>
      </p:sp>
      <p:sp>
        <p:nvSpPr>
          <p:cNvPr id="12" name="Espace réservé du contenu 12">
            <a:extLst>
              <a:ext uri="{FF2B5EF4-FFF2-40B4-BE49-F238E27FC236}">
                <a16:creationId xmlns:a16="http://schemas.microsoft.com/office/drawing/2014/main" id="{3A1901BE-B599-44A6-8D59-86C144B304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4" y="1674254"/>
            <a:ext cx="9377363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C7870ACE-B548-4EB6-BB27-094CF7D66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13" y="869950"/>
            <a:ext cx="9477375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24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nnes + pi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571C709E-5313-494F-AE7B-DEE822C4CC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3871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CACF6720-DCBD-42E3-877B-0B9778C9FF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69088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B9AF09E8-C843-4324-BD8A-9D82E1F777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14305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CC4B8215-5B77-40E4-A40F-B8BCB2E6B5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73937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/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97C593A8-C67A-4CC5-9AD0-BDB7355E8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A78D8-587E-41EB-AF1E-34A84128A1C1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B296A"/>
              </a:solidFill>
            </a:endParaRP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3AEBF099-9937-42B2-B71F-714FFBE638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213" y="869950"/>
            <a:ext cx="9477375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DF49EC13-3B17-4160-B4C2-D6887671A46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3938" y="3625850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contenu 23">
            <a:extLst>
              <a:ext uri="{FF2B5EF4-FFF2-40B4-BE49-F238E27FC236}">
                <a16:creationId xmlns:a16="http://schemas.microsoft.com/office/drawing/2014/main" id="{12256189-F8DB-4EDA-8B45-E34D97B9B0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3738" y="3630590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contenu 23">
            <a:extLst>
              <a:ext uri="{FF2B5EF4-FFF2-40B4-BE49-F238E27FC236}">
                <a16:creationId xmlns:a16="http://schemas.microsoft.com/office/drawing/2014/main" id="{1A02CE28-F211-40B0-A008-B18499377D1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514305" y="3625850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contenu 23">
            <a:extLst>
              <a:ext uri="{FF2B5EF4-FFF2-40B4-BE49-F238E27FC236}">
                <a16:creationId xmlns:a16="http://schemas.microsoft.com/office/drawing/2014/main" id="{4AF61A5C-C03A-4E8A-8863-E2FD09110B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70814" y="3645056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BBB5B74C-D3DA-4A19-A758-012D8B76EAD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57224" y="1674254"/>
            <a:ext cx="9377363" cy="6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070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9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2" r:id="rId3"/>
    <p:sldLayoutId id="2147483736" r:id="rId4"/>
    <p:sldLayoutId id="2147483737" r:id="rId5"/>
    <p:sldLayoutId id="2147483739" r:id="rId6"/>
    <p:sldLayoutId id="2147483733" r:id="rId7"/>
    <p:sldLayoutId id="214748373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861DE8-9ECD-4A2F-92AC-E1256FD0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3401"/>
            <a:ext cx="10691813" cy="1329252"/>
          </a:xfrm>
        </p:spPr>
        <p:txBody>
          <a:bodyPr/>
          <a:lstStyle/>
          <a:p>
            <a:r>
              <a:rPr lang="fr-FR"/>
              <a:t>Orientation et Formation Professionnelle</a:t>
            </a:r>
            <a:br>
              <a:rPr lang="fr-FR"/>
            </a:br>
            <a:r>
              <a:rPr lang="fr-FR"/>
              <a:t>Tertiaire et Développement Informatique</a:t>
            </a:r>
          </a:p>
        </p:txBody>
      </p:sp>
    </p:spTree>
    <p:extLst>
      <p:ext uri="{BB962C8B-B14F-4D97-AF65-F5344CB8AC3E}">
        <p14:creationId xmlns:p14="http://schemas.microsoft.com/office/powerpoint/2010/main" val="61396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B150B-FCB3-2754-7C97-1AD9EEC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8F0E7-9DE0-E62B-43C5-954436D029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4" y="2107580"/>
            <a:ext cx="9377363" cy="436405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/>
              <a:t>La base du système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/>
              <a:t>Les symboles du système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BA6C6-F65E-F0F3-6261-AA0B93175D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3200"/>
              <a:t>Un système de numération se définit par deux éléments :</a:t>
            </a:r>
          </a:p>
          <a:p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58145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8E4683C-6DA1-49AF-A6B3-AF7AF55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Conversion d’une base à une autre base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91138B-59ED-4DBA-9117-EC934C456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82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C9EA4-BE20-7090-8888-699A02BC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8546E-19CA-B86A-6CD2-C377F0579D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(A25E)</a:t>
            </a:r>
            <a:r>
              <a:rPr lang="fr-FR" sz="2800" b="1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= A*16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  + 2*16² + 5*16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+ E*16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= 10*16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+ 2*16² + 5*16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+ 14*16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fr-FR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= 40960   +  512   +   80     +  14</a:t>
            </a:r>
          </a:p>
          <a:p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	     = (41566)</a:t>
            </a:r>
            <a:r>
              <a:rPr lang="fr-FR" sz="2800" b="1" baseline="-2500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fr-FR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8D364F-DC3A-E0DD-99BC-50C089C25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Conversion de la base 16 à la base 10</a:t>
            </a:r>
          </a:p>
        </p:txBody>
      </p:sp>
    </p:spTree>
    <p:extLst>
      <p:ext uri="{BB962C8B-B14F-4D97-AF65-F5344CB8AC3E}">
        <p14:creationId xmlns:p14="http://schemas.microsoft.com/office/powerpoint/2010/main" val="141536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08FF4-B66C-A51B-AEC6-C0DC439F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C2940-5A62-0FAE-0ED9-55106C7D94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620" y="1585044"/>
            <a:ext cx="9377363" cy="4797380"/>
          </a:xfrm>
        </p:spPr>
        <p:txBody>
          <a:bodyPr/>
          <a:lstStyle/>
          <a:p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(157)</a:t>
            </a:r>
            <a:r>
              <a:rPr lang="fr-FR" sz="2800" b="1" baseline="-2500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= 1*8² + 5*8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+ 7*8</a:t>
            </a:r>
            <a:r>
              <a:rPr lang="fr-FR" sz="2800" b="1" baseline="30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	 =  64    +   40    +   7</a:t>
            </a:r>
          </a:p>
          <a:p>
            <a:r>
              <a:rPr lang="fr-FR" sz="2800" b="1">
                <a:latin typeface="Calibri" panose="020F0502020204030204" pitchFamily="34" charset="0"/>
                <a:cs typeface="Calibri" panose="020F0502020204030204" pitchFamily="34" charset="0"/>
              </a:rPr>
              <a:t>	 =  (111)</a:t>
            </a:r>
            <a:r>
              <a:rPr lang="fr-FR" sz="2800" b="1" baseline="-2500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fr-FR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A9EE54-28EA-9852-562E-7C44095ED0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Conversion de la base 8 à la base 10</a:t>
            </a:r>
          </a:p>
        </p:txBody>
      </p:sp>
    </p:spTree>
    <p:extLst>
      <p:ext uri="{BB962C8B-B14F-4D97-AF65-F5344CB8AC3E}">
        <p14:creationId xmlns:p14="http://schemas.microsoft.com/office/powerpoint/2010/main" val="34239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448F7-778B-66A0-CB21-B83C4A8C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BE446-AC82-ED89-E84B-D2D7854833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Conversion de la base 10 à la base (b)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7EBDF69-B312-0A4A-43CC-8E92F993A970}"/>
              </a:ext>
            </a:extLst>
          </p:cNvPr>
          <p:cNvGrpSpPr/>
          <p:nvPr/>
        </p:nvGrpSpPr>
        <p:grpSpPr>
          <a:xfrm>
            <a:off x="6415134" y="1698601"/>
            <a:ext cx="2851529" cy="3285993"/>
            <a:chOff x="1932344" y="2679909"/>
            <a:chExt cx="2529431" cy="2888178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C3F20FA-3333-163B-BFB3-40EBF388738A}"/>
                </a:ext>
              </a:extLst>
            </p:cNvPr>
            <p:cNvSpPr txBox="1"/>
            <p:nvPr/>
          </p:nvSpPr>
          <p:spPr>
            <a:xfrm>
              <a:off x="4108112" y="4079850"/>
              <a:ext cx="245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/>
                <a:t>b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95FDA390-AD89-C47D-02F4-2D62E246BA89}"/>
                </a:ext>
              </a:extLst>
            </p:cNvPr>
            <p:cNvGrpSpPr/>
            <p:nvPr/>
          </p:nvGrpSpPr>
          <p:grpSpPr>
            <a:xfrm>
              <a:off x="1932344" y="2679909"/>
              <a:ext cx="2529431" cy="2888178"/>
              <a:chOff x="5314709" y="1649804"/>
              <a:chExt cx="2529431" cy="2888178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7E005B34-B9B3-2F44-0CA4-190DC8A22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29546" y="2105880"/>
                <a:ext cx="432854" cy="999831"/>
              </a:xfrm>
              <a:prstGeom prst="rect">
                <a:avLst/>
              </a:prstGeom>
            </p:spPr>
          </p:pic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2D11706D-D816-C32E-6C23-A0E65B4118FB}"/>
                  </a:ext>
                </a:extLst>
              </p:cNvPr>
              <p:cNvGrpSpPr/>
              <p:nvPr/>
            </p:nvGrpSpPr>
            <p:grpSpPr>
              <a:xfrm>
                <a:off x="5923554" y="1750741"/>
                <a:ext cx="390293" cy="981308"/>
                <a:chOff x="892098" y="1717288"/>
                <a:chExt cx="211873" cy="390292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DEB869F1-4C6D-CDC5-CC75-D3CD3E4E4827}"/>
                    </a:ext>
                  </a:extLst>
                </p:cNvPr>
                <p:cNvCxnSpPr/>
                <p:nvPr/>
              </p:nvCxnSpPr>
              <p:spPr>
                <a:xfrm>
                  <a:off x="892098" y="1717288"/>
                  <a:ext cx="0" cy="39029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4628E834-A587-FD2F-4B99-5AB313B7D8EA}"/>
                    </a:ext>
                  </a:extLst>
                </p:cNvPr>
                <p:cNvCxnSpPr/>
                <p:nvPr/>
              </p:nvCxnSpPr>
              <p:spPr>
                <a:xfrm>
                  <a:off x="892098" y="1828800"/>
                  <a:ext cx="211873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AAB9757F-7B72-FDBE-0D29-F53FC0B21469}"/>
                  </a:ext>
                </a:extLst>
              </p:cNvPr>
              <p:cNvGrpSpPr/>
              <p:nvPr/>
            </p:nvGrpSpPr>
            <p:grpSpPr>
              <a:xfrm>
                <a:off x="5314709" y="1649804"/>
                <a:ext cx="2529431" cy="2888178"/>
                <a:chOff x="5345906" y="1705770"/>
                <a:chExt cx="2529431" cy="2888178"/>
              </a:xfrm>
            </p:grpSpPr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D1893A83-65DE-CE4F-4EA7-C65B23014800}"/>
                    </a:ext>
                  </a:extLst>
                </p:cNvPr>
                <p:cNvSpPr txBox="1"/>
                <p:nvPr/>
              </p:nvSpPr>
              <p:spPr>
                <a:xfrm>
                  <a:off x="5602359" y="1705770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/>
                    <a:t>X</a:t>
                  </a:r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1A5F1D9-EE2E-90EA-96B1-5CD5D6618795}"/>
                    </a:ext>
                  </a:extLst>
                </p:cNvPr>
                <p:cNvSpPr txBox="1"/>
                <p:nvPr/>
              </p:nvSpPr>
              <p:spPr>
                <a:xfrm>
                  <a:off x="5990552" y="1705770"/>
                  <a:ext cx="2453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/>
                    <a:t>b</a:t>
                  </a:r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19B262A-E889-A1A4-5C7A-03FF9FC0B97D}"/>
                    </a:ext>
                  </a:extLst>
                </p:cNvPr>
                <p:cNvSpPr txBox="1"/>
                <p:nvPr/>
              </p:nvSpPr>
              <p:spPr>
                <a:xfrm>
                  <a:off x="5994953" y="2042266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/>
                    <a:t>X</a:t>
                  </a:r>
                  <a:r>
                    <a:rPr lang="fr-FR" sz="2000" b="1" baseline="-25000"/>
                    <a:t>1</a:t>
                  </a:r>
                  <a:endParaRPr lang="fr-FR" sz="2000" b="1"/>
                </a:p>
              </p:txBody>
            </p: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8A55B60E-4D01-476E-81AE-F0D7D667EAA4}"/>
                    </a:ext>
                  </a:extLst>
                </p:cNvPr>
                <p:cNvSpPr txBox="1"/>
                <p:nvPr/>
              </p:nvSpPr>
              <p:spPr>
                <a:xfrm>
                  <a:off x="6465346" y="2041340"/>
                  <a:ext cx="2453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/>
                    <a:t>b</a:t>
                  </a:r>
                </a:p>
              </p:txBody>
            </p:sp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082A4D57-C587-7B15-DCA5-DC6E52DEC6EB}"/>
                    </a:ext>
                  </a:extLst>
                </p:cNvPr>
                <p:cNvSpPr txBox="1"/>
                <p:nvPr/>
              </p:nvSpPr>
              <p:spPr>
                <a:xfrm>
                  <a:off x="5556953" y="2117030"/>
                  <a:ext cx="4571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/>
                    <a:t>a</a:t>
                  </a:r>
                  <a:r>
                    <a:rPr lang="fr-FR" sz="2400" b="1" baseline="-25000"/>
                    <a:t>0</a:t>
                  </a:r>
                  <a:endParaRPr lang="fr-FR" sz="2400" b="1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60EFA7B-4B7B-321D-3246-6565F26BF6FC}"/>
                    </a:ext>
                  </a:extLst>
                </p:cNvPr>
                <p:cNvSpPr txBox="1"/>
                <p:nvPr/>
              </p:nvSpPr>
              <p:spPr>
                <a:xfrm>
                  <a:off x="6036370" y="2492780"/>
                  <a:ext cx="4571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/>
                    <a:t>a</a:t>
                  </a:r>
                  <a:r>
                    <a:rPr lang="fr-FR" sz="2400" b="1" baseline="-25000"/>
                    <a:t>1</a:t>
                  </a:r>
                  <a:endParaRPr lang="fr-FR" sz="2400" b="1"/>
                </a:p>
              </p:txBody>
            </p:sp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2DE7FB41-4392-3DDA-2E72-FC87E5393E0A}"/>
                    </a:ext>
                  </a:extLst>
                </p:cNvPr>
                <p:cNvSpPr txBox="1"/>
                <p:nvPr/>
              </p:nvSpPr>
              <p:spPr>
                <a:xfrm rot="2506016">
                  <a:off x="6606296" y="2317085"/>
                  <a:ext cx="4328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b="1"/>
                    <a:t>…</a:t>
                  </a:r>
                </a:p>
              </p:txBody>
            </p: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4136BB9C-B6D8-B053-14B5-89DB43AA5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42483" y="3180133"/>
                  <a:ext cx="432854" cy="999831"/>
                </a:xfrm>
                <a:prstGeom prst="rect">
                  <a:avLst/>
                </a:prstGeom>
              </p:spPr>
            </p:pic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17BA441-DB5B-1243-BF94-7D2CFF13098A}"/>
                    </a:ext>
                  </a:extLst>
                </p:cNvPr>
                <p:cNvSpPr txBox="1"/>
                <p:nvPr/>
              </p:nvSpPr>
              <p:spPr>
                <a:xfrm>
                  <a:off x="6960620" y="3105711"/>
                  <a:ext cx="417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err="1"/>
                    <a:t>X</a:t>
                  </a:r>
                  <a:r>
                    <a:rPr lang="fr-FR" sz="2000" b="1" baseline="-25000" err="1"/>
                    <a:t>n</a:t>
                  </a:r>
                  <a:endParaRPr lang="fr-FR" sz="2000" b="1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A456EB53-4ADB-F2C7-6D1D-7DD069DBA956}"/>
                    </a:ext>
                  </a:extLst>
                </p:cNvPr>
                <p:cNvSpPr txBox="1"/>
                <p:nvPr/>
              </p:nvSpPr>
              <p:spPr>
                <a:xfrm>
                  <a:off x="6960620" y="3494003"/>
                  <a:ext cx="4571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/>
                    <a:t>a</a:t>
                  </a:r>
                  <a:r>
                    <a:rPr lang="fr-FR" sz="2400" b="1" baseline="-25000"/>
                    <a:t>n</a:t>
                  </a:r>
                  <a:endParaRPr lang="fr-FR" sz="2400" b="1"/>
                </a:p>
              </p:txBody>
            </p: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C1E04BC-5955-30A4-79C7-FC8661241586}"/>
                    </a:ext>
                  </a:extLst>
                </p:cNvPr>
                <p:cNvSpPr txBox="1"/>
                <p:nvPr/>
              </p:nvSpPr>
              <p:spPr>
                <a:xfrm>
                  <a:off x="7515131" y="3580243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/>
                    <a:t>0</a:t>
                  </a:r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909E3358-3964-9AB0-F0AE-E280D4CDD6F4}"/>
                    </a:ext>
                  </a:extLst>
                </p:cNvPr>
                <p:cNvSpPr/>
                <p:nvPr/>
              </p:nvSpPr>
              <p:spPr>
                <a:xfrm rot="18919581">
                  <a:off x="6209704" y="1766317"/>
                  <a:ext cx="555187" cy="282763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avec flèche 42">
                  <a:extLst>
                    <a:ext uri="{FF2B5EF4-FFF2-40B4-BE49-F238E27FC236}">
                      <a16:creationId xmlns:a16="http://schemas.microsoft.com/office/drawing/2014/main" id="{146ADF6C-C8C1-0919-7B06-3350B50F1086}"/>
                    </a:ext>
                  </a:extLst>
                </p:cNvPr>
                <p:cNvCxnSpPr/>
                <p:nvPr/>
              </p:nvCxnSpPr>
              <p:spPr>
                <a:xfrm flipH="1" flipV="1">
                  <a:off x="5345906" y="2954445"/>
                  <a:ext cx="1476817" cy="14948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7B6DFAB5-7701-4B8E-EB8C-2B876BF0E13C}"/>
              </a:ext>
            </a:extLst>
          </p:cNvPr>
          <p:cNvSpPr txBox="1"/>
          <p:nvPr/>
        </p:nvSpPr>
        <p:spPr>
          <a:xfrm>
            <a:off x="713604" y="3262612"/>
            <a:ext cx="52360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On utilise des divisions successives :</a:t>
            </a:r>
          </a:p>
          <a:p>
            <a:endParaRPr lang="fr-FR" sz="2800" b="1"/>
          </a:p>
          <a:p>
            <a:r>
              <a:rPr lang="fr-FR" sz="2800" b="1"/>
              <a:t>(X)</a:t>
            </a:r>
            <a:r>
              <a:rPr lang="fr-FR" sz="2800" b="1" baseline="-25000"/>
              <a:t>10</a:t>
            </a:r>
            <a:r>
              <a:rPr lang="fr-FR" sz="2800" b="1"/>
              <a:t> = (a</a:t>
            </a:r>
            <a:r>
              <a:rPr lang="fr-FR" sz="2800" b="1" baseline="-25000"/>
              <a:t>n </a:t>
            </a:r>
            <a:r>
              <a:rPr lang="fr-FR" sz="2800" b="1"/>
              <a:t>a</a:t>
            </a:r>
            <a:r>
              <a:rPr lang="fr-FR" sz="2800" b="1" baseline="-25000"/>
              <a:t>n-1</a:t>
            </a:r>
            <a:r>
              <a:rPr lang="fr-FR" sz="2800" b="1"/>
              <a:t> … a</a:t>
            </a:r>
            <a:r>
              <a:rPr lang="fr-FR" sz="2800" b="1" baseline="-25000"/>
              <a:t>1 </a:t>
            </a:r>
            <a:r>
              <a:rPr lang="fr-FR" sz="2800" b="1"/>
              <a:t>a</a:t>
            </a:r>
            <a:r>
              <a:rPr lang="fr-FR" sz="2800" b="1" baseline="-25000"/>
              <a:t>0</a:t>
            </a:r>
            <a:r>
              <a:rPr lang="fr-FR" sz="2800" b="1"/>
              <a:t>)</a:t>
            </a:r>
            <a:r>
              <a:rPr lang="fr-FR" sz="2800" b="1" baseline="-25000"/>
              <a:t>b</a:t>
            </a:r>
            <a:endParaRPr lang="fr-FR" sz="28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57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A86C-46E6-B558-715C-9797ECFF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B4D80-7D88-23E7-0836-B1BFAD6801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Exemple : (125)</a:t>
            </a:r>
            <a:r>
              <a:rPr lang="fr-FR" baseline="-25000"/>
              <a:t>10</a:t>
            </a:r>
            <a:r>
              <a:rPr lang="fr-FR"/>
              <a:t> vers la base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E6523A-827B-432E-63F3-D4E28C3476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60003" y="1966031"/>
            <a:ext cx="616400" cy="1423795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A8C97A-3120-174F-244F-CA4FF4F7F05C}"/>
              </a:ext>
            </a:extLst>
          </p:cNvPr>
          <p:cNvGrpSpPr/>
          <p:nvPr/>
        </p:nvGrpSpPr>
        <p:grpSpPr>
          <a:xfrm>
            <a:off x="557183" y="1966032"/>
            <a:ext cx="4405109" cy="3163529"/>
            <a:chOff x="3966609" y="1865404"/>
            <a:chExt cx="3263386" cy="2856000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8B22265-5476-A628-CC3A-2413085EA3FC}"/>
                </a:ext>
              </a:extLst>
            </p:cNvPr>
            <p:cNvSpPr txBox="1"/>
            <p:nvPr/>
          </p:nvSpPr>
          <p:spPr>
            <a:xfrm>
              <a:off x="5319434" y="3301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8E28EF3C-F2D2-CDB2-D1AB-1A5B86CD2575}"/>
                </a:ext>
              </a:extLst>
            </p:cNvPr>
            <p:cNvGrpSpPr/>
            <p:nvPr/>
          </p:nvGrpSpPr>
          <p:grpSpPr>
            <a:xfrm>
              <a:off x="3966609" y="1865404"/>
              <a:ext cx="3263386" cy="2856000"/>
              <a:chOff x="3966609" y="1865404"/>
              <a:chExt cx="3263386" cy="2856000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D9030F-2270-928F-D0BC-6D256B79571C}"/>
                  </a:ext>
                </a:extLst>
              </p:cNvPr>
              <p:cNvSpPr txBox="1"/>
              <p:nvPr/>
            </p:nvSpPr>
            <p:spPr>
              <a:xfrm>
                <a:off x="5690629" y="2719198"/>
                <a:ext cx="35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/>
                  <a:t>2</a:t>
                </a:r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97C0EDF3-1025-6088-FE69-4E87E8AC3FB7}"/>
                  </a:ext>
                </a:extLst>
              </p:cNvPr>
              <p:cNvGrpSpPr/>
              <p:nvPr/>
            </p:nvGrpSpPr>
            <p:grpSpPr>
              <a:xfrm>
                <a:off x="3966609" y="1865404"/>
                <a:ext cx="3263386" cy="2856000"/>
                <a:chOff x="3966609" y="1865404"/>
                <a:chExt cx="3263386" cy="2856000"/>
              </a:xfrm>
            </p:grpSpPr>
            <p:pic>
              <p:nvPicPr>
                <p:cNvPr id="16" name="Espace réservé du contenu 4">
                  <a:extLst>
                    <a:ext uri="{FF2B5EF4-FFF2-40B4-BE49-F238E27FC236}">
                      <a16:creationId xmlns:a16="http://schemas.microsoft.com/office/drawing/2014/main" id="{0480A41E-EAA9-79A7-F63C-EC2F386BA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31535" y="3093910"/>
                  <a:ext cx="432854" cy="999831"/>
                </a:xfrm>
                <a:prstGeom prst="rect">
                  <a:avLst/>
                </a:prstGeom>
              </p:spPr>
            </p:pic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8B9CF2FC-A694-4AB3-AFC8-858DFAF56598}"/>
                    </a:ext>
                  </a:extLst>
                </p:cNvPr>
                <p:cNvGrpSpPr/>
                <p:nvPr/>
              </p:nvGrpSpPr>
              <p:grpSpPr>
                <a:xfrm>
                  <a:off x="3966609" y="1865404"/>
                  <a:ext cx="3263386" cy="2856000"/>
                  <a:chOff x="766209" y="1536247"/>
                  <a:chExt cx="3263386" cy="2856000"/>
                </a:xfrm>
              </p:grpSpPr>
              <p:pic>
                <p:nvPicPr>
                  <p:cNvPr id="8" name="Espace réservé du contenu 4">
                    <a:extLst>
                      <a:ext uri="{FF2B5EF4-FFF2-40B4-BE49-F238E27FC236}">
                        <a16:creationId xmlns:a16="http://schemas.microsoft.com/office/drawing/2014/main" id="{CB4F57AF-F67E-EB3F-91E6-1C96B1095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86180" y="1916639"/>
                    <a:ext cx="432854" cy="999831"/>
                  </a:xfrm>
                  <a:prstGeom prst="rect">
                    <a:avLst/>
                  </a:prstGeom>
                </p:spPr>
              </p:pic>
              <p:grpSp>
                <p:nvGrpSpPr>
                  <p:cNvPr id="36" name="Groupe 35">
                    <a:extLst>
                      <a:ext uri="{FF2B5EF4-FFF2-40B4-BE49-F238E27FC236}">
                        <a16:creationId xmlns:a16="http://schemas.microsoft.com/office/drawing/2014/main" id="{CA5FC8B5-0ECF-6D5C-5087-316A00A6C99D}"/>
                      </a:ext>
                    </a:extLst>
                  </p:cNvPr>
                  <p:cNvGrpSpPr/>
                  <p:nvPr/>
                </p:nvGrpSpPr>
                <p:grpSpPr>
                  <a:xfrm>
                    <a:off x="766209" y="1536247"/>
                    <a:ext cx="3263386" cy="2856000"/>
                    <a:chOff x="760245" y="1554528"/>
                    <a:chExt cx="3263386" cy="2856000"/>
                  </a:xfrm>
                </p:grpSpPr>
                <p:sp>
                  <p:nvSpPr>
                    <p:cNvPr id="29" name="ZoneTexte 28">
                      <a:extLst>
                        <a:ext uri="{FF2B5EF4-FFF2-40B4-BE49-F238E27FC236}">
                          <a16:creationId xmlns:a16="http://schemas.microsoft.com/office/drawing/2014/main" id="{BB7E4D1B-39B9-91B0-D13C-74E66CB8C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4508" y="2581436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/>
                        <a:t>1</a:t>
                      </a:r>
                    </a:p>
                  </p:txBody>
                </p:sp>
                <p:grpSp>
                  <p:nvGrpSpPr>
                    <p:cNvPr id="35" name="Groupe 34">
                      <a:extLst>
                        <a:ext uri="{FF2B5EF4-FFF2-40B4-BE49-F238E27FC236}">
                          <a16:creationId xmlns:a16="http://schemas.microsoft.com/office/drawing/2014/main" id="{F672E33E-DBFD-F84A-3ECC-5EBA3A115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0245" y="1554528"/>
                      <a:ext cx="3263386" cy="2856000"/>
                      <a:chOff x="760245" y="1554528"/>
                      <a:chExt cx="3263386" cy="2856000"/>
                    </a:xfrm>
                  </p:grpSpPr>
                  <p:pic>
                    <p:nvPicPr>
                      <p:cNvPr id="9" name="Espace réservé du contenu 4">
                        <a:extLst>
                          <a:ext uri="{FF2B5EF4-FFF2-40B4-BE49-F238E27FC236}">
                            <a16:creationId xmlns:a16="http://schemas.microsoft.com/office/drawing/2014/main" id="{C244CF5F-617A-6803-2CF1-3040AE8CF1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5447" y="2190814"/>
                        <a:ext cx="432854" cy="99983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Espace réservé du contenu 4">
                        <a:extLst>
                          <a:ext uri="{FF2B5EF4-FFF2-40B4-BE49-F238E27FC236}">
                            <a16:creationId xmlns:a16="http://schemas.microsoft.com/office/drawing/2014/main" id="{FD0E509A-BB4B-4531-1F34-A9FE336F00E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778" y="3102093"/>
                        <a:ext cx="432854" cy="99983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" name="Espace réservé du contenu 4">
                        <a:extLst>
                          <a:ext uri="{FF2B5EF4-FFF2-40B4-BE49-F238E27FC236}">
                            <a16:creationId xmlns:a16="http://schemas.microsoft.com/office/drawing/2014/main" id="{9F728742-7F7F-9FD4-21B8-D874A49CE2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0777" y="3410697"/>
                        <a:ext cx="432854" cy="999831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4" name="Groupe 33">
                        <a:extLst>
                          <a:ext uri="{FF2B5EF4-FFF2-40B4-BE49-F238E27FC236}">
                            <a16:creationId xmlns:a16="http://schemas.microsoft.com/office/drawing/2014/main" id="{E790BD93-2AC7-4058-BC84-22F3097C9F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0245" y="1554528"/>
                        <a:ext cx="3248020" cy="2547396"/>
                        <a:chOff x="760245" y="1554528"/>
                        <a:chExt cx="3248020" cy="2547396"/>
                      </a:xfrm>
                    </p:grpSpPr>
                    <p:sp>
                      <p:nvSpPr>
                        <p:cNvPr id="6" name="ZoneTexte 5">
                          <a:extLst>
                            <a:ext uri="{FF2B5EF4-FFF2-40B4-BE49-F238E27FC236}">
                              <a16:creationId xmlns:a16="http://schemas.microsoft.com/office/drawing/2014/main" id="{83939479-3A32-A650-0D39-AC31267968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0245" y="1554528"/>
                          <a:ext cx="56666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125</a:t>
                          </a:r>
                        </a:p>
                      </p:txBody>
                    </p:sp>
                    <p:sp>
                      <p:nvSpPr>
                        <p:cNvPr id="7" name="ZoneTexte 6">
                          <a:extLst>
                            <a:ext uri="{FF2B5EF4-FFF2-40B4-BE49-F238E27FC236}">
                              <a16:creationId xmlns:a16="http://schemas.microsoft.com/office/drawing/2014/main" id="{90035D79-C1A9-1853-700B-D872E906B4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26913" y="1560459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2</a:t>
                          </a:r>
                        </a:p>
                      </p:txBody>
                    </p:sp>
                    <p:sp>
                      <p:nvSpPr>
                        <p:cNvPr id="10" name="ZoneTexte 9">
                          <a:extLst>
                            <a:ext uri="{FF2B5EF4-FFF2-40B4-BE49-F238E27FC236}">
                              <a16:creationId xmlns:a16="http://schemas.microsoft.com/office/drawing/2014/main" id="{45069F9B-4A69-C222-FB06-D2DBE4382AC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26913" y="1889825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62</a:t>
                          </a:r>
                        </a:p>
                      </p:txBody>
                    </p:sp>
                    <p:sp>
                      <p:nvSpPr>
                        <p:cNvPr id="11" name="ZoneTexte 10">
                          <a:extLst>
                            <a:ext uri="{FF2B5EF4-FFF2-40B4-BE49-F238E27FC236}">
                              <a16:creationId xmlns:a16="http://schemas.microsoft.com/office/drawing/2014/main" id="{71AB92EA-A781-65FC-D871-0FB9E3A578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7512" y="2137043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31</a:t>
                          </a:r>
                        </a:p>
                      </p:txBody>
                    </p:sp>
                    <p:sp>
                      <p:nvSpPr>
                        <p:cNvPr id="12" name="ZoneTexte 11">
                          <a:extLst>
                            <a:ext uri="{FF2B5EF4-FFF2-40B4-BE49-F238E27FC236}">
                              <a16:creationId xmlns:a16="http://schemas.microsoft.com/office/drawing/2014/main" id="{5CE9B5B5-6219-E9C8-69E2-16FC7EE29F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45617" y="1815290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2</a:t>
                          </a:r>
                        </a:p>
                      </p:txBody>
                    </p:sp>
                    <p:sp>
                      <p:nvSpPr>
                        <p:cNvPr id="13" name="ZoneTexte 12">
                          <a:extLst>
                            <a:ext uri="{FF2B5EF4-FFF2-40B4-BE49-F238E27FC236}">
                              <a16:creationId xmlns:a16="http://schemas.microsoft.com/office/drawing/2014/main" id="{ACEC131D-FEE9-F2F9-C415-2A8101A1A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3713" y="2080270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2</a:t>
                          </a:r>
                        </a:p>
                      </p:txBody>
                    </p:sp>
                    <p:pic>
                      <p:nvPicPr>
                        <p:cNvPr id="15" name="Espace réservé du contenu 4">
                          <a:extLst>
                            <a:ext uri="{FF2B5EF4-FFF2-40B4-BE49-F238E27FC236}">
                              <a16:creationId xmlns:a16="http://schemas.microsoft.com/office/drawing/2014/main" id="{F9CD3AFB-3700-FB96-1AE3-5334FF3F15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2645" y="2484885"/>
                          <a:ext cx="432854" cy="99983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9" name="ZoneTexte 18">
                          <a:extLst>
                            <a:ext uri="{FF2B5EF4-FFF2-40B4-BE49-F238E27FC236}">
                              <a16:creationId xmlns:a16="http://schemas.microsoft.com/office/drawing/2014/main" id="{1255CE92-FE22-B8BD-C686-1FA4598AF7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1242" y="2732761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2</a:t>
                          </a:r>
                        </a:p>
                      </p:txBody>
                    </p:sp>
                    <p:sp>
                      <p:nvSpPr>
                        <p:cNvPr id="20" name="ZoneTexte 19">
                          <a:extLst>
                            <a:ext uri="{FF2B5EF4-FFF2-40B4-BE49-F238E27FC236}">
                              <a16:creationId xmlns:a16="http://schemas.microsoft.com/office/drawing/2014/main" id="{2E1BCD50-3D66-8FE4-79C2-28FD13E442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72697" y="3041365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2</a:t>
                          </a:r>
                        </a:p>
                      </p:txBody>
                    </p:sp>
                    <p:sp>
                      <p:nvSpPr>
                        <p:cNvPr id="21" name="ZoneTexte 20">
                          <a:extLst>
                            <a:ext uri="{FF2B5EF4-FFF2-40B4-BE49-F238E27FC236}">
                              <a16:creationId xmlns:a16="http://schemas.microsoft.com/office/drawing/2014/main" id="{967FE917-1F3D-A55B-7ECC-86F4EFC58C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8998" y="3300050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/>
                            <a:t>2</a:t>
                          </a:r>
                        </a:p>
                      </p:txBody>
                    </p:sp>
                    <p:sp>
                      <p:nvSpPr>
                        <p:cNvPr id="22" name="ZoneTexte 21">
                          <a:extLst>
                            <a:ext uri="{FF2B5EF4-FFF2-40B4-BE49-F238E27FC236}">
                              <a16:creationId xmlns:a16="http://schemas.microsoft.com/office/drawing/2014/main" id="{6A1A5D22-44E0-D6F0-BECB-FD895F9AFF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52522" y="2499560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15</a:t>
                          </a:r>
                        </a:p>
                      </p:txBody>
                    </p:sp>
                    <p:sp>
                      <p:nvSpPr>
                        <p:cNvPr id="23" name="ZoneTexte 22">
                          <a:extLst>
                            <a:ext uri="{FF2B5EF4-FFF2-40B4-BE49-F238E27FC236}">
                              <a16:creationId xmlns:a16="http://schemas.microsoft.com/office/drawing/2014/main" id="{ED206107-9B98-8003-B7C6-9E61A828A2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08119" y="2732761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7</a:t>
                          </a:r>
                        </a:p>
                      </p:txBody>
                    </p:sp>
                    <p:sp>
                      <p:nvSpPr>
                        <p:cNvPr id="24" name="ZoneTexte 23">
                          <a:extLst>
                            <a:ext uri="{FF2B5EF4-FFF2-40B4-BE49-F238E27FC236}">
                              <a16:creationId xmlns:a16="http://schemas.microsoft.com/office/drawing/2014/main" id="{181BD551-BD44-7D7E-FC45-FA8CB7FE63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0865" y="3102093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3</a:t>
                          </a:r>
                        </a:p>
                      </p:txBody>
                    </p:sp>
                    <p:sp>
                      <p:nvSpPr>
                        <p:cNvPr id="25" name="ZoneTexte 24">
                          <a:extLst>
                            <a:ext uri="{FF2B5EF4-FFF2-40B4-BE49-F238E27FC236}">
                              <a16:creationId xmlns:a16="http://schemas.microsoft.com/office/drawing/2014/main" id="{1A0E7746-19A4-59E7-7CE9-2BB83F1C07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65498" y="342398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1</a:t>
                          </a:r>
                        </a:p>
                      </p:txBody>
                    </p:sp>
                    <p:sp>
                      <p:nvSpPr>
                        <p:cNvPr id="26" name="ZoneTexte 25">
                          <a:extLst>
                            <a:ext uri="{FF2B5EF4-FFF2-40B4-BE49-F238E27FC236}">
                              <a16:creationId xmlns:a16="http://schemas.microsoft.com/office/drawing/2014/main" id="{00D90350-6AE5-F982-865A-45D5664F9A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58387" y="3732592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0</a:t>
                          </a:r>
                        </a:p>
                      </p:txBody>
                    </p:sp>
                    <p:sp>
                      <p:nvSpPr>
                        <p:cNvPr id="27" name="ZoneTexte 26">
                          <a:extLst>
                            <a:ext uri="{FF2B5EF4-FFF2-40B4-BE49-F238E27FC236}">
                              <a16:creationId xmlns:a16="http://schemas.microsoft.com/office/drawing/2014/main" id="{079D1340-BE42-C601-C69D-CA65B17FD6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43579" y="2074491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/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28" name="ZoneTexte 27">
                        <a:extLst>
                          <a:ext uri="{FF2B5EF4-FFF2-40B4-BE49-F238E27FC236}">
                            <a16:creationId xmlns:a16="http://schemas.microsoft.com/office/drawing/2014/main" id="{A8602E52-224C-0173-2EE0-4F19F39A92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2497" y="231489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/>
                          <a:t>0</a:t>
                        </a:r>
                      </a:p>
                    </p:txBody>
                  </p:sp>
                  <p:sp>
                    <p:nvSpPr>
                      <p:cNvPr id="31" name="ZoneTexte 30">
                        <a:extLst>
                          <a:ext uri="{FF2B5EF4-FFF2-40B4-BE49-F238E27FC236}">
                            <a16:creationId xmlns:a16="http://schemas.microsoft.com/office/drawing/2014/main" id="{06D6062F-BF82-EE5E-BCFE-F60CA35BA3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3847" y="3239322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/>
                          <a:t>1</a:t>
                        </a:r>
                      </a:p>
                    </p:txBody>
                  </p:sp>
                  <p:sp>
                    <p:nvSpPr>
                      <p:cNvPr id="32" name="ZoneTexte 31">
                        <a:extLst>
                          <a:ext uri="{FF2B5EF4-FFF2-40B4-BE49-F238E27FC236}">
                            <a16:creationId xmlns:a16="http://schemas.microsoft.com/office/drawing/2014/main" id="{FA79C0C2-E8AF-23A3-E30F-9F965E8413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9162" y="356308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/>
                          <a:t>1</a:t>
                        </a:r>
                      </a:p>
                    </p:txBody>
                  </p:sp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7BF798E4-2015-D66C-C849-95E58E64BB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30196" y="388689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/>
                          <a:t>1</a:t>
                        </a:r>
                      </a:p>
                    </p:txBody>
                  </p:sp>
                </p:grpSp>
              </p:grpSp>
            </p:grpSp>
          </p:grpSp>
        </p:grp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EDE74BDD-8222-FFDF-8B51-B90598DB3DF9}"/>
              </a:ext>
            </a:extLst>
          </p:cNvPr>
          <p:cNvSpPr/>
          <p:nvPr/>
        </p:nvSpPr>
        <p:spPr>
          <a:xfrm rot="1978566">
            <a:off x="421238" y="3386630"/>
            <a:ext cx="4302289" cy="64059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0C84034-1E99-04AF-6DAC-6C7AD41A4512}"/>
              </a:ext>
            </a:extLst>
          </p:cNvPr>
          <p:cNvCxnSpPr/>
          <p:nvPr/>
        </p:nvCxnSpPr>
        <p:spPr>
          <a:xfrm flipH="1" flipV="1">
            <a:off x="939644" y="3612969"/>
            <a:ext cx="2464278" cy="18065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2249B18-0AA4-57D1-716C-84BA8A92BEB0}"/>
              </a:ext>
            </a:extLst>
          </p:cNvPr>
          <p:cNvSpPr txBox="1"/>
          <p:nvPr/>
        </p:nvSpPr>
        <p:spPr>
          <a:xfrm>
            <a:off x="5676805" y="2663973"/>
            <a:ext cx="395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(125)</a:t>
            </a:r>
            <a:r>
              <a:rPr lang="fr-FR" sz="2800" b="1" baseline="-25000"/>
              <a:t>10</a:t>
            </a:r>
            <a:r>
              <a:rPr lang="fr-FR" sz="2800" b="1"/>
              <a:t> = (1111101)</a:t>
            </a:r>
            <a:r>
              <a:rPr lang="fr-FR" sz="2800" b="1" baseline="-25000"/>
              <a:t>2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81319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97CDF-A883-42B1-6AA0-321CCDA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12EBF-08F4-7284-7BFC-E1B9BC8EF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2400"/>
              <a:t>On utilise le tableau de conversion suivant : 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81573CA-EB3E-178F-7440-86595D4FD7C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93438009"/>
              </p:ext>
            </p:extLst>
          </p:nvPr>
        </p:nvGraphicFramePr>
        <p:xfrm>
          <a:off x="5843239" y="1674813"/>
          <a:ext cx="4191349" cy="334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24">
                  <a:extLst>
                    <a:ext uri="{9D8B030D-6E8A-4147-A177-3AD203B41FA5}">
                      <a16:colId xmlns:a16="http://schemas.microsoft.com/office/drawing/2014/main" val="1301330603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85808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5546"/>
                  </a:ext>
                </a:extLst>
              </a:tr>
              <a:tr h="380102">
                <a:tc>
                  <a:txBody>
                    <a:bodyPr/>
                    <a:lstStyle/>
                    <a:p>
                      <a:r>
                        <a:rPr lang="fr-F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6816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02A1F9-1961-2C28-6B45-CFF5EF79D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Conversion de la base 8 à la base 2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AFC7EA2-1C7F-F379-1576-4E5E3F0EB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010300"/>
              </p:ext>
            </p:extLst>
          </p:nvPr>
        </p:nvGraphicFramePr>
        <p:xfrm>
          <a:off x="5872692" y="1677760"/>
          <a:ext cx="41540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75">
                  <a:extLst>
                    <a:ext uri="{9D8B030D-6E8A-4147-A177-3AD203B41FA5}">
                      <a16:colId xmlns:a16="http://schemas.microsoft.com/office/drawing/2014/main" val="1301330603"/>
                    </a:ext>
                  </a:extLst>
                </a:gridCol>
                <a:gridCol w="2282824">
                  <a:extLst>
                    <a:ext uri="{9D8B030D-6E8A-4147-A177-3AD203B41FA5}">
                      <a16:colId xmlns:a16="http://schemas.microsoft.com/office/drawing/2014/main" val="85808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1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8626A-3E0C-7CCE-9690-87FCA972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5040D1B-6C13-5578-0118-FE6C283B488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2998620"/>
              </p:ext>
            </p:extLst>
          </p:nvPr>
        </p:nvGraphicFramePr>
        <p:xfrm>
          <a:off x="657225" y="2009349"/>
          <a:ext cx="4565648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1412">
                  <a:extLst>
                    <a:ext uri="{9D8B030D-6E8A-4147-A177-3AD203B41FA5}">
                      <a16:colId xmlns:a16="http://schemas.microsoft.com/office/drawing/2014/main" val="426052136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1072834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44378103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371621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6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Binaire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2080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2A1E9E62-5422-1541-90E9-618D76CC7F7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97590355"/>
              </p:ext>
            </p:extLst>
          </p:nvPr>
        </p:nvGraphicFramePr>
        <p:xfrm>
          <a:off x="5977054" y="1674813"/>
          <a:ext cx="4057534" cy="34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67">
                  <a:extLst>
                    <a:ext uri="{9D8B030D-6E8A-4147-A177-3AD203B41FA5}">
                      <a16:colId xmlns:a16="http://schemas.microsoft.com/office/drawing/2014/main" val="2037451942"/>
                    </a:ext>
                  </a:extLst>
                </a:gridCol>
                <a:gridCol w="2028767">
                  <a:extLst>
                    <a:ext uri="{9D8B030D-6E8A-4147-A177-3AD203B41FA5}">
                      <a16:colId xmlns:a16="http://schemas.microsoft.com/office/drawing/2014/main" val="285614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9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76206"/>
                  </a:ext>
                </a:extLst>
              </a:tr>
              <a:tr h="451972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2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3039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5CCDF-CEB1-4E4B-524B-3631416D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Exemple : (175)</a:t>
            </a:r>
            <a:r>
              <a:rPr lang="fr-FR" baseline="-25000"/>
              <a:t>8</a:t>
            </a:r>
            <a:r>
              <a:rPr lang="fr-FR"/>
              <a:t> vers la base 2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51D67F4-ABFB-8E3C-1FD7-1B0F4085A974}"/>
              </a:ext>
            </a:extLst>
          </p:cNvPr>
          <p:cNvSpPr/>
          <p:nvPr/>
        </p:nvSpPr>
        <p:spPr>
          <a:xfrm rot="10800000">
            <a:off x="5441795" y="2332696"/>
            <a:ext cx="434898" cy="2857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020A3A-CDA5-08D5-1322-96B97FEF2EF3}"/>
              </a:ext>
            </a:extLst>
          </p:cNvPr>
          <p:cNvSpPr txBox="1"/>
          <p:nvPr/>
        </p:nvSpPr>
        <p:spPr>
          <a:xfrm>
            <a:off x="1311365" y="4051595"/>
            <a:ext cx="4884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(175)</a:t>
            </a:r>
            <a:r>
              <a:rPr lang="fr-FR" sz="2800" b="1" baseline="-25000"/>
              <a:t>8 </a:t>
            </a:r>
            <a:r>
              <a:rPr lang="fr-FR" sz="2800" b="1"/>
              <a:t>= (001111101)</a:t>
            </a:r>
            <a:r>
              <a:rPr lang="fr-FR" sz="2800" b="1" baseline="-25000"/>
              <a:t>2</a:t>
            </a:r>
          </a:p>
          <a:p>
            <a:r>
              <a:rPr lang="fr-FR" sz="2800" b="1" baseline="-25000"/>
              <a:t>                 </a:t>
            </a:r>
            <a:r>
              <a:rPr lang="fr-FR" sz="2800" b="1"/>
              <a:t>= (1111101)</a:t>
            </a:r>
            <a:r>
              <a:rPr lang="fr-FR" sz="2800" b="1" baseline="-25000"/>
              <a:t>2</a:t>
            </a:r>
            <a:endParaRPr lang="fr-FR" sz="2800" b="1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81B7C5-D65F-119A-8ECD-295E77273128}"/>
              </a:ext>
            </a:extLst>
          </p:cNvPr>
          <p:cNvSpPr/>
          <p:nvPr/>
        </p:nvSpPr>
        <p:spPr>
          <a:xfrm rot="5400000">
            <a:off x="2717760" y="3132266"/>
            <a:ext cx="776712" cy="5380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95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E5D0-C5F7-D443-C8EE-F09050A5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620E7-AEFB-90AB-E8B0-FB6D634369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Exemple : (125)</a:t>
            </a:r>
            <a:r>
              <a:rPr lang="fr-FR" baseline="-25000"/>
              <a:t>10 </a:t>
            </a:r>
            <a:r>
              <a:rPr lang="fr-FR"/>
              <a:t>Vers la base 8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116BE-D4CC-65FE-F844-32C4049F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58" y="2179566"/>
            <a:ext cx="584292" cy="1107491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0F691CA-FC9B-6032-4059-E18685FB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36" y="1889077"/>
            <a:ext cx="584292" cy="1107491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01AC8471-EC61-B670-48DE-497EA880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14" y="1598588"/>
            <a:ext cx="584292" cy="11074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B04C80-B1C6-23AA-D9BB-63053EEE904F}"/>
              </a:ext>
            </a:extLst>
          </p:cNvPr>
          <p:cNvSpPr txBox="1"/>
          <p:nvPr/>
        </p:nvSpPr>
        <p:spPr>
          <a:xfrm>
            <a:off x="557184" y="1559061"/>
            <a:ext cx="764922" cy="40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125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04A98D-F3AA-5433-02B0-48CDE6FF5193}"/>
              </a:ext>
            </a:extLst>
          </p:cNvPr>
          <p:cNvSpPr txBox="1"/>
          <p:nvPr/>
        </p:nvSpPr>
        <p:spPr>
          <a:xfrm>
            <a:off x="1216532" y="1559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4885E6-D4A1-C3A6-885E-A6A40A71DA1D}"/>
              </a:ext>
            </a:extLst>
          </p:cNvPr>
          <p:cNvSpPr txBox="1"/>
          <p:nvPr/>
        </p:nvSpPr>
        <p:spPr>
          <a:xfrm>
            <a:off x="1740789" y="1830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B0B229-A887-421C-A91E-9AFEB6AB828C}"/>
              </a:ext>
            </a:extLst>
          </p:cNvPr>
          <p:cNvSpPr txBox="1"/>
          <p:nvPr/>
        </p:nvSpPr>
        <p:spPr>
          <a:xfrm>
            <a:off x="2266961" y="2073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0BD34E-5A44-B91B-B714-18267A80524C}"/>
              </a:ext>
            </a:extLst>
          </p:cNvPr>
          <p:cNvSpPr txBox="1"/>
          <p:nvPr/>
        </p:nvSpPr>
        <p:spPr>
          <a:xfrm>
            <a:off x="1201432" y="19244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7FF69D-7530-C64C-A3FC-1D8E922A3CDB}"/>
              </a:ext>
            </a:extLst>
          </p:cNvPr>
          <p:cNvSpPr txBox="1"/>
          <p:nvPr/>
        </p:nvSpPr>
        <p:spPr>
          <a:xfrm>
            <a:off x="1800824" y="22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60E130-2628-BCBF-D35A-76514D718226}"/>
              </a:ext>
            </a:extLst>
          </p:cNvPr>
          <p:cNvSpPr txBox="1"/>
          <p:nvPr/>
        </p:nvSpPr>
        <p:spPr>
          <a:xfrm>
            <a:off x="2259676" y="2521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DBB1B8-978F-4930-50A4-D902EA184CBD}"/>
              </a:ext>
            </a:extLst>
          </p:cNvPr>
          <p:cNvSpPr txBox="1"/>
          <p:nvPr/>
        </p:nvSpPr>
        <p:spPr>
          <a:xfrm>
            <a:off x="780585" y="2179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840CF6-5B8C-5ACB-F34F-F2A50209A260}"/>
              </a:ext>
            </a:extLst>
          </p:cNvPr>
          <p:cNvSpPr txBox="1"/>
          <p:nvPr/>
        </p:nvSpPr>
        <p:spPr>
          <a:xfrm>
            <a:off x="1337185" y="2521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F4EFB5-D2B4-7F03-F961-2346824E02E0}"/>
              </a:ext>
            </a:extLst>
          </p:cNvPr>
          <p:cNvSpPr txBox="1"/>
          <p:nvPr/>
        </p:nvSpPr>
        <p:spPr>
          <a:xfrm>
            <a:off x="1891632" y="2890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2927FE-20F4-9F10-FC16-C27564AA5A1E}"/>
              </a:ext>
            </a:extLst>
          </p:cNvPr>
          <p:cNvSpPr/>
          <p:nvPr/>
        </p:nvSpPr>
        <p:spPr>
          <a:xfrm rot="2078033">
            <a:off x="581444" y="2503281"/>
            <a:ext cx="1855673" cy="54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F887BCD-578E-B561-49FE-031344D89F86}"/>
              </a:ext>
            </a:extLst>
          </p:cNvPr>
          <p:cNvCxnSpPr/>
          <p:nvPr/>
        </p:nvCxnSpPr>
        <p:spPr>
          <a:xfrm flipH="1" flipV="1">
            <a:off x="434898" y="2890745"/>
            <a:ext cx="1185238" cy="88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12510CB-BE2A-EB5F-4D0A-FF2EA32B903B}"/>
              </a:ext>
            </a:extLst>
          </p:cNvPr>
          <p:cNvSpPr txBox="1"/>
          <p:nvPr/>
        </p:nvSpPr>
        <p:spPr>
          <a:xfrm>
            <a:off x="4471639" y="1968162"/>
            <a:ext cx="305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(125)</a:t>
            </a:r>
            <a:r>
              <a:rPr lang="fr-FR" sz="2800" b="1" baseline="-25000"/>
              <a:t>10 </a:t>
            </a:r>
            <a:r>
              <a:rPr lang="fr-FR" sz="2800" b="1"/>
              <a:t>= (175)</a:t>
            </a:r>
            <a:r>
              <a:rPr lang="fr-FR" sz="2800" b="1" baseline="-25000"/>
              <a:t>8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44922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8626A-3E0C-7CCE-9690-87FCA972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5040D1B-6C13-5578-0118-FE6C283B488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92153992"/>
              </p:ext>
            </p:extLst>
          </p:nvPr>
        </p:nvGraphicFramePr>
        <p:xfrm>
          <a:off x="657225" y="2866285"/>
          <a:ext cx="4565648" cy="736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1412">
                  <a:extLst>
                    <a:ext uri="{9D8B030D-6E8A-4147-A177-3AD203B41FA5}">
                      <a16:colId xmlns:a16="http://schemas.microsoft.com/office/drawing/2014/main" val="426052136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1072834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44378103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3716212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6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Octal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2080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2A1E9E62-5422-1541-90E9-618D76CC7F7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101050301"/>
              </p:ext>
            </p:extLst>
          </p:nvPr>
        </p:nvGraphicFramePr>
        <p:xfrm>
          <a:off x="5977054" y="1674813"/>
          <a:ext cx="40575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67">
                  <a:extLst>
                    <a:ext uri="{9D8B030D-6E8A-4147-A177-3AD203B41FA5}">
                      <a16:colId xmlns:a16="http://schemas.microsoft.com/office/drawing/2014/main" val="2037451942"/>
                    </a:ext>
                  </a:extLst>
                </a:gridCol>
                <a:gridCol w="2028767">
                  <a:extLst>
                    <a:ext uri="{9D8B030D-6E8A-4147-A177-3AD203B41FA5}">
                      <a16:colId xmlns:a16="http://schemas.microsoft.com/office/drawing/2014/main" val="285614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9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7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2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3039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5CCDF-CEB1-4E4B-524B-3631416D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Exemple : </a:t>
            </a:r>
            <a:r>
              <a:rPr lang="fr-FR" sz="2800" b="1"/>
              <a:t>(1111101)</a:t>
            </a:r>
            <a:r>
              <a:rPr lang="fr-FR" sz="2800" b="1" baseline="-25000"/>
              <a:t>2 </a:t>
            </a:r>
            <a:r>
              <a:rPr lang="fr-FR"/>
              <a:t>vers la base 8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51D67F4-ABFB-8E3C-1FD7-1B0F4085A974}"/>
              </a:ext>
            </a:extLst>
          </p:cNvPr>
          <p:cNvSpPr/>
          <p:nvPr/>
        </p:nvSpPr>
        <p:spPr>
          <a:xfrm rot="10800000">
            <a:off x="5382514" y="3199723"/>
            <a:ext cx="434898" cy="2857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020A3A-CDA5-08D5-1322-96B97FEF2EF3}"/>
              </a:ext>
            </a:extLst>
          </p:cNvPr>
          <p:cNvSpPr txBox="1"/>
          <p:nvPr/>
        </p:nvSpPr>
        <p:spPr>
          <a:xfrm>
            <a:off x="1322516" y="4645218"/>
            <a:ext cx="488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(1111101)</a:t>
            </a:r>
            <a:r>
              <a:rPr lang="fr-FR" sz="2800" b="1" baseline="-25000"/>
              <a:t>2 </a:t>
            </a:r>
            <a:r>
              <a:rPr lang="fr-FR" sz="2800" b="1"/>
              <a:t>= (175)</a:t>
            </a:r>
            <a:r>
              <a:rPr lang="fr-FR" sz="2800" b="1" baseline="-25000"/>
              <a:t>8 </a:t>
            </a:r>
            <a:endParaRPr lang="fr-FR" sz="2800" b="1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81B7C5-D65F-119A-8ECD-295E77273128}"/>
              </a:ext>
            </a:extLst>
          </p:cNvPr>
          <p:cNvSpPr/>
          <p:nvPr/>
        </p:nvSpPr>
        <p:spPr>
          <a:xfrm rot="5400000">
            <a:off x="2723336" y="3857059"/>
            <a:ext cx="776712" cy="5380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3A9E9A-7703-0F9B-61BD-B5A8BCE9A157}"/>
              </a:ext>
            </a:extLst>
          </p:cNvPr>
          <p:cNvSpPr txBox="1"/>
          <p:nvPr/>
        </p:nvSpPr>
        <p:spPr>
          <a:xfrm>
            <a:off x="557184" y="1674813"/>
            <a:ext cx="457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(1111101)</a:t>
            </a:r>
            <a:r>
              <a:rPr lang="fr-FR" sz="2800" b="1" baseline="-25000"/>
              <a:t>2 </a:t>
            </a:r>
            <a:r>
              <a:rPr lang="fr-FR" sz="2800" b="1"/>
              <a:t>= (001 111 101)</a:t>
            </a:r>
            <a:r>
              <a:rPr lang="fr-FR" sz="2800" b="1" baseline="-25000"/>
              <a:t>2</a:t>
            </a:r>
            <a:r>
              <a:rPr lang="fr-FR" sz="2800" b="1"/>
              <a:t> </a:t>
            </a:r>
            <a:endParaRPr lang="fr-FR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65B56-5DF3-ECB5-EF15-B3D3EFDBCE81}"/>
              </a:ext>
            </a:extLst>
          </p:cNvPr>
          <p:cNvSpPr/>
          <p:nvPr/>
        </p:nvSpPr>
        <p:spPr>
          <a:xfrm>
            <a:off x="3925229" y="1674813"/>
            <a:ext cx="524108" cy="443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44837-2670-4676-6BE7-93B67634B052}"/>
              </a:ext>
            </a:extLst>
          </p:cNvPr>
          <p:cNvSpPr/>
          <p:nvPr/>
        </p:nvSpPr>
        <p:spPr>
          <a:xfrm>
            <a:off x="3321300" y="1657924"/>
            <a:ext cx="524108" cy="4608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71D3F-8AFF-09EC-F02A-12E94ED0856A}"/>
              </a:ext>
            </a:extLst>
          </p:cNvPr>
          <p:cNvSpPr/>
          <p:nvPr/>
        </p:nvSpPr>
        <p:spPr>
          <a:xfrm>
            <a:off x="2637203" y="1669156"/>
            <a:ext cx="593948" cy="443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1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D205351-DF80-4BFF-86F9-7867697EFC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10" name="Titre 8">
            <a:extLst>
              <a:ext uri="{FF2B5EF4-FFF2-40B4-BE49-F238E27FC236}">
                <a16:creationId xmlns:a16="http://schemas.microsoft.com/office/drawing/2014/main" id="{CD76F85F-636F-4AE7-8D2F-5DA86FC6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0" y="5789706"/>
            <a:ext cx="9221787" cy="1329252"/>
          </a:xfrm>
        </p:spPr>
        <p:txBody>
          <a:bodyPr/>
          <a:lstStyle/>
          <a:p>
            <a:r>
              <a:rPr lang="fr-FR"/>
              <a:t>ABC Développement</a:t>
            </a:r>
            <a:br>
              <a:rPr lang="fr-FR"/>
            </a:br>
            <a:r>
              <a:rPr lang="fr-FR"/>
              <a:t>Les systèmes de numérations</a:t>
            </a:r>
          </a:p>
        </p:txBody>
      </p:sp>
      <p:pic>
        <p:nvPicPr>
          <p:cNvPr id="18" name="Espace réservé pour une image  16">
            <a:extLst>
              <a:ext uri="{FF2B5EF4-FFF2-40B4-BE49-F238E27FC236}">
                <a16:creationId xmlns:a16="http://schemas.microsoft.com/office/drawing/2014/main" id="{773097D9-2D2A-49C3-8E55-48EC4D890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2" b="8782"/>
          <a:stretch/>
        </p:blipFill>
        <p:spPr>
          <a:xfrm>
            <a:off x="-1" y="0"/>
            <a:ext cx="10691813" cy="550862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A43A82-0F2B-446A-98E0-CA2FD7621260}"/>
              </a:ext>
            </a:extLst>
          </p:cNvPr>
          <p:cNvGrpSpPr/>
          <p:nvPr/>
        </p:nvGrpSpPr>
        <p:grpSpPr>
          <a:xfrm>
            <a:off x="-2" y="-1"/>
            <a:ext cx="10691814" cy="5512443"/>
            <a:chOff x="-2" y="-1"/>
            <a:chExt cx="10691814" cy="55124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539B4B-5BF7-4809-BBD7-39975012AEBB}"/>
                </a:ext>
              </a:extLst>
            </p:cNvPr>
            <p:cNvSpPr/>
            <p:nvPr/>
          </p:nvSpPr>
          <p:spPr>
            <a:xfrm>
              <a:off x="-1" y="-1"/>
              <a:ext cx="10691813" cy="5508625"/>
            </a:xfrm>
            <a:prstGeom prst="rect">
              <a:avLst/>
            </a:prstGeom>
            <a:solidFill>
              <a:srgbClr val="1B296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B857018-DD26-4764-8CBF-72B84F20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4261"/>
              <a:ext cx="10691813" cy="5508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4BA5A-BA52-4008-09A8-62B865D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2B012-CBB6-EAEC-FC5A-4999236014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5" y="2074126"/>
            <a:ext cx="4565650" cy="4397507"/>
          </a:xfrm>
        </p:spPr>
        <p:txBody>
          <a:bodyPr/>
          <a:lstStyle/>
          <a:p>
            <a:r>
              <a:rPr lang="fr-FR" sz="2800" b="1"/>
              <a:t>(1111101)</a:t>
            </a:r>
            <a:r>
              <a:rPr lang="fr-FR" sz="2800" b="1" baseline="-25000"/>
              <a:t>2 </a:t>
            </a:r>
            <a:r>
              <a:rPr lang="fr-FR" sz="2800" b="1"/>
              <a:t> = (0111 1101)</a:t>
            </a:r>
            <a:r>
              <a:rPr lang="fr-FR" sz="2800" b="1" baseline="-25000"/>
              <a:t>2</a:t>
            </a:r>
            <a:r>
              <a:rPr lang="fr-FR" sz="2800" b="1"/>
              <a:t> </a:t>
            </a:r>
          </a:p>
          <a:p>
            <a:endParaRPr lang="fr-FR" sz="2800" b="1"/>
          </a:p>
          <a:p>
            <a:endParaRPr lang="fr-FR" sz="2800" b="1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9B97CBC-2B0D-30B4-2B6B-15711B0B187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586524682"/>
              </p:ext>
            </p:extLst>
          </p:nvPr>
        </p:nvGraphicFramePr>
        <p:xfrm>
          <a:off x="5468938" y="403225"/>
          <a:ext cx="456565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521235987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662603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Hexadécimal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9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5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0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5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1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0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3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1101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8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2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87788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76B8EF-396C-9928-3921-A421A1AD0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Exemple : (1111101)</a:t>
            </a:r>
            <a:r>
              <a:rPr lang="fr-FR" baseline="-25000"/>
              <a:t>2</a:t>
            </a:r>
            <a:r>
              <a:rPr lang="fr-FR"/>
              <a:t> </a:t>
            </a:r>
          </a:p>
          <a:p>
            <a:r>
              <a:rPr lang="fr-FR"/>
              <a:t>vers la base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A4974-28F4-27B6-2B7E-18D351CF36D7}"/>
              </a:ext>
            </a:extLst>
          </p:cNvPr>
          <p:cNvSpPr/>
          <p:nvPr/>
        </p:nvSpPr>
        <p:spPr>
          <a:xfrm>
            <a:off x="3836213" y="2074125"/>
            <a:ext cx="769434" cy="399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36C46-615F-1469-A1FB-E766A6C33834}"/>
              </a:ext>
            </a:extLst>
          </p:cNvPr>
          <p:cNvSpPr/>
          <p:nvPr/>
        </p:nvSpPr>
        <p:spPr>
          <a:xfrm>
            <a:off x="2976737" y="2064545"/>
            <a:ext cx="769434" cy="399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4EA1DF49-A26B-19F1-CBEA-740C72CD8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21816"/>
              </p:ext>
            </p:extLst>
          </p:nvPr>
        </p:nvGraphicFramePr>
        <p:xfrm>
          <a:off x="411162" y="3038157"/>
          <a:ext cx="3547521" cy="8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40">
                  <a:extLst>
                    <a:ext uri="{9D8B030D-6E8A-4147-A177-3AD203B41FA5}">
                      <a16:colId xmlns:a16="http://schemas.microsoft.com/office/drawing/2014/main" val="2037340376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4197695722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426432956"/>
                    </a:ext>
                  </a:extLst>
                </a:gridCol>
              </a:tblGrid>
              <a:tr h="299343"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9139"/>
                  </a:ext>
                </a:extLst>
              </a:tr>
              <a:tr h="442337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Hexadécimal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80573"/>
                  </a:ext>
                </a:extLst>
              </a:tr>
            </a:tbl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DD21C85-9B9A-7890-85E8-2D51FF37D2D9}"/>
              </a:ext>
            </a:extLst>
          </p:cNvPr>
          <p:cNvSpPr/>
          <p:nvPr/>
        </p:nvSpPr>
        <p:spPr>
          <a:xfrm rot="10800000">
            <a:off x="4348976" y="3245005"/>
            <a:ext cx="769434" cy="399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DF361E-AE70-B1BD-EC24-75E3AAA22E7E}"/>
              </a:ext>
            </a:extLst>
          </p:cNvPr>
          <p:cNvSpPr txBox="1"/>
          <p:nvPr/>
        </p:nvSpPr>
        <p:spPr>
          <a:xfrm>
            <a:off x="1180596" y="4998021"/>
            <a:ext cx="393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(1111101)</a:t>
            </a:r>
            <a:r>
              <a:rPr lang="fr-FR" sz="2800" b="1" baseline="-25000"/>
              <a:t>2 </a:t>
            </a:r>
            <a:r>
              <a:rPr lang="fr-FR" sz="2800" b="1"/>
              <a:t>= (7D)</a:t>
            </a:r>
            <a:r>
              <a:rPr lang="fr-FR" sz="2800" b="1" baseline="-25000"/>
              <a:t>16</a:t>
            </a:r>
            <a:endParaRPr lang="fr-FR" sz="2800" b="1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6BC853D-567C-A285-58D0-7A41F0D16C9C}"/>
              </a:ext>
            </a:extLst>
          </p:cNvPr>
          <p:cNvSpPr/>
          <p:nvPr/>
        </p:nvSpPr>
        <p:spPr>
          <a:xfrm rot="5400000">
            <a:off x="2112788" y="4173768"/>
            <a:ext cx="847493" cy="5464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6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F3AA-4140-9814-1799-7B810C36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84D7BE-353C-10A7-3EA4-9BD1AE6E3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Exemple : (125)</a:t>
            </a:r>
            <a:r>
              <a:rPr lang="fr-FR" baseline="-25000"/>
              <a:t>10</a:t>
            </a:r>
            <a:r>
              <a:rPr lang="fr-FR"/>
              <a:t> vers la base 16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C1681056-7D25-8FF8-DB7D-743A673D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36" y="1889077"/>
            <a:ext cx="584292" cy="1107491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B8E7026-3A41-9F81-ED6F-B70484EF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14" y="1598588"/>
            <a:ext cx="584292" cy="11074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98C7BC-95C1-508C-2029-069ABC4C83F1}"/>
              </a:ext>
            </a:extLst>
          </p:cNvPr>
          <p:cNvSpPr txBox="1"/>
          <p:nvPr/>
        </p:nvSpPr>
        <p:spPr>
          <a:xfrm>
            <a:off x="557184" y="1559061"/>
            <a:ext cx="764922" cy="40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125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EB043E-5078-1417-823E-5A111CFA7DB4}"/>
              </a:ext>
            </a:extLst>
          </p:cNvPr>
          <p:cNvSpPr txBox="1"/>
          <p:nvPr/>
        </p:nvSpPr>
        <p:spPr>
          <a:xfrm>
            <a:off x="1216532" y="1559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741E32-E765-258C-B09C-DAC2A41215B3}"/>
              </a:ext>
            </a:extLst>
          </p:cNvPr>
          <p:cNvSpPr txBox="1"/>
          <p:nvPr/>
        </p:nvSpPr>
        <p:spPr>
          <a:xfrm>
            <a:off x="1740789" y="1830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28ABE2-A01F-A3B0-AA1B-0836B70B996A}"/>
              </a:ext>
            </a:extLst>
          </p:cNvPr>
          <p:cNvSpPr txBox="1"/>
          <p:nvPr/>
        </p:nvSpPr>
        <p:spPr>
          <a:xfrm>
            <a:off x="1201432" y="1924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2C5FB3-D27A-F7B0-B700-1031D827D991}"/>
              </a:ext>
            </a:extLst>
          </p:cNvPr>
          <p:cNvSpPr txBox="1"/>
          <p:nvPr/>
        </p:nvSpPr>
        <p:spPr>
          <a:xfrm>
            <a:off x="1800824" y="22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AFE28E-730E-3782-EA7F-229C5D781850}"/>
              </a:ext>
            </a:extLst>
          </p:cNvPr>
          <p:cNvSpPr txBox="1"/>
          <p:nvPr/>
        </p:nvSpPr>
        <p:spPr>
          <a:xfrm>
            <a:off x="780585" y="2179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7446EBC-CFD9-8A2C-C67C-B51123B8F21D}"/>
              </a:ext>
            </a:extLst>
          </p:cNvPr>
          <p:cNvSpPr txBox="1"/>
          <p:nvPr/>
        </p:nvSpPr>
        <p:spPr>
          <a:xfrm>
            <a:off x="1337185" y="2521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7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3BDE910-F7CF-3345-8500-8750037D8E07}"/>
              </a:ext>
            </a:extLst>
          </p:cNvPr>
          <p:cNvSpPr/>
          <p:nvPr/>
        </p:nvSpPr>
        <p:spPr>
          <a:xfrm rot="2078033">
            <a:off x="632909" y="2338219"/>
            <a:ext cx="1274806" cy="54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6FFC74-28E5-EF2F-EE95-B3095EE99757}"/>
              </a:ext>
            </a:extLst>
          </p:cNvPr>
          <p:cNvCxnSpPr/>
          <p:nvPr/>
        </p:nvCxnSpPr>
        <p:spPr>
          <a:xfrm flipH="1" flipV="1">
            <a:off x="365950" y="2508515"/>
            <a:ext cx="1185238" cy="88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8BB6265-1728-839B-FF67-7FFCD735286C}"/>
              </a:ext>
            </a:extLst>
          </p:cNvPr>
          <p:cNvSpPr txBox="1"/>
          <p:nvPr/>
        </p:nvSpPr>
        <p:spPr>
          <a:xfrm>
            <a:off x="4137102" y="1763611"/>
            <a:ext cx="30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(125)</a:t>
            </a:r>
            <a:r>
              <a:rPr lang="fr-FR" sz="2800" b="1" baseline="-25000"/>
              <a:t>10</a:t>
            </a:r>
            <a:r>
              <a:rPr lang="fr-FR" sz="2800" b="1"/>
              <a:t> = (7D)</a:t>
            </a:r>
            <a:r>
              <a:rPr lang="fr-FR" sz="2800" b="1" baseline="-25000"/>
              <a:t>16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36168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8C5D63A-C8F8-42B8-BD6E-F860E3AF9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36571"/>
            <a:ext cx="9158287" cy="1006429"/>
          </a:xfrm>
        </p:spPr>
        <p:txBody>
          <a:bodyPr/>
          <a:lstStyle/>
          <a:p>
            <a:r>
              <a:rPr lang="fr-FR" sz="800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BF31A8-0810-4A52-8168-44B30F04D1F1}"/>
              </a:ext>
            </a:extLst>
          </p:cNvPr>
          <p:cNvSpPr txBox="1"/>
          <p:nvPr/>
        </p:nvSpPr>
        <p:spPr>
          <a:xfrm>
            <a:off x="2927984" y="2039620"/>
            <a:ext cx="610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</a:rPr>
              <a:t>Définition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</a:rPr>
              <a:t>Conversion d’une base à une autre base</a:t>
            </a:r>
          </a:p>
        </p:txBody>
      </p:sp>
    </p:spTree>
    <p:extLst>
      <p:ext uri="{BB962C8B-B14F-4D97-AF65-F5344CB8AC3E}">
        <p14:creationId xmlns:p14="http://schemas.microsoft.com/office/powerpoint/2010/main" val="29578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550CCD9-63E2-4408-B86B-84E2EC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Définition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8C5D63A-C8F8-42B8-BD6E-F860E3AF9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74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36298BC-0545-4BEA-B38C-0C417579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Définition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AAACFD-7049-1579-7852-0F1DC903C2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90748" y="1483654"/>
            <a:ext cx="6010275" cy="2971800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2E4CF3C-E42E-7298-3CED-097ECC54B912}"/>
              </a:ext>
            </a:extLst>
          </p:cNvPr>
          <p:cNvSpPr txBox="1"/>
          <p:nvPr/>
        </p:nvSpPr>
        <p:spPr>
          <a:xfrm>
            <a:off x="735980" y="5096107"/>
            <a:ext cx="972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Le système de numération le plus courant est le système décimal</a:t>
            </a:r>
          </a:p>
        </p:txBody>
      </p:sp>
    </p:spTree>
    <p:extLst>
      <p:ext uri="{BB962C8B-B14F-4D97-AF65-F5344CB8AC3E}">
        <p14:creationId xmlns:p14="http://schemas.microsoft.com/office/powerpoint/2010/main" val="18364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68A07-C5D1-4B03-8DE4-939CFBC8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1.Définition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F13EA36-E0CF-D582-359A-F21DE20CAB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6204" y="1003608"/>
            <a:ext cx="7560527" cy="4014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34F705-C03C-F3D1-5F5C-5F2A7A286339}"/>
              </a:ext>
            </a:extLst>
          </p:cNvPr>
          <p:cNvSpPr txBox="1"/>
          <p:nvPr/>
        </p:nvSpPr>
        <p:spPr>
          <a:xfrm>
            <a:off x="1416204" y="5497551"/>
            <a:ext cx="7645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i="0">
                <a:solidFill>
                  <a:srgbClr val="000000"/>
                </a:solidFill>
                <a:effectLst/>
                <a:latin typeface="Chromatica"/>
              </a:rPr>
              <a:t>Un </a:t>
            </a:r>
            <a:r>
              <a:rPr lang="fr-FR" sz="2400" b="1" i="0">
                <a:solidFill>
                  <a:srgbClr val="000000"/>
                </a:solidFill>
                <a:effectLst/>
                <a:latin typeface="Chromatica"/>
              </a:rPr>
              <a:t>système de numération</a:t>
            </a:r>
            <a:r>
              <a:rPr lang="fr-FR" sz="2400" b="0" i="0">
                <a:solidFill>
                  <a:srgbClr val="000000"/>
                </a:solidFill>
                <a:effectLst/>
                <a:latin typeface="Chromatica"/>
              </a:rPr>
              <a:t> est un ensemble de symboles </a:t>
            </a:r>
          </a:p>
          <a:p>
            <a:r>
              <a:rPr lang="fr-FR" sz="2400" b="0" i="0">
                <a:solidFill>
                  <a:srgbClr val="000000"/>
                </a:solidFill>
                <a:effectLst/>
                <a:latin typeface="Chromatica"/>
              </a:rPr>
              <a:t>qui sont assemblés en suivant des règles d’écriture précises </a:t>
            </a:r>
          </a:p>
          <a:p>
            <a:r>
              <a:rPr lang="fr-FR" sz="2400" b="0" i="0">
                <a:solidFill>
                  <a:srgbClr val="000000"/>
                </a:solidFill>
                <a:effectLst/>
                <a:latin typeface="Chromatica"/>
              </a:rPr>
              <a:t>permettant d’écrire, de lire et d’énoncer les nombres.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058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361A10-D90A-439B-8BD0-F95042E0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Définition </a:t>
            </a:r>
          </a:p>
        </p:txBody>
      </p:sp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0B402C6D-C761-2400-45CF-F86FF19EB06C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57400" y="3778853"/>
            <a:ext cx="2925767" cy="2018207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68F049E8-0228-43E4-8BFE-EE4E54C089D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052891" y="5993233"/>
            <a:ext cx="1897062" cy="562091"/>
          </a:xfrm>
        </p:spPr>
        <p:txBody>
          <a:bodyPr/>
          <a:lstStyle/>
          <a:p>
            <a:r>
              <a:rPr lang="fr-FR" sz="3600" b="1">
                <a:latin typeface="+mn-lt"/>
                <a:cs typeface="+mn-cs"/>
              </a:rPr>
              <a:t>5*1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1B31601-A253-F4AB-E4C4-B3CA9E9AD2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84293" y="1759664"/>
            <a:ext cx="2493098" cy="4038379"/>
          </a:xfrm>
        </p:spPr>
      </p:pic>
      <p:pic>
        <p:nvPicPr>
          <p:cNvPr id="26" name="Espace réservé du contenu 25">
            <a:extLst>
              <a:ext uri="{FF2B5EF4-FFF2-40B4-BE49-F238E27FC236}">
                <a16:creationId xmlns:a16="http://schemas.microsoft.com/office/drawing/2014/main" id="{ABE20F26-2DCC-0F23-F75B-BEE9EF60AE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57963" y="1759664"/>
            <a:ext cx="2925767" cy="2020173"/>
          </a:xfr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4E74CC6-E492-32E0-2F5D-F0C15564C296}"/>
              </a:ext>
            </a:extLst>
          </p:cNvPr>
          <p:cNvSpPr txBox="1"/>
          <p:nvPr/>
        </p:nvSpPr>
        <p:spPr>
          <a:xfrm>
            <a:off x="5524512" y="5993233"/>
            <a:ext cx="165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/>
              <a:t>2*10</a:t>
            </a:r>
          </a:p>
        </p:txBody>
      </p:sp>
      <p:pic>
        <p:nvPicPr>
          <p:cNvPr id="36" name="Espace réservé du contenu 35">
            <a:extLst>
              <a:ext uri="{FF2B5EF4-FFF2-40B4-BE49-F238E27FC236}">
                <a16:creationId xmlns:a16="http://schemas.microsoft.com/office/drawing/2014/main" id="{F85B4530-19F6-518D-B4D4-3DD4DBB940B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18127" y="1759664"/>
            <a:ext cx="3437149" cy="4038379"/>
          </a:xfrm>
        </p:spPr>
      </p:pic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146640A2-C17B-96CD-0663-334301BEE3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8171" y="6019295"/>
            <a:ext cx="1897062" cy="620269"/>
          </a:xfrm>
        </p:spPr>
        <p:txBody>
          <a:bodyPr/>
          <a:lstStyle/>
          <a:p>
            <a:r>
              <a:rPr lang="fr-FR" sz="3600" b="1">
                <a:latin typeface="+mn-lt"/>
                <a:cs typeface="+mn-cs"/>
              </a:rPr>
              <a:t>1*100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4A0F90-9642-C381-58A1-165D4696B278}"/>
              </a:ext>
            </a:extLst>
          </p:cNvPr>
          <p:cNvSpPr txBox="1"/>
          <p:nvPr/>
        </p:nvSpPr>
        <p:spPr>
          <a:xfrm>
            <a:off x="2062976" y="909289"/>
            <a:ext cx="608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Structure d’un nombre décimal: exemple 125 :</a:t>
            </a:r>
          </a:p>
        </p:txBody>
      </p:sp>
    </p:spTree>
    <p:extLst>
      <p:ext uri="{BB962C8B-B14F-4D97-AF65-F5344CB8AC3E}">
        <p14:creationId xmlns:p14="http://schemas.microsoft.com/office/powerpoint/2010/main" val="38604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3E690A03-666F-128D-5063-056B4C36E8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93" y="713679"/>
            <a:ext cx="11310598" cy="3332348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E1D75F-BFDB-A9DC-19DE-D6C143CDA85A}"/>
              </a:ext>
            </a:extLst>
          </p:cNvPr>
          <p:cNvSpPr txBox="1"/>
          <p:nvPr/>
        </p:nvSpPr>
        <p:spPr>
          <a:xfrm>
            <a:off x="793730" y="4583152"/>
            <a:ext cx="9104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800" baseline="30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éléments du nombre </a:t>
            </a:r>
            <a:r>
              <a:rPr lang="fr-FR" sz="1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2 et 5</a:t>
            </a:r>
            <a:r>
              <a:rPr lang="fr-FR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sont les </a:t>
            </a:r>
            <a:r>
              <a:rPr lang="fr-FR" sz="1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symboles du système de </a:t>
            </a:r>
            <a:r>
              <a:rPr lang="fr-FR" sz="1800" b="1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numèration</a:t>
            </a:r>
            <a:endParaRPr lang="fr-FR" sz="18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est la </a:t>
            </a:r>
            <a:r>
              <a:rPr lang="fr-FR" sz="1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 du système de numération</a:t>
            </a:r>
            <a:endParaRPr lang="fr-FR" sz="18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2, 1 et 0</a:t>
            </a:r>
            <a:r>
              <a:rPr lang="fr-FR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correspondent à la position de chaque élément, représente le </a:t>
            </a:r>
            <a:r>
              <a:rPr lang="fr-FR" sz="1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poids</a:t>
            </a:r>
            <a:r>
              <a:rPr lang="fr-FR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chaque chiffre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11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E857E-05AE-2020-6C41-1C9EECE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C6D118C-57A0-F9BE-B34A-D9DA6D061F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22015351"/>
              </p:ext>
            </p:extLst>
          </p:nvPr>
        </p:nvGraphicFramePr>
        <p:xfrm>
          <a:off x="657225" y="1674813"/>
          <a:ext cx="9377361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5787">
                  <a:extLst>
                    <a:ext uri="{9D8B030D-6E8A-4147-A177-3AD203B41FA5}">
                      <a16:colId xmlns:a16="http://schemas.microsoft.com/office/drawing/2014/main" val="480445062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3660650432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405889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/>
                        <a:t>Système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Symboles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0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0,1,2……9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1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6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0,1,2……7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Hexadécimal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0,1,2……9</a:t>
                      </a:r>
                    </a:p>
                    <a:p>
                      <a:r>
                        <a:rPr lang="fr-FR"/>
                        <a:t>A,B,C,D,E,F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33713"/>
                  </a:ext>
                </a:extLst>
              </a:tr>
            </a:tbl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7DA778-D2CD-DABD-9016-097D4EE1A7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Les systèmes de numération les plus utilisés : </a:t>
            </a:r>
          </a:p>
        </p:txBody>
      </p:sp>
    </p:spTree>
    <p:extLst>
      <p:ext uri="{BB962C8B-B14F-4D97-AF65-F5344CB8AC3E}">
        <p14:creationId xmlns:p14="http://schemas.microsoft.com/office/powerpoint/2010/main" val="663546194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72587-FE05-4033-AF3D-76EE8471D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73B4F2-D126-4315-BFD0-B55D422D3E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36F349-D5CB-4484-8C45-C2175E1421E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Personnalisé</PresentationFormat>
  <Slides>21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Conception personnalisée</vt:lpstr>
      <vt:lpstr>Orientation et Formation Professionnelle Tertiaire et Développement Informatique</vt:lpstr>
      <vt:lpstr>ABC Développement Les systèmes de numérations</vt:lpstr>
      <vt:lpstr>Présentation PowerPoint</vt:lpstr>
      <vt:lpstr>Définition</vt:lpstr>
      <vt:lpstr>1. Définition</vt:lpstr>
      <vt:lpstr>1.Définition</vt:lpstr>
      <vt:lpstr>1. Définition </vt:lpstr>
      <vt:lpstr>Présentation PowerPoint</vt:lpstr>
      <vt:lpstr>Présentation PowerPoint</vt:lpstr>
      <vt:lpstr>Présentation PowerPoint</vt:lpstr>
      <vt:lpstr>Conversion d’une base à une autre 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 Dupas</dc:creator>
  <cp:revision>2</cp:revision>
  <dcterms:created xsi:type="dcterms:W3CDTF">2021-01-12T15:14:18Z</dcterms:created>
  <dcterms:modified xsi:type="dcterms:W3CDTF">2023-10-24T19:19:27Z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