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0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201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1600200"/>
            <a:ext cx="6866024" cy="2155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Introduction to Artificial Intelligence and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Jeffrey Risberg, Jennifer </a:t>
            </a:r>
            <a:r>
              <a:rPr lang="en-US" sz="2400" dirty="0" err="1" smtClean="0">
                <a:latin typeface="+mn-lt"/>
              </a:rPr>
              <a:t>Cai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May 2018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alpha’s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you start with [alpha1=0.5, alpha2=0.5]</a:t>
            </a:r>
          </a:p>
          <a:p>
            <a:r>
              <a:rPr lang="en-US" dirty="0" smtClean="0"/>
              <a:t>Now you could loop through the given data set, and determine how many predictions were incorrect.</a:t>
            </a:r>
          </a:p>
          <a:p>
            <a:pPr lvl="1"/>
            <a:r>
              <a:rPr lang="en-US" dirty="0" smtClean="0"/>
              <a:t>We call this the “error” or “cost”</a:t>
            </a:r>
          </a:p>
          <a:p>
            <a:r>
              <a:rPr lang="en-US" dirty="0" smtClean="0"/>
              <a:t>We can also calculate the first derivative </a:t>
            </a:r>
            <a:r>
              <a:rPr lang="en-US" dirty="0" err="1" smtClean="0"/>
              <a:t>w.r.t</a:t>
            </a:r>
            <a:r>
              <a:rPr lang="en-US" dirty="0" smtClean="0"/>
              <a:t>. alpha1 and also alpha2</a:t>
            </a:r>
          </a:p>
          <a:p>
            <a:r>
              <a:rPr lang="en-US" dirty="0" smtClean="0"/>
              <a:t>Since we are minimizing the cost, take a step backwards in the direction of the derivative.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1276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Iterative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591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87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iterative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788" y="1318732"/>
            <a:ext cx="10660388" cy="59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544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called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Extending from 2 alphas to several alphas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Step 1: Initialize the weights(a &amp; b) with random values and calculate Error (SSE)</a:t>
            </a:r>
          </a:p>
          <a:p>
            <a:endParaRPr lang="en-US" dirty="0"/>
          </a:p>
          <a:p>
            <a:r>
              <a:rPr lang="en-US" dirty="0"/>
              <a:t>Step 2: Calculate the gradient i.e. change in SSE when the weights (a &amp; b) are changed by a very small value from their original randomly initialized value. This helps us move the values of a &amp; b in the direction in which SSE is minimized.</a:t>
            </a:r>
          </a:p>
          <a:p>
            <a:endParaRPr lang="en-US" dirty="0"/>
          </a:p>
          <a:p>
            <a:r>
              <a:rPr lang="en-US" dirty="0"/>
              <a:t>Step 3: Adjust the weights with the gradients to reach the optimal values where SSE is minimized</a:t>
            </a:r>
          </a:p>
          <a:p>
            <a:endParaRPr lang="en-US" dirty="0"/>
          </a:p>
          <a:p>
            <a:r>
              <a:rPr lang="en-US" dirty="0"/>
              <a:t>Step 4: Use the new weights for prediction and to calculate the new SSE</a:t>
            </a:r>
          </a:p>
          <a:p>
            <a:endParaRPr lang="en-US" dirty="0"/>
          </a:p>
          <a:p>
            <a:r>
              <a:rPr lang="en-US" dirty="0"/>
              <a:t>Step 5: Repeat steps 2 and 3 till further adjustments to weights doesn’t significantly reduce the Error</a:t>
            </a:r>
          </a:p>
        </p:txBody>
      </p:sp>
    </p:spTree>
    <p:extLst>
      <p:ext uri="{BB962C8B-B14F-4D97-AF65-F5344CB8AC3E}">
        <p14:creationId xmlns:p14="http://schemas.microsoft.com/office/powerpoint/2010/main" val="277999680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error (cost) will be reduced for each iteration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968500"/>
            <a:ext cx="5854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187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P(good) =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0.08 * debt/</a:t>
            </a:r>
            <a:r>
              <a:rPr lang="en-US" dirty="0" err="1" smtClean="0"/>
              <a:t>equityRatio</a:t>
            </a:r>
            <a:r>
              <a:rPr lang="en-US" dirty="0" smtClean="0"/>
              <a:t> +</a:t>
            </a:r>
          </a:p>
          <a:p>
            <a:r>
              <a:rPr lang="en-US" dirty="0"/>
              <a:t> </a:t>
            </a:r>
            <a:r>
              <a:rPr lang="en-US" dirty="0" smtClean="0"/>
              <a:t> 0.06 * </a:t>
            </a:r>
            <a:r>
              <a:rPr lang="en-US" dirty="0" err="1" smtClean="0"/>
              <a:t>isHomeOwner</a:t>
            </a:r>
            <a:r>
              <a:rPr lang="en-US" dirty="0" smtClean="0"/>
              <a:t> +</a:t>
            </a:r>
          </a:p>
          <a:p>
            <a:r>
              <a:rPr lang="en-US" dirty="0" smtClean="0"/>
              <a:t>  0.04 * </a:t>
            </a:r>
            <a:r>
              <a:rPr lang="en-US" dirty="0" err="1" smtClean="0"/>
              <a:t>employmentStatus</a:t>
            </a:r>
            <a:r>
              <a:rPr lang="en-US" dirty="0" smtClean="0"/>
              <a:t> + </a:t>
            </a:r>
          </a:p>
          <a:p>
            <a:r>
              <a:rPr lang="en-US" dirty="0"/>
              <a:t> </a:t>
            </a:r>
            <a:r>
              <a:rPr lang="en-US" dirty="0" smtClean="0"/>
              <a:t> 0.028 * </a:t>
            </a:r>
            <a:r>
              <a:rPr lang="en-US" dirty="0" err="1" smtClean="0"/>
              <a:t>employmentDuration</a:t>
            </a:r>
            <a:r>
              <a:rPr lang="en-US" dirty="0" smtClean="0"/>
              <a:t> ...</a:t>
            </a:r>
          </a:p>
          <a:p>
            <a:endParaRPr lang="en-US" dirty="0"/>
          </a:p>
          <a:p>
            <a:r>
              <a:rPr lang="en-US" dirty="0" smtClean="0"/>
              <a:t>This model shows the most important features.  We training alphas for all 60+ features, but we will keep only those with the high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7073145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have “learned”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the weights </a:t>
            </a:r>
            <a:r>
              <a:rPr lang="mr-IN" dirty="0" smtClean="0"/>
              <a:t>–</a:t>
            </a:r>
            <a:r>
              <a:rPr lang="en-US" dirty="0" smtClean="0"/>
              <a:t> it took many iterations to derive them</a:t>
            </a:r>
          </a:p>
          <a:p>
            <a:r>
              <a:rPr lang="en-US" dirty="0" smtClean="0"/>
              <a:t>But using them to predict is just a set of multiplies and adds.</a:t>
            </a:r>
          </a:p>
          <a:p>
            <a:r>
              <a:rPr lang="en-US" dirty="0" smtClean="0"/>
              <a:t>Did we write if/then rules?  No, and we didn’t have to interview loan officers, bank managers, etc.</a:t>
            </a:r>
          </a:p>
          <a:p>
            <a:r>
              <a:rPr lang="en-US" dirty="0" smtClean="0"/>
              <a:t>To implement, we just need to decide what the required P(good) is for the loan to be issued.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on Regression/Training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rules for stopping iterations</a:t>
            </a:r>
          </a:p>
          <a:p>
            <a:pPr lvl="1"/>
            <a:r>
              <a:rPr lang="en-US" dirty="0" smtClean="0"/>
              <a:t>Fixed number, fixed cost, lack of change in cost from iteration to iteration</a:t>
            </a:r>
          </a:p>
          <a:p>
            <a:r>
              <a:rPr lang="en-US" dirty="0" smtClean="0"/>
              <a:t>Different approaches to organize iterations</a:t>
            </a:r>
          </a:p>
          <a:p>
            <a:pPr lvl="1"/>
            <a:r>
              <a:rPr lang="en-US" dirty="0" smtClean="0"/>
              <a:t>Stochastic gradient descent </a:t>
            </a:r>
            <a:r>
              <a:rPr lang="mr-IN" dirty="0" smtClean="0"/>
              <a:t>–</a:t>
            </a:r>
            <a:r>
              <a:rPr lang="en-US" dirty="0" smtClean="0"/>
              <a:t> work with a randomly chosen subset of data.</a:t>
            </a:r>
          </a:p>
          <a:p>
            <a:r>
              <a:rPr lang="en-US" dirty="0" smtClean="0"/>
              <a:t>Transformations applied to the data</a:t>
            </a:r>
          </a:p>
          <a:p>
            <a:pPr lvl="1"/>
            <a:r>
              <a:rPr lang="en-US" dirty="0" smtClean="0"/>
              <a:t>Normalization </a:t>
            </a:r>
            <a:r>
              <a:rPr lang="en-US" smtClean="0"/>
              <a:t>or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56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 of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discussed the Definition and History of AI</a:t>
            </a:r>
          </a:p>
          <a:p>
            <a:r>
              <a:rPr lang="en-US" dirty="0" smtClean="0"/>
              <a:t>AI is about using computers to process knowledge, facts, rules, and uncertainty</a:t>
            </a:r>
          </a:p>
          <a:p>
            <a:r>
              <a:rPr lang="en-US" dirty="0" smtClean="0"/>
              <a:t>Much of AI “reasoning” is about search</a:t>
            </a:r>
          </a:p>
          <a:p>
            <a:r>
              <a:rPr lang="en-US" dirty="0" smtClean="0"/>
              <a:t>Search combines exhaustive evaluation plus heuristics</a:t>
            </a:r>
          </a:p>
          <a:p>
            <a:r>
              <a:rPr lang="en-US" dirty="0" smtClean="0"/>
              <a:t>Jupyter Notebooks are a way to capture code, data, and textual markup</a:t>
            </a:r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A-star search performed 4x better than breath-first</a:t>
            </a:r>
          </a:p>
          <a:p>
            <a:r>
              <a:rPr lang="en-US" dirty="0" smtClean="0"/>
              <a:t>The world of logic and objects used expressions such as:</a:t>
            </a:r>
          </a:p>
          <a:p>
            <a:endParaRPr lang="en-US" dirty="0" smtClean="0"/>
          </a:p>
          <a:p>
            <a:r>
              <a:rPr lang="en-US" dirty="0" smtClean="0"/>
              <a:t>With rules like these, we could classify animals</a:t>
            </a:r>
          </a:p>
          <a:p>
            <a:r>
              <a:rPr lang="en-US" dirty="0" smtClean="0"/>
              <a:t>To deal with uncertain information, we draw from probability and statistics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5816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6328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4901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Belief nets (Bayesian nets) show uncertain implication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Evidence flows down and up these links, following Bayes Rule for generator posterior probability from prior plus evidence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489200"/>
            <a:ext cx="5397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4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and Data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Science deals with algorithms and models, to learn from information and derive new information</a:t>
            </a:r>
          </a:p>
          <a:p>
            <a:r>
              <a:rPr lang="en-US" dirty="0" smtClean="0"/>
              <a:t>Data Engineering deals with how to gather, cleanse, store, and query large data sets.</a:t>
            </a:r>
          </a:p>
          <a:p>
            <a:r>
              <a:rPr lang="en-US" dirty="0" smtClean="0"/>
              <a:t>We discussed (software) tools used for these functions</a:t>
            </a:r>
          </a:p>
          <a:p>
            <a:r>
              <a:rPr lang="en-US" dirty="0" smtClean="0"/>
              <a:t>Python is a common-used language because it is compact and extensible</a:t>
            </a:r>
          </a:p>
          <a:p>
            <a:pPr lvl="1"/>
            <a:r>
              <a:rPr lang="en-US" dirty="0" smtClean="0"/>
              <a:t>We can load libraries of support functions (e.g., numpy)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571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r>
              <a:rPr lang="en-US" dirty="0"/>
              <a:t>Machine learning is a field of computer science that often uses statistical techniques to give computer systems the ability to "learn" (e.g., progressively improve performance on a specific task) with data, without being explicitly programmed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22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4139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problem deciding when to issue a mortgage/loan</a:t>
            </a:r>
          </a:p>
          <a:p>
            <a:pPr lvl="1"/>
            <a:r>
              <a:rPr lang="en-US" dirty="0" smtClean="0"/>
              <a:t>The person may default on the loan</a:t>
            </a:r>
          </a:p>
          <a:p>
            <a:pPr lvl="1"/>
            <a:r>
              <a:rPr lang="en-US" dirty="0" smtClean="0"/>
              <a:t>Can we predict this?</a:t>
            </a:r>
          </a:p>
          <a:p>
            <a:r>
              <a:rPr lang="en-US" dirty="0" smtClean="0"/>
              <a:t>Do we have a record of other loans, and the result of them?</a:t>
            </a:r>
          </a:p>
          <a:p>
            <a:pPr lvl="1"/>
            <a:r>
              <a:rPr lang="en-US" dirty="0" smtClean="0"/>
              <a:t>Yes, we have a spreadsheet of 1000 loans, along with a flag indicating if they were defaulted</a:t>
            </a:r>
          </a:p>
          <a:p>
            <a:pPr lvl="1"/>
            <a:r>
              <a:rPr lang="en-US" dirty="0" smtClean="0"/>
              <a:t>Also, information about the borrower:</a:t>
            </a:r>
          </a:p>
          <a:p>
            <a:pPr lvl="2"/>
            <a:r>
              <a:rPr lang="en-US" dirty="0" smtClean="0"/>
              <a:t>Number of years employed</a:t>
            </a:r>
          </a:p>
          <a:p>
            <a:pPr lvl="2"/>
            <a:r>
              <a:rPr lang="en-US" dirty="0" smtClean="0"/>
              <a:t>Debt/income ratio</a:t>
            </a:r>
          </a:p>
          <a:p>
            <a:pPr lvl="2"/>
            <a:r>
              <a:rPr lang="en-US" dirty="0" smtClean="0"/>
              <a:t>Number of years at same address</a:t>
            </a:r>
          </a:p>
          <a:p>
            <a:pPr lvl="2"/>
            <a:r>
              <a:rPr lang="en-US" dirty="0" smtClean="0"/>
              <a:t>Prior defaults</a:t>
            </a:r>
          </a:p>
          <a:p>
            <a:pPr lvl="2"/>
            <a:r>
              <a:rPr lang="en-US" dirty="0" smtClean="0"/>
              <a:t>Renter or homeowner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7696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58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Simple:  if homeowner, loan will be good</a:t>
            </a:r>
          </a:p>
          <a:p>
            <a:endParaRPr lang="en-US" dirty="0" smtClean="0"/>
          </a:p>
          <a:p>
            <a:r>
              <a:rPr lang="en-US" dirty="0" smtClean="0"/>
              <a:t>Better:  if homeowner and employed, loan will be good</a:t>
            </a:r>
          </a:p>
          <a:p>
            <a:endParaRPr lang="en-US" dirty="0" smtClean="0"/>
          </a:p>
          <a:p>
            <a:r>
              <a:rPr lang="en-US" dirty="0" smtClean="0"/>
              <a:t>Better:  P(good) = 0.3 * (1 if homeowner) +0 .7 * (1 if employed)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the computed probability that a loan will be good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dirty="0"/>
              <a:t>(good) = alpha1 * feature1 + alpha2 * feature2 + alpha3 * feature3 + …</a:t>
            </a:r>
          </a:p>
          <a:p>
            <a:endParaRPr lang="en-US" dirty="0"/>
          </a:p>
          <a:p>
            <a:r>
              <a:rPr lang="en-US" dirty="0"/>
              <a:t>We need to select the most useful features, and we need to find the best values of the alphas using the training data </a:t>
            </a:r>
            <a:r>
              <a:rPr lang="en-US" dirty="0" smtClean="0"/>
              <a:t>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6355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884</Words>
  <Application>Microsoft Macintosh PowerPoint</Application>
  <PresentationFormat>On-screen Show (4:3)</PresentationFormat>
  <Paragraphs>105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Training New Employees</vt:lpstr>
      <vt:lpstr>Day 2: Introduction to Artificial Intelligence and  Machine Learning</vt:lpstr>
      <vt:lpstr>Summary of Last Week</vt:lpstr>
      <vt:lpstr>Summary of Last Week</vt:lpstr>
      <vt:lpstr>Summary of Last Week</vt:lpstr>
      <vt:lpstr>Data Science and Data Engineering</vt:lpstr>
      <vt:lpstr>Machine Learning</vt:lpstr>
      <vt:lpstr>Example</vt:lpstr>
      <vt:lpstr>Data Set</vt:lpstr>
      <vt:lpstr>Prediction model</vt:lpstr>
      <vt:lpstr>How to determine the alpha’s</vt:lpstr>
      <vt:lpstr>Taking Iterative steps</vt:lpstr>
      <vt:lpstr>Taking iterative steps</vt:lpstr>
      <vt:lpstr>This is called Multiple Regression</vt:lpstr>
      <vt:lpstr>The error (cost) will be reduced for each iteration</vt:lpstr>
      <vt:lpstr>Result</vt:lpstr>
      <vt:lpstr>Now we have “learned” a model</vt:lpstr>
      <vt:lpstr>Variants on Regression/Training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2018-05-19T02:25:37Z</dcterms:modified>
</cp:coreProperties>
</file>