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handoutMasterIdLst>
    <p:handoutMasterId r:id="rId10"/>
  </p:handoutMasterIdLst>
  <p:sldIdLst>
    <p:sldId id="259" r:id="rId2"/>
    <p:sldId id="261" r:id="rId3"/>
    <p:sldId id="260" r:id="rId4"/>
    <p:sldId id="263" r:id="rId5"/>
    <p:sldId id="265" r:id="rId6"/>
    <p:sldId id="264"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83" d="100"/>
          <a:sy n="83" d="100"/>
        </p:scale>
        <p:origin x="-2016" y="-11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5/18/18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5/18/18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5/18/18</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5/18/18</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Error Measures Commonly Used	</a:t>
            </a:r>
            <a:endParaRPr lang="en-US" dirty="0"/>
          </a:p>
        </p:txBody>
      </p:sp>
      <p:sp>
        <p:nvSpPr>
          <p:cNvPr id="5" name="Content Placeholder 4"/>
          <p:cNvSpPr>
            <a:spLocks noGrp="1"/>
          </p:cNvSpPr>
          <p:nvPr>
            <p:ph idx="1"/>
          </p:nvPr>
        </p:nvSpPr>
        <p:spPr/>
        <p:txBody>
          <a:bodyPr>
            <a:normAutofit fontScale="55000" lnSpcReduction="20000"/>
          </a:bodyPr>
          <a:lstStyle/>
          <a:p>
            <a:r>
              <a:rPr lang="en-US" dirty="0"/>
              <a:t>Mean Squared Error (MSE) is by far the most common measure of numerical model performance. It is simply the average of the squares of the differences between the predicted and actual values. It is a reasonably good measure of performance, though it could be argued that it overemphasizes the importance of larger errors. Many modeling procedures directly minimize the MSE.</a:t>
            </a:r>
          </a:p>
          <a:p>
            <a:endParaRPr lang="en-US" dirty="0"/>
          </a:p>
          <a:p>
            <a:r>
              <a:rPr lang="en-US" dirty="0"/>
              <a:t>Mean Absolute Error (MAE) is similar to the Mean Squared Error, but it uses absolute values instead of squaring. This measure is not as popular as MSE, though its meaning is more intuitive (the "average error").</a:t>
            </a:r>
          </a:p>
          <a:p>
            <a:endParaRPr lang="en-US" dirty="0"/>
          </a:p>
          <a:p>
            <a:r>
              <a:rPr lang="en-US" dirty="0"/>
              <a:t>Bias is the average of the differences between the predicted and actual values. With this measure, positive errors cancel out negative ones. Bias is intended to assess how much higher or lower predictions are, on average, than actual values.</a:t>
            </a:r>
          </a:p>
          <a:p>
            <a:endParaRPr lang="en-US" dirty="0"/>
          </a:p>
          <a:p>
            <a:r>
              <a:rPr lang="en-US" dirty="0"/>
              <a:t>Mean Absolute Percent Error (MAPE) is the average of the absolute errors, as a percentage of the actual values. This is a relative measure of error, which is useful when larger errors are more acceptable on larger actual values.</a:t>
            </a: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to use?</a:t>
            </a:r>
            <a:endParaRPr lang="en-US" dirty="0"/>
          </a:p>
        </p:txBody>
      </p:sp>
      <p:sp>
        <p:nvSpPr>
          <p:cNvPr id="3" name="Content Placeholder 2"/>
          <p:cNvSpPr>
            <a:spLocks noGrp="1"/>
          </p:cNvSpPr>
          <p:nvPr>
            <p:ph idx="1"/>
          </p:nvPr>
        </p:nvSpPr>
        <p:spPr/>
        <p:txBody>
          <a:bodyPr>
            <a:normAutofit lnSpcReduction="10000"/>
          </a:bodyPr>
          <a:lstStyle/>
          <a:p>
            <a:r>
              <a:rPr lang="en-US" dirty="0"/>
              <a:t>Mean Absolute Error (MAE) and Root mean squared error (RMSE) are two of the most common metrics used to measure accuracy for continuous variables. Not sure if I’m imagining it but I think there used to be a time when there were a lot more published MAE results. It seems that publications I come across now mostly use either RMSE or some version of R-squared.</a:t>
            </a:r>
          </a:p>
        </p:txBody>
      </p:sp>
    </p:spTree>
    <p:extLst>
      <p:ext uri="{BB962C8B-B14F-4D97-AF65-F5344CB8AC3E}">
        <p14:creationId xmlns:p14="http://schemas.microsoft.com/office/powerpoint/2010/main" val="1554054105"/>
      </p:ext>
    </p:extLst>
  </p:cSld>
  <p:clrMapOvr>
    <a:masterClrMapping/>
  </p:clrMapOvr>
  <p:transition xmlns:p14="http://schemas.microsoft.com/office/powerpoint/2010/mai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It looks easy: what can go wrong	</a:t>
            </a:r>
            <a:endParaRPr lang="en-US" dirty="0"/>
          </a:p>
        </p:txBody>
      </p:sp>
      <p:sp>
        <p:nvSpPr>
          <p:cNvPr id="5" name="Content Placeholder 4"/>
          <p:cNvSpPr>
            <a:spLocks noGrp="1"/>
          </p:cNvSpPr>
          <p:nvPr>
            <p:ph idx="1"/>
          </p:nvPr>
        </p:nvSpPr>
        <p:spPr/>
        <p:txBody>
          <a:bodyPr>
            <a:normAutofit fontScale="85000" lnSpcReduction="10000"/>
          </a:bodyPr>
          <a:lstStyle/>
          <a:p>
            <a:r>
              <a:rPr lang="en-US" dirty="0" smtClean="0"/>
              <a:t>Overfitting</a:t>
            </a:r>
          </a:p>
          <a:p>
            <a:r>
              <a:rPr lang="en-US" dirty="0"/>
              <a:t>Overfitting is a modeling error which occurs when a function is too closely fit to a limited set of data points. Overfitting the model generally takes the form of making an overly complex model to explain idiosyncrasies in the data under study. In reality, the data often studied has some degree of error or random noise within it. Thus attempting to make the model conform too closely to slightly inaccurate data can infect the model with substantial errors and reduce its predictive power.</a:t>
            </a:r>
          </a:p>
          <a:p>
            <a:endParaRPr lang="en-US" dirty="0"/>
          </a:p>
          <a:p>
            <a:endParaRPr lang="en-US" dirty="0" smtClean="0"/>
          </a:p>
          <a:p>
            <a:endParaRPr lang="en-US" dirty="0"/>
          </a:p>
        </p:txBody>
      </p:sp>
    </p:spTree>
    <p:extLst>
      <p:ext uri="{BB962C8B-B14F-4D97-AF65-F5344CB8AC3E}">
        <p14:creationId xmlns:p14="http://schemas.microsoft.com/office/powerpoint/2010/main" val="3200146184"/>
      </p:ext>
    </p:extLst>
  </p:cSld>
  <p:clrMapOvr>
    <a:masterClrMapping/>
  </p:clrMapOvr>
  <p:transition xmlns:p14="http://schemas.microsoft.com/office/powerpoint/2010/mai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Overfitting</a:t>
            </a:r>
            <a:endParaRPr lang="en-US" dirty="0"/>
          </a:p>
        </p:txBody>
      </p:sp>
      <p:pic>
        <p:nvPicPr>
          <p:cNvPr id="5" name="Picture 4"/>
          <p:cNvPicPr>
            <a:picLocks noChangeAspect="1"/>
          </p:cNvPicPr>
          <p:nvPr/>
        </p:nvPicPr>
        <p:blipFill>
          <a:blip r:embed="rId2"/>
          <a:stretch>
            <a:fillRect/>
          </a:stretch>
        </p:blipFill>
        <p:spPr>
          <a:xfrm>
            <a:off x="1219200" y="1676400"/>
            <a:ext cx="7022705" cy="4838700"/>
          </a:xfrm>
          <a:prstGeom prst="rect">
            <a:avLst/>
          </a:prstGeom>
        </p:spPr>
      </p:pic>
    </p:spTree>
    <p:extLst>
      <p:ext uri="{BB962C8B-B14F-4D97-AF65-F5344CB8AC3E}">
        <p14:creationId xmlns:p14="http://schemas.microsoft.com/office/powerpoint/2010/main" val="146288136"/>
      </p:ext>
    </p:extLst>
  </p:cSld>
  <p:clrMapOvr>
    <a:masterClrMapping/>
  </p:clrMapOvr>
  <p:transition xmlns:p14="http://schemas.microsoft.com/office/powerpoint/2010/mai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and Overfitting</a:t>
            </a:r>
            <a:endParaRPr lang="en-US" dirty="0"/>
          </a:p>
        </p:txBody>
      </p:sp>
      <p:pic>
        <p:nvPicPr>
          <p:cNvPr id="4" name="Picture 3"/>
          <p:cNvPicPr>
            <a:picLocks noChangeAspect="1"/>
          </p:cNvPicPr>
          <p:nvPr/>
        </p:nvPicPr>
        <p:blipFill>
          <a:blip r:embed="rId2"/>
          <a:stretch>
            <a:fillRect/>
          </a:stretch>
        </p:blipFill>
        <p:spPr>
          <a:xfrm>
            <a:off x="0" y="1397000"/>
            <a:ext cx="9144000" cy="4057988"/>
          </a:xfrm>
          <a:prstGeom prst="rect">
            <a:avLst/>
          </a:prstGeom>
        </p:spPr>
      </p:pic>
    </p:spTree>
    <p:extLst>
      <p:ext uri="{BB962C8B-B14F-4D97-AF65-F5344CB8AC3E}">
        <p14:creationId xmlns:p14="http://schemas.microsoft.com/office/powerpoint/2010/main" val="2343123223"/>
      </p:ext>
    </p:extLst>
  </p:cSld>
  <p:clrMapOvr>
    <a:masterClrMapping/>
  </p:clrMapOvr>
  <p:transition xmlns:p14="http://schemas.microsoft.com/office/powerpoint/2010/mai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Regularization</a:t>
            </a:r>
            <a:endParaRPr lang="en-US" dirty="0"/>
          </a:p>
        </p:txBody>
      </p:sp>
      <p:sp>
        <p:nvSpPr>
          <p:cNvPr id="3" name="Content Placeholder 2"/>
          <p:cNvSpPr>
            <a:spLocks noGrp="1"/>
          </p:cNvSpPr>
          <p:nvPr>
            <p:ph idx="1"/>
          </p:nvPr>
        </p:nvSpPr>
        <p:spPr>
          <a:xfrm>
            <a:off x="762000" y="1143000"/>
            <a:ext cx="8077200" cy="6172199"/>
          </a:xfrm>
        </p:spPr>
        <p:txBody>
          <a:bodyPr>
            <a:normAutofit fontScale="40000" lnSpcReduction="20000"/>
          </a:bodyPr>
          <a:lstStyle/>
          <a:p>
            <a:r>
              <a:rPr lang="en-US" dirty="0"/>
              <a:t>The cost function for this without regularization as mentioned in earlier posts</a:t>
            </a:r>
          </a:p>
          <a:p>
            <a:endParaRPr lang="en-US" dirty="0"/>
          </a:p>
          <a:p>
            <a:r>
              <a:rPr lang="en-US" dirty="0"/>
              <a:t>J(</a:t>
            </a:r>
            <a:r>
              <a:rPr lang="en-US" dirty="0" err="1"/>
              <a:t>Ɵ</a:t>
            </a:r>
            <a:r>
              <a:rPr lang="en-US" dirty="0"/>
              <a:t>) = 1/2m </a:t>
            </a:r>
            <a:r>
              <a:rPr lang="en-US" dirty="0" err="1"/>
              <a:t>Σ</a:t>
            </a:r>
            <a:r>
              <a:rPr lang="en-US" dirty="0"/>
              <a:t>(</a:t>
            </a:r>
            <a:r>
              <a:rPr lang="en-US" dirty="0" err="1"/>
              <a:t>hƟ</a:t>
            </a:r>
            <a:r>
              <a:rPr lang="en-US" dirty="0"/>
              <a:t> (xi  – </a:t>
            </a:r>
            <a:r>
              <a:rPr lang="en-US" dirty="0" err="1"/>
              <a:t>yi</a:t>
            </a:r>
            <a:r>
              <a:rPr lang="en-US" dirty="0"/>
              <a:t>)2</a:t>
            </a:r>
          </a:p>
          <a:p>
            <a:endParaRPr lang="en-US" dirty="0"/>
          </a:p>
          <a:p>
            <a:r>
              <a:rPr lang="en-US" dirty="0"/>
              <a:t>Where the key is minimize the above function for the least error</a:t>
            </a:r>
          </a:p>
          <a:p>
            <a:endParaRPr lang="en-US" dirty="0"/>
          </a:p>
          <a:p>
            <a:r>
              <a:rPr lang="en-US" dirty="0"/>
              <a:t>The cost function with regularization becomes</a:t>
            </a:r>
          </a:p>
          <a:p>
            <a:endParaRPr lang="en-US" dirty="0"/>
          </a:p>
          <a:p>
            <a:r>
              <a:rPr lang="en-US" dirty="0"/>
              <a:t>J(</a:t>
            </a:r>
            <a:r>
              <a:rPr lang="en-US" dirty="0" err="1"/>
              <a:t>Ɵ</a:t>
            </a:r>
            <a:r>
              <a:rPr lang="en-US" dirty="0"/>
              <a:t>) = 1/2m </a:t>
            </a:r>
            <a:r>
              <a:rPr lang="en-US" dirty="0" err="1"/>
              <a:t>Σ</a:t>
            </a:r>
            <a:r>
              <a:rPr lang="en-US" dirty="0"/>
              <a:t>(</a:t>
            </a:r>
            <a:r>
              <a:rPr lang="en-US" dirty="0" err="1"/>
              <a:t>hƟ</a:t>
            </a:r>
            <a:r>
              <a:rPr lang="en-US" dirty="0"/>
              <a:t> (xi  – </a:t>
            </a:r>
            <a:r>
              <a:rPr lang="en-US" dirty="0" err="1"/>
              <a:t>yi</a:t>
            </a:r>
            <a:r>
              <a:rPr lang="en-US" dirty="0"/>
              <a:t>)2 + </a:t>
            </a:r>
            <a:r>
              <a:rPr lang="en-US" dirty="0" err="1"/>
              <a:t>λ</a:t>
            </a:r>
            <a:r>
              <a:rPr lang="en-US" dirty="0"/>
              <a:t> </a:t>
            </a:r>
            <a:r>
              <a:rPr lang="en-US" dirty="0" err="1"/>
              <a:t>Σ</a:t>
            </a:r>
            <a:r>
              <a:rPr lang="en-US" dirty="0"/>
              <a:t> Ɵj2</a:t>
            </a:r>
          </a:p>
          <a:p>
            <a:pPr marL="0" indent="0">
              <a:buNone/>
            </a:pPr>
            <a:endParaRPr lang="en-US" dirty="0"/>
          </a:p>
          <a:p>
            <a:endParaRPr lang="en-US" dirty="0"/>
          </a:p>
          <a:p>
            <a:r>
              <a:rPr lang="en-US" dirty="0"/>
              <a:t>As can be seen the regularization now adds a factor Ɵj2  as a part of the cost function which needs to be minimized.</a:t>
            </a:r>
          </a:p>
          <a:p>
            <a:endParaRPr lang="en-US" dirty="0"/>
          </a:p>
          <a:p>
            <a:r>
              <a:rPr lang="en-US" dirty="0"/>
              <a:t>Hence with the regularization factor the problem of </a:t>
            </a:r>
            <a:r>
              <a:rPr lang="en-US" dirty="0" err="1"/>
              <a:t>underfitting</a:t>
            </a:r>
            <a:r>
              <a:rPr lang="en-US" dirty="0"/>
              <a:t>/overfitting can be </a:t>
            </a:r>
            <a:r>
              <a:rPr lang="en-US" dirty="0" smtClean="0"/>
              <a:t>solved</a:t>
            </a:r>
            <a:endParaRPr lang="en-US" dirty="0"/>
          </a:p>
          <a:p>
            <a:endParaRPr lang="en-US" dirty="0"/>
          </a:p>
          <a:p>
            <a:r>
              <a:rPr lang="en-US" dirty="0"/>
              <a:t>However the trick is determine the value of </a:t>
            </a:r>
            <a:r>
              <a:rPr lang="en-US" dirty="0" err="1"/>
              <a:t>λ</a:t>
            </a:r>
            <a:r>
              <a:rPr lang="en-US" dirty="0"/>
              <a:t>. If </a:t>
            </a:r>
            <a:r>
              <a:rPr lang="en-US" dirty="0" err="1"/>
              <a:t>λ</a:t>
            </a:r>
            <a:r>
              <a:rPr lang="en-US" dirty="0"/>
              <a:t> is too big then it would result in </a:t>
            </a:r>
            <a:r>
              <a:rPr lang="en-US" dirty="0" err="1"/>
              <a:t>underfitting</a:t>
            </a:r>
            <a:r>
              <a:rPr lang="en-US" dirty="0"/>
              <a:t> or resulting in a high bias.</a:t>
            </a:r>
          </a:p>
          <a:p>
            <a:endParaRPr lang="en-US" dirty="0"/>
          </a:p>
          <a:p>
            <a:r>
              <a:rPr lang="en-US" dirty="0"/>
              <a:t>Similarly the regularized equation for logistic regression is as shown below</a:t>
            </a:r>
          </a:p>
          <a:p>
            <a:endParaRPr lang="en-US" dirty="0"/>
          </a:p>
          <a:p>
            <a:r>
              <a:rPr lang="en-US" dirty="0"/>
              <a:t>J(</a:t>
            </a:r>
            <a:r>
              <a:rPr lang="en-US" dirty="0" err="1"/>
              <a:t>Ɵ</a:t>
            </a:r>
            <a:r>
              <a:rPr lang="en-US" dirty="0"/>
              <a:t>) = |1/m </a:t>
            </a:r>
            <a:r>
              <a:rPr lang="en-US" dirty="0" err="1"/>
              <a:t>Σ</a:t>
            </a:r>
            <a:r>
              <a:rPr lang="en-US" dirty="0"/>
              <a:t>  -y * log(</a:t>
            </a:r>
            <a:r>
              <a:rPr lang="en-US" dirty="0" err="1"/>
              <a:t>hƟ</a:t>
            </a:r>
            <a:r>
              <a:rPr lang="en-US" dirty="0"/>
              <a:t> (x))  – (1-y) * (log(1 – </a:t>
            </a:r>
            <a:r>
              <a:rPr lang="en-US" dirty="0" err="1"/>
              <a:t>hƟ</a:t>
            </a:r>
            <a:r>
              <a:rPr lang="en-US" dirty="0"/>
              <a:t> (x))  | + </a:t>
            </a:r>
            <a:r>
              <a:rPr lang="en-US" dirty="0" err="1"/>
              <a:t>λ</a:t>
            </a:r>
            <a:r>
              <a:rPr lang="en-US" dirty="0"/>
              <a:t>/2m </a:t>
            </a:r>
            <a:r>
              <a:rPr lang="en-US" dirty="0" err="1"/>
              <a:t>Σ</a:t>
            </a:r>
            <a:r>
              <a:rPr lang="en-US" dirty="0"/>
              <a:t> Ɵj2</a:t>
            </a:r>
          </a:p>
          <a:p>
            <a:endParaRPr lang="en-US" dirty="0"/>
          </a:p>
          <a:p>
            <a:r>
              <a:rPr lang="en-US" dirty="0"/>
              <a:t>Some tips suggested by Prof Andrew Ng while determining the parameters and features for regression</a:t>
            </a:r>
          </a:p>
          <a:p>
            <a:endParaRPr lang="en-US" dirty="0"/>
          </a:p>
          <a:p>
            <a:r>
              <a:rPr lang="en-US" dirty="0"/>
              <a:t>a)      Get as many training examples. It is worth spending more effort in getting </a:t>
            </a:r>
            <a:r>
              <a:rPr lang="en-US"/>
              <a:t>as </a:t>
            </a:r>
            <a:r>
              <a:rPr lang="en-US" smtClean="0"/>
              <a:t>many examples</a:t>
            </a:r>
            <a:endParaRPr lang="en-US" dirty="0"/>
          </a:p>
          <a:p>
            <a:r>
              <a:rPr lang="en-US" dirty="0"/>
              <a:t>b)      Add additional </a:t>
            </a:r>
            <a:r>
              <a:rPr lang="en-US" dirty="0" smtClean="0"/>
              <a:t>features</a:t>
            </a:r>
            <a:endParaRPr lang="en-US" dirty="0"/>
          </a:p>
          <a:p>
            <a:r>
              <a:rPr lang="en-US" dirty="0"/>
              <a:t>c)      Observe changes to the learning algorithm with different values of </a:t>
            </a:r>
            <a:r>
              <a:rPr lang="en-US" dirty="0" err="1"/>
              <a:t>λ</a:t>
            </a:r>
            <a:endParaRPr lang="en-US" dirty="0"/>
          </a:p>
          <a:p>
            <a:endParaRPr lang="en-US" dirty="0"/>
          </a:p>
          <a:p>
            <a:endParaRPr lang="en-US" dirty="0"/>
          </a:p>
        </p:txBody>
      </p:sp>
    </p:spTree>
    <p:extLst>
      <p:ext uri="{BB962C8B-B14F-4D97-AF65-F5344CB8AC3E}">
        <p14:creationId xmlns:p14="http://schemas.microsoft.com/office/powerpoint/2010/main" val="4055294288"/>
      </p:ext>
    </p:extLst>
  </p:cSld>
  <p:clrMapOvr>
    <a:masterClrMapping/>
  </p:clrMapOvr>
  <p:transition xmlns:p14="http://schemas.microsoft.com/office/powerpoint/2010/mai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Bias-Variance Trade-off</a:t>
            </a:r>
            <a:endParaRPr lang="en-US" dirty="0"/>
          </a:p>
        </p:txBody>
      </p:sp>
      <p:sp>
        <p:nvSpPr>
          <p:cNvPr id="3" name="Content Placeholder 2"/>
          <p:cNvSpPr>
            <a:spLocks noGrp="1"/>
          </p:cNvSpPr>
          <p:nvPr>
            <p:ph idx="1"/>
          </p:nvPr>
        </p:nvSpPr>
        <p:spPr/>
        <p:txBody>
          <a:bodyPr/>
          <a:lstStyle/>
          <a:p>
            <a:r>
              <a:rPr lang="en-US" dirty="0"/>
              <a:t>https://</a:t>
            </a:r>
            <a:r>
              <a:rPr lang="en-US" dirty="0" err="1"/>
              <a:t>elitedatascience.com</a:t>
            </a:r>
            <a:r>
              <a:rPr lang="en-US" dirty="0"/>
              <a:t>/bias-variance-tradeoff</a:t>
            </a:r>
          </a:p>
        </p:txBody>
      </p:sp>
    </p:spTree>
    <p:extLst>
      <p:ext uri="{BB962C8B-B14F-4D97-AF65-F5344CB8AC3E}">
        <p14:creationId xmlns:p14="http://schemas.microsoft.com/office/powerpoint/2010/main" val="3174868984"/>
      </p:ext>
    </p:extLst>
  </p:cSld>
  <p:clrMapOvr>
    <a:masterClrMapping/>
  </p:clrMapOvr>
  <p:transition xmlns:p14="http://schemas.microsoft.com/office/powerpoint/2010/mai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heme/theme1.xml><?xml version="1.0" encoding="utf-8"?>
<a:theme xmlns:a="http://schemas.openxmlformats.org/drawingml/2006/main" name="Training New Employe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New Employees.potx</Template>
  <TotalTime>0</TotalTime>
  <Words>648</Words>
  <Application>Microsoft Macintosh PowerPoint</Application>
  <PresentationFormat>On-screen Show (4:3)</PresentationFormat>
  <Paragraphs>46</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Training New Employees</vt:lpstr>
      <vt:lpstr>Error Measures Commonly Used </vt:lpstr>
      <vt:lpstr>Which to use?</vt:lpstr>
      <vt:lpstr>It looks easy: what can go wrong </vt:lpstr>
      <vt:lpstr>Example of Overfitting</vt:lpstr>
      <vt:lpstr>Under and Overfitting</vt:lpstr>
      <vt:lpstr>Regularization</vt:lpstr>
      <vt:lpstr>Bias-Variance Trade-off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2018-05-19T04:59:46Z</dcterms:modified>
</cp:coreProperties>
</file>