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handoutMasterIdLst>
    <p:handoutMasterId r:id="rId11"/>
  </p:handoutMasterIdLst>
  <p:sldIdLst>
    <p:sldId id="261" r:id="rId2"/>
    <p:sldId id="263" r:id="rId3"/>
    <p:sldId id="264" r:id="rId4"/>
    <p:sldId id="265" r:id="rId5"/>
    <p:sldId id="266" r:id="rId6"/>
    <p:sldId id="267" r:id="rId7"/>
    <p:sldId id="262"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83" d="100"/>
          <a:sy n="83" d="100"/>
        </p:scale>
        <p:origin x="-2016" y="-11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5/18/18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5/18/18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5/18/18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5/18/18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Machine Learning Models</a:t>
            </a:r>
            <a:endParaRPr lang="en-US" dirty="0"/>
          </a:p>
        </p:txBody>
      </p:sp>
      <p:sp>
        <p:nvSpPr>
          <p:cNvPr id="3" name="Content Placeholder 2"/>
          <p:cNvSpPr>
            <a:spLocks noGrp="1"/>
          </p:cNvSpPr>
          <p:nvPr>
            <p:ph idx="1"/>
          </p:nvPr>
        </p:nvSpPr>
        <p:spPr/>
        <p:txBody>
          <a:bodyPr>
            <a:normAutofit/>
          </a:bodyPr>
          <a:lstStyle/>
          <a:p>
            <a:r>
              <a:rPr lang="en-US" dirty="0" smtClean="0"/>
              <a:t>Logistic Regression</a:t>
            </a:r>
          </a:p>
          <a:p>
            <a:r>
              <a:rPr lang="en-US" dirty="0" smtClean="0"/>
              <a:t>Support Vector Machines</a:t>
            </a:r>
          </a:p>
          <a:p>
            <a:r>
              <a:rPr lang="en-US" dirty="0" smtClean="0"/>
              <a:t>Decision Trees</a:t>
            </a:r>
            <a:endParaRPr lang="en-US" dirty="0"/>
          </a:p>
        </p:txBody>
      </p:sp>
    </p:spTree>
    <p:extLst>
      <p:ext uri="{BB962C8B-B14F-4D97-AF65-F5344CB8AC3E}">
        <p14:creationId xmlns:p14="http://schemas.microsoft.com/office/powerpoint/2010/main" val="1554054105"/>
      </p:ext>
    </p:extLst>
  </p:cSld>
  <p:clrMapOvr>
    <a:masterClrMapping/>
  </p:clrMapOvr>
  <p:transition xmlns:p14="http://schemas.microsoft.com/office/powerpoint/2010/mai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Logistic </a:t>
            </a:r>
            <a:r>
              <a:rPr lang="en-US" dirty="0"/>
              <a:t>regression is named for the function used at the core of the method, the logistic function.</a:t>
            </a:r>
          </a:p>
          <a:p>
            <a:endParaRPr lang="en-US" dirty="0"/>
          </a:p>
          <a:p>
            <a:r>
              <a:rPr lang="en-US" dirty="0"/>
              <a:t>The logistic function, also called the sigmoid function was developed by statisticians to describe properties of population growth in ecology, rising quickly and maxing out at the carrying capacity of the environment. It’s an S-shaped curve that can take any real-valued number and map it into a value between 0 and 1, but never exactly at those limits.</a:t>
            </a:r>
          </a:p>
          <a:p>
            <a:endParaRPr lang="en-US" dirty="0"/>
          </a:p>
          <a:p>
            <a:r>
              <a:rPr lang="en-US" dirty="0"/>
              <a:t>1 / (1 + e^-value)</a:t>
            </a:r>
          </a:p>
          <a:p>
            <a:endParaRPr lang="en-US" dirty="0"/>
          </a:p>
        </p:txBody>
      </p:sp>
      <p:pic>
        <p:nvPicPr>
          <p:cNvPr id="5" name="Picture 4"/>
          <p:cNvPicPr>
            <a:picLocks noChangeAspect="1"/>
          </p:cNvPicPr>
          <p:nvPr/>
        </p:nvPicPr>
        <p:blipFill>
          <a:blip r:embed="rId2"/>
          <a:stretch>
            <a:fillRect/>
          </a:stretch>
        </p:blipFill>
        <p:spPr>
          <a:xfrm>
            <a:off x="5029200" y="4587461"/>
            <a:ext cx="3962400" cy="2397538"/>
          </a:xfrm>
          <a:prstGeom prst="rect">
            <a:avLst/>
          </a:prstGeom>
        </p:spPr>
      </p:pic>
    </p:spTree>
    <p:extLst>
      <p:ext uri="{BB962C8B-B14F-4D97-AF65-F5344CB8AC3E}">
        <p14:creationId xmlns:p14="http://schemas.microsoft.com/office/powerpoint/2010/main" val="1368745861"/>
      </p:ext>
    </p:extLst>
  </p:cSld>
  <p:clrMapOvr>
    <a:masterClrMapping/>
  </p:clrMapOvr>
  <p:transition xmlns:p14="http://schemas.microsoft.com/office/powerpoint/2010/mai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Logistic Regression for Classification</a:t>
            </a:r>
            <a:endParaRPr lang="en-US" dirty="0"/>
          </a:p>
        </p:txBody>
      </p:sp>
      <p:pic>
        <p:nvPicPr>
          <p:cNvPr id="4" name="Picture 3"/>
          <p:cNvPicPr>
            <a:picLocks noChangeAspect="1"/>
          </p:cNvPicPr>
          <p:nvPr/>
        </p:nvPicPr>
        <p:blipFill>
          <a:blip r:embed="rId2"/>
          <a:stretch>
            <a:fillRect/>
          </a:stretch>
        </p:blipFill>
        <p:spPr>
          <a:xfrm>
            <a:off x="762000" y="1320800"/>
            <a:ext cx="7607300" cy="4699000"/>
          </a:xfrm>
          <a:prstGeom prst="rect">
            <a:avLst/>
          </a:prstGeom>
        </p:spPr>
      </p:pic>
    </p:spTree>
    <p:extLst>
      <p:ext uri="{BB962C8B-B14F-4D97-AF65-F5344CB8AC3E}">
        <p14:creationId xmlns:p14="http://schemas.microsoft.com/office/powerpoint/2010/main" val="2761420894"/>
      </p:ext>
    </p:extLst>
  </p:cSld>
  <p:clrMapOvr>
    <a:masterClrMapping/>
  </p:clrMapOvr>
  <p:transition xmlns:p14="http://schemas.microsoft.com/office/powerpoint/2010/mai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US" dirty="0"/>
          </a:p>
        </p:txBody>
      </p:sp>
      <p:pic>
        <p:nvPicPr>
          <p:cNvPr id="5" name="Picture 4"/>
          <p:cNvPicPr>
            <a:picLocks noChangeAspect="1"/>
          </p:cNvPicPr>
          <p:nvPr/>
        </p:nvPicPr>
        <p:blipFill>
          <a:blip r:embed="rId2"/>
          <a:stretch>
            <a:fillRect/>
          </a:stretch>
        </p:blipFill>
        <p:spPr>
          <a:xfrm>
            <a:off x="1981200" y="1303564"/>
            <a:ext cx="5791200" cy="5325836"/>
          </a:xfrm>
          <a:prstGeom prst="rect">
            <a:avLst/>
          </a:prstGeom>
        </p:spPr>
      </p:pic>
    </p:spTree>
    <p:extLst>
      <p:ext uri="{BB962C8B-B14F-4D97-AF65-F5344CB8AC3E}">
        <p14:creationId xmlns:p14="http://schemas.microsoft.com/office/powerpoint/2010/main" val="1683843549"/>
      </p:ext>
    </p:extLst>
  </p:cSld>
  <p:clrMapOvr>
    <a:masterClrMapping/>
  </p:clrMapOvr>
  <p:transition xmlns:p14="http://schemas.microsoft.com/office/powerpoint/2010/mai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Vector Machines</a:t>
            </a:r>
            <a:endParaRPr lang="en-US" dirty="0"/>
          </a:p>
        </p:txBody>
      </p:sp>
      <p:pic>
        <p:nvPicPr>
          <p:cNvPr id="4" name="Picture 3"/>
          <p:cNvPicPr>
            <a:picLocks noChangeAspect="1"/>
          </p:cNvPicPr>
          <p:nvPr/>
        </p:nvPicPr>
        <p:blipFill>
          <a:blip r:embed="rId2"/>
          <a:stretch>
            <a:fillRect/>
          </a:stretch>
        </p:blipFill>
        <p:spPr>
          <a:xfrm>
            <a:off x="2387600" y="1409700"/>
            <a:ext cx="5384800" cy="4962156"/>
          </a:xfrm>
          <a:prstGeom prst="rect">
            <a:avLst/>
          </a:prstGeom>
        </p:spPr>
      </p:pic>
    </p:spTree>
    <p:extLst>
      <p:ext uri="{BB962C8B-B14F-4D97-AF65-F5344CB8AC3E}">
        <p14:creationId xmlns:p14="http://schemas.microsoft.com/office/powerpoint/2010/main" val="4103167471"/>
      </p:ext>
    </p:extLst>
  </p:cSld>
  <p:clrMapOvr>
    <a:masterClrMapping/>
  </p:clrMapOvr>
  <p:transition xmlns:p14="http://schemas.microsoft.com/office/powerpoint/2010/mai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pic>
        <p:nvPicPr>
          <p:cNvPr id="4" name="Picture 3"/>
          <p:cNvPicPr>
            <a:picLocks noChangeAspect="1"/>
          </p:cNvPicPr>
          <p:nvPr/>
        </p:nvPicPr>
        <p:blipFill>
          <a:blip r:embed="rId2"/>
          <a:stretch>
            <a:fillRect/>
          </a:stretch>
        </p:blipFill>
        <p:spPr>
          <a:xfrm>
            <a:off x="1143000" y="1171795"/>
            <a:ext cx="7683500" cy="5674900"/>
          </a:xfrm>
          <a:prstGeom prst="rect">
            <a:avLst/>
          </a:prstGeom>
        </p:spPr>
      </p:pic>
    </p:spTree>
    <p:extLst>
      <p:ext uri="{BB962C8B-B14F-4D97-AF65-F5344CB8AC3E}">
        <p14:creationId xmlns:p14="http://schemas.microsoft.com/office/powerpoint/2010/main" val="215496505"/>
      </p:ext>
    </p:extLst>
  </p:cSld>
  <p:clrMapOvr>
    <a:masterClrMapping/>
  </p:clrMapOvr>
  <p:transition xmlns:p14="http://schemas.microsoft.com/office/powerpoint/2010/mai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Supervised and Unsupervised Learning</a:t>
            </a:r>
            <a:endParaRPr lang="en-US" dirty="0"/>
          </a:p>
        </p:txBody>
      </p:sp>
      <p:sp>
        <p:nvSpPr>
          <p:cNvPr id="3" name="Content Placeholder 2"/>
          <p:cNvSpPr>
            <a:spLocks noGrp="1"/>
          </p:cNvSpPr>
          <p:nvPr>
            <p:ph idx="1"/>
          </p:nvPr>
        </p:nvSpPr>
        <p:spPr/>
        <p:txBody>
          <a:bodyPr/>
          <a:lstStyle/>
          <a:p>
            <a:r>
              <a:rPr lang="en-US" dirty="0" smtClean="0"/>
              <a:t>Supervised is training from labeled samples</a:t>
            </a:r>
          </a:p>
          <a:p>
            <a:pPr lvl="1"/>
            <a:r>
              <a:rPr lang="en-US" dirty="0" smtClean="0"/>
              <a:t>For example, the loan data</a:t>
            </a:r>
          </a:p>
          <a:p>
            <a:pPr lvl="1"/>
            <a:endParaRPr lang="en-US" dirty="0"/>
          </a:p>
          <a:p>
            <a:r>
              <a:rPr lang="en-US" dirty="0" smtClean="0"/>
              <a:t>Unsupervised is training from unlabeled samples</a:t>
            </a:r>
          </a:p>
          <a:p>
            <a:pPr lvl="1"/>
            <a:r>
              <a:rPr lang="en-US" dirty="0" smtClean="0"/>
              <a:t>For example, clustering</a:t>
            </a:r>
          </a:p>
        </p:txBody>
      </p:sp>
    </p:spTree>
    <p:extLst>
      <p:ext uri="{BB962C8B-B14F-4D97-AF65-F5344CB8AC3E}">
        <p14:creationId xmlns:p14="http://schemas.microsoft.com/office/powerpoint/2010/main" val="2437974900"/>
      </p:ext>
    </p:extLst>
  </p:cSld>
  <p:clrMapOvr>
    <a:masterClrMapping/>
  </p:clrMapOvr>
  <p:transition xmlns:p14="http://schemas.microsoft.com/office/powerpoint/2010/mai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Example</a:t>
            </a:r>
            <a:endParaRPr lang="en-US" dirty="0"/>
          </a:p>
        </p:txBody>
      </p:sp>
      <p:pic>
        <p:nvPicPr>
          <p:cNvPr id="4" name="Picture 3"/>
          <p:cNvPicPr>
            <a:picLocks noChangeAspect="1"/>
          </p:cNvPicPr>
          <p:nvPr/>
        </p:nvPicPr>
        <p:blipFill>
          <a:blip r:embed="rId2"/>
          <a:stretch>
            <a:fillRect/>
          </a:stretch>
        </p:blipFill>
        <p:spPr>
          <a:xfrm>
            <a:off x="927100" y="1574800"/>
            <a:ext cx="7988300" cy="4368800"/>
          </a:xfrm>
          <a:prstGeom prst="rect">
            <a:avLst/>
          </a:prstGeom>
        </p:spPr>
      </p:pic>
    </p:spTree>
    <p:extLst>
      <p:ext uri="{BB962C8B-B14F-4D97-AF65-F5344CB8AC3E}">
        <p14:creationId xmlns:p14="http://schemas.microsoft.com/office/powerpoint/2010/main" val="3301944620"/>
      </p:ext>
    </p:extLst>
  </p:cSld>
  <p:clrMapOvr>
    <a:masterClrMapping/>
  </p:clrMapOvr>
  <p:transition xmlns:p14="http://schemas.microsoft.com/office/powerpoint/2010/main" spd="slow">
    <p:wipe dir="d"/>
  </p:transition>
</p:sld>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149</Words>
  <Application>Microsoft Macintosh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Training New Employees</vt:lpstr>
      <vt:lpstr>Other Machine Learning Models</vt:lpstr>
      <vt:lpstr>Logistic Regression</vt:lpstr>
      <vt:lpstr>Logistic Regression for Classification</vt:lpstr>
      <vt:lpstr>Support Vector Machines</vt:lpstr>
      <vt:lpstr>Support Vector Machines</vt:lpstr>
      <vt:lpstr>Decision Trees</vt:lpstr>
      <vt:lpstr>Supervised and Unsupervised Learning</vt:lpstr>
      <vt:lpstr>Clustering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2018-05-19T06:01:07Z</dcterms:modified>
</cp:coreProperties>
</file>