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263" r:id="rId2"/>
    <p:sldId id="264" r:id="rId3"/>
    <p:sldId id="265" r:id="rId4"/>
    <p:sldId id="266" r:id="rId5"/>
    <p:sldId id="267" r:id="rId6"/>
    <p:sldId id="26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3" d="100"/>
          <a:sy n="83" d="100"/>
        </p:scale>
        <p:origin x="-2016" y="-8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5/18/18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5/18/18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5/18/18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idea of ANNs is based on the belief that working of human brain by making the right connections, can be imitated using silicon and wires as living neurons and dendrites.</a:t>
            </a:r>
          </a:p>
          <a:p>
            <a:endParaRPr lang="en-US" dirty="0"/>
          </a:p>
          <a:p>
            <a:r>
              <a:rPr lang="en-US" dirty="0"/>
              <a:t>The human brain is composed of 86 billion nerve cells called neurons. They are connected to other thousand cells by Axons. Stimuli from external environment or inputs from sensory organs are accepted by dendrites. These inputs create electric impulses, which quickly travel through the neural network. A neuron can then send the message to other neuron to handle the issue or does not send it forward.</a:t>
            </a:r>
          </a:p>
        </p:txBody>
      </p:sp>
    </p:spTree>
    <p:extLst>
      <p:ext uri="{BB962C8B-B14F-4D97-AF65-F5344CB8AC3E}">
        <p14:creationId xmlns:p14="http://schemas.microsoft.com/office/powerpoint/2010/main" val="1368745861"/>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Structure</a:t>
            </a:r>
            <a:endParaRPr lang="en-US" dirty="0"/>
          </a:p>
        </p:txBody>
      </p:sp>
      <p:pic>
        <p:nvPicPr>
          <p:cNvPr id="4" name="Picture 3"/>
          <p:cNvPicPr>
            <a:picLocks noChangeAspect="1"/>
          </p:cNvPicPr>
          <p:nvPr/>
        </p:nvPicPr>
        <p:blipFill>
          <a:blip r:embed="rId2"/>
          <a:stretch>
            <a:fillRect/>
          </a:stretch>
        </p:blipFill>
        <p:spPr>
          <a:xfrm>
            <a:off x="1676400" y="1393516"/>
            <a:ext cx="7099300" cy="5450204"/>
          </a:xfrm>
          <a:prstGeom prst="rect">
            <a:avLst/>
          </a:prstGeom>
        </p:spPr>
      </p:pic>
    </p:spTree>
    <p:extLst>
      <p:ext uri="{BB962C8B-B14F-4D97-AF65-F5344CB8AC3E}">
        <p14:creationId xmlns:p14="http://schemas.microsoft.com/office/powerpoint/2010/main" val="74747646"/>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in the Neural Network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node has a value which is sum of products of weights times inputs</a:t>
            </a:r>
          </a:p>
          <a:p>
            <a:endParaRPr lang="en-US" dirty="0"/>
          </a:p>
          <a:p>
            <a:r>
              <a:rPr lang="en-US" dirty="0" smtClean="0"/>
              <a:t>There may be huge numbers of nodes</a:t>
            </a:r>
          </a:p>
          <a:p>
            <a:endParaRPr lang="en-US" dirty="0"/>
          </a:p>
          <a:p>
            <a:r>
              <a:rPr lang="en-US" dirty="0" smtClean="0"/>
              <a:t>There may be several layers of nodes</a:t>
            </a:r>
          </a:p>
          <a:p>
            <a:endParaRPr lang="en-US" dirty="0"/>
          </a:p>
          <a:p>
            <a:r>
              <a:rPr lang="en-US" dirty="0" smtClean="0"/>
              <a:t>But as Andrew Ng says, it is really just</a:t>
            </a:r>
          </a:p>
          <a:p>
            <a:r>
              <a:rPr lang="en-US" dirty="0"/>
              <a:t> </a:t>
            </a:r>
            <a:r>
              <a:rPr lang="en-US" dirty="0" smtClean="0"/>
              <a:t>  </a:t>
            </a:r>
            <a:endParaRPr lang="en-US" dirty="0"/>
          </a:p>
        </p:txBody>
      </p:sp>
      <p:pic>
        <p:nvPicPr>
          <p:cNvPr id="4" name="Picture 3"/>
          <p:cNvPicPr>
            <a:picLocks noChangeAspect="1"/>
          </p:cNvPicPr>
          <p:nvPr/>
        </p:nvPicPr>
        <p:blipFill>
          <a:blip r:embed="rId2"/>
          <a:stretch>
            <a:fillRect/>
          </a:stretch>
        </p:blipFill>
        <p:spPr>
          <a:xfrm>
            <a:off x="1828800" y="5257800"/>
            <a:ext cx="5394960" cy="914400"/>
          </a:xfrm>
          <a:prstGeom prst="rect">
            <a:avLst/>
          </a:prstGeom>
        </p:spPr>
      </p:pic>
      <p:sp>
        <p:nvSpPr>
          <p:cNvPr id="5" name="TextBox 4"/>
          <p:cNvSpPr txBox="1"/>
          <p:nvPr/>
        </p:nvSpPr>
        <p:spPr>
          <a:xfrm>
            <a:off x="4724400" y="6248400"/>
            <a:ext cx="3962400" cy="369332"/>
          </a:xfrm>
          <a:prstGeom prst="rect">
            <a:avLst/>
          </a:prstGeom>
          <a:noFill/>
        </p:spPr>
        <p:txBody>
          <a:bodyPr wrap="square" rtlCol="0">
            <a:spAutoFit/>
          </a:bodyPr>
          <a:lstStyle/>
          <a:p>
            <a:r>
              <a:rPr lang="en-US" dirty="0" smtClean="0"/>
              <a:t>But for a gazillion nodes!</a:t>
            </a:r>
            <a:endParaRPr lang="en-US" dirty="0"/>
          </a:p>
        </p:txBody>
      </p:sp>
    </p:spTree>
    <p:extLst>
      <p:ext uri="{BB962C8B-B14F-4D97-AF65-F5344CB8AC3E}">
        <p14:creationId xmlns:p14="http://schemas.microsoft.com/office/powerpoint/2010/main" val="1716360556"/>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train the ANN?</a:t>
            </a:r>
            <a:endParaRPr lang="en-US" dirty="0"/>
          </a:p>
        </p:txBody>
      </p:sp>
      <p:sp>
        <p:nvSpPr>
          <p:cNvPr id="3" name="Content Placeholder 2"/>
          <p:cNvSpPr>
            <a:spLocks noGrp="1"/>
          </p:cNvSpPr>
          <p:nvPr>
            <p:ph idx="1"/>
          </p:nvPr>
        </p:nvSpPr>
        <p:spPr/>
        <p:txBody>
          <a:bodyPr/>
          <a:lstStyle/>
          <a:p>
            <a:r>
              <a:rPr lang="en-US" dirty="0" smtClean="0"/>
              <a:t>Define a cost function (this is supervised learning)</a:t>
            </a:r>
          </a:p>
          <a:p>
            <a:r>
              <a:rPr lang="en-US" dirty="0" smtClean="0"/>
              <a:t>Seek to minimize it using Gradient Descent</a:t>
            </a:r>
          </a:p>
          <a:p>
            <a:endParaRPr lang="en-US" dirty="0"/>
          </a:p>
          <a:p>
            <a:r>
              <a:rPr lang="en-US" dirty="0" smtClean="0"/>
              <a:t>Use an algorithm called “</a:t>
            </a:r>
            <a:r>
              <a:rPr lang="en-US" dirty="0" err="1" smtClean="0"/>
              <a:t>Backpropagation</a:t>
            </a:r>
            <a:r>
              <a:rPr lang="en-US" dirty="0" smtClean="0"/>
              <a:t>” to run the minimization algorithm from the outputs back to the inputs.</a:t>
            </a:r>
            <a:endParaRPr lang="en-US" dirty="0"/>
          </a:p>
        </p:txBody>
      </p:sp>
    </p:spTree>
    <p:extLst>
      <p:ext uri="{BB962C8B-B14F-4D97-AF65-F5344CB8AC3E}">
        <p14:creationId xmlns:p14="http://schemas.microsoft.com/office/powerpoint/2010/main" val="4045299198"/>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Hot Today?</a:t>
            </a:r>
            <a:endParaRPr lang="en-US" dirty="0"/>
          </a:p>
        </p:txBody>
      </p:sp>
      <p:sp>
        <p:nvSpPr>
          <p:cNvPr id="3" name="Content Placeholder 2"/>
          <p:cNvSpPr>
            <a:spLocks noGrp="1"/>
          </p:cNvSpPr>
          <p:nvPr>
            <p:ph idx="1"/>
          </p:nvPr>
        </p:nvSpPr>
        <p:spPr/>
        <p:txBody>
          <a:bodyPr>
            <a:normAutofit lnSpcReduction="10000"/>
          </a:bodyPr>
          <a:lstStyle/>
          <a:p>
            <a:r>
              <a:rPr lang="en-US" dirty="0" smtClean="0"/>
              <a:t>We now have enough data and enough CPU compute power to run these calculations</a:t>
            </a:r>
          </a:p>
          <a:p>
            <a:endParaRPr lang="en-US" dirty="0"/>
          </a:p>
          <a:p>
            <a:r>
              <a:rPr lang="en-US" dirty="0" smtClean="0"/>
              <a:t>You might need a million records, and you might use hours of iterations for training</a:t>
            </a:r>
          </a:p>
          <a:p>
            <a:endParaRPr lang="en-US" dirty="0"/>
          </a:p>
          <a:p>
            <a:r>
              <a:rPr lang="en-US" dirty="0" smtClean="0"/>
              <a:t>The surprise is how broadly this concept can be applied</a:t>
            </a:r>
            <a:endParaRPr lang="en-US" dirty="0"/>
          </a:p>
        </p:txBody>
      </p:sp>
    </p:spTree>
    <p:extLst>
      <p:ext uri="{BB962C8B-B14F-4D97-AF65-F5344CB8AC3E}">
        <p14:creationId xmlns:p14="http://schemas.microsoft.com/office/powerpoint/2010/main" val="303820372"/>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Neural Nets</a:t>
            </a:r>
            <a:endParaRPr lang="en-US" dirty="0"/>
          </a:p>
        </p:txBody>
      </p:sp>
      <p:sp>
        <p:nvSpPr>
          <p:cNvPr id="3" name="Content Placeholder 2"/>
          <p:cNvSpPr>
            <a:spLocks noGrp="1"/>
          </p:cNvSpPr>
          <p:nvPr>
            <p:ph idx="1"/>
          </p:nvPr>
        </p:nvSpPr>
        <p:spPr>
          <a:xfrm>
            <a:off x="762000" y="1596413"/>
            <a:ext cx="8077200" cy="5109187"/>
          </a:xfrm>
        </p:spPr>
        <p:txBody>
          <a:bodyPr>
            <a:normAutofit fontScale="70000" lnSpcReduction="20000"/>
          </a:bodyPr>
          <a:lstStyle/>
          <a:p>
            <a:r>
              <a:rPr lang="en-US" dirty="0" smtClean="0"/>
              <a:t>system </a:t>
            </a:r>
            <a:r>
              <a:rPr lang="en-US" dirty="0"/>
              <a:t>identification and control (vehicle control, trajectory prediction</a:t>
            </a:r>
            <a:r>
              <a:rPr lang="en-US" dirty="0" smtClean="0"/>
              <a:t>, process control</a:t>
            </a:r>
            <a:r>
              <a:rPr lang="en-US" dirty="0"/>
              <a:t>)</a:t>
            </a:r>
            <a:endParaRPr lang="en-US" dirty="0" smtClean="0"/>
          </a:p>
          <a:p>
            <a:r>
              <a:rPr lang="en-US" dirty="0" smtClean="0"/>
              <a:t>game</a:t>
            </a:r>
            <a:r>
              <a:rPr lang="en-US" dirty="0"/>
              <a:t>-playing and decision making (backgammon, chess, poker), </a:t>
            </a:r>
            <a:endParaRPr lang="en-US" dirty="0" smtClean="0"/>
          </a:p>
          <a:p>
            <a:r>
              <a:rPr lang="en-US" dirty="0" smtClean="0"/>
              <a:t>pattern </a:t>
            </a:r>
            <a:r>
              <a:rPr lang="en-US" dirty="0"/>
              <a:t>recognition (radar systems, face identification, signal classification</a:t>
            </a:r>
            <a:r>
              <a:rPr lang="en-US" dirty="0" smtClean="0"/>
              <a:t>, </a:t>
            </a:r>
            <a:r>
              <a:rPr lang="en-US" dirty="0"/>
              <a:t>object recognition and more), </a:t>
            </a:r>
            <a:endParaRPr lang="en-US" dirty="0" smtClean="0"/>
          </a:p>
          <a:p>
            <a:r>
              <a:rPr lang="en-US" dirty="0" smtClean="0"/>
              <a:t>sequence </a:t>
            </a:r>
            <a:r>
              <a:rPr lang="en-US" dirty="0"/>
              <a:t>recognition (gesture, speech, handwritten and printed text recognition)</a:t>
            </a:r>
            <a:r>
              <a:rPr lang="en-US" dirty="0" smtClean="0"/>
              <a:t>,</a:t>
            </a:r>
          </a:p>
          <a:p>
            <a:r>
              <a:rPr lang="en-US" dirty="0" smtClean="0"/>
              <a:t>medical </a:t>
            </a:r>
            <a:r>
              <a:rPr lang="en-US" dirty="0"/>
              <a:t>diagnosis, </a:t>
            </a:r>
            <a:endParaRPr lang="en-US" dirty="0" smtClean="0"/>
          </a:p>
          <a:p>
            <a:r>
              <a:rPr lang="en-US" dirty="0"/>
              <a:t>natural resource </a:t>
            </a:r>
            <a:r>
              <a:rPr lang="en-US" dirty="0" smtClean="0"/>
              <a:t>management, </a:t>
            </a:r>
            <a:endParaRPr lang="en-US" dirty="0"/>
          </a:p>
          <a:p>
            <a:r>
              <a:rPr lang="en-US" dirty="0" smtClean="0"/>
              <a:t>finance </a:t>
            </a:r>
            <a:r>
              <a:rPr lang="en-US" dirty="0"/>
              <a:t>(e.g. automated trading systems), </a:t>
            </a:r>
            <a:endParaRPr lang="en-US" dirty="0" smtClean="0"/>
          </a:p>
          <a:p>
            <a:r>
              <a:rPr lang="en-US" dirty="0" smtClean="0"/>
              <a:t>data </a:t>
            </a:r>
            <a:r>
              <a:rPr lang="en-US" dirty="0"/>
              <a:t>mining, </a:t>
            </a:r>
            <a:endParaRPr lang="en-US" dirty="0" smtClean="0"/>
          </a:p>
          <a:p>
            <a:r>
              <a:rPr lang="en-US" dirty="0" smtClean="0"/>
              <a:t>visualization</a:t>
            </a:r>
            <a:r>
              <a:rPr lang="en-US" dirty="0"/>
              <a:t>, </a:t>
            </a:r>
            <a:endParaRPr lang="en-US" dirty="0" smtClean="0"/>
          </a:p>
          <a:p>
            <a:r>
              <a:rPr lang="en-US" dirty="0" smtClean="0"/>
              <a:t>machine </a:t>
            </a:r>
            <a:r>
              <a:rPr lang="en-US" dirty="0"/>
              <a:t>translation, </a:t>
            </a:r>
            <a:endParaRPr lang="en-US" dirty="0" smtClean="0"/>
          </a:p>
          <a:p>
            <a:r>
              <a:rPr lang="en-US" dirty="0" smtClean="0"/>
              <a:t>social </a:t>
            </a:r>
            <a:r>
              <a:rPr lang="en-US"/>
              <a:t>network </a:t>
            </a:r>
            <a:r>
              <a:rPr lang="en-US" smtClean="0"/>
              <a:t>filtering,</a:t>
            </a:r>
            <a:endParaRPr lang="en-US" dirty="0" smtClean="0"/>
          </a:p>
          <a:p>
            <a:r>
              <a:rPr lang="en-US" dirty="0" smtClean="0"/>
              <a:t>e</a:t>
            </a:r>
            <a:r>
              <a:rPr lang="en-US" dirty="0"/>
              <a:t>-mail spam filtering.</a:t>
            </a:r>
          </a:p>
        </p:txBody>
      </p:sp>
    </p:spTree>
    <p:extLst>
      <p:ext uri="{BB962C8B-B14F-4D97-AF65-F5344CB8AC3E}">
        <p14:creationId xmlns:p14="http://schemas.microsoft.com/office/powerpoint/2010/main" val="3454006056"/>
      </p:ext>
    </p:extLst>
  </p:cSld>
  <p:clrMapOvr>
    <a:masterClrMapping/>
  </p:clrMapOvr>
  <p:transition xmlns:p14="http://schemas.microsoft.com/office/powerpoint/2010/main" spd="slow">
    <p:wipe dir="d"/>
  </p:transition>
</p:sld>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348</Words>
  <Application>Microsoft Macintosh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Training New Employees</vt:lpstr>
      <vt:lpstr>Artificial Neural Networks</vt:lpstr>
      <vt:lpstr>ANN Structure</vt:lpstr>
      <vt:lpstr>Math in the Neural Network</vt:lpstr>
      <vt:lpstr>How do we train the ANN?</vt:lpstr>
      <vt:lpstr>Why is this Hot Today?</vt:lpstr>
      <vt:lpstr>Applications of Neural Nets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2018-05-19T04:17:11Z</dcterms:modified>
</cp:coreProperties>
</file>