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20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ai-programming-python-nanodegree--nd089" TargetMode="External"/><Relationship Id="rId4" Type="http://schemas.openxmlformats.org/officeDocument/2006/relationships/hyperlink" Target="https://www.udacity.com/course/deep-learning-nanodegree--nd101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udacity.com/course/ai-artificial-intelligence-nanodegree--nd8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www.coursera.org/specializations/probabilistic-graphical-model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coursera.org/learn/machine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introduction-to-artificial-intelligence-ai" TargetMode="External"/><Relationship Id="rId4" Type="http://schemas.openxmlformats.org/officeDocument/2006/relationships/hyperlink" Target="https://www.udemy.com/artificial-intelligence-az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edx.org/course/artificial-intelligence-ai-columbiax-csmm-101x-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covered many topics, from search</a:t>
            </a:r>
            <a:r>
              <a:rPr lang="en-US" dirty="0"/>
              <a:t> </a:t>
            </a:r>
            <a:r>
              <a:rPr lang="en-US" dirty="0" smtClean="0"/>
              <a:t>to a multi-layer neural network</a:t>
            </a:r>
          </a:p>
          <a:p>
            <a:r>
              <a:rPr lang="en-US" dirty="0" smtClean="0"/>
              <a:t>We have covered a 50-60 year span</a:t>
            </a:r>
          </a:p>
          <a:p>
            <a:pPr lvl="1"/>
            <a:r>
              <a:rPr lang="en-US" dirty="0" smtClean="0"/>
              <a:t>We’ve taken full advantage of the million times improvement in computer power over </a:t>
            </a:r>
            <a:r>
              <a:rPr lang="en-US" smtClean="0"/>
              <a:t>that span!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222755"/>
            <a:ext cx="7620000" cy="6394977"/>
            <a:chOff x="1066800" y="222755"/>
            <a:chExt cx="7620000" cy="6394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222755"/>
              <a:ext cx="7467600" cy="56866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24000" y="6248400"/>
              <a:ext cx="716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Early computer chess program </a:t>
              </a:r>
              <a:r>
                <a:rPr lang="mr-IN" dirty="0" smtClean="0"/>
                <a:t>–</a:t>
              </a:r>
              <a:r>
                <a:rPr lang="en-US" dirty="0" smtClean="0"/>
                <a:t> note the 6x6 board!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458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09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described AI in “non-magical” terms</a:t>
            </a:r>
          </a:p>
          <a:p>
            <a:pPr lvl="1"/>
            <a:r>
              <a:rPr lang="en-US" dirty="0" smtClean="0"/>
              <a:t>Described that much is math and statistics</a:t>
            </a:r>
          </a:p>
          <a:p>
            <a:pPr lvl="1"/>
            <a:r>
              <a:rPr lang="en-US" dirty="0" smtClean="0"/>
              <a:t>Much AI is brute-force search</a:t>
            </a:r>
          </a:p>
          <a:p>
            <a:pPr lvl="2"/>
            <a:r>
              <a:rPr lang="en-US" dirty="0" smtClean="0"/>
              <a:t>But heuristics can capture human intuition</a:t>
            </a:r>
          </a:p>
          <a:p>
            <a:pPr lvl="2"/>
            <a:endParaRPr lang="en-US" dirty="0"/>
          </a:p>
          <a:p>
            <a:r>
              <a:rPr lang="en-US" dirty="0" smtClean="0"/>
              <a:t>We emphasized the broad applicability of these approaches</a:t>
            </a:r>
          </a:p>
          <a:p>
            <a:r>
              <a:rPr lang="en-US" dirty="0" smtClean="0"/>
              <a:t>We’ve discussed how tools and libraries now exist for using AI/ML concepts in software development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21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Book publishers</a:t>
            </a:r>
          </a:p>
          <a:p>
            <a:pPr lvl="1"/>
            <a:r>
              <a:rPr lang="en-US" dirty="0" smtClean="0"/>
              <a:t>O’Reilly</a:t>
            </a:r>
          </a:p>
          <a:p>
            <a:pPr lvl="1"/>
            <a:r>
              <a:rPr lang="en-US" dirty="0" smtClean="0"/>
              <a:t>Manning</a:t>
            </a:r>
          </a:p>
          <a:p>
            <a:r>
              <a:rPr lang="en-US" dirty="0" smtClean="0"/>
              <a:t>Online books</a:t>
            </a:r>
          </a:p>
          <a:p>
            <a:pPr lvl="1"/>
            <a:r>
              <a:rPr lang="en-US" dirty="0" smtClean="0"/>
              <a:t>Safari books</a:t>
            </a:r>
          </a:p>
          <a:p>
            <a:r>
              <a:rPr lang="en-US" dirty="0" smtClean="0"/>
              <a:t>Two primary books for this course</a:t>
            </a:r>
          </a:p>
          <a:p>
            <a:pPr lvl="1"/>
            <a:r>
              <a:rPr lang="en-US" dirty="0" smtClean="0"/>
              <a:t>Russell/</a:t>
            </a:r>
            <a:r>
              <a:rPr lang="en-US" dirty="0" err="1" smtClean="0"/>
              <a:t>Norvig</a:t>
            </a:r>
            <a:r>
              <a:rPr lang="en-US" dirty="0" smtClean="0"/>
              <a:t>: “AI: a modern approach”</a:t>
            </a:r>
          </a:p>
          <a:p>
            <a:pPr lvl="1"/>
            <a:r>
              <a:rPr lang="en-US" dirty="0" err="1" smtClean="0"/>
              <a:t>Geron</a:t>
            </a:r>
            <a:r>
              <a:rPr lang="en-US" dirty="0" smtClean="0"/>
              <a:t>: “Hands-On ML with </a:t>
            </a:r>
            <a:r>
              <a:rPr lang="en-US" dirty="0" err="1" smtClean="0"/>
              <a:t>Scikit</a:t>
            </a:r>
            <a:r>
              <a:rPr lang="en-US" dirty="0" smtClean="0"/>
              <a:t>-Learn and TensorFlow”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2621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5663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course is based strongly on the free AI course at Udacity (CS271), by Peter </a:t>
            </a:r>
            <a:r>
              <a:rPr lang="en-US" dirty="0" err="1"/>
              <a:t>Norvig</a:t>
            </a:r>
            <a:r>
              <a:rPr lang="en-US" dirty="0"/>
              <a:t> and Sebastian Thrum. That was created back in 2010, and had over 150,000 students.</a:t>
            </a:r>
          </a:p>
          <a:p>
            <a:r>
              <a:rPr lang="en-US" dirty="0"/>
              <a:t>Sign up at https://</a:t>
            </a:r>
            <a:r>
              <a:rPr lang="en-US" dirty="0" err="1"/>
              <a:t>classroom.udacity.com</a:t>
            </a:r>
            <a:r>
              <a:rPr lang="en-US" dirty="0"/>
              <a:t>/courses/cs271</a:t>
            </a:r>
          </a:p>
          <a:p>
            <a:r>
              <a:rPr lang="en-US" b="1" dirty="0"/>
              <a:t>Related Courseware</a:t>
            </a:r>
          </a:p>
          <a:p>
            <a:r>
              <a:rPr lang="en-US" b="1" dirty="0"/>
              <a:t>Udacity</a:t>
            </a:r>
            <a:r>
              <a:rPr lang="en-US" dirty="0"/>
              <a:t> now offers a number of current AI classes, which include:</a:t>
            </a:r>
          </a:p>
          <a:p>
            <a:r>
              <a:rPr lang="en-US" u="sng" dirty="0">
                <a:hlinkClick r:id="rId2"/>
              </a:rPr>
              <a:t>https://www.udacity.com/course/ai-artificial-intelligence-nanodegree--nd898</a:t>
            </a:r>
            <a:endParaRPr lang="en-US" dirty="0"/>
          </a:p>
          <a:p>
            <a:r>
              <a:rPr lang="en-US" dirty="0"/>
              <a:t>This is their primary </a:t>
            </a:r>
            <a:r>
              <a:rPr lang="en-US" dirty="0" err="1"/>
              <a:t>nanodegree</a:t>
            </a:r>
            <a:r>
              <a:rPr lang="en-US" dirty="0"/>
              <a:t> program.  It is one three-month term for $799, discounted to $599.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https://www.udacity.com/course/ai-programming-python-nanodegree--nd089</a:t>
            </a:r>
            <a:endParaRPr lang="en-US" dirty="0"/>
          </a:p>
          <a:p>
            <a:r>
              <a:rPr lang="en-US" dirty="0"/>
              <a:t>This is a supplementary </a:t>
            </a:r>
            <a:r>
              <a:rPr lang="en-US" dirty="0" err="1"/>
              <a:t>nanodegree</a:t>
            </a:r>
            <a:r>
              <a:rPr lang="en-US" dirty="0"/>
              <a:t> program.  It is two months for $399.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4"/>
              </a:rPr>
              <a:t>https://www.udacity.com/course/deep-learning-nanodegree--nd101</a:t>
            </a:r>
            <a:endParaRPr lang="en-US" dirty="0"/>
          </a:p>
          <a:p>
            <a:r>
              <a:rPr lang="en-US" dirty="0"/>
              <a:t>This is their deep learning </a:t>
            </a:r>
            <a:r>
              <a:rPr lang="en-US" dirty="0" err="1"/>
              <a:t>nanodegree</a:t>
            </a:r>
            <a:r>
              <a:rPr lang="en-US" dirty="0"/>
              <a:t> program.  It is several months, for $599.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065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58711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Coursera</a:t>
            </a:r>
            <a:r>
              <a:rPr lang="en-US" dirty="0"/>
              <a:t> has more individual courses, often by outside presenters</a:t>
            </a:r>
          </a:p>
          <a:p>
            <a:r>
              <a:rPr lang="en-US" u="sng" dirty="0">
                <a:hlinkClick r:id="rId2"/>
              </a:rPr>
              <a:t>https://www.coursera.org/learn/machine-learning</a:t>
            </a:r>
            <a:endParaRPr lang="en-US" dirty="0"/>
          </a:p>
          <a:p>
            <a:r>
              <a:rPr lang="en-US" dirty="0"/>
              <a:t>This was 11 weeks, free, or at $49/month if you want a certificate.  Taught by Andrew Ng (Stanford)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https://www.coursera.org/specializations/deep-learning</a:t>
            </a:r>
            <a:endParaRPr lang="en-US" dirty="0"/>
          </a:p>
          <a:p>
            <a:r>
              <a:rPr lang="en-US" dirty="0"/>
              <a:t>This was 4 months, at $49/month with a certificate.  Course was </a:t>
            </a:r>
            <a:r>
              <a:rPr lang="en-US" dirty="0" smtClean="0"/>
              <a:t>created in </a:t>
            </a:r>
            <a:r>
              <a:rPr lang="en-US" dirty="0"/>
              <a:t>2017.  Taught by Andrew Ng (Stanford)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4"/>
              </a:rPr>
              <a:t>https://www.coursera.org/specializations/probabilistic-graphical-models</a:t>
            </a:r>
            <a:endParaRPr lang="en-US" dirty="0"/>
          </a:p>
          <a:p>
            <a:r>
              <a:rPr lang="en-US" dirty="0"/>
              <a:t>This was 3 months, at $49/month with a certificate.  Course was created in 2011.  Taught by Daphne </a:t>
            </a:r>
            <a:r>
              <a:rPr lang="en-US" dirty="0" err="1"/>
              <a:t>Koller</a:t>
            </a:r>
            <a:r>
              <a:rPr lang="en-US" dirty="0"/>
              <a:t> (Stanford)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5696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edX</a:t>
            </a:r>
            <a:r>
              <a:rPr lang="en-US" dirty="0"/>
              <a:t> has a </a:t>
            </a:r>
          </a:p>
          <a:p>
            <a:r>
              <a:rPr lang="en-US" u="sng" dirty="0">
                <a:hlinkClick r:id="rId2"/>
              </a:rPr>
              <a:t>https://www.edx.org/course/artificial-intelligence-ai-columbiax-csmm-101x-4</a:t>
            </a:r>
            <a:endParaRPr lang="en-US" dirty="0"/>
          </a:p>
          <a:p>
            <a:r>
              <a:rPr lang="en-US" dirty="0"/>
              <a:t>This is a great intro course.  It is 12 weeks long.  Free or you can get a verified certificate for $199.</a:t>
            </a:r>
          </a:p>
          <a:p>
            <a:r>
              <a:rPr lang="en-US" dirty="0"/>
              <a:t>"A fantastic survey of AI approaches, methods and state-of-the-art. Intelligence, agents, searches, games, constraint-satisfaction problems, and different kinds of machine learning. Developed skills in Python and data structures.”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https://www.edx.org/course/introduction-to-artificial-intelligence-ai</a:t>
            </a:r>
            <a:endParaRPr lang="en-US" dirty="0"/>
          </a:p>
          <a:p>
            <a:r>
              <a:rPr lang="en-US" dirty="0"/>
              <a:t>This is provided by Microsoft, and is 4 weeks long.  Free or you can get a verified certificate for $99.</a:t>
            </a:r>
          </a:p>
          <a:p>
            <a:r>
              <a:rPr lang="en-US" dirty="0"/>
              <a:t>“Build simple machine learning models with Azure Machine Learning; Use Python and Microsoft cognitive services to work with text, speech, images, and video;  Use the Microsoft Bot Framework to implement conversational bots.”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Udemy</a:t>
            </a:r>
            <a:r>
              <a:rPr lang="en-US" dirty="0"/>
              <a:t> has a few courses</a:t>
            </a:r>
          </a:p>
          <a:p>
            <a:r>
              <a:rPr lang="en-US" u="sng" dirty="0">
                <a:hlinkClick r:id="rId4"/>
              </a:rPr>
              <a:t>https://www.udemy.com/artificial-intelligence-az/</a:t>
            </a:r>
            <a:endParaRPr lang="en-US" dirty="0"/>
          </a:p>
          <a:p>
            <a:r>
              <a:rPr lang="en-US" dirty="0"/>
              <a:t>This is a bit more informal, and doesn’t have the support forum, quiz structure, or instructor feedback that Udacity, Coursera, etc. have.  But the courses are much lower cost, at $12 to $100.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898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hope you have enjoyed this workshop!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95737"/>
            <a:ext cx="3975100" cy="40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61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412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 New Employees</vt:lpstr>
      <vt:lpstr>Conclusion</vt:lpstr>
      <vt:lpstr>Conclusion</vt:lpstr>
      <vt:lpstr>Staying Current</vt:lpstr>
      <vt:lpstr>Online courseware</vt:lpstr>
      <vt:lpstr>Online courseware</vt:lpstr>
      <vt:lpstr>Online courseware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2018-05-19T15:16:25Z</dcterms:modified>
</cp:coreProperties>
</file>