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handoutMasterIdLst>
    <p:handoutMasterId r:id="rId11"/>
  </p:handoutMasterIdLst>
  <p:sldIdLst>
    <p:sldId id="278" r:id="rId2"/>
    <p:sldId id="280" r:id="rId3"/>
    <p:sldId id="284" r:id="rId4"/>
    <p:sldId id="281" r:id="rId5"/>
    <p:sldId id="285" r:id="rId6"/>
    <p:sldId id="282" r:id="rId7"/>
    <p:sldId id="283" r:id="rId8"/>
    <p:sldId id="27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2004C4-743F-784C-A009-7ECF96E535DE}">
          <p14:sldIdLst>
            <p14:sldId id="278"/>
            <p14:sldId id="280"/>
            <p14:sldId id="284"/>
            <p14:sldId id="281"/>
            <p14:sldId id="285"/>
            <p14:sldId id="282"/>
            <p14:sldId id="283"/>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3977" autoAdjust="0"/>
  </p:normalViewPr>
  <p:slideViewPr>
    <p:cSldViewPr>
      <p:cViewPr varScale="1">
        <p:scale>
          <a:sx n="90" d="100"/>
          <a:sy n="90" d="100"/>
        </p:scale>
        <p:origin x="-2312"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5/11/18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5/11/18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1</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endParaRPr lang="en-US" dirty="0" smtClean="0"/>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5/11/18</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5/11/18</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a:pPr>
            <a:r>
              <a:rPr lang="en-US" dirty="0" smtClean="0"/>
              <a:t>Uncertainty</a:t>
            </a:r>
          </a:p>
        </p:txBody>
      </p:sp>
      <p:sp>
        <p:nvSpPr>
          <p:cNvPr id="3" name="Content Placeholder 2"/>
          <p:cNvSpPr>
            <a:spLocks noGrp="1"/>
          </p:cNvSpPr>
          <p:nvPr>
            <p:ph idx="1"/>
          </p:nvPr>
        </p:nvSpPr>
        <p:spPr/>
        <p:txBody>
          <a:bodyPr>
            <a:normAutofit/>
          </a:bodyPr>
          <a:lstStyle/>
          <a:p>
            <a:r>
              <a:rPr lang="en-US" dirty="0" smtClean="0"/>
              <a:t>Basic definitions about probabilities</a:t>
            </a:r>
          </a:p>
          <a:p>
            <a:r>
              <a:rPr lang="en-US" dirty="0" smtClean="0"/>
              <a:t>Statistics</a:t>
            </a:r>
          </a:p>
          <a:p>
            <a:r>
              <a:rPr lang="en-US" dirty="0" smtClean="0"/>
              <a:t>Bayes’ Rule</a:t>
            </a:r>
          </a:p>
          <a:p>
            <a:r>
              <a:rPr lang="en-US" dirty="0" smtClean="0"/>
              <a:t>Belief Nets</a:t>
            </a:r>
          </a:p>
          <a:p>
            <a:pPr lvl="1"/>
            <a:endParaRPr lang="en-US" dirty="0"/>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a:t>
            </a:r>
            <a:endParaRPr lang="en-US" dirty="0"/>
          </a:p>
        </p:txBody>
      </p:sp>
      <p:pic>
        <p:nvPicPr>
          <p:cNvPr id="5" name="Picture 4"/>
          <p:cNvPicPr>
            <a:picLocks noChangeAspect="1"/>
          </p:cNvPicPr>
          <p:nvPr/>
        </p:nvPicPr>
        <p:blipFill>
          <a:blip r:embed="rId2"/>
          <a:stretch>
            <a:fillRect/>
          </a:stretch>
        </p:blipFill>
        <p:spPr>
          <a:xfrm>
            <a:off x="584200" y="1358900"/>
            <a:ext cx="7962900" cy="4127500"/>
          </a:xfrm>
          <a:prstGeom prst="rect">
            <a:avLst/>
          </a:prstGeom>
        </p:spPr>
      </p:pic>
    </p:spTree>
    <p:extLst>
      <p:ext uri="{BB962C8B-B14F-4D97-AF65-F5344CB8AC3E}">
        <p14:creationId xmlns:p14="http://schemas.microsoft.com/office/powerpoint/2010/main" val="1788526644"/>
      </p:ext>
    </p:extLst>
  </p:cSld>
  <p:clrMapOvr>
    <a:masterClrMapping/>
  </p:clrMapOvr>
  <p:transition xmlns:p14="http://schemas.microsoft.com/office/powerpoint/2010/mai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Independent </a:t>
            </a:r>
            <a:r>
              <a:rPr lang="en-US" dirty="0" smtClean="0"/>
              <a:t>Events</a:t>
            </a:r>
            <a:endParaRPr lang="en-US" dirty="0"/>
          </a:p>
        </p:txBody>
      </p:sp>
      <p:sp>
        <p:nvSpPr>
          <p:cNvPr id="3" name="Content Placeholder 2"/>
          <p:cNvSpPr>
            <a:spLocks noGrp="1"/>
          </p:cNvSpPr>
          <p:nvPr>
            <p:ph idx="1"/>
          </p:nvPr>
        </p:nvSpPr>
        <p:spPr/>
        <p:txBody>
          <a:bodyPr>
            <a:normAutofit fontScale="62500" lnSpcReduction="20000"/>
          </a:bodyPr>
          <a:lstStyle/>
          <a:p>
            <a:r>
              <a:rPr lang="en-US" dirty="0"/>
              <a:t>Independent Events</a:t>
            </a:r>
          </a:p>
          <a:p>
            <a:r>
              <a:rPr lang="en-US" dirty="0"/>
              <a:t>Events can be "Independent", meaning each event is not affected by any other events.</a:t>
            </a:r>
          </a:p>
          <a:p>
            <a:endParaRPr lang="en-US" dirty="0"/>
          </a:p>
          <a:p>
            <a:r>
              <a:rPr lang="en-US" dirty="0"/>
              <a:t>head tails coin</a:t>
            </a:r>
          </a:p>
          <a:p>
            <a:r>
              <a:rPr lang="en-US" dirty="0"/>
              <a:t>Example: Tossing a coin.</a:t>
            </a:r>
          </a:p>
          <a:p>
            <a:r>
              <a:rPr lang="en-US" dirty="0"/>
              <a:t>Each toss of a coin is a perfect isolated thing.</a:t>
            </a:r>
          </a:p>
          <a:p>
            <a:endParaRPr lang="en-US" dirty="0"/>
          </a:p>
          <a:p>
            <a:r>
              <a:rPr lang="en-US" dirty="0"/>
              <a:t>What it did in the past will not affect the current toss.</a:t>
            </a:r>
          </a:p>
          <a:p>
            <a:endParaRPr lang="en-US" dirty="0"/>
          </a:p>
          <a:p>
            <a:r>
              <a:rPr lang="en-US" dirty="0"/>
              <a:t>The chance is simply 1-in-2, or 50%, just like ANY toss of the coin.</a:t>
            </a:r>
          </a:p>
          <a:p>
            <a:endParaRPr lang="en-US" dirty="0"/>
          </a:p>
          <a:p>
            <a:r>
              <a:rPr lang="en-US" dirty="0"/>
              <a:t>So each toss is an Independent Event.</a:t>
            </a:r>
          </a:p>
        </p:txBody>
      </p:sp>
    </p:spTree>
    <p:extLst>
      <p:ext uri="{BB962C8B-B14F-4D97-AF65-F5344CB8AC3E}">
        <p14:creationId xmlns:p14="http://schemas.microsoft.com/office/powerpoint/2010/main" val="3828409635"/>
      </p:ext>
    </p:extLst>
  </p:cSld>
  <p:clrMapOvr>
    <a:masterClrMapping/>
  </p:clrMapOvr>
  <p:transition xmlns:p14="http://schemas.microsoft.com/office/powerpoint/2010/mai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a:t>
            </a:r>
            <a:r>
              <a:rPr lang="en-US" dirty="0" err="1" smtClean="0"/>
              <a:t>Probablity</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We </a:t>
            </a:r>
            <a:r>
              <a:rPr lang="en-US" dirty="0"/>
              <a:t>love notation in mathematics! It means we can then use the power of algebra to play around with the ideas. So here is the notation for probability:</a:t>
            </a:r>
          </a:p>
          <a:p>
            <a:endParaRPr lang="en-US" dirty="0"/>
          </a:p>
          <a:p>
            <a:r>
              <a:rPr lang="en-US" dirty="0"/>
              <a:t>P(A) means "Probability Of Event A"</a:t>
            </a:r>
          </a:p>
          <a:p>
            <a:endParaRPr lang="en-US" dirty="0"/>
          </a:p>
          <a:p>
            <a:r>
              <a:rPr lang="en-US" dirty="0"/>
              <a:t>In our marbles example Event A is "get a Blue Marble first" with a probability of 2/5:</a:t>
            </a:r>
          </a:p>
          <a:p>
            <a:endParaRPr lang="en-US" dirty="0"/>
          </a:p>
          <a:p>
            <a:r>
              <a:rPr lang="en-US" dirty="0"/>
              <a:t>P(A) = 2/5</a:t>
            </a:r>
          </a:p>
          <a:p>
            <a:endParaRPr lang="en-US" dirty="0"/>
          </a:p>
          <a:p>
            <a:r>
              <a:rPr lang="en-US" dirty="0"/>
              <a:t>And Event B is "get a Blue Marble second" ... but for that we have 2 choices:</a:t>
            </a:r>
          </a:p>
          <a:p>
            <a:endParaRPr lang="en-US" dirty="0"/>
          </a:p>
          <a:p>
            <a:r>
              <a:rPr lang="en-US" dirty="0"/>
              <a:t>If we got a Blue Marble first the chance is now 1/4</a:t>
            </a:r>
          </a:p>
          <a:p>
            <a:r>
              <a:rPr lang="en-US" dirty="0"/>
              <a:t>If we got a Red Marble first the chance is now 2/4</a:t>
            </a:r>
          </a:p>
          <a:p>
            <a:r>
              <a:rPr lang="en-US" dirty="0"/>
              <a:t>So we have to say which one we want, and use the symbol "|" to mean "given":</a:t>
            </a:r>
          </a:p>
          <a:p>
            <a:endParaRPr lang="en-US" dirty="0"/>
          </a:p>
          <a:p>
            <a:r>
              <a:rPr lang="en-US" dirty="0"/>
              <a:t>P(B|A) means "Event B given Event A"</a:t>
            </a:r>
          </a:p>
          <a:p>
            <a:endParaRPr lang="en-US" dirty="0"/>
          </a:p>
          <a:p>
            <a:r>
              <a:rPr lang="en-US" dirty="0"/>
              <a:t>In other words, event A has already happened, now what is the chance of event B?</a:t>
            </a:r>
          </a:p>
          <a:p>
            <a:endParaRPr lang="en-US" dirty="0"/>
          </a:p>
          <a:p>
            <a:r>
              <a:rPr lang="en-US" dirty="0"/>
              <a:t>P(B|A) is also called the "Conditional Probability" of B given A.</a:t>
            </a:r>
          </a:p>
          <a:p>
            <a:endParaRPr lang="en-US" dirty="0"/>
          </a:p>
          <a:p>
            <a:endParaRPr lang="en-US" dirty="0"/>
          </a:p>
        </p:txBody>
      </p:sp>
    </p:spTree>
    <p:extLst>
      <p:ext uri="{BB962C8B-B14F-4D97-AF65-F5344CB8AC3E}">
        <p14:creationId xmlns:p14="http://schemas.microsoft.com/office/powerpoint/2010/main" val="1394362439"/>
      </p:ext>
    </p:extLst>
  </p:cSld>
  <p:clrMapOvr>
    <a:masterClrMapping/>
  </p:clrMapOvr>
  <p:transition xmlns:p14="http://schemas.microsoft.com/office/powerpoint/2010/mai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normAutofit fontScale="85000" lnSpcReduction="20000"/>
          </a:bodyPr>
          <a:lstStyle/>
          <a:p>
            <a:r>
              <a:rPr lang="en-US" dirty="0"/>
              <a:t>noun</a:t>
            </a:r>
          </a:p>
          <a:p>
            <a:r>
              <a:rPr lang="en-US" dirty="0"/>
              <a:t>1.</a:t>
            </a:r>
          </a:p>
          <a:p>
            <a:r>
              <a:rPr lang="en-US" dirty="0"/>
              <a:t>(used with a singular verb) the science that deals with the collection, classification, analysis, and interpretation of numerical facts or data, and that, by use of mathematical theories of probability, imposes order and regularity on aggregates of more or less disparate elements.</a:t>
            </a:r>
          </a:p>
          <a:p>
            <a:r>
              <a:rPr lang="en-US" dirty="0"/>
              <a:t>2.</a:t>
            </a:r>
          </a:p>
          <a:p>
            <a:r>
              <a:rPr lang="en-US" dirty="0"/>
              <a:t>(used with a plural verb) the numerical facts or data themselves.</a:t>
            </a:r>
          </a:p>
        </p:txBody>
      </p:sp>
    </p:spTree>
    <p:extLst>
      <p:ext uri="{BB962C8B-B14F-4D97-AF65-F5344CB8AC3E}">
        <p14:creationId xmlns:p14="http://schemas.microsoft.com/office/powerpoint/2010/main" val="2041918485"/>
      </p:ext>
    </p:extLst>
  </p:cSld>
  <p:clrMapOvr>
    <a:masterClrMapping/>
  </p:clrMapOvr>
  <p:transition xmlns:p14="http://schemas.microsoft.com/office/powerpoint/2010/mai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Rule</a:t>
            </a:r>
            <a:endParaRPr lang="en-US" dirty="0"/>
          </a:p>
        </p:txBody>
      </p:sp>
      <p:pic>
        <p:nvPicPr>
          <p:cNvPr id="5" name="Picture 4"/>
          <p:cNvPicPr>
            <a:picLocks noChangeAspect="1"/>
          </p:cNvPicPr>
          <p:nvPr/>
        </p:nvPicPr>
        <p:blipFill>
          <a:blip r:embed="rId2"/>
          <a:stretch>
            <a:fillRect/>
          </a:stretch>
        </p:blipFill>
        <p:spPr>
          <a:xfrm>
            <a:off x="609600" y="1502916"/>
            <a:ext cx="8365906" cy="4059684"/>
          </a:xfrm>
          <a:prstGeom prst="rect">
            <a:avLst/>
          </a:prstGeom>
        </p:spPr>
      </p:pic>
    </p:spTree>
    <p:extLst>
      <p:ext uri="{BB962C8B-B14F-4D97-AF65-F5344CB8AC3E}">
        <p14:creationId xmlns:p14="http://schemas.microsoft.com/office/powerpoint/2010/main" val="2259991203"/>
      </p:ext>
    </p:extLst>
  </p:cSld>
  <p:clrMapOvr>
    <a:masterClrMapping/>
  </p:clrMapOvr>
  <p:transition xmlns:p14="http://schemas.microsoft.com/office/powerpoint/2010/mai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Reasoning Networks</a:t>
            </a:r>
            <a:endParaRPr lang="en-US" dirty="0"/>
          </a:p>
        </p:txBody>
      </p:sp>
      <p:sp>
        <p:nvSpPr>
          <p:cNvPr id="3" name="Content Placeholder 2"/>
          <p:cNvSpPr>
            <a:spLocks noGrp="1"/>
          </p:cNvSpPr>
          <p:nvPr>
            <p:ph idx="1"/>
          </p:nvPr>
        </p:nvSpPr>
        <p:spPr/>
        <p:txBody>
          <a:bodyPr/>
          <a:lstStyle/>
          <a:p>
            <a:r>
              <a:rPr lang="en-US" dirty="0"/>
              <a:t>https://</a:t>
            </a:r>
            <a:r>
              <a:rPr lang="en-US" dirty="0" err="1"/>
              <a:t>www.youtube.com</a:t>
            </a:r>
            <a:r>
              <a:rPr lang="en-US" dirty="0"/>
              <a:t>/</a:t>
            </a:r>
            <a:r>
              <a:rPr lang="en-US" dirty="0" err="1"/>
              <a:t>watch?v</a:t>
            </a:r>
            <a:r>
              <a:rPr lang="en-US" dirty="0"/>
              <a:t>=5s7XdGacztw</a:t>
            </a:r>
          </a:p>
        </p:txBody>
      </p:sp>
    </p:spTree>
    <p:extLst>
      <p:ext uri="{BB962C8B-B14F-4D97-AF65-F5344CB8AC3E}">
        <p14:creationId xmlns:p14="http://schemas.microsoft.com/office/powerpoint/2010/main" val="2725404854"/>
      </p:ext>
    </p:extLst>
  </p:cSld>
  <p:clrMapOvr>
    <a:masterClrMapping/>
  </p:clrMapOvr>
  <p:transition xmlns:p14="http://schemas.microsoft.com/office/powerpoint/2010/mai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600200" y="1104900"/>
            <a:ext cx="5930900" cy="4635500"/>
          </a:xfrm>
          <a:prstGeom prst="rect">
            <a:avLst/>
          </a:prstGeom>
        </p:spPr>
      </p:pic>
    </p:spTree>
    <p:extLst>
      <p:ext uri="{BB962C8B-B14F-4D97-AF65-F5344CB8AC3E}">
        <p14:creationId xmlns:p14="http://schemas.microsoft.com/office/powerpoint/2010/main" val="1410817599"/>
      </p:ext>
    </p:extLst>
  </p:cSld>
  <p:clrMapOvr>
    <a:masterClrMapping/>
  </p:clrMapOvr>
  <p:transition xmlns:p14="http://schemas.microsoft.com/office/powerpoint/2010/mai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2.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390</Words>
  <Application>Microsoft Macintosh PowerPoint</Application>
  <PresentationFormat>On-screen Show (4:3)</PresentationFormat>
  <Paragraphs>51</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Training New Employees</vt:lpstr>
      <vt:lpstr>Uncertainty</vt:lpstr>
      <vt:lpstr>Basic Concepts</vt:lpstr>
      <vt:lpstr>Independent Events</vt:lpstr>
      <vt:lpstr>Conditional Probablity</vt:lpstr>
      <vt:lpstr>Statistics</vt:lpstr>
      <vt:lpstr>Bayes’ Rule</vt:lpstr>
      <vt:lpstr>Reasoning Networks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2018-05-11T09:38:47Z</dcterms:modified>
</cp:coreProperties>
</file>