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82" r:id="rId2"/>
    <p:sldId id="283" r:id="rId3"/>
    <p:sldId id="284" r:id="rId4"/>
    <p:sldId id="286" r:id="rId5"/>
    <p:sldId id="287" r:id="rId6"/>
    <p:sldId id="285" r:id="rId7"/>
    <p:sldId id="278" r:id="rId8"/>
    <p:sldId id="279" r:id="rId9"/>
    <p:sldId id="280" r:id="rId10"/>
    <p:sldId id="28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0" d="100"/>
          <a:sy n="90" d="100"/>
        </p:scale>
        <p:origin x="-23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7</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and </a:t>
            </a:r>
            <a:r>
              <a:rPr lang="en-US" dirty="0" smtClean="0"/>
              <a:t/>
            </a:r>
            <a:br>
              <a:rPr lang="en-US" dirty="0" smtClean="0"/>
            </a:br>
            <a:r>
              <a:rPr lang="en-US" dirty="0" smtClean="0"/>
              <a:t>Data Engineering</a:t>
            </a:r>
            <a:endParaRPr lang="en-US" dirty="0"/>
          </a:p>
        </p:txBody>
      </p:sp>
      <p:sp>
        <p:nvSpPr>
          <p:cNvPr id="3" name="Content Placeholder 2"/>
          <p:cNvSpPr>
            <a:spLocks noGrp="1"/>
          </p:cNvSpPr>
          <p:nvPr>
            <p:ph type="subTitle" idx="1"/>
          </p:nvPr>
        </p:nvSpPr>
        <p:spPr/>
        <p:txBody>
          <a:bodyPr/>
          <a:lstStyle/>
          <a:p>
            <a:r>
              <a:rPr lang="en-US" dirty="0" smtClean="0"/>
              <a:t>Jennifer </a:t>
            </a:r>
            <a:r>
              <a:rPr lang="en-US" dirty="0" err="1" smtClean="0"/>
              <a:t>Cai</a:t>
            </a:r>
            <a:endParaRPr lang="en-US" dirty="0"/>
          </a:p>
        </p:txBody>
      </p:sp>
    </p:spTree>
    <p:extLst>
      <p:ext uri="{BB962C8B-B14F-4D97-AF65-F5344CB8AC3E}">
        <p14:creationId xmlns:p14="http://schemas.microsoft.com/office/powerpoint/2010/main" val="1452299081"/>
      </p:ext>
    </p:extLst>
  </p:cSld>
  <p:clrMapOvr>
    <a:masterClrMapping/>
  </p:clrMapOvr>
  <p:transition xmlns:p14="http://schemas.microsoft.com/office/powerpoint/2010/mai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Record data in its original raw format, i.e. have an events table to record at what time what event happened. It's important to make events table immutable.  This raw data contains rich information and can be transformed or aggregated to answer all the questions about the collected data.</a:t>
            </a:r>
          </a:p>
        </p:txBody>
      </p:sp>
    </p:spTree>
    <p:extLst>
      <p:ext uri="{BB962C8B-B14F-4D97-AF65-F5344CB8AC3E}">
        <p14:creationId xmlns:p14="http://schemas.microsoft.com/office/powerpoint/2010/main" val="850835712"/>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 Science</a:t>
            </a:r>
            <a:endParaRPr lang="en-US" dirty="0"/>
          </a:p>
        </p:txBody>
      </p:sp>
      <p:pic>
        <p:nvPicPr>
          <p:cNvPr id="10" name="Picture 9"/>
          <p:cNvPicPr>
            <a:picLocks noChangeAspect="1"/>
          </p:cNvPicPr>
          <p:nvPr/>
        </p:nvPicPr>
        <p:blipFill>
          <a:blip r:embed="rId2"/>
          <a:stretch>
            <a:fillRect/>
          </a:stretch>
        </p:blipFill>
        <p:spPr>
          <a:xfrm>
            <a:off x="1676400" y="1143000"/>
            <a:ext cx="6261792" cy="5676899"/>
          </a:xfrm>
          <a:prstGeom prst="rect">
            <a:avLst/>
          </a:prstGeom>
        </p:spPr>
      </p:pic>
    </p:spTree>
    <p:extLst>
      <p:ext uri="{BB962C8B-B14F-4D97-AF65-F5344CB8AC3E}">
        <p14:creationId xmlns:p14="http://schemas.microsoft.com/office/powerpoint/2010/main" val="2818502932"/>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Defined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science is a "concept to unify statistics, data analysis, machine learning and their related methods" in order to "understand and analyze actual phenomena" with data.[3] It employs techniques and theories drawn from many fields within the broad areas of mathematics, statistics, information science, and computer science, in particular from the subdomains of machine learning, data mining, databases, and visualization.</a:t>
            </a:r>
          </a:p>
        </p:txBody>
      </p:sp>
    </p:spTree>
    <p:extLst>
      <p:ext uri="{BB962C8B-B14F-4D97-AF65-F5344CB8AC3E}">
        <p14:creationId xmlns:p14="http://schemas.microsoft.com/office/powerpoint/2010/main" val="1930174269"/>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Defined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When Harvard Business Review called it "The Sexiest Job of the 21st </a:t>
            </a:r>
            <a:r>
              <a:rPr lang="en-US" dirty="0" smtClean="0"/>
              <a:t>Century” </a:t>
            </a:r>
            <a:r>
              <a:rPr lang="en-US" dirty="0"/>
              <a:t>the term became a buzzword, and is now often applied to business analytics</a:t>
            </a:r>
            <a:r>
              <a:rPr lang="en-US" dirty="0" smtClean="0"/>
              <a:t>, </a:t>
            </a:r>
            <a:r>
              <a:rPr lang="en-US" dirty="0"/>
              <a:t>or even arbitrary use of data, or used as a </a:t>
            </a:r>
            <a:r>
              <a:rPr lang="en-US" dirty="0" smtClean="0"/>
              <a:t>hyped-</a:t>
            </a:r>
            <a:r>
              <a:rPr lang="en-US" dirty="0"/>
              <a:t>up term for </a:t>
            </a:r>
            <a:r>
              <a:rPr lang="en-US" dirty="0" smtClean="0"/>
              <a:t>statistics.</a:t>
            </a:r>
          </a:p>
          <a:p>
            <a:r>
              <a:rPr lang="en-US" dirty="0" smtClean="0"/>
              <a:t>While </a:t>
            </a:r>
            <a:r>
              <a:rPr lang="en-US" dirty="0"/>
              <a:t>many university programs now offer a data science degree, there exists no consensus on a definition or curriculum </a:t>
            </a:r>
            <a:r>
              <a:rPr lang="en-US" dirty="0" smtClean="0"/>
              <a:t>contents.  Because </a:t>
            </a:r>
            <a:r>
              <a:rPr lang="en-US" dirty="0"/>
              <a:t>of the current popularity of this term, there are many "advocacy efforts" surrounding it</a:t>
            </a:r>
            <a:r>
              <a:rPr lang="en-US" dirty="0" smtClean="0"/>
              <a:t>.</a:t>
            </a:r>
            <a:endParaRPr lang="en-US" dirty="0"/>
          </a:p>
        </p:txBody>
      </p:sp>
    </p:spTree>
    <p:extLst>
      <p:ext uri="{BB962C8B-B14F-4D97-AF65-F5344CB8AC3E}">
        <p14:creationId xmlns:p14="http://schemas.microsoft.com/office/powerpoint/2010/main" val="1606985196"/>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Science applications in business</a:t>
            </a:r>
            <a:endParaRPr lang="en-US" dirty="0"/>
          </a:p>
        </p:txBody>
      </p:sp>
      <p:sp>
        <p:nvSpPr>
          <p:cNvPr id="3" name="Content Placeholder 2"/>
          <p:cNvSpPr>
            <a:spLocks noGrp="1"/>
          </p:cNvSpPr>
          <p:nvPr>
            <p:ph idx="1"/>
          </p:nvPr>
        </p:nvSpPr>
        <p:spPr/>
        <p:txBody>
          <a:bodyPr>
            <a:normAutofit lnSpcReduction="10000"/>
          </a:bodyPr>
          <a:lstStyle/>
          <a:p>
            <a:r>
              <a:rPr lang="en-US" dirty="0" smtClean="0"/>
              <a:t>Customer </a:t>
            </a:r>
            <a:r>
              <a:rPr lang="en-US" dirty="0"/>
              <a:t>B</a:t>
            </a:r>
            <a:r>
              <a:rPr lang="en-US" dirty="0" smtClean="0"/>
              <a:t>ehavior and Operational Metrics </a:t>
            </a:r>
          </a:p>
          <a:p>
            <a:r>
              <a:rPr lang="en-US" dirty="0"/>
              <a:t>Recommender Systems</a:t>
            </a:r>
          </a:p>
          <a:p>
            <a:r>
              <a:rPr lang="en-US" dirty="0" smtClean="0"/>
              <a:t>Internet Search</a:t>
            </a:r>
          </a:p>
          <a:p>
            <a:r>
              <a:rPr lang="en-US" dirty="0"/>
              <a:t>Digital </a:t>
            </a:r>
            <a:r>
              <a:rPr lang="en-US" dirty="0" smtClean="0"/>
              <a:t>Advertisements</a:t>
            </a:r>
          </a:p>
          <a:p>
            <a:r>
              <a:rPr lang="en-US" dirty="0" smtClean="0"/>
              <a:t>Price Comparison website</a:t>
            </a:r>
          </a:p>
          <a:p>
            <a:r>
              <a:rPr lang="en-US" dirty="0" smtClean="0"/>
              <a:t>Airline Route Planning</a:t>
            </a:r>
          </a:p>
          <a:p>
            <a:r>
              <a:rPr lang="en-US" dirty="0" smtClean="0"/>
              <a:t>Fraud and Risk Analysis</a:t>
            </a:r>
          </a:p>
          <a:p>
            <a:r>
              <a:rPr lang="en-US" smtClean="0"/>
              <a:t>Delivery </a:t>
            </a:r>
            <a:r>
              <a:rPr lang="en-US" dirty="0" smtClean="0"/>
              <a:t>Logistics</a:t>
            </a:r>
            <a:endParaRPr lang="en-US" dirty="0"/>
          </a:p>
        </p:txBody>
      </p:sp>
    </p:spTree>
    <p:extLst>
      <p:ext uri="{BB962C8B-B14F-4D97-AF65-F5344CB8AC3E}">
        <p14:creationId xmlns:p14="http://schemas.microsoft.com/office/powerpoint/2010/main" val="1148934008"/>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pic>
        <p:nvPicPr>
          <p:cNvPr id="5" name="Picture 4"/>
          <p:cNvPicPr>
            <a:picLocks noChangeAspect="1"/>
          </p:cNvPicPr>
          <p:nvPr/>
        </p:nvPicPr>
        <p:blipFill>
          <a:blip r:embed="rId2"/>
          <a:stretch>
            <a:fillRect/>
          </a:stretch>
        </p:blipFill>
        <p:spPr>
          <a:xfrm>
            <a:off x="1295400" y="1117824"/>
            <a:ext cx="7239000" cy="5740176"/>
          </a:xfrm>
          <a:prstGeom prst="rect">
            <a:avLst/>
          </a:prstGeom>
        </p:spPr>
      </p:pic>
    </p:spTree>
    <p:extLst>
      <p:ext uri="{BB962C8B-B14F-4D97-AF65-F5344CB8AC3E}">
        <p14:creationId xmlns:p14="http://schemas.microsoft.com/office/powerpoint/2010/main" val="4170387240"/>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Data </a:t>
            </a:r>
            <a:r>
              <a:rPr lang="en-US" dirty="0" smtClean="0"/>
              <a:t>Engineering</a:t>
            </a:r>
            <a:endParaRPr lang="en-US" dirty="0" smtClean="0"/>
          </a:p>
        </p:txBody>
      </p:sp>
      <p:sp>
        <p:nvSpPr>
          <p:cNvPr id="3" name="Content Placeholder 2"/>
          <p:cNvSpPr>
            <a:spLocks noGrp="1"/>
          </p:cNvSpPr>
          <p:nvPr>
            <p:ph idx="1"/>
          </p:nvPr>
        </p:nvSpPr>
        <p:spPr/>
        <p:txBody>
          <a:bodyPr>
            <a:normAutofit/>
          </a:bodyPr>
          <a:lstStyle/>
          <a:p>
            <a:pPr lvl="1"/>
            <a:endParaRPr lang="en-US" dirty="0"/>
          </a:p>
          <a:p>
            <a:pPr lvl="1"/>
            <a:r>
              <a:rPr lang="en-US" dirty="0"/>
              <a:t>Why is data engineering relevant?</a:t>
            </a:r>
          </a:p>
          <a:p>
            <a:pPr lvl="1"/>
            <a:r>
              <a:rPr lang="en-US" dirty="0"/>
              <a:t>1. in startups, you often do both data scientist work and data engineer work</a:t>
            </a:r>
          </a:p>
          <a:p>
            <a:pPr lvl="1"/>
            <a:r>
              <a:rPr lang="en-US" dirty="0"/>
              <a:t>2. good data collection and pipeline enable fast data science experimentations</a:t>
            </a:r>
          </a:p>
          <a:p>
            <a:pPr lvl="1"/>
            <a:r>
              <a:rPr lang="en-US" dirty="0"/>
              <a:t>3. more job opportunities</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endParaRPr lang="en-US" dirty="0"/>
          </a:p>
          <a:p>
            <a:r>
              <a:rPr lang="en-US" dirty="0" err="1"/>
              <a:t>NoSQL</a:t>
            </a:r>
            <a:r>
              <a:rPr lang="en-US" dirty="0"/>
              <a:t> and SQL</a:t>
            </a:r>
          </a:p>
          <a:p>
            <a:r>
              <a:rPr lang="en-US" dirty="0"/>
              <a:t>Moxie uses both. Data from e-commerce sites is stored in Cassandra. Regularly scheduled Spark jobs aggregate the data and write results to SQL tables. Front end code pulls data from SQL tables.</a:t>
            </a:r>
          </a:p>
        </p:txBody>
      </p:sp>
    </p:spTree>
    <p:extLst>
      <p:ext uri="{BB962C8B-B14F-4D97-AF65-F5344CB8AC3E}">
        <p14:creationId xmlns:p14="http://schemas.microsoft.com/office/powerpoint/2010/main" val="3298209405"/>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a:t>
            </a:r>
            <a:r>
              <a:rPr lang="en-US" dirty="0" smtClean="0"/>
              <a:t>activities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a product manager asks for new analytics, collaborate with full stack engineers to design SQL tables then create Spark jobs to transform data and write to SQL tables.</a:t>
            </a:r>
          </a:p>
          <a:p>
            <a:r>
              <a:rPr lang="en-US" dirty="0"/>
              <a:t>If we change schema for a new release, create Spark jobs to convert old schema data to new schema data.</a:t>
            </a:r>
          </a:p>
          <a:p>
            <a:r>
              <a:rPr lang="en-US" dirty="0"/>
              <a:t>Design Spark jobs to correct wrong data. For example, a newly released back-end software might have a bug causing double counting of transactions. </a:t>
            </a:r>
          </a:p>
        </p:txBody>
      </p:sp>
    </p:spTree>
    <p:extLst>
      <p:ext uri="{BB962C8B-B14F-4D97-AF65-F5344CB8AC3E}">
        <p14:creationId xmlns:p14="http://schemas.microsoft.com/office/powerpoint/2010/main" val="2157803835"/>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435</Words>
  <Application>Microsoft Macintosh PowerPoint</Application>
  <PresentationFormat>On-screen Show (4:3)</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Training New Employees</vt:lpstr>
      <vt:lpstr>Data Science and  Data Engineering</vt:lpstr>
      <vt:lpstr>Data Science</vt:lpstr>
      <vt:lpstr>Data Science Defined</vt:lpstr>
      <vt:lpstr>Data Science Defined</vt:lpstr>
      <vt:lpstr>Data Science applications in business</vt:lpstr>
      <vt:lpstr>Tools</vt:lpstr>
      <vt:lpstr>Data Engineering</vt:lpstr>
      <vt:lpstr>Data Sources</vt:lpstr>
      <vt:lpstr>Common activities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2018-05-11T10:25:33Z</dcterms:modified>
</cp:coreProperties>
</file>