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handoutMasterIdLst>
    <p:handoutMasterId r:id="rId10"/>
  </p:handoutMasterIdLst>
  <p:sldIdLst>
    <p:sldId id="259" r:id="rId2"/>
    <p:sldId id="278" r:id="rId3"/>
    <p:sldId id="279" r:id="rId4"/>
    <p:sldId id="280" r:id="rId5"/>
    <p:sldId id="281" r:id="rId6"/>
    <p:sldId id="282" r:id="rId7"/>
    <p:sldId id="28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83977" autoAdjust="0"/>
  </p:normalViewPr>
  <p:slideViewPr>
    <p:cSldViewPr>
      <p:cViewPr varScale="1">
        <p:scale>
          <a:sx n="88" d="100"/>
          <a:sy n="88" d="100"/>
        </p:scale>
        <p:origin x="-1608" y="-104"/>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5/6/18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15811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5/6/18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7354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2</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endParaRPr lang="en-US" dirty="0" smtClean="0"/>
          </a:p>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5/6/18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5/6/18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5/6/18</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5/6/18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5/6/18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5/6/18</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xmlns:p14="http://schemas.microsoft.com/office/powerpoint/2010/main" spd="slow">
    <p:wipe dir="d"/>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2.xml"/><Relationship Id="rId1" Type="http://schemas.openxmlformats.org/officeDocument/2006/relationships/tags" Target="../tags/tag4.xml"/><Relationship Id="rId2" Type="http://schemas.openxmlformats.org/officeDocument/2006/relationships/tags" Target="../tags/tag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905000" y="1600200"/>
            <a:ext cx="6866024" cy="2155825"/>
          </a:xfrm>
        </p:spPr>
        <p:txBody>
          <a:bodyPr>
            <a:normAutofit/>
          </a:bodyPr>
          <a:lstStyle/>
          <a:p>
            <a:r>
              <a:rPr lang="en-US" dirty="0" smtClean="0"/>
              <a:t>Introduction to Artificial Intelligence and </a:t>
            </a:r>
            <a:br>
              <a:rPr lang="en-US" dirty="0" smtClean="0"/>
            </a:br>
            <a:r>
              <a:rPr lang="en-US" dirty="0" smtClean="0"/>
              <a:t>Machine Learning</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smtClean="0">
                <a:latin typeface="+mn-lt"/>
              </a:rPr>
              <a:t>Jeffrey Risberg, Jennifer </a:t>
            </a:r>
            <a:r>
              <a:rPr lang="en-US" sz="2400" dirty="0" err="1" smtClean="0">
                <a:latin typeface="+mn-lt"/>
              </a:rPr>
              <a:t>Cai</a:t>
            </a:r>
            <a:endParaRPr lang="en-US" sz="2400" dirty="0" smtClean="0">
              <a:latin typeface="+mn-lt"/>
            </a:endParaRPr>
          </a:p>
          <a:p>
            <a:r>
              <a:rPr lang="en-US" sz="2400" dirty="0" smtClean="0">
                <a:latin typeface="+mn-lt"/>
              </a:rPr>
              <a:t>May 2018</a:t>
            </a:r>
            <a:endParaRPr lang="en-US" sz="2400" dirty="0">
              <a:latin typeface="+mn-lt"/>
            </a:endParaRP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a:pPr>
            <a:r>
              <a:rPr lang="en-US" dirty="0" smtClean="0"/>
              <a:t>Welcome!</a:t>
            </a:r>
          </a:p>
        </p:txBody>
      </p:sp>
      <p:sp>
        <p:nvSpPr>
          <p:cNvPr id="3" name="Content Placeholder 2"/>
          <p:cNvSpPr>
            <a:spLocks noGrp="1"/>
          </p:cNvSpPr>
          <p:nvPr>
            <p:ph idx="1"/>
          </p:nvPr>
        </p:nvSpPr>
        <p:spPr/>
        <p:txBody>
          <a:bodyPr>
            <a:normAutofit fontScale="55000" lnSpcReduction="20000"/>
          </a:bodyPr>
          <a:lstStyle/>
          <a:p>
            <a:r>
              <a:rPr lang="en-US" dirty="0" smtClean="0"/>
              <a:t>Today we start our two-day workshop on AI and ML.</a:t>
            </a:r>
          </a:p>
          <a:p>
            <a:r>
              <a:rPr lang="en-US" dirty="0" smtClean="0"/>
              <a:t>My name is Jeffrey Risberg</a:t>
            </a:r>
          </a:p>
          <a:p>
            <a:endParaRPr lang="en-US" dirty="0" smtClean="0"/>
          </a:p>
          <a:p>
            <a:pPr lvl="1"/>
            <a:r>
              <a:rPr lang="en-US" dirty="0"/>
              <a:t>Over the past thirty </a:t>
            </a:r>
            <a:r>
              <a:rPr lang="en-US" dirty="0" smtClean="0"/>
              <a:t>years, I have led </a:t>
            </a:r>
            <a:r>
              <a:rPr lang="en-US" dirty="0"/>
              <a:t>development organizations and teams providing analytic decision support technology in domains such as finance, online marketing, environment management, digital health, manufacturing management, and digital music.  Many of these projects and products have integrated AI and machine learning technologies.</a:t>
            </a:r>
          </a:p>
          <a:p>
            <a:pPr lvl="1"/>
            <a:r>
              <a:rPr lang="en-US" dirty="0"/>
              <a:t/>
            </a:r>
            <a:br>
              <a:rPr lang="en-US" dirty="0"/>
            </a:br>
            <a:r>
              <a:rPr lang="en-US" dirty="0"/>
              <a:t>Since 2010, angel investor and technology advisor to multiple startups applying business analytics. Provide product and engineering execution skills, actively engaged in development efforts across web and mobile platforms. Working on all levels from strategy and leadership to hands-on coding in multiple development languages.</a:t>
            </a:r>
            <a:br>
              <a:rPr lang="en-US" dirty="0"/>
            </a:br>
            <a:r>
              <a:rPr lang="en-US" dirty="0"/>
              <a:t/>
            </a:r>
            <a:br>
              <a:rPr lang="en-US" dirty="0"/>
            </a:br>
            <a:r>
              <a:rPr lang="en-US" dirty="0"/>
              <a:t>Currently engineering leader at Aisera Inc., a Silicon Valley AI firm in stealth mode.  Also a technology advisor and senior developer at </a:t>
            </a:r>
            <a:r>
              <a:rPr lang="en-US" dirty="0" err="1"/>
              <a:t>QuanticMind</a:t>
            </a:r>
            <a:r>
              <a:rPr lang="en-US" dirty="0"/>
              <a:t>, and investor and technology advisor at Levanto Financial, and advisor at </a:t>
            </a:r>
            <a:r>
              <a:rPr lang="en-US" dirty="0" err="1"/>
              <a:t>Edhitch</a:t>
            </a:r>
            <a:r>
              <a:rPr lang="en-US" dirty="0"/>
              <a:t> (an education tech provider in India).  Former board member at JustGiving, former CEO and CTO/developer of Squirrel Legend Games, former hands-on technology advisor at </a:t>
            </a:r>
            <a:r>
              <a:rPr lang="en-US" dirty="0" err="1"/>
              <a:t>RallyOn</a:t>
            </a:r>
            <a:r>
              <a:rPr lang="en-US" dirty="0"/>
              <a:t>, former VP Engineering at </a:t>
            </a:r>
            <a:r>
              <a:rPr lang="en-US" dirty="0" err="1"/>
              <a:t>RallyOn</a:t>
            </a:r>
            <a:r>
              <a:rPr lang="en-US" dirty="0"/>
              <a:t>, and former CTO at Sustainable Silicon Valley.</a:t>
            </a:r>
          </a:p>
          <a:p>
            <a:pPr lvl="1"/>
            <a:endParaRPr lang="en-US" dirty="0"/>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Jennifer </a:t>
            </a:r>
            <a:r>
              <a:rPr lang="en-US" dirty="0" err="1" smtClean="0"/>
              <a:t>Cai</a:t>
            </a:r>
            <a:endParaRPr lang="en-US" dirty="0" smtClean="0"/>
          </a:p>
          <a:p>
            <a:pPr lvl="1"/>
            <a:r>
              <a:rPr lang="en-US" dirty="0"/>
              <a:t>Extensive experience in machine learning, predictive analytics, and software development. Proficient across the entire pipeline from data wrangling, feature selection, model evaluation, API creation, up to data product.</a:t>
            </a:r>
          </a:p>
          <a:p>
            <a:pPr lvl="1"/>
            <a:r>
              <a:rPr lang="en-US" dirty="0"/>
              <a:t> </a:t>
            </a:r>
          </a:p>
          <a:p>
            <a:pPr lvl="1"/>
            <a:r>
              <a:rPr lang="en-US" dirty="0"/>
              <a:t>Lead Data Scientist at Moxie from November 2015 to present.</a:t>
            </a:r>
          </a:p>
          <a:p>
            <a:pPr lvl="1"/>
            <a:r>
              <a:rPr lang="en-US" dirty="0"/>
              <a:t> </a:t>
            </a:r>
          </a:p>
          <a:p>
            <a:pPr lvl="1"/>
            <a:r>
              <a:rPr lang="en-US" dirty="0"/>
              <a:t>Led study groups with Jeff Risberg on AI and Machine Learning concepts </a:t>
            </a:r>
          </a:p>
        </p:txBody>
      </p:sp>
    </p:spTree>
    <p:extLst>
      <p:ext uri="{BB962C8B-B14F-4D97-AF65-F5344CB8AC3E}">
        <p14:creationId xmlns:p14="http://schemas.microsoft.com/office/powerpoint/2010/main" val="218631625"/>
      </p:ext>
    </p:extLst>
  </p:cSld>
  <p:clrMapOvr>
    <a:masterClrMapping/>
  </p:clrMapOvr>
  <p:transition xmlns:p14="http://schemas.microsoft.com/office/powerpoint/2010/mai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Today</a:t>
            </a:r>
          </a:p>
          <a:p>
            <a:pPr lvl="1"/>
            <a:r>
              <a:rPr lang="en-US" dirty="0" smtClean="0"/>
              <a:t>What is AI?</a:t>
            </a:r>
          </a:p>
          <a:p>
            <a:pPr lvl="1"/>
            <a:r>
              <a:rPr lang="en-US" dirty="0" smtClean="0"/>
              <a:t>Where is it being used?</a:t>
            </a:r>
          </a:p>
          <a:p>
            <a:pPr lvl="1"/>
            <a:r>
              <a:rPr lang="en-US" dirty="0" smtClean="0"/>
              <a:t>How does a computer manage knowledge?</a:t>
            </a:r>
          </a:p>
          <a:p>
            <a:pPr lvl="1"/>
            <a:r>
              <a:rPr lang="en-US" dirty="0" smtClean="0"/>
              <a:t>How does a computer reason with knowledge?</a:t>
            </a:r>
          </a:p>
          <a:p>
            <a:pPr lvl="1"/>
            <a:r>
              <a:rPr lang="en-US" dirty="0" smtClean="0"/>
              <a:t>How do we handle uncertainty?</a:t>
            </a:r>
          </a:p>
          <a:p>
            <a:pPr lvl="1"/>
            <a:r>
              <a:rPr lang="en-US" dirty="0" smtClean="0"/>
              <a:t>How do we reason over uncertainty?</a:t>
            </a:r>
          </a:p>
          <a:p>
            <a:pPr lvl="1"/>
            <a:r>
              <a:rPr lang="en-US" dirty="0" smtClean="0"/>
              <a:t>What is the role of a data scientist?</a:t>
            </a:r>
          </a:p>
        </p:txBody>
      </p:sp>
    </p:spTree>
    <p:extLst>
      <p:ext uri="{BB962C8B-B14F-4D97-AF65-F5344CB8AC3E}">
        <p14:creationId xmlns:p14="http://schemas.microsoft.com/office/powerpoint/2010/main" val="1971466864"/>
      </p:ext>
    </p:extLst>
  </p:cSld>
  <p:clrMapOvr>
    <a:masterClrMapping/>
  </p:clrMapOvr>
  <p:transition xmlns:p14="http://schemas.microsoft.com/office/powerpoint/2010/mai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lstStyle/>
          <a:p>
            <a:r>
              <a:rPr lang="en-US" dirty="0" smtClean="0"/>
              <a:t>Next Saturday</a:t>
            </a:r>
          </a:p>
          <a:p>
            <a:pPr lvl="1"/>
            <a:r>
              <a:rPr lang="en-US" dirty="0" smtClean="0"/>
              <a:t>Machine Learning</a:t>
            </a:r>
          </a:p>
          <a:p>
            <a:pPr lvl="1"/>
            <a:r>
              <a:rPr lang="en-US" dirty="0" smtClean="0"/>
              <a:t>Statistical approaches to data</a:t>
            </a:r>
          </a:p>
          <a:p>
            <a:pPr lvl="1"/>
            <a:r>
              <a:rPr lang="en-US" dirty="0" smtClean="0"/>
              <a:t>Deep Learning</a:t>
            </a:r>
          </a:p>
          <a:p>
            <a:pPr lvl="1"/>
            <a:r>
              <a:rPr lang="en-US" dirty="0" smtClean="0"/>
              <a:t>Frameworks and tools</a:t>
            </a:r>
          </a:p>
          <a:p>
            <a:pPr lvl="1"/>
            <a:r>
              <a:rPr lang="en-US" dirty="0" smtClean="0"/>
              <a:t>Analyzing Images</a:t>
            </a:r>
          </a:p>
          <a:p>
            <a:pPr lvl="1"/>
            <a:r>
              <a:rPr lang="en-US" dirty="0" smtClean="0"/>
              <a:t>Text Processing</a:t>
            </a:r>
            <a:endParaRPr lang="en-US" dirty="0"/>
          </a:p>
        </p:txBody>
      </p:sp>
    </p:spTree>
    <p:extLst>
      <p:ext uri="{BB962C8B-B14F-4D97-AF65-F5344CB8AC3E}">
        <p14:creationId xmlns:p14="http://schemas.microsoft.com/office/powerpoint/2010/main" val="1258762691"/>
      </p:ext>
    </p:extLst>
  </p:cSld>
  <p:clrMapOvr>
    <a:masterClrMapping/>
  </p:clrMapOvr>
  <p:transition xmlns:p14="http://schemas.microsoft.com/office/powerpoint/2010/mai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a:t>
            </a:r>
            <a:endParaRPr lang="en-US" dirty="0"/>
          </a:p>
        </p:txBody>
      </p:sp>
      <p:sp>
        <p:nvSpPr>
          <p:cNvPr id="3" name="Content Placeholder 2"/>
          <p:cNvSpPr>
            <a:spLocks noGrp="1"/>
          </p:cNvSpPr>
          <p:nvPr>
            <p:ph idx="1"/>
          </p:nvPr>
        </p:nvSpPr>
        <p:spPr/>
        <p:txBody>
          <a:bodyPr/>
          <a:lstStyle/>
          <a:p>
            <a:r>
              <a:rPr lang="en-US" dirty="0" smtClean="0"/>
              <a:t>You should have a computer running Python</a:t>
            </a:r>
          </a:p>
          <a:p>
            <a:r>
              <a:rPr lang="en-US" dirty="0" smtClean="0"/>
              <a:t>We are focused on </a:t>
            </a:r>
          </a:p>
          <a:p>
            <a:pPr lvl="1"/>
            <a:r>
              <a:rPr lang="en-US" dirty="0" smtClean="0"/>
              <a:t>Python version 3.5.2 or 3.6.5</a:t>
            </a:r>
          </a:p>
          <a:p>
            <a:pPr lvl="1"/>
            <a:r>
              <a:rPr lang="en-US" dirty="0" smtClean="0"/>
              <a:t>Jupyter notebooks version 5.4.1</a:t>
            </a:r>
          </a:p>
          <a:p>
            <a:pPr lvl="1"/>
            <a:r>
              <a:rPr lang="en-US" dirty="0" smtClean="0"/>
              <a:t>Using pip3 for installation of packages</a:t>
            </a:r>
          </a:p>
          <a:p>
            <a:pPr lvl="1"/>
            <a:r>
              <a:rPr lang="en-US" dirty="0" smtClean="0"/>
              <a:t>We will fetch software from GitHub</a:t>
            </a:r>
            <a:endParaRPr lang="en-US" dirty="0"/>
          </a:p>
        </p:txBody>
      </p:sp>
    </p:spTree>
    <p:extLst>
      <p:ext uri="{BB962C8B-B14F-4D97-AF65-F5344CB8AC3E}">
        <p14:creationId xmlns:p14="http://schemas.microsoft.com/office/powerpoint/2010/main" val="1401535110"/>
      </p:ext>
    </p:extLst>
  </p:cSld>
  <p:clrMapOvr>
    <a:masterClrMapping/>
  </p:clrMapOvr>
  <p:transition xmlns:p14="http://schemas.microsoft.com/office/powerpoint/2010/mai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AI?</a:t>
            </a:r>
            <a:endParaRPr lang="en-US" dirty="0"/>
          </a:p>
        </p:txBody>
      </p:sp>
      <p:sp>
        <p:nvSpPr>
          <p:cNvPr id="3" name="Content Placeholder 2"/>
          <p:cNvSpPr>
            <a:spLocks noGrp="1"/>
          </p:cNvSpPr>
          <p:nvPr>
            <p:ph idx="1"/>
          </p:nvPr>
        </p:nvSpPr>
        <p:spPr/>
        <p:txBody>
          <a:bodyPr>
            <a:normAutofit fontScale="25000" lnSpcReduction="20000"/>
          </a:bodyPr>
          <a:lstStyle/>
          <a:p>
            <a:r>
              <a:rPr lang="en-US" dirty="0"/>
              <a:t>What is Intelligence?</a:t>
            </a:r>
          </a:p>
          <a:p>
            <a:r>
              <a:rPr lang="en-US" dirty="0"/>
              <a:t>The ability of a system to calculate, reason, perceive relationships and analogies, learn from experience, store and retrieve information from memory, solve problems, comprehend complex ideas, use natural language fluently, classify, generalize, and adapt new situations.</a:t>
            </a:r>
          </a:p>
          <a:p>
            <a:endParaRPr lang="en-US" dirty="0"/>
          </a:p>
          <a:p>
            <a:r>
              <a:rPr lang="en-US" dirty="0"/>
              <a:t>Types of Intelligence</a:t>
            </a:r>
          </a:p>
          <a:p>
            <a:r>
              <a:rPr lang="en-US" dirty="0"/>
              <a:t>As described by Howard Gardner, an American developmental psychologist, the Intelligence comes in multifold −</a:t>
            </a:r>
          </a:p>
          <a:p>
            <a:endParaRPr lang="en-US" dirty="0"/>
          </a:p>
          <a:p>
            <a:r>
              <a:rPr lang="en-US" dirty="0"/>
              <a:t>Intelligence	Description	Example</a:t>
            </a:r>
          </a:p>
          <a:p>
            <a:r>
              <a:rPr lang="en-US" dirty="0"/>
              <a:t>Linguistic intelligence	The ability to speak, recognize, and use mechanisms of phonology (speech sounds), syntax (grammar), and semantics (meaning).	Narrators, Orators</a:t>
            </a:r>
          </a:p>
          <a:p>
            <a:r>
              <a:rPr lang="en-US" dirty="0"/>
              <a:t>Musical intelligence	The ability to create, communicate with, and understand meanings made of sound, understanding of pitch, rhythm.	Musicians, Singers, Composers</a:t>
            </a:r>
          </a:p>
          <a:p>
            <a:r>
              <a:rPr lang="en-US" dirty="0"/>
              <a:t>Logical-mathematical intelligence	The ability of use and understand relationships in the absence of action or objects. Understanding complex and abstract ideas.	Mathematicians, Scientists</a:t>
            </a:r>
          </a:p>
          <a:p>
            <a:r>
              <a:rPr lang="en-US" dirty="0"/>
              <a:t>Spatial intelligence	The ability to perceive visual or spatial information, change it, and re-create visual images without reference to the objects, construct 3D images, and to move and rotate them.	Map readers, Astronauts, Physicists</a:t>
            </a:r>
          </a:p>
          <a:p>
            <a:r>
              <a:rPr lang="en-US" dirty="0"/>
              <a:t>Bodily-Kinesthetic intelligence	The ability to use complete or part of the body to solve problems or fashion products, control over fine and coarse motor skills, and manipulate the objects.	Players, Dancers</a:t>
            </a:r>
          </a:p>
          <a:p>
            <a:r>
              <a:rPr lang="en-US" dirty="0"/>
              <a:t>Intra-personal intelligence	The ability to distinguish among one’s own feelings, intentions, and motivations.	</a:t>
            </a:r>
            <a:r>
              <a:rPr lang="en-US" dirty="0" err="1"/>
              <a:t>Gautam</a:t>
            </a:r>
            <a:r>
              <a:rPr lang="en-US" dirty="0"/>
              <a:t> </a:t>
            </a:r>
            <a:r>
              <a:rPr lang="en-US" dirty="0" err="1"/>
              <a:t>Buddhha</a:t>
            </a:r>
            <a:endParaRPr lang="en-US" dirty="0"/>
          </a:p>
          <a:p>
            <a:r>
              <a:rPr lang="en-US" dirty="0"/>
              <a:t>Interpersonal intelligence	The ability to recognize and make distinctions among other people’s feelings, beliefs, and intentions.	Mass Communicators, Interviewers</a:t>
            </a:r>
          </a:p>
          <a:p>
            <a:r>
              <a:rPr lang="en-US" dirty="0"/>
              <a:t>You can say a machine or a system is artificially intelligent when it is equipped with at least one and at most all intelligences in it.</a:t>
            </a:r>
          </a:p>
          <a:p>
            <a:endParaRPr lang="en-US" dirty="0"/>
          </a:p>
          <a:p>
            <a:r>
              <a:rPr lang="en-US" dirty="0"/>
              <a:t>What is Intelligence Composed of?</a:t>
            </a:r>
          </a:p>
          <a:p>
            <a:r>
              <a:rPr lang="en-US" dirty="0"/>
              <a:t>The intelligence is intangible. It is composed of −</a:t>
            </a:r>
          </a:p>
          <a:p>
            <a:endParaRPr lang="en-US" dirty="0"/>
          </a:p>
          <a:p>
            <a:r>
              <a:rPr lang="en-US" dirty="0"/>
              <a:t>Reasoning</a:t>
            </a:r>
          </a:p>
          <a:p>
            <a:r>
              <a:rPr lang="en-US" dirty="0"/>
              <a:t>Learning</a:t>
            </a:r>
          </a:p>
          <a:p>
            <a:r>
              <a:rPr lang="en-US" dirty="0"/>
              <a:t>Problem Solving</a:t>
            </a:r>
          </a:p>
          <a:p>
            <a:r>
              <a:rPr lang="en-US" dirty="0"/>
              <a:t>Perception</a:t>
            </a:r>
          </a:p>
          <a:p>
            <a:r>
              <a:rPr lang="en-US" dirty="0"/>
              <a:t>Linguistic Intelligence</a:t>
            </a:r>
            <a:endParaRPr lang="en-US" dirty="0"/>
          </a:p>
        </p:txBody>
      </p:sp>
    </p:spTree>
    <p:extLst>
      <p:ext uri="{BB962C8B-B14F-4D97-AF65-F5344CB8AC3E}">
        <p14:creationId xmlns:p14="http://schemas.microsoft.com/office/powerpoint/2010/main" val="3298871250"/>
      </p:ext>
    </p:extLst>
  </p:cSld>
  <p:clrMapOvr>
    <a:masterClrMapping/>
  </p:clrMapOvr>
  <p:transition xmlns:p14="http://schemas.microsoft.com/office/powerpoint/2010/mai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5.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heme/theme1.xml><?xml version="1.0" encoding="utf-8"?>
<a:theme xmlns:a="http://schemas.openxmlformats.org/drawingml/2006/main" name="Training New Employe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New Employees.potx</Template>
  <TotalTime>0</TotalTime>
  <Words>309</Words>
  <Application>Microsoft Macintosh PowerPoint</Application>
  <PresentationFormat>On-screen Show (4:3)</PresentationFormat>
  <Paragraphs>69</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Training New Employees</vt:lpstr>
      <vt:lpstr>Introduction to Artificial Intelligence and  Machine Learning</vt:lpstr>
      <vt:lpstr>Welcome!</vt:lpstr>
      <vt:lpstr>Welcome!</vt:lpstr>
      <vt:lpstr>Outline</vt:lpstr>
      <vt:lpstr>Welcome</vt:lpstr>
      <vt:lpstr>Logistics</vt:lpstr>
      <vt:lpstr>What is AI?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2010-02-01T21:33:28Z</dcterms:created>
  <dcterms:modified xsi:type="dcterms:W3CDTF">2018-05-07T04:01:13Z</dcterms:modified>
</cp:coreProperties>
</file>