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27" d="100"/>
          <a:sy n="127" d="100"/>
        </p:scale>
        <p:origin x="-1144"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5000" y="1600200"/>
            <a:ext cx="6866024" cy="2155825"/>
          </a:xfrm>
        </p:spPr>
        <p:txBody>
          <a:bodyPr>
            <a:normAutofit/>
          </a:bodyPr>
          <a:lstStyle/>
          <a:p>
            <a:r>
              <a:rPr lang="en-US" dirty="0" smtClean="0"/>
              <a:t>Introduction to Artificial Intelligence and </a:t>
            </a:r>
            <a:br>
              <a:rPr lang="en-US" dirty="0" smtClean="0"/>
            </a:br>
            <a:r>
              <a:rPr lang="en-US" dirty="0" smtClean="0"/>
              <a:t>Machine Learning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Jeffrey Risberg, Jennifer </a:t>
            </a:r>
            <a:r>
              <a:rPr lang="en-US" sz="2400" dirty="0" err="1" smtClean="0">
                <a:latin typeface="+mn-lt"/>
              </a:rPr>
              <a:t>Cai</a:t>
            </a:r>
            <a:endParaRPr lang="en-US" sz="2400" dirty="0" smtClean="0">
              <a:latin typeface="+mn-lt"/>
            </a:endParaRPr>
          </a:p>
          <a:p>
            <a:r>
              <a:rPr lang="en-US" sz="2400" dirty="0" smtClean="0">
                <a:latin typeface="+mn-lt"/>
              </a:rPr>
              <a:t>May 2018</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a:t>
            </a:r>
            <a:r>
              <a:rPr lang="en-US" dirty="0" smtClean="0"/>
              <a:t>General </a:t>
            </a:r>
            <a:r>
              <a:rPr lang="en-US" dirty="0" smtClean="0"/>
              <a:t>AI do?</a:t>
            </a:r>
            <a:endParaRPr lang="en-US" dirty="0"/>
          </a:p>
        </p:txBody>
      </p:sp>
      <p:sp>
        <p:nvSpPr>
          <p:cNvPr id="3" name="Content Placeholder 2"/>
          <p:cNvSpPr>
            <a:spLocks noGrp="1"/>
          </p:cNvSpPr>
          <p:nvPr>
            <p:ph idx="1"/>
          </p:nvPr>
        </p:nvSpPr>
        <p:spPr>
          <a:xfrm>
            <a:off x="762000" y="1596413"/>
            <a:ext cx="8077200" cy="4956787"/>
          </a:xfrm>
        </p:spPr>
        <p:txBody>
          <a:bodyPr>
            <a:normAutofit fontScale="92500" lnSpcReduction="20000"/>
          </a:bodyPr>
          <a:lstStyle/>
          <a:p>
            <a:r>
              <a:rPr lang="en-US" dirty="0"/>
              <a:t>Artificial general intelligence is very different, and is the type of adaptable intellect found in humans, a flexible form of intelligence capable of learning how to carry out vastly different tasks, anything from haircutting to building spreadsheets, or to reason about a wide variety of topics based on its accumulated experience. </a:t>
            </a:r>
            <a:endParaRPr lang="en-US" dirty="0" smtClean="0"/>
          </a:p>
          <a:p>
            <a:r>
              <a:rPr lang="en-US" dirty="0" smtClean="0"/>
              <a:t>This </a:t>
            </a:r>
            <a:r>
              <a:rPr lang="en-US" dirty="0"/>
              <a:t>is the sort of AI more commonly seen in movies, the likes of HAL in 2001 or </a:t>
            </a:r>
            <a:r>
              <a:rPr lang="en-US" dirty="0" err="1"/>
              <a:t>Skynet</a:t>
            </a:r>
            <a:r>
              <a:rPr lang="en-US" dirty="0"/>
              <a:t> in The Terminator, but which doesn't exist today and AI experts are fiercely divided over how soon it will become a reality.</a:t>
            </a:r>
          </a:p>
        </p:txBody>
      </p:sp>
    </p:spTree>
    <p:extLst>
      <p:ext uri="{BB962C8B-B14F-4D97-AF65-F5344CB8AC3E}">
        <p14:creationId xmlns:p14="http://schemas.microsoft.com/office/powerpoint/2010/main" val="561245381"/>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Andrew Ng’s Definition</a:t>
            </a:r>
            <a:endParaRPr lang="en-US" dirty="0"/>
          </a:p>
        </p:txBody>
      </p:sp>
      <p:sp>
        <p:nvSpPr>
          <p:cNvPr id="3" name="Content Placeholder 2"/>
          <p:cNvSpPr>
            <a:spLocks noGrp="1"/>
          </p:cNvSpPr>
          <p:nvPr>
            <p:ph idx="1"/>
          </p:nvPr>
        </p:nvSpPr>
        <p:spPr/>
        <p:txBody>
          <a:bodyPr>
            <a:noAutofit/>
          </a:bodyPr>
          <a:lstStyle/>
          <a:p>
            <a:r>
              <a:rPr lang="en-US" dirty="0" smtClean="0"/>
              <a:t>Think of a task that requires a specialist </a:t>
            </a:r>
            <a:r>
              <a:rPr lang="en-US" dirty="0" smtClean="0"/>
              <a:t>and takes about 5</a:t>
            </a:r>
            <a:r>
              <a:rPr lang="en-US" dirty="0" smtClean="0"/>
              <a:t>-10 minutes to generate a solution/response.</a:t>
            </a:r>
          </a:p>
          <a:p>
            <a:endParaRPr lang="en-US" dirty="0"/>
          </a:p>
          <a:p>
            <a:r>
              <a:rPr lang="en-US" i="1" dirty="0" smtClean="0"/>
              <a:t>This task will be replaced by AI</a:t>
            </a:r>
          </a:p>
          <a:p>
            <a:endParaRPr lang="en-US" dirty="0"/>
          </a:p>
          <a:p>
            <a:r>
              <a:rPr lang="en-US" dirty="0" smtClean="0"/>
              <a:t>What are some examples?</a:t>
            </a:r>
          </a:p>
          <a:p>
            <a:endParaRPr lang="en-US" dirty="0"/>
          </a:p>
          <a:p>
            <a:r>
              <a:rPr lang="en-US" dirty="0" smtClean="0"/>
              <a:t>AI </a:t>
            </a:r>
            <a:r>
              <a:rPr lang="en-US" dirty="0" smtClean="0"/>
              <a:t>is the “electricity” of our age</a:t>
            </a:r>
            <a:endParaRPr lang="en-US" dirty="0"/>
          </a:p>
        </p:txBody>
      </p:sp>
    </p:spTree>
    <p:extLst>
      <p:ext uri="{BB962C8B-B14F-4D97-AF65-F5344CB8AC3E}">
        <p14:creationId xmlns:p14="http://schemas.microsoft.com/office/powerpoint/2010/main" val="1465554700"/>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Likely to be replaced by AI</a:t>
            </a:r>
            <a:endParaRPr lang="en-US" dirty="0"/>
          </a:p>
        </p:txBody>
      </p:sp>
      <p:pic>
        <p:nvPicPr>
          <p:cNvPr id="5" name="Picture 4" descr="botMe_anim_02_graph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1118104"/>
            <a:ext cx="6019801" cy="5739895"/>
          </a:xfrm>
          <a:prstGeom prst="rect">
            <a:avLst/>
          </a:prstGeom>
        </p:spPr>
      </p:pic>
    </p:spTree>
    <p:extLst>
      <p:ext uri="{BB962C8B-B14F-4D97-AF65-F5344CB8AC3E}">
        <p14:creationId xmlns:p14="http://schemas.microsoft.com/office/powerpoint/2010/main" val="1957769932"/>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good or bad?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Automation has been a factor in economic and social culture since the 1950’s.</a:t>
            </a:r>
          </a:p>
          <a:p>
            <a:endParaRPr lang="en-US" dirty="0"/>
          </a:p>
          <a:p>
            <a:r>
              <a:rPr lang="en-US" dirty="0" smtClean="0"/>
              <a:t>Consider financial services:  40 years ago the banking and investment world was </a:t>
            </a:r>
            <a:r>
              <a:rPr lang="en-US" dirty="0" smtClean="0"/>
              <a:t>carried out by elitist</a:t>
            </a:r>
            <a:r>
              <a:rPr lang="en-US" dirty="0" smtClean="0"/>
              <a:t>, expensive broker/advisors.</a:t>
            </a:r>
          </a:p>
          <a:p>
            <a:r>
              <a:rPr lang="en-US" dirty="0" smtClean="0"/>
              <a:t>Automation and info tech came in</a:t>
            </a:r>
          </a:p>
          <a:p>
            <a:r>
              <a:rPr lang="en-US" dirty="0" smtClean="0"/>
              <a:t>Today the financial industry has 10x-20x the number of people employed, and opportunities exist at a far wider range of skill levels and financial levels.</a:t>
            </a:r>
            <a:endParaRPr lang="en-US" dirty="0"/>
          </a:p>
        </p:txBody>
      </p:sp>
    </p:spTree>
    <p:extLst>
      <p:ext uri="{BB962C8B-B14F-4D97-AF65-F5344CB8AC3E}">
        <p14:creationId xmlns:p14="http://schemas.microsoft.com/office/powerpoint/2010/main" val="3606794738"/>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cover a few more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MACHINE LEARNING?</a:t>
            </a:r>
          </a:p>
          <a:p>
            <a:r>
              <a:rPr lang="en-US" dirty="0"/>
              <a:t>There is a broad body of research in AI, much of which feeds into and complements each other.</a:t>
            </a:r>
          </a:p>
          <a:p>
            <a:endParaRPr lang="en-US" dirty="0"/>
          </a:p>
          <a:p>
            <a:r>
              <a:rPr lang="en-US" dirty="0"/>
              <a:t>Currently enjoying something of a resurgence, machine learning is where a computer system is fed large amounts of data, which it then uses to learn how to carry out a specific task, such as understanding speech or captioning a photograph.</a:t>
            </a:r>
          </a:p>
        </p:txBody>
      </p:sp>
    </p:spTree>
    <p:extLst>
      <p:ext uri="{BB962C8B-B14F-4D97-AF65-F5344CB8AC3E}">
        <p14:creationId xmlns:p14="http://schemas.microsoft.com/office/powerpoint/2010/main" val="1535715113"/>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a:xfrm>
            <a:off x="762000" y="1371601"/>
            <a:ext cx="8077200" cy="5257800"/>
          </a:xfrm>
        </p:spPr>
        <p:txBody>
          <a:bodyPr>
            <a:normAutofit fontScale="70000" lnSpcReduction="20000"/>
          </a:bodyPr>
          <a:lstStyle/>
          <a:p>
            <a:r>
              <a:rPr lang="en-US" dirty="0"/>
              <a:t>WHAT ARE NEURAL NETWORKS?</a:t>
            </a:r>
          </a:p>
          <a:p>
            <a:r>
              <a:rPr lang="en-US" dirty="0"/>
              <a:t>Key to the process of machine learning are neural networks. These are brain-inspired networks of interconnected layers of algorithms, called neurons, that feed data into each other, and which can be trained to carry out specific tasks by modifying the importance attributed to input data as it passes between the layers. During training of these neural networks, the weights attached to different inputs will continue to be varied until the output from the neural network is very close to what is desired, at which point the network will have 'learned' how to carry out a particular task.</a:t>
            </a:r>
          </a:p>
          <a:p>
            <a:endParaRPr lang="en-US" dirty="0"/>
          </a:p>
          <a:p>
            <a:r>
              <a:rPr lang="en-US" dirty="0"/>
              <a:t>A subset of machine learning is deep learning, where neural networks are expanded into sprawling networks with a huge number of layers that are trained using massive amounts of data. It is these deep neural networks that have fueled the current leap forward in the ability of computers to carry out </a:t>
            </a:r>
            <a:r>
              <a:rPr lang="en-US" dirty="0" smtClean="0"/>
              <a:t>tasks </a:t>
            </a:r>
            <a:r>
              <a:rPr lang="en-US" dirty="0"/>
              <a:t>like speech recognition and computer vision.</a:t>
            </a:r>
          </a:p>
        </p:txBody>
      </p:sp>
    </p:spTree>
    <p:extLst>
      <p:ext uri="{BB962C8B-B14F-4D97-AF65-F5344CB8AC3E}">
        <p14:creationId xmlns:p14="http://schemas.microsoft.com/office/powerpoint/2010/main" val="2839125702"/>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Another area of AI research is </a:t>
            </a:r>
            <a:r>
              <a:rPr lang="en-US" b="1" dirty="0"/>
              <a:t>evolutionary computation</a:t>
            </a:r>
            <a:r>
              <a:rPr lang="en-US" dirty="0"/>
              <a:t>, which borrows from Darwin's famous theory of natural selection, and sees genetic algorithms undergo random mutations and combinations between generations in an attempt to evolve the optimal solution to a given problem.</a:t>
            </a:r>
          </a:p>
          <a:p>
            <a:endParaRPr lang="en-US" dirty="0"/>
          </a:p>
          <a:p>
            <a:r>
              <a:rPr lang="en-US" dirty="0"/>
              <a:t>This approach has even been used to help design AI models, effectively using AI to help build AI. This use of evolutionary algorithms to optimize neural networks is called </a:t>
            </a:r>
            <a:r>
              <a:rPr lang="en-US" dirty="0" err="1"/>
              <a:t>neuroevolution</a:t>
            </a:r>
            <a:r>
              <a:rPr lang="en-US" dirty="0"/>
              <a:t>, and could have an important role to play in helping design efficient AI as the use of intelligent systems becomes more prevalent, particularly as demand for data scientists often outstrips supply. The technique was recently showcased by </a:t>
            </a:r>
            <a:r>
              <a:rPr lang="en-US" dirty="0" err="1"/>
              <a:t>Uber</a:t>
            </a:r>
            <a:r>
              <a:rPr lang="en-US" dirty="0"/>
              <a:t> AI Labs, which released papers on using genetic algorithms to train deep neural networks for reinforcement learning problems.</a:t>
            </a:r>
          </a:p>
        </p:txBody>
      </p:sp>
    </p:spTree>
    <p:extLst>
      <p:ext uri="{BB962C8B-B14F-4D97-AF65-F5344CB8AC3E}">
        <p14:creationId xmlns:p14="http://schemas.microsoft.com/office/powerpoint/2010/main" val="1012790355"/>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resurgence in AI?</a:t>
            </a:r>
            <a:endParaRPr lang="en-US" dirty="0"/>
          </a:p>
        </p:txBody>
      </p:sp>
      <p:sp>
        <p:nvSpPr>
          <p:cNvPr id="3" name="Content Placeholder 2"/>
          <p:cNvSpPr>
            <a:spLocks noGrp="1"/>
          </p:cNvSpPr>
          <p:nvPr>
            <p:ph idx="1"/>
          </p:nvPr>
        </p:nvSpPr>
        <p:spPr/>
        <p:txBody>
          <a:bodyPr>
            <a:noAutofit/>
          </a:bodyPr>
          <a:lstStyle/>
          <a:p>
            <a:r>
              <a:rPr lang="en-US" sz="1600" dirty="0" smtClean="0"/>
              <a:t>The </a:t>
            </a:r>
            <a:r>
              <a:rPr lang="en-US" sz="1600" dirty="0"/>
              <a:t>biggest breakthroughs for AI research in recent years have been in the field of machine learning, in particular within the field of deep learning.</a:t>
            </a:r>
          </a:p>
          <a:p>
            <a:endParaRPr lang="en-US" sz="1600" dirty="0"/>
          </a:p>
          <a:p>
            <a:r>
              <a:rPr lang="en-US" sz="1600" dirty="0"/>
              <a:t>This has been driven in part by the easy availability of data, but even more so by an explosion in parallel computing power in recent years, during which time the use of GPU clusters to train machine-learning systems has become more prevalent.</a:t>
            </a:r>
          </a:p>
          <a:p>
            <a:endParaRPr lang="en-US" sz="1600" dirty="0"/>
          </a:p>
          <a:p>
            <a:r>
              <a:rPr lang="en-US" sz="1600" dirty="0"/>
              <a:t>Not only do these clusters offer vastly more powerful systems for training machine-learning models, but they are now widely available as cloud services over the internet. Over time the major tech firms, the likes of Google and Microsoft, have moved to using specialized chips tailored to both running, and more recently training, machine-learning models.</a:t>
            </a:r>
          </a:p>
          <a:p>
            <a:endParaRPr lang="en-US" sz="1600" dirty="0"/>
          </a:p>
          <a:p>
            <a:r>
              <a:rPr lang="en-US" sz="1600" dirty="0"/>
              <a:t>An example of one of these custom chips is Google's Tensor Processing Unit (TPU), the latest version of which accelerates the rate at which useful machine-learning models built using Google's </a:t>
            </a:r>
            <a:r>
              <a:rPr lang="en-US" sz="1600" dirty="0" err="1"/>
              <a:t>TensorFlow</a:t>
            </a:r>
            <a:r>
              <a:rPr lang="en-US" sz="1600" dirty="0"/>
              <a:t> software library can infer information from data, as well as the rate at which they can be trained.</a:t>
            </a:r>
          </a:p>
        </p:txBody>
      </p:sp>
    </p:spTree>
    <p:extLst>
      <p:ext uri="{BB962C8B-B14F-4D97-AF65-F5344CB8AC3E}">
        <p14:creationId xmlns:p14="http://schemas.microsoft.com/office/powerpoint/2010/main" val="3550272375"/>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Hype?</a:t>
            </a:r>
            <a:endParaRPr lang="en-US" dirty="0"/>
          </a:p>
        </p:txBody>
      </p:sp>
      <p:pic>
        <p:nvPicPr>
          <p:cNvPr id="5" name="Picture 4"/>
          <p:cNvPicPr>
            <a:picLocks noChangeAspect="1"/>
          </p:cNvPicPr>
          <p:nvPr/>
        </p:nvPicPr>
        <p:blipFill>
          <a:blip r:embed="rId2"/>
          <a:stretch>
            <a:fillRect/>
          </a:stretch>
        </p:blipFill>
        <p:spPr>
          <a:xfrm>
            <a:off x="609600" y="1524000"/>
            <a:ext cx="7988300" cy="5219700"/>
          </a:xfrm>
          <a:prstGeom prst="rect">
            <a:avLst/>
          </a:prstGeom>
        </p:spPr>
      </p:pic>
    </p:spTree>
    <p:extLst>
      <p:ext uri="{BB962C8B-B14F-4D97-AF65-F5344CB8AC3E}">
        <p14:creationId xmlns:p14="http://schemas.microsoft.com/office/powerpoint/2010/main" val="90750211"/>
      </p:ext>
    </p:extLst>
  </p:cSld>
  <p:clrMapOvr>
    <a:masterClrMapping/>
  </p:clrMapOvr>
  <p:transition xmlns:p14="http://schemas.microsoft.com/office/powerpoint/2010/mai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a:xfrm>
            <a:off x="762000" y="1371600"/>
            <a:ext cx="8077200" cy="4297363"/>
          </a:xfrm>
        </p:spPr>
        <p:txBody>
          <a:bodyPr>
            <a:noAutofit/>
          </a:bodyPr>
          <a:lstStyle/>
          <a:p>
            <a:r>
              <a:rPr lang="en-US" sz="1600" dirty="0"/>
              <a:t>While AI won't replace all jobs, what seems to be certain is that AI will change the nature of work, with the only question being how rapidly and how profoundly automation will alter the workplace.</a:t>
            </a:r>
          </a:p>
          <a:p>
            <a:endParaRPr lang="en-US" sz="1600" dirty="0"/>
          </a:p>
          <a:p>
            <a:r>
              <a:rPr lang="en-US" sz="1600" dirty="0"/>
              <a:t>There is barely a field of human </a:t>
            </a:r>
            <a:r>
              <a:rPr lang="en-US" sz="1600" dirty="0" smtClean="0"/>
              <a:t>endeavor </a:t>
            </a:r>
            <a:r>
              <a:rPr lang="en-US" sz="1600" dirty="0"/>
              <a:t>that AI doesn't have the potential to impact. As AI expert Andrew Ng puts it: "many people are doing routine, repetitive jobs. Unfortunately, technology is especially good at automating routine, repetitive work", saying he sees a "significant risk of technological unemployment over the next few decades".</a:t>
            </a:r>
          </a:p>
          <a:p>
            <a:endParaRPr lang="en-US" sz="1600" dirty="0"/>
          </a:p>
          <a:p>
            <a:r>
              <a:rPr lang="en-US" sz="1600" dirty="0"/>
              <a:t>The evidence of which jobs will be supplanted is starting to emerge. Amazon has just launched Amazon Go, a cashier-free supermarket in Seattle where customers just take items from the shelves and walk out. What this means for the more than three million people in the US who works as cashiers remains to be seen. Amazon again is leading the way in using robots to improve efficiency inside its warehouses. These robots carry shelves of products to human pickers who select items to be sent out. Amazon has more than 100,000 bots in its </a:t>
            </a:r>
            <a:r>
              <a:rPr lang="en-US" sz="1600" dirty="0" smtClean="0"/>
              <a:t>fulfillment </a:t>
            </a:r>
            <a:r>
              <a:rPr lang="en-US" sz="1600" dirty="0"/>
              <a:t>centers, with plans to add many more. But Amazon also stresses that as the number of bots have grown, so has the number of human workers in these warehouses. However, Amazon and small robotics firms are working to automate the remaining manual jobs in the warehouse, so it's not a given that manual and robotic labor will continue to grow hand-in-hand.</a:t>
            </a:r>
          </a:p>
        </p:txBody>
      </p:sp>
    </p:spTree>
    <p:extLst>
      <p:ext uri="{BB962C8B-B14F-4D97-AF65-F5344CB8AC3E}">
        <p14:creationId xmlns:p14="http://schemas.microsoft.com/office/powerpoint/2010/main" val="2631285304"/>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Welcome!</a:t>
            </a:r>
          </a:p>
        </p:txBody>
      </p:sp>
      <p:sp>
        <p:nvSpPr>
          <p:cNvPr id="3" name="Content Placeholder 2"/>
          <p:cNvSpPr>
            <a:spLocks noGrp="1"/>
          </p:cNvSpPr>
          <p:nvPr>
            <p:ph idx="1"/>
          </p:nvPr>
        </p:nvSpPr>
        <p:spPr/>
        <p:txBody>
          <a:bodyPr>
            <a:normAutofit fontScale="32500" lnSpcReduction="20000"/>
          </a:bodyPr>
          <a:lstStyle/>
          <a:p>
            <a:r>
              <a:rPr lang="en-US" sz="5500" dirty="0" smtClean="0"/>
              <a:t>Today we start our two-day workshop on AI and ML.</a:t>
            </a:r>
          </a:p>
          <a:p>
            <a:r>
              <a:rPr lang="en-US" sz="5500" dirty="0" smtClean="0"/>
              <a:t>My name is Jeffrey Risberg</a:t>
            </a:r>
          </a:p>
          <a:p>
            <a:endParaRPr lang="en-US" sz="5500" dirty="0" smtClean="0"/>
          </a:p>
          <a:p>
            <a:pPr lvl="1"/>
            <a:r>
              <a:rPr lang="en-US" sz="4900" dirty="0"/>
              <a:t>Over the past thirty </a:t>
            </a:r>
            <a:r>
              <a:rPr lang="en-US" sz="4900" dirty="0" smtClean="0"/>
              <a:t>years, I have led </a:t>
            </a:r>
            <a:r>
              <a:rPr lang="en-US" sz="4900" dirty="0"/>
              <a:t>development organizations and teams providing analytic decision support technology in domains such as finance, online marketing, environment management, digital health, manufacturing management, and digital music.  Many of these projects and products have integrated AI and machine learning technologies.</a:t>
            </a:r>
          </a:p>
          <a:p>
            <a:pPr lvl="1"/>
            <a:r>
              <a:rPr lang="en-US" sz="4900" dirty="0"/>
              <a:t/>
            </a:r>
            <a:br>
              <a:rPr lang="en-US" sz="4900" dirty="0"/>
            </a:br>
            <a:r>
              <a:rPr lang="en-US" sz="4900" dirty="0"/>
              <a:t>Since 2010, angel investor and technology advisor to multiple startups applying business analytics. Provide product and engineering execution skills, actively engaged in development efforts across web and mobile platforms. Working on all levels from strategy and leadership to hands-on coding in multiple development languages.</a:t>
            </a:r>
            <a:br>
              <a:rPr lang="en-US" sz="4900" dirty="0"/>
            </a:br>
            <a:r>
              <a:rPr lang="en-US" sz="4900" dirty="0"/>
              <a:t/>
            </a:r>
            <a:br>
              <a:rPr lang="en-US" sz="4900" dirty="0"/>
            </a:br>
            <a:r>
              <a:rPr lang="en-US" sz="4900" dirty="0"/>
              <a:t>Currently engineering leader at Aisera Inc., a Silicon Valley AI firm in stealth mode.  Also a technology advisor and senior developer at </a:t>
            </a:r>
            <a:r>
              <a:rPr lang="en-US" sz="4900" dirty="0" err="1"/>
              <a:t>QuanticMind</a:t>
            </a:r>
            <a:r>
              <a:rPr lang="en-US" sz="4900" dirty="0"/>
              <a:t>, and investor and technology advisor at Levanto Financial, and advisor at </a:t>
            </a:r>
            <a:r>
              <a:rPr lang="en-US" sz="4900" dirty="0" err="1"/>
              <a:t>Edhitch</a:t>
            </a:r>
            <a:r>
              <a:rPr lang="en-US" sz="4900" dirty="0"/>
              <a:t> (an education tech provider in India).  Former board member at JustGiving, former CEO and CTO/developer of Squirrel Legend Games, former hands-on technology advisor at </a:t>
            </a:r>
            <a:r>
              <a:rPr lang="en-US" sz="4900" dirty="0" err="1"/>
              <a:t>RallyOn</a:t>
            </a:r>
            <a:r>
              <a:rPr lang="en-US" sz="4900" dirty="0"/>
              <a:t>, former VP Engineering at </a:t>
            </a:r>
            <a:r>
              <a:rPr lang="en-US" sz="4900" dirty="0" err="1"/>
              <a:t>RallyOn</a:t>
            </a:r>
            <a:r>
              <a:rPr lang="en-US" sz="4900" dirty="0"/>
              <a:t>, and former CTO at Sustainable Silicon Valley.</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Focus on areas where human skill and experience is critical, and can’t be distilled or packaged</a:t>
            </a:r>
          </a:p>
          <a:p>
            <a:r>
              <a:rPr lang="en-US" dirty="0" smtClean="0"/>
              <a:t>Stay current!</a:t>
            </a:r>
          </a:p>
          <a:p>
            <a:r>
              <a:rPr lang="en-US" dirty="0" smtClean="0"/>
              <a:t>Embrace new opportunities!</a:t>
            </a:r>
          </a:p>
          <a:p>
            <a:endParaRPr lang="en-US" dirty="0" smtClean="0"/>
          </a:p>
          <a:p>
            <a:r>
              <a:rPr lang="en-US" sz="2800" dirty="0"/>
              <a:t>Douglas </a:t>
            </a:r>
            <a:r>
              <a:rPr lang="en-US" sz="2800" dirty="0" err="1"/>
              <a:t>Engelbart</a:t>
            </a:r>
            <a:r>
              <a:rPr lang="en-US" sz="2800" dirty="0"/>
              <a:t>, a U.S. computing pioneer, famously said in 1958: “Technology should not aim to replace the humans, rather amplify human capabilities.” Although AI was in its infancy in the 1950s, </a:t>
            </a:r>
            <a:r>
              <a:rPr lang="en-US" sz="2800" dirty="0" err="1"/>
              <a:t>Engelbart</a:t>
            </a:r>
            <a:r>
              <a:rPr lang="en-US" sz="2800" dirty="0"/>
              <a:t> predicted that this day would come. By educating yourself about AI today, you can help amplify your work abilities tomorrow, making yourself an irreplaceable asset to your organization.</a:t>
            </a:r>
            <a:endParaRPr lang="en-US" sz="2800" dirty="0" smtClean="0"/>
          </a:p>
          <a:p>
            <a:endParaRPr lang="en-US" dirty="0"/>
          </a:p>
        </p:txBody>
      </p:sp>
    </p:spTree>
    <p:extLst>
      <p:ext uri="{BB962C8B-B14F-4D97-AF65-F5344CB8AC3E}">
        <p14:creationId xmlns:p14="http://schemas.microsoft.com/office/powerpoint/2010/main" val="1412842313"/>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Jennifer </a:t>
            </a:r>
            <a:r>
              <a:rPr lang="en-US" dirty="0" err="1" smtClean="0"/>
              <a:t>Cai</a:t>
            </a:r>
            <a:endParaRPr lang="en-US" dirty="0" smtClean="0"/>
          </a:p>
          <a:p>
            <a:pPr lvl="1"/>
            <a:r>
              <a:rPr lang="en-US" dirty="0"/>
              <a:t>Extensive experience in machine learning, predictive analytics, and software development. Proficient across the entire pipeline from data wrangling, feature selection, model evaluation, API creation, up to data product.</a:t>
            </a:r>
          </a:p>
          <a:p>
            <a:pPr lvl="1"/>
            <a:endParaRPr lang="en-US" dirty="0" smtClean="0"/>
          </a:p>
          <a:p>
            <a:pPr lvl="1"/>
            <a:r>
              <a:rPr lang="en-US" dirty="0" smtClean="0"/>
              <a:t>Lead </a:t>
            </a:r>
            <a:r>
              <a:rPr lang="en-US" dirty="0"/>
              <a:t>Data Scientist at Moxie from November 2015 to present.</a:t>
            </a:r>
          </a:p>
          <a:p>
            <a:pPr marL="457200" lvl="1" indent="0">
              <a:buNone/>
            </a:pPr>
            <a:endParaRPr lang="en-US" dirty="0" smtClean="0"/>
          </a:p>
          <a:p>
            <a:pPr lvl="1"/>
            <a:endParaRPr lang="en-US" dirty="0"/>
          </a:p>
          <a:p>
            <a:pPr lvl="1"/>
            <a:r>
              <a:rPr lang="en-US" dirty="0"/>
              <a:t>Led study groups with Jeff Risberg on AI and Machine Learning </a:t>
            </a:r>
            <a:r>
              <a:rPr lang="en-US" dirty="0" smtClean="0"/>
              <a:t>concepts from 2013 to present </a:t>
            </a:r>
            <a:endParaRPr lang="en-US" dirty="0"/>
          </a:p>
        </p:txBody>
      </p:sp>
    </p:spTree>
    <p:extLst>
      <p:ext uri="{BB962C8B-B14F-4D97-AF65-F5344CB8AC3E}">
        <p14:creationId xmlns:p14="http://schemas.microsoft.com/office/powerpoint/2010/main" val="21863162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Today</a:t>
            </a:r>
          </a:p>
          <a:p>
            <a:pPr lvl="1"/>
            <a:r>
              <a:rPr lang="en-US" dirty="0" smtClean="0"/>
              <a:t>What is AI?</a:t>
            </a:r>
          </a:p>
          <a:p>
            <a:pPr lvl="1"/>
            <a:r>
              <a:rPr lang="en-US" dirty="0" smtClean="0"/>
              <a:t>Where is it being used?</a:t>
            </a:r>
          </a:p>
          <a:p>
            <a:pPr lvl="1"/>
            <a:r>
              <a:rPr lang="en-US" dirty="0" smtClean="0"/>
              <a:t>What are the economic and social impacts?</a:t>
            </a:r>
          </a:p>
          <a:p>
            <a:pPr lvl="1"/>
            <a:r>
              <a:rPr lang="en-US" dirty="0" smtClean="0"/>
              <a:t>How does a computer </a:t>
            </a:r>
            <a:r>
              <a:rPr lang="en-US" dirty="0" smtClean="0"/>
              <a:t>represent knowledge</a:t>
            </a:r>
            <a:r>
              <a:rPr lang="en-US" dirty="0" smtClean="0"/>
              <a:t>?</a:t>
            </a:r>
          </a:p>
          <a:p>
            <a:pPr lvl="1"/>
            <a:r>
              <a:rPr lang="en-US" dirty="0" smtClean="0"/>
              <a:t>How does a computer reason with knowledge?</a:t>
            </a:r>
          </a:p>
          <a:p>
            <a:pPr lvl="1"/>
            <a:r>
              <a:rPr lang="en-US" dirty="0" smtClean="0"/>
              <a:t>How do we handle uncertainty?</a:t>
            </a:r>
          </a:p>
          <a:p>
            <a:pPr lvl="1"/>
            <a:r>
              <a:rPr lang="en-US" dirty="0" smtClean="0"/>
              <a:t>How do we reason with uncertain knowledge?</a:t>
            </a:r>
          </a:p>
          <a:p>
            <a:pPr lvl="1"/>
            <a:r>
              <a:rPr lang="en-US" dirty="0" smtClean="0"/>
              <a:t>What is the role of a data scientist?</a:t>
            </a:r>
          </a:p>
        </p:txBody>
      </p:sp>
    </p:spTree>
    <p:extLst>
      <p:ext uri="{BB962C8B-B14F-4D97-AF65-F5344CB8AC3E}">
        <p14:creationId xmlns:p14="http://schemas.microsoft.com/office/powerpoint/2010/main" val="197146686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Next Saturday</a:t>
            </a:r>
          </a:p>
          <a:p>
            <a:pPr lvl="1"/>
            <a:r>
              <a:rPr lang="en-US" dirty="0" smtClean="0"/>
              <a:t>Machine Learning</a:t>
            </a:r>
          </a:p>
          <a:p>
            <a:pPr lvl="1"/>
            <a:r>
              <a:rPr lang="en-US" dirty="0" smtClean="0"/>
              <a:t>Statistical approaches to data</a:t>
            </a:r>
          </a:p>
          <a:p>
            <a:pPr lvl="1"/>
            <a:r>
              <a:rPr lang="en-US" dirty="0" smtClean="0"/>
              <a:t>Deep Learning</a:t>
            </a:r>
          </a:p>
          <a:p>
            <a:pPr lvl="1"/>
            <a:r>
              <a:rPr lang="en-US" dirty="0" smtClean="0"/>
              <a:t>Frameworks and tools</a:t>
            </a:r>
          </a:p>
          <a:p>
            <a:pPr lvl="1"/>
            <a:r>
              <a:rPr lang="en-US" dirty="0" smtClean="0"/>
              <a:t>Analyzing Images</a:t>
            </a:r>
          </a:p>
          <a:p>
            <a:pPr lvl="1"/>
            <a:r>
              <a:rPr lang="en-US" dirty="0" smtClean="0"/>
              <a:t>Text Processing</a:t>
            </a:r>
            <a:endParaRPr lang="en-US" dirty="0"/>
          </a:p>
        </p:txBody>
      </p:sp>
    </p:spTree>
    <p:extLst>
      <p:ext uri="{BB962C8B-B14F-4D97-AF65-F5344CB8AC3E}">
        <p14:creationId xmlns:p14="http://schemas.microsoft.com/office/powerpoint/2010/main" val="125876269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You should have a computer running Python</a:t>
            </a:r>
          </a:p>
          <a:p>
            <a:r>
              <a:rPr lang="en-US" dirty="0" smtClean="0"/>
              <a:t>We are focused </a:t>
            </a:r>
            <a:r>
              <a:rPr lang="en-US" dirty="0" smtClean="0"/>
              <a:t>on: </a:t>
            </a:r>
            <a:endParaRPr lang="en-US" dirty="0" smtClean="0"/>
          </a:p>
          <a:p>
            <a:pPr lvl="1"/>
            <a:r>
              <a:rPr lang="en-US" dirty="0" smtClean="0"/>
              <a:t>Python version 3.5.2 or 3.6.5</a:t>
            </a:r>
          </a:p>
          <a:p>
            <a:pPr lvl="1"/>
            <a:r>
              <a:rPr lang="en-US" dirty="0" smtClean="0"/>
              <a:t>Jupyter </a:t>
            </a:r>
            <a:r>
              <a:rPr lang="en-US" dirty="0"/>
              <a:t>N</a:t>
            </a:r>
            <a:r>
              <a:rPr lang="en-US" dirty="0" smtClean="0"/>
              <a:t>otebook </a:t>
            </a:r>
            <a:r>
              <a:rPr lang="en-US" dirty="0" smtClean="0"/>
              <a:t>version 5.4.1</a:t>
            </a:r>
          </a:p>
          <a:p>
            <a:pPr lvl="1"/>
            <a:r>
              <a:rPr lang="en-US" dirty="0" smtClean="0"/>
              <a:t>Using pip3 for installation of packages</a:t>
            </a:r>
          </a:p>
          <a:p>
            <a:pPr lvl="1"/>
            <a:r>
              <a:rPr lang="en-US" dirty="0" smtClean="0"/>
              <a:t>This software can be installed freely</a:t>
            </a:r>
          </a:p>
          <a:p>
            <a:pPr lvl="1"/>
            <a:r>
              <a:rPr lang="en-US" dirty="0" smtClean="0"/>
              <a:t>We will download courseware</a:t>
            </a:r>
            <a:r>
              <a:rPr lang="en-US" dirty="0" smtClean="0"/>
              <a:t> </a:t>
            </a:r>
            <a:r>
              <a:rPr lang="en-US" dirty="0" smtClean="0"/>
              <a:t>from GitHub</a:t>
            </a:r>
            <a:endParaRPr lang="en-US" dirty="0"/>
          </a:p>
        </p:txBody>
      </p:sp>
    </p:spTree>
    <p:extLst>
      <p:ext uri="{BB962C8B-B14F-4D97-AF65-F5344CB8AC3E}">
        <p14:creationId xmlns:p14="http://schemas.microsoft.com/office/powerpoint/2010/main" val="1401535110"/>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a:t>
            </a:r>
            <a:endParaRPr lang="en-US" dirty="0"/>
          </a:p>
        </p:txBody>
      </p:sp>
      <p:sp>
        <p:nvSpPr>
          <p:cNvPr id="3" name="Content Placeholder 2"/>
          <p:cNvSpPr>
            <a:spLocks noGrp="1"/>
          </p:cNvSpPr>
          <p:nvPr>
            <p:ph idx="1"/>
          </p:nvPr>
        </p:nvSpPr>
        <p:spPr>
          <a:xfrm>
            <a:off x="762000" y="1596413"/>
            <a:ext cx="8077200" cy="4956787"/>
          </a:xfrm>
        </p:spPr>
        <p:txBody>
          <a:bodyPr>
            <a:normAutofit fontScale="70000" lnSpcReduction="20000"/>
          </a:bodyPr>
          <a:lstStyle/>
          <a:p>
            <a:r>
              <a:rPr lang="en-US" dirty="0"/>
              <a:t>Back in the 1950s, the fathers of the field </a:t>
            </a:r>
            <a:r>
              <a:rPr lang="en-US" dirty="0" err="1"/>
              <a:t>Minsky</a:t>
            </a:r>
            <a:r>
              <a:rPr lang="en-US" dirty="0"/>
              <a:t> and McCarthy, described artificial intelligence as any task performed by a program or a machine that, if a human carried out the same activity, we would say the human had to apply intelligence to accomplish the task.</a:t>
            </a:r>
          </a:p>
          <a:p>
            <a:endParaRPr lang="en-US" dirty="0"/>
          </a:p>
          <a:p>
            <a:r>
              <a:rPr lang="en-US" dirty="0"/>
              <a:t>That obviously is a fairly broad definition, which is why you will sometimes see arguments over whether something is truly AI or not.</a:t>
            </a:r>
          </a:p>
          <a:p>
            <a:endParaRPr lang="en-US" dirty="0"/>
          </a:p>
          <a:p>
            <a:r>
              <a:rPr lang="en-US" dirty="0"/>
              <a:t>AI systems will typically demonstrate at least some of the following behaviors associated with human intelligence: planning, learning, reasoning, problem solving, knowledge representation, perception, motion, and manipulation and, to a lesser extent, social intelligence and creativity.</a:t>
            </a:r>
          </a:p>
        </p:txBody>
      </p:sp>
    </p:spTree>
    <p:extLst>
      <p:ext uri="{BB962C8B-B14F-4D97-AF65-F5344CB8AC3E}">
        <p14:creationId xmlns:p14="http://schemas.microsoft.com/office/powerpoint/2010/main" val="3298871250"/>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Uses of AI?</a:t>
            </a:r>
            <a:endParaRPr lang="en-US" dirty="0"/>
          </a:p>
        </p:txBody>
      </p:sp>
      <p:sp>
        <p:nvSpPr>
          <p:cNvPr id="3" name="Content Placeholder 2"/>
          <p:cNvSpPr>
            <a:spLocks noGrp="1"/>
          </p:cNvSpPr>
          <p:nvPr>
            <p:ph idx="1"/>
          </p:nvPr>
        </p:nvSpPr>
        <p:spPr>
          <a:xfrm>
            <a:off x="762000" y="1596413"/>
            <a:ext cx="8077200" cy="4804387"/>
          </a:xfrm>
        </p:spPr>
        <p:txBody>
          <a:bodyPr>
            <a:normAutofit fontScale="25000" lnSpcReduction="20000"/>
          </a:bodyPr>
          <a:lstStyle/>
          <a:p>
            <a:r>
              <a:rPr lang="en-US" sz="7200" dirty="0"/>
              <a:t>AI is ubiquitous today, used to recommend what you should buy next online, to understand what you say to virtual assistants such as Amazon's </a:t>
            </a:r>
            <a:r>
              <a:rPr lang="en-US" sz="7200" dirty="0" err="1"/>
              <a:t>Alexa</a:t>
            </a:r>
            <a:r>
              <a:rPr lang="en-US" sz="7200" dirty="0"/>
              <a:t> and Apple's </a:t>
            </a:r>
            <a:r>
              <a:rPr lang="en-US" sz="7200" dirty="0" err="1"/>
              <a:t>Siri</a:t>
            </a:r>
            <a:r>
              <a:rPr lang="en-US" sz="7200" dirty="0"/>
              <a:t>, to </a:t>
            </a:r>
            <a:r>
              <a:rPr lang="en-US" sz="7200" dirty="0" smtClean="0"/>
              <a:t>recognize </a:t>
            </a:r>
            <a:r>
              <a:rPr lang="en-US" sz="7200" dirty="0"/>
              <a:t>who and what is in a photo, to spot spam, or detect credit card fraud</a:t>
            </a:r>
            <a:r>
              <a:rPr lang="en-US" sz="7200" dirty="0" smtClean="0"/>
              <a:t>.</a:t>
            </a:r>
          </a:p>
          <a:p>
            <a:endParaRPr lang="en-US" dirty="0"/>
          </a:p>
          <a:p>
            <a:endParaRPr lang="en-US" dirty="0"/>
          </a:p>
          <a:p>
            <a:pPr marL="0" indent="0">
              <a:buNone/>
            </a:pPr>
            <a:r>
              <a:rPr lang="en-US" sz="7600" dirty="0" smtClean="0"/>
              <a:t>What are the different Types of AI</a:t>
            </a:r>
            <a:r>
              <a:rPr lang="en-US" sz="7600" dirty="0"/>
              <a:t>?</a:t>
            </a:r>
          </a:p>
          <a:p>
            <a:r>
              <a:rPr lang="en-US" sz="7200" dirty="0"/>
              <a:t>At a very high level artificial intelligence can be split into two broad types: narrow AI and general AI</a:t>
            </a:r>
            <a:r>
              <a:rPr lang="en-US" sz="7200" dirty="0" smtClean="0"/>
              <a:t>.</a:t>
            </a:r>
            <a:endParaRPr lang="en-US" sz="7200" dirty="0"/>
          </a:p>
          <a:p>
            <a:endParaRPr lang="en-US" sz="7200" dirty="0"/>
          </a:p>
          <a:p>
            <a:r>
              <a:rPr lang="en-US" sz="7200" dirty="0"/>
              <a:t>Narrow AI is what we see all around us in computers today: intelligent systems that have been taught or learned how to carry out specific tasks without being explicitly programmed how to do so.</a:t>
            </a:r>
          </a:p>
          <a:p>
            <a:endParaRPr lang="en-US" sz="7200" dirty="0"/>
          </a:p>
          <a:p>
            <a:r>
              <a:rPr lang="en-US" sz="7200" dirty="0"/>
              <a:t>This type of machine intelligence is evident in the speech and language recognition of the </a:t>
            </a:r>
            <a:r>
              <a:rPr lang="en-US" sz="7200" dirty="0" err="1"/>
              <a:t>Siri</a:t>
            </a:r>
            <a:r>
              <a:rPr lang="en-US" sz="7200" dirty="0"/>
              <a:t> virtual assistant on the Apple iPhone, in the vision-recognition systems on self-driving cars, in the recommendation engines that suggest products you might like based on what you bought in the past. Unlike humans, these systems can only learn or be taught how to do specific tasks, which is why they are called narrow AI.</a:t>
            </a:r>
          </a:p>
        </p:txBody>
      </p:sp>
    </p:spTree>
    <p:extLst>
      <p:ext uri="{BB962C8B-B14F-4D97-AF65-F5344CB8AC3E}">
        <p14:creationId xmlns:p14="http://schemas.microsoft.com/office/powerpoint/2010/main" val="104566839"/>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can </a:t>
            </a:r>
            <a:r>
              <a:rPr lang="en-US" dirty="0" smtClean="0"/>
              <a:t>Narrow AI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t>
            </a:r>
            <a:r>
              <a:rPr lang="en-US" dirty="0"/>
              <a:t>are a vast number of emerging applications for narrow AI: interpreting video feeds from drones carrying out visual inspections of infrastructure such as oil pipelines, organizing personal and business calendars, responding to simple customer-service queries, </a:t>
            </a:r>
            <a:r>
              <a:rPr lang="en-US" dirty="0" err="1"/>
              <a:t>co-ordinating</a:t>
            </a:r>
            <a:r>
              <a:rPr lang="en-US" dirty="0"/>
              <a:t> with other intelligent systems to carry out tasks like booking a hotel at a suitable time and location, helping radiologists to spot potential tumors in X-rays, flagging inappropriate content online, detecting wear and tear in elevators from data gathered by </a:t>
            </a:r>
            <a:r>
              <a:rPr lang="en-US" dirty="0" err="1"/>
              <a:t>IoT</a:t>
            </a:r>
            <a:r>
              <a:rPr lang="en-US" dirty="0"/>
              <a:t> devices, the list goes on and on.</a:t>
            </a:r>
          </a:p>
        </p:txBody>
      </p:sp>
    </p:spTree>
    <p:extLst>
      <p:ext uri="{BB962C8B-B14F-4D97-AF65-F5344CB8AC3E}">
        <p14:creationId xmlns:p14="http://schemas.microsoft.com/office/powerpoint/2010/main" val="3805994504"/>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1934</Words>
  <Application>Microsoft Macintosh PowerPoint</Application>
  <PresentationFormat>On-screen Show (4:3)</PresentationFormat>
  <Paragraphs>118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Training New Employees</vt:lpstr>
      <vt:lpstr>Introduction to Artificial Intelligence and  Machine Learning</vt:lpstr>
      <vt:lpstr>Welcome!</vt:lpstr>
      <vt:lpstr>Welcome!</vt:lpstr>
      <vt:lpstr>Outline</vt:lpstr>
      <vt:lpstr>Welcome</vt:lpstr>
      <vt:lpstr>Logistics</vt:lpstr>
      <vt:lpstr>What is AI?</vt:lpstr>
      <vt:lpstr>What are the Uses of AI?</vt:lpstr>
      <vt:lpstr>What can Narrow AI do?</vt:lpstr>
      <vt:lpstr>What can General AI do?</vt:lpstr>
      <vt:lpstr>Andrew Ng’s Definition</vt:lpstr>
      <vt:lpstr>Likely to be replaced by AI</vt:lpstr>
      <vt:lpstr>Is this good or bad?</vt:lpstr>
      <vt:lpstr>Lets cover a few more definitions</vt:lpstr>
      <vt:lpstr>More definitions</vt:lpstr>
      <vt:lpstr>More definitions</vt:lpstr>
      <vt:lpstr>What is driving the resurgence in AI?</vt:lpstr>
      <vt:lpstr>Is this Hype?</vt:lpstr>
      <vt:lpstr>What should we do?</vt:lpstr>
      <vt:lpstr>What should we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2018-05-12T04:54:38Z</dcterms:modified>
</cp:coreProperties>
</file>