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8DAF-EC56-4503-A6B5-EA8AD8A83937}" v="2" dt="2019-12-19T09:26:23.168"/>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3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Kyhn" userId="d5b027c8d2c600e8" providerId="LiveId" clId="{2D158DAF-EC56-4503-A6B5-EA8AD8A83937}"/>
    <pc:docChg chg="custSel modSld">
      <pc:chgData name="Benjamin Kyhn" userId="d5b027c8d2c600e8" providerId="LiveId" clId="{2D158DAF-EC56-4503-A6B5-EA8AD8A83937}" dt="2019-12-19T09:26:37.811" v="17" actId="167"/>
      <pc:docMkLst>
        <pc:docMk/>
      </pc:docMkLst>
      <pc:sldChg chg="addSp delSp modSp">
        <pc:chgData name="Benjamin Kyhn" userId="d5b027c8d2c600e8" providerId="LiveId" clId="{2D158DAF-EC56-4503-A6B5-EA8AD8A83937}" dt="2019-12-19T09:26:37.811" v="17" actId="167"/>
        <pc:sldMkLst>
          <pc:docMk/>
          <pc:sldMk cId="23685569" sldId="265"/>
        </pc:sldMkLst>
        <pc:picChg chg="add del mod ord modCrop">
          <ac:chgData name="Benjamin Kyhn" userId="d5b027c8d2c600e8" providerId="LiveId" clId="{2D158DAF-EC56-4503-A6B5-EA8AD8A83937}" dt="2019-12-19T09:26:16.862" v="10" actId="478"/>
          <ac:picMkLst>
            <pc:docMk/>
            <pc:sldMk cId="23685569" sldId="265"/>
            <ac:picMk id="4" creationId="{78105496-00D9-42C7-B1C5-738E974D4634}"/>
          </ac:picMkLst>
        </pc:picChg>
        <pc:picChg chg="add mod ord modCrop">
          <ac:chgData name="Benjamin Kyhn" userId="d5b027c8d2c600e8" providerId="LiveId" clId="{2D158DAF-EC56-4503-A6B5-EA8AD8A83937}" dt="2019-12-19T09:26:37.811" v="17" actId="167"/>
          <ac:picMkLst>
            <pc:docMk/>
            <pc:sldMk cId="23685569" sldId="265"/>
            <ac:picMk id="5" creationId="{288964D5-3C73-4C17-8B65-E4333FDC77EA}"/>
          </ac:picMkLst>
        </pc:picChg>
        <pc:picChg chg="del">
          <ac:chgData name="Benjamin Kyhn" userId="d5b027c8d2c600e8" providerId="LiveId" clId="{2D158DAF-EC56-4503-A6B5-EA8AD8A83937}" dt="2019-12-19T09:19:09.523" v="0" actId="478"/>
          <ac:picMkLst>
            <pc:docMk/>
            <pc:sldMk cId="23685569" sldId="265"/>
            <ac:picMk id="5" creationId="{F8ACC0F6-DB53-430A-BD16-8ACCC5FBB4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7BB54-B3A9-4791-A7EC-280C0A3E1F1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DK"/>
          </a:p>
        </p:txBody>
      </p:sp>
      <p:sp>
        <p:nvSpPr>
          <p:cNvPr id="3" name="Undertitel 2">
            <a:extLst>
              <a:ext uri="{FF2B5EF4-FFF2-40B4-BE49-F238E27FC236}">
                <a16:creationId xmlns:a16="http://schemas.microsoft.com/office/drawing/2014/main" id="{EBE2F132-291B-42EE-9BA0-AD29BA264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DK"/>
          </a:p>
        </p:txBody>
      </p:sp>
      <p:sp>
        <p:nvSpPr>
          <p:cNvPr id="4" name="Pladsholder til dato 3">
            <a:extLst>
              <a:ext uri="{FF2B5EF4-FFF2-40B4-BE49-F238E27FC236}">
                <a16:creationId xmlns:a16="http://schemas.microsoft.com/office/drawing/2014/main" id="{C8AAB573-CFB9-4074-90D9-8F61EE8BBDEB}"/>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A155910B-DC16-4064-A993-CD85614BC831}"/>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652D7503-7D58-43B8-B297-BBDD7D6941A7}"/>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71761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441528-BB51-4798-86D6-6D97D1E3083B}"/>
              </a:ext>
            </a:extLst>
          </p:cNvPr>
          <p:cNvSpPr>
            <a:spLocks noGrp="1"/>
          </p:cNvSpPr>
          <p:nvPr>
            <p:ph type="title"/>
          </p:nvPr>
        </p:nvSpPr>
        <p:spPr/>
        <p:txBody>
          <a:bodyPr/>
          <a:lstStyle/>
          <a:p>
            <a:r>
              <a:rPr lang="da-DK"/>
              <a:t>Klik for at redigere titeltypografien i masteren</a:t>
            </a:r>
            <a:endParaRPr lang="en-DK"/>
          </a:p>
        </p:txBody>
      </p:sp>
      <p:sp>
        <p:nvSpPr>
          <p:cNvPr id="3" name="Pladsholder til lodret titel 2">
            <a:extLst>
              <a:ext uri="{FF2B5EF4-FFF2-40B4-BE49-F238E27FC236}">
                <a16:creationId xmlns:a16="http://schemas.microsoft.com/office/drawing/2014/main" id="{1CCA1AD3-177A-4499-A3FC-774C813FB09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4ECF73F2-03B8-4306-9079-A53B6FF6F428}"/>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BD1B10CE-B245-4D40-B67E-E5C47D0E4056}"/>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5B622D33-9E7D-41A7-BB89-93A17D3FCC57}"/>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49167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05067DBE-435D-491D-B0D6-A5DCF0CC8916}"/>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DK"/>
          </a:p>
        </p:txBody>
      </p:sp>
      <p:sp>
        <p:nvSpPr>
          <p:cNvPr id="3" name="Pladsholder til lodret titel 2">
            <a:extLst>
              <a:ext uri="{FF2B5EF4-FFF2-40B4-BE49-F238E27FC236}">
                <a16:creationId xmlns:a16="http://schemas.microsoft.com/office/drawing/2014/main" id="{A41DA95A-BB96-4B14-9DE2-EB876B0733E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1898631A-0241-4020-BACE-7A83664EC615}"/>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8B0C6CAA-BEAE-4BC5-A210-F279FE6EB01A}"/>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FEFF67CB-67FE-4CAA-9D0E-5C14C35D78B4}"/>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5381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82050-42F2-45B5-BDBC-AB16D8A14222}"/>
              </a:ext>
            </a:extLst>
          </p:cNvPr>
          <p:cNvSpPr>
            <a:spLocks noGrp="1"/>
          </p:cNvSpPr>
          <p:nvPr>
            <p:ph type="title"/>
          </p:nvPr>
        </p:nvSpPr>
        <p:spPr/>
        <p:txBody>
          <a:body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10B7AD61-95D2-483E-80C0-47B8DF7F80D4}"/>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601F11DA-4F29-43A2-87F2-9E5C8C896292}"/>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33602E88-3C46-4386-99AC-24FED4BADE29}"/>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7D0532C5-E9ED-4B82-A7D6-1E95BD965976}"/>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17780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DBE46F-4CEB-4478-8F14-2C8026BB62A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BBFF97EA-04AD-48E1-B317-902D80103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F9C23A53-B2FB-4AE8-ACDC-95E98EA95C71}"/>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32AB9978-97BF-4495-8D21-72BC5999DB98}"/>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2FF1FA23-A5AD-4FE2-8BF1-D30DEB0CE3C1}"/>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26865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15DA71-019C-4698-9D4F-A0A2EF0F5F5A}"/>
              </a:ext>
            </a:extLst>
          </p:cNvPr>
          <p:cNvSpPr>
            <a:spLocks noGrp="1"/>
          </p:cNvSpPr>
          <p:nvPr>
            <p:ph type="title"/>
          </p:nvPr>
        </p:nvSpPr>
        <p:spPr/>
        <p:txBody>
          <a:body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B6E966C2-2E00-4960-8000-3F2A24BCE73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indhold 3">
            <a:extLst>
              <a:ext uri="{FF2B5EF4-FFF2-40B4-BE49-F238E27FC236}">
                <a16:creationId xmlns:a16="http://schemas.microsoft.com/office/drawing/2014/main" id="{41A125D6-8867-4BC3-8FCD-F509E9C532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5" name="Pladsholder til dato 4">
            <a:extLst>
              <a:ext uri="{FF2B5EF4-FFF2-40B4-BE49-F238E27FC236}">
                <a16:creationId xmlns:a16="http://schemas.microsoft.com/office/drawing/2014/main" id="{703BA358-B9DF-445C-A260-3489A15C1005}"/>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7ACB7E83-5541-4F68-9BE0-7FDE05B542CC}"/>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C8CF320E-F4CE-4C19-8AA1-DB1A8CDE9FFD}"/>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45624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297AB-009C-4369-A604-67A7A86E1493}"/>
              </a:ext>
            </a:extLst>
          </p:cNvPr>
          <p:cNvSpPr>
            <a:spLocks noGrp="1"/>
          </p:cNvSpPr>
          <p:nvPr>
            <p:ph type="title"/>
          </p:nvPr>
        </p:nvSpPr>
        <p:spPr>
          <a:xfrm>
            <a:off x="839788" y="365125"/>
            <a:ext cx="10515600" cy="1325563"/>
          </a:xfrm>
        </p:spPr>
        <p:txBody>
          <a:body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AFB9380B-1455-43E8-A28A-57F075EAC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176C4161-945B-47AD-B2AF-2D95853E673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5" name="Pladsholder til tekst 4">
            <a:extLst>
              <a:ext uri="{FF2B5EF4-FFF2-40B4-BE49-F238E27FC236}">
                <a16:creationId xmlns:a16="http://schemas.microsoft.com/office/drawing/2014/main" id="{FED12224-4262-4C85-B06D-46150216A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BE28C3-0476-4675-AB99-ADDE42585A42}"/>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7" name="Pladsholder til dato 6">
            <a:extLst>
              <a:ext uri="{FF2B5EF4-FFF2-40B4-BE49-F238E27FC236}">
                <a16:creationId xmlns:a16="http://schemas.microsoft.com/office/drawing/2014/main" id="{015F2409-DD29-47F7-B990-ACF645AAC910}"/>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8" name="Pladsholder til sidefod 7">
            <a:extLst>
              <a:ext uri="{FF2B5EF4-FFF2-40B4-BE49-F238E27FC236}">
                <a16:creationId xmlns:a16="http://schemas.microsoft.com/office/drawing/2014/main" id="{C06EBC4C-2ABE-4DF8-A385-4343A7676ACF}"/>
              </a:ext>
            </a:extLst>
          </p:cNvPr>
          <p:cNvSpPr>
            <a:spLocks noGrp="1"/>
          </p:cNvSpPr>
          <p:nvPr>
            <p:ph type="ftr" sz="quarter" idx="11"/>
          </p:nvPr>
        </p:nvSpPr>
        <p:spPr/>
        <p:txBody>
          <a:bodyPr/>
          <a:lstStyle/>
          <a:p>
            <a:endParaRPr lang="en-DK"/>
          </a:p>
        </p:txBody>
      </p:sp>
      <p:sp>
        <p:nvSpPr>
          <p:cNvPr id="9" name="Pladsholder til slidenummer 8">
            <a:extLst>
              <a:ext uri="{FF2B5EF4-FFF2-40B4-BE49-F238E27FC236}">
                <a16:creationId xmlns:a16="http://schemas.microsoft.com/office/drawing/2014/main" id="{914E0CD5-A846-49E5-B2D6-72DAA82F8B92}"/>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77818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68462-7D6C-4D01-8ECB-75E2E29C1603}"/>
              </a:ext>
            </a:extLst>
          </p:cNvPr>
          <p:cNvSpPr>
            <a:spLocks noGrp="1"/>
          </p:cNvSpPr>
          <p:nvPr>
            <p:ph type="title"/>
          </p:nvPr>
        </p:nvSpPr>
        <p:spPr/>
        <p:txBody>
          <a:bodyPr/>
          <a:lstStyle/>
          <a:p>
            <a:r>
              <a:rPr lang="da-DK"/>
              <a:t>Klik for at redigere titeltypografien i masteren</a:t>
            </a:r>
            <a:endParaRPr lang="en-DK"/>
          </a:p>
        </p:txBody>
      </p:sp>
      <p:sp>
        <p:nvSpPr>
          <p:cNvPr id="3" name="Pladsholder til dato 2">
            <a:extLst>
              <a:ext uri="{FF2B5EF4-FFF2-40B4-BE49-F238E27FC236}">
                <a16:creationId xmlns:a16="http://schemas.microsoft.com/office/drawing/2014/main" id="{57C8FF0C-288B-4F34-AEEB-B5B46BB31C4E}"/>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4" name="Pladsholder til sidefod 3">
            <a:extLst>
              <a:ext uri="{FF2B5EF4-FFF2-40B4-BE49-F238E27FC236}">
                <a16:creationId xmlns:a16="http://schemas.microsoft.com/office/drawing/2014/main" id="{1AE317B2-B491-48EF-A549-159D84F11F90}"/>
              </a:ext>
            </a:extLst>
          </p:cNvPr>
          <p:cNvSpPr>
            <a:spLocks noGrp="1"/>
          </p:cNvSpPr>
          <p:nvPr>
            <p:ph type="ftr" sz="quarter" idx="11"/>
          </p:nvPr>
        </p:nvSpPr>
        <p:spPr/>
        <p:txBody>
          <a:bodyPr/>
          <a:lstStyle/>
          <a:p>
            <a:endParaRPr lang="en-DK"/>
          </a:p>
        </p:txBody>
      </p:sp>
      <p:sp>
        <p:nvSpPr>
          <p:cNvPr id="5" name="Pladsholder til slidenummer 4">
            <a:extLst>
              <a:ext uri="{FF2B5EF4-FFF2-40B4-BE49-F238E27FC236}">
                <a16:creationId xmlns:a16="http://schemas.microsoft.com/office/drawing/2014/main" id="{803C6A6C-DD25-4D32-831E-E86417822CBF}"/>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92733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0618E592-8626-4B45-8BAA-60C4245C45B7}"/>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3" name="Pladsholder til sidefod 2">
            <a:extLst>
              <a:ext uri="{FF2B5EF4-FFF2-40B4-BE49-F238E27FC236}">
                <a16:creationId xmlns:a16="http://schemas.microsoft.com/office/drawing/2014/main" id="{FFB2B874-1E94-4C83-AE53-B77215B34E6C}"/>
              </a:ext>
            </a:extLst>
          </p:cNvPr>
          <p:cNvSpPr>
            <a:spLocks noGrp="1"/>
          </p:cNvSpPr>
          <p:nvPr>
            <p:ph type="ftr" sz="quarter" idx="11"/>
          </p:nvPr>
        </p:nvSpPr>
        <p:spPr/>
        <p:txBody>
          <a:bodyPr/>
          <a:lstStyle/>
          <a:p>
            <a:endParaRPr lang="en-DK"/>
          </a:p>
        </p:txBody>
      </p:sp>
      <p:sp>
        <p:nvSpPr>
          <p:cNvPr id="4" name="Pladsholder til slidenummer 3">
            <a:extLst>
              <a:ext uri="{FF2B5EF4-FFF2-40B4-BE49-F238E27FC236}">
                <a16:creationId xmlns:a16="http://schemas.microsoft.com/office/drawing/2014/main" id="{A32788E3-44A0-4502-B841-447E8833F4C3}"/>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327164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F82A-11D2-46AB-AE16-868FF19D02B4}"/>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1A50A3C0-E9B6-433D-8043-B8A5E1D0D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tekst 3">
            <a:extLst>
              <a:ext uri="{FF2B5EF4-FFF2-40B4-BE49-F238E27FC236}">
                <a16:creationId xmlns:a16="http://schemas.microsoft.com/office/drawing/2014/main" id="{2C15AF64-9AC8-46C2-81B7-21FDD25F3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D2844D07-C26C-4853-89BC-E41E2DB00788}"/>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3F53BAE2-65CA-4116-821E-8E6AB9215125}"/>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DF9262B9-118D-49E0-B78E-EA2CC958DE28}"/>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51109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21BC02-BC38-4AC2-AF56-43CE33F3306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DK"/>
          </a:p>
        </p:txBody>
      </p:sp>
      <p:sp>
        <p:nvSpPr>
          <p:cNvPr id="3" name="Pladsholder til billede 2">
            <a:extLst>
              <a:ext uri="{FF2B5EF4-FFF2-40B4-BE49-F238E27FC236}">
                <a16:creationId xmlns:a16="http://schemas.microsoft.com/office/drawing/2014/main" id="{87D7CC67-4476-414C-A35B-F5CE9E384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Pladsholder til tekst 3">
            <a:extLst>
              <a:ext uri="{FF2B5EF4-FFF2-40B4-BE49-F238E27FC236}">
                <a16:creationId xmlns:a16="http://schemas.microsoft.com/office/drawing/2014/main" id="{5EB97083-99D7-49F4-898D-B8AEDA3BE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739C016D-3C3D-4FD3-B086-B991DA311EDF}"/>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CCC83C5E-A6F7-4BB2-B567-F660957DC197}"/>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7EE6DAD4-A6D3-486E-8DCA-4132C24636BC}"/>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403344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9231AB3E-5DC8-48BF-A64F-E51B6301B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54359EE0-6F20-45B4-A236-A1AFBAC6B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9F75E3F7-6C14-4DA8-806F-ECB04501A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9FF77494-48AC-47ED-A1D2-E6A186A3C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Pladsholder til slidenummer 5">
            <a:extLst>
              <a:ext uri="{FF2B5EF4-FFF2-40B4-BE49-F238E27FC236}">
                <a16:creationId xmlns:a16="http://schemas.microsoft.com/office/drawing/2014/main" id="{F63A30D3-6353-4DDE-B7E2-D33FC4153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6B794-19CC-4310-89DE-E06E3CF9BBDE}" type="slidenum">
              <a:rPr lang="en-DK" smtClean="0"/>
              <a:t>‹nr.›</a:t>
            </a:fld>
            <a:endParaRPr lang="en-DK"/>
          </a:p>
        </p:txBody>
      </p:sp>
    </p:spTree>
    <p:extLst>
      <p:ext uri="{BB962C8B-B14F-4D97-AF65-F5344CB8AC3E}">
        <p14:creationId xmlns:p14="http://schemas.microsoft.com/office/powerpoint/2010/main" val="303969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DA57F2F9-0439-4ECF-BDD4-980A8356A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2637"/>
            <a:ext cx="12192000" cy="6197600"/>
          </a:xfrm>
          <a:prstGeom prst="rect">
            <a:avLst/>
          </a:prstGeom>
        </p:spPr>
      </p:pic>
      <p:sp>
        <p:nvSpPr>
          <p:cNvPr id="3" name="Undertitel 2">
            <a:extLst>
              <a:ext uri="{FF2B5EF4-FFF2-40B4-BE49-F238E27FC236}">
                <a16:creationId xmlns:a16="http://schemas.microsoft.com/office/drawing/2014/main" id="{CA8B115D-FF92-4E3A-A727-1CC5C1D158D0}"/>
              </a:ext>
            </a:extLst>
          </p:cNvPr>
          <p:cNvSpPr>
            <a:spLocks noGrp="1"/>
          </p:cNvSpPr>
          <p:nvPr>
            <p:ph type="subTitle" idx="1"/>
          </p:nvPr>
        </p:nvSpPr>
        <p:spPr/>
        <p:txBody>
          <a:bodyPr/>
          <a:lstStyle/>
          <a:p>
            <a:r>
              <a:rPr lang="da-DK" dirty="0"/>
              <a:t>Team </a:t>
            </a:r>
            <a:r>
              <a:rPr lang="da-DK" dirty="0" err="1"/>
              <a:t>Comet</a:t>
            </a:r>
            <a:r>
              <a:rPr lang="da-DK" dirty="0"/>
              <a:t> - </a:t>
            </a:r>
          </a:p>
          <a:p>
            <a:r>
              <a:rPr lang="da-DK" dirty="0"/>
              <a:t>Rasmus, Laila, Patrick &amp; Benjamin</a:t>
            </a:r>
            <a:endParaRPr lang="en-DK" dirty="0"/>
          </a:p>
        </p:txBody>
      </p:sp>
    </p:spTree>
    <p:extLst>
      <p:ext uri="{BB962C8B-B14F-4D97-AF65-F5344CB8AC3E}">
        <p14:creationId xmlns:p14="http://schemas.microsoft.com/office/powerpoint/2010/main" val="15086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descr="Et billede, der indeholder tekst&#10;&#10;Automatisk genereret beskrivelse">
            <a:extLst>
              <a:ext uri="{FF2B5EF4-FFF2-40B4-BE49-F238E27FC236}">
                <a16:creationId xmlns:a16="http://schemas.microsoft.com/office/drawing/2014/main" id="{288964D5-3C73-4C17-8B65-E4333FDC77EA}"/>
              </a:ext>
            </a:extLst>
          </p:cNvPr>
          <p:cNvPicPr>
            <a:picLocks noChangeAspect="1"/>
          </p:cNvPicPr>
          <p:nvPr/>
        </p:nvPicPr>
        <p:blipFill rotWithShape="1">
          <a:blip r:embed="rId2">
            <a:extLst>
              <a:ext uri="{28A0092B-C50C-407E-A947-70E740481C1C}">
                <a14:useLocalDpi xmlns:a14="http://schemas.microsoft.com/office/drawing/2010/main" val="0"/>
              </a:ext>
            </a:extLst>
          </a:blip>
          <a:srcRect l="29673"/>
          <a:stretch/>
        </p:blipFill>
        <p:spPr>
          <a:xfrm>
            <a:off x="5486400" y="0"/>
            <a:ext cx="6539346" cy="6773726"/>
          </a:xfrm>
          <a:prstGeom prst="rect">
            <a:avLst/>
          </a:prstGeom>
        </p:spPr>
      </p:pic>
      <p:sp>
        <p:nvSpPr>
          <p:cNvPr id="2" name="Titel 1">
            <a:extLst>
              <a:ext uri="{FF2B5EF4-FFF2-40B4-BE49-F238E27FC236}">
                <a16:creationId xmlns:a16="http://schemas.microsoft.com/office/drawing/2014/main" id="{CC0C896B-C3EA-48C6-BBF8-0C77FDA6A7D4}"/>
              </a:ext>
            </a:extLst>
          </p:cNvPr>
          <p:cNvSpPr>
            <a:spLocks noGrp="1"/>
          </p:cNvSpPr>
          <p:nvPr>
            <p:ph type="title"/>
          </p:nvPr>
        </p:nvSpPr>
        <p:spPr/>
        <p:txBody>
          <a:bodyPr/>
          <a:lstStyle/>
          <a:p>
            <a:r>
              <a:rPr lang="da-DK" dirty="0"/>
              <a:t>SSD 1 – Find </a:t>
            </a:r>
            <a:r>
              <a:rPr lang="da-DK" dirty="0" err="1"/>
              <a:t>Recipe</a:t>
            </a:r>
            <a:r>
              <a:rPr lang="da-DK" dirty="0"/>
              <a:t> (Ny)  </a:t>
            </a:r>
            <a:endParaRPr lang="en-DK" dirty="0"/>
          </a:p>
        </p:txBody>
      </p:sp>
    </p:spTree>
    <p:extLst>
      <p:ext uri="{BB962C8B-B14F-4D97-AF65-F5344CB8AC3E}">
        <p14:creationId xmlns:p14="http://schemas.microsoft.com/office/powerpoint/2010/main" val="2368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F5CB61-D780-4497-B8F5-74B0773787CD}"/>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1FE365BB-58F7-43CA-A71C-8C112AE3CA66}"/>
              </a:ext>
            </a:extLst>
          </p:cNvPr>
          <p:cNvSpPr>
            <a:spLocks noGrp="1"/>
          </p:cNvSpPr>
          <p:nvPr>
            <p:ph idx="1"/>
          </p:nvPr>
        </p:nvSpPr>
        <p:spPr/>
        <p:txBody>
          <a:bodyPr>
            <a:normAutofit fontScale="85000" lnSpcReduction="20000"/>
          </a:bodyPr>
          <a:lstStyle/>
          <a:p>
            <a:pPr marL="0" indent="0">
              <a:buNone/>
            </a:pPr>
            <a:r>
              <a:rPr lang="en-US" b="1" u="sng" dirty="0"/>
              <a:t>Operation:</a:t>
            </a:r>
            <a:r>
              <a:rPr lang="en-US" u="sng" dirty="0"/>
              <a:t> </a:t>
            </a:r>
            <a:r>
              <a:rPr lang="en-US" dirty="0"/>
              <a:t> </a:t>
            </a:r>
            <a:br>
              <a:rPr lang="en-US" dirty="0"/>
            </a:br>
            <a:r>
              <a:rPr lang="en-US" dirty="0" err="1"/>
              <a:t>findRecipe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foodie exist</a:t>
            </a:r>
            <a:br>
              <a:rPr lang="en-US" dirty="0"/>
            </a:br>
            <a:r>
              <a:rPr lang="en-US" dirty="0" err="1"/>
              <a:t>ListOfRecipes</a:t>
            </a:r>
            <a:r>
              <a:rPr lang="en-US" dirty="0"/>
              <a:t> </a:t>
            </a:r>
            <a:r>
              <a:rPr lang="en-US" dirty="0" err="1"/>
              <a:t>lor</a:t>
            </a:r>
            <a:r>
              <a:rPr lang="en-US" dirty="0"/>
              <a:t> exists</a:t>
            </a:r>
            <a:endParaRPr lang="en-DK" dirty="0"/>
          </a:p>
          <a:p>
            <a:pPr marL="0" indent="0">
              <a:buNone/>
            </a:pPr>
            <a:r>
              <a:rPr lang="en-US" dirty="0"/>
              <a:t>An instance of recipes r exists</a:t>
            </a:r>
            <a:endParaRPr lang="en-DK" dirty="0"/>
          </a:p>
          <a:p>
            <a:pPr marL="0" indent="0">
              <a:buNone/>
            </a:pPr>
            <a:r>
              <a:rPr lang="en-US" dirty="0" err="1"/>
              <a:t>listOfIngredients</a:t>
            </a:r>
            <a:r>
              <a:rPr lang="en-US" dirty="0"/>
              <a:t> </a:t>
            </a:r>
            <a:r>
              <a:rPr lang="en-US" dirty="0" err="1"/>
              <a:t>loi</a:t>
            </a:r>
            <a:r>
              <a:rPr lang="en-US" dirty="0"/>
              <a:t> exists</a:t>
            </a:r>
            <a:endParaRPr lang="en-DK" dirty="0"/>
          </a:p>
          <a:p>
            <a:pPr marL="0" indent="0">
              <a:buNone/>
            </a:pPr>
            <a:r>
              <a:rPr lang="en-US" dirty="0"/>
              <a:t>An instance of ingredients I exists</a:t>
            </a:r>
            <a:endParaRPr lang="en-DK" dirty="0"/>
          </a:p>
          <a:p>
            <a:pPr marL="0" indent="0">
              <a:buNone/>
            </a:pPr>
            <a:r>
              <a:rPr lang="en-US" b="1" u="sng" dirty="0"/>
              <a:t>Postconditions:</a:t>
            </a:r>
            <a:endParaRPr lang="en-DK" dirty="0"/>
          </a:p>
          <a:p>
            <a:pPr marL="0" indent="0">
              <a:buNone/>
            </a:pPr>
            <a:r>
              <a:rPr lang="en-US" dirty="0"/>
              <a:t>A list of all ingredients has been returned</a:t>
            </a:r>
            <a:endParaRPr lang="en-DK" dirty="0"/>
          </a:p>
          <a:p>
            <a:pPr marL="0" indent="0">
              <a:buNone/>
            </a:pPr>
            <a:endParaRPr lang="en-DK" dirty="0"/>
          </a:p>
        </p:txBody>
      </p:sp>
    </p:spTree>
    <p:extLst>
      <p:ext uri="{BB962C8B-B14F-4D97-AF65-F5344CB8AC3E}">
        <p14:creationId xmlns:p14="http://schemas.microsoft.com/office/powerpoint/2010/main" val="337155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EE36A-3CAD-4A42-999C-CAF38E2A2BF5}"/>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7A5C413C-C973-48DB-A5E6-004EDAF44168}"/>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selectIngredients</a:t>
            </a:r>
            <a:r>
              <a:rPr lang="en-US" dirty="0"/>
              <a:t>(ingredients)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all ingredients has been returned</a:t>
            </a:r>
            <a:endParaRPr lang="en-DK" dirty="0"/>
          </a:p>
          <a:p>
            <a:pPr marL="0" indent="0">
              <a:buNone/>
            </a:pPr>
            <a:r>
              <a:rPr lang="en-US" b="1" u="sng" dirty="0"/>
              <a:t>Postconditions:</a:t>
            </a:r>
            <a:endParaRPr lang="en-DK" dirty="0"/>
          </a:p>
          <a:p>
            <a:pPr marL="0" indent="0">
              <a:buNone/>
            </a:pPr>
            <a:r>
              <a:rPr lang="en-US" dirty="0"/>
              <a:t>A list of matching recipes has been returned</a:t>
            </a:r>
            <a:endParaRPr lang="en-DK" dirty="0"/>
          </a:p>
          <a:p>
            <a:pPr marL="0" indent="0">
              <a:buNone/>
            </a:pPr>
            <a:r>
              <a:rPr lang="en-US" dirty="0"/>
              <a:t> </a:t>
            </a:r>
            <a:endParaRPr lang="en-DK" dirty="0"/>
          </a:p>
          <a:p>
            <a:endParaRPr lang="en-DK" dirty="0"/>
          </a:p>
        </p:txBody>
      </p:sp>
    </p:spTree>
    <p:extLst>
      <p:ext uri="{BB962C8B-B14F-4D97-AF65-F5344CB8AC3E}">
        <p14:creationId xmlns:p14="http://schemas.microsoft.com/office/powerpoint/2010/main" val="83141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3F756-5DEB-448B-9AAB-F70772FC049F}"/>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55161CD0-89D2-4269-A8AD-988E84A56405}"/>
              </a:ext>
            </a:extLst>
          </p:cNvPr>
          <p:cNvSpPr>
            <a:spLocks noGrp="1"/>
          </p:cNvSpPr>
          <p:nvPr>
            <p:ph idx="1"/>
          </p:nvPr>
        </p:nvSpPr>
        <p:spPr/>
        <p:txBody>
          <a:bodyPr>
            <a:normAutofit fontScale="92500" lnSpcReduction="10000"/>
          </a:bodyPr>
          <a:lstStyle/>
          <a:p>
            <a:pPr marL="0" indent="0">
              <a:buNone/>
            </a:pPr>
            <a:r>
              <a:rPr lang="en-US" b="1" u="sng" dirty="0"/>
              <a:t>Operation:</a:t>
            </a:r>
            <a:r>
              <a:rPr lang="en-US" u="sng" dirty="0"/>
              <a:t> </a:t>
            </a:r>
            <a:r>
              <a:rPr lang="en-US" dirty="0"/>
              <a:t> </a:t>
            </a:r>
            <a:br>
              <a:rPr lang="en-US" dirty="0"/>
            </a:br>
            <a:r>
              <a:rPr lang="en-US" dirty="0" err="1"/>
              <a:t>chooseRecipe</a:t>
            </a:r>
            <a:r>
              <a:rPr lang="en-US" dirty="0"/>
              <a:t>(recipe, </a:t>
            </a:r>
            <a:r>
              <a:rPr lang="en-US" dirty="0" err="1"/>
              <a:t>portionCount</a:t>
            </a:r>
            <a:r>
              <a:rPr lang="en-US" dirty="0"/>
              <a:t>)</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has been returned</a:t>
            </a:r>
            <a:endParaRPr lang="en-DK" dirty="0"/>
          </a:p>
          <a:p>
            <a:pPr marL="0" indent="0">
              <a:buNone/>
            </a:pPr>
            <a:r>
              <a:rPr lang="en-US" b="1" u="sng" dirty="0"/>
              <a:t>Postconditions:</a:t>
            </a:r>
            <a:endParaRPr lang="en-DK" dirty="0"/>
          </a:p>
          <a:p>
            <a:pPr marL="0" indent="0">
              <a:buNone/>
            </a:pPr>
            <a:r>
              <a:rPr lang="en-US" dirty="0"/>
              <a:t>A recipe r was selected</a:t>
            </a:r>
            <a:endParaRPr lang="en-DK" dirty="0"/>
          </a:p>
          <a:p>
            <a:pPr marL="0" indent="0">
              <a:buNone/>
            </a:pPr>
            <a:r>
              <a:rPr lang="en-US" dirty="0" err="1"/>
              <a:t>r.portionCount</a:t>
            </a:r>
            <a:r>
              <a:rPr lang="en-US" dirty="0"/>
              <a:t> was set to </a:t>
            </a:r>
            <a:r>
              <a:rPr lang="en-US" dirty="0" err="1"/>
              <a:t>portionCount</a:t>
            </a:r>
            <a:endParaRPr lang="en-DK" dirty="0"/>
          </a:p>
          <a:p>
            <a:pPr marL="0" indent="0">
              <a:buNone/>
            </a:pPr>
            <a:r>
              <a:rPr lang="en-US" dirty="0" err="1"/>
              <a:t>r.amount</a:t>
            </a:r>
            <a:r>
              <a:rPr lang="en-US" dirty="0"/>
              <a:t> was set to </a:t>
            </a:r>
            <a:r>
              <a:rPr lang="en-US" dirty="0" err="1"/>
              <a:t>r.potionCount</a:t>
            </a:r>
            <a:r>
              <a:rPr lang="en-US" dirty="0"/>
              <a:t> * </a:t>
            </a:r>
            <a:r>
              <a:rPr lang="en-US" dirty="0" err="1"/>
              <a:t>r.portionSize</a:t>
            </a:r>
            <a:endParaRPr lang="en-DK" dirty="0"/>
          </a:p>
          <a:p>
            <a:pPr marL="0" indent="0">
              <a:buNone/>
            </a:pPr>
            <a:endParaRPr lang="en-DK" dirty="0"/>
          </a:p>
        </p:txBody>
      </p:sp>
    </p:spTree>
    <p:extLst>
      <p:ext uri="{BB962C8B-B14F-4D97-AF65-F5344CB8AC3E}">
        <p14:creationId xmlns:p14="http://schemas.microsoft.com/office/powerpoint/2010/main" val="270312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D5EC69-C4A4-485D-B358-B3AEEACE0A3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DB0EA1CC-D3EB-4AE2-8230-66876992F211}"/>
              </a:ext>
            </a:extLst>
          </p:cNvPr>
          <p:cNvSpPr>
            <a:spLocks noGrp="1"/>
          </p:cNvSpPr>
          <p:nvPr>
            <p:ph idx="1"/>
          </p:nvPr>
        </p:nvSpPr>
        <p:spPr/>
        <p:txBody>
          <a:bodyPr>
            <a:normAutofit lnSpcReduction="10000"/>
          </a:bodyPr>
          <a:lstStyle/>
          <a:p>
            <a:pPr marL="0" indent="0">
              <a:buNone/>
            </a:pPr>
            <a:r>
              <a:rPr lang="en-US" b="1" u="sng" dirty="0"/>
              <a:t>Operation:</a:t>
            </a:r>
            <a:r>
              <a:rPr lang="en-US" u="sng" dirty="0"/>
              <a:t> </a:t>
            </a:r>
            <a:r>
              <a:rPr lang="en-US" dirty="0"/>
              <a:t> </a:t>
            </a:r>
            <a:br>
              <a:rPr lang="en-US" dirty="0"/>
            </a:br>
            <a:r>
              <a:rPr lang="en-US" dirty="0" err="1"/>
              <a:t>showIngredients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foodie exist</a:t>
            </a:r>
            <a:endParaRPr lang="en-DK" dirty="0"/>
          </a:p>
          <a:p>
            <a:pPr marL="0" indent="0">
              <a:buNone/>
            </a:pPr>
            <a:r>
              <a:rPr lang="en-US" dirty="0" err="1"/>
              <a:t>listOfIngredients</a:t>
            </a:r>
            <a:r>
              <a:rPr lang="en-US" dirty="0"/>
              <a:t> </a:t>
            </a:r>
            <a:r>
              <a:rPr lang="en-US" dirty="0" err="1"/>
              <a:t>loi</a:t>
            </a:r>
            <a:r>
              <a:rPr lang="en-US" dirty="0"/>
              <a:t> exists</a:t>
            </a:r>
            <a:endParaRPr lang="en-DK" dirty="0"/>
          </a:p>
          <a:p>
            <a:pPr marL="0" indent="0">
              <a:buNone/>
            </a:pPr>
            <a:r>
              <a:rPr lang="en-US" dirty="0"/>
              <a:t>An instance of one ingredient I exists</a:t>
            </a:r>
            <a:endParaRPr lang="en-DK" dirty="0"/>
          </a:p>
          <a:p>
            <a:pPr marL="0" indent="0">
              <a:buNone/>
            </a:pPr>
            <a:r>
              <a:rPr lang="en-US" b="1" u="sng" dirty="0"/>
              <a:t>Postconditions:</a:t>
            </a:r>
            <a:endParaRPr lang="en-DK" dirty="0"/>
          </a:p>
          <a:p>
            <a:pPr marL="0" indent="0">
              <a:buNone/>
            </a:pPr>
            <a:r>
              <a:rPr lang="en-US" dirty="0"/>
              <a:t>A list of all ingredients has been returned</a:t>
            </a:r>
            <a:endParaRPr lang="en-DK" dirty="0"/>
          </a:p>
          <a:p>
            <a:endParaRPr lang="en-DK" dirty="0"/>
          </a:p>
        </p:txBody>
      </p:sp>
    </p:spTree>
    <p:extLst>
      <p:ext uri="{BB962C8B-B14F-4D97-AF65-F5344CB8AC3E}">
        <p14:creationId xmlns:p14="http://schemas.microsoft.com/office/powerpoint/2010/main" val="154807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4A841A-1F4A-457A-9EF6-D19EB7A4EAD9}"/>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E0C1EDAD-AA32-4023-9210-436E49BA4047}"/>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getSelected</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all ingredients has been returned</a:t>
            </a:r>
            <a:endParaRPr lang="en-DK" dirty="0"/>
          </a:p>
          <a:p>
            <a:pPr marL="0" indent="0">
              <a:buNone/>
            </a:pPr>
            <a:r>
              <a:rPr lang="en-US" b="1" u="sng" dirty="0"/>
              <a:t>Postconditions:</a:t>
            </a:r>
            <a:endParaRPr lang="en-DK" dirty="0"/>
          </a:p>
          <a:p>
            <a:pPr marL="0" indent="0">
              <a:buNone/>
            </a:pPr>
            <a:r>
              <a:rPr lang="en-US" dirty="0"/>
              <a:t>A list of selected ingredients has been created.</a:t>
            </a:r>
            <a:endParaRPr lang="en-DK" dirty="0"/>
          </a:p>
          <a:p>
            <a:pPr marL="0" indent="0">
              <a:buNone/>
            </a:pPr>
            <a:endParaRPr lang="en-DK" dirty="0"/>
          </a:p>
        </p:txBody>
      </p:sp>
    </p:spTree>
    <p:extLst>
      <p:ext uri="{BB962C8B-B14F-4D97-AF65-F5344CB8AC3E}">
        <p14:creationId xmlns:p14="http://schemas.microsoft.com/office/powerpoint/2010/main" val="249905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90D37-9A7D-4610-8E76-55C69CAD2F1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76B4F983-4D68-4ADF-A2DD-18787FAEE204}"/>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matchIngredientsToRecipes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selected ingredients exists</a:t>
            </a:r>
            <a:endParaRPr lang="en-DK" dirty="0"/>
          </a:p>
          <a:p>
            <a:pPr marL="0" indent="0">
              <a:buNone/>
            </a:pPr>
            <a:r>
              <a:rPr lang="en-US" b="1" u="sng" dirty="0"/>
              <a:t>Postconditions:</a:t>
            </a:r>
            <a:endParaRPr lang="en-DK" dirty="0"/>
          </a:p>
          <a:p>
            <a:pPr marL="0" indent="0">
              <a:buNone/>
            </a:pPr>
            <a:r>
              <a:rPr lang="en-US" dirty="0"/>
              <a:t>A </a:t>
            </a:r>
            <a:r>
              <a:rPr lang="en-US" dirty="0" err="1"/>
              <a:t>sql</a:t>
            </a:r>
            <a:r>
              <a:rPr lang="en-US" dirty="0"/>
              <a:t> query with matching recipes has been created</a:t>
            </a:r>
            <a:endParaRPr lang="en-DK" dirty="0"/>
          </a:p>
          <a:p>
            <a:endParaRPr lang="en-DK" dirty="0"/>
          </a:p>
        </p:txBody>
      </p:sp>
    </p:spTree>
    <p:extLst>
      <p:ext uri="{BB962C8B-B14F-4D97-AF65-F5344CB8AC3E}">
        <p14:creationId xmlns:p14="http://schemas.microsoft.com/office/powerpoint/2010/main" val="182524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418266-88C7-4767-87BF-1CD9B9D4D35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2CDD39C1-A85E-4994-A207-2640799BD0F7}"/>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getRecipesList</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a:t>
            </a:r>
            <a:r>
              <a:rPr lang="en-US" dirty="0" err="1"/>
              <a:t>sql</a:t>
            </a:r>
            <a:r>
              <a:rPr lang="en-US" dirty="0"/>
              <a:t> query with matching recipes exists</a:t>
            </a:r>
            <a:endParaRPr lang="en-DK" dirty="0"/>
          </a:p>
          <a:p>
            <a:pPr marL="0" indent="0">
              <a:buNone/>
            </a:pPr>
            <a:r>
              <a:rPr lang="en-US" b="1" u="sng" dirty="0"/>
              <a:t>Postconditions:</a:t>
            </a:r>
            <a:endParaRPr lang="en-DK" dirty="0"/>
          </a:p>
          <a:p>
            <a:pPr marL="0" indent="0">
              <a:buNone/>
            </a:pPr>
            <a:r>
              <a:rPr lang="en-US" dirty="0"/>
              <a:t>A list with matching recipes has been created</a:t>
            </a:r>
            <a:endParaRPr lang="en-DK" dirty="0"/>
          </a:p>
          <a:p>
            <a:pPr marL="0" indent="0">
              <a:buNone/>
            </a:pPr>
            <a:endParaRPr lang="en-DK" dirty="0"/>
          </a:p>
        </p:txBody>
      </p:sp>
    </p:spTree>
    <p:extLst>
      <p:ext uri="{BB962C8B-B14F-4D97-AF65-F5344CB8AC3E}">
        <p14:creationId xmlns:p14="http://schemas.microsoft.com/office/powerpoint/2010/main" val="101204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E8476-70A0-48EB-8C10-22384D5C7DB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02B3D735-D52C-4160-974E-E28A46A1C830}"/>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showRecipes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exists</a:t>
            </a:r>
            <a:endParaRPr lang="en-DK" dirty="0"/>
          </a:p>
          <a:p>
            <a:pPr marL="0" indent="0">
              <a:buNone/>
            </a:pPr>
            <a:r>
              <a:rPr lang="en-US" b="1" u="sng" dirty="0"/>
              <a:t>Postconditions:</a:t>
            </a:r>
            <a:endParaRPr lang="en-DK" dirty="0"/>
          </a:p>
          <a:p>
            <a:pPr marL="0" indent="0">
              <a:buNone/>
            </a:pPr>
            <a:r>
              <a:rPr lang="en-US" dirty="0"/>
              <a:t>A list of matching recipes has been returned</a:t>
            </a:r>
            <a:endParaRPr lang="en-DK" dirty="0"/>
          </a:p>
          <a:p>
            <a:pPr marL="0" indent="0">
              <a:buNone/>
            </a:pPr>
            <a:endParaRPr lang="en-DK" dirty="0"/>
          </a:p>
        </p:txBody>
      </p:sp>
    </p:spTree>
    <p:extLst>
      <p:ext uri="{BB962C8B-B14F-4D97-AF65-F5344CB8AC3E}">
        <p14:creationId xmlns:p14="http://schemas.microsoft.com/office/powerpoint/2010/main" val="24279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E9CA0-56AA-41FA-80F5-E70A45A5A91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D1E2CC48-F2FE-4499-B130-C55061DF85AB}"/>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chooseRecipe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has been shown</a:t>
            </a:r>
            <a:endParaRPr lang="en-DK" dirty="0"/>
          </a:p>
          <a:p>
            <a:pPr marL="0" indent="0">
              <a:buNone/>
            </a:pPr>
            <a:r>
              <a:rPr lang="en-US" b="1" u="sng" dirty="0"/>
              <a:t>Postconditions:</a:t>
            </a:r>
            <a:endParaRPr lang="en-DK" dirty="0"/>
          </a:p>
          <a:p>
            <a:pPr marL="0" indent="0">
              <a:buNone/>
            </a:pPr>
            <a:r>
              <a:rPr lang="en-US" dirty="0"/>
              <a:t>A chosen Recipe object has been created</a:t>
            </a:r>
            <a:endParaRPr lang="en-DK" dirty="0"/>
          </a:p>
        </p:txBody>
      </p:sp>
    </p:spTree>
    <p:extLst>
      <p:ext uri="{BB962C8B-B14F-4D97-AF65-F5344CB8AC3E}">
        <p14:creationId xmlns:p14="http://schemas.microsoft.com/office/powerpoint/2010/main" val="171040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A17AB1-AF30-46C3-B7DA-A5AE82B3E15E}"/>
              </a:ext>
            </a:extLst>
          </p:cNvPr>
          <p:cNvSpPr>
            <a:spLocks noGrp="1"/>
          </p:cNvSpPr>
          <p:nvPr>
            <p:ph type="title"/>
          </p:nvPr>
        </p:nvSpPr>
        <p:spPr/>
        <p:txBody>
          <a:bodyPr/>
          <a:lstStyle/>
          <a:p>
            <a:r>
              <a:rPr lang="da-DK" dirty="0" err="1"/>
              <a:t>Use</a:t>
            </a:r>
            <a:r>
              <a:rPr lang="da-DK" dirty="0"/>
              <a:t> Case Diagram</a:t>
            </a:r>
            <a:endParaRPr lang="en-DK" dirty="0"/>
          </a:p>
        </p:txBody>
      </p:sp>
      <p:pic>
        <p:nvPicPr>
          <p:cNvPr id="4" name="Billede 3">
            <a:extLst>
              <a:ext uri="{FF2B5EF4-FFF2-40B4-BE49-F238E27FC236}">
                <a16:creationId xmlns:a16="http://schemas.microsoft.com/office/drawing/2014/main" id="{13405340-B946-4B85-A506-D7E218AAE959}"/>
              </a:ext>
            </a:extLst>
          </p:cNvPr>
          <p:cNvPicPr>
            <a:picLocks noChangeAspect="1"/>
          </p:cNvPicPr>
          <p:nvPr/>
        </p:nvPicPr>
        <p:blipFill>
          <a:blip r:embed="rId2"/>
          <a:stretch>
            <a:fillRect/>
          </a:stretch>
        </p:blipFill>
        <p:spPr>
          <a:xfrm>
            <a:off x="6403522" y="600869"/>
            <a:ext cx="3860623" cy="5656262"/>
          </a:xfrm>
          <a:prstGeom prst="rect">
            <a:avLst/>
          </a:prstGeom>
        </p:spPr>
      </p:pic>
    </p:spTree>
    <p:extLst>
      <p:ext uri="{BB962C8B-B14F-4D97-AF65-F5344CB8AC3E}">
        <p14:creationId xmlns:p14="http://schemas.microsoft.com/office/powerpoint/2010/main" val="1789454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60C57-EC61-49A6-AF08-88F87E5752C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A439C7D7-2EDE-44E4-85EA-51F5AD0E4487}"/>
              </a:ext>
            </a:extLst>
          </p:cNvPr>
          <p:cNvSpPr>
            <a:spLocks noGrp="1"/>
          </p:cNvSpPr>
          <p:nvPr>
            <p:ph idx="1"/>
          </p:nvPr>
        </p:nvSpPr>
        <p:spPr/>
        <p:txBody>
          <a:bodyPr>
            <a:normAutofit lnSpcReduction="10000"/>
          </a:bodyPr>
          <a:lstStyle/>
          <a:p>
            <a:pPr marL="0" indent="0">
              <a:buNone/>
            </a:pPr>
            <a:r>
              <a:rPr lang="en-US" b="1" u="sng" dirty="0"/>
              <a:t>Operation:</a:t>
            </a:r>
            <a:r>
              <a:rPr lang="en-US" u="sng" dirty="0"/>
              <a:t> </a:t>
            </a:r>
            <a:r>
              <a:rPr lang="en-US" dirty="0"/>
              <a:t> </a:t>
            </a:r>
            <a:br>
              <a:rPr lang="en-US" dirty="0"/>
            </a:br>
            <a:r>
              <a:rPr lang="en-US" dirty="0" err="1"/>
              <a:t>getSelectedRecipe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chosen Recipe object exists</a:t>
            </a:r>
            <a:endParaRPr lang="en-DK" dirty="0"/>
          </a:p>
          <a:p>
            <a:pPr marL="0" indent="0">
              <a:buNone/>
            </a:pPr>
            <a:r>
              <a:rPr lang="en-US" b="1" u="sng" dirty="0"/>
              <a:t>Postconditions:</a:t>
            </a:r>
            <a:endParaRPr lang="en-DK" dirty="0"/>
          </a:p>
          <a:p>
            <a:pPr marL="0" indent="0">
              <a:buNone/>
            </a:pPr>
            <a:r>
              <a:rPr lang="en-US" dirty="0"/>
              <a:t>A chosen Recipe has been shown</a:t>
            </a:r>
            <a:endParaRPr lang="en-DK" dirty="0"/>
          </a:p>
          <a:p>
            <a:pPr marL="0" indent="0">
              <a:buNone/>
            </a:pPr>
            <a:r>
              <a:rPr lang="da-DK" dirty="0"/>
              <a:t>GUI henter information fra Databasen, altså </a:t>
            </a:r>
            <a:r>
              <a:rPr lang="da-DK" dirty="0" err="1"/>
              <a:t>textFields</a:t>
            </a:r>
            <a:r>
              <a:rPr lang="da-DK" dirty="0"/>
              <a:t> bliver </a:t>
            </a:r>
            <a:r>
              <a:rPr lang="da-DK" dirty="0" err="1"/>
              <a:t>populated</a:t>
            </a:r>
            <a:r>
              <a:rPr lang="da-DK" dirty="0"/>
              <a:t> fra Databasen</a:t>
            </a:r>
            <a:endParaRPr lang="en-DK" dirty="0"/>
          </a:p>
          <a:p>
            <a:endParaRPr lang="en-DK" dirty="0"/>
          </a:p>
        </p:txBody>
      </p:sp>
    </p:spTree>
    <p:extLst>
      <p:ext uri="{BB962C8B-B14F-4D97-AF65-F5344CB8AC3E}">
        <p14:creationId xmlns:p14="http://schemas.microsoft.com/office/powerpoint/2010/main" val="10737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1D10D-E25D-4A33-95C1-934E7FE99189}"/>
              </a:ext>
            </a:extLst>
          </p:cNvPr>
          <p:cNvSpPr>
            <a:spLocks noGrp="1"/>
          </p:cNvSpPr>
          <p:nvPr>
            <p:ph type="title"/>
          </p:nvPr>
        </p:nvSpPr>
        <p:spPr/>
        <p:txBody>
          <a:bodyPr/>
          <a:lstStyle/>
          <a:p>
            <a:r>
              <a:rPr lang="da-DK" dirty="0"/>
              <a:t>SD – 1 Find </a:t>
            </a:r>
            <a:r>
              <a:rPr lang="da-DK" dirty="0" err="1"/>
              <a:t>Recipe</a:t>
            </a:r>
            <a:r>
              <a:rPr lang="da-DK" dirty="0"/>
              <a:t> (Gammel) </a:t>
            </a:r>
            <a:endParaRPr lang="en-DK" dirty="0"/>
          </a:p>
        </p:txBody>
      </p:sp>
      <p:pic>
        <p:nvPicPr>
          <p:cNvPr id="5" name="Billede 4" descr="Et billede, der indeholder kort, tekst&#10;&#10;Automatisk genereret beskrivelse">
            <a:extLst>
              <a:ext uri="{FF2B5EF4-FFF2-40B4-BE49-F238E27FC236}">
                <a16:creationId xmlns:a16="http://schemas.microsoft.com/office/drawing/2014/main" id="{179D7B1D-2412-4D27-8E7E-263BF2B9524A}"/>
              </a:ext>
            </a:extLst>
          </p:cNvPr>
          <p:cNvPicPr>
            <a:picLocks noChangeAspect="1"/>
          </p:cNvPicPr>
          <p:nvPr/>
        </p:nvPicPr>
        <p:blipFill rotWithShape="1">
          <a:blip r:embed="rId2">
            <a:extLst>
              <a:ext uri="{28A0092B-C50C-407E-A947-70E740481C1C}">
                <a14:useLocalDpi xmlns:a14="http://schemas.microsoft.com/office/drawing/2010/main" val="0"/>
              </a:ext>
            </a:extLst>
          </a:blip>
          <a:srcRect b="10778"/>
          <a:stretch/>
        </p:blipFill>
        <p:spPr>
          <a:xfrm>
            <a:off x="2885445" y="1389249"/>
            <a:ext cx="5676894" cy="5468751"/>
          </a:xfrm>
          <a:prstGeom prst="rect">
            <a:avLst/>
          </a:prstGeom>
        </p:spPr>
      </p:pic>
    </p:spTree>
    <p:extLst>
      <p:ext uri="{BB962C8B-B14F-4D97-AF65-F5344CB8AC3E}">
        <p14:creationId xmlns:p14="http://schemas.microsoft.com/office/powerpoint/2010/main" val="334087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0A85E-B31C-4B91-866D-53F32C3F1C1D}"/>
              </a:ext>
            </a:extLst>
          </p:cNvPr>
          <p:cNvSpPr>
            <a:spLocks noGrp="1"/>
          </p:cNvSpPr>
          <p:nvPr>
            <p:ph type="title"/>
          </p:nvPr>
        </p:nvSpPr>
        <p:spPr/>
        <p:txBody>
          <a:bodyPr/>
          <a:lstStyle/>
          <a:p>
            <a:r>
              <a:rPr lang="da-DK" dirty="0"/>
              <a:t>SD – 1 Find </a:t>
            </a:r>
            <a:r>
              <a:rPr lang="da-DK" dirty="0" err="1"/>
              <a:t>Recipe</a:t>
            </a:r>
            <a:r>
              <a:rPr lang="da-DK" dirty="0"/>
              <a:t> (Ny)</a:t>
            </a:r>
            <a:endParaRPr lang="en-DK" dirty="0"/>
          </a:p>
        </p:txBody>
      </p:sp>
      <p:pic>
        <p:nvPicPr>
          <p:cNvPr id="5" name="Billede 4">
            <a:extLst>
              <a:ext uri="{FF2B5EF4-FFF2-40B4-BE49-F238E27FC236}">
                <a16:creationId xmlns:a16="http://schemas.microsoft.com/office/drawing/2014/main" id="{4F702BDA-0AE2-46D7-8ACA-2826F2E2BAAF}"/>
              </a:ext>
            </a:extLst>
          </p:cNvPr>
          <p:cNvPicPr>
            <a:picLocks noChangeAspect="1"/>
          </p:cNvPicPr>
          <p:nvPr/>
        </p:nvPicPr>
        <p:blipFill rotWithShape="1">
          <a:blip r:embed="rId2">
            <a:extLst>
              <a:ext uri="{28A0092B-C50C-407E-A947-70E740481C1C}">
                <a14:useLocalDpi xmlns:a14="http://schemas.microsoft.com/office/drawing/2010/main" val="0"/>
              </a:ext>
            </a:extLst>
          </a:blip>
          <a:srcRect b="28296"/>
          <a:stretch/>
        </p:blipFill>
        <p:spPr>
          <a:xfrm>
            <a:off x="1966857" y="1584512"/>
            <a:ext cx="7559040" cy="4753535"/>
          </a:xfrm>
          <a:prstGeom prst="rect">
            <a:avLst/>
          </a:prstGeom>
        </p:spPr>
      </p:pic>
    </p:spTree>
    <p:extLst>
      <p:ext uri="{BB962C8B-B14F-4D97-AF65-F5344CB8AC3E}">
        <p14:creationId xmlns:p14="http://schemas.microsoft.com/office/powerpoint/2010/main" val="350721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220D5E-1CE9-4DD8-A13D-E788F64365FC}"/>
              </a:ext>
            </a:extLst>
          </p:cNvPr>
          <p:cNvSpPr>
            <a:spLocks noGrp="1"/>
          </p:cNvSpPr>
          <p:nvPr>
            <p:ph type="title"/>
          </p:nvPr>
        </p:nvSpPr>
        <p:spPr/>
        <p:txBody>
          <a:bodyPr/>
          <a:lstStyle/>
          <a:p>
            <a:r>
              <a:rPr lang="da-DK" dirty="0"/>
              <a:t>Klassediagram (Gammel)</a:t>
            </a:r>
            <a:endParaRPr lang="en-DK" dirty="0"/>
          </a:p>
        </p:txBody>
      </p:sp>
      <p:pic>
        <p:nvPicPr>
          <p:cNvPr id="5" name="Billede 4" descr="Et billede, der indeholder skærmbillede&#10;&#10;Automatisk genereret beskrivelse">
            <a:extLst>
              <a:ext uri="{FF2B5EF4-FFF2-40B4-BE49-F238E27FC236}">
                <a16:creationId xmlns:a16="http://schemas.microsoft.com/office/drawing/2014/main" id="{995D4BF1-8D1E-4502-9570-06F3D60E3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017" y="1800076"/>
            <a:ext cx="9390053" cy="4543574"/>
          </a:xfrm>
          <a:prstGeom prst="rect">
            <a:avLst/>
          </a:prstGeom>
        </p:spPr>
      </p:pic>
    </p:spTree>
    <p:extLst>
      <p:ext uri="{BB962C8B-B14F-4D97-AF65-F5344CB8AC3E}">
        <p14:creationId xmlns:p14="http://schemas.microsoft.com/office/powerpoint/2010/main" val="251825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64BC4-E3EF-42DB-A85A-F5ABEF8F24E9}"/>
              </a:ext>
            </a:extLst>
          </p:cNvPr>
          <p:cNvSpPr>
            <a:spLocks noGrp="1"/>
          </p:cNvSpPr>
          <p:nvPr>
            <p:ph type="title"/>
          </p:nvPr>
        </p:nvSpPr>
        <p:spPr/>
        <p:txBody>
          <a:bodyPr/>
          <a:lstStyle/>
          <a:p>
            <a:r>
              <a:rPr lang="da-DK" dirty="0"/>
              <a:t>Klassediagram (Ny)</a:t>
            </a:r>
            <a:endParaRPr lang="en-DK" dirty="0"/>
          </a:p>
        </p:txBody>
      </p:sp>
      <p:pic>
        <p:nvPicPr>
          <p:cNvPr id="5" name="Billede 4" descr="Et billede, der indeholder skærmbillede&#10;&#10;Automatisk genereret beskrivelse">
            <a:extLst>
              <a:ext uri="{FF2B5EF4-FFF2-40B4-BE49-F238E27FC236}">
                <a16:creationId xmlns:a16="http://schemas.microsoft.com/office/drawing/2014/main" id="{6966823C-6C34-4904-84CA-71BE05CDF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443" y="-1"/>
            <a:ext cx="6271712" cy="6753225"/>
          </a:xfrm>
          <a:prstGeom prst="rect">
            <a:avLst/>
          </a:prstGeom>
        </p:spPr>
      </p:pic>
    </p:spTree>
    <p:extLst>
      <p:ext uri="{BB962C8B-B14F-4D97-AF65-F5344CB8AC3E}">
        <p14:creationId xmlns:p14="http://schemas.microsoft.com/office/powerpoint/2010/main" val="131375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63486-7A76-4609-8B62-165AC1E2086D}"/>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(Gammel)</a:t>
            </a:r>
            <a:endParaRPr lang="en-DK" dirty="0"/>
          </a:p>
        </p:txBody>
      </p:sp>
      <p:sp>
        <p:nvSpPr>
          <p:cNvPr id="3" name="Pladsholder til indhold 2">
            <a:extLst>
              <a:ext uri="{FF2B5EF4-FFF2-40B4-BE49-F238E27FC236}">
                <a16:creationId xmlns:a16="http://schemas.microsoft.com/office/drawing/2014/main" id="{90ECC8DA-8882-4DB0-AC95-FA8371BA80FE}"/>
              </a:ext>
            </a:extLst>
          </p:cNvPr>
          <p:cNvSpPr>
            <a:spLocks noGrp="1"/>
          </p:cNvSpPr>
          <p:nvPr>
            <p:ph idx="1"/>
          </p:nvPr>
        </p:nvSpPr>
        <p:spPr/>
        <p:txBody>
          <a:bodyPr>
            <a:normAutofit fontScale="70000" lnSpcReduction="20000"/>
          </a:bodyPr>
          <a:lstStyle/>
          <a:p>
            <a:pPr marL="0" indent="0">
              <a:buNone/>
            </a:pPr>
            <a:r>
              <a:rPr lang="en-US" dirty="0"/>
              <a:t>Add ingredient</a:t>
            </a:r>
            <a:endParaRPr lang="en-DK" dirty="0"/>
          </a:p>
          <a:p>
            <a:pPr marL="0" indent="0">
              <a:buNone/>
            </a:pPr>
            <a:r>
              <a:rPr lang="en-US" dirty="0"/>
              <a:t> </a:t>
            </a:r>
            <a:endParaRPr lang="en-DK" dirty="0"/>
          </a:p>
          <a:p>
            <a:pPr marL="0" indent="0">
              <a:buNone/>
            </a:pPr>
            <a:r>
              <a:rPr lang="en-US" b="1" dirty="0"/>
              <a:t>Brief</a:t>
            </a:r>
            <a:endParaRPr lang="en-DK" b="1" dirty="0"/>
          </a:p>
          <a:p>
            <a:pPr marL="0" indent="0">
              <a:buNone/>
            </a:pPr>
            <a:r>
              <a:rPr lang="en-US" dirty="0"/>
              <a:t>The user adds an ingredient to a list of ingredients.</a:t>
            </a:r>
            <a:endParaRPr lang="en-DK" dirty="0"/>
          </a:p>
          <a:p>
            <a:pPr marL="0" indent="0">
              <a:buNone/>
            </a:pPr>
            <a:r>
              <a:rPr lang="en-US" dirty="0"/>
              <a:t>When the ingredient is added, information about calories, protein, fat and carbohydrates are drawn from external source and all the information is added to a list.</a:t>
            </a:r>
            <a:endParaRPr lang="en-DK" dirty="0"/>
          </a:p>
          <a:p>
            <a:pPr marL="0" indent="0">
              <a:buNone/>
            </a:pPr>
            <a:r>
              <a:rPr lang="en-US" dirty="0"/>
              <a:t> </a:t>
            </a:r>
            <a:endParaRPr lang="en-DK" dirty="0"/>
          </a:p>
          <a:p>
            <a:pPr marL="0" indent="0">
              <a:buNone/>
            </a:pPr>
            <a:r>
              <a:rPr lang="en-US" b="1" dirty="0"/>
              <a:t>Casual</a:t>
            </a:r>
            <a:endParaRPr lang="en-DK" b="1" dirty="0"/>
          </a:p>
          <a:p>
            <a:pPr marL="0" indent="0">
              <a:buNone/>
            </a:pPr>
            <a:r>
              <a:rPr lang="en-US" b="1" dirty="0"/>
              <a:t>Main success scenario</a:t>
            </a:r>
            <a:r>
              <a:rPr lang="en-US" dirty="0"/>
              <a:t>:</a:t>
            </a:r>
            <a:endParaRPr lang="en-DK" dirty="0"/>
          </a:p>
          <a:p>
            <a:pPr marL="0" lvl="0" indent="0">
              <a:buNone/>
            </a:pPr>
            <a:r>
              <a:rPr lang="en-US" dirty="0"/>
              <a:t>The user specifies by name which ingredient he wants to add to the list and the ingredient is added.</a:t>
            </a:r>
            <a:endParaRPr lang="en-DK" dirty="0"/>
          </a:p>
          <a:p>
            <a:pPr marL="0" indent="0">
              <a:buNone/>
            </a:pPr>
            <a:r>
              <a:rPr lang="en-US" b="1" dirty="0"/>
              <a:t>Alternate scenarios:</a:t>
            </a:r>
            <a:endParaRPr lang="en-DK" dirty="0"/>
          </a:p>
          <a:p>
            <a:pPr marL="0" lvl="0" indent="0">
              <a:buNone/>
            </a:pPr>
            <a:r>
              <a:rPr lang="en-US" dirty="0"/>
              <a:t>The ingredient cannot be found in the external source when searching by name.</a:t>
            </a:r>
            <a:endParaRPr lang="en-DK" dirty="0"/>
          </a:p>
          <a:p>
            <a:pPr marL="0" indent="0">
              <a:buNone/>
            </a:pPr>
            <a:endParaRPr lang="en-DK" dirty="0"/>
          </a:p>
        </p:txBody>
      </p:sp>
    </p:spTree>
    <p:extLst>
      <p:ext uri="{BB962C8B-B14F-4D97-AF65-F5344CB8AC3E}">
        <p14:creationId xmlns:p14="http://schemas.microsoft.com/office/powerpoint/2010/main" val="56029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0B6E9-C472-48BD-9DE7-8BB3E87C5352}"/>
              </a:ext>
            </a:extLst>
          </p:cNvPr>
          <p:cNvSpPr>
            <a:spLocks noGrp="1"/>
          </p:cNvSpPr>
          <p:nvPr>
            <p:ph type="title"/>
          </p:nvPr>
        </p:nvSpPr>
        <p:spPr>
          <a:xfrm>
            <a:off x="838200" y="365125"/>
            <a:ext cx="10515600" cy="1325563"/>
          </a:xfrm>
        </p:spPr>
        <p:txBody>
          <a:bodyPr/>
          <a:lstStyle/>
          <a:p>
            <a:r>
              <a:rPr lang="da-DK" dirty="0" err="1"/>
              <a:t>Use</a:t>
            </a:r>
            <a:r>
              <a:rPr lang="da-DK" dirty="0"/>
              <a:t> Case 2 – </a:t>
            </a:r>
            <a:r>
              <a:rPr lang="da-DK" dirty="0" err="1"/>
              <a:t>Add</a:t>
            </a:r>
            <a:r>
              <a:rPr lang="da-DK" dirty="0"/>
              <a:t> </a:t>
            </a:r>
            <a:r>
              <a:rPr lang="da-DK" dirty="0" err="1"/>
              <a:t>Ingredient</a:t>
            </a:r>
            <a:r>
              <a:rPr lang="da-DK" dirty="0"/>
              <a:t> (Gammel)</a:t>
            </a:r>
            <a:endParaRPr lang="en-DK" dirty="0"/>
          </a:p>
        </p:txBody>
      </p:sp>
      <p:graphicFrame>
        <p:nvGraphicFramePr>
          <p:cNvPr id="4" name="Pladsholder til indhold 3">
            <a:extLst>
              <a:ext uri="{FF2B5EF4-FFF2-40B4-BE49-F238E27FC236}">
                <a16:creationId xmlns:a16="http://schemas.microsoft.com/office/drawing/2014/main" id="{D74FC980-0BD1-4E6D-9524-04FE2C46C1B5}"/>
              </a:ext>
            </a:extLst>
          </p:cNvPr>
          <p:cNvGraphicFramePr>
            <a:graphicFrameLocks noGrp="1"/>
          </p:cNvGraphicFramePr>
          <p:nvPr>
            <p:ph idx="1"/>
            <p:extLst>
              <p:ext uri="{D42A27DB-BD31-4B8C-83A1-F6EECF244321}">
                <p14:modId xmlns:p14="http://schemas.microsoft.com/office/powerpoint/2010/main" val="1653206759"/>
              </p:ext>
            </p:extLst>
          </p:nvPr>
        </p:nvGraphicFramePr>
        <p:xfrm>
          <a:off x="2082919" y="1825626"/>
          <a:ext cx="8026162" cy="4351336"/>
        </p:xfrm>
        <a:graphic>
          <a:graphicData uri="http://schemas.openxmlformats.org/drawingml/2006/table">
            <a:tbl>
              <a:tblPr firstRow="1" firstCol="1" bandRow="1">
                <a:tableStyleId>{5C22544A-7EE6-4342-B048-85BDC9FD1C3A}</a:tableStyleId>
              </a:tblPr>
              <a:tblGrid>
                <a:gridCol w="2058775">
                  <a:extLst>
                    <a:ext uri="{9D8B030D-6E8A-4147-A177-3AD203B41FA5}">
                      <a16:colId xmlns:a16="http://schemas.microsoft.com/office/drawing/2014/main" val="3648516048"/>
                    </a:ext>
                  </a:extLst>
                </a:gridCol>
                <a:gridCol w="5967387">
                  <a:extLst>
                    <a:ext uri="{9D8B030D-6E8A-4147-A177-3AD203B41FA5}">
                      <a16:colId xmlns:a16="http://schemas.microsoft.com/office/drawing/2014/main" val="2236382735"/>
                    </a:ext>
                  </a:extLst>
                </a:gridCol>
              </a:tblGrid>
              <a:tr h="226972">
                <a:tc>
                  <a:txBody>
                    <a:bodyPr/>
                    <a:lstStyle/>
                    <a:p>
                      <a:pPr>
                        <a:lnSpc>
                          <a:spcPct val="107000"/>
                        </a:lnSpc>
                        <a:spcAft>
                          <a:spcPts val="0"/>
                        </a:spcAft>
                      </a:pPr>
                      <a:r>
                        <a:rPr lang="en-DK" sz="800" dirty="0">
                          <a:effectLst/>
                        </a:rPr>
                        <a:t>Use Case Section</a:t>
                      </a:r>
                      <a:endParaRPr lang="en-DK"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DK" sz="800">
                          <a:effectLst/>
                        </a:rPr>
                        <a:t>Comment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466167532"/>
                  </a:ext>
                </a:extLst>
              </a:tr>
              <a:tr h="226972">
                <a:tc>
                  <a:txBody>
                    <a:bodyPr/>
                    <a:lstStyle/>
                    <a:p>
                      <a:pPr>
                        <a:lnSpc>
                          <a:spcPct val="107000"/>
                        </a:lnSpc>
                        <a:spcAft>
                          <a:spcPts val="0"/>
                        </a:spcAft>
                      </a:pPr>
                      <a:r>
                        <a:rPr lang="en-DK" sz="800">
                          <a:effectLst/>
                        </a:rPr>
                        <a:t>Use Case Name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Add ingredient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630484416"/>
                  </a:ext>
                </a:extLst>
              </a:tr>
              <a:tr h="226972">
                <a:tc>
                  <a:txBody>
                    <a:bodyPr/>
                    <a:lstStyle/>
                    <a:p>
                      <a:pPr>
                        <a:lnSpc>
                          <a:spcPct val="107000"/>
                        </a:lnSpc>
                        <a:spcAft>
                          <a:spcPts val="0"/>
                        </a:spcAft>
                      </a:pPr>
                      <a:r>
                        <a:rPr lang="en-DK" sz="800">
                          <a:effectLst/>
                        </a:rPr>
                        <a:t>Scope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Ideal Food application</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668231988"/>
                  </a:ext>
                </a:extLst>
              </a:tr>
              <a:tr h="226972">
                <a:tc>
                  <a:txBody>
                    <a:bodyPr/>
                    <a:lstStyle/>
                    <a:p>
                      <a:pPr>
                        <a:lnSpc>
                          <a:spcPct val="107000"/>
                        </a:lnSpc>
                        <a:spcAft>
                          <a:spcPts val="0"/>
                        </a:spcAft>
                      </a:pPr>
                      <a:r>
                        <a:rPr lang="en-DK" sz="800">
                          <a:effectLst/>
                        </a:rPr>
                        <a:t>Level</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User goal</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660146889"/>
                  </a:ext>
                </a:extLst>
              </a:tr>
              <a:tr h="226972">
                <a:tc>
                  <a:txBody>
                    <a:bodyPr/>
                    <a:lstStyle/>
                    <a:p>
                      <a:pPr>
                        <a:lnSpc>
                          <a:spcPct val="107000"/>
                        </a:lnSpc>
                        <a:spcAft>
                          <a:spcPts val="0"/>
                        </a:spcAft>
                      </a:pPr>
                      <a:r>
                        <a:rPr lang="en-DK" sz="800">
                          <a:effectLst/>
                        </a:rPr>
                        <a:t>Primary Actor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Application user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524043110"/>
                  </a:ext>
                </a:extLst>
              </a:tr>
              <a:tr h="226972">
                <a:tc>
                  <a:txBody>
                    <a:bodyPr/>
                    <a:lstStyle/>
                    <a:p>
                      <a:pPr>
                        <a:lnSpc>
                          <a:spcPct val="107000"/>
                        </a:lnSpc>
                        <a:spcAft>
                          <a:spcPts val="0"/>
                        </a:spcAft>
                      </a:pPr>
                      <a:r>
                        <a:rPr lang="en-DK" sz="800">
                          <a:effectLst/>
                        </a:rPr>
                        <a:t>Stakeholders and Interest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Application user, developer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4218280611"/>
                  </a:ext>
                </a:extLst>
              </a:tr>
              <a:tr h="226972">
                <a:tc>
                  <a:txBody>
                    <a:bodyPr/>
                    <a:lstStyle/>
                    <a:p>
                      <a:pPr>
                        <a:lnSpc>
                          <a:spcPct val="107000"/>
                        </a:lnSpc>
                        <a:spcAft>
                          <a:spcPts val="0"/>
                        </a:spcAft>
                      </a:pPr>
                      <a:r>
                        <a:rPr lang="en-DK" sz="800">
                          <a:effectLst/>
                        </a:rPr>
                        <a:t>Preconditions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The user knows which ingredient he wants to add</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380040084"/>
                  </a:ext>
                </a:extLst>
              </a:tr>
              <a:tr h="226972">
                <a:tc>
                  <a:txBody>
                    <a:bodyPr/>
                    <a:lstStyle/>
                    <a:p>
                      <a:pPr>
                        <a:lnSpc>
                          <a:spcPct val="107000"/>
                        </a:lnSpc>
                        <a:spcAft>
                          <a:spcPts val="0"/>
                        </a:spcAft>
                      </a:pPr>
                      <a:r>
                        <a:rPr lang="en-DK" sz="800">
                          <a:effectLst/>
                        </a:rPr>
                        <a:t>Success Guarantee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The ingredient exists in the system</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276574814"/>
                  </a:ext>
                </a:extLst>
              </a:tr>
              <a:tr h="1262957">
                <a:tc>
                  <a:txBody>
                    <a:bodyPr/>
                    <a:lstStyle/>
                    <a:p>
                      <a:pPr>
                        <a:lnSpc>
                          <a:spcPct val="107000"/>
                        </a:lnSpc>
                        <a:spcAft>
                          <a:spcPts val="0"/>
                        </a:spcAft>
                      </a:pPr>
                      <a:r>
                        <a:rPr lang="en-DK" sz="800">
                          <a:effectLst/>
                        </a:rPr>
                        <a:t>Main Success Scenario</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marL="342900" lvl="0" indent="-342900">
                        <a:lnSpc>
                          <a:spcPct val="107000"/>
                        </a:lnSpc>
                        <a:spcAft>
                          <a:spcPts val="0"/>
                        </a:spcAft>
                        <a:buFont typeface="+mj-lt"/>
                        <a:buAutoNum type="arabicPeriod"/>
                      </a:pPr>
                      <a:r>
                        <a:rPr lang="en-US" sz="800">
                          <a:effectLst/>
                        </a:rPr>
                        <a:t>The application user wants to add an ingredient.</a:t>
                      </a:r>
                      <a:endParaRPr lang="en-DK" sz="800">
                        <a:effectLst/>
                      </a:endParaRPr>
                    </a:p>
                    <a:p>
                      <a:pPr marL="342900" lvl="0" indent="-342900">
                        <a:lnSpc>
                          <a:spcPct val="107000"/>
                        </a:lnSpc>
                        <a:spcAft>
                          <a:spcPts val="0"/>
                        </a:spcAft>
                        <a:buFont typeface="+mj-lt"/>
                        <a:buAutoNum type="arabicPeriod"/>
                      </a:pPr>
                      <a:r>
                        <a:rPr lang="en-US" sz="800">
                          <a:effectLst/>
                        </a:rPr>
                        <a:t>System responds with OK</a:t>
                      </a:r>
                      <a:endParaRPr lang="en-DK" sz="800">
                        <a:effectLst/>
                      </a:endParaRPr>
                    </a:p>
                    <a:p>
                      <a:pPr marL="342900" lvl="0" indent="-342900">
                        <a:lnSpc>
                          <a:spcPct val="107000"/>
                        </a:lnSpc>
                        <a:spcAft>
                          <a:spcPts val="0"/>
                        </a:spcAft>
                        <a:buFont typeface="+mj-lt"/>
                        <a:buAutoNum type="arabicPeriod"/>
                      </a:pPr>
                      <a:r>
                        <a:rPr lang="en-US" sz="800">
                          <a:effectLst/>
                        </a:rPr>
                        <a:t>The user specifies by name which ingredient he wants to add to the list.</a:t>
                      </a:r>
                      <a:endParaRPr lang="en-DK" sz="800">
                        <a:effectLst/>
                      </a:endParaRPr>
                    </a:p>
                    <a:p>
                      <a:pPr marL="342900" lvl="0" indent="-342900">
                        <a:lnSpc>
                          <a:spcPct val="107000"/>
                        </a:lnSpc>
                        <a:spcAft>
                          <a:spcPts val="0"/>
                        </a:spcAft>
                        <a:buFont typeface="+mj-lt"/>
                        <a:buAutoNum type="arabicPeriod"/>
                      </a:pPr>
                      <a:r>
                        <a:rPr lang="en-US" sz="800">
                          <a:effectLst/>
                        </a:rPr>
                        <a:t>The system finds all the information about the ingredient from an external source.</a:t>
                      </a:r>
                      <a:endParaRPr lang="en-DK" sz="800">
                        <a:effectLst/>
                      </a:endParaRPr>
                    </a:p>
                    <a:p>
                      <a:pPr marL="342900" lvl="0" indent="-342900">
                        <a:lnSpc>
                          <a:spcPct val="107000"/>
                        </a:lnSpc>
                        <a:spcAft>
                          <a:spcPts val="0"/>
                        </a:spcAft>
                        <a:buFont typeface="+mj-lt"/>
                        <a:buAutoNum type="arabicPeriod"/>
                      </a:pPr>
                      <a:r>
                        <a:rPr lang="en-US" sz="800">
                          <a:effectLst/>
                        </a:rPr>
                        <a:t>The System saves the ingredient to a list of ingredients.</a:t>
                      </a:r>
                      <a:endParaRPr lang="en-DK" sz="800">
                        <a:effectLst/>
                      </a:endParaRPr>
                    </a:p>
                    <a:p>
                      <a:pPr marL="342900" lvl="0" indent="-342900">
                        <a:lnSpc>
                          <a:spcPct val="107000"/>
                        </a:lnSpc>
                        <a:spcAft>
                          <a:spcPts val="800"/>
                        </a:spcAft>
                        <a:buFont typeface="+mj-lt"/>
                        <a:buAutoNum type="arabicPeriod"/>
                      </a:pPr>
                      <a:r>
                        <a:rPr lang="en-US" sz="800">
                          <a:effectLst/>
                        </a:rPr>
                        <a:t>The system responds with OK.</a:t>
                      </a:r>
                      <a:endParaRPr lang="en-DK" sz="800">
                        <a:effectLst/>
                      </a:endParaRPr>
                    </a:p>
                    <a:p>
                      <a:pPr fontAlgn="base">
                        <a:lnSpc>
                          <a:spcPct val="107000"/>
                        </a:lnSpc>
                        <a:spcAft>
                          <a:spcPts val="0"/>
                        </a:spcAft>
                      </a:pPr>
                      <a:r>
                        <a:rPr lang="en-US" sz="800">
                          <a:effectLst/>
                        </a:rPr>
                        <a:t> </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866127896"/>
                  </a:ext>
                </a:extLst>
              </a:tr>
              <a:tr h="363891">
                <a:tc>
                  <a:txBody>
                    <a:bodyPr/>
                    <a:lstStyle/>
                    <a:p>
                      <a:pPr>
                        <a:lnSpc>
                          <a:spcPct val="107000"/>
                        </a:lnSpc>
                        <a:spcAft>
                          <a:spcPts val="0"/>
                        </a:spcAft>
                      </a:pPr>
                      <a:r>
                        <a:rPr lang="en-DK" sz="800">
                          <a:effectLst/>
                        </a:rPr>
                        <a:t>Extensions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fontAlgn="base">
                        <a:lnSpc>
                          <a:spcPct val="107000"/>
                        </a:lnSpc>
                        <a:spcAft>
                          <a:spcPts val="0"/>
                        </a:spcAft>
                      </a:pPr>
                      <a:r>
                        <a:rPr lang="en-US" sz="800">
                          <a:effectLst/>
                        </a:rPr>
                        <a:t>3a. The ingredient cannot be found in the external source</a:t>
                      </a:r>
                      <a:endParaRPr lang="en-DK" sz="800">
                        <a:effectLst/>
                      </a:endParaRPr>
                    </a:p>
                    <a:p>
                      <a:pPr fontAlgn="base">
                        <a:lnSpc>
                          <a:spcPct val="107000"/>
                        </a:lnSpc>
                        <a:spcAft>
                          <a:spcPts val="0"/>
                        </a:spcAft>
                      </a:pPr>
                      <a:r>
                        <a:rPr lang="en-US" sz="800">
                          <a:effectLst/>
                        </a:rPr>
                        <a:t>3b. The system prompts the user to enter a valid name </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821741186"/>
                  </a:ext>
                </a:extLst>
              </a:tr>
              <a:tr h="226972">
                <a:tc>
                  <a:txBody>
                    <a:bodyPr/>
                    <a:lstStyle/>
                    <a:p>
                      <a:pPr>
                        <a:lnSpc>
                          <a:spcPct val="107000"/>
                        </a:lnSpc>
                        <a:spcAft>
                          <a:spcPts val="0"/>
                        </a:spcAft>
                      </a:pPr>
                      <a:r>
                        <a:rPr lang="en-DK" sz="800">
                          <a:effectLst/>
                        </a:rPr>
                        <a:t>Special Requirements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None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807576553"/>
                  </a:ext>
                </a:extLst>
              </a:tr>
              <a:tr h="226972">
                <a:tc>
                  <a:txBody>
                    <a:bodyPr/>
                    <a:lstStyle/>
                    <a:p>
                      <a:pPr>
                        <a:lnSpc>
                          <a:spcPct val="107000"/>
                        </a:lnSpc>
                        <a:spcAft>
                          <a:spcPts val="0"/>
                        </a:spcAft>
                      </a:pPr>
                      <a:r>
                        <a:rPr lang="en-DK" sz="800">
                          <a:effectLst/>
                        </a:rPr>
                        <a:t>Technology and Data Variations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1200"/>
                        </a:spcAft>
                      </a:pPr>
                      <a:r>
                        <a:rPr lang="en-US" sz="800">
                          <a:effectLst/>
                        </a:rPr>
                        <a:t>Windows OS, iOS, Android, Internet connection</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500401319"/>
                  </a:ext>
                </a:extLst>
              </a:tr>
              <a:tr h="226972">
                <a:tc>
                  <a:txBody>
                    <a:bodyPr/>
                    <a:lstStyle/>
                    <a:p>
                      <a:pPr>
                        <a:lnSpc>
                          <a:spcPct val="107000"/>
                        </a:lnSpc>
                        <a:spcAft>
                          <a:spcPts val="0"/>
                        </a:spcAft>
                      </a:pPr>
                      <a:r>
                        <a:rPr lang="en-DK" sz="800">
                          <a:effectLst/>
                        </a:rPr>
                        <a:t>Frequency of Occurrence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Will be used whenever the application user acquires a new ingredient.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671643855"/>
                  </a:ext>
                </a:extLst>
              </a:tr>
              <a:tr h="227796">
                <a:tc>
                  <a:txBody>
                    <a:bodyPr/>
                    <a:lstStyle/>
                    <a:p>
                      <a:pPr>
                        <a:lnSpc>
                          <a:spcPct val="107000"/>
                        </a:lnSpc>
                        <a:spcAft>
                          <a:spcPts val="0"/>
                        </a:spcAft>
                      </a:pPr>
                      <a:r>
                        <a:rPr lang="en-DK" sz="800">
                          <a:effectLst/>
                        </a:rPr>
                        <a:t>Miscellaneous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pPr>
                      <a:endParaRPr lang="en-DK" sz="800" dirty="0">
                        <a:effectLst/>
                        <a:latin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542602396"/>
                  </a:ext>
                </a:extLst>
              </a:tr>
            </a:tbl>
          </a:graphicData>
        </a:graphic>
      </p:graphicFrame>
    </p:spTree>
    <p:extLst>
      <p:ext uri="{BB962C8B-B14F-4D97-AF65-F5344CB8AC3E}">
        <p14:creationId xmlns:p14="http://schemas.microsoft.com/office/powerpoint/2010/main" val="280390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EE8AE-3BD4-4C39-BD64-941DEAD340AB}"/>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(Ny Version)</a:t>
            </a:r>
            <a:endParaRPr lang="en-DK" dirty="0"/>
          </a:p>
        </p:txBody>
      </p:sp>
      <p:sp>
        <p:nvSpPr>
          <p:cNvPr id="3" name="Pladsholder til indhold 2">
            <a:extLst>
              <a:ext uri="{FF2B5EF4-FFF2-40B4-BE49-F238E27FC236}">
                <a16:creationId xmlns:a16="http://schemas.microsoft.com/office/drawing/2014/main" id="{45B50392-6A31-4204-86EB-5244512AF5BF}"/>
              </a:ext>
            </a:extLst>
          </p:cNvPr>
          <p:cNvSpPr>
            <a:spLocks noGrp="1"/>
          </p:cNvSpPr>
          <p:nvPr>
            <p:ph idx="1"/>
          </p:nvPr>
        </p:nvSpPr>
        <p:spPr/>
        <p:txBody>
          <a:bodyPr>
            <a:normAutofit fontScale="92500" lnSpcReduction="10000"/>
          </a:bodyPr>
          <a:lstStyle/>
          <a:p>
            <a:pPr marL="0" indent="0">
              <a:buNone/>
            </a:pPr>
            <a:r>
              <a:rPr lang="en-US" dirty="0"/>
              <a:t>Add ingredient</a:t>
            </a:r>
            <a:endParaRPr lang="en-DK" dirty="0"/>
          </a:p>
          <a:p>
            <a:pPr marL="0" indent="0">
              <a:buNone/>
            </a:pPr>
            <a:r>
              <a:rPr lang="en-US" dirty="0"/>
              <a:t> </a:t>
            </a:r>
            <a:endParaRPr lang="en-DK" dirty="0"/>
          </a:p>
          <a:p>
            <a:pPr marL="0" indent="0">
              <a:buNone/>
            </a:pPr>
            <a:r>
              <a:rPr lang="en-US" b="1" dirty="0"/>
              <a:t>Brief</a:t>
            </a:r>
            <a:endParaRPr lang="en-DK" b="1" dirty="0"/>
          </a:p>
          <a:p>
            <a:pPr marL="0" indent="0">
              <a:buNone/>
            </a:pPr>
            <a:r>
              <a:rPr lang="en-US" dirty="0"/>
              <a:t>The user adds an ingredient to a list of ingredients. He writes information about name, calories, protein, fat and carbohydrates himself.</a:t>
            </a:r>
            <a:endParaRPr lang="en-DK" dirty="0"/>
          </a:p>
          <a:p>
            <a:pPr marL="0" indent="0">
              <a:buNone/>
            </a:pPr>
            <a:r>
              <a:rPr lang="en-US" b="1" dirty="0"/>
              <a:t>Casual</a:t>
            </a:r>
            <a:endParaRPr lang="en-DK" b="1" dirty="0"/>
          </a:p>
          <a:p>
            <a:pPr marL="0" indent="0">
              <a:buNone/>
            </a:pPr>
            <a:r>
              <a:rPr lang="en-US" b="1" dirty="0"/>
              <a:t>Main success scenario</a:t>
            </a:r>
            <a:r>
              <a:rPr lang="en-US" dirty="0"/>
              <a:t>:</a:t>
            </a:r>
            <a:endParaRPr lang="en-DK" dirty="0"/>
          </a:p>
          <a:p>
            <a:pPr marL="0" lvl="0" indent="0">
              <a:buNone/>
            </a:pPr>
            <a:r>
              <a:rPr lang="en-US" dirty="0"/>
              <a:t>The user specifies which ingredient he wants to add to the list by id and name, gives the ingredient its attributes(calories, protein, fat and carbohydrates) and the ingredient is added to the list of ingredients.</a:t>
            </a:r>
            <a:endParaRPr lang="en-DK" dirty="0"/>
          </a:p>
          <a:p>
            <a:endParaRPr lang="en-DK" dirty="0"/>
          </a:p>
        </p:txBody>
      </p:sp>
    </p:spTree>
    <p:extLst>
      <p:ext uri="{BB962C8B-B14F-4D97-AF65-F5344CB8AC3E}">
        <p14:creationId xmlns:p14="http://schemas.microsoft.com/office/powerpoint/2010/main" val="44733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CEA2FD-7852-498E-BB09-2FDF1AF7FFC8}"/>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(Ny Version)</a:t>
            </a:r>
            <a:endParaRPr lang="en-DK" dirty="0"/>
          </a:p>
        </p:txBody>
      </p:sp>
      <p:graphicFrame>
        <p:nvGraphicFramePr>
          <p:cNvPr id="4" name="Pladsholder til indhold 3">
            <a:extLst>
              <a:ext uri="{FF2B5EF4-FFF2-40B4-BE49-F238E27FC236}">
                <a16:creationId xmlns:a16="http://schemas.microsoft.com/office/drawing/2014/main" id="{F3624735-DA1D-4CB9-95F5-5DC423859105}"/>
              </a:ext>
            </a:extLst>
          </p:cNvPr>
          <p:cNvGraphicFramePr>
            <a:graphicFrameLocks noGrp="1"/>
          </p:cNvGraphicFramePr>
          <p:nvPr>
            <p:ph idx="1"/>
            <p:extLst>
              <p:ext uri="{D42A27DB-BD31-4B8C-83A1-F6EECF244321}">
                <p14:modId xmlns:p14="http://schemas.microsoft.com/office/powerpoint/2010/main" val="2514784256"/>
              </p:ext>
            </p:extLst>
          </p:nvPr>
        </p:nvGraphicFramePr>
        <p:xfrm>
          <a:off x="1663676" y="1825623"/>
          <a:ext cx="8864648" cy="4351342"/>
        </p:xfrm>
        <a:graphic>
          <a:graphicData uri="http://schemas.openxmlformats.org/drawingml/2006/table">
            <a:tbl>
              <a:tblPr firstRow="1" firstCol="1" bandRow="1">
                <a:tableStyleId>{5C22544A-7EE6-4342-B048-85BDC9FD1C3A}</a:tableStyleId>
              </a:tblPr>
              <a:tblGrid>
                <a:gridCol w="2065642">
                  <a:extLst>
                    <a:ext uri="{9D8B030D-6E8A-4147-A177-3AD203B41FA5}">
                      <a16:colId xmlns:a16="http://schemas.microsoft.com/office/drawing/2014/main" val="2559800129"/>
                    </a:ext>
                  </a:extLst>
                </a:gridCol>
                <a:gridCol w="6799006">
                  <a:extLst>
                    <a:ext uri="{9D8B030D-6E8A-4147-A177-3AD203B41FA5}">
                      <a16:colId xmlns:a16="http://schemas.microsoft.com/office/drawing/2014/main" val="1628084239"/>
                    </a:ext>
                  </a:extLst>
                </a:gridCol>
              </a:tblGrid>
              <a:tr h="250684">
                <a:tc>
                  <a:txBody>
                    <a:bodyPr/>
                    <a:lstStyle/>
                    <a:p>
                      <a:pPr>
                        <a:lnSpc>
                          <a:spcPct val="107000"/>
                        </a:lnSpc>
                        <a:spcAft>
                          <a:spcPts val="0"/>
                        </a:spcAft>
                      </a:pPr>
                      <a:r>
                        <a:rPr lang="da-DK" sz="900">
                          <a:effectLst/>
                        </a:rPr>
                        <a:t>Use Case Section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Comment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985078452"/>
                  </a:ext>
                </a:extLst>
              </a:tr>
              <a:tr h="250684">
                <a:tc>
                  <a:txBody>
                    <a:bodyPr/>
                    <a:lstStyle/>
                    <a:p>
                      <a:pPr>
                        <a:lnSpc>
                          <a:spcPct val="107000"/>
                        </a:lnSpc>
                        <a:spcAft>
                          <a:spcPts val="0"/>
                        </a:spcAft>
                      </a:pPr>
                      <a:r>
                        <a:rPr lang="da-DK" sz="900">
                          <a:effectLst/>
                        </a:rPr>
                        <a:t>Use Case Name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dirty="0" err="1">
                          <a:effectLst/>
                        </a:rPr>
                        <a:t>Add</a:t>
                      </a:r>
                      <a:r>
                        <a:rPr lang="da-DK" sz="900" dirty="0">
                          <a:effectLst/>
                        </a:rPr>
                        <a:t> </a:t>
                      </a:r>
                      <a:r>
                        <a:rPr lang="da-DK" sz="900" dirty="0" err="1">
                          <a:effectLst/>
                        </a:rPr>
                        <a:t>ingredient</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975510424"/>
                  </a:ext>
                </a:extLst>
              </a:tr>
              <a:tr h="250684">
                <a:tc>
                  <a:txBody>
                    <a:bodyPr/>
                    <a:lstStyle/>
                    <a:p>
                      <a:pPr>
                        <a:lnSpc>
                          <a:spcPct val="107000"/>
                        </a:lnSpc>
                        <a:spcAft>
                          <a:spcPts val="0"/>
                        </a:spcAft>
                      </a:pPr>
                      <a:r>
                        <a:rPr lang="da-DK" sz="900">
                          <a:effectLst/>
                        </a:rPr>
                        <a:t>Scope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Ideal Food application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393979298"/>
                  </a:ext>
                </a:extLst>
              </a:tr>
              <a:tr h="250684">
                <a:tc>
                  <a:txBody>
                    <a:bodyPr/>
                    <a:lstStyle/>
                    <a:p>
                      <a:pPr>
                        <a:lnSpc>
                          <a:spcPct val="107000"/>
                        </a:lnSpc>
                        <a:spcAft>
                          <a:spcPts val="0"/>
                        </a:spcAft>
                      </a:pPr>
                      <a:r>
                        <a:rPr lang="da-DK" sz="900">
                          <a:effectLst/>
                        </a:rPr>
                        <a:t>Level</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User goal</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194113398"/>
                  </a:ext>
                </a:extLst>
              </a:tr>
              <a:tr h="250684">
                <a:tc>
                  <a:txBody>
                    <a:bodyPr/>
                    <a:lstStyle/>
                    <a:p>
                      <a:pPr>
                        <a:lnSpc>
                          <a:spcPct val="107000"/>
                        </a:lnSpc>
                        <a:spcAft>
                          <a:spcPts val="0"/>
                        </a:spcAft>
                      </a:pPr>
                      <a:r>
                        <a:rPr lang="da-DK" sz="900">
                          <a:effectLst/>
                        </a:rPr>
                        <a:t>Primary Actor</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Foodie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026525707"/>
                  </a:ext>
                </a:extLst>
              </a:tr>
              <a:tr h="250684">
                <a:tc>
                  <a:txBody>
                    <a:bodyPr/>
                    <a:lstStyle/>
                    <a:p>
                      <a:pPr>
                        <a:lnSpc>
                          <a:spcPct val="107000"/>
                        </a:lnSpc>
                        <a:spcAft>
                          <a:spcPts val="0"/>
                        </a:spcAft>
                      </a:pPr>
                      <a:r>
                        <a:rPr lang="da-DK" sz="900">
                          <a:effectLst/>
                        </a:rPr>
                        <a:t>Stakeholders and Interest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Foodie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843616347"/>
                  </a:ext>
                </a:extLst>
              </a:tr>
              <a:tr h="250684">
                <a:tc>
                  <a:txBody>
                    <a:bodyPr/>
                    <a:lstStyle/>
                    <a:p>
                      <a:pPr>
                        <a:lnSpc>
                          <a:spcPct val="107000"/>
                        </a:lnSpc>
                        <a:spcAft>
                          <a:spcPts val="0"/>
                        </a:spcAft>
                      </a:pPr>
                      <a:r>
                        <a:rPr lang="da-DK" sz="900">
                          <a:effectLst/>
                        </a:rPr>
                        <a:t>Preconditions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Foodie knows which ingredient he or she wants to add and its attributes.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083929254"/>
                  </a:ext>
                </a:extLst>
              </a:tr>
              <a:tr h="250684">
                <a:tc>
                  <a:txBody>
                    <a:bodyPr/>
                    <a:lstStyle/>
                    <a:p>
                      <a:pPr>
                        <a:lnSpc>
                          <a:spcPct val="107000"/>
                        </a:lnSpc>
                        <a:spcAft>
                          <a:spcPts val="0"/>
                        </a:spcAft>
                      </a:pPr>
                      <a:r>
                        <a:rPr lang="da-DK" sz="900">
                          <a:effectLst/>
                        </a:rPr>
                        <a:t>Success Guarantee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The ingredient exists in the list of ingredients.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525695802"/>
                  </a:ext>
                </a:extLst>
              </a:tr>
              <a:tr h="941227">
                <a:tc>
                  <a:txBody>
                    <a:bodyPr/>
                    <a:lstStyle/>
                    <a:p>
                      <a:pPr>
                        <a:lnSpc>
                          <a:spcPct val="107000"/>
                        </a:lnSpc>
                        <a:spcAft>
                          <a:spcPts val="0"/>
                        </a:spcAft>
                      </a:pPr>
                      <a:r>
                        <a:rPr lang="da-DK" sz="900">
                          <a:effectLst/>
                        </a:rPr>
                        <a:t>Main Success Scenario</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marL="342900" lvl="0" indent="-342900">
                        <a:lnSpc>
                          <a:spcPct val="107000"/>
                        </a:lnSpc>
                        <a:spcAft>
                          <a:spcPts val="0"/>
                        </a:spcAft>
                        <a:buFont typeface="+mj-lt"/>
                        <a:buAutoNum type="arabicPeriod"/>
                      </a:pPr>
                      <a:r>
                        <a:rPr lang="en-US" sz="900" dirty="0">
                          <a:effectLst/>
                        </a:rPr>
                        <a:t>The user specifies an ingredient by name and its attributes</a:t>
                      </a:r>
                      <a:endParaRPr lang="en-DK" sz="900" dirty="0">
                        <a:effectLst/>
                      </a:endParaRPr>
                    </a:p>
                    <a:p>
                      <a:pPr marL="342900" lvl="0" indent="-342900">
                        <a:lnSpc>
                          <a:spcPct val="107000"/>
                        </a:lnSpc>
                        <a:spcAft>
                          <a:spcPts val="0"/>
                        </a:spcAft>
                        <a:buFont typeface="+mj-lt"/>
                        <a:buAutoNum type="arabicPeriod"/>
                      </a:pPr>
                      <a:r>
                        <a:rPr lang="en-US" sz="900" dirty="0">
                          <a:effectLst/>
                        </a:rPr>
                        <a:t>The System saves the ingredient to a list of ingredients.</a:t>
                      </a:r>
                      <a:endParaRPr lang="en-DK" sz="900" dirty="0">
                        <a:effectLst/>
                      </a:endParaRPr>
                    </a:p>
                    <a:p>
                      <a:pPr marL="342900" lvl="0" indent="-342900">
                        <a:lnSpc>
                          <a:spcPct val="107000"/>
                        </a:lnSpc>
                        <a:spcAft>
                          <a:spcPts val="800"/>
                        </a:spcAft>
                        <a:buFont typeface="+mj-lt"/>
                        <a:buAutoNum type="arabicPeriod"/>
                      </a:pPr>
                      <a:r>
                        <a:rPr lang="en-US" sz="900" dirty="0">
                          <a:effectLst/>
                        </a:rPr>
                        <a:t>The system responds with showing the specified ingredient in the list of ingredients.</a:t>
                      </a:r>
                      <a:endParaRPr lang="en-DK" sz="900" dirty="0">
                        <a:effectLst/>
                      </a:endParaRPr>
                    </a:p>
                    <a:p>
                      <a:pPr fontAlgn="base">
                        <a:lnSpc>
                          <a:spcPct val="107000"/>
                        </a:lnSpc>
                        <a:spcAft>
                          <a:spcPts val="0"/>
                        </a:spcAft>
                      </a:pPr>
                      <a:r>
                        <a:rPr lang="en-US" sz="900" dirty="0">
                          <a:effectLst/>
                        </a:rPr>
                        <a:t> </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330711208"/>
                  </a:ext>
                </a:extLst>
              </a:tr>
              <a:tr h="401907">
                <a:tc>
                  <a:txBody>
                    <a:bodyPr/>
                    <a:lstStyle/>
                    <a:p>
                      <a:pPr>
                        <a:lnSpc>
                          <a:spcPct val="107000"/>
                        </a:lnSpc>
                        <a:spcAft>
                          <a:spcPts val="0"/>
                        </a:spcAft>
                      </a:pPr>
                      <a:r>
                        <a:rPr lang="da-DK" sz="900">
                          <a:effectLst/>
                        </a:rPr>
                        <a:t>Extensions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fontAlgn="base">
                        <a:lnSpc>
                          <a:spcPct val="107000"/>
                        </a:lnSpc>
                        <a:spcAft>
                          <a:spcPts val="0"/>
                        </a:spcAft>
                      </a:pPr>
                      <a:r>
                        <a:rPr lang="en-US" sz="900">
                          <a:effectLst/>
                        </a:rPr>
                        <a:t>2a.</a:t>
                      </a:r>
                      <a:endParaRPr lang="en-DK" sz="900">
                        <a:effectLst/>
                      </a:endParaRPr>
                    </a:p>
                    <a:p>
                      <a:pPr fontAlgn="base">
                        <a:lnSpc>
                          <a:spcPct val="107000"/>
                        </a:lnSpc>
                        <a:spcAft>
                          <a:spcPts val="0"/>
                        </a:spcAft>
                      </a:pPr>
                      <a:r>
                        <a:rPr lang="en-US" sz="900">
                          <a:effectLst/>
                        </a:rPr>
                        <a:t>If the ingredient id already exists the system cant add it to the list.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832238936"/>
                  </a:ext>
                </a:extLst>
              </a:tr>
              <a:tr h="250684">
                <a:tc>
                  <a:txBody>
                    <a:bodyPr/>
                    <a:lstStyle/>
                    <a:p>
                      <a:pPr>
                        <a:lnSpc>
                          <a:spcPct val="107000"/>
                        </a:lnSpc>
                        <a:spcAft>
                          <a:spcPts val="0"/>
                        </a:spcAft>
                      </a:pPr>
                      <a:r>
                        <a:rPr lang="da-DK" sz="900">
                          <a:effectLst/>
                        </a:rPr>
                        <a:t>Special Requirements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tabLst>
                          <a:tab pos="1276350" algn="l"/>
                        </a:tabLst>
                      </a:pPr>
                      <a:r>
                        <a:rPr lang="da-DK" sz="900">
                          <a:effectLst/>
                        </a:rPr>
                        <a:t>N/A</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4056854013"/>
                  </a:ext>
                </a:extLst>
              </a:tr>
              <a:tr h="250684">
                <a:tc>
                  <a:txBody>
                    <a:bodyPr/>
                    <a:lstStyle/>
                    <a:p>
                      <a:pPr>
                        <a:lnSpc>
                          <a:spcPct val="107000"/>
                        </a:lnSpc>
                        <a:spcAft>
                          <a:spcPts val="0"/>
                        </a:spcAft>
                      </a:pPr>
                      <a:r>
                        <a:rPr lang="da-DK" sz="900">
                          <a:effectLst/>
                        </a:rPr>
                        <a:t>Technology and Data Variations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1200"/>
                        </a:spcAft>
                      </a:pPr>
                      <a:r>
                        <a:rPr lang="en-US" sz="900">
                          <a:effectLst/>
                        </a:rPr>
                        <a:t>Windows OS, iOS, Android, Internet connection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969205429"/>
                  </a:ext>
                </a:extLst>
              </a:tr>
              <a:tr h="250684">
                <a:tc>
                  <a:txBody>
                    <a:bodyPr/>
                    <a:lstStyle/>
                    <a:p>
                      <a:pPr>
                        <a:lnSpc>
                          <a:spcPct val="107000"/>
                        </a:lnSpc>
                        <a:spcAft>
                          <a:spcPts val="0"/>
                        </a:spcAft>
                      </a:pPr>
                      <a:r>
                        <a:rPr lang="da-DK" sz="900">
                          <a:effectLst/>
                        </a:rPr>
                        <a:t>Frequency of Occurrence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Will be used whenever the application user acquires or wants a new ingredient.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657340440"/>
                  </a:ext>
                </a:extLst>
              </a:tr>
              <a:tr h="250684">
                <a:tc>
                  <a:txBody>
                    <a:bodyPr/>
                    <a:lstStyle/>
                    <a:p>
                      <a:pPr>
                        <a:lnSpc>
                          <a:spcPct val="107000"/>
                        </a:lnSpc>
                        <a:spcAft>
                          <a:spcPts val="0"/>
                        </a:spcAft>
                      </a:pPr>
                      <a:r>
                        <a:rPr lang="da-DK" sz="900">
                          <a:effectLst/>
                        </a:rPr>
                        <a:t>Miscellaneous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dirty="0">
                          <a:effectLst/>
                        </a:rPr>
                        <a:t>N/A</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543135964"/>
                  </a:ext>
                </a:extLst>
              </a:tr>
            </a:tbl>
          </a:graphicData>
        </a:graphic>
      </p:graphicFrame>
    </p:spTree>
    <p:extLst>
      <p:ext uri="{BB962C8B-B14F-4D97-AF65-F5344CB8AC3E}">
        <p14:creationId xmlns:p14="http://schemas.microsoft.com/office/powerpoint/2010/main" val="97555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1F592-1051-47B7-8E76-4FB219A2290D}"/>
              </a:ext>
            </a:extLst>
          </p:cNvPr>
          <p:cNvSpPr>
            <a:spLocks noGrp="1"/>
          </p:cNvSpPr>
          <p:nvPr>
            <p:ph type="title"/>
          </p:nvPr>
        </p:nvSpPr>
        <p:spPr/>
        <p:txBody>
          <a:bodyPr/>
          <a:lstStyle/>
          <a:p>
            <a:r>
              <a:rPr lang="da-DK" dirty="0"/>
              <a:t>Domænemodel 5 – Show </a:t>
            </a:r>
            <a:r>
              <a:rPr lang="da-DK" dirty="0" err="1"/>
              <a:t>Ingredient</a:t>
            </a:r>
            <a:r>
              <a:rPr lang="da-DK" dirty="0"/>
              <a:t> (Gammel) </a:t>
            </a:r>
            <a:endParaRPr lang="en-DK" dirty="0"/>
          </a:p>
        </p:txBody>
      </p:sp>
      <p:pic>
        <p:nvPicPr>
          <p:cNvPr id="4" name="Billede 3" descr="Et billede, der indeholder skærmbillede&#10;&#10;Automatisk genereret beskrivelse">
            <a:extLst>
              <a:ext uri="{FF2B5EF4-FFF2-40B4-BE49-F238E27FC236}">
                <a16:creationId xmlns:a16="http://schemas.microsoft.com/office/drawing/2014/main" id="{77A42E97-8656-414F-8D62-E0A152A8E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314" y="2170557"/>
            <a:ext cx="8119872" cy="3602736"/>
          </a:xfrm>
          <a:prstGeom prst="rect">
            <a:avLst/>
          </a:prstGeom>
        </p:spPr>
      </p:pic>
    </p:spTree>
    <p:extLst>
      <p:ext uri="{BB962C8B-B14F-4D97-AF65-F5344CB8AC3E}">
        <p14:creationId xmlns:p14="http://schemas.microsoft.com/office/powerpoint/2010/main" val="248598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E782D-4556-4955-971A-6956E2D59CA1}"/>
              </a:ext>
            </a:extLst>
          </p:cNvPr>
          <p:cNvSpPr>
            <a:spLocks noGrp="1"/>
          </p:cNvSpPr>
          <p:nvPr>
            <p:ph type="title"/>
          </p:nvPr>
        </p:nvSpPr>
        <p:spPr/>
        <p:txBody>
          <a:bodyPr/>
          <a:lstStyle/>
          <a:p>
            <a:r>
              <a:rPr lang="da-DK" dirty="0"/>
              <a:t>Domænemodel 5 – Show </a:t>
            </a:r>
            <a:r>
              <a:rPr lang="da-DK" dirty="0" err="1"/>
              <a:t>Ingredient</a:t>
            </a:r>
            <a:r>
              <a:rPr lang="da-DK" dirty="0"/>
              <a:t> (ny Version) </a:t>
            </a:r>
            <a:endParaRPr lang="en-DK" dirty="0"/>
          </a:p>
        </p:txBody>
      </p:sp>
      <p:pic>
        <p:nvPicPr>
          <p:cNvPr id="6" name="Billede 5">
            <a:extLst>
              <a:ext uri="{FF2B5EF4-FFF2-40B4-BE49-F238E27FC236}">
                <a16:creationId xmlns:a16="http://schemas.microsoft.com/office/drawing/2014/main" id="{8F161DAB-3E5F-418C-84E8-46D09485A08B}"/>
              </a:ext>
            </a:extLst>
          </p:cNvPr>
          <p:cNvPicPr>
            <a:picLocks noChangeAspect="1"/>
          </p:cNvPicPr>
          <p:nvPr/>
        </p:nvPicPr>
        <p:blipFill>
          <a:blip r:embed="rId2"/>
          <a:stretch>
            <a:fillRect/>
          </a:stretch>
        </p:blipFill>
        <p:spPr>
          <a:xfrm>
            <a:off x="2928487" y="2214562"/>
            <a:ext cx="6335025" cy="3938588"/>
          </a:xfrm>
          <a:prstGeom prst="rect">
            <a:avLst/>
          </a:prstGeom>
        </p:spPr>
      </p:pic>
    </p:spTree>
    <p:extLst>
      <p:ext uri="{BB962C8B-B14F-4D97-AF65-F5344CB8AC3E}">
        <p14:creationId xmlns:p14="http://schemas.microsoft.com/office/powerpoint/2010/main" val="206767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89A220-47DF-40C0-9A5C-E89761147774}"/>
              </a:ext>
            </a:extLst>
          </p:cNvPr>
          <p:cNvSpPr>
            <a:spLocks noGrp="1"/>
          </p:cNvSpPr>
          <p:nvPr>
            <p:ph type="title"/>
          </p:nvPr>
        </p:nvSpPr>
        <p:spPr/>
        <p:txBody>
          <a:bodyPr/>
          <a:lstStyle/>
          <a:p>
            <a:r>
              <a:rPr lang="da-DK" dirty="0"/>
              <a:t>SSD 1 – Find </a:t>
            </a:r>
            <a:r>
              <a:rPr lang="da-DK" dirty="0" err="1"/>
              <a:t>Recipe</a:t>
            </a:r>
            <a:r>
              <a:rPr lang="da-DK" dirty="0"/>
              <a:t> (Gammel)</a:t>
            </a:r>
            <a:endParaRPr lang="en-DK" dirty="0"/>
          </a:p>
        </p:txBody>
      </p:sp>
      <p:pic>
        <p:nvPicPr>
          <p:cNvPr id="4" name="Billede 3">
            <a:extLst>
              <a:ext uri="{FF2B5EF4-FFF2-40B4-BE49-F238E27FC236}">
                <a16:creationId xmlns:a16="http://schemas.microsoft.com/office/drawing/2014/main" id="{2EFD9131-350E-402E-9A41-3CC6A4CB6639}"/>
              </a:ext>
            </a:extLst>
          </p:cNvPr>
          <p:cNvPicPr>
            <a:picLocks noChangeAspect="1"/>
          </p:cNvPicPr>
          <p:nvPr/>
        </p:nvPicPr>
        <p:blipFill rotWithShape="1">
          <a:blip r:embed="rId2"/>
          <a:srcRect t="12571"/>
          <a:stretch/>
        </p:blipFill>
        <p:spPr>
          <a:xfrm>
            <a:off x="1166812" y="1690688"/>
            <a:ext cx="7159455" cy="4567238"/>
          </a:xfrm>
          <a:prstGeom prst="rect">
            <a:avLst/>
          </a:prstGeom>
        </p:spPr>
      </p:pic>
    </p:spTree>
    <p:extLst>
      <p:ext uri="{BB962C8B-B14F-4D97-AF65-F5344CB8AC3E}">
        <p14:creationId xmlns:p14="http://schemas.microsoft.com/office/powerpoint/2010/main" val="330819103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1018</Words>
  <Application>Microsoft Office PowerPoint</Application>
  <PresentationFormat>Widescreen</PresentationFormat>
  <Paragraphs>168</Paragraphs>
  <Slides>24</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24</vt:i4>
      </vt:variant>
    </vt:vector>
  </HeadingPairs>
  <TitlesOfParts>
    <vt:vector size="28" baseType="lpstr">
      <vt:lpstr>Arial</vt:lpstr>
      <vt:lpstr>Calibri</vt:lpstr>
      <vt:lpstr>Calibri Light</vt:lpstr>
      <vt:lpstr>Office-tema</vt:lpstr>
      <vt:lpstr>PowerPoint-præsentation</vt:lpstr>
      <vt:lpstr>Use Case Diagram</vt:lpstr>
      <vt:lpstr>Use Case 2 – Add Ingredient (Gammel)</vt:lpstr>
      <vt:lpstr>Use Case 2 – Add Ingredient (Gammel)</vt:lpstr>
      <vt:lpstr>Use Case 2 – Add Ingredient (Ny Version)</vt:lpstr>
      <vt:lpstr>Use Case 2 – Add Ingredient (Ny Version)</vt:lpstr>
      <vt:lpstr>Domænemodel 5 – Show Ingredient (Gammel) </vt:lpstr>
      <vt:lpstr>Domænemodel 5 – Show Ingredient (ny Version) </vt:lpstr>
      <vt:lpstr>SSD 1 – Find Recipe (Gammel)</vt:lpstr>
      <vt:lpstr>SSD 1 – Find Recipe (Ny)  </vt:lpstr>
      <vt:lpstr>OC - 1 Find Recipe (gammel)</vt:lpstr>
      <vt:lpstr>OC - 1 Find Recipe (gammel)</vt:lpstr>
      <vt:lpstr>OC - 1 Find Recipe (gammel)</vt:lpstr>
      <vt:lpstr>OC - 1 Find Recipe (ny)</vt:lpstr>
      <vt:lpstr>OC - 1 Find Recipe (ny)</vt:lpstr>
      <vt:lpstr>OC - 1 Find Recipe (ny)</vt:lpstr>
      <vt:lpstr>OC - 1 Find Recipe (ny)</vt:lpstr>
      <vt:lpstr>OC - 1 Find Recipe (ny)</vt:lpstr>
      <vt:lpstr>OC - 1 Find Recipe (ny)</vt:lpstr>
      <vt:lpstr>OC - 1 Find Recipe (ny)</vt:lpstr>
      <vt:lpstr>SD – 1 Find Recipe (Gammel) </vt:lpstr>
      <vt:lpstr>SD – 1 Find Recipe (Ny)</vt:lpstr>
      <vt:lpstr>Klassediagram (Gammel)</vt:lpstr>
      <vt:lpstr>Klassediagram (Ny)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Benjamin Kyhn</dc:creator>
  <cp:lastModifiedBy>Benjamin Kyhn</cp:lastModifiedBy>
  <cp:revision>9</cp:revision>
  <dcterms:created xsi:type="dcterms:W3CDTF">2019-12-19T07:40:37Z</dcterms:created>
  <dcterms:modified xsi:type="dcterms:W3CDTF">2019-12-19T09:26:42Z</dcterms:modified>
</cp:coreProperties>
</file>