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dvent Pro SemiBold"/>
      <p:regular r:id="rId13"/>
      <p:bold r:id="rId14"/>
      <p:italic r:id="rId15"/>
      <p:boldItalic r:id="rId16"/>
    </p:embeddedFont>
    <p:embeddedFont>
      <p:font typeface="Fira Sans Extra Condensed Medium"/>
      <p:regular r:id="rId17"/>
      <p:bold r:id="rId18"/>
      <p:italic r:id="rId19"/>
      <p:boldItalic r:id="rId20"/>
    </p:embeddedFont>
    <p:embeddedFont>
      <p:font typeface="Fira Sans Condensed Medium"/>
      <p:regular r:id="rId21"/>
      <p:bold r:id="rId22"/>
      <p:italic r:id="rId23"/>
      <p:boldItalic r:id="rId24"/>
    </p:embeddedFont>
    <p:embeddedFont>
      <p:font typeface="Maven Pro"/>
      <p:regular r:id="rId25"/>
      <p:bold r:id="rId26"/>
    </p:embeddedFont>
    <p:embeddedFont>
      <p:font typeface="Share Tech"/>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Italic.fntdata"/><Relationship Id="rId22" Type="http://schemas.openxmlformats.org/officeDocument/2006/relationships/font" Target="fonts/FiraSansCondensedMedium-bold.fntdata"/><Relationship Id="rId21" Type="http://schemas.openxmlformats.org/officeDocument/2006/relationships/font" Target="fonts/FiraSansCondensedMedium-regular.fntdata"/><Relationship Id="rId24" Type="http://schemas.openxmlformats.org/officeDocument/2006/relationships/font" Target="fonts/FiraSansCondensedMedium-boldItalic.fntdata"/><Relationship Id="rId23" Type="http://schemas.openxmlformats.org/officeDocument/2006/relationships/font" Target="fonts/FiraSansCondensed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27" Type="http://schemas.openxmlformats.org/officeDocument/2006/relationships/font" Target="fonts/ShareTech-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dventProSemiBold-regular.fntdata"/><Relationship Id="rId12" Type="http://schemas.openxmlformats.org/officeDocument/2006/relationships/slide" Target="slides/slide8.xml"/><Relationship Id="rId15" Type="http://schemas.openxmlformats.org/officeDocument/2006/relationships/font" Target="fonts/AdventProSemiBold-italic.fntdata"/><Relationship Id="rId14" Type="http://schemas.openxmlformats.org/officeDocument/2006/relationships/font" Target="fonts/AdventProSemiBold-bold.fntdata"/><Relationship Id="rId17" Type="http://schemas.openxmlformats.org/officeDocument/2006/relationships/font" Target="fonts/FiraSansExtraCondensedMedium-regular.fntdata"/><Relationship Id="rId16" Type="http://schemas.openxmlformats.org/officeDocument/2006/relationships/font" Target="fonts/AdventProSemiBold-boldItalic.fntdata"/><Relationship Id="rId19" Type="http://schemas.openxmlformats.org/officeDocument/2006/relationships/font" Target="fonts/FiraSansExtraCondensedMedium-italic.fntdata"/><Relationship Id="rId18" Type="http://schemas.openxmlformats.org/officeDocument/2006/relationships/font" Target="fonts/FiraSansExtraCondense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450a6387d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450a6387d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450a6387d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450a6387d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450a6387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450a6387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Resort Mountain</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Resort Mountain needs to find out how to maximize its profits and cut costs through finding the key resort facilities and utilize more data-driven pricing strategies with proper facility modifications.</a:t>
            </a:r>
            <a:endParaRPr/>
          </a:p>
        </p:txBody>
      </p:sp>
      <p:sp>
        <p:nvSpPr>
          <p:cNvPr id="462" name="Google Shape;462;p24"/>
          <p:cNvSpPr txBox="1"/>
          <p:nvPr>
            <p:ph type="ctrTitle"/>
          </p:nvPr>
        </p:nvSpPr>
        <p:spPr>
          <a:xfrm>
            <a:off x="618825" y="411675"/>
            <a:ext cx="4215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grpSp>
        <p:nvGrpSpPr>
          <p:cNvPr id="463" name="Google Shape;463;p24"/>
          <p:cNvGrpSpPr/>
          <p:nvPr/>
        </p:nvGrpSpPr>
        <p:grpSpPr>
          <a:xfrm>
            <a:off x="4834661" y="989482"/>
            <a:ext cx="2851442" cy="3213988"/>
            <a:chOff x="2501950" y="1507050"/>
            <a:chExt cx="2392350" cy="2696525"/>
          </a:xfrm>
        </p:grpSpPr>
        <p:sp>
          <p:nvSpPr>
            <p:cNvPr id="464" name="Google Shape;464;p24"/>
            <p:cNvSpPr/>
            <p:nvPr/>
          </p:nvSpPr>
          <p:spPr>
            <a:xfrm>
              <a:off x="4032450" y="3778325"/>
              <a:ext cx="0" cy="25"/>
            </a:xfrm>
            <a:custGeom>
              <a:rect b="b" l="l" r="r" t="t"/>
              <a:pathLst>
                <a:path extrusionOk="0" h="1" w="0">
                  <a:moveTo>
                    <a:pt x="0" y="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4"/>
          <p:cNvGrpSpPr/>
          <p:nvPr/>
        </p:nvGrpSpPr>
        <p:grpSpPr>
          <a:xfrm>
            <a:off x="7686104" y="-476250"/>
            <a:ext cx="2291257" cy="2922300"/>
            <a:chOff x="4882900" y="-64350"/>
            <a:chExt cx="2493750" cy="2922300"/>
          </a:xfrm>
        </p:grpSpPr>
        <p:sp>
          <p:nvSpPr>
            <p:cNvPr id="484" name="Google Shape;484;p2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4"/>
          <p:cNvGrpSpPr/>
          <p:nvPr/>
        </p:nvGrpSpPr>
        <p:grpSpPr>
          <a:xfrm>
            <a:off x="5599242" y="1368971"/>
            <a:ext cx="1541751" cy="2455003"/>
            <a:chOff x="2160750" y="237575"/>
            <a:chExt cx="3253325" cy="5180425"/>
          </a:xfrm>
        </p:grpSpPr>
        <p:sp>
          <p:nvSpPr>
            <p:cNvPr id="490" name="Google Shape;490;p24"/>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5"/>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300"/>
              <a:t>The model recommends adding an additional run should that increases the vertical drop by 150 feet, along with installing a corresponding chair lift</a:t>
            </a:r>
            <a:endParaRPr sz="2300"/>
          </a:p>
          <a:p>
            <a:pPr indent="0" lvl="0" marL="0" rtl="0" algn="l">
              <a:lnSpc>
                <a:spcPct val="100000"/>
              </a:lnSpc>
              <a:spcBef>
                <a:spcPts val="1600"/>
              </a:spcBef>
              <a:spcAft>
                <a:spcPts val="1600"/>
              </a:spcAft>
              <a:buNone/>
            </a:pPr>
            <a:r>
              <a:rPr lang="en" sz="2300"/>
              <a:t>It also predicts that the optimal ticket price should increase to $95.87 from $81</a:t>
            </a:r>
            <a:endParaRPr sz="2300"/>
          </a:p>
        </p:txBody>
      </p:sp>
      <p:sp>
        <p:nvSpPr>
          <p:cNvPr id="527" name="Google Shape;527;p2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6"/>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 Models</a:t>
            </a:r>
            <a:endParaRPr/>
          </a:p>
        </p:txBody>
      </p:sp>
      <p:sp>
        <p:nvSpPr>
          <p:cNvPr id="533" name="Google Shape;533;p26"/>
          <p:cNvSpPr txBox="1"/>
          <p:nvPr>
            <p:ph type="ctrTitle"/>
          </p:nvPr>
        </p:nvSpPr>
        <p:spPr>
          <a:xfrm>
            <a:off x="931211" y="1196025"/>
            <a:ext cx="2620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534" name="Google Shape;534;p26"/>
          <p:cNvSpPr txBox="1"/>
          <p:nvPr>
            <p:ph idx="1" type="subTitle"/>
          </p:nvPr>
        </p:nvSpPr>
        <p:spPr>
          <a:xfrm>
            <a:off x="931246" y="1684093"/>
            <a:ext cx="26205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MAE: 9.54</a:t>
            </a:r>
            <a:endParaRPr sz="1800"/>
          </a:p>
        </p:txBody>
      </p:sp>
      <p:sp>
        <p:nvSpPr>
          <p:cNvPr id="535" name="Google Shape;535;p26"/>
          <p:cNvSpPr txBox="1"/>
          <p:nvPr>
            <p:ph idx="2" type="ctrTitle"/>
          </p:nvPr>
        </p:nvSpPr>
        <p:spPr>
          <a:xfrm>
            <a:off x="4814943" y="1196025"/>
            <a:ext cx="33726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Simple Forest</a:t>
            </a:r>
            <a:endParaRPr/>
          </a:p>
        </p:txBody>
      </p:sp>
      <p:sp>
        <p:nvSpPr>
          <p:cNvPr id="536" name="Google Shape;536;p26"/>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MAE: 11.79</a:t>
            </a:r>
            <a:endParaRPr sz="1800"/>
          </a:p>
        </p:txBody>
      </p:sp>
      <p:grpSp>
        <p:nvGrpSpPr>
          <p:cNvPr id="537" name="Google Shape;537;p26"/>
          <p:cNvGrpSpPr/>
          <p:nvPr/>
        </p:nvGrpSpPr>
        <p:grpSpPr>
          <a:xfrm>
            <a:off x="2466797" y="2837754"/>
            <a:ext cx="4594825" cy="1842617"/>
            <a:chOff x="3834069" y="2439811"/>
            <a:chExt cx="2413629" cy="967914"/>
          </a:xfrm>
        </p:grpSpPr>
        <p:grpSp>
          <p:nvGrpSpPr>
            <p:cNvPr id="538" name="Google Shape;538;p26"/>
            <p:cNvGrpSpPr/>
            <p:nvPr/>
          </p:nvGrpSpPr>
          <p:grpSpPr>
            <a:xfrm>
              <a:off x="4960453" y="2469658"/>
              <a:ext cx="1287244" cy="885527"/>
              <a:chOff x="4960453" y="2469658"/>
              <a:chExt cx="1287244" cy="885527"/>
            </a:xfrm>
          </p:grpSpPr>
          <p:sp>
            <p:nvSpPr>
              <p:cNvPr id="539" name="Google Shape;539;p26"/>
              <p:cNvSpPr/>
              <p:nvPr/>
            </p:nvSpPr>
            <p:spPr>
              <a:xfrm>
                <a:off x="4960453" y="3257061"/>
                <a:ext cx="128724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4960454" y="3099580"/>
                <a:ext cx="1051349" cy="98140"/>
              </a:xfrm>
              <a:custGeom>
                <a:rect b="b" l="l" r="r" t="t"/>
                <a:pathLst>
                  <a:path extrusionOk="0" h="6286" w="42851">
                    <a:moveTo>
                      <a:pt x="0" y="0"/>
                    </a:moveTo>
                    <a:lnTo>
                      <a:pt x="0" y="6285"/>
                    </a:lnTo>
                    <a:lnTo>
                      <a:pt x="42851" y="6285"/>
                    </a:lnTo>
                    <a:lnTo>
                      <a:pt x="428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4960455" y="2942094"/>
                <a:ext cx="66890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4960455" y="2784621"/>
                <a:ext cx="618094" cy="98124"/>
              </a:xfrm>
              <a:custGeom>
                <a:rect b="b" l="l" r="r" t="t"/>
                <a:pathLst>
                  <a:path extrusionOk="0" h="6286" w="39596">
                    <a:moveTo>
                      <a:pt x="0" y="0"/>
                    </a:moveTo>
                    <a:lnTo>
                      <a:pt x="0" y="6285"/>
                    </a:lnTo>
                    <a:lnTo>
                      <a:pt x="39596" y="6285"/>
                    </a:lnTo>
                    <a:lnTo>
                      <a:pt x="39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4960455" y="2627131"/>
                <a:ext cx="516519" cy="98140"/>
              </a:xfrm>
              <a:custGeom>
                <a:rect b="b" l="l" r="r" t="t"/>
                <a:pathLst>
                  <a:path extrusionOk="0" h="6287" w="33089">
                    <a:moveTo>
                      <a:pt x="0" y="1"/>
                    </a:moveTo>
                    <a:lnTo>
                      <a:pt x="0" y="6286"/>
                    </a:lnTo>
                    <a:lnTo>
                      <a:pt x="33089" y="6286"/>
                    </a:lnTo>
                    <a:lnTo>
                      <a:pt x="33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4960455" y="2469658"/>
                <a:ext cx="313293" cy="98078"/>
              </a:xfrm>
              <a:custGeom>
                <a:rect b="b" l="l" r="r" t="t"/>
                <a:pathLst>
                  <a:path extrusionOk="0" h="6283" w="20070">
                    <a:moveTo>
                      <a:pt x="0" y="1"/>
                    </a:moveTo>
                    <a:lnTo>
                      <a:pt x="0" y="6283"/>
                    </a:lnTo>
                    <a:lnTo>
                      <a:pt x="20069" y="6283"/>
                    </a:lnTo>
                    <a:lnTo>
                      <a:pt x="200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6"/>
            <p:cNvGrpSpPr/>
            <p:nvPr/>
          </p:nvGrpSpPr>
          <p:grpSpPr>
            <a:xfrm>
              <a:off x="3834069" y="2469658"/>
              <a:ext cx="1129846" cy="885527"/>
              <a:chOff x="3834069" y="2469658"/>
              <a:chExt cx="1129846" cy="885527"/>
            </a:xfrm>
          </p:grpSpPr>
          <p:sp>
            <p:nvSpPr>
              <p:cNvPr id="546" name="Google Shape;546;p26"/>
              <p:cNvSpPr/>
              <p:nvPr/>
            </p:nvSpPr>
            <p:spPr>
              <a:xfrm>
                <a:off x="3834069" y="3257061"/>
                <a:ext cx="1129846"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4093459" y="3099580"/>
                <a:ext cx="870365" cy="98140"/>
              </a:xfrm>
              <a:custGeom>
                <a:rect b="b" l="l" r="r" t="t"/>
                <a:pathLst>
                  <a:path extrusionOk="0" h="6286" w="42854">
                    <a:moveTo>
                      <a:pt x="0" y="0"/>
                    </a:moveTo>
                    <a:lnTo>
                      <a:pt x="0" y="6285"/>
                    </a:lnTo>
                    <a:lnTo>
                      <a:pt x="42854" y="6285"/>
                    </a:lnTo>
                    <a:lnTo>
                      <a:pt x="428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4294923" y="2942094"/>
                <a:ext cx="668951"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4447355" y="2784621"/>
                <a:ext cx="516519" cy="98124"/>
              </a:xfrm>
              <a:custGeom>
                <a:rect b="b" l="l" r="r" t="t"/>
                <a:pathLst>
                  <a:path extrusionOk="0" h="6286" w="33089">
                    <a:moveTo>
                      <a:pt x="0" y="0"/>
                    </a:moveTo>
                    <a:lnTo>
                      <a:pt x="0" y="6285"/>
                    </a:lnTo>
                    <a:lnTo>
                      <a:pt x="33089" y="6285"/>
                    </a:lnTo>
                    <a:lnTo>
                      <a:pt x="330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4548960" y="2627131"/>
                <a:ext cx="414914" cy="98140"/>
              </a:xfrm>
              <a:custGeom>
                <a:rect b="b" l="l" r="r" t="t"/>
                <a:pathLst>
                  <a:path extrusionOk="0" h="6287" w="26580">
                    <a:moveTo>
                      <a:pt x="1" y="1"/>
                    </a:moveTo>
                    <a:lnTo>
                      <a:pt x="1" y="6286"/>
                    </a:lnTo>
                    <a:lnTo>
                      <a:pt x="26580" y="6286"/>
                    </a:lnTo>
                    <a:lnTo>
                      <a:pt x="265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4650534" y="2469658"/>
                <a:ext cx="313340" cy="98078"/>
              </a:xfrm>
              <a:custGeom>
                <a:rect b="b" l="l" r="r" t="t"/>
                <a:pathLst>
                  <a:path extrusionOk="0" h="6283" w="20073">
                    <a:moveTo>
                      <a:pt x="1" y="1"/>
                    </a:moveTo>
                    <a:lnTo>
                      <a:pt x="1" y="6283"/>
                    </a:lnTo>
                    <a:lnTo>
                      <a:pt x="20073" y="6283"/>
                    </a:lnTo>
                    <a:lnTo>
                      <a:pt x="20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26"/>
            <p:cNvSpPr/>
            <p:nvPr/>
          </p:nvSpPr>
          <p:spPr>
            <a:xfrm>
              <a:off x="4963437" y="2439811"/>
              <a:ext cx="16" cy="967914"/>
            </a:xfrm>
            <a:custGeom>
              <a:rect b="b" l="l" r="r" t="t"/>
              <a:pathLst>
                <a:path extrusionOk="0" fill="none" h="62006" w="1">
                  <a:moveTo>
                    <a:pt x="1" y="0"/>
                  </a:moveTo>
                  <a:lnTo>
                    <a:pt x="1" y="62006"/>
                  </a:lnTo>
                </a:path>
              </a:pathLst>
            </a:custGeom>
            <a:noFill/>
            <a:ln cap="flat" cmpd="sng" w="9525">
              <a:solidFill>
                <a:schemeClr val="lt2"/>
              </a:solidFill>
              <a:prstDash val="solid"/>
              <a:miter lim="2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3" name="Google Shape;553;p26"/>
          <p:cNvCxnSpPr>
            <a:stCxn id="533" idx="1"/>
          </p:cNvCxnSpPr>
          <p:nvPr/>
        </p:nvCxnSpPr>
        <p:spPr>
          <a:xfrm>
            <a:off x="931211" y="1484925"/>
            <a:ext cx="2543700" cy="2202000"/>
          </a:xfrm>
          <a:prstGeom prst="bentConnector3">
            <a:avLst>
              <a:gd fmla="val -9361" name="adj1"/>
            </a:avLst>
          </a:prstGeom>
          <a:noFill/>
          <a:ln cap="flat" cmpd="sng" w="9525">
            <a:solidFill>
              <a:schemeClr val="accent2"/>
            </a:solidFill>
            <a:prstDash val="solid"/>
            <a:round/>
            <a:headEnd len="med" w="med" type="none"/>
            <a:tailEnd len="med" w="med" type="none"/>
          </a:ln>
        </p:spPr>
      </p:cxnSp>
      <p:cxnSp>
        <p:nvCxnSpPr>
          <p:cNvPr id="554" name="Google Shape;554;p26"/>
          <p:cNvCxnSpPr>
            <a:stCxn id="535" idx="3"/>
          </p:cNvCxnSpPr>
          <p:nvPr/>
        </p:nvCxnSpPr>
        <p:spPr>
          <a:xfrm flipH="1">
            <a:off x="7040943" y="1484925"/>
            <a:ext cx="1146600" cy="2563800"/>
          </a:xfrm>
          <a:prstGeom prst="bentConnector4">
            <a:avLst>
              <a:gd fmla="val -20768" name="adj1"/>
              <a:gd fmla="val 55634" name="adj2"/>
            </a:avLst>
          </a:prstGeom>
          <a:noFill/>
          <a:ln cap="flat" cmpd="sng" w="9525">
            <a:solidFill>
              <a:schemeClr val="accent3"/>
            </a:solidFill>
            <a:prstDash val="solid"/>
            <a:round/>
            <a:headEnd len="med" w="med" type="none"/>
            <a:tailEnd len="med" w="med" type="none"/>
          </a:ln>
        </p:spPr>
      </p:cxnSp>
      <p:sp>
        <p:nvSpPr>
          <p:cNvPr id="555" name="Google Shape;555;p26"/>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7"/>
          <p:cNvSpPr txBox="1"/>
          <p:nvPr>
            <p:ph idx="7" type="ctrTitle"/>
          </p:nvPr>
        </p:nvSpPr>
        <p:spPr>
          <a:xfrm>
            <a:off x="618825" y="698800"/>
            <a:ext cx="2539500" cy="78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 Features</a:t>
            </a:r>
            <a:endParaRPr/>
          </a:p>
        </p:txBody>
      </p:sp>
      <p:pic>
        <p:nvPicPr>
          <p:cNvPr id="562" name="Google Shape;562;p27"/>
          <p:cNvPicPr preferRelativeResize="0"/>
          <p:nvPr/>
        </p:nvPicPr>
        <p:blipFill>
          <a:blip r:embed="rId3">
            <a:alphaModFix/>
          </a:blip>
          <a:stretch>
            <a:fillRect/>
          </a:stretch>
        </p:blipFill>
        <p:spPr>
          <a:xfrm>
            <a:off x="2915475" y="359975"/>
            <a:ext cx="5565950" cy="4517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28"/>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 Closing Runs</a:t>
            </a:r>
            <a:endParaRPr/>
          </a:p>
        </p:txBody>
      </p:sp>
      <p:pic>
        <p:nvPicPr>
          <p:cNvPr id="568" name="Google Shape;568;p28"/>
          <p:cNvPicPr preferRelativeResize="0"/>
          <p:nvPr/>
        </p:nvPicPr>
        <p:blipFill>
          <a:blip r:embed="rId3">
            <a:alphaModFix/>
          </a:blip>
          <a:stretch>
            <a:fillRect/>
          </a:stretch>
        </p:blipFill>
        <p:spPr>
          <a:xfrm>
            <a:off x="1069013" y="1144075"/>
            <a:ext cx="7005975" cy="376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9"/>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300"/>
              <a:t>The scenario recommended by the model predicts an increase in support for the ticket price of $1.99</a:t>
            </a:r>
            <a:endParaRPr sz="2300"/>
          </a:p>
          <a:p>
            <a:pPr indent="0" lvl="0" marL="0" rtl="0" algn="l">
              <a:spcBef>
                <a:spcPts val="1600"/>
              </a:spcBef>
              <a:spcAft>
                <a:spcPts val="0"/>
              </a:spcAft>
              <a:buNone/>
            </a:pPr>
            <a:r>
              <a:rPr lang="en" sz="2300"/>
              <a:t>Over the season, this could be expected to amount to a $3,474,638 increase in revenue</a:t>
            </a:r>
            <a:endParaRPr sz="2300"/>
          </a:p>
          <a:p>
            <a:pPr indent="0" lvl="0" marL="0" rtl="0" algn="l">
              <a:spcBef>
                <a:spcPts val="1600"/>
              </a:spcBef>
              <a:spcAft>
                <a:spcPts val="0"/>
              </a:spcAft>
              <a:buNone/>
            </a:pPr>
            <a:r>
              <a:rPr lang="en" sz="2300"/>
              <a:t>The operation costs of implementing an additional chair would amount to $1,540,000</a:t>
            </a:r>
            <a:endParaRPr sz="2300"/>
          </a:p>
          <a:p>
            <a:pPr indent="0" lvl="0" marL="0" rtl="0" algn="l">
              <a:lnSpc>
                <a:spcPct val="100000"/>
              </a:lnSpc>
              <a:spcBef>
                <a:spcPts val="1600"/>
              </a:spcBef>
              <a:spcAft>
                <a:spcPts val="1600"/>
              </a:spcAft>
              <a:buNone/>
            </a:pPr>
            <a:r>
              <a:t/>
            </a:r>
            <a:endParaRPr sz="2300"/>
          </a:p>
        </p:txBody>
      </p:sp>
      <p:sp>
        <p:nvSpPr>
          <p:cNvPr id="574" name="Google Shape;574;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 Recommendation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0"/>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This model heavily relies on the assumption that other resorts have implemented proper pricing strategies. It would also be valuable to further investigate how the number of visitors might change in response to a price increase. Big Mountain is already priced relatively high, but the modeled price is even higher due to its exceptional performance on most key features which would would likely improve further if the recommended changes were implemented.</a:t>
            </a:r>
            <a:endParaRPr sz="2000"/>
          </a:p>
          <a:p>
            <a:pPr indent="0" lvl="0" marL="0" rtl="0" algn="l">
              <a:spcBef>
                <a:spcPts val="1600"/>
              </a:spcBef>
              <a:spcAft>
                <a:spcPts val="0"/>
              </a:spcAft>
              <a:buNone/>
            </a:pPr>
            <a:r>
              <a:t/>
            </a:r>
            <a:endParaRPr sz="2000"/>
          </a:p>
          <a:p>
            <a:pPr indent="0" lvl="0" marL="0" rtl="0" algn="l">
              <a:lnSpc>
                <a:spcPct val="100000"/>
              </a:lnSpc>
              <a:spcBef>
                <a:spcPts val="1600"/>
              </a:spcBef>
              <a:spcAft>
                <a:spcPts val="1600"/>
              </a:spcAft>
              <a:buNone/>
            </a:pPr>
            <a:r>
              <a:t/>
            </a:r>
            <a:endParaRPr sz="2000"/>
          </a:p>
        </p:txBody>
      </p:sp>
      <p:sp>
        <p:nvSpPr>
          <p:cNvPr id="580" name="Google Shape;580;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