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6"/>
  </p:notesMasterIdLst>
  <p:sldIdLst>
    <p:sldId id="256" r:id="rId2"/>
    <p:sldId id="747" r:id="rId3"/>
    <p:sldId id="748" r:id="rId4"/>
    <p:sldId id="749" r:id="rId5"/>
    <p:sldId id="75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8" r:id="rId14"/>
    <p:sldId id="759" r:id="rId15"/>
    <p:sldId id="760" r:id="rId16"/>
    <p:sldId id="761" r:id="rId17"/>
    <p:sldId id="762" r:id="rId18"/>
    <p:sldId id="763" r:id="rId19"/>
    <p:sldId id="764" r:id="rId20"/>
    <p:sldId id="765" r:id="rId21"/>
    <p:sldId id="766" r:id="rId22"/>
    <p:sldId id="767" r:id="rId23"/>
    <p:sldId id="768" r:id="rId24"/>
    <p:sldId id="769" r:id="rId25"/>
    <p:sldId id="770" r:id="rId26"/>
    <p:sldId id="771" r:id="rId27"/>
    <p:sldId id="772" r:id="rId28"/>
    <p:sldId id="773" r:id="rId29"/>
    <p:sldId id="774" r:id="rId30"/>
    <p:sldId id="775" r:id="rId31"/>
    <p:sldId id="776" r:id="rId32"/>
    <p:sldId id="777" r:id="rId33"/>
    <p:sldId id="778" r:id="rId34"/>
    <p:sldId id="779" r:id="rId35"/>
    <p:sldId id="780" r:id="rId36"/>
    <p:sldId id="781" r:id="rId37"/>
    <p:sldId id="782" r:id="rId38"/>
    <p:sldId id="783" r:id="rId39"/>
    <p:sldId id="784" r:id="rId40"/>
    <p:sldId id="785" r:id="rId41"/>
    <p:sldId id="786" r:id="rId42"/>
    <p:sldId id="787" r:id="rId43"/>
    <p:sldId id="788" r:id="rId44"/>
    <p:sldId id="789" r:id="rId45"/>
    <p:sldId id="790" r:id="rId46"/>
    <p:sldId id="791" r:id="rId47"/>
    <p:sldId id="792" r:id="rId48"/>
    <p:sldId id="793" r:id="rId49"/>
    <p:sldId id="794" r:id="rId50"/>
    <p:sldId id="795" r:id="rId51"/>
    <p:sldId id="796" r:id="rId52"/>
    <p:sldId id="797" r:id="rId53"/>
    <p:sldId id="798" r:id="rId54"/>
    <p:sldId id="799" r:id="rId55"/>
    <p:sldId id="800" r:id="rId56"/>
    <p:sldId id="801" r:id="rId57"/>
    <p:sldId id="802" r:id="rId58"/>
    <p:sldId id="803" r:id="rId59"/>
    <p:sldId id="804" r:id="rId60"/>
    <p:sldId id="805" r:id="rId61"/>
    <p:sldId id="806" r:id="rId62"/>
    <p:sldId id="807" r:id="rId63"/>
    <p:sldId id="808" r:id="rId64"/>
    <p:sldId id="809" r:id="rId65"/>
    <p:sldId id="810" r:id="rId66"/>
    <p:sldId id="811" r:id="rId67"/>
    <p:sldId id="812" r:id="rId68"/>
    <p:sldId id="813" r:id="rId69"/>
    <p:sldId id="840" r:id="rId70"/>
    <p:sldId id="841" r:id="rId71"/>
    <p:sldId id="842" r:id="rId72"/>
    <p:sldId id="843" r:id="rId73"/>
    <p:sldId id="844" r:id="rId74"/>
    <p:sldId id="835" r:id="rId75"/>
    <p:sldId id="836" r:id="rId76"/>
    <p:sldId id="837" r:id="rId77"/>
    <p:sldId id="838" r:id="rId78"/>
    <p:sldId id="839" r:id="rId79"/>
    <p:sldId id="814" r:id="rId80"/>
    <p:sldId id="815" r:id="rId81"/>
    <p:sldId id="816" r:id="rId82"/>
    <p:sldId id="817" r:id="rId83"/>
    <p:sldId id="818" r:id="rId84"/>
    <p:sldId id="819" r:id="rId85"/>
    <p:sldId id="825" r:id="rId86"/>
    <p:sldId id="826" r:id="rId87"/>
    <p:sldId id="827" r:id="rId88"/>
    <p:sldId id="828" r:id="rId89"/>
    <p:sldId id="829" r:id="rId90"/>
    <p:sldId id="830" r:id="rId91"/>
    <p:sldId id="831" r:id="rId92"/>
    <p:sldId id="832" r:id="rId93"/>
    <p:sldId id="833" r:id="rId94"/>
    <p:sldId id="834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/>
    <p:restoredTop sz="92212"/>
  </p:normalViewPr>
  <p:slideViewPr>
    <p:cSldViewPr snapToGrid="0" snapToObjects="1">
      <p:cViewPr varScale="1">
        <p:scale>
          <a:sx n="89" d="100"/>
          <a:sy n="89" d="100"/>
        </p:scale>
        <p:origin x="15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729FA-D5A2-4726-95BA-72B5CBEBDA43}" type="doc">
      <dgm:prSet loTypeId="urn:microsoft.com/office/officeart/2005/8/layout/process2" loCatId="process" qsTypeId="urn:microsoft.com/office/officeart/2005/8/quickstyle/simple4" qsCatId="simple" csTypeId="urn:microsoft.com/office/officeart/2005/8/colors/accent1_3" csCatId="accent1" phldr="1"/>
      <dgm:spPr/>
    </dgm:pt>
    <dgm:pt modelId="{143A6214-5D73-4538-BF69-DBA47256852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>
              <a:solidFill>
                <a:srgbClr val="000000"/>
              </a:solidFill>
              <a:latin typeface="Calibri" pitchFamily="34" charset="0"/>
              <a:cs typeface="Arial" charset="0"/>
            </a:rPr>
            <a:t>Query initiator sends a message including its public key</a:t>
          </a:r>
          <a:br>
            <a:rPr lang="en-US" sz="2000" b="1" dirty="0">
              <a:solidFill>
                <a:srgbClr val="000000"/>
              </a:solidFill>
              <a:latin typeface="Calibri" pitchFamily="34" charset="0"/>
              <a:cs typeface="Arial" charset="0"/>
            </a:rPr>
          </a:br>
          <a:r>
            <a:rPr lang="en-US" sz="2000" b="1" dirty="0">
              <a:solidFill>
                <a:srgbClr val="000000"/>
              </a:solidFill>
              <a:latin typeface="Calibri" pitchFamily="34" charset="0"/>
              <a:cs typeface="Arial" charset="0"/>
            </a:rPr>
            <a:t> and the service request (encrypted using the public key of the LSP)</a:t>
          </a:r>
          <a:endParaRPr lang="en-AU" sz="2000" dirty="0">
            <a:solidFill>
              <a:srgbClr val="000000"/>
            </a:solidFill>
          </a:endParaRPr>
        </a:p>
      </dgm:t>
    </dgm:pt>
    <dgm:pt modelId="{28BF795A-36AD-42DC-8CAE-45D8DC73F112}" type="parTrans" cxnId="{BFA1A4C4-065D-4D2E-A604-8DC14BF05783}">
      <dgm:prSet/>
      <dgm:spPr/>
      <dgm:t>
        <a:bodyPr/>
        <a:lstStyle/>
        <a:p>
          <a:endParaRPr lang="en-AU" sz="2000"/>
        </a:p>
      </dgm:t>
    </dgm:pt>
    <dgm:pt modelId="{A4C17A39-4F6E-47F0-9A13-83FA13ADD8D3}" type="sibTrans" cxnId="{BFA1A4C4-065D-4D2E-A604-8DC14BF05783}">
      <dgm:prSet custT="1"/>
      <dgm:spPr/>
      <dgm:t>
        <a:bodyPr/>
        <a:lstStyle/>
        <a:p>
          <a:endParaRPr lang="en-AU" sz="1400"/>
        </a:p>
      </dgm:t>
    </dgm:pt>
    <dgm:pt modelId="{5F9B5628-56C6-4C0C-800C-2AA4C09F2901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>
              <a:solidFill>
                <a:srgbClr val="000000"/>
              </a:solidFill>
              <a:latin typeface="Calibri" pitchFamily="34" charset="0"/>
              <a:cs typeface="Arial" charset="0"/>
            </a:rPr>
            <a:t>Query requestor sends the encrypted message to the LSP</a:t>
          </a:r>
          <a:endParaRPr lang="en-AU" sz="2000" dirty="0">
            <a:solidFill>
              <a:srgbClr val="000000"/>
            </a:solidFill>
          </a:endParaRPr>
        </a:p>
      </dgm:t>
    </dgm:pt>
    <dgm:pt modelId="{CE47C00D-291A-46CE-8ACE-59AB8D04FC4B}" type="parTrans" cxnId="{B55EEEDA-D37B-4B01-8127-B2B1AE86E1B8}">
      <dgm:prSet/>
      <dgm:spPr/>
      <dgm:t>
        <a:bodyPr/>
        <a:lstStyle/>
        <a:p>
          <a:endParaRPr lang="en-AU" sz="2000"/>
        </a:p>
      </dgm:t>
    </dgm:pt>
    <dgm:pt modelId="{09E53D0C-5A20-42C2-A512-F94569FE7754}" type="sibTrans" cxnId="{B55EEEDA-D37B-4B01-8127-B2B1AE86E1B8}">
      <dgm:prSet custT="1"/>
      <dgm:spPr/>
      <dgm:t>
        <a:bodyPr/>
        <a:lstStyle/>
        <a:p>
          <a:endParaRPr lang="en-AU" sz="1400"/>
        </a:p>
      </dgm:t>
    </dgm:pt>
    <dgm:pt modelId="{2D6A7864-DC1F-4C27-92C3-6A72A0FABC6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>
              <a:solidFill>
                <a:srgbClr val="000000"/>
              </a:solidFill>
              <a:latin typeface="Calibri" pitchFamily="34" charset="0"/>
              <a:cs typeface="Arial" charset="0"/>
            </a:rPr>
            <a:t>LSP decrypts the message with its private key</a:t>
          </a:r>
          <a:endParaRPr lang="en-AU" sz="2000" dirty="0">
            <a:solidFill>
              <a:srgbClr val="000000"/>
            </a:solidFill>
          </a:endParaRPr>
        </a:p>
      </dgm:t>
    </dgm:pt>
    <dgm:pt modelId="{E68FE289-DBFF-4B63-AFFA-909359A47010}" type="parTrans" cxnId="{7A8CF51A-1235-48D0-A36F-D2030ECE9539}">
      <dgm:prSet/>
      <dgm:spPr/>
      <dgm:t>
        <a:bodyPr/>
        <a:lstStyle/>
        <a:p>
          <a:endParaRPr lang="en-AU" sz="2000"/>
        </a:p>
      </dgm:t>
    </dgm:pt>
    <dgm:pt modelId="{A4B8AD14-7C3B-4D25-BC08-86261AE4E8DB}" type="sibTrans" cxnId="{7A8CF51A-1235-48D0-A36F-D2030ECE9539}">
      <dgm:prSet custT="1"/>
      <dgm:spPr/>
      <dgm:t>
        <a:bodyPr/>
        <a:lstStyle/>
        <a:p>
          <a:endParaRPr lang="en-AU" sz="1400"/>
        </a:p>
      </dgm:t>
    </dgm:pt>
    <dgm:pt modelId="{1F9C0061-4FE9-4261-8806-CC3E68B8E07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>
              <a:solidFill>
                <a:srgbClr val="000000"/>
              </a:solidFill>
              <a:latin typeface="Calibri" pitchFamily="34" charset="0"/>
              <a:cs typeface="Arial" charset="0"/>
            </a:rPr>
            <a:t>LSP encrypts the requested information</a:t>
          </a:r>
          <a:br>
            <a:rPr lang="en-US" sz="2000" b="1" dirty="0">
              <a:solidFill>
                <a:srgbClr val="000000"/>
              </a:solidFill>
              <a:latin typeface="Calibri" pitchFamily="34" charset="0"/>
              <a:cs typeface="Arial" charset="0"/>
            </a:rPr>
          </a:br>
          <a:r>
            <a:rPr lang="en-US" sz="2000" b="1" dirty="0">
              <a:solidFill>
                <a:srgbClr val="000000"/>
              </a:solidFill>
              <a:latin typeface="Calibri" pitchFamily="34" charset="0"/>
              <a:cs typeface="Arial" charset="0"/>
            </a:rPr>
            <a:t>using the public key of the query initiator</a:t>
          </a:r>
          <a:endParaRPr lang="en-AU" sz="2000" dirty="0">
            <a:solidFill>
              <a:srgbClr val="000000"/>
            </a:solidFill>
          </a:endParaRPr>
        </a:p>
      </dgm:t>
    </dgm:pt>
    <dgm:pt modelId="{EA7CD5B8-B823-4FC8-B398-D2F282793B99}" type="parTrans" cxnId="{460703CC-A5A5-4DBE-8D87-62B389B049B2}">
      <dgm:prSet/>
      <dgm:spPr/>
      <dgm:t>
        <a:bodyPr/>
        <a:lstStyle/>
        <a:p>
          <a:endParaRPr lang="en-AU" sz="2000"/>
        </a:p>
      </dgm:t>
    </dgm:pt>
    <dgm:pt modelId="{959C3B0B-EAD4-4524-A88F-92CD135F8526}" type="sibTrans" cxnId="{460703CC-A5A5-4DBE-8D87-62B389B049B2}">
      <dgm:prSet custT="1"/>
      <dgm:spPr/>
      <dgm:t>
        <a:bodyPr/>
        <a:lstStyle/>
        <a:p>
          <a:endParaRPr lang="en-AU" sz="1400"/>
        </a:p>
      </dgm:t>
    </dgm:pt>
    <dgm:pt modelId="{DAB7FC45-546A-496F-9563-157B1CC8F9C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>
              <a:solidFill>
                <a:srgbClr val="000000"/>
              </a:solidFill>
              <a:latin typeface="Calibri" pitchFamily="34" charset="0"/>
              <a:cs typeface="Arial" charset="0"/>
            </a:rPr>
            <a:t>LSP broadcasts the encrypted message in the </a:t>
          </a:r>
          <a:r>
            <a:rPr lang="en-US" sz="2000" b="1" dirty="0">
              <a:solidFill>
                <a:srgbClr val="000000"/>
              </a:solidFill>
              <a:latin typeface="Calibri" pitchFamily="34" charset="0"/>
            </a:rPr>
            <a:t>query initiator’s </a:t>
          </a:r>
          <a:r>
            <a:rPr lang="en-US" sz="2000" b="1" dirty="0">
              <a:solidFill>
                <a:srgbClr val="000000"/>
              </a:solidFill>
              <a:latin typeface="Calibri" pitchFamily="34" charset="0"/>
              <a:cs typeface="Arial" charset="0"/>
            </a:rPr>
            <a:t>GCA</a:t>
          </a:r>
          <a:endParaRPr lang="en-AU" sz="2000" dirty="0">
            <a:solidFill>
              <a:srgbClr val="000000"/>
            </a:solidFill>
          </a:endParaRPr>
        </a:p>
      </dgm:t>
    </dgm:pt>
    <dgm:pt modelId="{C78F8548-2471-4551-BAB4-EB069437D385}" type="parTrans" cxnId="{CEE48E89-D9EE-4494-A880-3D9D395F8121}">
      <dgm:prSet/>
      <dgm:spPr/>
      <dgm:t>
        <a:bodyPr/>
        <a:lstStyle/>
        <a:p>
          <a:endParaRPr lang="en-AU" sz="2000"/>
        </a:p>
      </dgm:t>
    </dgm:pt>
    <dgm:pt modelId="{E6754F9A-B73B-4DCF-A557-A69D00EFC182}" type="sibTrans" cxnId="{CEE48E89-D9EE-4494-A880-3D9D395F8121}">
      <dgm:prSet/>
      <dgm:spPr/>
      <dgm:t>
        <a:bodyPr/>
        <a:lstStyle/>
        <a:p>
          <a:endParaRPr lang="en-AU" sz="2000"/>
        </a:p>
      </dgm:t>
    </dgm:pt>
    <dgm:pt modelId="{343D5A85-A9FB-44BC-926C-FAA9E57CA583}" type="pres">
      <dgm:prSet presAssocID="{A6E729FA-D5A2-4726-95BA-72B5CBEBDA43}" presName="linearFlow" presStyleCnt="0">
        <dgm:presLayoutVars>
          <dgm:resizeHandles val="exact"/>
        </dgm:presLayoutVars>
      </dgm:prSet>
      <dgm:spPr/>
    </dgm:pt>
    <dgm:pt modelId="{0256424D-92F2-4CFF-878C-FEBD0C55FF5B}" type="pres">
      <dgm:prSet presAssocID="{143A6214-5D73-4538-BF69-DBA472568520}" presName="node" presStyleLbl="node1" presStyleIdx="0" presStyleCnt="5" custScaleX="311836">
        <dgm:presLayoutVars>
          <dgm:bulletEnabled val="1"/>
        </dgm:presLayoutVars>
      </dgm:prSet>
      <dgm:spPr/>
    </dgm:pt>
    <dgm:pt modelId="{3517217E-BFCA-4CCA-BBA2-56ACBCDCF650}" type="pres">
      <dgm:prSet presAssocID="{A4C17A39-4F6E-47F0-9A13-83FA13ADD8D3}" presName="sibTrans" presStyleLbl="sibTrans2D1" presStyleIdx="0" presStyleCnt="4"/>
      <dgm:spPr/>
    </dgm:pt>
    <dgm:pt modelId="{EFA6A10A-8A51-4D17-B5DE-E4081016209D}" type="pres">
      <dgm:prSet presAssocID="{A4C17A39-4F6E-47F0-9A13-83FA13ADD8D3}" presName="connectorText" presStyleLbl="sibTrans2D1" presStyleIdx="0" presStyleCnt="4"/>
      <dgm:spPr/>
    </dgm:pt>
    <dgm:pt modelId="{CBB4E880-7283-46C4-BBD4-D21F358055AD}" type="pres">
      <dgm:prSet presAssocID="{5F9B5628-56C6-4C0C-800C-2AA4C09F2901}" presName="node" presStyleLbl="node1" presStyleIdx="1" presStyleCnt="5" custScaleX="311836">
        <dgm:presLayoutVars>
          <dgm:bulletEnabled val="1"/>
        </dgm:presLayoutVars>
      </dgm:prSet>
      <dgm:spPr/>
    </dgm:pt>
    <dgm:pt modelId="{61390665-D5E9-426A-A32A-E93C2448868B}" type="pres">
      <dgm:prSet presAssocID="{09E53D0C-5A20-42C2-A512-F94569FE7754}" presName="sibTrans" presStyleLbl="sibTrans2D1" presStyleIdx="1" presStyleCnt="4"/>
      <dgm:spPr/>
    </dgm:pt>
    <dgm:pt modelId="{B1BAA763-D4D9-4AE5-9210-4ACBFF59CFC8}" type="pres">
      <dgm:prSet presAssocID="{09E53D0C-5A20-42C2-A512-F94569FE7754}" presName="connectorText" presStyleLbl="sibTrans2D1" presStyleIdx="1" presStyleCnt="4"/>
      <dgm:spPr/>
    </dgm:pt>
    <dgm:pt modelId="{6E3713E9-A6AE-4DBA-BCCB-5FD27696EB40}" type="pres">
      <dgm:prSet presAssocID="{2D6A7864-DC1F-4C27-92C3-6A72A0FABC6A}" presName="node" presStyleLbl="node1" presStyleIdx="2" presStyleCnt="5" custScaleX="311836">
        <dgm:presLayoutVars>
          <dgm:bulletEnabled val="1"/>
        </dgm:presLayoutVars>
      </dgm:prSet>
      <dgm:spPr/>
    </dgm:pt>
    <dgm:pt modelId="{D97F9A01-6B9E-402E-9A7C-9156237DEE40}" type="pres">
      <dgm:prSet presAssocID="{A4B8AD14-7C3B-4D25-BC08-86261AE4E8DB}" presName="sibTrans" presStyleLbl="sibTrans2D1" presStyleIdx="2" presStyleCnt="4"/>
      <dgm:spPr/>
    </dgm:pt>
    <dgm:pt modelId="{780D5783-64D1-4B67-8097-25E9776FA161}" type="pres">
      <dgm:prSet presAssocID="{A4B8AD14-7C3B-4D25-BC08-86261AE4E8DB}" presName="connectorText" presStyleLbl="sibTrans2D1" presStyleIdx="2" presStyleCnt="4"/>
      <dgm:spPr/>
    </dgm:pt>
    <dgm:pt modelId="{FA1A08DE-EB95-4554-A3B1-317D60C4BB9C}" type="pres">
      <dgm:prSet presAssocID="{1F9C0061-4FE9-4261-8806-CC3E68B8E076}" presName="node" presStyleLbl="node1" presStyleIdx="3" presStyleCnt="5" custScaleX="311836">
        <dgm:presLayoutVars>
          <dgm:bulletEnabled val="1"/>
        </dgm:presLayoutVars>
      </dgm:prSet>
      <dgm:spPr/>
    </dgm:pt>
    <dgm:pt modelId="{7473F9C3-4A71-438F-B58D-F9545056FDC8}" type="pres">
      <dgm:prSet presAssocID="{959C3B0B-EAD4-4524-A88F-92CD135F8526}" presName="sibTrans" presStyleLbl="sibTrans2D1" presStyleIdx="3" presStyleCnt="4"/>
      <dgm:spPr/>
    </dgm:pt>
    <dgm:pt modelId="{CFCBE949-FE47-4061-9538-0053D9B26AE9}" type="pres">
      <dgm:prSet presAssocID="{959C3B0B-EAD4-4524-A88F-92CD135F8526}" presName="connectorText" presStyleLbl="sibTrans2D1" presStyleIdx="3" presStyleCnt="4"/>
      <dgm:spPr/>
    </dgm:pt>
    <dgm:pt modelId="{DC79E4BD-F0C4-4C94-BDE6-1450B58B57A0}" type="pres">
      <dgm:prSet presAssocID="{DAB7FC45-546A-496F-9563-157B1CC8F9CD}" presName="node" presStyleLbl="node1" presStyleIdx="4" presStyleCnt="5" custScaleX="311836">
        <dgm:presLayoutVars>
          <dgm:bulletEnabled val="1"/>
        </dgm:presLayoutVars>
      </dgm:prSet>
      <dgm:spPr/>
    </dgm:pt>
  </dgm:ptLst>
  <dgm:cxnLst>
    <dgm:cxn modelId="{DEF8CF03-818E-5B48-B1CE-1FD3EE570C79}" type="presOf" srcId="{09E53D0C-5A20-42C2-A512-F94569FE7754}" destId="{B1BAA763-D4D9-4AE5-9210-4ACBFF59CFC8}" srcOrd="1" destOrd="0" presId="urn:microsoft.com/office/officeart/2005/8/layout/process2"/>
    <dgm:cxn modelId="{84293914-C5A3-9E40-A265-089B51791291}" type="presOf" srcId="{959C3B0B-EAD4-4524-A88F-92CD135F8526}" destId="{CFCBE949-FE47-4061-9538-0053D9B26AE9}" srcOrd="1" destOrd="0" presId="urn:microsoft.com/office/officeart/2005/8/layout/process2"/>
    <dgm:cxn modelId="{7A8CF51A-1235-48D0-A36F-D2030ECE9539}" srcId="{A6E729FA-D5A2-4726-95BA-72B5CBEBDA43}" destId="{2D6A7864-DC1F-4C27-92C3-6A72A0FABC6A}" srcOrd="2" destOrd="0" parTransId="{E68FE289-DBFF-4B63-AFFA-909359A47010}" sibTransId="{A4B8AD14-7C3B-4D25-BC08-86261AE4E8DB}"/>
    <dgm:cxn modelId="{C9DC933B-E3D7-B845-B47F-3D3AEABA072B}" type="presOf" srcId="{2D6A7864-DC1F-4C27-92C3-6A72A0FABC6A}" destId="{6E3713E9-A6AE-4DBA-BCCB-5FD27696EB40}" srcOrd="0" destOrd="0" presId="urn:microsoft.com/office/officeart/2005/8/layout/process2"/>
    <dgm:cxn modelId="{7C9C4F4E-92C6-E04F-BCCF-E21A8F304FFD}" type="presOf" srcId="{09E53D0C-5A20-42C2-A512-F94569FE7754}" destId="{61390665-D5E9-426A-A32A-E93C2448868B}" srcOrd="0" destOrd="0" presId="urn:microsoft.com/office/officeart/2005/8/layout/process2"/>
    <dgm:cxn modelId="{5E3B305B-926D-5D44-A318-1B6783EDE6CD}" type="presOf" srcId="{A6E729FA-D5A2-4726-95BA-72B5CBEBDA43}" destId="{343D5A85-A9FB-44BC-926C-FAA9E57CA583}" srcOrd="0" destOrd="0" presId="urn:microsoft.com/office/officeart/2005/8/layout/process2"/>
    <dgm:cxn modelId="{88161070-F538-054A-8071-505837960BB3}" type="presOf" srcId="{1F9C0061-4FE9-4261-8806-CC3E68B8E076}" destId="{FA1A08DE-EB95-4554-A3B1-317D60C4BB9C}" srcOrd="0" destOrd="0" presId="urn:microsoft.com/office/officeart/2005/8/layout/process2"/>
    <dgm:cxn modelId="{4E68B67B-6508-4F4A-907C-3E863C2A96FC}" type="presOf" srcId="{DAB7FC45-546A-496F-9563-157B1CC8F9CD}" destId="{DC79E4BD-F0C4-4C94-BDE6-1450B58B57A0}" srcOrd="0" destOrd="0" presId="urn:microsoft.com/office/officeart/2005/8/layout/process2"/>
    <dgm:cxn modelId="{CEE48E89-D9EE-4494-A880-3D9D395F8121}" srcId="{A6E729FA-D5A2-4726-95BA-72B5CBEBDA43}" destId="{DAB7FC45-546A-496F-9563-157B1CC8F9CD}" srcOrd="4" destOrd="0" parTransId="{C78F8548-2471-4551-BAB4-EB069437D385}" sibTransId="{E6754F9A-B73B-4DCF-A557-A69D00EFC182}"/>
    <dgm:cxn modelId="{222DAF96-44F0-A848-ADDB-02D651029EB0}" type="presOf" srcId="{A4B8AD14-7C3B-4D25-BC08-86261AE4E8DB}" destId="{780D5783-64D1-4B67-8097-25E9776FA161}" srcOrd="1" destOrd="0" presId="urn:microsoft.com/office/officeart/2005/8/layout/process2"/>
    <dgm:cxn modelId="{DB158BA5-A88A-6D4A-A721-561450F5490E}" type="presOf" srcId="{A4B8AD14-7C3B-4D25-BC08-86261AE4E8DB}" destId="{D97F9A01-6B9E-402E-9A7C-9156237DEE40}" srcOrd="0" destOrd="0" presId="urn:microsoft.com/office/officeart/2005/8/layout/process2"/>
    <dgm:cxn modelId="{D6D703B1-7BA7-C747-8C6F-D26798FF35A1}" type="presOf" srcId="{5F9B5628-56C6-4C0C-800C-2AA4C09F2901}" destId="{CBB4E880-7283-46C4-BBD4-D21F358055AD}" srcOrd="0" destOrd="0" presId="urn:microsoft.com/office/officeart/2005/8/layout/process2"/>
    <dgm:cxn modelId="{BFA1A4C4-065D-4D2E-A604-8DC14BF05783}" srcId="{A6E729FA-D5A2-4726-95BA-72B5CBEBDA43}" destId="{143A6214-5D73-4538-BF69-DBA472568520}" srcOrd="0" destOrd="0" parTransId="{28BF795A-36AD-42DC-8CAE-45D8DC73F112}" sibTransId="{A4C17A39-4F6E-47F0-9A13-83FA13ADD8D3}"/>
    <dgm:cxn modelId="{45ADFFCA-4F6E-FC48-82D3-985A38B07FA2}" type="presOf" srcId="{A4C17A39-4F6E-47F0-9A13-83FA13ADD8D3}" destId="{EFA6A10A-8A51-4D17-B5DE-E4081016209D}" srcOrd="1" destOrd="0" presId="urn:microsoft.com/office/officeart/2005/8/layout/process2"/>
    <dgm:cxn modelId="{460703CC-A5A5-4DBE-8D87-62B389B049B2}" srcId="{A6E729FA-D5A2-4726-95BA-72B5CBEBDA43}" destId="{1F9C0061-4FE9-4261-8806-CC3E68B8E076}" srcOrd="3" destOrd="0" parTransId="{EA7CD5B8-B823-4FC8-B398-D2F282793B99}" sibTransId="{959C3B0B-EAD4-4524-A88F-92CD135F8526}"/>
    <dgm:cxn modelId="{8601DCD0-0BDB-864D-85EA-6E8AA3A77F9B}" type="presOf" srcId="{959C3B0B-EAD4-4524-A88F-92CD135F8526}" destId="{7473F9C3-4A71-438F-B58D-F9545056FDC8}" srcOrd="0" destOrd="0" presId="urn:microsoft.com/office/officeart/2005/8/layout/process2"/>
    <dgm:cxn modelId="{378DA3D8-5152-BF40-B426-AF8EAC8CF618}" type="presOf" srcId="{143A6214-5D73-4538-BF69-DBA472568520}" destId="{0256424D-92F2-4CFF-878C-FEBD0C55FF5B}" srcOrd="0" destOrd="0" presId="urn:microsoft.com/office/officeart/2005/8/layout/process2"/>
    <dgm:cxn modelId="{B55EEEDA-D37B-4B01-8127-B2B1AE86E1B8}" srcId="{A6E729FA-D5A2-4726-95BA-72B5CBEBDA43}" destId="{5F9B5628-56C6-4C0C-800C-2AA4C09F2901}" srcOrd="1" destOrd="0" parTransId="{CE47C00D-291A-46CE-8ACE-59AB8D04FC4B}" sibTransId="{09E53D0C-5A20-42C2-A512-F94569FE7754}"/>
    <dgm:cxn modelId="{3A299FDB-914F-7C45-8389-EDC94B04320C}" type="presOf" srcId="{A4C17A39-4F6E-47F0-9A13-83FA13ADD8D3}" destId="{3517217E-BFCA-4CCA-BBA2-56ACBCDCF650}" srcOrd="0" destOrd="0" presId="urn:microsoft.com/office/officeart/2005/8/layout/process2"/>
    <dgm:cxn modelId="{EAD04A9C-8810-6543-B0D8-8B54C3808D2C}" type="presParOf" srcId="{343D5A85-A9FB-44BC-926C-FAA9E57CA583}" destId="{0256424D-92F2-4CFF-878C-FEBD0C55FF5B}" srcOrd="0" destOrd="0" presId="urn:microsoft.com/office/officeart/2005/8/layout/process2"/>
    <dgm:cxn modelId="{27FBC8D5-6061-CA44-888F-D7FF301E3383}" type="presParOf" srcId="{343D5A85-A9FB-44BC-926C-FAA9E57CA583}" destId="{3517217E-BFCA-4CCA-BBA2-56ACBCDCF650}" srcOrd="1" destOrd="0" presId="urn:microsoft.com/office/officeart/2005/8/layout/process2"/>
    <dgm:cxn modelId="{B9BC4CFB-583C-DF42-B34E-649EDE08FB3A}" type="presParOf" srcId="{3517217E-BFCA-4CCA-BBA2-56ACBCDCF650}" destId="{EFA6A10A-8A51-4D17-B5DE-E4081016209D}" srcOrd="0" destOrd="0" presId="urn:microsoft.com/office/officeart/2005/8/layout/process2"/>
    <dgm:cxn modelId="{31BAB6AC-2F36-5647-ABC9-E37A70565B9F}" type="presParOf" srcId="{343D5A85-A9FB-44BC-926C-FAA9E57CA583}" destId="{CBB4E880-7283-46C4-BBD4-D21F358055AD}" srcOrd="2" destOrd="0" presId="urn:microsoft.com/office/officeart/2005/8/layout/process2"/>
    <dgm:cxn modelId="{270036FF-A840-734C-9ACA-B7555035C830}" type="presParOf" srcId="{343D5A85-A9FB-44BC-926C-FAA9E57CA583}" destId="{61390665-D5E9-426A-A32A-E93C2448868B}" srcOrd="3" destOrd="0" presId="urn:microsoft.com/office/officeart/2005/8/layout/process2"/>
    <dgm:cxn modelId="{4C9BF020-9311-E547-9C40-C04FCFBA2139}" type="presParOf" srcId="{61390665-D5E9-426A-A32A-E93C2448868B}" destId="{B1BAA763-D4D9-4AE5-9210-4ACBFF59CFC8}" srcOrd="0" destOrd="0" presId="urn:microsoft.com/office/officeart/2005/8/layout/process2"/>
    <dgm:cxn modelId="{796B6C18-F0F6-C146-BB4C-60AD60C0C6C6}" type="presParOf" srcId="{343D5A85-A9FB-44BC-926C-FAA9E57CA583}" destId="{6E3713E9-A6AE-4DBA-BCCB-5FD27696EB40}" srcOrd="4" destOrd="0" presId="urn:microsoft.com/office/officeart/2005/8/layout/process2"/>
    <dgm:cxn modelId="{5CF0B4BB-F552-9C48-9FE1-62E46B71411C}" type="presParOf" srcId="{343D5A85-A9FB-44BC-926C-FAA9E57CA583}" destId="{D97F9A01-6B9E-402E-9A7C-9156237DEE40}" srcOrd="5" destOrd="0" presId="urn:microsoft.com/office/officeart/2005/8/layout/process2"/>
    <dgm:cxn modelId="{A6D7A7E2-A34B-EB49-9E8B-F5A3B8F2757D}" type="presParOf" srcId="{D97F9A01-6B9E-402E-9A7C-9156237DEE40}" destId="{780D5783-64D1-4B67-8097-25E9776FA161}" srcOrd="0" destOrd="0" presId="urn:microsoft.com/office/officeart/2005/8/layout/process2"/>
    <dgm:cxn modelId="{F372E8AD-5138-4A40-8E07-A7504A6415C0}" type="presParOf" srcId="{343D5A85-A9FB-44BC-926C-FAA9E57CA583}" destId="{FA1A08DE-EB95-4554-A3B1-317D60C4BB9C}" srcOrd="6" destOrd="0" presId="urn:microsoft.com/office/officeart/2005/8/layout/process2"/>
    <dgm:cxn modelId="{32029EE0-0064-E64C-B4BD-0EB392502809}" type="presParOf" srcId="{343D5A85-A9FB-44BC-926C-FAA9E57CA583}" destId="{7473F9C3-4A71-438F-B58D-F9545056FDC8}" srcOrd="7" destOrd="0" presId="urn:microsoft.com/office/officeart/2005/8/layout/process2"/>
    <dgm:cxn modelId="{EA0E85E4-36FB-EB4D-B9EE-123545531DD2}" type="presParOf" srcId="{7473F9C3-4A71-438F-B58D-F9545056FDC8}" destId="{CFCBE949-FE47-4061-9538-0053D9B26AE9}" srcOrd="0" destOrd="0" presId="urn:microsoft.com/office/officeart/2005/8/layout/process2"/>
    <dgm:cxn modelId="{D08CE3DF-2D7E-0441-9A19-025F0049FDD3}" type="presParOf" srcId="{343D5A85-A9FB-44BC-926C-FAA9E57CA583}" destId="{DC79E4BD-F0C4-4C94-BDE6-1450B58B57A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6424D-92F2-4CFF-878C-FEBD0C55FF5B}">
      <dsp:nvSpPr>
        <dsp:cNvPr id="0" name=""/>
        <dsp:cNvSpPr/>
      </dsp:nvSpPr>
      <dsp:spPr>
        <a:xfrm>
          <a:off x="0" y="2838"/>
          <a:ext cx="8229600" cy="66367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00"/>
              </a:solidFill>
              <a:latin typeface="Calibri" pitchFamily="34" charset="0"/>
              <a:cs typeface="Arial" charset="0"/>
            </a:rPr>
            <a:t>Query initiator sends a message including its public key</a:t>
          </a:r>
          <a:br>
            <a:rPr lang="en-US" sz="2000" b="1" kern="1200" dirty="0">
              <a:solidFill>
                <a:srgbClr val="000000"/>
              </a:solidFill>
              <a:latin typeface="Calibri" pitchFamily="34" charset="0"/>
              <a:cs typeface="Arial" charset="0"/>
            </a:rPr>
          </a:br>
          <a:r>
            <a:rPr lang="en-US" sz="2000" b="1" kern="1200" dirty="0">
              <a:solidFill>
                <a:srgbClr val="000000"/>
              </a:solidFill>
              <a:latin typeface="Calibri" pitchFamily="34" charset="0"/>
              <a:cs typeface="Arial" charset="0"/>
            </a:rPr>
            <a:t> and the service request (encrypted using the public key of the LSP)</a:t>
          </a:r>
          <a:endParaRPr lang="en-AU" sz="2000" kern="1200" dirty="0">
            <a:solidFill>
              <a:srgbClr val="000000"/>
            </a:solidFill>
          </a:endParaRPr>
        </a:p>
      </dsp:txBody>
      <dsp:txXfrm>
        <a:off x="19438" y="22276"/>
        <a:ext cx="8190724" cy="624795"/>
      </dsp:txXfrm>
    </dsp:sp>
    <dsp:sp modelId="{3517217E-BFCA-4CCA-BBA2-56ACBCDCF650}">
      <dsp:nvSpPr>
        <dsp:cNvPr id="0" name=""/>
        <dsp:cNvSpPr/>
      </dsp:nvSpPr>
      <dsp:spPr>
        <a:xfrm rot="5400000">
          <a:off x="3990361" y="683101"/>
          <a:ext cx="248876" cy="2986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 rot="-5400000">
        <a:off x="4025204" y="707989"/>
        <a:ext cx="179192" cy="174213"/>
      </dsp:txXfrm>
    </dsp:sp>
    <dsp:sp modelId="{CBB4E880-7283-46C4-BBD4-D21F358055AD}">
      <dsp:nvSpPr>
        <dsp:cNvPr id="0" name=""/>
        <dsp:cNvSpPr/>
      </dsp:nvSpPr>
      <dsp:spPr>
        <a:xfrm>
          <a:off x="0" y="998345"/>
          <a:ext cx="8229600" cy="66367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00"/>
              </a:solidFill>
              <a:latin typeface="Calibri" pitchFamily="34" charset="0"/>
              <a:cs typeface="Arial" charset="0"/>
            </a:rPr>
            <a:t>Query requestor sends the encrypted message to the LSP</a:t>
          </a:r>
          <a:endParaRPr lang="en-AU" sz="2000" kern="1200" dirty="0">
            <a:solidFill>
              <a:srgbClr val="000000"/>
            </a:solidFill>
          </a:endParaRPr>
        </a:p>
      </dsp:txBody>
      <dsp:txXfrm>
        <a:off x="19438" y="1017783"/>
        <a:ext cx="8190724" cy="624795"/>
      </dsp:txXfrm>
    </dsp:sp>
    <dsp:sp modelId="{61390665-D5E9-426A-A32A-E93C2448868B}">
      <dsp:nvSpPr>
        <dsp:cNvPr id="0" name=""/>
        <dsp:cNvSpPr/>
      </dsp:nvSpPr>
      <dsp:spPr>
        <a:xfrm rot="5400000">
          <a:off x="3990361" y="1678608"/>
          <a:ext cx="248876" cy="2986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116408"/>
                <a:satOff val="-1994"/>
                <a:lumOff val="79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116408"/>
                <a:satOff val="-1994"/>
                <a:lumOff val="79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116408"/>
                <a:satOff val="-1994"/>
                <a:lumOff val="79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 rot="-5400000">
        <a:off x="4025204" y="1703496"/>
        <a:ext cx="179192" cy="174213"/>
      </dsp:txXfrm>
    </dsp:sp>
    <dsp:sp modelId="{6E3713E9-A6AE-4DBA-BCCB-5FD27696EB40}">
      <dsp:nvSpPr>
        <dsp:cNvPr id="0" name=""/>
        <dsp:cNvSpPr/>
      </dsp:nvSpPr>
      <dsp:spPr>
        <a:xfrm>
          <a:off x="0" y="1993851"/>
          <a:ext cx="8229600" cy="66367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00"/>
              </a:solidFill>
              <a:latin typeface="Calibri" pitchFamily="34" charset="0"/>
              <a:cs typeface="Arial" charset="0"/>
            </a:rPr>
            <a:t>LSP decrypts the message with its private key</a:t>
          </a:r>
          <a:endParaRPr lang="en-AU" sz="2000" kern="1200" dirty="0">
            <a:solidFill>
              <a:srgbClr val="000000"/>
            </a:solidFill>
          </a:endParaRPr>
        </a:p>
      </dsp:txBody>
      <dsp:txXfrm>
        <a:off x="19438" y="2013289"/>
        <a:ext cx="8190724" cy="624795"/>
      </dsp:txXfrm>
    </dsp:sp>
    <dsp:sp modelId="{D97F9A01-6B9E-402E-9A7C-9156237DEE40}">
      <dsp:nvSpPr>
        <dsp:cNvPr id="0" name=""/>
        <dsp:cNvSpPr/>
      </dsp:nvSpPr>
      <dsp:spPr>
        <a:xfrm rot="5400000">
          <a:off x="3990361" y="2674114"/>
          <a:ext cx="248876" cy="2986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232817"/>
                <a:satOff val="-3987"/>
                <a:lumOff val="159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32817"/>
                <a:satOff val="-3987"/>
                <a:lumOff val="159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32817"/>
                <a:satOff val="-3987"/>
                <a:lumOff val="159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 rot="-5400000">
        <a:off x="4025204" y="2699002"/>
        <a:ext cx="179192" cy="174213"/>
      </dsp:txXfrm>
    </dsp:sp>
    <dsp:sp modelId="{FA1A08DE-EB95-4554-A3B1-317D60C4BB9C}">
      <dsp:nvSpPr>
        <dsp:cNvPr id="0" name=""/>
        <dsp:cNvSpPr/>
      </dsp:nvSpPr>
      <dsp:spPr>
        <a:xfrm>
          <a:off x="0" y="2989358"/>
          <a:ext cx="8229600" cy="66367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00"/>
              </a:solidFill>
              <a:latin typeface="Calibri" pitchFamily="34" charset="0"/>
              <a:cs typeface="Arial" charset="0"/>
            </a:rPr>
            <a:t>LSP encrypts the requested information</a:t>
          </a:r>
          <a:br>
            <a:rPr lang="en-US" sz="2000" b="1" kern="1200" dirty="0">
              <a:solidFill>
                <a:srgbClr val="000000"/>
              </a:solidFill>
              <a:latin typeface="Calibri" pitchFamily="34" charset="0"/>
              <a:cs typeface="Arial" charset="0"/>
            </a:rPr>
          </a:br>
          <a:r>
            <a:rPr lang="en-US" sz="2000" b="1" kern="1200" dirty="0">
              <a:solidFill>
                <a:srgbClr val="000000"/>
              </a:solidFill>
              <a:latin typeface="Calibri" pitchFamily="34" charset="0"/>
              <a:cs typeface="Arial" charset="0"/>
            </a:rPr>
            <a:t>using the public key of the query initiator</a:t>
          </a:r>
          <a:endParaRPr lang="en-AU" sz="2000" kern="1200" dirty="0">
            <a:solidFill>
              <a:srgbClr val="000000"/>
            </a:solidFill>
          </a:endParaRPr>
        </a:p>
      </dsp:txBody>
      <dsp:txXfrm>
        <a:off x="19438" y="3008796"/>
        <a:ext cx="8190724" cy="624795"/>
      </dsp:txXfrm>
    </dsp:sp>
    <dsp:sp modelId="{7473F9C3-4A71-438F-B58D-F9545056FDC8}">
      <dsp:nvSpPr>
        <dsp:cNvPr id="0" name=""/>
        <dsp:cNvSpPr/>
      </dsp:nvSpPr>
      <dsp:spPr>
        <a:xfrm rot="5400000">
          <a:off x="3990361" y="3669621"/>
          <a:ext cx="248876" cy="2986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49225"/>
                <a:satOff val="-5981"/>
                <a:lumOff val="23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49225"/>
                <a:satOff val="-5981"/>
                <a:lumOff val="23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49225"/>
                <a:satOff val="-5981"/>
                <a:lumOff val="23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 rot="-5400000">
        <a:off x="4025204" y="3694509"/>
        <a:ext cx="179192" cy="174213"/>
      </dsp:txXfrm>
    </dsp:sp>
    <dsp:sp modelId="{DC79E4BD-F0C4-4C94-BDE6-1450B58B57A0}">
      <dsp:nvSpPr>
        <dsp:cNvPr id="0" name=""/>
        <dsp:cNvSpPr/>
      </dsp:nvSpPr>
      <dsp:spPr>
        <a:xfrm>
          <a:off x="0" y="3984865"/>
          <a:ext cx="8229600" cy="66367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000000"/>
              </a:solidFill>
              <a:latin typeface="Calibri" pitchFamily="34" charset="0"/>
              <a:cs typeface="Arial" charset="0"/>
            </a:rPr>
            <a:t>LSP broadcasts the encrypted message in the </a:t>
          </a:r>
          <a:r>
            <a:rPr lang="en-US" sz="2000" b="1" kern="1200" dirty="0">
              <a:solidFill>
                <a:srgbClr val="000000"/>
              </a:solidFill>
              <a:latin typeface="Calibri" pitchFamily="34" charset="0"/>
            </a:rPr>
            <a:t>query initiator’s </a:t>
          </a:r>
          <a:r>
            <a:rPr lang="en-US" sz="2000" b="1" kern="1200" dirty="0">
              <a:solidFill>
                <a:srgbClr val="000000"/>
              </a:solidFill>
              <a:latin typeface="Calibri" pitchFamily="34" charset="0"/>
              <a:cs typeface="Arial" charset="0"/>
            </a:rPr>
            <a:t>GCA</a:t>
          </a:r>
          <a:endParaRPr lang="en-AU" sz="2000" kern="1200" dirty="0">
            <a:solidFill>
              <a:srgbClr val="000000"/>
            </a:solidFill>
          </a:endParaRPr>
        </a:p>
      </dsp:txBody>
      <dsp:txXfrm>
        <a:off x="19438" y="4004303"/>
        <a:ext cx="8190724" cy="624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06DAD-5C6A-3546-9C1C-B27E6BA870DD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1B8E1-A46D-EF4C-9778-D1976E35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B8E1-A46D-EF4C-9778-D1976E35C6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2609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6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4D4D78"/>
                </a:solidFill>
                <a:latin typeface="Times New Roman"/>
                <a:cs typeface="Times New Roman"/>
              </a:rPr>
              <a:t>Balances trajectory privacy against data utility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F0C3-8A90-4C41-B2D8-F99886A2B3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98910" tIns="49455" rIns="98910" bIns="49455"/>
          <a:lstStyle/>
          <a:p>
            <a:fld id="{EFDD35A9-252D-4FC9-9E4C-6813D93E5B58}" type="slidenum">
              <a:rPr lang="en-US"/>
              <a:pPr/>
              <a:t>20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8910" tIns="49455" rIns="98910" bIns="4945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1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0E28F-791F-4E6D-8274-2CD74A69EFA9}" type="slidenum">
              <a:rPr lang="en-US"/>
              <a:pPr/>
              <a:t>21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6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D86E8-6217-463F-937E-92A8E22CE11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1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998" tIns="47500" rIns="94998" bIns="47500"/>
          <a:lstStyle/>
          <a:p>
            <a:pPr>
              <a:lnSpc>
                <a:spcPct val="90000"/>
              </a:lnSpc>
            </a:pPr>
            <a:endParaRPr lang="en-US" sz="110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3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998" tIns="47500" rIns="94998" bIns="47500"/>
          <a:lstStyle/>
          <a:p>
            <a:pPr>
              <a:lnSpc>
                <a:spcPct val="90000"/>
              </a:lnSpc>
            </a:pPr>
            <a:endParaRPr lang="en-US" sz="110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31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998" tIns="47500" rIns="94998" bIns="47500"/>
          <a:lstStyle/>
          <a:p>
            <a:endParaRPr lang="en-US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8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998" tIns="47500" rIns="94998" bIns="47500"/>
          <a:lstStyle/>
          <a:p>
            <a:pPr>
              <a:lnSpc>
                <a:spcPct val="80000"/>
              </a:lnSpc>
            </a:pPr>
            <a:endParaRPr kumimoji="1" lang="en-US" sz="8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5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30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9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A3B2A-2F41-3C4E-9AC5-9A6D361BA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C26A4-6E7B-284B-A40B-FA1E248ADE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DC86-EA77-AE40-82B0-7A1DAEA5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EB912-E887-D840-95B8-E2043C79D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220E1-9B1D-6C40-A3D5-157A7421E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1FE84-05C8-A640-BF6C-E1D912ADD3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71914-410D-A641-B177-CC823AE3E7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035D-51AF-B84C-9210-0A1379EAA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3A5B3-40FC-4F43-9552-B7D06E0FD3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04E9-C059-8A4F-B6DA-90EB2767D3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D205-51A3-BB47-8AFD-CF7E9BA96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3A73-AE21-F546-9D11-7AC6C229FD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F97BA0-3EB9-FB40-8C09-58AE5942C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8227DA-93D2-2345-AC56-4BB61F1CE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1005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F332-ACD7-9947-85AD-DF50D3FA04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AFE43-0191-6347-A153-1A80D4AF8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5943F-794D-164A-8946-0FFACC84B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7F398-9DCF-FD45-9648-C6C294B014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87C2-A73D-AF40-9222-0BEC844830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9089-C580-8548-ABE7-89E947CD3F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5A7E-71F2-7749-A7F1-39B6A25D9F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7D60-A64B-8940-91BA-ACEBDCDF1F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176963"/>
              <a:ext cx="9144000" cy="681036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249382"/>
            </a:xfrm>
            <a:prstGeom prst="rect">
              <a:avLst/>
            </a:prstGeom>
            <a:solidFill>
              <a:srgbClr val="003A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1" y="6228301"/>
              <a:ext cx="1771650" cy="586626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4E42-323D-254B-B60E-673D47EFB5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93FC4587-010D-0B47-B3D8-3450472F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1A5690B-9738-C148-86F7-63C26ADC5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1" y="6356350"/>
            <a:ext cx="405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COMP90018</a:t>
            </a:r>
            <a:br>
              <a:rPr lang="en-US" dirty="0"/>
            </a:br>
            <a:r>
              <a:rPr lang="en-US" dirty="0"/>
              <a:t>Mobile Computing 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Vassilis Kostakos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864E42-323D-254B-B60E-673D47EFB50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A96A-FCBF-704D-8C89-E5EC36F9A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7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Needs for Location-Aware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Study of </a:t>
            </a:r>
            <a:r>
              <a:rPr lang="en-US" dirty="0" err="1"/>
              <a:t>Kaasinen</a:t>
            </a:r>
            <a:r>
              <a:rPr lang="en-US" dirty="0"/>
              <a:t>, 2001</a:t>
            </a:r>
          </a:p>
          <a:p>
            <a:pPr lvl="1"/>
            <a:r>
              <a:rPr lang="en-US" dirty="0"/>
              <a:t>Participants: 55 people from different backgrounds</a:t>
            </a:r>
          </a:p>
          <a:p>
            <a:pPr lvl="1"/>
            <a:r>
              <a:rPr lang="en-US" dirty="0"/>
              <a:t>Group interviews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Worried about their privacy and evoked ‘‘big brother’’ association for services that locate people</a:t>
            </a:r>
          </a:p>
          <a:p>
            <a:pPr lvl="1"/>
            <a:r>
              <a:rPr lang="en-US" dirty="0"/>
              <a:t>But: not worried about their privacy using location-aware services</a:t>
            </a:r>
          </a:p>
          <a:p>
            <a:pPr lvl="1"/>
            <a:r>
              <a:rPr lang="en-US" dirty="0"/>
              <a:t>Most people did not realize that they can be located using location-aware services</a:t>
            </a:r>
          </a:p>
          <a:p>
            <a:pPr lvl="1"/>
            <a:r>
              <a:rPr lang="en-US" dirty="0"/>
              <a:t>Trust in regulations for mobile phone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981F6-7CFD-B042-9054-C737DD4C61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67B51-1411-834C-8556-AF27F0A54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much is Location Privacy Worth?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Study of </a:t>
            </a:r>
            <a:r>
              <a:rPr lang="en-US" dirty="0" err="1"/>
              <a:t>Danezis</a:t>
            </a:r>
            <a:r>
              <a:rPr lang="en-US" dirty="0"/>
              <a:t> et al., 2005</a:t>
            </a:r>
          </a:p>
          <a:p>
            <a:pPr lvl="1"/>
            <a:r>
              <a:rPr lang="en-US" dirty="0"/>
              <a:t>Collection of precise location information (via a mobile phone) for a (fictional) study running for one month</a:t>
            </a:r>
          </a:p>
          <a:p>
            <a:pPr lvl="1"/>
            <a:r>
              <a:rPr lang="en-US" dirty="0"/>
              <a:t>Competition auction: participants state their required monetary compensation</a:t>
            </a:r>
          </a:p>
          <a:p>
            <a:pPr lvl="1"/>
            <a:r>
              <a:rPr lang="en-US" dirty="0"/>
              <a:t>Participants: 74 undergraduate computer science students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Median price: £10; £20 pounds if data is used commercially</a:t>
            </a:r>
          </a:p>
          <a:p>
            <a:pPr lvl="1"/>
            <a:r>
              <a:rPr lang="en-US" dirty="0"/>
              <a:t>Two people lost interest if the data is commercially used</a:t>
            </a:r>
          </a:p>
          <a:p>
            <a:pPr lvl="1"/>
            <a:r>
              <a:rPr lang="en-US" dirty="0"/>
              <a:t>9 people asked for more than £30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659D3-A8A0-7D49-A69F-8510236AC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7A2E3-D9EC-4645-BE03-C81EA4DD4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Gathering GPS Data from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Krumm’s</a:t>
            </a:r>
            <a:r>
              <a:rPr lang="en-US" dirty="0"/>
              <a:t> Study, 2007</a:t>
            </a:r>
          </a:p>
          <a:p>
            <a:pPr lvl="1"/>
            <a:r>
              <a:rPr lang="en-US" dirty="0"/>
              <a:t>Convinced more than 250 people from Microsoft to provide recorded GPS data for two weeks</a:t>
            </a:r>
          </a:p>
          <a:p>
            <a:pPr lvl="1"/>
            <a:r>
              <a:rPr lang="en-US" dirty="0"/>
              <a:t>Incentive: a 1 in 100 chance of winning a $200 MP3 player</a:t>
            </a:r>
          </a:p>
          <a:p>
            <a:pPr lvl="1"/>
            <a:r>
              <a:rPr lang="en-US" dirty="0"/>
              <a:t>97 of them were asked if the data could be used outside Microsoft and only 20% denied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BEA8C-8E7C-9D4D-95D3-798568C00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E3D50-FC89-A84A-A548-2B24E7E3B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6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Privacy Concerns: Presence Services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85802" y="2714621"/>
          <a:ext cx="8229602" cy="3688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25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407">
                <a:tc>
                  <a:txBody>
                    <a:bodyPr/>
                    <a:lstStyle/>
                    <a:p>
                      <a:r>
                        <a:rPr lang="en-AU" sz="2000" dirty="0"/>
                        <a:t>Presence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Calibri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798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itchFamily="34" charset="0"/>
                        </a:rPr>
                        <a:t>The ability to look at your contact list and determine if they were available to talk, busy on a call or unavailable.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Calibri" pitchFamily="34" charset="0"/>
                        </a:rPr>
                        <a:t>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itchFamily="34" charset="0"/>
                        </a:rPr>
                        <a:t>The ability for friends and family to see this information about you.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Calibri" pitchFamily="34" charset="0"/>
                        </a:rPr>
                        <a:t>59%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itchFamily="34" charset="0"/>
                        </a:rPr>
                        <a:t>The ability to determine the location of persons on your contact list (snapshot of where they are now).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Calibri" pitchFamily="34" charset="0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798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itchFamily="34" charset="0"/>
                        </a:rPr>
                        <a:t>The ability to determine what locations individuals on your contact list were over the last few hours (map of their whereabouts).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Calibri" pitchFamily="34" charset="0"/>
                        </a:rPr>
                        <a:t>73%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itchFamily="34" charset="0"/>
                        </a:rPr>
                        <a:t>The ability for your employer to see this information about you.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Calibri" pitchFamily="34" charset="0"/>
                        </a:rPr>
                        <a:t>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Calibri" pitchFamily="34" charset="0"/>
                        </a:rPr>
                        <a:t>None of these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Calibri" pitchFamily="34" charset="0"/>
                        </a:rPr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0035" y="1727622"/>
            <a:ext cx="8215371" cy="938714"/>
          </a:xfrm>
          <a:prstGeom prst="rect">
            <a:avLst/>
          </a:prstGeom>
        </p:spPr>
        <p:txBody>
          <a:bodyPr wrap="square" lIns="91434" tIns="45718" rIns="91434" bIns="45718">
            <a:spAutoFit/>
          </a:bodyPr>
          <a:lstStyle/>
          <a:p>
            <a:r>
              <a:rPr lang="en-AU" sz="2800" b="1" dirty="0">
                <a:effectLst/>
                <a:latin typeface="Calibri" pitchFamily="34" charset="0"/>
              </a:rPr>
              <a:t>Survey by Harris Interactive, 2006: 1028 adults, online</a:t>
            </a:r>
          </a:p>
          <a:p>
            <a:endParaRPr lang="en-AU" sz="600" b="1" dirty="0">
              <a:effectLst/>
              <a:latin typeface="Calibri" pitchFamily="34" charset="0"/>
            </a:endParaRPr>
          </a:p>
          <a:p>
            <a:r>
              <a:rPr lang="en-AU" sz="2100" b="1" i="1" dirty="0">
                <a:effectLst/>
                <a:latin typeface="Calibri" pitchFamily="34" charset="0"/>
              </a:rPr>
              <a:t>Do you believe any of these types of services are an invasion of privacy?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9192" y="6500838"/>
            <a:ext cx="3786215" cy="215444"/>
          </a:xfrm>
          <a:prstGeom prst="rect">
            <a:avLst/>
          </a:prstGeom>
          <a:noFill/>
        </p:spPr>
        <p:txBody>
          <a:bodyPr wrap="square" lIns="91434" tIns="45718" rIns="91434" bIns="45718" rtlCol="0">
            <a:spAutoFit/>
          </a:bodyPr>
          <a:lstStyle/>
          <a:p>
            <a:pPr algn="r"/>
            <a:r>
              <a:rPr lang="en-US" sz="800" dirty="0">
                <a:effectLst/>
                <a:latin typeface="Calibri" pitchFamily="34" charset="0"/>
              </a:rPr>
              <a:t>Source: http://www.harrisinteractive.com/news/allnewsbydate.asp?NewsID=1184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C21A0-AB2F-274E-A3B6-00EDECBDDE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9E4C8-EAAB-9D42-924B-2234F84875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in 2011 (Data Privacy Day)</a:t>
            </a:r>
          </a:p>
        </p:txBody>
      </p:sp>
      <p:pic>
        <p:nvPicPr>
          <p:cNvPr id="4" name="Content Placeholder 3" descr="Microsoft Data Privacy Day 2011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23575" r="2447" b="3347"/>
          <a:stretch/>
        </p:blipFill>
        <p:spPr>
          <a:xfrm>
            <a:off x="76200" y="1676399"/>
            <a:ext cx="8991600" cy="49445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DE7AE-F84F-1745-8D53-99F6C9C28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8617D-270F-DC47-B133-9A8B8E2CA9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2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Techniques for Location Privacy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C0EE9C-D881-FC43-820B-4EAB56464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61056-8BE1-AF43-8121-1A877B109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Stealth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Stealth</a:t>
            </a:r>
          </a:p>
          <a:p>
            <a:pPr lvl="1"/>
            <a:r>
              <a:rPr lang="en-US" dirty="0"/>
              <a:t>Ability to be at a location without anyone knowing you are there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Use of passive devices such as GPS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Active devices such as mobile phones cannot preserve stealth</a:t>
            </a:r>
          </a:p>
          <a:p>
            <a:pPr lvl="1"/>
            <a:r>
              <a:rPr lang="en-US" dirty="0"/>
              <a:t>Access of information overrides stealth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D5B3E-B71A-9146-8CE4-FBF5A37DC5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2B631-6E03-BA47-B8AE-7173A751D4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Anonymity-Based Approaches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Separate location information from an individual’s identity</a:t>
            </a:r>
          </a:p>
          <a:p>
            <a:pPr lvl="1"/>
            <a:r>
              <a:rPr lang="en-US" dirty="0"/>
              <a:t>Special type is </a:t>
            </a:r>
            <a:r>
              <a:rPr lang="en-US" i="1" dirty="0" err="1"/>
              <a:t>pseudonymity</a:t>
            </a:r>
            <a:r>
              <a:rPr lang="en-US" dirty="0"/>
              <a:t>: an individual is anonymous but has a persistent identity (a pseudonym)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Vulnerability to data mining: a person’s identity can be inferred from his or her location over time, in particular from homes or offices</a:t>
            </a:r>
          </a:p>
          <a:p>
            <a:pPr lvl="1"/>
            <a:r>
              <a:rPr lang="en-US" dirty="0"/>
              <a:t>A barrier to authentication and personalization</a:t>
            </a:r>
          </a:p>
          <a:p>
            <a:pPr lvl="1"/>
            <a:r>
              <a:rPr lang="en-US" dirty="0"/>
              <a:t>Efficacy in sparsely populated areas?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24A0E-25D2-774A-97A1-CC674D09C2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9C86F-319C-C042-BB1B-F57DA482AD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K-Anonymity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lang="en-US" dirty="0"/>
              <a:t>Sweeney (2000)</a:t>
            </a:r>
          </a:p>
          <a:p>
            <a:pPr lvl="1"/>
            <a:r>
              <a:rPr lang="en-US" dirty="0"/>
              <a:t>Analysis of </a:t>
            </a:r>
            <a:r>
              <a:rPr lang="en-US" dirty="0" err="1"/>
              <a:t>microdata</a:t>
            </a:r>
            <a:endParaRPr lang="en-US" dirty="0"/>
          </a:p>
          <a:p>
            <a:pPr lvl="1"/>
            <a:r>
              <a:rPr lang="en-US" dirty="0" err="1"/>
              <a:t>Anonymized</a:t>
            </a:r>
            <a:r>
              <a:rPr lang="en-US" dirty="0"/>
              <a:t> health records: DOB, Gender, ZIP code</a:t>
            </a:r>
          </a:p>
          <a:p>
            <a:pPr lvl="1"/>
            <a:r>
              <a:rPr lang="en-US" dirty="0"/>
              <a:t>Uniquely identified medical records of the governor of Massachusetts =&gt; DOB, Gender, ZIP code are </a:t>
            </a:r>
            <a:r>
              <a:rPr lang="en-US" i="1" dirty="0"/>
              <a:t>quasi identifiers</a:t>
            </a:r>
          </a:p>
          <a:p>
            <a:pPr lvl="1"/>
            <a:r>
              <a:rPr lang="en-US" dirty="0"/>
              <a:t>~87% of population can be identified!</a:t>
            </a:r>
          </a:p>
          <a:p>
            <a:r>
              <a:rPr lang="en-US" dirty="0"/>
              <a:t>Databases: k-anonymity (Sweeney 2002)</a:t>
            </a:r>
          </a:p>
          <a:p>
            <a:pPr lvl="1"/>
            <a:r>
              <a:rPr lang="en-US" dirty="0"/>
              <a:t>A table is k-anonymous if every record in the table is indistinguishable from at least k − 1 other records with respect to quasi identifiers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FB8B-094A-184F-BDFD-E29C45CFC7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65C63-B461-3344-A3F3-3C837B6080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453511" y="4293716"/>
            <a:ext cx="1150937" cy="1079500"/>
          </a:xfrm>
          <a:prstGeom prst="rect">
            <a:avLst/>
          </a:prstGeom>
          <a:gradFill flip="none" rotWithShape="1">
            <a:gsLst>
              <a:gs pos="0">
                <a:srgbClr val="99FF66">
                  <a:tint val="66000"/>
                  <a:satMod val="160000"/>
                </a:srgbClr>
              </a:gs>
              <a:gs pos="50000">
                <a:srgbClr val="99FF66">
                  <a:tint val="44500"/>
                  <a:satMod val="160000"/>
                </a:srgbClr>
              </a:gs>
              <a:gs pos="100000">
                <a:srgbClr val="99FF66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noFill/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Anonymity: Cloaking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Spatial cloaking</a:t>
            </a:r>
          </a:p>
          <a:p>
            <a:pPr lvl="1"/>
            <a:r>
              <a:rPr lang="en-US" dirty="0" err="1"/>
              <a:t>Gruteser</a:t>
            </a:r>
            <a:r>
              <a:rPr lang="en-US" dirty="0"/>
              <a:t> &amp; </a:t>
            </a:r>
            <a:r>
              <a:rPr lang="en-US" dirty="0" err="1"/>
              <a:t>Grunwald</a:t>
            </a:r>
            <a:r>
              <a:rPr lang="en-US" dirty="0"/>
              <a:t> use </a:t>
            </a:r>
            <a:r>
              <a:rPr lang="en-US" dirty="0" err="1"/>
              <a:t>quadtrees</a:t>
            </a:r>
            <a:endParaRPr lang="en-US" dirty="0"/>
          </a:p>
          <a:p>
            <a:pPr lvl="1"/>
            <a:r>
              <a:rPr lang="en-US" dirty="0"/>
              <a:t>Adapt the spatial precision of location information about a person according to the number of other people in the same quadrant</a:t>
            </a:r>
          </a:p>
          <a:p>
            <a:r>
              <a:rPr lang="en-US" i="1" dirty="0"/>
              <a:t>k</a:t>
            </a:r>
            <a:r>
              <a:rPr lang="en-US" dirty="0"/>
              <a:t>-anonymity</a:t>
            </a:r>
          </a:p>
          <a:p>
            <a:pPr lvl="1"/>
            <a:r>
              <a:rPr lang="en-US" dirty="0"/>
              <a:t>Individuals are </a:t>
            </a:r>
            <a:r>
              <a:rPr lang="en-US" i="1" dirty="0"/>
              <a:t>k</a:t>
            </a:r>
            <a:r>
              <a:rPr lang="en-US" dirty="0"/>
              <a:t>-anonymous if their location</a:t>
            </a:r>
            <a:br>
              <a:rPr lang="en-US" dirty="0"/>
            </a:br>
            <a:r>
              <a:rPr lang="en-US" dirty="0"/>
              <a:t>information cannot be distinguished from </a:t>
            </a:r>
            <a:r>
              <a:rPr lang="en-US" i="1" dirty="0"/>
              <a:t>k</a:t>
            </a:r>
            <a:r>
              <a:rPr lang="en-US" dirty="0"/>
              <a:t>−1</a:t>
            </a:r>
            <a:br>
              <a:rPr lang="en-US" dirty="0"/>
            </a:br>
            <a:r>
              <a:rPr lang="en-US" dirty="0"/>
              <a:t>other individuals</a:t>
            </a:r>
          </a:p>
          <a:p>
            <a:r>
              <a:rPr lang="en-US" dirty="0"/>
              <a:t>Temporal cloaking</a:t>
            </a:r>
          </a:p>
          <a:p>
            <a:pPr lvl="1"/>
            <a:r>
              <a:rPr lang="en-US" dirty="0"/>
              <a:t>Reduce the frequency of temporal information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385374" y="5136680"/>
            <a:ext cx="142875" cy="1428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8098036" y="4919191"/>
            <a:ext cx="142875" cy="14287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Oval 13"/>
          <p:cNvSpPr/>
          <p:nvPr/>
        </p:nvSpPr>
        <p:spPr bwMode="auto">
          <a:xfrm>
            <a:off x="7737674" y="4488979"/>
            <a:ext cx="142875" cy="1428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Oval 13"/>
          <p:cNvSpPr/>
          <p:nvPr/>
        </p:nvSpPr>
        <p:spPr bwMode="auto">
          <a:xfrm>
            <a:off x="8313936" y="4488979"/>
            <a:ext cx="142875" cy="1428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13"/>
          <p:cNvSpPr/>
          <p:nvPr/>
        </p:nvSpPr>
        <p:spPr bwMode="auto">
          <a:xfrm>
            <a:off x="7531298" y="4995391"/>
            <a:ext cx="142875" cy="1428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735FC-A939-174D-90E0-76075D2FE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7638-BDE3-4449-B8B0-FE11AF5D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Location-based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US" dirty="0"/>
              <a:t>Nearest neighbor queries</a:t>
            </a:r>
          </a:p>
          <a:p>
            <a:pPr lvl="1"/>
            <a:r>
              <a:rPr lang="en-US" dirty="0"/>
              <a:t>Heart patient continuously monitors the closest hospitals</a:t>
            </a:r>
          </a:p>
          <a:p>
            <a:r>
              <a:rPr lang="en-US" dirty="0"/>
              <a:t>Monitoring for traffic applications</a:t>
            </a:r>
          </a:p>
          <a:p>
            <a:pPr lvl="1"/>
            <a:r>
              <a:rPr lang="en-US" dirty="0"/>
              <a:t>Immediate warnings about oil spills or icy patches</a:t>
            </a:r>
          </a:p>
          <a:p>
            <a:r>
              <a:rPr lang="en-US" dirty="0"/>
              <a:t>Location-aware social networking</a:t>
            </a:r>
          </a:p>
          <a:p>
            <a:pPr lvl="1"/>
            <a:r>
              <a:rPr lang="en-US" dirty="0"/>
              <a:t>Finding friends (Foursquare, Google Latitude, </a:t>
            </a:r>
            <a:r>
              <a:rPr lang="en-US" dirty="0" err="1"/>
              <a:t>Gowalla</a:t>
            </a:r>
            <a:r>
              <a:rPr lang="en-US" dirty="0"/>
              <a:t>, </a:t>
            </a:r>
            <a:r>
              <a:rPr lang="en-US" dirty="0" err="1"/>
              <a:t>Loopt</a:t>
            </a:r>
            <a:r>
              <a:rPr lang="en-US" dirty="0"/>
              <a:t>, …)</a:t>
            </a:r>
          </a:p>
          <a:p>
            <a:r>
              <a:rPr lang="en-US" dirty="0"/>
              <a:t>Location-based advertising</a:t>
            </a:r>
          </a:p>
          <a:p>
            <a:pPr lvl="1"/>
            <a:r>
              <a:rPr lang="en-US" dirty="0"/>
              <a:t>Send 20% off coupons to all mobile devices close to a store (range query)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F2A4BA-A65E-0643-A211-3DC6456B3E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D0CB7-094F-B04C-9820-BD32ECD18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6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1547814" y="1773239"/>
            <a:ext cx="6048375" cy="41767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Cloaking (</a:t>
            </a:r>
            <a:r>
              <a:rPr lang="en-US" dirty="0" err="1"/>
              <a:t>k</a:t>
            </a:r>
            <a:r>
              <a:rPr lang="en-US" baseline="-25000" dirty="0" err="1"/>
              <a:t>min</a:t>
            </a:r>
            <a:r>
              <a:rPr lang="en-US" dirty="0"/>
              <a:t> = 4) </a:t>
            </a:r>
          </a:p>
        </p:txBody>
      </p:sp>
      <p:sp>
        <p:nvSpPr>
          <p:cNvPr id="73796" name="Line 68"/>
          <p:cNvSpPr>
            <a:spLocks noChangeShapeType="1"/>
          </p:cNvSpPr>
          <p:nvPr/>
        </p:nvSpPr>
        <p:spPr bwMode="auto">
          <a:xfrm>
            <a:off x="1547814" y="3789363"/>
            <a:ext cx="604837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91434" tIns="45718" rIns="91434" bIns="45718"/>
          <a:lstStyle/>
          <a:p>
            <a:endParaRPr lang="en-AU"/>
          </a:p>
        </p:txBody>
      </p:sp>
      <p:sp>
        <p:nvSpPr>
          <p:cNvPr id="73797" name="Line 69"/>
          <p:cNvSpPr>
            <a:spLocks noChangeShapeType="1"/>
          </p:cNvSpPr>
          <p:nvPr/>
        </p:nvSpPr>
        <p:spPr bwMode="auto">
          <a:xfrm>
            <a:off x="4572000" y="1773239"/>
            <a:ext cx="0" cy="417671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91434" tIns="45718" rIns="91434" bIns="45718"/>
          <a:lstStyle/>
          <a:p>
            <a:endParaRPr lang="en-AU"/>
          </a:p>
        </p:txBody>
      </p:sp>
      <p:sp>
        <p:nvSpPr>
          <p:cNvPr id="73799" name="Oval 71"/>
          <p:cNvSpPr>
            <a:spLocks noChangeArrowheads="1"/>
          </p:cNvSpPr>
          <p:nvPr/>
        </p:nvSpPr>
        <p:spPr bwMode="auto">
          <a:xfrm>
            <a:off x="2268538" y="5157790"/>
            <a:ext cx="144463" cy="142875"/>
          </a:xfrm>
          <a:prstGeom prst="ellipse">
            <a:avLst/>
          </a:prstGeom>
          <a:solidFill>
            <a:srgbClr val="458B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73824" name="Line 96"/>
          <p:cNvSpPr>
            <a:spLocks noChangeShapeType="1"/>
          </p:cNvSpPr>
          <p:nvPr/>
        </p:nvSpPr>
        <p:spPr bwMode="auto">
          <a:xfrm>
            <a:off x="3059113" y="3789363"/>
            <a:ext cx="0" cy="10795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91434" tIns="45718" rIns="91434" bIns="45718"/>
          <a:lstStyle/>
          <a:p>
            <a:endParaRPr lang="en-AU"/>
          </a:p>
        </p:txBody>
      </p:sp>
      <p:sp>
        <p:nvSpPr>
          <p:cNvPr id="73826" name="Line 98"/>
          <p:cNvSpPr>
            <a:spLocks noChangeShapeType="1"/>
          </p:cNvSpPr>
          <p:nvPr/>
        </p:nvSpPr>
        <p:spPr bwMode="auto">
          <a:xfrm>
            <a:off x="1547814" y="4868863"/>
            <a:ext cx="15113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lIns="91434" tIns="45718" rIns="91434" bIns="45718"/>
          <a:lstStyle/>
          <a:p>
            <a:endParaRPr lang="en-AU"/>
          </a:p>
        </p:txBody>
      </p:sp>
      <p:sp>
        <p:nvSpPr>
          <p:cNvPr id="73827" name="Line 99"/>
          <p:cNvSpPr>
            <a:spLocks noChangeShapeType="1"/>
          </p:cNvSpPr>
          <p:nvPr/>
        </p:nvSpPr>
        <p:spPr bwMode="auto">
          <a:xfrm>
            <a:off x="3059116" y="4868863"/>
            <a:ext cx="15128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91434" tIns="45718" rIns="91434" bIns="45718"/>
          <a:lstStyle/>
          <a:p>
            <a:endParaRPr lang="en-AU"/>
          </a:p>
        </p:txBody>
      </p:sp>
      <p:sp>
        <p:nvSpPr>
          <p:cNvPr id="73828" name="Line 100"/>
          <p:cNvSpPr>
            <a:spLocks noChangeShapeType="1"/>
          </p:cNvSpPr>
          <p:nvPr/>
        </p:nvSpPr>
        <p:spPr bwMode="auto">
          <a:xfrm>
            <a:off x="3059113" y="4868867"/>
            <a:ext cx="0" cy="10810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lIns="91434" tIns="45718" rIns="91434" bIns="45718"/>
          <a:lstStyle/>
          <a:p>
            <a:endParaRPr lang="en-AU"/>
          </a:p>
        </p:txBody>
      </p:sp>
      <p:grpSp>
        <p:nvGrpSpPr>
          <p:cNvPr id="2" name="Group 48"/>
          <p:cNvGrpSpPr/>
          <p:nvPr/>
        </p:nvGrpSpPr>
        <p:grpSpPr>
          <a:xfrm>
            <a:off x="1763715" y="1916113"/>
            <a:ext cx="5545137" cy="3960812"/>
            <a:chOff x="1763713" y="1916113"/>
            <a:chExt cx="5545137" cy="3960812"/>
          </a:xfrm>
        </p:grpSpPr>
        <p:sp>
          <p:nvSpPr>
            <p:cNvPr id="73771" name="Oval 43"/>
            <p:cNvSpPr>
              <a:spLocks noChangeArrowheads="1"/>
            </p:cNvSpPr>
            <p:nvPr/>
          </p:nvSpPr>
          <p:spPr bwMode="auto">
            <a:xfrm>
              <a:off x="3132138" y="5373688"/>
              <a:ext cx="144462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72" name="Oval 44"/>
            <p:cNvSpPr>
              <a:spLocks noChangeArrowheads="1"/>
            </p:cNvSpPr>
            <p:nvPr/>
          </p:nvSpPr>
          <p:spPr bwMode="auto">
            <a:xfrm>
              <a:off x="1835150" y="1989138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74" name="Oval 46"/>
            <p:cNvSpPr>
              <a:spLocks noChangeArrowheads="1"/>
            </p:cNvSpPr>
            <p:nvPr/>
          </p:nvSpPr>
          <p:spPr bwMode="auto">
            <a:xfrm>
              <a:off x="1763713" y="3357563"/>
              <a:ext cx="144462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75" name="Oval 47"/>
            <p:cNvSpPr>
              <a:spLocks noChangeArrowheads="1"/>
            </p:cNvSpPr>
            <p:nvPr/>
          </p:nvSpPr>
          <p:spPr bwMode="auto">
            <a:xfrm>
              <a:off x="3635375" y="4868863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76" name="Oval 48"/>
            <p:cNvSpPr>
              <a:spLocks noChangeArrowheads="1"/>
            </p:cNvSpPr>
            <p:nvPr/>
          </p:nvSpPr>
          <p:spPr bwMode="auto">
            <a:xfrm>
              <a:off x="3132138" y="2781300"/>
              <a:ext cx="144462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77" name="Oval 49"/>
            <p:cNvSpPr>
              <a:spLocks noChangeArrowheads="1"/>
            </p:cNvSpPr>
            <p:nvPr/>
          </p:nvSpPr>
          <p:spPr bwMode="auto">
            <a:xfrm>
              <a:off x="2987675" y="3573463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78" name="Oval 50"/>
            <p:cNvSpPr>
              <a:spLocks noChangeArrowheads="1"/>
            </p:cNvSpPr>
            <p:nvPr/>
          </p:nvSpPr>
          <p:spPr bwMode="auto">
            <a:xfrm>
              <a:off x="4427538" y="4941888"/>
              <a:ext cx="144462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79" name="Oval 51"/>
            <p:cNvSpPr>
              <a:spLocks noChangeArrowheads="1"/>
            </p:cNvSpPr>
            <p:nvPr/>
          </p:nvSpPr>
          <p:spPr bwMode="auto">
            <a:xfrm>
              <a:off x="6588125" y="4868863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80" name="Oval 52"/>
            <p:cNvSpPr>
              <a:spLocks noChangeArrowheads="1"/>
            </p:cNvSpPr>
            <p:nvPr/>
          </p:nvSpPr>
          <p:spPr bwMode="auto">
            <a:xfrm>
              <a:off x="6300788" y="2781300"/>
              <a:ext cx="144462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81" name="Oval 53"/>
            <p:cNvSpPr>
              <a:spLocks noChangeArrowheads="1"/>
            </p:cNvSpPr>
            <p:nvPr/>
          </p:nvSpPr>
          <p:spPr bwMode="auto">
            <a:xfrm>
              <a:off x="5219700" y="5157788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82" name="Oval 54"/>
            <p:cNvSpPr>
              <a:spLocks noChangeArrowheads="1"/>
            </p:cNvSpPr>
            <p:nvPr/>
          </p:nvSpPr>
          <p:spPr bwMode="auto">
            <a:xfrm>
              <a:off x="6588125" y="4005263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83" name="Oval 55"/>
            <p:cNvSpPr>
              <a:spLocks noChangeArrowheads="1"/>
            </p:cNvSpPr>
            <p:nvPr/>
          </p:nvSpPr>
          <p:spPr bwMode="auto">
            <a:xfrm>
              <a:off x="3924300" y="4076700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85" name="Oval 57"/>
            <p:cNvSpPr>
              <a:spLocks noChangeArrowheads="1"/>
            </p:cNvSpPr>
            <p:nvPr/>
          </p:nvSpPr>
          <p:spPr bwMode="auto">
            <a:xfrm>
              <a:off x="2987675" y="2060575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86" name="Oval 58"/>
            <p:cNvSpPr>
              <a:spLocks noChangeArrowheads="1"/>
            </p:cNvSpPr>
            <p:nvPr/>
          </p:nvSpPr>
          <p:spPr bwMode="auto">
            <a:xfrm>
              <a:off x="7019925" y="2276475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87" name="Oval 59"/>
            <p:cNvSpPr>
              <a:spLocks noChangeArrowheads="1"/>
            </p:cNvSpPr>
            <p:nvPr/>
          </p:nvSpPr>
          <p:spPr bwMode="auto">
            <a:xfrm>
              <a:off x="5292725" y="2565400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88" name="Oval 60"/>
            <p:cNvSpPr>
              <a:spLocks noChangeArrowheads="1"/>
            </p:cNvSpPr>
            <p:nvPr/>
          </p:nvSpPr>
          <p:spPr bwMode="auto">
            <a:xfrm>
              <a:off x="1763713" y="4508500"/>
              <a:ext cx="144462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89" name="Oval 61"/>
            <p:cNvSpPr>
              <a:spLocks noChangeArrowheads="1"/>
            </p:cNvSpPr>
            <p:nvPr/>
          </p:nvSpPr>
          <p:spPr bwMode="auto">
            <a:xfrm>
              <a:off x="2339975" y="3933825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90" name="Oval 62"/>
            <p:cNvSpPr>
              <a:spLocks noChangeArrowheads="1"/>
            </p:cNvSpPr>
            <p:nvPr/>
          </p:nvSpPr>
          <p:spPr bwMode="auto">
            <a:xfrm>
              <a:off x="5867400" y="3357563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91" name="Oval 63"/>
            <p:cNvSpPr>
              <a:spLocks noChangeArrowheads="1"/>
            </p:cNvSpPr>
            <p:nvPr/>
          </p:nvSpPr>
          <p:spPr bwMode="auto">
            <a:xfrm>
              <a:off x="4067175" y="1916113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92" name="Oval 64"/>
            <p:cNvSpPr>
              <a:spLocks noChangeArrowheads="1"/>
            </p:cNvSpPr>
            <p:nvPr/>
          </p:nvSpPr>
          <p:spPr bwMode="auto">
            <a:xfrm>
              <a:off x="7164388" y="3141663"/>
              <a:ext cx="144462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93" name="Oval 65"/>
            <p:cNvSpPr>
              <a:spLocks noChangeArrowheads="1"/>
            </p:cNvSpPr>
            <p:nvPr/>
          </p:nvSpPr>
          <p:spPr bwMode="auto">
            <a:xfrm>
              <a:off x="4356100" y="5734050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94" name="Oval 66"/>
            <p:cNvSpPr>
              <a:spLocks noChangeArrowheads="1"/>
            </p:cNvSpPr>
            <p:nvPr/>
          </p:nvSpPr>
          <p:spPr bwMode="auto">
            <a:xfrm>
              <a:off x="6300788" y="5445125"/>
              <a:ext cx="144462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95" name="Oval 67"/>
            <p:cNvSpPr>
              <a:spLocks noChangeArrowheads="1"/>
            </p:cNvSpPr>
            <p:nvPr/>
          </p:nvSpPr>
          <p:spPr bwMode="auto">
            <a:xfrm>
              <a:off x="3851275" y="2420938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98" name="Oval 70"/>
            <p:cNvSpPr>
              <a:spLocks noChangeArrowheads="1"/>
            </p:cNvSpPr>
            <p:nvPr/>
          </p:nvSpPr>
          <p:spPr bwMode="auto">
            <a:xfrm>
              <a:off x="3213089" y="4365625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803" name="Oval 75"/>
            <p:cNvSpPr>
              <a:spLocks noChangeArrowheads="1"/>
            </p:cNvSpPr>
            <p:nvPr/>
          </p:nvSpPr>
          <p:spPr bwMode="auto">
            <a:xfrm>
              <a:off x="5435600" y="4724400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804" name="Oval 76"/>
            <p:cNvSpPr>
              <a:spLocks noChangeArrowheads="1"/>
            </p:cNvSpPr>
            <p:nvPr/>
          </p:nvSpPr>
          <p:spPr bwMode="auto">
            <a:xfrm>
              <a:off x="5076825" y="1916113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773" name="Oval 45"/>
            <p:cNvSpPr>
              <a:spLocks noChangeArrowheads="1"/>
            </p:cNvSpPr>
            <p:nvPr/>
          </p:nvSpPr>
          <p:spPr bwMode="auto">
            <a:xfrm>
              <a:off x="1835150" y="5516563"/>
              <a:ext cx="144463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802" name="Oval 74"/>
            <p:cNvSpPr>
              <a:spLocks noChangeArrowheads="1"/>
            </p:cNvSpPr>
            <p:nvPr/>
          </p:nvSpPr>
          <p:spPr bwMode="auto">
            <a:xfrm>
              <a:off x="2700338" y="5084763"/>
              <a:ext cx="144462" cy="1428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  <p:sp>
          <p:nvSpPr>
            <p:cNvPr id="73829" name="Oval 101"/>
            <p:cNvSpPr>
              <a:spLocks noChangeArrowheads="1"/>
            </p:cNvSpPr>
            <p:nvPr/>
          </p:nvSpPr>
          <p:spPr bwMode="auto">
            <a:xfrm>
              <a:off x="2571735" y="5661025"/>
              <a:ext cx="142875" cy="1444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73875" name="Line 147"/>
          <p:cNvSpPr>
            <a:spLocks noChangeShapeType="1"/>
          </p:cNvSpPr>
          <p:nvPr/>
        </p:nvSpPr>
        <p:spPr bwMode="auto">
          <a:xfrm>
            <a:off x="1547813" y="4868867"/>
            <a:ext cx="0" cy="10810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lIns="91434" tIns="45718" rIns="91434" bIns="45718"/>
          <a:lstStyle/>
          <a:p>
            <a:endParaRPr lang="en-AU"/>
          </a:p>
        </p:txBody>
      </p:sp>
      <p:sp>
        <p:nvSpPr>
          <p:cNvPr id="73877" name="Line 149"/>
          <p:cNvSpPr>
            <a:spLocks noChangeShapeType="1"/>
          </p:cNvSpPr>
          <p:nvPr/>
        </p:nvSpPr>
        <p:spPr bwMode="auto">
          <a:xfrm>
            <a:off x="1547814" y="5949950"/>
            <a:ext cx="15113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lIns="91434" tIns="45718" rIns="91434" bIns="45718"/>
          <a:lstStyle/>
          <a:p>
            <a:endParaRPr lang="en-AU"/>
          </a:p>
        </p:txBody>
      </p:sp>
      <p:sp>
        <p:nvSpPr>
          <p:cNvPr id="73878" name="Line 150"/>
          <p:cNvSpPr>
            <a:spLocks noChangeShapeType="1"/>
          </p:cNvSpPr>
          <p:nvPr/>
        </p:nvSpPr>
        <p:spPr bwMode="auto">
          <a:xfrm>
            <a:off x="1547814" y="4868863"/>
            <a:ext cx="1511300" cy="0"/>
          </a:xfrm>
          <a:prstGeom prst="line">
            <a:avLst/>
          </a:prstGeom>
          <a:ln>
            <a:solidFill>
              <a:schemeClr val="accent4"/>
            </a:solidFill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lIns="91434" tIns="45718" rIns="91434" bIns="45718"/>
          <a:lstStyle/>
          <a:p>
            <a:endParaRPr lang="en-AU"/>
          </a:p>
        </p:txBody>
      </p:sp>
      <p:sp>
        <p:nvSpPr>
          <p:cNvPr id="73879" name="Line 151"/>
          <p:cNvSpPr>
            <a:spLocks noChangeShapeType="1"/>
          </p:cNvSpPr>
          <p:nvPr/>
        </p:nvSpPr>
        <p:spPr bwMode="auto">
          <a:xfrm>
            <a:off x="3059113" y="4868867"/>
            <a:ext cx="0" cy="1081087"/>
          </a:xfrm>
          <a:prstGeom prst="line">
            <a:avLst/>
          </a:prstGeom>
          <a:ln>
            <a:solidFill>
              <a:schemeClr val="accent4"/>
            </a:solidFill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lIns="91434" tIns="45718" rIns="91434" bIns="45718"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FA80F-7B11-1241-94CF-EBD9543D0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DF190-CDE4-D147-B50F-1893540DC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7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1" grpId="0" animBg="1"/>
      <p:bldP spid="73796" grpId="0" animBg="1"/>
      <p:bldP spid="73796" grpId="1" animBg="1"/>
      <p:bldP spid="73797" grpId="0" animBg="1"/>
      <p:bldP spid="73797" grpId="1" animBg="1"/>
      <p:bldP spid="73799" grpId="0" animBg="1"/>
      <p:bldP spid="73824" grpId="0" animBg="1"/>
      <p:bldP spid="73824" grpId="1" animBg="1"/>
      <p:bldP spid="73826" grpId="0" animBg="1"/>
      <p:bldP spid="73827" grpId="0" animBg="1"/>
      <p:bldP spid="73827" grpId="1" animBg="1"/>
      <p:bldP spid="73828" grpId="0" animBg="1"/>
      <p:bldP spid="73875" grpId="0" animBg="1"/>
      <p:bldP spid="73877" grpId="0" animBg="1"/>
      <p:bldP spid="73878" grpId="0" animBg="1"/>
      <p:bldP spid="738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Model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2028828"/>
            <a:ext cx="8153400" cy="4495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908175" y="4649791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2400" dirty="0">
              <a:effectLst/>
              <a:latin typeface="Tahoma" pitchFamily="34" charset="0"/>
            </a:endParaRP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6500826" y="5056543"/>
            <a:ext cx="242889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effectLst/>
                <a:latin typeface="Calibri" pitchFamily="34" charset="0"/>
              </a:rPr>
              <a:t>Anonymous data:</a:t>
            </a:r>
            <a:br>
              <a:rPr lang="en-US" sz="2000" b="1" dirty="0">
                <a:effectLst/>
                <a:latin typeface="Calibri" pitchFamily="34" charset="0"/>
              </a:rPr>
            </a:br>
            <a:r>
              <a:rPr lang="en-US" sz="2000" b="1" dirty="0">
                <a:effectLst/>
                <a:latin typeface="Calibri" pitchFamily="34" charset="0"/>
              </a:rPr>
              <a:t>location,</a:t>
            </a:r>
            <a:br>
              <a:rPr lang="en-US" sz="2000" b="1" dirty="0">
                <a:effectLst/>
                <a:latin typeface="Calibri" pitchFamily="34" charset="0"/>
              </a:rPr>
            </a:br>
            <a:r>
              <a:rPr lang="en-US" sz="2000" b="1" dirty="0">
                <a:effectLst/>
                <a:latin typeface="Calibri" pitchFamily="34" charset="0"/>
              </a:rPr>
              <a:t>time of query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214282" y="5357826"/>
            <a:ext cx="15001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effectLst/>
                <a:latin typeface="Calibri" pitchFamily="34" charset="0"/>
              </a:rPr>
              <a:t>Response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6572264" y="4071942"/>
            <a:ext cx="228601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effectLst/>
                <a:latin typeface="Calibri" pitchFamily="34" charset="0"/>
              </a:rPr>
              <a:t>Location and query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214282" y="4071942"/>
            <a:ext cx="152240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effectLst/>
                <a:latin typeface="Calibri" pitchFamily="34" charset="0"/>
              </a:rPr>
              <a:t>Location</a:t>
            </a:r>
          </a:p>
        </p:txBody>
      </p:sp>
      <p:pic>
        <p:nvPicPr>
          <p:cNvPr id="1027" name="Picture 3" descr="C:\Users\lars\AppData\Local\Microsoft\Windows\Temporary Internet Files\Content.IE5\6RDMMILB\MPj04389500000[1]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00496" y="1571612"/>
            <a:ext cx="1143008" cy="1143008"/>
          </a:xfrm>
          <a:prstGeom prst="rect">
            <a:avLst/>
          </a:prstGeom>
          <a:noFill/>
        </p:spPr>
      </p:pic>
      <p:pic>
        <p:nvPicPr>
          <p:cNvPr id="1029" name="Picture 5" descr="C:\Users\lars\AppData\Local\Microsoft\Windows\Temporary Internet Files\Content.IE5\6RDMMILB\MPj04385780000[1]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715008" y="1714488"/>
            <a:ext cx="1073312" cy="1000132"/>
          </a:xfrm>
          <a:prstGeom prst="rect">
            <a:avLst/>
          </a:prstGeom>
          <a:noFill/>
        </p:spPr>
      </p:pic>
      <p:pic>
        <p:nvPicPr>
          <p:cNvPr id="1031" name="Picture 7" descr="C:\Users\lars\AppData\Local\Microsoft\Windows\Temporary Internet Files\Content.IE5\6RDMMILB\MPj04227340000[1]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285984" y="1714488"/>
            <a:ext cx="1000132" cy="1000132"/>
          </a:xfrm>
          <a:prstGeom prst="rect">
            <a:avLst/>
          </a:prstGeom>
          <a:noFill/>
        </p:spPr>
      </p:pic>
      <p:cxnSp>
        <p:nvCxnSpPr>
          <p:cNvPr id="33" name="Shape 32"/>
          <p:cNvCxnSpPr>
            <a:stCxn id="1031" idx="2"/>
            <a:endCxn id="30" idx="1"/>
          </p:cNvCxnSpPr>
          <p:nvPr/>
        </p:nvCxnSpPr>
        <p:spPr>
          <a:xfrm rot="5400000">
            <a:off x="2071670" y="2714620"/>
            <a:ext cx="714380" cy="714380"/>
          </a:xfrm>
          <a:prstGeom prst="bentConnector4">
            <a:avLst>
              <a:gd name="adj1" fmla="val 30000"/>
              <a:gd name="adj2" fmla="val 132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27" idx="2"/>
            <a:endCxn id="30" idx="0"/>
          </p:cNvCxnSpPr>
          <p:nvPr/>
        </p:nvCxnSpPr>
        <p:spPr>
          <a:xfrm rot="5400000">
            <a:off x="4161232" y="2732480"/>
            <a:ext cx="428628" cy="39290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029" idx="2"/>
            <a:endCxn id="30" idx="3"/>
          </p:cNvCxnSpPr>
          <p:nvPr/>
        </p:nvCxnSpPr>
        <p:spPr>
          <a:xfrm rot="16200000" flipH="1">
            <a:off x="5911898" y="3054386"/>
            <a:ext cx="714380" cy="34848"/>
          </a:xfrm>
          <a:prstGeom prst="bentConnector4">
            <a:avLst>
              <a:gd name="adj1" fmla="val 30000"/>
              <a:gd name="adj2" fmla="val 2195983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31" idx="1"/>
          </p:cNvCxnSpPr>
          <p:nvPr/>
        </p:nvCxnSpPr>
        <p:spPr>
          <a:xfrm rot="5400000">
            <a:off x="2071670" y="3786190"/>
            <a:ext cx="785818" cy="785818"/>
          </a:xfrm>
          <a:prstGeom prst="bentConnector4">
            <a:avLst>
              <a:gd name="adj1" fmla="val 31818"/>
              <a:gd name="adj2" fmla="val 129091"/>
            </a:avLst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31" idx="3"/>
          </p:cNvCxnSpPr>
          <p:nvPr/>
        </p:nvCxnSpPr>
        <p:spPr>
          <a:xfrm flipH="1" flipV="1">
            <a:off x="5643570" y="3786190"/>
            <a:ext cx="642942" cy="785818"/>
          </a:xfrm>
          <a:prstGeom prst="bentConnector4">
            <a:avLst>
              <a:gd name="adj1" fmla="val -35555"/>
              <a:gd name="adj2" fmla="val 68182"/>
            </a:avLst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2" idx="1"/>
          </p:cNvCxnSpPr>
          <p:nvPr/>
        </p:nvCxnSpPr>
        <p:spPr>
          <a:xfrm rot="10800000" flipH="1">
            <a:off x="2071670" y="4929198"/>
            <a:ext cx="928694" cy="928694"/>
          </a:xfrm>
          <a:prstGeom prst="bentConnector4">
            <a:avLst>
              <a:gd name="adj1" fmla="val -24615"/>
              <a:gd name="adj2" fmla="val 65385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2" idx="3"/>
          </p:cNvCxnSpPr>
          <p:nvPr/>
        </p:nvCxnSpPr>
        <p:spPr>
          <a:xfrm flipH="1" flipV="1">
            <a:off x="5643570" y="4929198"/>
            <a:ext cx="714380" cy="928694"/>
          </a:xfrm>
          <a:prstGeom prst="bentConnector4">
            <a:avLst>
              <a:gd name="adj1" fmla="val -32000"/>
              <a:gd name="adj2" fmla="val 65385"/>
            </a:avLst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071670" y="3143248"/>
            <a:ext cx="4214842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tx1"/>
                </a:solidFill>
                <a:effectLst/>
                <a:latin typeface="Calibri" pitchFamily="34" charset="0"/>
              </a:rPr>
              <a:t>Wireless Network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071670" y="4286256"/>
            <a:ext cx="4214842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alibri" pitchFamily="34" charset="0"/>
              </a:rPr>
              <a:t>Location Server (Cloaking algorithms)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71670" y="5572140"/>
            <a:ext cx="4286280" cy="5715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Calibri" pitchFamily="34" charset="0"/>
              </a:rPr>
              <a:t>Location Based Service Provider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B6A394-27A7-AB48-81BC-83C9748571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D7D19-3B55-9946-95F0-20D189634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Location Privacy through Obfuscation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40CC04-02A8-A949-B56C-9A9B76A18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E389B-1D10-F841-8DBD-D573268EB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3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26552" cy="990600"/>
          </a:xfrm>
        </p:spPr>
        <p:txBody>
          <a:bodyPr>
            <a:noAutofit/>
          </a:bodyPr>
          <a:lstStyle/>
          <a:p>
            <a:r>
              <a:rPr lang="en-US" sz="3700" dirty="0"/>
              <a:t>Workshop on Location-aware Computing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pPr lvl="1"/>
            <a:r>
              <a:rPr lang="en-US" i="1" dirty="0"/>
              <a:t>I would be happy if a third party who I sometimes do business with knew my location on a Saturday afternoon’s shopping trip to an accuracy of (pick all that apply):</a:t>
            </a:r>
          </a:p>
          <a:p>
            <a:pPr lvl="2"/>
            <a:r>
              <a:rPr lang="en-US" dirty="0"/>
              <a:t>None at all:			96%</a:t>
            </a:r>
          </a:p>
          <a:p>
            <a:pPr lvl="2"/>
            <a:r>
              <a:rPr lang="en-US" dirty="0"/>
              <a:t>Existence but no accuracy:	43%</a:t>
            </a:r>
          </a:p>
          <a:p>
            <a:pPr lvl="2"/>
            <a:r>
              <a:rPr lang="en-US" b="1" dirty="0">
                <a:solidFill>
                  <a:srgbClr val="800000"/>
                </a:solidFill>
              </a:rPr>
              <a:t>Country:			35%</a:t>
            </a:r>
          </a:p>
          <a:p>
            <a:pPr lvl="2"/>
            <a:r>
              <a:rPr lang="en-US" b="1" dirty="0">
                <a:solidFill>
                  <a:srgbClr val="800000"/>
                </a:solidFill>
              </a:rPr>
              <a:t>City:				35%</a:t>
            </a:r>
          </a:p>
          <a:p>
            <a:pPr lvl="2"/>
            <a:r>
              <a:rPr lang="en-US" b="1" dirty="0">
                <a:solidFill>
                  <a:srgbClr val="800000"/>
                </a:solidFill>
              </a:rPr>
              <a:t>Street:			17%</a:t>
            </a:r>
          </a:p>
          <a:p>
            <a:pPr lvl="2"/>
            <a:r>
              <a:rPr lang="en-US" b="1" dirty="0">
                <a:solidFill>
                  <a:srgbClr val="800000"/>
                </a:solidFill>
              </a:rPr>
              <a:t>10m:				13%</a:t>
            </a:r>
          </a:p>
          <a:p>
            <a:pPr lvl="2"/>
            <a:r>
              <a:rPr lang="en-US" dirty="0"/>
              <a:t>1m:				4%</a:t>
            </a:r>
          </a:p>
          <a:p>
            <a:pPr lvl="2"/>
            <a:r>
              <a:rPr lang="en-US" dirty="0"/>
              <a:t>1cm:				4%</a:t>
            </a:r>
          </a:p>
          <a:p>
            <a:pPr lvl="1"/>
            <a:r>
              <a:rPr lang="en-US" dirty="0"/>
              <a:t>People are more prepared to reveal their location to some degree the less precise the location 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1DD315-3C20-5D42-88FC-B5F60066E9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00DA-5F77-8E40-86C5-D9D2CB18A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Mask an individual's precision</a:t>
            </a:r>
          </a:p>
          <a:p>
            <a:pPr lvl="1"/>
            <a:r>
              <a:rPr lang="en-US" dirty="0"/>
              <a:t>Deliberately degrade the quality of information about an individual’s location (imperfect information)</a:t>
            </a:r>
          </a:p>
          <a:p>
            <a:pPr lvl="1"/>
            <a:r>
              <a:rPr lang="en-US" dirty="0"/>
              <a:t>Identity can be revealed</a:t>
            </a:r>
          </a:p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Spatial imperfection ≈ privacy</a:t>
            </a:r>
          </a:p>
          <a:p>
            <a:pPr lvl="1"/>
            <a:r>
              <a:rPr lang="en-US" dirty="0"/>
              <a:t>The greater the imperfect knowledge</a:t>
            </a:r>
            <a:br>
              <a:rPr lang="en-US" dirty="0"/>
            </a:br>
            <a:r>
              <a:rPr lang="en-US" dirty="0"/>
              <a:t>about a user’s location, the greater</a:t>
            </a:r>
            <a:br>
              <a:rPr lang="en-US" dirty="0"/>
            </a:br>
            <a:r>
              <a:rPr lang="en-US" dirty="0"/>
              <a:t>the user’s privacy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164389" y="4652964"/>
            <a:ext cx="1150937" cy="1079500"/>
          </a:xfrm>
          <a:prstGeom prst="rect">
            <a:avLst/>
          </a:prstGeom>
          <a:gradFill flip="none" rotWithShape="1">
            <a:gsLst>
              <a:gs pos="0">
                <a:srgbClr val="99FF66">
                  <a:tint val="66000"/>
                  <a:satMod val="160000"/>
                </a:srgbClr>
              </a:gs>
              <a:gs pos="50000">
                <a:srgbClr val="99FF66">
                  <a:tint val="44500"/>
                  <a:satMod val="160000"/>
                </a:srgbClr>
              </a:gs>
              <a:gs pos="100000">
                <a:srgbClr val="99FF66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noFill/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7810503" y="5276861"/>
            <a:ext cx="142876" cy="14287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DA9BE-B9E5-9E4A-842D-84281A8CE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EB771-ACEA-0D4D-AC08-3533D5B1C6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0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214681" y="4357695"/>
            <a:ext cx="2857520" cy="1714512"/>
          </a:xfrm>
          <a:prstGeom prst="ellipse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5718" rIns="0" bIns="45718" rtlCol="0" anchor="b" anchorCtr="1"/>
          <a:lstStyle/>
          <a:p>
            <a:pPr algn="ctr"/>
            <a:endParaRPr lang="en-US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Obfuscation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792"/>
          </a:xfrm>
        </p:spPr>
        <p:txBody>
          <a:bodyPr/>
          <a:lstStyle/>
          <a:p>
            <a:r>
              <a:rPr lang="en-US" dirty="0"/>
              <a:t>Finding the closest Sushi restaurant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14415" y="2928934"/>
            <a:ext cx="1714512" cy="12858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1"/>
          </p:cNvCxnSpPr>
          <p:nvPr/>
        </p:nvCxnSpPr>
        <p:spPr>
          <a:xfrm rot="16200000">
            <a:off x="2893207" y="2678902"/>
            <a:ext cx="1571636" cy="15001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0"/>
          </p:cNvCxnSpPr>
          <p:nvPr/>
        </p:nvCxnSpPr>
        <p:spPr>
          <a:xfrm>
            <a:off x="2928927" y="4214818"/>
            <a:ext cx="1588" cy="17859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86183" y="4286256"/>
            <a:ext cx="142876" cy="14287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14613" y="3286125"/>
            <a:ext cx="142876" cy="14287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00233" y="4286256"/>
            <a:ext cx="142876" cy="14287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0" name="Rectangle 19"/>
          <p:cNvSpPr txBox="1"/>
          <p:nvPr/>
        </p:nvSpPr>
        <p:spPr>
          <a:xfrm>
            <a:off x="1206205" y="4429133"/>
            <a:ext cx="1361158" cy="400105"/>
          </a:xfrm>
          <a:prstGeom prst="rect">
            <a:avLst/>
          </a:prstGeom>
          <a:noFill/>
          <a:effectLst/>
        </p:spPr>
        <p:txBody>
          <a:bodyPr wrap="none" lIns="91434" tIns="45718" rIns="91434" bIns="45718" rtlCol="0">
            <a:spAutoFit/>
          </a:bodyPr>
          <a:lstStyle/>
          <a:p>
            <a:r>
              <a:rPr lang="en-US" sz="2000" b="1" dirty="0" err="1">
                <a:effectLst/>
              </a:rPr>
              <a:t>Yo</a:t>
            </a:r>
            <a:r>
              <a:rPr lang="en-US" sz="2000" b="1" dirty="0">
                <a:effectLst/>
              </a:rPr>
              <a:t>! Sushi</a:t>
            </a:r>
          </a:p>
        </p:txBody>
      </p:sp>
      <p:sp>
        <p:nvSpPr>
          <p:cNvPr id="21" name="Rectangle 20"/>
          <p:cNvSpPr txBox="1"/>
          <p:nvPr/>
        </p:nvSpPr>
        <p:spPr>
          <a:xfrm>
            <a:off x="2167238" y="2857498"/>
            <a:ext cx="1082461" cy="400105"/>
          </a:xfrm>
          <a:prstGeom prst="rect">
            <a:avLst/>
          </a:prstGeom>
          <a:noFill/>
          <a:effectLst/>
        </p:spPr>
        <p:txBody>
          <a:bodyPr wrap="none" lIns="91434" tIns="45718" rIns="91434" bIns="45718" rtlCol="0">
            <a:spAutoFit/>
          </a:bodyPr>
          <a:lstStyle/>
          <a:p>
            <a:r>
              <a:rPr lang="en-US" sz="2000" b="1" dirty="0">
                <a:effectLst/>
              </a:rPr>
              <a:t>Ichiban</a:t>
            </a:r>
            <a:endParaRPr lang="en-US" b="1" dirty="0"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0750" y="3857628"/>
            <a:ext cx="1391164" cy="400105"/>
          </a:xfrm>
          <a:prstGeom prst="rect">
            <a:avLst/>
          </a:prstGeom>
          <a:noFill/>
          <a:effectLst/>
        </p:spPr>
        <p:txBody>
          <a:bodyPr wrap="none" lIns="91434" tIns="45718" rIns="91434" bIns="45718" rtlCol="0">
            <a:spAutoFit/>
          </a:bodyPr>
          <a:lstStyle/>
          <a:p>
            <a:r>
              <a:rPr lang="en-US" sz="2000" b="1" dirty="0">
                <a:effectLst/>
              </a:rPr>
              <a:t>Sushi Ten</a:t>
            </a:r>
          </a:p>
        </p:txBody>
      </p:sp>
      <p:sp>
        <p:nvSpPr>
          <p:cNvPr id="23" name="Oval 22"/>
          <p:cNvSpPr/>
          <p:nvPr/>
        </p:nvSpPr>
        <p:spPr>
          <a:xfrm>
            <a:off x="5000630" y="4857761"/>
            <a:ext cx="142876" cy="142876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43088" y="4929198"/>
            <a:ext cx="979743" cy="400105"/>
          </a:xfrm>
          <a:prstGeom prst="rect">
            <a:avLst/>
          </a:prstGeom>
          <a:noFill/>
          <a:effectLst/>
        </p:spPr>
        <p:txBody>
          <a:bodyPr wrap="none" lIns="91434" tIns="45718" rIns="91434" bIns="45718" rtlCol="0">
            <a:spAutoFit/>
          </a:bodyPr>
          <a:lstStyle/>
          <a:p>
            <a:r>
              <a:rPr lang="en-US" sz="2000" b="1" dirty="0">
                <a:effectLst/>
              </a:rPr>
              <a:t>Visitor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643702" y="2500307"/>
            <a:ext cx="1928827" cy="785818"/>
          </a:xfrm>
          <a:prstGeom prst="roundRect">
            <a:avLst>
              <a:gd name="adj" fmla="val 16667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/>
              </a:rPr>
              <a:t>Location-based service provider</a:t>
            </a:r>
          </a:p>
        </p:txBody>
      </p:sp>
      <p:cxnSp>
        <p:nvCxnSpPr>
          <p:cNvPr id="31" name="Elbow Connector 30"/>
          <p:cNvCxnSpPr>
            <a:stCxn id="25" idx="0"/>
            <a:endCxn id="29" idx="2"/>
          </p:cNvCxnSpPr>
          <p:nvPr/>
        </p:nvCxnSpPr>
        <p:spPr>
          <a:xfrm rot="5400000" flipH="1" flipV="1">
            <a:off x="7161628" y="3411143"/>
            <a:ext cx="571504" cy="32147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3" idx="6"/>
            <a:endCxn id="25" idx="2"/>
          </p:cNvCxnSpPr>
          <p:nvPr/>
        </p:nvCxnSpPr>
        <p:spPr>
          <a:xfrm flipV="1">
            <a:off x="5143506" y="4719399"/>
            <a:ext cx="2143140" cy="209800"/>
          </a:xfrm>
          <a:prstGeom prst="bentConnector2">
            <a:avLst/>
          </a:prstGeom>
          <a:ln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2"/>
            <a:endCxn id="23" idx="0"/>
          </p:cNvCxnSpPr>
          <p:nvPr/>
        </p:nvCxnSpPr>
        <p:spPr>
          <a:xfrm rot="5400000">
            <a:off x="4634122" y="4134066"/>
            <a:ext cx="1161642" cy="28575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953E"/>
            </a:solidFill>
            <a:prstDash val="solid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29" idx="1"/>
            <a:endCxn id="26" idx="0"/>
          </p:cNvCxnSpPr>
          <p:nvPr/>
        </p:nvCxnSpPr>
        <p:spPr>
          <a:xfrm rot="10800000" flipV="1">
            <a:off x="5357820" y="2893217"/>
            <a:ext cx="1285882" cy="464349"/>
          </a:xfrm>
          <a:prstGeom prst="bentConnector2">
            <a:avLst/>
          </a:prstGeom>
          <a:noFill/>
          <a:ln w="25400" cap="flat" cmpd="sng" algn="ctr">
            <a:solidFill>
              <a:srgbClr val="FF953E"/>
            </a:solidFill>
            <a:prstDash val="solid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 txBox="1"/>
          <p:nvPr/>
        </p:nvSpPr>
        <p:spPr>
          <a:xfrm>
            <a:off x="5929324" y="3857629"/>
            <a:ext cx="2714644" cy="861770"/>
          </a:xfrm>
          <a:prstGeom prst="rect">
            <a:avLst/>
          </a:prstGeom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34" tIns="45718" rIns="91434" bIns="45718" rtlCol="0">
            <a:spAutoFit/>
          </a:bodyPr>
          <a:lstStyle/>
          <a:p>
            <a:pPr algn="just"/>
            <a:r>
              <a:rPr lang="en-US" sz="1600" b="1" dirty="0">
                <a:effectLst/>
                <a:latin typeface="Arial"/>
              </a:rPr>
              <a:t>Q: I am in Princess park.</a:t>
            </a:r>
            <a:endParaRPr lang="en-US" dirty="0">
              <a:effectLst/>
            </a:endParaRPr>
          </a:p>
          <a:p>
            <a:pPr algn="just"/>
            <a:r>
              <a:rPr lang="en-US" sz="1600" b="1" dirty="0">
                <a:effectLst/>
                <a:latin typeface="Arial"/>
              </a:rPr>
              <a:t>What is the closest Sushi</a:t>
            </a:r>
          </a:p>
          <a:p>
            <a:pPr algn="just"/>
            <a:r>
              <a:rPr lang="en-US" sz="1600" b="1" dirty="0">
                <a:effectLst/>
                <a:latin typeface="Arial"/>
              </a:rPr>
              <a:t>restaurant?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3440" y="3357565"/>
            <a:ext cx="1428760" cy="33855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4" tIns="45718" rIns="91434" bIns="45718" rtlCol="0" anchor="ctr" anchorCtr="0">
            <a:spAutoFit/>
          </a:bodyPr>
          <a:lstStyle/>
          <a:p>
            <a:pPr algn="just"/>
            <a:r>
              <a:rPr lang="en-US" sz="1600" b="1" dirty="0">
                <a:effectLst/>
                <a:latin typeface="Arial"/>
              </a:rPr>
              <a:t>A: Sushi Ten</a:t>
            </a:r>
            <a:endParaRPr lang="en-US" dirty="0"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43570" y="5715016"/>
            <a:ext cx="1583447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lvl="0" algn="ctr"/>
            <a:r>
              <a:rPr lang="en-US" sz="2000" b="1" dirty="0">
                <a:solidFill>
                  <a:prstClr val="black"/>
                </a:solidFill>
                <a:effectLst/>
                <a:latin typeface="Tw Cen MT"/>
                <a:cs typeface="+mn-cs"/>
              </a:rPr>
              <a:t>Princess Park</a:t>
            </a:r>
            <a:endParaRPr lang="en-US" b="1" dirty="0">
              <a:solidFill>
                <a:prstClr val="black"/>
              </a:solidFill>
              <a:effectLst/>
              <a:latin typeface="Tw Cen MT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8019F-83AA-C343-9C01-AF7CF21B0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D83EA-CD0B-5548-8671-7330479F0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Strategies for Imperfection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imperfection</a:t>
            </a:r>
          </a:p>
          <a:p>
            <a:pPr lvl="1"/>
            <a:r>
              <a:rPr lang="en-US" dirty="0"/>
              <a:t>Accurate and precise:		l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O and |O| = 1</a:t>
            </a:r>
          </a:p>
          <a:p>
            <a:pPr lvl="1"/>
            <a:r>
              <a:rPr lang="en-US" dirty="0"/>
              <a:t>Inaccurate and precise:		l </a:t>
            </a:r>
            <a:r>
              <a:rPr lang="en-US" dirty="0">
                <a:sym typeface="Symbol"/>
              </a:rPr>
              <a:t></a:t>
            </a:r>
            <a:r>
              <a:rPr lang="en-US" dirty="0"/>
              <a:t> O and |O| = 1</a:t>
            </a:r>
          </a:p>
          <a:p>
            <a:pPr lvl="1"/>
            <a:r>
              <a:rPr lang="en-US" dirty="0"/>
              <a:t>Accurate and imprecise:		l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O and |O| &gt; 1</a:t>
            </a:r>
          </a:p>
          <a:p>
            <a:pPr lvl="1"/>
            <a:r>
              <a:rPr lang="en-US" dirty="0"/>
              <a:t>Inaccurate and imprecise:	l </a:t>
            </a:r>
            <a:r>
              <a:rPr lang="en-US" dirty="0">
                <a:sym typeface="Symbol"/>
              </a:rPr>
              <a:t></a:t>
            </a:r>
            <a:r>
              <a:rPr lang="en-US" dirty="0"/>
              <a:t> O and |O| &gt; 1</a:t>
            </a:r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The larger O, the less information is revealed about the true location l</a:t>
            </a:r>
          </a:p>
          <a:p>
            <a:pPr lvl="2"/>
            <a:r>
              <a:rPr lang="en-US" dirty="0"/>
              <a:t>  The greater the level of privacy</a:t>
            </a:r>
          </a:p>
          <a:p>
            <a:pPr lvl="1"/>
            <a:r>
              <a:rPr lang="en-US" dirty="0"/>
              <a:t>The greater the distance between O and the true location l</a:t>
            </a:r>
          </a:p>
          <a:p>
            <a:pPr lvl="2"/>
            <a:r>
              <a:rPr lang="en-US" dirty="0"/>
              <a:t>  The greater the level of privacy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DF957-A9A1-F340-AC2C-FD4A5B1860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53151-C9CB-E24D-A67C-C466CE65D9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Obfuscation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1512168"/>
          </a:xfrm>
        </p:spPr>
        <p:txBody>
          <a:bodyPr/>
          <a:lstStyle/>
          <a:p>
            <a:r>
              <a:rPr lang="en-US" dirty="0"/>
              <a:t>Obfuscation set</a:t>
            </a:r>
          </a:p>
          <a:p>
            <a:pPr lvl="1"/>
            <a:r>
              <a:rPr lang="en-US" i="1" dirty="0"/>
              <a:t>O </a:t>
            </a:r>
            <a:r>
              <a:rPr lang="en-US" dirty="0"/>
              <a:t>= {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 err="1"/>
              <a:t>,</a:t>
            </a:r>
            <a:r>
              <a:rPr lang="en-US" i="1" dirty="0" err="1"/>
              <a:t>h</a:t>
            </a:r>
            <a:r>
              <a:rPr lang="en-US" dirty="0" err="1"/>
              <a:t>,</a:t>
            </a:r>
            <a:r>
              <a:rPr lang="en-US" i="1" dirty="0" err="1"/>
              <a:t>m</a:t>
            </a:r>
            <a:r>
              <a:rPr lang="en-US" dirty="0" err="1"/>
              <a:t>,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o</a:t>
            </a:r>
            <a:r>
              <a:rPr lang="en-US" dirty="0" err="1"/>
              <a:t>,</a:t>
            </a:r>
            <a:r>
              <a:rPr lang="en-US" i="1" dirty="0" err="1"/>
              <a:t>w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does not need to be contiguous</a:t>
            </a:r>
          </a:p>
          <a:p>
            <a:pPr lvl="1"/>
            <a:r>
              <a:rPr lang="en-US" dirty="0"/>
              <a:t>An individual is located at one of the vertices in </a:t>
            </a:r>
            <a:r>
              <a:rPr lang="en-US" i="1" dirty="0"/>
              <a:t>O</a:t>
            </a:r>
          </a:p>
        </p:txBody>
      </p:sp>
      <p:pic>
        <p:nvPicPr>
          <p:cNvPr id="5" name="Picture 4" descr="grap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47163"/>
            <a:ext cx="5981221" cy="33511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BB618-5424-4E4E-B43A-A4549D7C0F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0A7C-1775-B142-B1FC-B8E0106FEA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13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Obfuscation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of the Algorithm</a:t>
            </a:r>
          </a:p>
          <a:p>
            <a:pPr lvl="1"/>
            <a:r>
              <a:rPr lang="en-US" dirty="0"/>
              <a:t>Weighted graph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representing the geographic environment</a:t>
            </a:r>
          </a:p>
          <a:p>
            <a:pPr lvl="1"/>
            <a:r>
              <a:rPr lang="en-US" dirty="0"/>
              <a:t>Obfuscation set </a:t>
            </a:r>
            <a:r>
              <a:rPr lang="en-US" i="1" dirty="0"/>
              <a:t>O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of the client’s location </a:t>
            </a:r>
            <a:r>
              <a:rPr lang="en-US" i="1" dirty="0"/>
              <a:t>l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 </a:t>
            </a:r>
            <a:r>
              <a:rPr lang="en-US" i="1" dirty="0"/>
              <a:t>O</a:t>
            </a:r>
          </a:p>
          <a:p>
            <a:pPr lvl="1"/>
            <a:r>
              <a:rPr lang="en-US" dirty="0"/>
              <a:t>Points of interest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</a:t>
            </a:r>
            <a:r>
              <a:rPr lang="en-US" i="1" dirty="0"/>
              <a:t>V</a:t>
            </a:r>
          </a:p>
          <a:p>
            <a:pPr>
              <a:spcAft>
                <a:spcPts val="600"/>
              </a:spcAft>
            </a:pPr>
            <a:r>
              <a:rPr lang="en-US" dirty="0"/>
              <a:t>Output of the Algorithm</a:t>
            </a:r>
          </a:p>
          <a:p>
            <a:pPr lvl="1"/>
            <a:r>
              <a:rPr lang="en-US" dirty="0"/>
              <a:t>Pair </a:t>
            </a:r>
            <a:r>
              <a:rPr lang="en-US" dirty="0">
                <a:sym typeface="Symbol"/>
              </a:rPr>
              <a:t></a:t>
            </a:r>
            <a:r>
              <a:rPr lang="en-US" i="1" dirty="0"/>
              <a:t>q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>
                <a:sym typeface="Symbol"/>
              </a:rPr>
              <a:t>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(0, 1] is the confidence that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is the nearest target to the client’s current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4C59B-370E-B843-87DF-7154261B3B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C9D60-5169-4A46-AB6E-034C8E44B4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2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Definitions 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) is the shortest path distance of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 ∈ </a:t>
            </a:r>
            <a:r>
              <a:rPr lang="en-US" i="1" dirty="0"/>
              <a:t>V </a:t>
            </a:r>
            <a:r>
              <a:rPr lang="en-US" dirty="0"/>
              <a:t>in </a:t>
            </a:r>
            <a:r>
              <a:rPr lang="en-US" i="1" dirty="0"/>
              <a:t>G</a:t>
            </a:r>
          </a:p>
          <a:p>
            <a:pPr lvl="1"/>
            <a:r>
              <a:rPr lang="en-US" dirty="0"/>
              <a:t>Nearest point of interest: </a:t>
            </a:r>
          </a:p>
          <a:p>
            <a:pPr lvl="2"/>
            <a:r>
              <a:rPr lang="en-US" sz="2400" dirty="0"/>
              <a:t>NP : </a:t>
            </a:r>
            <a:r>
              <a:rPr lang="en-US" sz="2400" i="1" dirty="0"/>
              <a:t>O </a:t>
            </a:r>
            <a:r>
              <a:rPr lang="en-US" sz="2400" dirty="0"/>
              <a:t>→ </a:t>
            </a:r>
            <a:r>
              <a:rPr lang="en-US" sz="2400" i="1" dirty="0"/>
              <a:t>Q</a:t>
            </a:r>
            <a:r>
              <a:rPr lang="en-US" sz="2400" dirty="0"/>
              <a:t>, </a:t>
            </a:r>
            <a:r>
              <a:rPr lang="en-US" sz="2400" i="1" dirty="0"/>
              <a:t>o </a:t>
            </a:r>
            <a:r>
              <a:rPr lang="en-US" sz="2400" spc="-600" dirty="0"/>
              <a:t>|</a:t>
            </a:r>
            <a:r>
              <a:rPr lang="en-US" sz="2400" dirty="0"/>
              <a:t>→ </a:t>
            </a:r>
            <a:r>
              <a:rPr lang="en-US" sz="2400" i="1" dirty="0"/>
              <a:t>q</a:t>
            </a:r>
            <a:br>
              <a:rPr lang="en-US" sz="2400" i="1" dirty="0"/>
            </a:br>
            <a:r>
              <a:rPr lang="en-US" sz="2400" dirty="0"/>
              <a:t>such that ∀</a:t>
            </a:r>
            <a:r>
              <a:rPr lang="en-US" sz="2400" i="1" dirty="0"/>
              <a:t>q</a:t>
            </a:r>
            <a:r>
              <a:rPr lang="en-US" sz="2400" dirty="0"/>
              <a:t>′ ∈ </a:t>
            </a:r>
            <a:r>
              <a:rPr lang="en-US" sz="2400" i="1" dirty="0"/>
              <a:t>Q </a:t>
            </a:r>
            <a:r>
              <a:rPr lang="en-US" sz="2400" dirty="0"/>
              <a:t>[</a:t>
            </a:r>
            <a:r>
              <a:rPr lang="en-US" sz="2400" i="1" dirty="0"/>
              <a:t>d</a:t>
            </a:r>
            <a:r>
              <a:rPr lang="en-US" sz="2400" dirty="0"/>
              <a:t>(</a:t>
            </a:r>
            <a:r>
              <a:rPr lang="en-US" sz="2400" i="1" dirty="0"/>
              <a:t>o</a:t>
            </a:r>
            <a:r>
              <a:rPr lang="en-US" sz="2400" dirty="0"/>
              <a:t>, </a:t>
            </a:r>
            <a:r>
              <a:rPr lang="en-US" sz="2400" i="1" dirty="0"/>
              <a:t>q</a:t>
            </a:r>
            <a:r>
              <a:rPr lang="en-US" sz="2400" dirty="0"/>
              <a:t>) ≤ </a:t>
            </a:r>
            <a:r>
              <a:rPr lang="en-US" sz="2400" i="1" dirty="0"/>
              <a:t>d</a:t>
            </a:r>
            <a:r>
              <a:rPr lang="en-US" sz="2400" dirty="0"/>
              <a:t>(</a:t>
            </a:r>
            <a:r>
              <a:rPr lang="en-US" sz="2400" i="1" dirty="0"/>
              <a:t>o</a:t>
            </a:r>
            <a:r>
              <a:rPr lang="en-US" sz="2400" dirty="0"/>
              <a:t>, </a:t>
            </a:r>
            <a:r>
              <a:rPr lang="en-US" sz="2400" i="1" dirty="0"/>
              <a:t>q</a:t>
            </a:r>
            <a:r>
              <a:rPr lang="en-US" sz="2400" dirty="0"/>
              <a:t>′)] </a:t>
            </a:r>
          </a:p>
          <a:p>
            <a:pPr marL="685800" lvl="2" indent="0">
              <a:buNone/>
            </a:pPr>
            <a:r>
              <a:rPr lang="en-US" sz="2400" dirty="0"/>
              <a:t>	(assumption: </a:t>
            </a:r>
            <a:r>
              <a:rPr lang="en-US" sz="2400" i="1" dirty="0"/>
              <a:t>d</a:t>
            </a:r>
            <a:r>
              <a:rPr lang="en-US" sz="2400" dirty="0"/>
              <a:t>(</a:t>
            </a:r>
            <a:r>
              <a:rPr lang="en-US" sz="2400" i="1" dirty="0"/>
              <a:t>o</a:t>
            </a:r>
            <a:r>
              <a:rPr lang="en-US" sz="2400" dirty="0"/>
              <a:t>, </a:t>
            </a:r>
            <a:r>
              <a:rPr lang="en-US" sz="2400" i="1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) = </a:t>
            </a:r>
            <a:r>
              <a:rPr lang="en-US" sz="2400" i="1" dirty="0"/>
              <a:t>d</a:t>
            </a:r>
            <a:r>
              <a:rPr lang="en-US" sz="2400" dirty="0"/>
              <a:t>(</a:t>
            </a:r>
            <a:r>
              <a:rPr lang="en-US" sz="2400" i="1" dirty="0"/>
              <a:t>o</a:t>
            </a:r>
            <a:r>
              <a:rPr lang="en-US" sz="2400" dirty="0"/>
              <a:t>, </a:t>
            </a:r>
            <a:r>
              <a:rPr lang="en-US" sz="2400" i="1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) ⇒ </a:t>
            </a:r>
            <a:r>
              <a:rPr lang="en-US" sz="2400" i="1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i="1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r>
              <a:rPr lang="en-US" dirty="0"/>
              <a:t>Equivalence relation </a:t>
            </a:r>
          </a:p>
          <a:p>
            <a:pPr lvl="1"/>
            <a:r>
              <a:rPr lang="en-US" dirty="0" err="1"/>
              <a:t>δ⊆</a:t>
            </a:r>
            <a:r>
              <a:rPr lang="en-US" i="1" dirty="0" err="1"/>
              <a:t>O</a:t>
            </a:r>
            <a:r>
              <a:rPr lang="en-US" dirty="0" err="1"/>
              <a:t>×</a:t>
            </a:r>
            <a:r>
              <a:rPr lang="en-US" i="1" dirty="0" err="1"/>
              <a:t>O</a:t>
            </a:r>
            <a:r>
              <a:rPr lang="en-US" dirty="0"/>
              <a:t>:    </a:t>
            </a:r>
            <a:r>
              <a:rPr lang="en-US" i="1" dirty="0"/>
              <a:t>o</a:t>
            </a:r>
            <a:r>
              <a:rPr lang="en-US" baseline="-25000" dirty="0"/>
              <a:t>1 </a:t>
            </a:r>
            <a:r>
              <a:rPr lang="en-US" dirty="0" err="1"/>
              <a:t>δ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baseline="-25000" dirty="0"/>
              <a:t>2</a:t>
            </a:r>
            <a:r>
              <a:rPr lang="en-US" dirty="0"/>
              <a:t>    ⇔    NP(</a:t>
            </a:r>
            <a:r>
              <a:rPr lang="en-US" i="1" dirty="0"/>
              <a:t>o</a:t>
            </a:r>
            <a:r>
              <a:rPr lang="en-US" baseline="-25000" dirty="0"/>
              <a:t>1</a:t>
            </a:r>
            <a:r>
              <a:rPr lang="en-US" dirty="0"/>
              <a:t>) = NP(</a:t>
            </a:r>
            <a:r>
              <a:rPr lang="en-US" i="1" dirty="0"/>
              <a:t>o</a:t>
            </a:r>
            <a:r>
              <a:rPr lang="en-US" baseline="-25000" dirty="0"/>
              <a:t>2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C80DE-1DB5-724B-A8E6-6E24675D69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801A1-B99A-8D41-BD65-431CA6884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Privacy Concerns …</a:t>
            </a:r>
            <a:endParaRPr lang="en-US" dirty="0"/>
          </a:p>
        </p:txBody>
      </p:sp>
      <p:sp>
        <p:nvSpPr>
          <p:cNvPr id="52231" name="Rectangle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IEEE Spectrum, July 2003</a:t>
            </a:r>
          </a:p>
          <a:p>
            <a:pPr lvl="1"/>
            <a:r>
              <a:rPr lang="en-US" dirty="0"/>
              <a:t>“They know where you are: new technologies can pinpoint your location at any time and place.</a:t>
            </a:r>
            <a:br>
              <a:rPr lang="en-US" dirty="0"/>
            </a:br>
            <a:r>
              <a:rPr lang="en-US" b="1" i="1" dirty="0">
                <a:solidFill>
                  <a:srgbClr val="00B050"/>
                </a:solidFill>
              </a:rPr>
              <a:t>They promise safety and convenience </a:t>
            </a:r>
            <a:r>
              <a:rPr lang="en-US" dirty="0"/>
              <a:t>–</a:t>
            </a:r>
            <a:br>
              <a:rPr lang="en-US" dirty="0"/>
            </a:br>
            <a:r>
              <a:rPr lang="en-US" b="1" i="1" dirty="0">
                <a:solidFill>
                  <a:srgbClr val="FF0000"/>
                </a:solidFill>
              </a:rPr>
              <a:t>but threaten privacy and security</a:t>
            </a:r>
            <a:r>
              <a:rPr lang="en-US" dirty="0"/>
              <a:t>.”</a:t>
            </a:r>
          </a:p>
          <a:p>
            <a:r>
              <a:rPr lang="en-US" dirty="0"/>
              <a:t>Lack in privacy-aware systems</a:t>
            </a:r>
          </a:p>
          <a:p>
            <a:pPr lvl="1"/>
            <a:r>
              <a:rPr lang="en-US" dirty="0"/>
              <a:t>Might inhibit the growth of location-based services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2B3C0-64DD-AD46-869A-B0E73E52F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8FBC7-C20C-6C48-A52B-EBEA60727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9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280920" cy="990600"/>
          </a:xfrm>
        </p:spPr>
        <p:txBody>
          <a:bodyPr>
            <a:normAutofit/>
          </a:bodyPr>
          <a:lstStyle/>
          <a:p>
            <a:r>
              <a:rPr lang="en-US" dirty="0"/>
              <a:t>Negotiation Algorithm (NN Queries)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628800"/>
            <a:ext cx="8928992" cy="5112568"/>
          </a:xfrm>
        </p:spPr>
        <p:txBody>
          <a:bodyPr>
            <a:noAutofit/>
          </a:bodyPr>
          <a:lstStyle/>
          <a:p>
            <a:pPr marL="360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b="1" dirty="0"/>
              <a:t>Data: </a:t>
            </a:r>
            <a:r>
              <a:rPr lang="en-US" b="1" i="1" dirty="0"/>
              <a:t>G </a:t>
            </a:r>
            <a:r>
              <a:rPr lang="en-US" b="1" dirty="0"/>
              <a:t>= (</a:t>
            </a:r>
            <a:r>
              <a:rPr lang="en-US" b="1" i="1" dirty="0"/>
              <a:t>V</a:t>
            </a:r>
            <a:r>
              <a:rPr lang="en-US" b="1" dirty="0"/>
              <a:t>,</a:t>
            </a:r>
            <a:r>
              <a:rPr lang="en-US" b="1" i="1" dirty="0"/>
              <a:t>E</a:t>
            </a:r>
            <a:r>
              <a:rPr lang="en-US" b="1" dirty="0"/>
              <a:t>), </a:t>
            </a:r>
            <a:r>
              <a:rPr lang="en-US" b="1" i="1" dirty="0"/>
              <a:t>O</a:t>
            </a:r>
            <a:r>
              <a:rPr lang="en-US" b="1" dirty="0"/>
              <a:t>, </a:t>
            </a:r>
            <a:r>
              <a:rPr lang="en-US" b="1" i="1" dirty="0"/>
              <a:t>Q</a:t>
            </a:r>
          </a:p>
          <a:p>
            <a:pPr marL="360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b="1" dirty="0"/>
              <a:t>Result: ⟨</a:t>
            </a:r>
            <a:r>
              <a:rPr lang="en-US" b="1" i="1" dirty="0"/>
              <a:t>q</a:t>
            </a:r>
            <a:r>
              <a:rPr lang="en-US" b="1" dirty="0"/>
              <a:t>, </a:t>
            </a:r>
            <a:r>
              <a:rPr lang="en-US" b="1" i="1" dirty="0"/>
              <a:t>C</a:t>
            </a:r>
            <a:r>
              <a:rPr lang="en-US" b="1" dirty="0"/>
              <a:t>⟩ </a:t>
            </a:r>
          </a:p>
          <a:p>
            <a:pPr marL="366713"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200" dirty="0"/>
              <a:t>Construct the partition </a:t>
            </a:r>
            <a:r>
              <a:rPr lang="en-US" sz="2200" i="1" dirty="0"/>
              <a:t>O</a:t>
            </a:r>
            <a:r>
              <a:rPr lang="en-US" sz="2200" dirty="0"/>
              <a:t>/</a:t>
            </a:r>
            <a:r>
              <a:rPr lang="en-US" sz="2200" dirty="0" err="1"/>
              <a:t>δ</a:t>
            </a:r>
            <a:r>
              <a:rPr lang="en-US" sz="2200" dirty="0"/>
              <a:t>;</a:t>
            </a:r>
          </a:p>
          <a:p>
            <a:pPr marL="366713"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200" b="1" dirty="0"/>
              <a:t>if</a:t>
            </a:r>
            <a:r>
              <a:rPr lang="en-US" sz="2200" dirty="0"/>
              <a:t> </a:t>
            </a:r>
            <a:r>
              <a:rPr lang="en-US" sz="2200" i="1" dirty="0"/>
              <a:t>O </a:t>
            </a:r>
            <a:r>
              <a:rPr lang="en-US" sz="2200" dirty="0"/>
              <a:t>∈ </a:t>
            </a:r>
            <a:r>
              <a:rPr lang="en-US" sz="2200" i="1" dirty="0"/>
              <a:t>O</a:t>
            </a:r>
            <a:r>
              <a:rPr lang="en-US" sz="2200" dirty="0"/>
              <a:t>/</a:t>
            </a:r>
            <a:r>
              <a:rPr lang="en-US" sz="2200" dirty="0" err="1"/>
              <a:t>δ</a:t>
            </a:r>
            <a:r>
              <a:rPr lang="en-US" sz="2200" dirty="0"/>
              <a:t> </a:t>
            </a:r>
            <a:r>
              <a:rPr lang="en-US" sz="2200" b="1" dirty="0"/>
              <a:t>then </a:t>
            </a:r>
          </a:p>
          <a:p>
            <a:pPr marL="6858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dirty="0"/>
              <a:t>Return ⟨</a:t>
            </a:r>
            <a:r>
              <a:rPr lang="en-US" i="1" dirty="0"/>
              <a:t>q</a:t>
            </a:r>
            <a:r>
              <a:rPr lang="en-US" dirty="0"/>
              <a:t>, 1.0⟩ with </a:t>
            </a:r>
            <a:r>
              <a:rPr lang="en-US" i="1" dirty="0"/>
              <a:t>q </a:t>
            </a:r>
            <a:r>
              <a:rPr lang="en-US" dirty="0"/>
              <a:t>= NP(</a:t>
            </a:r>
            <a:r>
              <a:rPr lang="en-US" i="1" dirty="0"/>
              <a:t>o</a:t>
            </a:r>
            <a:r>
              <a:rPr lang="en-US" dirty="0"/>
              <a:t>) for an arbitrary </a:t>
            </a:r>
            <a:r>
              <a:rPr lang="en-US" i="1" dirty="0"/>
              <a:t>o </a:t>
            </a:r>
            <a:r>
              <a:rPr lang="en-US" dirty="0"/>
              <a:t>∈ </a:t>
            </a:r>
            <a:r>
              <a:rPr lang="en-US" i="1" dirty="0"/>
              <a:t>O</a:t>
            </a:r>
            <a:r>
              <a:rPr lang="en-US" dirty="0"/>
              <a:t>;</a:t>
            </a:r>
          </a:p>
          <a:p>
            <a:pPr marL="366713"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200" b="1" dirty="0"/>
              <a:t>else </a:t>
            </a:r>
          </a:p>
          <a:p>
            <a:pPr marL="6858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Client identifies current location l as equivalence class </a:t>
            </a:r>
            <a:r>
              <a:rPr lang="en-US" dirty="0"/>
              <a:t>[</a:t>
            </a:r>
            <a:r>
              <a:rPr lang="en-US" i="1" dirty="0"/>
              <a:t>l</a:t>
            </a:r>
            <a:r>
              <a:rPr lang="en-US" dirty="0"/>
              <a:t>] ∈ </a:t>
            </a:r>
            <a:r>
              <a:rPr lang="en-US" i="1" dirty="0"/>
              <a:t>O</a:t>
            </a:r>
            <a:r>
              <a:rPr lang="en-US" dirty="0"/>
              <a:t>/</a:t>
            </a:r>
            <a:r>
              <a:rPr lang="en-US" dirty="0" err="1"/>
              <a:t>δ</a:t>
            </a:r>
            <a:r>
              <a:rPr lang="en-US" dirty="0"/>
              <a:t> </a:t>
            </a:r>
            <a:r>
              <a:rPr lang="en-US" b="1" dirty="0"/>
              <a:t>then </a:t>
            </a:r>
          </a:p>
          <a:p>
            <a:pPr marL="1143000" lvl="3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200" dirty="0"/>
              <a:t>Return ⟨</a:t>
            </a:r>
            <a:r>
              <a:rPr lang="en-US" sz="2200" i="1" dirty="0"/>
              <a:t>q</a:t>
            </a:r>
            <a:r>
              <a:rPr lang="en-US" sz="2200" dirty="0"/>
              <a:t>, 1.0⟩ where </a:t>
            </a:r>
            <a:r>
              <a:rPr lang="en-US" sz="2200" i="1" dirty="0"/>
              <a:t>q </a:t>
            </a:r>
            <a:r>
              <a:rPr lang="en-US" sz="2200" dirty="0"/>
              <a:t>= NP(</a:t>
            </a:r>
            <a:r>
              <a:rPr lang="en-US" sz="2200" i="1" dirty="0"/>
              <a:t>o</a:t>
            </a:r>
            <a:r>
              <a:rPr lang="en-US" sz="2200" dirty="0"/>
              <a:t>) for an arbitrary </a:t>
            </a:r>
            <a:r>
              <a:rPr lang="en-US" sz="2200" i="1" dirty="0"/>
              <a:t>o </a:t>
            </a:r>
            <a:r>
              <a:rPr lang="en-US" sz="2200" dirty="0"/>
              <a:t>∈ [</a:t>
            </a:r>
            <a:r>
              <a:rPr lang="en-US" sz="2200" i="1" dirty="0"/>
              <a:t>l</a:t>
            </a:r>
            <a:r>
              <a:rPr lang="en-US" sz="2200" dirty="0"/>
              <a:t>];</a:t>
            </a:r>
          </a:p>
          <a:p>
            <a:pPr marL="685800" lvl="2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b="1" dirty="0"/>
              <a:t>else </a:t>
            </a:r>
          </a:p>
          <a:p>
            <a:pPr marL="1143000" lvl="3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200" b="1" dirty="0"/>
              <a:t>if</a:t>
            </a:r>
            <a:r>
              <a:rPr lang="en-US" sz="2200" dirty="0"/>
              <a:t> </a:t>
            </a:r>
            <a:r>
              <a:rPr lang="en-US" sz="2200" i="1" dirty="0"/>
              <a:t>Client identifies a new obfuscation O</a:t>
            </a:r>
            <a:r>
              <a:rPr lang="en-US" sz="2200" dirty="0"/>
              <a:t>′ ⊂ </a:t>
            </a:r>
            <a:r>
              <a:rPr lang="en-US" sz="2200" i="1" dirty="0"/>
              <a:t>O </a:t>
            </a:r>
            <a:r>
              <a:rPr lang="en-US" sz="2200" b="1" dirty="0"/>
              <a:t>then</a:t>
            </a:r>
          </a:p>
          <a:p>
            <a:pPr marL="1600200" lvl="4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200" dirty="0"/>
              <a:t>Reiterate algorithm with </a:t>
            </a:r>
            <a:r>
              <a:rPr lang="en-US" sz="2200" i="1" dirty="0"/>
              <a:t>O</a:t>
            </a:r>
            <a:r>
              <a:rPr lang="en-US" sz="2200" dirty="0"/>
              <a:t>′ in place of </a:t>
            </a:r>
            <a:r>
              <a:rPr lang="en-US" sz="2200" i="1" dirty="0"/>
              <a:t>O</a:t>
            </a:r>
            <a:r>
              <a:rPr lang="en-US" sz="2200" dirty="0"/>
              <a:t>; </a:t>
            </a:r>
          </a:p>
          <a:p>
            <a:pPr marL="1143000" lvl="3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200" b="1" dirty="0"/>
              <a:t>else </a:t>
            </a:r>
          </a:p>
          <a:p>
            <a:pPr marL="1600200" lvl="4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200" dirty="0"/>
              <a:t>Return ⟨</a:t>
            </a:r>
            <a:r>
              <a:rPr lang="en-US" sz="2200" i="1" dirty="0"/>
              <a:t>q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dirty="0"/>
              <a:t>⟩ with </a:t>
            </a:r>
            <a:r>
              <a:rPr lang="en-US" sz="2200" i="1" dirty="0"/>
              <a:t>C </a:t>
            </a:r>
            <a:r>
              <a:rPr lang="en-US" sz="2200" dirty="0"/>
              <a:t>= |[</a:t>
            </a:r>
            <a:r>
              <a:rPr lang="en-US" sz="2200" i="1" dirty="0"/>
              <a:t>o</a:t>
            </a:r>
            <a:r>
              <a:rPr lang="en-US" sz="2200" dirty="0"/>
              <a:t>]|/|</a:t>
            </a:r>
            <a:r>
              <a:rPr lang="en-US" sz="2200" i="1" dirty="0"/>
              <a:t>O</a:t>
            </a:r>
            <a:r>
              <a:rPr lang="en-US" sz="2200" dirty="0"/>
              <a:t>| ∧ </a:t>
            </a:r>
            <a:r>
              <a:rPr lang="en-US" sz="2200" i="1" dirty="0"/>
              <a:t>q </a:t>
            </a:r>
            <a:r>
              <a:rPr lang="en-US" sz="2200" dirty="0"/>
              <a:t>= NP(</a:t>
            </a:r>
            <a:r>
              <a:rPr lang="en-US" sz="2200" i="1" dirty="0"/>
              <a:t>o</a:t>
            </a:r>
            <a:r>
              <a:rPr lang="en-US" sz="2200" dirty="0"/>
              <a:t>) for some </a:t>
            </a:r>
            <a:r>
              <a:rPr lang="en-US" sz="2200" i="1" dirty="0"/>
              <a:t>o </a:t>
            </a:r>
            <a:r>
              <a:rPr lang="en-US" sz="2200" dirty="0"/>
              <a:t>∈ </a:t>
            </a:r>
            <a:r>
              <a:rPr lang="en-US" sz="2200" i="1" dirty="0"/>
              <a:t>O </a:t>
            </a:r>
            <a:r>
              <a:rPr lang="en-US" sz="2200" dirty="0"/>
              <a:t>such that </a:t>
            </a:r>
            <a:r>
              <a:rPr lang="en-US" sz="2200" i="1" dirty="0"/>
              <a:t>C </a:t>
            </a:r>
            <a:r>
              <a:rPr lang="en-US" sz="2200" dirty="0"/>
              <a:t>is maximized;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6B077-4FB0-714A-9225-99E6607C9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AC1E7-86F4-AB4A-B602-10E945946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8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 Algorithm</a:t>
            </a:r>
            <a:endParaRPr lang="en-US" dirty="0"/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3808" y="1685583"/>
            <a:ext cx="2340000" cy="23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0352" y="1685583"/>
            <a:ext cx="2340000" cy="23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3808" y="4257352"/>
            <a:ext cx="2340000" cy="23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</p:pic>
      <p:pic>
        <p:nvPicPr>
          <p:cNvPr id="1032" name="Picture 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0352" y="4257352"/>
            <a:ext cx="2340000" cy="23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359D0-3AA3-8844-B411-D71334F4C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2DB8B-C4D2-3846-97D7-3440C150C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99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</a:t>
            </a:r>
            <a:r>
              <a:rPr lang="en-US" dirty="0" err="1"/>
              <a:t>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Naive Approach </a:t>
            </a:r>
          </a:p>
          <a:p>
            <a:pPr lvl="1"/>
            <a:r>
              <a:rPr lang="en-US" dirty="0"/>
              <a:t>Compute the shortest path from every element of </a:t>
            </a:r>
            <a:r>
              <a:rPr lang="en-US" i="1" dirty="0"/>
              <a:t>O </a:t>
            </a:r>
            <a:r>
              <a:rPr lang="en-US" dirty="0"/>
              <a:t>to every element of </a:t>
            </a:r>
            <a:r>
              <a:rPr lang="en-US" i="1" dirty="0"/>
              <a:t>Q </a:t>
            </a:r>
            <a:endParaRPr lang="en-US" dirty="0"/>
          </a:p>
          <a:p>
            <a:pPr lvl="1"/>
            <a:r>
              <a:rPr lang="en-US" dirty="0"/>
              <a:t>Complexity of a single source shortest path algorithm (</a:t>
            </a:r>
            <a:r>
              <a:rPr lang="en-US" dirty="0" err="1"/>
              <a:t>Dijkstra</a:t>
            </a:r>
            <a:r>
              <a:rPr lang="en-US" dirty="0"/>
              <a:t>): </a:t>
            </a:r>
            <a:r>
              <a:rPr lang="en-US" dirty="0">
                <a:latin typeface="Apple Chancery"/>
                <a:cs typeface="Apple Chancery"/>
              </a:rPr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 each step: </a:t>
            </a:r>
            <a:r>
              <a:rPr lang="en-US" dirty="0">
                <a:latin typeface="Apple Chancery"/>
                <a:cs typeface="Apple Chancery"/>
              </a:rPr>
              <a:t>O</a:t>
            </a:r>
            <a:r>
              <a:rPr lang="en-US" dirty="0"/>
              <a:t>(|</a:t>
            </a:r>
            <a:r>
              <a:rPr lang="en-US" i="1" dirty="0"/>
              <a:t>O</a:t>
            </a:r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), i.e. if |</a:t>
            </a:r>
            <a:r>
              <a:rPr lang="en-US" i="1" dirty="0"/>
              <a:t>O</a:t>
            </a:r>
            <a:r>
              <a:rPr lang="en-US" dirty="0"/>
              <a:t>| approaches </a:t>
            </a:r>
            <a:r>
              <a:rPr lang="en-US" i="1" dirty="0"/>
              <a:t>n</a:t>
            </a:r>
            <a:r>
              <a:rPr lang="en-US" dirty="0"/>
              <a:t>: </a:t>
            </a:r>
            <a:r>
              <a:rPr lang="en-US" dirty="0">
                <a:latin typeface="Apple Chancery"/>
                <a:cs typeface="Apple Chancery"/>
              </a:rPr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Our approach </a:t>
            </a:r>
          </a:p>
          <a:p>
            <a:pPr lvl="1"/>
            <a:r>
              <a:rPr lang="en-US" dirty="0"/>
              <a:t>Introduce a dummy vertex such that every POI is the second vertex </a:t>
            </a:r>
          </a:p>
          <a:p>
            <a:pPr lvl="1"/>
            <a:r>
              <a:rPr lang="en-US" dirty="0"/>
              <a:t>Compute all the shortest paths on the new graph </a:t>
            </a:r>
          </a:p>
          <a:p>
            <a:pPr lvl="1"/>
            <a:r>
              <a:rPr lang="en-US" dirty="0"/>
              <a:t>Complexity per step: </a:t>
            </a:r>
            <a:r>
              <a:rPr lang="en-US" dirty="0">
                <a:latin typeface="Apple Chancery"/>
                <a:cs typeface="Apple Chancery"/>
              </a:rPr>
              <a:t>O</a:t>
            </a:r>
            <a:r>
              <a:rPr lang="en-US" dirty="0"/>
              <a:t>((</a:t>
            </a:r>
            <a:r>
              <a:rPr lang="en-US" i="1" dirty="0"/>
              <a:t>n </a:t>
            </a:r>
            <a:r>
              <a:rPr lang="en-US" dirty="0"/>
              <a:t>+ 1)</a:t>
            </a:r>
            <a:r>
              <a:rPr lang="en-US" baseline="30000" dirty="0"/>
              <a:t>2</a:t>
            </a:r>
            <a:r>
              <a:rPr lang="en-US" dirty="0"/>
              <a:t>) = </a:t>
            </a:r>
            <a:r>
              <a:rPr lang="en-US" dirty="0">
                <a:latin typeface="Apple Chancery"/>
                <a:cs typeface="Apple Chancery"/>
              </a:rPr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4021-F77D-4F4E-B4F4-ADFD4B8F16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4797C-B995-6345-918C-64B6DCFC6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66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δ</a:t>
            </a:r>
            <a:r>
              <a:rPr lang="en-US" dirty="0"/>
              <a:t> Using </a:t>
            </a:r>
            <a:r>
              <a:rPr lang="en-US" dirty="0" err="1"/>
              <a:t>Dijkstra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delta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99" r="-21699"/>
          <a:stretch>
            <a:fillRect/>
          </a:stretch>
        </p:blipFill>
        <p:spPr>
          <a:xfrm>
            <a:off x="612775" y="1813520"/>
            <a:ext cx="8153400" cy="44958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98744-04F1-374C-B7FF-A2D7A3B76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5411A-6026-CC4C-9740-AE2B8E5FB3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49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Homogeneity attack</a:t>
            </a:r>
          </a:p>
          <a:p>
            <a:pPr lvl="1"/>
            <a:r>
              <a:rPr lang="en-US" dirty="0"/>
              <a:t>31-year-old American who lives in the zip code 13053 </a:t>
            </a:r>
          </a:p>
          <a:p>
            <a:r>
              <a:rPr lang="en-US" dirty="0"/>
              <a:t>Background attack</a:t>
            </a:r>
          </a:p>
          <a:p>
            <a:pPr lvl="1"/>
            <a:r>
              <a:rPr lang="en-US" dirty="0"/>
              <a:t>21 year old Japanese in 13068;</a:t>
            </a:r>
            <a:br>
              <a:rPr lang="en-US" dirty="0"/>
            </a:br>
            <a:r>
              <a:rPr lang="en-US" dirty="0"/>
              <a:t>Japanese are unlikely to have a heart disease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19943" y="3437588"/>
          <a:ext cx="3552056" cy="308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554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Non-Sensitive </a:t>
                      </a: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Sensitive 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Zip Code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Nationality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Russian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Disease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Disease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Japanese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Russian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Disease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13053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Japanese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American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80382" y="3437588"/>
          <a:ext cx="3552057" cy="308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554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Non-Sensitive </a:t>
                      </a: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Sensitive 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Zip Code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Nationality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130**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Disease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130**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Disease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130**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130**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30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1485*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≥ 40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≥ 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Disease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≥ 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1485*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≥ 40 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130**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3*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130**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130**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130**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23C31-7113-884A-921D-8EF36B307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6277-FBC3-3847-A7AE-FB472754E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0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L-Diversity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l-Diversity Principle</a:t>
            </a:r>
          </a:p>
          <a:p>
            <a:pPr lvl="1"/>
            <a:r>
              <a:rPr lang="en-US" dirty="0"/>
              <a:t>A q*-block is l-diverse if contains at least l “well-represented” values for the sensitive attribute S.</a:t>
            </a:r>
          </a:p>
          <a:p>
            <a:pPr lvl="1"/>
            <a:r>
              <a:rPr lang="en-US" dirty="0"/>
              <a:t>A table is l-diverse if every q*-block is l-diverse.</a:t>
            </a:r>
          </a:p>
          <a:p>
            <a:pPr lvl="1"/>
            <a:r>
              <a:rPr lang="en-US" dirty="0"/>
              <a:t>An attacker needs l-1</a:t>
            </a:r>
            <a:br>
              <a:rPr lang="en-US" dirty="0"/>
            </a:br>
            <a:r>
              <a:rPr lang="en-US" dirty="0"/>
              <a:t>damaging pieces of</a:t>
            </a:r>
            <a:br>
              <a:rPr lang="en-US" dirty="0"/>
            </a:br>
            <a:r>
              <a:rPr lang="en-US" dirty="0"/>
              <a:t>background knowledge to</a:t>
            </a:r>
            <a:br>
              <a:rPr lang="en-US" dirty="0"/>
            </a:br>
            <a:r>
              <a:rPr lang="en-US" dirty="0"/>
              <a:t>eliminate all l-1 possible</a:t>
            </a:r>
            <a:br>
              <a:rPr lang="en-US" dirty="0"/>
            </a:br>
            <a:r>
              <a:rPr lang="en-US" dirty="0"/>
              <a:t>sensitive values</a:t>
            </a:r>
          </a:p>
          <a:p>
            <a:r>
              <a:rPr lang="en-US" dirty="0"/>
              <a:t>LBS</a:t>
            </a:r>
          </a:p>
          <a:p>
            <a:pPr lvl="1"/>
            <a:r>
              <a:rPr lang="en-US" dirty="0"/>
              <a:t>POI or content of queries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052391" y="3509596"/>
          <a:ext cx="3552057" cy="308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554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Non-Sensitive </a:t>
                      </a: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Sensitive 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Zip Code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Nationality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Condition 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1305*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≤ 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Disease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1305*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≤ 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1305*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≤ 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1305*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≤ 40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1485*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 40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 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Disease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 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1485*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 40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1306*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≤ 40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 Disease</a:t>
                      </a:r>
                    </a:p>
                  </a:txBody>
                  <a:tcPr marL="12700" marR="12700" marT="12700" marB="0" anchor="b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1306*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≤ 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Viral Infection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1306*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≤ 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1306*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≤ 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∗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720F-C778-DB4D-8C69-7A527EA805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ED38-3ADF-DB40-9867-295E5C147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1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Decentralized Approach to Location Privacy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EE324A-5ADC-CA47-B4CE-D2C3F0816A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9A0E47-73FD-FC44-A8A1-9681F815E9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 Approaches</a:t>
            </a:r>
            <a:endParaRPr lang="en-US" dirty="0"/>
          </a:p>
        </p:txBody>
      </p:sp>
      <p:sp>
        <p:nvSpPr>
          <p:cNvPr id="54279" name="Rectangle 7"/>
          <p:cNvSpPr>
            <a:spLocks noGrp="1"/>
          </p:cNvSpPr>
          <p:nvPr>
            <p:ph sz="quarter" idx="1"/>
          </p:nvPr>
        </p:nvSpPr>
        <p:spPr>
          <a:xfrm>
            <a:off x="457200" y="4214818"/>
            <a:ext cx="8229600" cy="1865306"/>
          </a:xfrm>
        </p:spPr>
        <p:txBody>
          <a:bodyPr/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Communication overheads</a:t>
            </a:r>
          </a:p>
          <a:p>
            <a:pPr lvl="1"/>
            <a:r>
              <a:rPr lang="en-US" dirty="0"/>
              <a:t>Security threats</a:t>
            </a:r>
          </a:p>
          <a:p>
            <a:pPr lvl="1"/>
            <a:r>
              <a:rPr lang="en-US" dirty="0"/>
              <a:t>Single point of failure</a:t>
            </a:r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>
            <a:off x="2285984" y="1928802"/>
            <a:ext cx="1500198" cy="1143008"/>
          </a:xfrm>
          <a:prstGeom prst="line">
            <a:avLst/>
          </a:prstGeom>
          <a:noFill/>
          <a:ln w="101600">
            <a:solidFill>
              <a:srgbClr val="FFC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AU"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0572" y="2324559"/>
            <a:ext cx="633471" cy="24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effectLst/>
            </a:endParaRP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2571736" y="1928802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effectLst/>
                <a:latin typeface="Calibri" pitchFamily="34" charset="0"/>
                <a:cs typeface="Times New Roman" pitchFamily="18" charset="0"/>
              </a:rPr>
              <a:t>Query with</a:t>
            </a:r>
            <a:br>
              <a:rPr lang="en-US" sz="2000" b="1" dirty="0">
                <a:effectLst/>
                <a:latin typeface="Calibri" pitchFamily="34" charset="0"/>
                <a:cs typeface="Times New Roman" pitchFamily="18" charset="0"/>
              </a:rPr>
            </a:br>
            <a:r>
              <a:rPr lang="en-US" sz="2000" b="1" dirty="0">
                <a:effectLst/>
                <a:latin typeface="Calibri" pitchFamily="34" charset="0"/>
                <a:cs typeface="Times New Roman" pitchFamily="18" charset="0"/>
              </a:rPr>
              <a:t>exact location</a:t>
            </a:r>
          </a:p>
        </p:txBody>
      </p:sp>
      <p:sp>
        <p:nvSpPr>
          <p:cNvPr id="54289" name="Text Box 19"/>
          <p:cNvSpPr txBox="1">
            <a:spLocks noChangeArrowheads="1"/>
          </p:cNvSpPr>
          <p:nvPr/>
        </p:nvSpPr>
        <p:spPr bwMode="auto">
          <a:xfrm>
            <a:off x="6143636" y="3389315"/>
            <a:ext cx="128588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effectLst/>
                <a:latin typeface="Calibri" pitchFamily="34" charset="0"/>
                <a:cs typeface="Times New Roman" pitchFamily="18" charset="0"/>
              </a:rPr>
              <a:t>Result set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4348" y="1785926"/>
            <a:ext cx="1357322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b="1" dirty="0">
                <a:effectLst/>
              </a:rPr>
              <a:t>Mobile Agent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57620" y="3143248"/>
            <a:ext cx="1357322" cy="9286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b="1" dirty="0">
                <a:effectLst/>
              </a:rPr>
              <a:t>Trusted Server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072330" y="1785926"/>
            <a:ext cx="1357322" cy="928694"/>
          </a:xfrm>
          <a:prstGeom prst="roundRect">
            <a:avLst/>
          </a:prstGeom>
          <a:gradFill>
            <a:gsLst>
              <a:gs pos="0">
                <a:schemeClr val="accent1">
                  <a:shade val="75000"/>
                  <a:satMod val="160000"/>
                </a:schemeClr>
              </a:gs>
              <a:gs pos="60000">
                <a:schemeClr val="accent1">
                  <a:satMod val="150000"/>
                </a:schemeClr>
              </a:gs>
              <a:gs pos="100000">
                <a:schemeClr val="accent1">
                  <a:tint val="75000"/>
                  <a:satMod val="20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b="1" dirty="0">
                <a:effectLst/>
              </a:rPr>
              <a:t>LSP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V="1">
            <a:off x="5286380" y="1857364"/>
            <a:ext cx="1643074" cy="1143008"/>
          </a:xfrm>
          <a:prstGeom prst="line">
            <a:avLst/>
          </a:prstGeom>
          <a:noFill/>
          <a:ln w="101600">
            <a:solidFill>
              <a:srgbClr val="FFC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AU">
              <a:effectLst/>
            </a:endParaRP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5357818" y="2786058"/>
            <a:ext cx="1571636" cy="114300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AU">
              <a:effectLst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flipH="1" flipV="1">
            <a:off x="2214546" y="2786058"/>
            <a:ext cx="1500198" cy="114300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AU"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3570" y="2305280"/>
            <a:ext cx="828840" cy="25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effectLst/>
            </a:endParaRPr>
          </a:p>
        </p:txBody>
      </p:sp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4572000" y="1928802"/>
            <a:ext cx="21431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effectLst/>
                <a:latin typeface="Calibri" pitchFamily="34" charset="0"/>
                <a:cs typeface="Times New Roman" pitchFamily="18" charset="0"/>
              </a:rPr>
              <a:t>Query with</a:t>
            </a:r>
            <a:br>
              <a:rPr lang="en-US" sz="2000" b="1" dirty="0">
                <a:effectLst/>
                <a:latin typeface="Calibri" pitchFamily="34" charset="0"/>
                <a:cs typeface="Times New Roman" pitchFamily="18" charset="0"/>
              </a:rPr>
            </a:br>
            <a:r>
              <a:rPr lang="en-US" sz="2000" b="1" dirty="0">
                <a:effectLst/>
                <a:latin typeface="Calibri" pitchFamily="34" charset="0"/>
                <a:cs typeface="Times New Roman" pitchFamily="18" charset="0"/>
              </a:rPr>
              <a:t>imprecise location</a:t>
            </a:r>
          </a:p>
        </p:txBody>
      </p:sp>
      <p:sp>
        <p:nvSpPr>
          <p:cNvPr id="54290" name="Text Box 20"/>
          <p:cNvSpPr txBox="1">
            <a:spLocks noChangeArrowheads="1"/>
          </p:cNvSpPr>
          <p:nvPr/>
        </p:nvSpPr>
        <p:spPr bwMode="auto">
          <a:xfrm>
            <a:off x="1428728" y="3386080"/>
            <a:ext cx="1643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effectLst/>
                <a:latin typeface="Calibri" pitchFamily="34" charset="0"/>
                <a:cs typeface="Times New Roman" pitchFamily="18" charset="0"/>
              </a:rPr>
              <a:t>Precise 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65F808-80B1-644D-8FD4-3F124F2E59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24DDA-E9A2-A941-B06C-0EA49D448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1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Do Not Trust Anyone: Go Decentralized!</a:t>
            </a:r>
          </a:p>
        </p:txBody>
      </p:sp>
      <p:sp>
        <p:nvSpPr>
          <p:cNvPr id="56323" name="Rectangl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Use WPANs (spontaneous local ad-hoc networks), e.g. Bluetooth or 802.11</a:t>
            </a:r>
          </a:p>
          <a:p>
            <a:pPr lvl="1"/>
            <a:r>
              <a:rPr lang="en-US" dirty="0"/>
              <a:t>Clique: form spontaneous local ad-hoc networks that are wirelessly connected</a:t>
            </a:r>
          </a:p>
          <a:p>
            <a:pPr lvl="1"/>
            <a:r>
              <a:rPr lang="en-US" dirty="0"/>
              <a:t>Do not disclose your precise position to anyone (obfuscation) including your neighbors</a:t>
            </a:r>
          </a:p>
          <a:p>
            <a:pPr lvl="1"/>
            <a:r>
              <a:rPr lang="en-US" dirty="0"/>
              <a:t>Be k-anonymous to your location-based service provider</a:t>
            </a:r>
          </a:p>
          <a:p>
            <a:r>
              <a:rPr lang="en-US" dirty="0"/>
              <a:t>Two roles</a:t>
            </a:r>
          </a:p>
          <a:p>
            <a:pPr lvl="1"/>
            <a:r>
              <a:rPr lang="en-US" dirty="0"/>
              <a:t>Hide service request from mobile phone operator, i.e., separate an agent's request (query requestor) from the agent requesting this service (query initiator)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47B649-8026-D542-9C8C-82A44597C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FC8D1-9566-2B45-949B-42F8B2565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69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Decentralized Approach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Locally cloaked area (LCA)</a:t>
            </a:r>
          </a:p>
          <a:p>
            <a:pPr lvl="1"/>
            <a:r>
              <a:rPr lang="en-US"/>
              <a:t>Represents imprecise location using obfuscation</a:t>
            </a:r>
          </a:p>
          <a:p>
            <a:pPr lvl="1"/>
            <a:r>
              <a:rPr lang="en-US"/>
              <a:t>Periodically broadcast to neighbors</a:t>
            </a:r>
          </a:p>
          <a:p>
            <a:r>
              <a:rPr lang="en-US"/>
              <a:t>Globally cloaked area (GCA)</a:t>
            </a:r>
          </a:p>
          <a:p>
            <a:pPr lvl="1"/>
            <a:r>
              <a:rPr lang="en-US"/>
              <a:t>Obfuscation: query requestor computes its obfuscated area using the LCAs of its neighbors</a:t>
            </a:r>
          </a:p>
          <a:p>
            <a:r>
              <a:rPr lang="en-US"/>
              <a:t>Selection</a:t>
            </a:r>
          </a:p>
          <a:p>
            <a:pPr lvl="1"/>
            <a:r>
              <a:rPr lang="en-US"/>
              <a:t>Anonymity: query initiator randomly selects a query requestor to forward its request to the LSP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63A41F-0F64-A744-A33F-84BD87C033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03937-E5EA-3347-B115-D372EE9F9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 Privacy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Status quo of current mobile systems</a:t>
            </a:r>
          </a:p>
          <a:p>
            <a:pPr lvl="1"/>
            <a:r>
              <a:rPr lang="en-US" dirty="0"/>
              <a:t>Able to </a:t>
            </a:r>
            <a:r>
              <a:rPr lang="en-US" i="1" dirty="0"/>
              <a:t>continuously</a:t>
            </a:r>
            <a:r>
              <a:rPr lang="en-US" dirty="0"/>
              <a:t> monitor, communicate, and process information about a person’s location</a:t>
            </a:r>
          </a:p>
          <a:p>
            <a:pPr lvl="1"/>
            <a:r>
              <a:rPr lang="en-US" dirty="0"/>
              <a:t>Have a high degree of spatial and temporal precision and accuracy</a:t>
            </a:r>
          </a:p>
          <a:p>
            <a:pPr lvl="1"/>
            <a:r>
              <a:rPr lang="en-US" dirty="0"/>
              <a:t>Might be linked with other data</a:t>
            </a:r>
          </a:p>
          <a:p>
            <a:r>
              <a:rPr lang="en-US" dirty="0"/>
              <a:t>Important research issue</a:t>
            </a:r>
          </a:p>
          <a:p>
            <a:pPr lvl="1"/>
            <a:r>
              <a:rPr lang="en-US" dirty="0"/>
              <a:t>Techniques for protecting location privacy are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9171B-4146-9541-A214-09846D6146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83A2C-6DEA-A84F-86F2-A682AE040F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59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Locally Cloaked Area (LCA)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 specification</a:t>
            </a:r>
          </a:p>
          <a:p>
            <a:pPr lvl="1"/>
            <a:r>
              <a:rPr lang="en-US" dirty="0"/>
              <a:t>Area</a:t>
            </a:r>
          </a:p>
          <a:p>
            <a:pPr lvl="1"/>
            <a:r>
              <a:rPr lang="en-US" dirty="0"/>
              <a:t>Parameter affecting ratio of length and width</a:t>
            </a:r>
          </a:p>
          <a:p>
            <a:pPr lvl="1"/>
            <a:r>
              <a:rPr lang="en-US" dirty="0"/>
              <a:t>Parameter for the agent’s position relative to area’s boundary</a:t>
            </a:r>
          </a:p>
          <a:p>
            <a:r>
              <a:rPr lang="en-US" dirty="0"/>
              <a:t>LCA</a:t>
            </a:r>
          </a:p>
          <a:p>
            <a:pPr lvl="1"/>
            <a:r>
              <a:rPr lang="en-US" dirty="0"/>
              <a:t>Rectangle is described by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min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max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min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max</a:t>
            </a:r>
            <a:r>
              <a:rPr lang="en-US" dirty="0"/>
              <a:t>)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5653089" y="5013329"/>
            <a:ext cx="1150937" cy="1439863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6440483" y="5565783"/>
            <a:ext cx="142876" cy="1428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6732590" y="5589592"/>
            <a:ext cx="1800225" cy="719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2" name="Oval 13"/>
          <p:cNvSpPr/>
          <p:nvPr/>
        </p:nvSpPr>
        <p:spPr>
          <a:xfrm>
            <a:off x="7016746" y="5997582"/>
            <a:ext cx="142875" cy="1428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364164" y="5445129"/>
            <a:ext cx="863600" cy="576263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3" name="Oval 13"/>
          <p:cNvSpPr/>
          <p:nvPr/>
        </p:nvSpPr>
        <p:spPr>
          <a:xfrm>
            <a:off x="5792783" y="5565783"/>
            <a:ext cx="142876" cy="1428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7667628" y="4437067"/>
            <a:ext cx="720725" cy="12969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4" name="Oval 13"/>
          <p:cNvSpPr/>
          <p:nvPr/>
        </p:nvSpPr>
        <p:spPr>
          <a:xfrm>
            <a:off x="7735884" y="4630743"/>
            <a:ext cx="142876" cy="1428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5580065" y="4508503"/>
            <a:ext cx="1150937" cy="792163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5" name="Oval 13"/>
          <p:cNvSpPr/>
          <p:nvPr/>
        </p:nvSpPr>
        <p:spPr>
          <a:xfrm>
            <a:off x="6511922" y="4773618"/>
            <a:ext cx="142875" cy="1428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372227" y="4724400"/>
            <a:ext cx="1150939" cy="1079500"/>
          </a:xfrm>
          <a:prstGeom prst="rect">
            <a:avLst/>
          </a:prstGeom>
          <a:solidFill>
            <a:srgbClr val="99FF66">
              <a:alpha val="25000"/>
            </a:srgbClr>
          </a:solidFill>
          <a:ln w="38100">
            <a:solidFill>
              <a:srgbClr val="99FF66"/>
            </a:solidFill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7018341" y="5348299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BB136-3657-994C-A7B5-8CB1A9A419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C0290-4B5F-AF47-AFC3-A8F479044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33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Globally Cloaked Area (GCA)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GCA computation</a:t>
            </a:r>
          </a:p>
          <a:p>
            <a:pPr lvl="1"/>
            <a:r>
              <a:rPr lang="en-US" dirty="0"/>
              <a:t>An agent specifies anonymity level </a:t>
            </a:r>
            <a:r>
              <a:rPr lang="en-US" i="1" dirty="0"/>
              <a:t>k</a:t>
            </a:r>
            <a:r>
              <a:rPr lang="en-US" dirty="0"/>
              <a:t> and a required minimum area</a:t>
            </a:r>
          </a:p>
          <a:p>
            <a:pPr lvl="1"/>
            <a:r>
              <a:rPr lang="en-US" dirty="0"/>
              <a:t>Requests LCAs from its neighbors</a:t>
            </a:r>
          </a:p>
          <a:p>
            <a:r>
              <a:rPr lang="en-US" dirty="0"/>
              <a:t>Geometric problem</a:t>
            </a:r>
          </a:p>
          <a:p>
            <a:pPr lvl="1"/>
            <a:r>
              <a:rPr lang="en-US" dirty="0"/>
              <a:t>Find the minimum bounding</a:t>
            </a:r>
            <a:br>
              <a:rPr lang="en-US" dirty="0"/>
            </a:br>
            <a:r>
              <a:rPr lang="en-US" dirty="0"/>
              <a:t>box of a </a:t>
            </a:r>
            <a:r>
              <a:rPr lang="en-US" i="1" dirty="0"/>
              <a:t>k</a:t>
            </a:r>
            <a:r>
              <a:rPr lang="en-US" dirty="0"/>
              <a:t>-subset (including</a:t>
            </a:r>
            <a:br>
              <a:rPr lang="en-US" dirty="0"/>
            </a:br>
            <a:r>
              <a:rPr lang="en-US" dirty="0"/>
              <a:t>the agent’s own LCA)</a:t>
            </a:r>
            <a:br>
              <a:rPr lang="en-US" dirty="0"/>
            </a:br>
            <a:r>
              <a:rPr lang="en-US" dirty="0"/>
              <a:t>from </a:t>
            </a:r>
            <a:r>
              <a:rPr lang="en-US" i="1" dirty="0"/>
              <a:t>n</a:t>
            </a:r>
            <a:r>
              <a:rPr lang="en-US" dirty="0"/>
              <a:t> possible LCAs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653089" y="5013329"/>
            <a:ext cx="1150937" cy="1439863"/>
            <a:chOff x="3561" y="3158"/>
            <a:chExt cx="725" cy="907"/>
          </a:xfrm>
        </p:grpSpPr>
        <p:sp>
          <p:nvSpPr>
            <p:cNvPr id="58372" name="Rectangle 4"/>
            <p:cNvSpPr>
              <a:spLocks noChangeArrowheads="1"/>
            </p:cNvSpPr>
            <p:nvPr/>
          </p:nvSpPr>
          <p:spPr bwMode="auto">
            <a:xfrm>
              <a:off x="3561" y="3158"/>
              <a:ext cx="725" cy="90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" name="Oval 13"/>
            <p:cNvSpPr/>
            <p:nvPr/>
          </p:nvSpPr>
          <p:spPr>
            <a:xfrm>
              <a:off x="4057" y="3506"/>
              <a:ext cx="90" cy="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732590" y="5589592"/>
            <a:ext cx="1800225" cy="719137"/>
            <a:chOff x="4241" y="3521"/>
            <a:chExt cx="1134" cy="453"/>
          </a:xfrm>
        </p:grpSpPr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4241" y="3521"/>
              <a:ext cx="1134" cy="453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" name="Oval 13"/>
            <p:cNvSpPr/>
            <p:nvPr/>
          </p:nvSpPr>
          <p:spPr>
            <a:xfrm>
              <a:off x="4420" y="3778"/>
              <a:ext cx="90" cy="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5364164" y="5445129"/>
            <a:ext cx="863600" cy="576263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5792783" y="5565783"/>
            <a:ext cx="142876" cy="1428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7667628" y="4437067"/>
            <a:ext cx="720725" cy="1296987"/>
            <a:chOff x="4830" y="2795"/>
            <a:chExt cx="454" cy="817"/>
          </a:xfrm>
        </p:grpSpPr>
        <p:sp>
          <p:nvSpPr>
            <p:cNvPr id="58384" name="Rectangle 16"/>
            <p:cNvSpPr>
              <a:spLocks noChangeArrowheads="1"/>
            </p:cNvSpPr>
            <p:nvPr/>
          </p:nvSpPr>
          <p:spPr bwMode="auto">
            <a:xfrm>
              <a:off x="4830" y="2795"/>
              <a:ext cx="454" cy="81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" name="Oval 13"/>
            <p:cNvSpPr/>
            <p:nvPr/>
          </p:nvSpPr>
          <p:spPr>
            <a:xfrm>
              <a:off x="4873" y="2917"/>
              <a:ext cx="90" cy="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5580065" y="4508503"/>
            <a:ext cx="1150937" cy="792163"/>
          </a:xfrm>
          <a:prstGeom prst="rect">
            <a:avLst/>
          </a:prstGeom>
          <a:solidFill>
            <a:schemeClr val="accent1">
              <a:alpha val="25000"/>
            </a:schemeClr>
          </a:solidFill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5" name="Oval 13"/>
          <p:cNvSpPr/>
          <p:nvPr/>
        </p:nvSpPr>
        <p:spPr>
          <a:xfrm>
            <a:off x="6511922" y="4773618"/>
            <a:ext cx="142875" cy="1428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6372227" y="4724400"/>
            <a:ext cx="1150939" cy="1079500"/>
          </a:xfrm>
          <a:prstGeom prst="rect">
            <a:avLst/>
          </a:prstGeom>
          <a:solidFill>
            <a:srgbClr val="99FF66">
              <a:alpha val="25000"/>
            </a:srgbClr>
          </a:solidFill>
          <a:ln w="38100">
            <a:solidFill>
              <a:srgbClr val="99FF66"/>
            </a:solidFill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7018341" y="5348299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5364165" y="4508500"/>
            <a:ext cx="2160587" cy="1512888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CC68FFE-4E30-3342-9C4B-CAD572DA57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E2D5AC6-5128-F543-B78D-CE298E989F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78" name="Rectangle 62"/>
          <p:cNvSpPr>
            <a:spLocks noChangeArrowheads="1"/>
          </p:cNvSpPr>
          <p:nvPr/>
        </p:nvSpPr>
        <p:spPr bwMode="auto">
          <a:xfrm>
            <a:off x="2124075" y="3975100"/>
            <a:ext cx="4895850" cy="18303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2" name="Group 74"/>
          <p:cNvGrpSpPr>
            <a:grpSpLocks/>
          </p:cNvGrpSpPr>
          <p:nvPr/>
        </p:nvGrpSpPr>
        <p:grpSpPr bwMode="auto">
          <a:xfrm>
            <a:off x="1836738" y="3432175"/>
            <a:ext cx="5759450" cy="2660650"/>
            <a:chOff x="1719" y="2081"/>
            <a:chExt cx="3628" cy="1676"/>
          </a:xfrm>
        </p:grpSpPr>
        <p:grpSp>
          <p:nvGrpSpPr>
            <p:cNvPr id="60423" name="Group 26"/>
            <p:cNvGrpSpPr>
              <a:grpSpLocks/>
            </p:cNvGrpSpPr>
            <p:nvPr/>
          </p:nvGrpSpPr>
          <p:grpSpPr bwMode="auto">
            <a:xfrm>
              <a:off x="1719" y="2087"/>
              <a:ext cx="1814" cy="1670"/>
              <a:chOff x="1138" y="902"/>
              <a:chExt cx="2903" cy="2903"/>
            </a:xfrm>
          </p:grpSpPr>
          <p:sp>
            <p:nvSpPr>
              <p:cNvPr id="60424" name="Line 4"/>
              <p:cNvSpPr>
                <a:spLocks noChangeShapeType="1"/>
              </p:cNvSpPr>
              <p:nvPr/>
            </p:nvSpPr>
            <p:spPr bwMode="auto">
              <a:xfrm flipV="1">
                <a:off x="1138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5" name="Line 5"/>
              <p:cNvSpPr>
                <a:spLocks noChangeShapeType="1"/>
              </p:cNvSpPr>
              <p:nvPr/>
            </p:nvSpPr>
            <p:spPr bwMode="auto">
              <a:xfrm flipV="1">
                <a:off x="1719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6" name="Line 6"/>
              <p:cNvSpPr>
                <a:spLocks noChangeShapeType="1"/>
              </p:cNvSpPr>
              <p:nvPr/>
            </p:nvSpPr>
            <p:spPr bwMode="auto">
              <a:xfrm flipV="1">
                <a:off x="2299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7" name="Line 7"/>
              <p:cNvSpPr>
                <a:spLocks noChangeShapeType="1"/>
              </p:cNvSpPr>
              <p:nvPr/>
            </p:nvSpPr>
            <p:spPr bwMode="auto">
              <a:xfrm flipV="1">
                <a:off x="2880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8" name="Line 8"/>
              <p:cNvSpPr>
                <a:spLocks noChangeShapeType="1"/>
              </p:cNvSpPr>
              <p:nvPr/>
            </p:nvSpPr>
            <p:spPr bwMode="auto">
              <a:xfrm flipV="1">
                <a:off x="3461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9" name="Line 9"/>
              <p:cNvSpPr>
                <a:spLocks noChangeShapeType="1"/>
              </p:cNvSpPr>
              <p:nvPr/>
            </p:nvSpPr>
            <p:spPr bwMode="auto">
              <a:xfrm flipV="1">
                <a:off x="4041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0" name="Line 10"/>
              <p:cNvSpPr>
                <a:spLocks noChangeShapeType="1"/>
              </p:cNvSpPr>
              <p:nvPr/>
            </p:nvSpPr>
            <p:spPr bwMode="auto">
              <a:xfrm rot="-5400000">
                <a:off x="2583" y="-543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1" name="Line 11"/>
              <p:cNvSpPr>
                <a:spLocks noChangeShapeType="1"/>
              </p:cNvSpPr>
              <p:nvPr/>
            </p:nvSpPr>
            <p:spPr bwMode="auto">
              <a:xfrm rot="-5400000">
                <a:off x="2583" y="38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2" name="Line 12"/>
              <p:cNvSpPr>
                <a:spLocks noChangeShapeType="1"/>
              </p:cNvSpPr>
              <p:nvPr/>
            </p:nvSpPr>
            <p:spPr bwMode="auto">
              <a:xfrm rot="-5400000">
                <a:off x="2583" y="2336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3" name="Line 13"/>
              <p:cNvSpPr>
                <a:spLocks noChangeShapeType="1"/>
              </p:cNvSpPr>
              <p:nvPr/>
            </p:nvSpPr>
            <p:spPr bwMode="auto">
              <a:xfrm rot="-5400000">
                <a:off x="2583" y="618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4" name="Line 14"/>
              <p:cNvSpPr>
                <a:spLocks noChangeShapeType="1"/>
              </p:cNvSpPr>
              <p:nvPr/>
            </p:nvSpPr>
            <p:spPr bwMode="auto">
              <a:xfrm rot="-5400000">
                <a:off x="2583" y="1199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5" name="Line 15"/>
              <p:cNvSpPr>
                <a:spLocks noChangeShapeType="1"/>
              </p:cNvSpPr>
              <p:nvPr/>
            </p:nvSpPr>
            <p:spPr bwMode="auto">
              <a:xfrm rot="-5400000">
                <a:off x="2583" y="1779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6" name="Line 16"/>
              <p:cNvSpPr>
                <a:spLocks noChangeShapeType="1"/>
              </p:cNvSpPr>
              <p:nvPr/>
            </p:nvSpPr>
            <p:spPr bwMode="auto">
              <a:xfrm rot="-5400000">
                <a:off x="2583" y="-253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7" name="Line 17"/>
              <p:cNvSpPr>
                <a:spLocks noChangeShapeType="1"/>
              </p:cNvSpPr>
              <p:nvPr/>
            </p:nvSpPr>
            <p:spPr bwMode="auto">
              <a:xfrm rot="-5400000">
                <a:off x="2583" y="315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8" name="Line 18"/>
              <p:cNvSpPr>
                <a:spLocks noChangeShapeType="1"/>
              </p:cNvSpPr>
              <p:nvPr/>
            </p:nvSpPr>
            <p:spPr bwMode="auto">
              <a:xfrm rot="-5400000">
                <a:off x="2583" y="920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9" name="Line 19"/>
              <p:cNvSpPr>
                <a:spLocks noChangeShapeType="1"/>
              </p:cNvSpPr>
              <p:nvPr/>
            </p:nvSpPr>
            <p:spPr bwMode="auto">
              <a:xfrm rot="-5400000">
                <a:off x="2583" y="1500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0" name="Line 20"/>
              <p:cNvSpPr>
                <a:spLocks noChangeShapeType="1"/>
              </p:cNvSpPr>
              <p:nvPr/>
            </p:nvSpPr>
            <p:spPr bwMode="auto">
              <a:xfrm rot="-5400000">
                <a:off x="2583" y="2057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1" name="Line 21"/>
              <p:cNvSpPr>
                <a:spLocks noChangeShapeType="1"/>
              </p:cNvSpPr>
              <p:nvPr/>
            </p:nvSpPr>
            <p:spPr bwMode="auto">
              <a:xfrm flipV="1">
                <a:off x="1428" y="926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2" name="Line 22"/>
              <p:cNvSpPr>
                <a:spLocks noChangeShapeType="1"/>
              </p:cNvSpPr>
              <p:nvPr/>
            </p:nvSpPr>
            <p:spPr bwMode="auto">
              <a:xfrm flipV="1">
                <a:off x="2009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3" name="Line 23"/>
              <p:cNvSpPr>
                <a:spLocks noChangeShapeType="1"/>
              </p:cNvSpPr>
              <p:nvPr/>
            </p:nvSpPr>
            <p:spPr bwMode="auto">
              <a:xfrm flipV="1">
                <a:off x="2590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4" name="Line 24"/>
              <p:cNvSpPr>
                <a:spLocks noChangeShapeType="1"/>
              </p:cNvSpPr>
              <p:nvPr/>
            </p:nvSpPr>
            <p:spPr bwMode="auto">
              <a:xfrm flipV="1">
                <a:off x="3170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5" name="Line 25"/>
              <p:cNvSpPr>
                <a:spLocks noChangeShapeType="1"/>
              </p:cNvSpPr>
              <p:nvPr/>
            </p:nvSpPr>
            <p:spPr bwMode="auto">
              <a:xfrm flipV="1">
                <a:off x="3751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446" name="Group 73"/>
            <p:cNvGrpSpPr>
              <a:grpSpLocks/>
            </p:cNvGrpSpPr>
            <p:nvPr/>
          </p:nvGrpSpPr>
          <p:grpSpPr bwMode="auto">
            <a:xfrm>
              <a:off x="3533" y="2081"/>
              <a:ext cx="1814" cy="1670"/>
              <a:chOff x="3606" y="2087"/>
              <a:chExt cx="1814" cy="1670"/>
            </a:xfrm>
          </p:grpSpPr>
          <p:sp>
            <p:nvSpPr>
              <p:cNvPr id="60447" name="Line 52"/>
              <p:cNvSpPr>
                <a:spLocks noChangeShapeType="1"/>
              </p:cNvSpPr>
              <p:nvPr/>
            </p:nvSpPr>
            <p:spPr bwMode="auto">
              <a:xfrm flipV="1">
                <a:off x="3969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8" name="Line 53"/>
              <p:cNvSpPr>
                <a:spLocks noChangeShapeType="1"/>
              </p:cNvSpPr>
              <p:nvPr/>
            </p:nvSpPr>
            <p:spPr bwMode="auto">
              <a:xfrm flipV="1">
                <a:off x="4331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9" name="Line 54"/>
              <p:cNvSpPr>
                <a:spLocks noChangeShapeType="1"/>
              </p:cNvSpPr>
              <p:nvPr/>
            </p:nvSpPr>
            <p:spPr bwMode="auto">
              <a:xfrm flipV="1">
                <a:off x="4695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0" name="Line 55"/>
              <p:cNvSpPr>
                <a:spLocks noChangeShapeType="1"/>
              </p:cNvSpPr>
              <p:nvPr/>
            </p:nvSpPr>
            <p:spPr bwMode="auto">
              <a:xfrm flipV="1">
                <a:off x="5058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1" name="Line 56"/>
              <p:cNvSpPr>
                <a:spLocks noChangeShapeType="1"/>
              </p:cNvSpPr>
              <p:nvPr/>
            </p:nvSpPr>
            <p:spPr bwMode="auto">
              <a:xfrm flipV="1">
                <a:off x="5420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2" name="Line 57"/>
              <p:cNvSpPr>
                <a:spLocks noChangeShapeType="1"/>
              </p:cNvSpPr>
              <p:nvPr/>
            </p:nvSpPr>
            <p:spPr bwMode="auto">
              <a:xfrm rot="-5400000">
                <a:off x="4509" y="1184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3" name="Line 58"/>
              <p:cNvSpPr>
                <a:spLocks noChangeShapeType="1"/>
              </p:cNvSpPr>
              <p:nvPr/>
            </p:nvSpPr>
            <p:spPr bwMode="auto">
              <a:xfrm rot="-5400000">
                <a:off x="4509" y="1518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4" name="Line 59"/>
              <p:cNvSpPr>
                <a:spLocks noChangeShapeType="1"/>
              </p:cNvSpPr>
              <p:nvPr/>
            </p:nvSpPr>
            <p:spPr bwMode="auto">
              <a:xfrm rot="-5400000">
                <a:off x="4509" y="2840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5" name="Line 60"/>
              <p:cNvSpPr>
                <a:spLocks noChangeShapeType="1"/>
              </p:cNvSpPr>
              <p:nvPr/>
            </p:nvSpPr>
            <p:spPr bwMode="auto">
              <a:xfrm rot="-5400000">
                <a:off x="4509" y="1852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6" name="Line 61"/>
              <p:cNvSpPr>
                <a:spLocks noChangeShapeType="1"/>
              </p:cNvSpPr>
              <p:nvPr/>
            </p:nvSpPr>
            <p:spPr bwMode="auto">
              <a:xfrm rot="-5400000">
                <a:off x="4509" y="2186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7" name="Line 62"/>
              <p:cNvSpPr>
                <a:spLocks noChangeShapeType="1"/>
              </p:cNvSpPr>
              <p:nvPr/>
            </p:nvSpPr>
            <p:spPr bwMode="auto">
              <a:xfrm rot="-5400000">
                <a:off x="4509" y="2520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8" name="Line 63"/>
              <p:cNvSpPr>
                <a:spLocks noChangeShapeType="1"/>
              </p:cNvSpPr>
              <p:nvPr/>
            </p:nvSpPr>
            <p:spPr bwMode="auto">
              <a:xfrm rot="-5400000">
                <a:off x="4509" y="1351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9" name="Line 64"/>
              <p:cNvSpPr>
                <a:spLocks noChangeShapeType="1"/>
              </p:cNvSpPr>
              <p:nvPr/>
            </p:nvSpPr>
            <p:spPr bwMode="auto">
              <a:xfrm rot="-5400000">
                <a:off x="4509" y="1678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0" name="Line 65"/>
              <p:cNvSpPr>
                <a:spLocks noChangeShapeType="1"/>
              </p:cNvSpPr>
              <p:nvPr/>
            </p:nvSpPr>
            <p:spPr bwMode="auto">
              <a:xfrm rot="-5400000">
                <a:off x="4509" y="2026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1" name="Line 66"/>
              <p:cNvSpPr>
                <a:spLocks noChangeShapeType="1"/>
              </p:cNvSpPr>
              <p:nvPr/>
            </p:nvSpPr>
            <p:spPr bwMode="auto">
              <a:xfrm rot="-5400000">
                <a:off x="4509" y="2359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2" name="Line 67"/>
              <p:cNvSpPr>
                <a:spLocks noChangeShapeType="1"/>
              </p:cNvSpPr>
              <p:nvPr/>
            </p:nvSpPr>
            <p:spPr bwMode="auto">
              <a:xfrm rot="-5400000">
                <a:off x="4509" y="2680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3" name="Line 68"/>
              <p:cNvSpPr>
                <a:spLocks noChangeShapeType="1"/>
              </p:cNvSpPr>
              <p:nvPr/>
            </p:nvSpPr>
            <p:spPr bwMode="auto">
              <a:xfrm flipV="1">
                <a:off x="3787" y="2101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4" name="Line 69"/>
              <p:cNvSpPr>
                <a:spLocks noChangeShapeType="1"/>
              </p:cNvSpPr>
              <p:nvPr/>
            </p:nvSpPr>
            <p:spPr bwMode="auto">
              <a:xfrm flipV="1">
                <a:off x="4150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5" name="Line 70"/>
              <p:cNvSpPr>
                <a:spLocks noChangeShapeType="1"/>
              </p:cNvSpPr>
              <p:nvPr/>
            </p:nvSpPr>
            <p:spPr bwMode="auto">
              <a:xfrm flipV="1">
                <a:off x="4513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6" name="Line 71"/>
              <p:cNvSpPr>
                <a:spLocks noChangeShapeType="1"/>
              </p:cNvSpPr>
              <p:nvPr/>
            </p:nvSpPr>
            <p:spPr bwMode="auto">
              <a:xfrm flipV="1">
                <a:off x="4876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7" name="Line 72"/>
              <p:cNvSpPr>
                <a:spLocks noChangeShapeType="1"/>
              </p:cNvSpPr>
              <p:nvPr/>
            </p:nvSpPr>
            <p:spPr bwMode="auto">
              <a:xfrm flipV="1">
                <a:off x="5239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0477" name="Rectangle 61"/>
          <p:cNvSpPr>
            <a:spLocks noChangeArrowheads="1"/>
          </p:cNvSpPr>
          <p:nvPr/>
        </p:nvSpPr>
        <p:spPr bwMode="auto">
          <a:xfrm>
            <a:off x="2411413" y="3975100"/>
            <a:ext cx="4608512" cy="18303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>
          <a:xfrm>
            <a:off x="539750" y="333375"/>
            <a:ext cx="8064500" cy="8651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300" dirty="0">
                <a:ln>
                  <a:noFill/>
                </a:ln>
                <a:latin typeface="Calibri" charset="0"/>
                <a:ea typeface="ＭＳ Ｐゴシック" charset="0"/>
              </a:rPr>
              <a:t>Approximating the GCA (1)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571625"/>
            <a:ext cx="8229600" cy="15700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>
                <a:latin typeface="Calibri" charset="0"/>
                <a:ea typeface="ＭＳ Ｐゴシック" charset="0"/>
              </a:rPr>
              <a:t>Eliminate the rectangle whose edge has the greatest distance to the closest edge of the agent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>
                <a:latin typeface="Calibri" charset="0"/>
                <a:ea typeface="ＭＳ Ｐゴシック" charset="0"/>
              </a:rPr>
              <a:t>s rectangle</a:t>
            </a:r>
          </a:p>
        </p:txBody>
      </p:sp>
      <p:sp>
        <p:nvSpPr>
          <p:cNvPr id="60469" name="Rectangle 80"/>
          <p:cNvSpPr>
            <a:spLocks noChangeArrowheads="1"/>
          </p:cNvSpPr>
          <p:nvPr/>
        </p:nvSpPr>
        <p:spPr bwMode="auto">
          <a:xfrm>
            <a:off x="2413000" y="4787900"/>
            <a:ext cx="3454400" cy="261938"/>
          </a:xfrm>
          <a:prstGeom prst="rect">
            <a:avLst/>
          </a:prstGeom>
          <a:noFill/>
          <a:ln w="38100">
            <a:solidFill>
              <a:srgbClr val="FFC7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99409" name="Rectangle 81"/>
          <p:cNvSpPr>
            <a:spLocks noChangeArrowheads="1"/>
          </p:cNvSpPr>
          <p:nvPr/>
        </p:nvSpPr>
        <p:spPr bwMode="auto">
          <a:xfrm>
            <a:off x="2124075" y="4787900"/>
            <a:ext cx="2305050" cy="50800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0471" name="Rectangle 83"/>
          <p:cNvSpPr>
            <a:spLocks noChangeArrowheads="1"/>
          </p:cNvSpPr>
          <p:nvPr/>
        </p:nvSpPr>
        <p:spPr bwMode="auto">
          <a:xfrm>
            <a:off x="4716463" y="4778375"/>
            <a:ext cx="1728787" cy="77311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0472" name="Rectangle 85"/>
          <p:cNvSpPr>
            <a:spLocks noChangeArrowheads="1"/>
          </p:cNvSpPr>
          <p:nvPr/>
        </p:nvSpPr>
        <p:spPr bwMode="auto">
          <a:xfrm>
            <a:off x="5003800" y="5297488"/>
            <a:ext cx="2017713" cy="506412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60473" name="Rectangle 86"/>
          <p:cNvSpPr>
            <a:spLocks noChangeArrowheads="1"/>
          </p:cNvSpPr>
          <p:nvPr/>
        </p:nvSpPr>
        <p:spPr bwMode="auto">
          <a:xfrm>
            <a:off x="4141788" y="3960813"/>
            <a:ext cx="1725612" cy="547687"/>
          </a:xfrm>
          <a:prstGeom prst="rect">
            <a:avLst/>
          </a:prstGeom>
          <a:noFill/>
          <a:ln w="38100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99416" name="Line 88"/>
          <p:cNvSpPr>
            <a:spLocks noChangeShapeType="1"/>
          </p:cNvSpPr>
          <p:nvPr/>
        </p:nvSpPr>
        <p:spPr bwMode="auto">
          <a:xfrm flipV="1">
            <a:off x="2124075" y="5162550"/>
            <a:ext cx="1747838" cy="11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17" name="Line 89"/>
          <p:cNvSpPr>
            <a:spLocks noChangeShapeType="1"/>
          </p:cNvSpPr>
          <p:nvPr/>
        </p:nvSpPr>
        <p:spPr bwMode="auto">
          <a:xfrm>
            <a:off x="6156325" y="544512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18" name="Line 90"/>
          <p:cNvSpPr>
            <a:spLocks noChangeShapeType="1"/>
          </p:cNvSpPr>
          <p:nvPr/>
        </p:nvSpPr>
        <p:spPr bwMode="auto">
          <a:xfrm>
            <a:off x="5003800" y="3984625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8" name="Rectangle 76"/>
          <p:cNvSpPr>
            <a:spLocks noChangeArrowheads="1"/>
          </p:cNvSpPr>
          <p:nvPr/>
        </p:nvSpPr>
        <p:spPr bwMode="auto">
          <a:xfrm>
            <a:off x="3871913" y="4237038"/>
            <a:ext cx="2303462" cy="1566862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12D1DA-E7A8-3147-8334-B5EFF6A969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ACA2-6095-ED4A-A545-81483EB1C6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9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9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9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9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0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8" grpId="0" animBg="1"/>
      <p:bldP spid="60477" grpId="0" animBg="1"/>
      <p:bldP spid="99409" grpId="0" animBg="1"/>
      <p:bldP spid="99416" grpId="0" animBg="1"/>
      <p:bldP spid="99417" grpId="0" animBg="1"/>
      <p:bldP spid="994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2124075" y="4102100"/>
            <a:ext cx="4895850" cy="18478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>
            <a:spLocks noGrp="1"/>
          </p:cNvSpPr>
          <p:nvPr>
            <p:ph type="title"/>
          </p:nvPr>
        </p:nvSpPr>
        <p:spPr bwMode="auto">
          <a:xfrm>
            <a:off x="539750" y="333375"/>
            <a:ext cx="8064500" cy="8651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300" dirty="0">
                <a:ln>
                  <a:noFill/>
                </a:ln>
                <a:latin typeface="Calibri" charset="0"/>
                <a:ea typeface="ＭＳ Ｐゴシック" charset="0"/>
              </a:rPr>
              <a:t>Approximating the GCA (2)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571625"/>
            <a:ext cx="8229600" cy="46656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>
                <a:latin typeface="Calibri" charset="0"/>
                <a:ea typeface="ＭＳ Ｐゴシック" charset="0"/>
              </a:rPr>
              <a:t>Evaluate pairs of rectangles: those with the first and second maximum for x</a:t>
            </a:r>
            <a:r>
              <a:rPr lang="en-US" baseline="-25000">
                <a:latin typeface="Calibri" charset="0"/>
                <a:ea typeface="ＭＳ Ｐゴシック" charset="0"/>
              </a:rPr>
              <a:t>min</a:t>
            </a:r>
            <a:r>
              <a:rPr lang="en-US">
                <a:latin typeface="Calibri" charset="0"/>
                <a:ea typeface="ＭＳ Ｐゴシック" charset="0"/>
              </a:rPr>
              <a:t>, x</a:t>
            </a:r>
            <a:r>
              <a:rPr lang="en-US" baseline="-25000">
                <a:latin typeface="Calibri" charset="0"/>
                <a:ea typeface="ＭＳ Ｐゴシック" charset="0"/>
              </a:rPr>
              <a:t>max</a:t>
            </a:r>
            <a:r>
              <a:rPr lang="en-US">
                <a:latin typeface="Calibri" charset="0"/>
                <a:ea typeface="ＭＳ Ｐゴシック" charset="0"/>
              </a:rPr>
              <a:t>, y</a:t>
            </a:r>
            <a:r>
              <a:rPr lang="en-US" baseline="-25000">
                <a:latin typeface="Calibri" charset="0"/>
                <a:ea typeface="ＭＳ Ｐゴシック" charset="0"/>
              </a:rPr>
              <a:t>min</a:t>
            </a:r>
            <a:r>
              <a:rPr lang="en-US">
                <a:latin typeface="Calibri" charset="0"/>
                <a:ea typeface="ＭＳ Ｐゴシック" charset="0"/>
              </a:rPr>
              <a:t>, y</a:t>
            </a:r>
            <a:r>
              <a:rPr lang="en-US" baseline="-25000">
                <a:latin typeface="Calibri" charset="0"/>
                <a:ea typeface="ＭＳ Ｐゴシック" charset="0"/>
              </a:rPr>
              <a:t>max</a:t>
            </a:r>
            <a:r>
              <a:rPr lang="en-US">
                <a:latin typeface="Calibri" charset="0"/>
                <a:ea typeface="ＭＳ Ｐゴシック" charset="0"/>
              </a:rPr>
              <a:t>, respectively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Compute the distance for each pair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Eliminates the rectangle that maximizes the distance</a:t>
            </a:r>
          </a:p>
        </p:txBody>
      </p:sp>
      <p:grpSp>
        <p:nvGrpSpPr>
          <p:cNvPr id="61444" name="Group 74"/>
          <p:cNvGrpSpPr>
            <a:grpSpLocks/>
          </p:cNvGrpSpPr>
          <p:nvPr/>
        </p:nvGrpSpPr>
        <p:grpSpPr bwMode="auto">
          <a:xfrm>
            <a:off x="1835150" y="3573463"/>
            <a:ext cx="5759450" cy="2660650"/>
            <a:chOff x="1719" y="2081"/>
            <a:chExt cx="3628" cy="1676"/>
          </a:xfrm>
        </p:grpSpPr>
        <p:grpSp>
          <p:nvGrpSpPr>
            <p:cNvPr id="61445" name="Group 26"/>
            <p:cNvGrpSpPr>
              <a:grpSpLocks/>
            </p:cNvGrpSpPr>
            <p:nvPr/>
          </p:nvGrpSpPr>
          <p:grpSpPr bwMode="auto">
            <a:xfrm>
              <a:off x="1719" y="2087"/>
              <a:ext cx="1814" cy="1670"/>
              <a:chOff x="1138" y="902"/>
              <a:chExt cx="2903" cy="2903"/>
            </a:xfrm>
          </p:grpSpPr>
          <p:sp>
            <p:nvSpPr>
              <p:cNvPr id="61446" name="Line 4"/>
              <p:cNvSpPr>
                <a:spLocks noChangeShapeType="1"/>
              </p:cNvSpPr>
              <p:nvPr/>
            </p:nvSpPr>
            <p:spPr bwMode="auto">
              <a:xfrm flipV="1">
                <a:off x="1138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7" name="Line 5"/>
              <p:cNvSpPr>
                <a:spLocks noChangeShapeType="1"/>
              </p:cNvSpPr>
              <p:nvPr/>
            </p:nvSpPr>
            <p:spPr bwMode="auto">
              <a:xfrm flipV="1">
                <a:off x="1719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6"/>
              <p:cNvSpPr>
                <a:spLocks noChangeShapeType="1"/>
              </p:cNvSpPr>
              <p:nvPr/>
            </p:nvSpPr>
            <p:spPr bwMode="auto">
              <a:xfrm flipV="1">
                <a:off x="2299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9" name="Line 7"/>
              <p:cNvSpPr>
                <a:spLocks noChangeShapeType="1"/>
              </p:cNvSpPr>
              <p:nvPr/>
            </p:nvSpPr>
            <p:spPr bwMode="auto">
              <a:xfrm flipV="1">
                <a:off x="2880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0" name="Line 8"/>
              <p:cNvSpPr>
                <a:spLocks noChangeShapeType="1"/>
              </p:cNvSpPr>
              <p:nvPr/>
            </p:nvSpPr>
            <p:spPr bwMode="auto">
              <a:xfrm flipV="1">
                <a:off x="3461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1" name="Line 9"/>
              <p:cNvSpPr>
                <a:spLocks noChangeShapeType="1"/>
              </p:cNvSpPr>
              <p:nvPr/>
            </p:nvSpPr>
            <p:spPr bwMode="auto">
              <a:xfrm flipV="1">
                <a:off x="4041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2" name="Line 10"/>
              <p:cNvSpPr>
                <a:spLocks noChangeShapeType="1"/>
              </p:cNvSpPr>
              <p:nvPr/>
            </p:nvSpPr>
            <p:spPr bwMode="auto">
              <a:xfrm rot="-5400000">
                <a:off x="2583" y="-543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3" name="Line 11"/>
              <p:cNvSpPr>
                <a:spLocks noChangeShapeType="1"/>
              </p:cNvSpPr>
              <p:nvPr/>
            </p:nvSpPr>
            <p:spPr bwMode="auto">
              <a:xfrm rot="-5400000">
                <a:off x="2583" y="38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4" name="Line 12"/>
              <p:cNvSpPr>
                <a:spLocks noChangeShapeType="1"/>
              </p:cNvSpPr>
              <p:nvPr/>
            </p:nvSpPr>
            <p:spPr bwMode="auto">
              <a:xfrm rot="-5400000">
                <a:off x="2583" y="2336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5" name="Line 13"/>
              <p:cNvSpPr>
                <a:spLocks noChangeShapeType="1"/>
              </p:cNvSpPr>
              <p:nvPr/>
            </p:nvSpPr>
            <p:spPr bwMode="auto">
              <a:xfrm rot="-5400000">
                <a:off x="2583" y="618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6" name="Line 14"/>
              <p:cNvSpPr>
                <a:spLocks noChangeShapeType="1"/>
              </p:cNvSpPr>
              <p:nvPr/>
            </p:nvSpPr>
            <p:spPr bwMode="auto">
              <a:xfrm rot="-5400000">
                <a:off x="2583" y="1199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7" name="Line 15"/>
              <p:cNvSpPr>
                <a:spLocks noChangeShapeType="1"/>
              </p:cNvSpPr>
              <p:nvPr/>
            </p:nvSpPr>
            <p:spPr bwMode="auto">
              <a:xfrm rot="-5400000">
                <a:off x="2583" y="1779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8" name="Line 16"/>
              <p:cNvSpPr>
                <a:spLocks noChangeShapeType="1"/>
              </p:cNvSpPr>
              <p:nvPr/>
            </p:nvSpPr>
            <p:spPr bwMode="auto">
              <a:xfrm rot="-5400000">
                <a:off x="2583" y="-253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9" name="Line 17"/>
              <p:cNvSpPr>
                <a:spLocks noChangeShapeType="1"/>
              </p:cNvSpPr>
              <p:nvPr/>
            </p:nvSpPr>
            <p:spPr bwMode="auto">
              <a:xfrm rot="-5400000">
                <a:off x="2583" y="315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0" name="Line 18"/>
              <p:cNvSpPr>
                <a:spLocks noChangeShapeType="1"/>
              </p:cNvSpPr>
              <p:nvPr/>
            </p:nvSpPr>
            <p:spPr bwMode="auto">
              <a:xfrm rot="-5400000">
                <a:off x="2583" y="920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1" name="Line 19"/>
              <p:cNvSpPr>
                <a:spLocks noChangeShapeType="1"/>
              </p:cNvSpPr>
              <p:nvPr/>
            </p:nvSpPr>
            <p:spPr bwMode="auto">
              <a:xfrm rot="-5400000">
                <a:off x="2583" y="1500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2" name="Line 20"/>
              <p:cNvSpPr>
                <a:spLocks noChangeShapeType="1"/>
              </p:cNvSpPr>
              <p:nvPr/>
            </p:nvSpPr>
            <p:spPr bwMode="auto">
              <a:xfrm rot="-5400000">
                <a:off x="2583" y="2057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3" name="Line 21"/>
              <p:cNvSpPr>
                <a:spLocks noChangeShapeType="1"/>
              </p:cNvSpPr>
              <p:nvPr/>
            </p:nvSpPr>
            <p:spPr bwMode="auto">
              <a:xfrm flipV="1">
                <a:off x="1428" y="926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4" name="Line 22"/>
              <p:cNvSpPr>
                <a:spLocks noChangeShapeType="1"/>
              </p:cNvSpPr>
              <p:nvPr/>
            </p:nvSpPr>
            <p:spPr bwMode="auto">
              <a:xfrm flipV="1">
                <a:off x="2009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5" name="Line 23"/>
              <p:cNvSpPr>
                <a:spLocks noChangeShapeType="1"/>
              </p:cNvSpPr>
              <p:nvPr/>
            </p:nvSpPr>
            <p:spPr bwMode="auto">
              <a:xfrm flipV="1">
                <a:off x="2590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6" name="Line 24"/>
              <p:cNvSpPr>
                <a:spLocks noChangeShapeType="1"/>
              </p:cNvSpPr>
              <p:nvPr/>
            </p:nvSpPr>
            <p:spPr bwMode="auto">
              <a:xfrm flipV="1">
                <a:off x="3170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7" name="Line 25"/>
              <p:cNvSpPr>
                <a:spLocks noChangeShapeType="1"/>
              </p:cNvSpPr>
              <p:nvPr/>
            </p:nvSpPr>
            <p:spPr bwMode="auto">
              <a:xfrm flipV="1">
                <a:off x="3751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468" name="Group 73"/>
            <p:cNvGrpSpPr>
              <a:grpSpLocks/>
            </p:cNvGrpSpPr>
            <p:nvPr/>
          </p:nvGrpSpPr>
          <p:grpSpPr bwMode="auto">
            <a:xfrm>
              <a:off x="3533" y="2081"/>
              <a:ext cx="1814" cy="1670"/>
              <a:chOff x="3606" y="2087"/>
              <a:chExt cx="1814" cy="1670"/>
            </a:xfrm>
          </p:grpSpPr>
          <p:sp>
            <p:nvSpPr>
              <p:cNvPr id="61469" name="Line 52"/>
              <p:cNvSpPr>
                <a:spLocks noChangeShapeType="1"/>
              </p:cNvSpPr>
              <p:nvPr/>
            </p:nvSpPr>
            <p:spPr bwMode="auto">
              <a:xfrm flipV="1">
                <a:off x="3969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0" name="Line 53"/>
              <p:cNvSpPr>
                <a:spLocks noChangeShapeType="1"/>
              </p:cNvSpPr>
              <p:nvPr/>
            </p:nvSpPr>
            <p:spPr bwMode="auto">
              <a:xfrm flipV="1">
                <a:off x="4331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1" name="Line 54"/>
              <p:cNvSpPr>
                <a:spLocks noChangeShapeType="1"/>
              </p:cNvSpPr>
              <p:nvPr/>
            </p:nvSpPr>
            <p:spPr bwMode="auto">
              <a:xfrm flipV="1">
                <a:off x="4695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2" name="Line 55"/>
              <p:cNvSpPr>
                <a:spLocks noChangeShapeType="1"/>
              </p:cNvSpPr>
              <p:nvPr/>
            </p:nvSpPr>
            <p:spPr bwMode="auto">
              <a:xfrm flipV="1">
                <a:off x="5058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3" name="Line 56"/>
              <p:cNvSpPr>
                <a:spLocks noChangeShapeType="1"/>
              </p:cNvSpPr>
              <p:nvPr/>
            </p:nvSpPr>
            <p:spPr bwMode="auto">
              <a:xfrm flipV="1">
                <a:off x="5420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4" name="Line 57"/>
              <p:cNvSpPr>
                <a:spLocks noChangeShapeType="1"/>
              </p:cNvSpPr>
              <p:nvPr/>
            </p:nvSpPr>
            <p:spPr bwMode="auto">
              <a:xfrm rot="-5400000">
                <a:off x="4509" y="1184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5" name="Line 58"/>
              <p:cNvSpPr>
                <a:spLocks noChangeShapeType="1"/>
              </p:cNvSpPr>
              <p:nvPr/>
            </p:nvSpPr>
            <p:spPr bwMode="auto">
              <a:xfrm rot="-5400000">
                <a:off x="4509" y="1518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6" name="Line 59"/>
              <p:cNvSpPr>
                <a:spLocks noChangeShapeType="1"/>
              </p:cNvSpPr>
              <p:nvPr/>
            </p:nvSpPr>
            <p:spPr bwMode="auto">
              <a:xfrm rot="-5400000">
                <a:off x="4509" y="2840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7" name="Line 60"/>
              <p:cNvSpPr>
                <a:spLocks noChangeShapeType="1"/>
              </p:cNvSpPr>
              <p:nvPr/>
            </p:nvSpPr>
            <p:spPr bwMode="auto">
              <a:xfrm rot="-5400000">
                <a:off x="4509" y="1852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8" name="Line 61"/>
              <p:cNvSpPr>
                <a:spLocks noChangeShapeType="1"/>
              </p:cNvSpPr>
              <p:nvPr/>
            </p:nvSpPr>
            <p:spPr bwMode="auto">
              <a:xfrm rot="-5400000">
                <a:off x="4509" y="2186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Line 62"/>
              <p:cNvSpPr>
                <a:spLocks noChangeShapeType="1"/>
              </p:cNvSpPr>
              <p:nvPr/>
            </p:nvSpPr>
            <p:spPr bwMode="auto">
              <a:xfrm rot="-5400000">
                <a:off x="4509" y="2520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0" name="Line 63"/>
              <p:cNvSpPr>
                <a:spLocks noChangeShapeType="1"/>
              </p:cNvSpPr>
              <p:nvPr/>
            </p:nvSpPr>
            <p:spPr bwMode="auto">
              <a:xfrm rot="-5400000">
                <a:off x="4509" y="1351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1" name="Line 64"/>
              <p:cNvSpPr>
                <a:spLocks noChangeShapeType="1"/>
              </p:cNvSpPr>
              <p:nvPr/>
            </p:nvSpPr>
            <p:spPr bwMode="auto">
              <a:xfrm rot="-5400000">
                <a:off x="4509" y="1678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2" name="Line 65"/>
              <p:cNvSpPr>
                <a:spLocks noChangeShapeType="1"/>
              </p:cNvSpPr>
              <p:nvPr/>
            </p:nvSpPr>
            <p:spPr bwMode="auto">
              <a:xfrm rot="-5400000">
                <a:off x="4509" y="2026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3" name="Line 66"/>
              <p:cNvSpPr>
                <a:spLocks noChangeShapeType="1"/>
              </p:cNvSpPr>
              <p:nvPr/>
            </p:nvSpPr>
            <p:spPr bwMode="auto">
              <a:xfrm rot="-5400000">
                <a:off x="4509" y="2359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4" name="Line 67"/>
              <p:cNvSpPr>
                <a:spLocks noChangeShapeType="1"/>
              </p:cNvSpPr>
              <p:nvPr/>
            </p:nvSpPr>
            <p:spPr bwMode="auto">
              <a:xfrm rot="-5400000">
                <a:off x="4509" y="2680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5" name="Line 68"/>
              <p:cNvSpPr>
                <a:spLocks noChangeShapeType="1"/>
              </p:cNvSpPr>
              <p:nvPr/>
            </p:nvSpPr>
            <p:spPr bwMode="auto">
              <a:xfrm flipV="1">
                <a:off x="3787" y="2101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6" name="Line 69"/>
              <p:cNvSpPr>
                <a:spLocks noChangeShapeType="1"/>
              </p:cNvSpPr>
              <p:nvPr/>
            </p:nvSpPr>
            <p:spPr bwMode="auto">
              <a:xfrm flipV="1">
                <a:off x="4150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7" name="Line 70"/>
              <p:cNvSpPr>
                <a:spLocks noChangeShapeType="1"/>
              </p:cNvSpPr>
              <p:nvPr/>
            </p:nvSpPr>
            <p:spPr bwMode="auto">
              <a:xfrm flipV="1">
                <a:off x="4513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8" name="Line 71"/>
              <p:cNvSpPr>
                <a:spLocks noChangeShapeType="1"/>
              </p:cNvSpPr>
              <p:nvPr/>
            </p:nvSpPr>
            <p:spPr bwMode="auto">
              <a:xfrm flipV="1">
                <a:off x="4876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9" name="Line 72"/>
              <p:cNvSpPr>
                <a:spLocks noChangeShapeType="1"/>
              </p:cNvSpPr>
              <p:nvPr/>
            </p:nvSpPr>
            <p:spPr bwMode="auto">
              <a:xfrm flipV="1">
                <a:off x="5239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490" name="Rectangle 50"/>
          <p:cNvSpPr>
            <a:spLocks noChangeArrowheads="1"/>
          </p:cNvSpPr>
          <p:nvPr/>
        </p:nvSpPr>
        <p:spPr bwMode="auto">
          <a:xfrm>
            <a:off x="2122488" y="4106863"/>
            <a:ext cx="4319587" cy="18399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1" name="Rectangle 80"/>
          <p:cNvSpPr>
            <a:spLocks noChangeArrowheads="1"/>
          </p:cNvSpPr>
          <p:nvPr/>
        </p:nvSpPr>
        <p:spPr bwMode="auto">
          <a:xfrm>
            <a:off x="2411413" y="4929188"/>
            <a:ext cx="3454400" cy="261937"/>
          </a:xfrm>
          <a:prstGeom prst="rect">
            <a:avLst/>
          </a:prstGeom>
          <a:noFill/>
          <a:ln w="38100">
            <a:solidFill>
              <a:srgbClr val="FFC7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99409" name="Rectangle 81"/>
          <p:cNvSpPr>
            <a:spLocks noChangeArrowheads="1"/>
          </p:cNvSpPr>
          <p:nvPr/>
        </p:nvSpPr>
        <p:spPr bwMode="auto">
          <a:xfrm>
            <a:off x="2122488" y="4929188"/>
            <a:ext cx="2305050" cy="50800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1493" name="Rectangle 83"/>
          <p:cNvSpPr>
            <a:spLocks noChangeArrowheads="1"/>
          </p:cNvSpPr>
          <p:nvPr/>
        </p:nvSpPr>
        <p:spPr bwMode="auto">
          <a:xfrm>
            <a:off x="4714875" y="4919663"/>
            <a:ext cx="1728788" cy="77311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1494" name="Rectangle 85"/>
          <p:cNvSpPr>
            <a:spLocks noChangeArrowheads="1"/>
          </p:cNvSpPr>
          <p:nvPr/>
        </p:nvSpPr>
        <p:spPr bwMode="auto">
          <a:xfrm>
            <a:off x="5002213" y="5438775"/>
            <a:ext cx="2017712" cy="506413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61495" name="Rectangle 86"/>
          <p:cNvSpPr>
            <a:spLocks noChangeArrowheads="1"/>
          </p:cNvSpPr>
          <p:nvPr/>
        </p:nvSpPr>
        <p:spPr bwMode="auto">
          <a:xfrm>
            <a:off x="4140200" y="4102100"/>
            <a:ext cx="1725613" cy="547688"/>
          </a:xfrm>
          <a:prstGeom prst="rect">
            <a:avLst/>
          </a:prstGeom>
          <a:noFill/>
          <a:ln w="38100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99416" name="Line 88"/>
          <p:cNvSpPr>
            <a:spLocks noChangeShapeType="1"/>
          </p:cNvSpPr>
          <p:nvPr/>
        </p:nvSpPr>
        <p:spPr bwMode="auto">
          <a:xfrm flipV="1">
            <a:off x="2122488" y="5083175"/>
            <a:ext cx="287337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17" name="Line 89"/>
          <p:cNvSpPr>
            <a:spLocks noChangeShapeType="1"/>
          </p:cNvSpPr>
          <p:nvPr/>
        </p:nvSpPr>
        <p:spPr bwMode="auto">
          <a:xfrm>
            <a:off x="6442075" y="5586413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18" name="Line 90"/>
          <p:cNvSpPr>
            <a:spLocks noChangeShapeType="1"/>
          </p:cNvSpPr>
          <p:nvPr/>
        </p:nvSpPr>
        <p:spPr bwMode="auto">
          <a:xfrm>
            <a:off x="5002213" y="4125913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Rectangle 76"/>
          <p:cNvSpPr>
            <a:spLocks noChangeArrowheads="1"/>
          </p:cNvSpPr>
          <p:nvPr/>
        </p:nvSpPr>
        <p:spPr bwMode="auto">
          <a:xfrm>
            <a:off x="3870325" y="4378325"/>
            <a:ext cx="2303463" cy="1566863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D8858D-5204-F144-B8D2-3EA59E5E1C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8A5FEA-865B-174F-B64A-32064C0B0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9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99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9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1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1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0" grpId="0" animBg="1"/>
      <p:bldP spid="61490" grpId="0" animBg="1"/>
      <p:bldP spid="61494" grpId="0" animBg="1"/>
      <p:bldP spid="99416" grpId="0" animBg="1"/>
      <p:bldP spid="99417" grpId="0" animBg="1"/>
      <p:bldP spid="994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83" name="Rectangle 119"/>
          <p:cNvSpPr>
            <a:spLocks noChangeArrowheads="1"/>
          </p:cNvSpPr>
          <p:nvPr/>
        </p:nvSpPr>
        <p:spPr bwMode="auto">
          <a:xfrm>
            <a:off x="2124075" y="3983038"/>
            <a:ext cx="4895850" cy="18224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 bwMode="auto">
          <a:xfrm>
            <a:off x="539750" y="333375"/>
            <a:ext cx="8064500" cy="8651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300" dirty="0">
                <a:ln>
                  <a:noFill/>
                </a:ln>
                <a:latin typeface="Calibri" charset="0"/>
                <a:ea typeface="ＭＳ Ｐゴシック" charset="0"/>
              </a:rPr>
              <a:t>Approximating the GCA (3)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571625"/>
            <a:ext cx="8229600" cy="46656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>
                <a:latin typeface="Calibri" charset="0"/>
                <a:ea typeface="ＭＳ Ｐゴシック" charset="0"/>
              </a:rPr>
              <a:t>Similar to the second criterion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Eliminate the maximum area to be discarded from the current GCA</a:t>
            </a:r>
          </a:p>
        </p:txBody>
      </p:sp>
      <p:grpSp>
        <p:nvGrpSpPr>
          <p:cNvPr id="62524" name="Group 74"/>
          <p:cNvGrpSpPr>
            <a:grpSpLocks/>
          </p:cNvGrpSpPr>
          <p:nvPr/>
        </p:nvGrpSpPr>
        <p:grpSpPr bwMode="auto">
          <a:xfrm>
            <a:off x="1835150" y="3429000"/>
            <a:ext cx="5759450" cy="2660650"/>
            <a:chOff x="1719" y="2081"/>
            <a:chExt cx="3628" cy="1676"/>
          </a:xfrm>
        </p:grpSpPr>
        <p:grpSp>
          <p:nvGrpSpPr>
            <p:cNvPr id="62525" name="Group 26"/>
            <p:cNvGrpSpPr>
              <a:grpSpLocks/>
            </p:cNvGrpSpPr>
            <p:nvPr/>
          </p:nvGrpSpPr>
          <p:grpSpPr bwMode="auto">
            <a:xfrm>
              <a:off x="1719" y="2087"/>
              <a:ext cx="1814" cy="1670"/>
              <a:chOff x="1138" y="902"/>
              <a:chExt cx="2903" cy="2903"/>
            </a:xfrm>
          </p:grpSpPr>
          <p:sp>
            <p:nvSpPr>
              <p:cNvPr id="62526" name="Line 4"/>
              <p:cNvSpPr>
                <a:spLocks noChangeShapeType="1"/>
              </p:cNvSpPr>
              <p:nvPr/>
            </p:nvSpPr>
            <p:spPr bwMode="auto">
              <a:xfrm flipV="1">
                <a:off x="1138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7" name="Line 5"/>
              <p:cNvSpPr>
                <a:spLocks noChangeShapeType="1"/>
              </p:cNvSpPr>
              <p:nvPr/>
            </p:nvSpPr>
            <p:spPr bwMode="auto">
              <a:xfrm flipV="1">
                <a:off x="1719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8" name="Line 6"/>
              <p:cNvSpPr>
                <a:spLocks noChangeShapeType="1"/>
              </p:cNvSpPr>
              <p:nvPr/>
            </p:nvSpPr>
            <p:spPr bwMode="auto">
              <a:xfrm flipV="1">
                <a:off x="2299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9" name="Line 7"/>
              <p:cNvSpPr>
                <a:spLocks noChangeShapeType="1"/>
              </p:cNvSpPr>
              <p:nvPr/>
            </p:nvSpPr>
            <p:spPr bwMode="auto">
              <a:xfrm flipV="1">
                <a:off x="2880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0" name="Line 8"/>
              <p:cNvSpPr>
                <a:spLocks noChangeShapeType="1"/>
              </p:cNvSpPr>
              <p:nvPr/>
            </p:nvSpPr>
            <p:spPr bwMode="auto">
              <a:xfrm flipV="1">
                <a:off x="3461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1" name="Line 9"/>
              <p:cNvSpPr>
                <a:spLocks noChangeShapeType="1"/>
              </p:cNvSpPr>
              <p:nvPr/>
            </p:nvSpPr>
            <p:spPr bwMode="auto">
              <a:xfrm flipV="1">
                <a:off x="4041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2" name="Line 10"/>
              <p:cNvSpPr>
                <a:spLocks noChangeShapeType="1"/>
              </p:cNvSpPr>
              <p:nvPr/>
            </p:nvSpPr>
            <p:spPr bwMode="auto">
              <a:xfrm rot="-5400000">
                <a:off x="2583" y="-543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3" name="Line 11"/>
              <p:cNvSpPr>
                <a:spLocks noChangeShapeType="1"/>
              </p:cNvSpPr>
              <p:nvPr/>
            </p:nvSpPr>
            <p:spPr bwMode="auto">
              <a:xfrm rot="-5400000">
                <a:off x="2583" y="38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4" name="Line 12"/>
              <p:cNvSpPr>
                <a:spLocks noChangeShapeType="1"/>
              </p:cNvSpPr>
              <p:nvPr/>
            </p:nvSpPr>
            <p:spPr bwMode="auto">
              <a:xfrm rot="-5400000">
                <a:off x="2583" y="2336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5" name="Line 13"/>
              <p:cNvSpPr>
                <a:spLocks noChangeShapeType="1"/>
              </p:cNvSpPr>
              <p:nvPr/>
            </p:nvSpPr>
            <p:spPr bwMode="auto">
              <a:xfrm rot="-5400000">
                <a:off x="2583" y="618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6" name="Line 14"/>
              <p:cNvSpPr>
                <a:spLocks noChangeShapeType="1"/>
              </p:cNvSpPr>
              <p:nvPr/>
            </p:nvSpPr>
            <p:spPr bwMode="auto">
              <a:xfrm rot="-5400000">
                <a:off x="2583" y="1199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7" name="Line 15"/>
              <p:cNvSpPr>
                <a:spLocks noChangeShapeType="1"/>
              </p:cNvSpPr>
              <p:nvPr/>
            </p:nvSpPr>
            <p:spPr bwMode="auto">
              <a:xfrm rot="-5400000">
                <a:off x="2583" y="1779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8" name="Line 16"/>
              <p:cNvSpPr>
                <a:spLocks noChangeShapeType="1"/>
              </p:cNvSpPr>
              <p:nvPr/>
            </p:nvSpPr>
            <p:spPr bwMode="auto">
              <a:xfrm rot="-5400000">
                <a:off x="2583" y="-253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9" name="Line 17"/>
              <p:cNvSpPr>
                <a:spLocks noChangeShapeType="1"/>
              </p:cNvSpPr>
              <p:nvPr/>
            </p:nvSpPr>
            <p:spPr bwMode="auto">
              <a:xfrm rot="-5400000">
                <a:off x="2583" y="315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0" name="Line 18"/>
              <p:cNvSpPr>
                <a:spLocks noChangeShapeType="1"/>
              </p:cNvSpPr>
              <p:nvPr/>
            </p:nvSpPr>
            <p:spPr bwMode="auto">
              <a:xfrm rot="-5400000">
                <a:off x="2583" y="920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1" name="Line 19"/>
              <p:cNvSpPr>
                <a:spLocks noChangeShapeType="1"/>
              </p:cNvSpPr>
              <p:nvPr/>
            </p:nvSpPr>
            <p:spPr bwMode="auto">
              <a:xfrm rot="-5400000">
                <a:off x="2583" y="1500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2" name="Line 20"/>
              <p:cNvSpPr>
                <a:spLocks noChangeShapeType="1"/>
              </p:cNvSpPr>
              <p:nvPr/>
            </p:nvSpPr>
            <p:spPr bwMode="auto">
              <a:xfrm rot="-5400000">
                <a:off x="2583" y="2057"/>
                <a:ext cx="13" cy="290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3" name="Line 21"/>
              <p:cNvSpPr>
                <a:spLocks noChangeShapeType="1"/>
              </p:cNvSpPr>
              <p:nvPr/>
            </p:nvSpPr>
            <p:spPr bwMode="auto">
              <a:xfrm flipV="1">
                <a:off x="1428" y="926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4" name="Line 22"/>
              <p:cNvSpPr>
                <a:spLocks noChangeShapeType="1"/>
              </p:cNvSpPr>
              <p:nvPr/>
            </p:nvSpPr>
            <p:spPr bwMode="auto">
              <a:xfrm flipV="1">
                <a:off x="2009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5" name="Line 23"/>
              <p:cNvSpPr>
                <a:spLocks noChangeShapeType="1"/>
              </p:cNvSpPr>
              <p:nvPr/>
            </p:nvSpPr>
            <p:spPr bwMode="auto">
              <a:xfrm flipV="1">
                <a:off x="2590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6" name="Line 24"/>
              <p:cNvSpPr>
                <a:spLocks noChangeShapeType="1"/>
              </p:cNvSpPr>
              <p:nvPr/>
            </p:nvSpPr>
            <p:spPr bwMode="auto">
              <a:xfrm flipV="1">
                <a:off x="3170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7" name="Line 25"/>
              <p:cNvSpPr>
                <a:spLocks noChangeShapeType="1"/>
              </p:cNvSpPr>
              <p:nvPr/>
            </p:nvSpPr>
            <p:spPr bwMode="auto">
              <a:xfrm flipV="1">
                <a:off x="3751" y="902"/>
                <a:ext cx="0" cy="287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48" name="Group 73"/>
            <p:cNvGrpSpPr>
              <a:grpSpLocks/>
            </p:cNvGrpSpPr>
            <p:nvPr/>
          </p:nvGrpSpPr>
          <p:grpSpPr bwMode="auto">
            <a:xfrm>
              <a:off x="3533" y="2081"/>
              <a:ext cx="1814" cy="1670"/>
              <a:chOff x="3606" y="2087"/>
              <a:chExt cx="1814" cy="1670"/>
            </a:xfrm>
          </p:grpSpPr>
          <p:sp>
            <p:nvSpPr>
              <p:cNvPr id="62549" name="Line 52"/>
              <p:cNvSpPr>
                <a:spLocks noChangeShapeType="1"/>
              </p:cNvSpPr>
              <p:nvPr/>
            </p:nvSpPr>
            <p:spPr bwMode="auto">
              <a:xfrm flipV="1">
                <a:off x="3969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0" name="Line 53"/>
              <p:cNvSpPr>
                <a:spLocks noChangeShapeType="1"/>
              </p:cNvSpPr>
              <p:nvPr/>
            </p:nvSpPr>
            <p:spPr bwMode="auto">
              <a:xfrm flipV="1">
                <a:off x="4331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1" name="Line 54"/>
              <p:cNvSpPr>
                <a:spLocks noChangeShapeType="1"/>
              </p:cNvSpPr>
              <p:nvPr/>
            </p:nvSpPr>
            <p:spPr bwMode="auto">
              <a:xfrm flipV="1">
                <a:off x="4695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2" name="Line 55"/>
              <p:cNvSpPr>
                <a:spLocks noChangeShapeType="1"/>
              </p:cNvSpPr>
              <p:nvPr/>
            </p:nvSpPr>
            <p:spPr bwMode="auto">
              <a:xfrm flipV="1">
                <a:off x="5058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3" name="Line 56"/>
              <p:cNvSpPr>
                <a:spLocks noChangeShapeType="1"/>
              </p:cNvSpPr>
              <p:nvPr/>
            </p:nvSpPr>
            <p:spPr bwMode="auto">
              <a:xfrm flipV="1">
                <a:off x="5420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4" name="Line 57"/>
              <p:cNvSpPr>
                <a:spLocks noChangeShapeType="1"/>
              </p:cNvSpPr>
              <p:nvPr/>
            </p:nvSpPr>
            <p:spPr bwMode="auto">
              <a:xfrm rot="-5400000">
                <a:off x="4509" y="1184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5" name="Line 58"/>
              <p:cNvSpPr>
                <a:spLocks noChangeShapeType="1"/>
              </p:cNvSpPr>
              <p:nvPr/>
            </p:nvSpPr>
            <p:spPr bwMode="auto">
              <a:xfrm rot="-5400000">
                <a:off x="4509" y="1518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6" name="Line 59"/>
              <p:cNvSpPr>
                <a:spLocks noChangeShapeType="1"/>
              </p:cNvSpPr>
              <p:nvPr/>
            </p:nvSpPr>
            <p:spPr bwMode="auto">
              <a:xfrm rot="-5400000">
                <a:off x="4509" y="2840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7" name="Line 60"/>
              <p:cNvSpPr>
                <a:spLocks noChangeShapeType="1"/>
              </p:cNvSpPr>
              <p:nvPr/>
            </p:nvSpPr>
            <p:spPr bwMode="auto">
              <a:xfrm rot="-5400000">
                <a:off x="4509" y="1852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8" name="Line 61"/>
              <p:cNvSpPr>
                <a:spLocks noChangeShapeType="1"/>
              </p:cNvSpPr>
              <p:nvPr/>
            </p:nvSpPr>
            <p:spPr bwMode="auto">
              <a:xfrm rot="-5400000">
                <a:off x="4509" y="2186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9" name="Line 62"/>
              <p:cNvSpPr>
                <a:spLocks noChangeShapeType="1"/>
              </p:cNvSpPr>
              <p:nvPr/>
            </p:nvSpPr>
            <p:spPr bwMode="auto">
              <a:xfrm rot="-5400000">
                <a:off x="4509" y="2520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0" name="Line 63"/>
              <p:cNvSpPr>
                <a:spLocks noChangeShapeType="1"/>
              </p:cNvSpPr>
              <p:nvPr/>
            </p:nvSpPr>
            <p:spPr bwMode="auto">
              <a:xfrm rot="-5400000">
                <a:off x="4509" y="1351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1" name="Line 64"/>
              <p:cNvSpPr>
                <a:spLocks noChangeShapeType="1"/>
              </p:cNvSpPr>
              <p:nvPr/>
            </p:nvSpPr>
            <p:spPr bwMode="auto">
              <a:xfrm rot="-5400000">
                <a:off x="4509" y="1678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2" name="Line 65"/>
              <p:cNvSpPr>
                <a:spLocks noChangeShapeType="1"/>
              </p:cNvSpPr>
              <p:nvPr/>
            </p:nvSpPr>
            <p:spPr bwMode="auto">
              <a:xfrm rot="-5400000">
                <a:off x="4509" y="2026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3" name="Line 66"/>
              <p:cNvSpPr>
                <a:spLocks noChangeShapeType="1"/>
              </p:cNvSpPr>
              <p:nvPr/>
            </p:nvSpPr>
            <p:spPr bwMode="auto">
              <a:xfrm rot="-5400000">
                <a:off x="4509" y="2359"/>
                <a:ext cx="8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4" name="Line 67"/>
              <p:cNvSpPr>
                <a:spLocks noChangeShapeType="1"/>
              </p:cNvSpPr>
              <p:nvPr/>
            </p:nvSpPr>
            <p:spPr bwMode="auto">
              <a:xfrm rot="-5400000">
                <a:off x="4509" y="2680"/>
                <a:ext cx="7" cy="1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5" name="Line 68"/>
              <p:cNvSpPr>
                <a:spLocks noChangeShapeType="1"/>
              </p:cNvSpPr>
              <p:nvPr/>
            </p:nvSpPr>
            <p:spPr bwMode="auto">
              <a:xfrm flipV="1">
                <a:off x="3787" y="2101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6" name="Line 69"/>
              <p:cNvSpPr>
                <a:spLocks noChangeShapeType="1"/>
              </p:cNvSpPr>
              <p:nvPr/>
            </p:nvSpPr>
            <p:spPr bwMode="auto">
              <a:xfrm flipV="1">
                <a:off x="4150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7" name="Line 70"/>
              <p:cNvSpPr>
                <a:spLocks noChangeShapeType="1"/>
              </p:cNvSpPr>
              <p:nvPr/>
            </p:nvSpPr>
            <p:spPr bwMode="auto">
              <a:xfrm flipV="1">
                <a:off x="4513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8" name="Line 71"/>
              <p:cNvSpPr>
                <a:spLocks noChangeShapeType="1"/>
              </p:cNvSpPr>
              <p:nvPr/>
            </p:nvSpPr>
            <p:spPr bwMode="auto">
              <a:xfrm flipV="1">
                <a:off x="4876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9" name="Line 72"/>
              <p:cNvSpPr>
                <a:spLocks noChangeShapeType="1"/>
              </p:cNvSpPr>
              <p:nvPr/>
            </p:nvSpPr>
            <p:spPr bwMode="auto">
              <a:xfrm flipV="1">
                <a:off x="5239" y="2087"/>
                <a:ext cx="0" cy="165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2570" name="Rectangle 106"/>
          <p:cNvSpPr>
            <a:spLocks noChangeArrowheads="1"/>
          </p:cNvSpPr>
          <p:nvPr/>
        </p:nvSpPr>
        <p:spPr bwMode="auto">
          <a:xfrm>
            <a:off x="2124075" y="4221163"/>
            <a:ext cx="4895850" cy="15811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" name="Rectangle 80"/>
          <p:cNvSpPr>
            <a:spLocks noChangeArrowheads="1"/>
          </p:cNvSpPr>
          <p:nvPr/>
        </p:nvSpPr>
        <p:spPr bwMode="auto">
          <a:xfrm>
            <a:off x="2411413" y="4784725"/>
            <a:ext cx="3454400" cy="261938"/>
          </a:xfrm>
          <a:prstGeom prst="rect">
            <a:avLst/>
          </a:prstGeom>
          <a:noFill/>
          <a:ln w="38100">
            <a:solidFill>
              <a:srgbClr val="FFC7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99409" name="Rectangle 81"/>
          <p:cNvSpPr>
            <a:spLocks noChangeArrowheads="1"/>
          </p:cNvSpPr>
          <p:nvPr/>
        </p:nvSpPr>
        <p:spPr bwMode="auto">
          <a:xfrm>
            <a:off x="2122488" y="4784725"/>
            <a:ext cx="2305050" cy="508000"/>
          </a:xfrm>
          <a:prstGeom prst="rect">
            <a:avLst/>
          </a:prstGeom>
          <a:noFill/>
          <a:ln w="38100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2573" name="Rectangle 83"/>
          <p:cNvSpPr>
            <a:spLocks noChangeArrowheads="1"/>
          </p:cNvSpPr>
          <p:nvPr/>
        </p:nvSpPr>
        <p:spPr bwMode="auto">
          <a:xfrm>
            <a:off x="4714875" y="4775200"/>
            <a:ext cx="1728788" cy="77311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2574" name="Rectangle 85"/>
          <p:cNvSpPr>
            <a:spLocks noChangeArrowheads="1"/>
          </p:cNvSpPr>
          <p:nvPr/>
        </p:nvSpPr>
        <p:spPr bwMode="auto">
          <a:xfrm>
            <a:off x="5002213" y="5294313"/>
            <a:ext cx="2017712" cy="506412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62575" name="Rectangle 86"/>
          <p:cNvSpPr>
            <a:spLocks noChangeArrowheads="1"/>
          </p:cNvSpPr>
          <p:nvPr/>
        </p:nvSpPr>
        <p:spPr bwMode="auto">
          <a:xfrm>
            <a:off x="4140200" y="3957638"/>
            <a:ext cx="1725613" cy="547687"/>
          </a:xfrm>
          <a:prstGeom prst="rect">
            <a:avLst/>
          </a:prstGeom>
          <a:noFill/>
          <a:ln w="38100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2579" name="Rectangle 76"/>
          <p:cNvSpPr>
            <a:spLocks noChangeArrowheads="1"/>
          </p:cNvSpPr>
          <p:nvPr/>
        </p:nvSpPr>
        <p:spPr bwMode="auto">
          <a:xfrm>
            <a:off x="3870325" y="4233863"/>
            <a:ext cx="2303463" cy="1566862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62580" name="Rectangle 116"/>
          <p:cNvSpPr>
            <a:spLocks noChangeArrowheads="1"/>
          </p:cNvSpPr>
          <p:nvPr/>
        </p:nvSpPr>
        <p:spPr bwMode="auto">
          <a:xfrm>
            <a:off x="2124075" y="3975100"/>
            <a:ext cx="287338" cy="1854200"/>
          </a:xfrm>
          <a:prstGeom prst="rect">
            <a:avLst/>
          </a:prstGeom>
          <a:solidFill>
            <a:srgbClr val="80808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1" name="Rectangle 117"/>
          <p:cNvSpPr>
            <a:spLocks noChangeArrowheads="1"/>
          </p:cNvSpPr>
          <p:nvPr/>
        </p:nvSpPr>
        <p:spPr bwMode="auto">
          <a:xfrm>
            <a:off x="2124075" y="3975100"/>
            <a:ext cx="4895850" cy="246063"/>
          </a:xfrm>
          <a:prstGeom prst="rect">
            <a:avLst/>
          </a:prstGeom>
          <a:solidFill>
            <a:srgbClr val="80808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82" name="Rectangle 118"/>
          <p:cNvSpPr>
            <a:spLocks noChangeArrowheads="1"/>
          </p:cNvSpPr>
          <p:nvPr/>
        </p:nvSpPr>
        <p:spPr bwMode="auto">
          <a:xfrm>
            <a:off x="6443663" y="3959225"/>
            <a:ext cx="576262" cy="1846263"/>
          </a:xfrm>
          <a:prstGeom prst="rect">
            <a:avLst/>
          </a:prstGeom>
          <a:solidFill>
            <a:srgbClr val="80808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A8ABA4-6F95-E645-BAB1-07E6CD236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A3FE3-9753-DE41-B1D5-3D48304C6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2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2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2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2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2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83" grpId="0" animBg="1"/>
      <p:bldP spid="62570" grpId="0" animBg="1"/>
      <p:bldP spid="62575" grpId="0" animBg="1"/>
      <p:bldP spid="62580" grpId="0" animBg="1"/>
      <p:bldP spid="62581" grpId="0" animBg="1"/>
      <p:bldP spid="6258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/>
          </p:cNvSpPr>
          <p:nvPr>
            <p:ph type="title"/>
          </p:nvPr>
        </p:nvSpPr>
        <p:spPr bwMode="auto">
          <a:xfrm>
            <a:off x="539750" y="333375"/>
            <a:ext cx="8064500" cy="8651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n>
                  <a:noFill/>
                </a:ln>
                <a:latin typeface="Calibri" charset="0"/>
                <a:ea typeface="ＭＳ Ｐゴシック" charset="0"/>
              </a:rPr>
              <a:t>Random Selection</a:t>
            </a:r>
          </a:p>
        </p:txBody>
      </p:sp>
      <p:sp>
        <p:nvSpPr>
          <p:cNvPr id="6451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571625"/>
            <a:ext cx="8229600" cy="46656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>
                <a:latin typeface="Calibri" charset="0"/>
                <a:ea typeface="ＭＳ Ｐゴシック" charset="0"/>
              </a:rPr>
              <a:t>Problem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How to select a query requestor if the hop distance is greater than 1?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alibri" charset="0"/>
                <a:ea typeface="ＭＳ Ｐゴシック" charset="0"/>
              </a:rPr>
              <a:t>Anonymous selection algorithm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We propose a near-uniform random selection process for a query initiator to select a query requestor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Even from agents that are not in communication range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Without disclosing the IDs of the involved agents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E209CE-2B45-E941-8AC3-96E212681D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8E3F8-FE40-0241-B9A2-5F5FD6C0F3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8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00" name="AutoShape 164"/>
          <p:cNvSpPr>
            <a:spLocks noChangeArrowheads="1"/>
          </p:cNvSpPr>
          <p:nvPr/>
        </p:nvSpPr>
        <p:spPr bwMode="auto">
          <a:xfrm>
            <a:off x="5152554" y="4218707"/>
            <a:ext cx="3095625" cy="576262"/>
          </a:xfrm>
          <a:prstGeom prst="wedgeEllipseCallout">
            <a:avLst>
              <a:gd name="adj1" fmla="val -76870"/>
              <a:gd name="adj2" fmla="val -33745"/>
            </a:avLst>
          </a:prstGeom>
          <a:solidFill>
            <a:srgbClr val="33CC33">
              <a:alpha val="30000"/>
            </a:srgbClr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400" b="1">
                <a:effectLst/>
                <a:latin typeface="Calibri" charset="0"/>
              </a:rPr>
              <a:t>Query Initiator</a:t>
            </a:r>
          </a:p>
        </p:txBody>
      </p:sp>
      <p:sp>
        <p:nvSpPr>
          <p:cNvPr id="65701" name="AutoShape 165"/>
          <p:cNvSpPr>
            <a:spLocks noChangeArrowheads="1"/>
          </p:cNvSpPr>
          <p:nvPr/>
        </p:nvSpPr>
        <p:spPr bwMode="auto">
          <a:xfrm>
            <a:off x="5225579" y="1986682"/>
            <a:ext cx="3095625" cy="576262"/>
          </a:xfrm>
          <a:prstGeom prst="wedgeEllipseCallout">
            <a:avLst>
              <a:gd name="adj1" fmla="val -116255"/>
              <a:gd name="adj2" fmla="val 43389"/>
            </a:avLst>
          </a:prstGeom>
          <a:solidFill>
            <a:srgbClr val="3366FF">
              <a:alpha val="30000"/>
            </a:srgbClr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400" b="1">
                <a:effectLst/>
                <a:latin typeface="Calibri" charset="0"/>
              </a:rPr>
              <a:t>Query Requestor</a:t>
            </a: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 bwMode="auto">
          <a:xfrm>
            <a:off x="539750" y="333375"/>
            <a:ext cx="8064500" cy="8651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n>
                  <a:noFill/>
                </a:ln>
                <a:latin typeface="Calibri" charset="0"/>
                <a:ea typeface="ＭＳ Ｐゴシック" charset="0"/>
              </a:rPr>
              <a:t>Random Selection</a:t>
            </a:r>
          </a:p>
        </p:txBody>
      </p:sp>
      <p:sp>
        <p:nvSpPr>
          <p:cNvPr id="106498" name="Oval 2"/>
          <p:cNvSpPr>
            <a:spLocks noChangeArrowheads="1"/>
          </p:cNvSpPr>
          <p:nvPr/>
        </p:nvSpPr>
        <p:spPr bwMode="auto">
          <a:xfrm>
            <a:off x="2830042" y="2894732"/>
            <a:ext cx="2765425" cy="2687637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3CCCC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06499" name="Oval 3"/>
          <p:cNvSpPr>
            <a:spLocks noChangeArrowheads="1"/>
          </p:cNvSpPr>
          <p:nvPr/>
        </p:nvSpPr>
        <p:spPr bwMode="auto">
          <a:xfrm>
            <a:off x="2637954" y="2088282"/>
            <a:ext cx="2765425" cy="2687637"/>
          </a:xfrm>
          <a:prstGeom prst="ellipse">
            <a:avLst/>
          </a:prstGeom>
          <a:solidFill>
            <a:srgbClr val="33CC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FFFF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ffectLst/>
              <a:cs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7704" y="1934294"/>
            <a:ext cx="4608513" cy="4591050"/>
            <a:chOff x="1138" y="902"/>
            <a:chExt cx="2903" cy="2892"/>
          </a:xfrm>
          <a:effectLst/>
        </p:grpSpPr>
        <p:sp>
          <p:nvSpPr>
            <p:cNvPr id="65622" name="Line 6"/>
            <p:cNvSpPr>
              <a:spLocks noChangeShapeType="1"/>
            </p:cNvSpPr>
            <p:nvPr/>
          </p:nvSpPr>
          <p:spPr bwMode="auto">
            <a:xfrm flipV="1">
              <a:off x="1138" y="902"/>
              <a:ext cx="0" cy="28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3" name="Line 7"/>
            <p:cNvSpPr>
              <a:spLocks noChangeShapeType="1"/>
            </p:cNvSpPr>
            <p:nvPr/>
          </p:nvSpPr>
          <p:spPr bwMode="auto">
            <a:xfrm flipV="1">
              <a:off x="1719" y="902"/>
              <a:ext cx="0" cy="28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Line 8"/>
            <p:cNvSpPr>
              <a:spLocks noChangeShapeType="1"/>
            </p:cNvSpPr>
            <p:nvPr/>
          </p:nvSpPr>
          <p:spPr bwMode="auto">
            <a:xfrm flipV="1">
              <a:off x="2299" y="902"/>
              <a:ext cx="0" cy="28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5" name="Line 9"/>
            <p:cNvSpPr>
              <a:spLocks noChangeShapeType="1"/>
            </p:cNvSpPr>
            <p:nvPr/>
          </p:nvSpPr>
          <p:spPr bwMode="auto">
            <a:xfrm flipV="1">
              <a:off x="2880" y="902"/>
              <a:ext cx="0" cy="28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6" name="Line 10"/>
            <p:cNvSpPr>
              <a:spLocks noChangeShapeType="1"/>
            </p:cNvSpPr>
            <p:nvPr/>
          </p:nvSpPr>
          <p:spPr bwMode="auto">
            <a:xfrm flipV="1">
              <a:off x="3461" y="902"/>
              <a:ext cx="0" cy="28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7" name="Line 11"/>
            <p:cNvSpPr>
              <a:spLocks noChangeShapeType="1"/>
            </p:cNvSpPr>
            <p:nvPr/>
          </p:nvSpPr>
          <p:spPr bwMode="auto">
            <a:xfrm flipV="1">
              <a:off x="4041" y="902"/>
              <a:ext cx="0" cy="28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8" name="Line 12"/>
            <p:cNvSpPr>
              <a:spLocks noChangeShapeType="1"/>
            </p:cNvSpPr>
            <p:nvPr/>
          </p:nvSpPr>
          <p:spPr bwMode="auto">
            <a:xfrm rot="-5400000">
              <a:off x="2583" y="-543"/>
              <a:ext cx="13" cy="290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9" name="Line 13"/>
            <p:cNvSpPr>
              <a:spLocks noChangeShapeType="1"/>
            </p:cNvSpPr>
            <p:nvPr/>
          </p:nvSpPr>
          <p:spPr bwMode="auto">
            <a:xfrm rot="-5400000">
              <a:off x="2583" y="38"/>
              <a:ext cx="13" cy="290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0" name="Line 14"/>
            <p:cNvSpPr>
              <a:spLocks noChangeShapeType="1"/>
            </p:cNvSpPr>
            <p:nvPr/>
          </p:nvSpPr>
          <p:spPr bwMode="auto">
            <a:xfrm rot="-5400000">
              <a:off x="2583" y="2336"/>
              <a:ext cx="13" cy="290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1" name="Line 15"/>
            <p:cNvSpPr>
              <a:spLocks noChangeShapeType="1"/>
            </p:cNvSpPr>
            <p:nvPr/>
          </p:nvSpPr>
          <p:spPr bwMode="auto">
            <a:xfrm rot="-5400000">
              <a:off x="2583" y="618"/>
              <a:ext cx="13" cy="290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2" name="Line 16"/>
            <p:cNvSpPr>
              <a:spLocks noChangeShapeType="1"/>
            </p:cNvSpPr>
            <p:nvPr/>
          </p:nvSpPr>
          <p:spPr bwMode="auto">
            <a:xfrm rot="-5400000">
              <a:off x="2583" y="1199"/>
              <a:ext cx="13" cy="290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3" name="Line 17"/>
            <p:cNvSpPr>
              <a:spLocks noChangeShapeType="1"/>
            </p:cNvSpPr>
            <p:nvPr/>
          </p:nvSpPr>
          <p:spPr bwMode="auto">
            <a:xfrm rot="-5400000">
              <a:off x="2583" y="1779"/>
              <a:ext cx="13" cy="290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38" name="Line 42"/>
          <p:cNvSpPr>
            <a:spLocks noChangeShapeType="1"/>
          </p:cNvSpPr>
          <p:nvPr/>
        </p:nvSpPr>
        <p:spPr bwMode="auto">
          <a:xfrm flipH="1" flipV="1">
            <a:off x="4022254" y="3569419"/>
            <a:ext cx="166688" cy="601663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06539" name="Line 43"/>
          <p:cNvSpPr>
            <a:spLocks noChangeShapeType="1"/>
          </p:cNvSpPr>
          <p:nvPr/>
        </p:nvSpPr>
        <p:spPr bwMode="auto">
          <a:xfrm flipH="1" flipV="1">
            <a:off x="3334867" y="2618507"/>
            <a:ext cx="608012" cy="7747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ffectLst/>
            </a:endParaRPr>
          </a:p>
        </p:txBody>
      </p:sp>
      <p:pic>
        <p:nvPicPr>
          <p:cNvPr id="65665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79" y="5876057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75" name="Oval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054" y="4147269"/>
            <a:ext cx="285750" cy="2857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77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79" y="5947494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78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17" y="5876057"/>
            <a:ext cx="287337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79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992" y="6091957"/>
            <a:ext cx="287337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80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92" y="5803032"/>
            <a:ext cx="287337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81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92" y="5299794"/>
            <a:ext cx="287337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82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92" y="4075832"/>
            <a:ext cx="287337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83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29" y="3283669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84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67" y="2562944"/>
            <a:ext cx="287337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85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054" y="2418482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86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79" y="2562944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87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754" y="2562944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88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54" y="3283669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89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29" y="3931369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90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29" y="4794969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91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92" y="5226769"/>
            <a:ext cx="287337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92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79" y="5299794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93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17" y="4867994"/>
            <a:ext cx="287337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94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754" y="3859932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95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17" y="3283669"/>
            <a:ext cx="287337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96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79" y="3139207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97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79" y="3931369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703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29" y="2418482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98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29" y="2418482"/>
            <a:ext cx="280988" cy="2873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702" name="Oval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154" y="3355107"/>
            <a:ext cx="287338" cy="2921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672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154" y="3355107"/>
            <a:ext cx="280988" cy="2873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EB2E9-CB57-9A48-BAC9-DBD42D2119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9DC4F-6195-1C4B-9ED9-6D537AC95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5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5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01" grpId="0" animBg="1"/>
      <p:bldP spid="106498" grpId="0" animBg="1"/>
      <p:bldP spid="106498" grpId="1" animBg="1"/>
      <p:bldP spid="106499" grpId="0" animBg="1"/>
      <p:bldP spid="106499" grpId="1" animBg="1"/>
      <p:bldP spid="106538" grpId="0" animBg="1"/>
      <p:bldP spid="106538" grpId="1" animBg="1"/>
      <p:bldP spid="106539" grpId="0" animBg="1"/>
      <p:bldP spid="106539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Computation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65995" y="3789040"/>
          <a:ext cx="2340002" cy="2340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192438" y="3789040"/>
          <a:ext cx="2340002" cy="2340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Broadcasting message (query initiator)</a:t>
            </a:r>
          </a:p>
          <a:p>
            <a:pPr lvl="1"/>
            <a:r>
              <a:rPr lang="en-US" dirty="0"/>
              <a:t>Unique message ID</a:t>
            </a:r>
          </a:p>
          <a:p>
            <a:pPr lvl="1"/>
            <a:r>
              <a:rPr lang="en-US" dirty="0"/>
              <a:t>Count initialized to 1</a:t>
            </a:r>
          </a:p>
          <a:p>
            <a:pPr lvl="1"/>
            <a:r>
              <a:rPr lang="en-US" dirty="0"/>
              <a:t>Hop count initialized as the maximum hop count</a:t>
            </a:r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/>
          </p:nvPr>
        </p:nvGraphicFramePr>
        <p:xfrm>
          <a:off x="539552" y="3789040"/>
          <a:ext cx="2340002" cy="2340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F79F7-F267-8349-AECF-F53B004E6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D2DF8-FC70-F440-B2EC-880BF0C4F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7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Versus Near-Uniform Selection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9552" y="2061070"/>
          <a:ext cx="3959998" cy="3959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8415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15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07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10.12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15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0.40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860032" y="2061069"/>
          <a:ext cx="3959998" cy="3959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714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2.18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14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2.11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14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2.60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14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7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579E3-F058-E54D-B410-1FD0597FDC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93BC-C4D9-1041-BB8C-CD737E939B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97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Secure Communication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18864" y="1801961"/>
          <a:ext cx="8229600" cy="465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3D5EC-8E7C-304F-9DBD-5DFBFA5ACD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C9DB-3326-2847-928C-9F9776CEB9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2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Importance of Location Privacy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Location-based spam</a:t>
            </a:r>
          </a:p>
          <a:p>
            <a:pPr lvl="1"/>
            <a:r>
              <a:rPr lang="en-US"/>
              <a:t>Unsolicited advertising</a:t>
            </a:r>
          </a:p>
          <a:p>
            <a:r>
              <a:rPr lang="en-US"/>
              <a:t>Personal safety</a:t>
            </a:r>
          </a:p>
          <a:p>
            <a:pPr lvl="1"/>
            <a:r>
              <a:rPr lang="en-US"/>
              <a:t>Stalking</a:t>
            </a:r>
          </a:p>
          <a:p>
            <a:pPr lvl="1"/>
            <a:r>
              <a:rPr lang="en-US"/>
              <a:t>Assault</a:t>
            </a:r>
          </a:p>
          <a:p>
            <a:r>
              <a:rPr lang="en-US"/>
              <a:t>Intrusive inferences</a:t>
            </a:r>
          </a:p>
          <a:p>
            <a:pPr lvl="1"/>
            <a:r>
              <a:rPr lang="en-US"/>
              <a:t>Person’s political views</a:t>
            </a:r>
          </a:p>
          <a:p>
            <a:pPr lvl="1"/>
            <a:r>
              <a:rPr lang="en-US"/>
              <a:t>Individual preferences</a:t>
            </a:r>
          </a:p>
          <a:p>
            <a:pPr lvl="1"/>
            <a:r>
              <a:rPr lang="en-US"/>
              <a:t>Health conditions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9B621-ED0C-5046-A3E8-1BF3C5E25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879C6-D948-234C-AEC8-F58C436B7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Privacy Preserving Group NN Queries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05983-8FA3-6E43-9B3D-0853A09869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15752-CD3B-2B4F-995E-098543042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Preserving </a:t>
            </a:r>
            <a:r>
              <a:rPr lang="en-US" i="1" dirty="0"/>
              <a:t>k</a:t>
            </a:r>
            <a:r>
              <a:rPr lang="en-US" dirty="0"/>
              <a:t>-GNN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14882"/>
          </a:xfrm>
        </p:spPr>
        <p:txBody>
          <a:bodyPr>
            <a:normAutofit/>
          </a:bodyPr>
          <a:lstStyle/>
          <a:p>
            <a:r>
              <a:rPr lang="en-US" dirty="0"/>
              <a:t>K-group nearest neighbor queries</a:t>
            </a:r>
          </a:p>
          <a:p>
            <a:pPr lvl="1"/>
            <a:r>
              <a:rPr lang="en-US" dirty="0"/>
              <a:t>Returns the location of a meeting place that minimizes the aggregate distance (SUM or MAX) for a group of users</a:t>
            </a:r>
          </a:p>
          <a:p>
            <a:pPr lvl="1"/>
            <a:r>
              <a:rPr lang="en-US" dirty="0"/>
              <a:t>Example: find a restaurant with the smallest travel distance (SUM) or time (MAX) for friends located at different positions</a:t>
            </a:r>
          </a:p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Do not reveal exact locations to the location service provider and not even to your friends!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26B20-182A-1145-990F-DE34EE870B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19617-730A-6E41-9117-C46C135BAE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5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8"/>
          <p:cNvSpPr>
            <a:spLocks noChangeArrowheads="1"/>
          </p:cNvSpPr>
          <p:nvPr/>
        </p:nvSpPr>
        <p:spPr bwMode="auto">
          <a:xfrm>
            <a:off x="4597846" y="1700808"/>
            <a:ext cx="4165600" cy="4330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22" name="Rectangle 52"/>
          <p:cNvSpPr>
            <a:spLocks noChangeArrowheads="1"/>
          </p:cNvSpPr>
          <p:nvPr/>
        </p:nvSpPr>
        <p:spPr bwMode="auto">
          <a:xfrm>
            <a:off x="5156646" y="3466108"/>
            <a:ext cx="673100" cy="673100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23" name="Rectangle 51"/>
          <p:cNvSpPr>
            <a:spLocks noChangeArrowheads="1"/>
          </p:cNvSpPr>
          <p:nvPr/>
        </p:nvSpPr>
        <p:spPr bwMode="auto">
          <a:xfrm>
            <a:off x="5842446" y="4634508"/>
            <a:ext cx="1028700" cy="571500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24" name="Rectangle 49"/>
          <p:cNvSpPr>
            <a:spLocks noChangeArrowheads="1"/>
          </p:cNvSpPr>
          <p:nvPr/>
        </p:nvSpPr>
        <p:spPr bwMode="auto">
          <a:xfrm>
            <a:off x="5918646" y="3262908"/>
            <a:ext cx="1054100" cy="584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25" name="Rectangle 48"/>
          <p:cNvSpPr>
            <a:spLocks noChangeArrowheads="1"/>
          </p:cNvSpPr>
          <p:nvPr/>
        </p:nvSpPr>
        <p:spPr bwMode="auto">
          <a:xfrm>
            <a:off x="7366446" y="2132608"/>
            <a:ext cx="1257300" cy="673100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26" name="Rectangle 54"/>
          <p:cNvSpPr>
            <a:spLocks noChangeArrowheads="1"/>
          </p:cNvSpPr>
          <p:nvPr/>
        </p:nvSpPr>
        <p:spPr bwMode="auto">
          <a:xfrm>
            <a:off x="5258246" y="2310408"/>
            <a:ext cx="381000" cy="787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27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134" y="1975446"/>
            <a:ext cx="280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721" y="3983633"/>
            <a:ext cx="280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009" y="3845521"/>
            <a:ext cx="280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96" y="3529608"/>
            <a:ext cx="280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784" y="2781896"/>
            <a:ext cx="280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1" y="3253383"/>
            <a:ext cx="280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759" y="4766271"/>
            <a:ext cx="280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Oval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946" y="2567583"/>
            <a:ext cx="287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Oval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546" y="4891683"/>
            <a:ext cx="287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Oval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646" y="3431183"/>
            <a:ext cx="287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Oval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646" y="2681883"/>
            <a:ext cx="287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Oval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46" y="3380383"/>
            <a:ext cx="287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1" name="Text Box 69"/>
          <p:cNvSpPr txBox="1">
            <a:spLocks noChangeArrowheads="1"/>
          </p:cNvSpPr>
          <p:nvPr/>
        </p:nvSpPr>
        <p:spPr bwMode="auto">
          <a:xfrm>
            <a:off x="5207446" y="2716808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l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7192" name="Text Box 70"/>
          <p:cNvSpPr txBox="1">
            <a:spLocks noChangeArrowheads="1"/>
          </p:cNvSpPr>
          <p:nvPr/>
        </p:nvSpPr>
        <p:spPr bwMode="auto">
          <a:xfrm>
            <a:off x="5145534" y="3429596"/>
            <a:ext cx="1079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l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193" name="Text Box 71"/>
          <p:cNvSpPr txBox="1">
            <a:spLocks noChangeArrowheads="1"/>
          </p:cNvSpPr>
          <p:nvPr/>
        </p:nvSpPr>
        <p:spPr bwMode="auto">
          <a:xfrm>
            <a:off x="6277421" y="4764683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l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7194" name="Text Box 72"/>
          <p:cNvSpPr txBox="1">
            <a:spLocks noChangeArrowheads="1"/>
          </p:cNvSpPr>
          <p:nvPr/>
        </p:nvSpPr>
        <p:spPr bwMode="auto">
          <a:xfrm>
            <a:off x="6215509" y="3381971"/>
            <a:ext cx="1079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l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7195" name="Text Box 73"/>
          <p:cNvSpPr txBox="1">
            <a:spLocks noChangeArrowheads="1"/>
          </p:cNvSpPr>
          <p:nvPr/>
        </p:nvSpPr>
        <p:spPr bwMode="auto">
          <a:xfrm>
            <a:off x="7956996" y="2456458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l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6045646" y="184050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i="1" baseline="-25000"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lang="en-US" sz="2400" b="1" baseline="-250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 Box 69"/>
          <p:cNvSpPr txBox="1">
            <a:spLocks noChangeArrowheads="1"/>
          </p:cNvSpPr>
          <p:nvPr/>
        </p:nvSpPr>
        <p:spPr bwMode="auto">
          <a:xfrm>
            <a:off x="4686746" y="286920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40" name="Text Box 69"/>
          <p:cNvSpPr txBox="1">
            <a:spLocks noChangeArrowheads="1"/>
          </p:cNvSpPr>
          <p:nvPr/>
        </p:nvSpPr>
        <p:spPr bwMode="auto">
          <a:xfrm>
            <a:off x="5537646" y="294540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1" name="Text Box 69"/>
          <p:cNvSpPr txBox="1">
            <a:spLocks noChangeArrowheads="1"/>
          </p:cNvSpPr>
          <p:nvPr/>
        </p:nvSpPr>
        <p:spPr bwMode="auto">
          <a:xfrm>
            <a:off x="6083746" y="402490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2" name="Text Box 69"/>
          <p:cNvSpPr txBox="1">
            <a:spLocks noChangeArrowheads="1"/>
          </p:cNvSpPr>
          <p:nvPr/>
        </p:nvSpPr>
        <p:spPr bwMode="auto">
          <a:xfrm>
            <a:off x="6515546" y="391060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43" name="Text Box 69"/>
          <p:cNvSpPr txBox="1">
            <a:spLocks noChangeArrowheads="1"/>
          </p:cNvSpPr>
          <p:nvPr/>
        </p:nvSpPr>
        <p:spPr bwMode="auto">
          <a:xfrm>
            <a:off x="7899846" y="358040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44" name="Text Box 69"/>
          <p:cNvSpPr txBox="1">
            <a:spLocks noChangeArrowheads="1"/>
          </p:cNvSpPr>
          <p:nvPr/>
        </p:nvSpPr>
        <p:spPr bwMode="auto">
          <a:xfrm>
            <a:off x="4674046" y="478690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pic>
        <p:nvPicPr>
          <p:cNvPr id="48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984" y="5194896"/>
            <a:ext cx="280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69"/>
          <p:cNvSpPr txBox="1">
            <a:spLocks noChangeArrowheads="1"/>
          </p:cNvSpPr>
          <p:nvPr/>
        </p:nvSpPr>
        <p:spPr bwMode="auto">
          <a:xfrm>
            <a:off x="6528246" y="526950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02752" cy="990600"/>
          </a:xfrm>
        </p:spPr>
        <p:txBody>
          <a:bodyPr>
            <a:noAutofit/>
          </a:bodyPr>
          <a:lstStyle/>
          <a:p>
            <a:r>
              <a:rPr lang="en-US" sz="3800" dirty="0"/>
              <a:t>Private Group Nearest Neighbor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43328" cy="4495800"/>
          </a:xfrm>
        </p:spPr>
        <p:txBody>
          <a:bodyPr/>
          <a:lstStyle/>
          <a:p>
            <a:pPr lvl="1"/>
            <a:r>
              <a:rPr lang="en-US" dirty="0"/>
              <a:t>How do we find the actual group nearest neighbor without revealing the locations of users to others?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do we efficiently evaluate group nearest neighbor queries with respect to a set of rectangles?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38D89-3A57-6F4E-B7BB-0AF8742878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DDD37-5493-1741-B911-BAF552A9F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3" grpId="0" animBg="1"/>
      <p:bldP spid="9224" grpId="0" animBg="1"/>
      <p:bldP spid="9225" grpId="0" animBg="1"/>
      <p:bldP spid="9226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9" grpId="0"/>
      <p:bldP spid="49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/>
          <p:nvPr/>
        </p:nvCxnSpPr>
        <p:spPr>
          <a:xfrm>
            <a:off x="1206500" y="3158850"/>
            <a:ext cx="401638" cy="35083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 flipV="1">
            <a:off x="508000" y="3870050"/>
            <a:ext cx="1562100" cy="330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82850" y="3741463"/>
            <a:ext cx="1555750" cy="3444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85800" y="2574650"/>
            <a:ext cx="1079500" cy="1079500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effectLst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82600" y="2346050"/>
            <a:ext cx="3060700" cy="3060700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effectLst/>
            </a:endParaRPr>
          </a:p>
        </p:txBody>
      </p:sp>
      <p:sp>
        <p:nvSpPr>
          <p:cNvPr id="74" name="Oval 73"/>
          <p:cNvSpPr/>
          <p:nvPr/>
        </p:nvSpPr>
        <p:spPr>
          <a:xfrm>
            <a:off x="787400" y="2041250"/>
            <a:ext cx="3311525" cy="331152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effectLst/>
            </a:endParaRPr>
          </a:p>
        </p:txBody>
      </p:sp>
      <p:sp>
        <p:nvSpPr>
          <p:cNvPr id="10248" name="Rectangle 68"/>
          <p:cNvSpPr>
            <a:spLocks noChangeArrowheads="1"/>
          </p:cNvSpPr>
          <p:nvPr/>
        </p:nvSpPr>
        <p:spPr bwMode="auto">
          <a:xfrm>
            <a:off x="266700" y="1469750"/>
            <a:ext cx="4165600" cy="4330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22" name="Rectangle 52"/>
          <p:cNvSpPr>
            <a:spLocks noChangeArrowheads="1"/>
          </p:cNvSpPr>
          <p:nvPr/>
        </p:nvSpPr>
        <p:spPr bwMode="auto">
          <a:xfrm>
            <a:off x="825500" y="3235050"/>
            <a:ext cx="673100" cy="673100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23" name="Rectangle 51"/>
          <p:cNvSpPr>
            <a:spLocks noChangeArrowheads="1"/>
          </p:cNvSpPr>
          <p:nvPr/>
        </p:nvSpPr>
        <p:spPr bwMode="auto">
          <a:xfrm>
            <a:off x="1511300" y="4403450"/>
            <a:ext cx="1028700" cy="571500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24" name="Rectangle 49"/>
          <p:cNvSpPr>
            <a:spLocks noChangeArrowheads="1"/>
          </p:cNvSpPr>
          <p:nvPr/>
        </p:nvSpPr>
        <p:spPr bwMode="auto">
          <a:xfrm>
            <a:off x="1587500" y="3031850"/>
            <a:ext cx="1054100" cy="584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25" name="Rectangle 48"/>
          <p:cNvSpPr>
            <a:spLocks noChangeArrowheads="1"/>
          </p:cNvSpPr>
          <p:nvPr/>
        </p:nvSpPr>
        <p:spPr bwMode="auto">
          <a:xfrm>
            <a:off x="3035300" y="1901550"/>
            <a:ext cx="1257300" cy="673100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26" name="Rectangle 54"/>
          <p:cNvSpPr>
            <a:spLocks noChangeArrowheads="1"/>
          </p:cNvSpPr>
          <p:nvPr/>
        </p:nvSpPr>
        <p:spPr bwMode="auto">
          <a:xfrm>
            <a:off x="927100" y="2079350"/>
            <a:ext cx="381000" cy="787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57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1744388"/>
            <a:ext cx="280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3752575"/>
            <a:ext cx="280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3614463"/>
            <a:ext cx="280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298550"/>
            <a:ext cx="280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1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550838"/>
            <a:ext cx="280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2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022325"/>
            <a:ext cx="280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3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4535213"/>
            <a:ext cx="280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Oval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2336525"/>
            <a:ext cx="287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Oval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4660625"/>
            <a:ext cx="287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Oval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3200125"/>
            <a:ext cx="287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7" name="Oval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450825"/>
            <a:ext cx="287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Oval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149325"/>
            <a:ext cx="287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9" name="Text Box 69"/>
          <p:cNvSpPr txBox="1">
            <a:spLocks noChangeArrowheads="1"/>
          </p:cNvSpPr>
          <p:nvPr/>
        </p:nvSpPr>
        <p:spPr bwMode="auto">
          <a:xfrm>
            <a:off x="876300" y="2485750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l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9240" name="Text Box 70"/>
          <p:cNvSpPr txBox="1">
            <a:spLocks noChangeArrowheads="1"/>
          </p:cNvSpPr>
          <p:nvPr/>
        </p:nvSpPr>
        <p:spPr bwMode="auto">
          <a:xfrm>
            <a:off x="814388" y="3198538"/>
            <a:ext cx="1079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l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241" name="Text Box 71"/>
          <p:cNvSpPr txBox="1">
            <a:spLocks noChangeArrowheads="1"/>
          </p:cNvSpPr>
          <p:nvPr/>
        </p:nvSpPr>
        <p:spPr bwMode="auto">
          <a:xfrm>
            <a:off x="1946275" y="4533625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l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9242" name="Text Box 72"/>
          <p:cNvSpPr txBox="1">
            <a:spLocks noChangeArrowheads="1"/>
          </p:cNvSpPr>
          <p:nvPr/>
        </p:nvSpPr>
        <p:spPr bwMode="auto">
          <a:xfrm>
            <a:off x="1884363" y="3150913"/>
            <a:ext cx="1079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l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243" name="Text Box 73"/>
          <p:cNvSpPr txBox="1">
            <a:spLocks noChangeArrowheads="1"/>
          </p:cNvSpPr>
          <p:nvPr/>
        </p:nvSpPr>
        <p:spPr bwMode="auto">
          <a:xfrm>
            <a:off x="3625850" y="2225400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l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0274" name="Text Box 69"/>
          <p:cNvSpPr txBox="1">
            <a:spLocks noChangeArrowheads="1"/>
          </p:cNvSpPr>
          <p:nvPr/>
        </p:nvSpPr>
        <p:spPr bwMode="auto">
          <a:xfrm>
            <a:off x="1714500" y="16094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i="1" baseline="-25000"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lang="en-US" sz="2400" b="1" baseline="-250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75" name="Text Box 69"/>
          <p:cNvSpPr txBox="1">
            <a:spLocks noChangeArrowheads="1"/>
          </p:cNvSpPr>
          <p:nvPr/>
        </p:nvSpPr>
        <p:spPr bwMode="auto">
          <a:xfrm>
            <a:off x="355600" y="26381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0276" name="Text Box 69"/>
          <p:cNvSpPr txBox="1">
            <a:spLocks noChangeArrowheads="1"/>
          </p:cNvSpPr>
          <p:nvPr/>
        </p:nvSpPr>
        <p:spPr bwMode="auto">
          <a:xfrm>
            <a:off x="1206500" y="27143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0277" name="Text Box 69"/>
          <p:cNvSpPr txBox="1">
            <a:spLocks noChangeArrowheads="1"/>
          </p:cNvSpPr>
          <p:nvPr/>
        </p:nvSpPr>
        <p:spPr bwMode="auto">
          <a:xfrm>
            <a:off x="1752600" y="37938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278" name="Text Box 69"/>
          <p:cNvSpPr txBox="1">
            <a:spLocks noChangeArrowheads="1"/>
          </p:cNvSpPr>
          <p:nvPr/>
        </p:nvSpPr>
        <p:spPr bwMode="auto">
          <a:xfrm>
            <a:off x="2184400" y="36795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10279" name="Text Box 69"/>
          <p:cNvSpPr txBox="1">
            <a:spLocks noChangeArrowheads="1"/>
          </p:cNvSpPr>
          <p:nvPr/>
        </p:nvSpPr>
        <p:spPr bwMode="auto">
          <a:xfrm>
            <a:off x="3568700" y="33493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10280" name="Text Box 69"/>
          <p:cNvSpPr txBox="1">
            <a:spLocks noChangeArrowheads="1"/>
          </p:cNvSpPr>
          <p:nvPr/>
        </p:nvSpPr>
        <p:spPr bwMode="auto">
          <a:xfrm>
            <a:off x="342900" y="45558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6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7194"/>
              </p:ext>
            </p:extLst>
          </p:nvPr>
        </p:nvGraphicFramePr>
        <p:xfrm>
          <a:off x="4762709" y="1322550"/>
          <a:ext cx="4051090" cy="170307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454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p</a:t>
                      </a:r>
                      <a:r>
                        <a:rPr kumimoji="0" lang="en-US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2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3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157"/>
              </p:ext>
            </p:extLst>
          </p:nvPr>
        </p:nvGraphicFramePr>
        <p:xfrm>
          <a:off x="4775409" y="3633950"/>
          <a:ext cx="4051090" cy="170307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454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p</a:t>
                      </a:r>
                      <a:r>
                        <a:rPr kumimoji="0" lang="en-US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2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17.5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28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26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3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22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28.5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37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28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24.5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43.5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37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34.5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33.5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47.5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57.5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52.5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83" name="TextBox 49"/>
          <p:cNvSpPr txBox="1">
            <a:spLocks noChangeArrowheads="1"/>
          </p:cNvSpPr>
          <p:nvPr/>
        </p:nvSpPr>
        <p:spPr bwMode="auto">
          <a:xfrm>
            <a:off x="4716016" y="3074266"/>
            <a:ext cx="41044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Distances from users to data objects</a:t>
            </a:r>
          </a:p>
        </p:txBody>
      </p:sp>
      <p:sp>
        <p:nvSpPr>
          <p:cNvPr id="10284" name="TextBox 50"/>
          <p:cNvSpPr txBox="1">
            <a:spLocks noChangeArrowheads="1"/>
          </p:cNvSpPr>
          <p:nvPr/>
        </p:nvSpPr>
        <p:spPr bwMode="auto">
          <a:xfrm>
            <a:off x="4644008" y="5390716"/>
            <a:ext cx="44999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Updated distances after adding each user’s actual distance to the data objects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245100" y="3933550"/>
            <a:ext cx="3784600" cy="30480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45100" y="5063850"/>
            <a:ext cx="3784600" cy="30480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pic>
        <p:nvPicPr>
          <p:cNvPr id="10287" name="Oval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4963838"/>
            <a:ext cx="2809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8" name="Text Box 69"/>
          <p:cNvSpPr txBox="1">
            <a:spLocks noChangeArrowheads="1"/>
          </p:cNvSpPr>
          <p:nvPr/>
        </p:nvSpPr>
        <p:spPr bwMode="auto">
          <a:xfrm>
            <a:off x="2197100" y="50384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b="1" i="1"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lang="en-US" sz="2400" b="1" baseline="-25000"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 rot="743029">
            <a:off x="2841625" y="3847825"/>
            <a:ext cx="750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 rot="-656479">
            <a:off x="858838" y="3965300"/>
            <a:ext cx="893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effectLst/>
                <a:latin typeface="Arial" charset="0"/>
              </a:rPr>
              <a:t>8.5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 rot="2329889">
            <a:off x="1125538" y="3431900"/>
            <a:ext cx="893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66" name="AutoShape 165"/>
          <p:cNvSpPr>
            <a:spLocks noChangeArrowheads="1"/>
          </p:cNvSpPr>
          <p:nvPr/>
        </p:nvSpPr>
        <p:spPr bwMode="auto">
          <a:xfrm>
            <a:off x="4060825" y="2066650"/>
            <a:ext cx="3095625" cy="774700"/>
          </a:xfrm>
          <a:prstGeom prst="wedgeEllipseCallout">
            <a:avLst>
              <a:gd name="adj1" fmla="val -100106"/>
              <a:gd name="adj2" fmla="val 161051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effectLst/>
                <a:latin typeface="Calibri"/>
                <a:ea typeface="+mn-ea"/>
                <a:cs typeface="Calibri"/>
              </a:rPr>
              <a:t>Group nearest neighbor </a:t>
            </a:r>
          </a:p>
        </p:txBody>
      </p:sp>
      <p:sp>
        <p:nvSpPr>
          <p:cNvPr id="67" name="AutoShape 165"/>
          <p:cNvSpPr>
            <a:spLocks noChangeArrowheads="1"/>
          </p:cNvSpPr>
          <p:nvPr/>
        </p:nvSpPr>
        <p:spPr bwMode="auto">
          <a:xfrm>
            <a:off x="2943225" y="1266550"/>
            <a:ext cx="3095625" cy="774700"/>
          </a:xfrm>
          <a:prstGeom prst="wedgeEllipseCallout">
            <a:avLst>
              <a:gd name="adj1" fmla="val -103389"/>
              <a:gd name="adj2" fmla="val 11678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r>
              <a:rPr lang="en-US" sz="2400" b="1" i="1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u</a:t>
            </a:r>
            <a:r>
              <a:rPr lang="en-US" sz="2400" b="1" baseline="-25000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1</a:t>
            </a:r>
            <a:r>
              <a:rPr lang="en-US" sz="2400" b="1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’s location is identified!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99102"/>
            <a:ext cx="7886700" cy="1325563"/>
          </a:xfrm>
        </p:spPr>
        <p:txBody>
          <a:bodyPr/>
          <a:lstStyle/>
          <a:p>
            <a:r>
              <a:rPr lang="en-US" dirty="0"/>
              <a:t>Distance Intersection Attack I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46688" y="4195488"/>
            <a:ext cx="3784600" cy="304800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306DE0-6619-2D45-9639-AF2E0D590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62593-EFDF-2640-BB5C-530A31C28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4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4" grpId="0" animBg="1"/>
      <p:bldP spid="9222" grpId="0" animBg="1"/>
      <p:bldP spid="9223" grpId="0" animBg="1"/>
      <p:bldP spid="9224" grpId="0" animBg="1"/>
      <p:bldP spid="9225" grpId="0" animBg="1"/>
      <p:bldP spid="9239" grpId="0"/>
      <p:bldP spid="9240" grpId="0"/>
      <p:bldP spid="9242" grpId="0"/>
      <p:bldP spid="56" grpId="0" animBg="1"/>
      <p:bldP spid="56" grpId="1" animBg="1"/>
      <p:bldP spid="57" grpId="0" animBg="1"/>
      <p:bldP spid="57" grpId="1" animBg="1"/>
      <p:bldP spid="106" grpId="0"/>
      <p:bldP spid="107" grpId="0"/>
      <p:bldP spid="108" grpId="0"/>
      <p:bldP spid="66" grpId="0" animBg="1"/>
      <p:bldP spid="67" grpId="0" animBg="1"/>
      <p:bldP spid="67" grpId="1" animBg="1"/>
      <p:bldP spid="65" grpId="0" animBg="1"/>
      <p:bldP spid="6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5"/>
          <p:cNvSpPr>
            <a:spLocks noChangeArrowheads="1"/>
          </p:cNvSpPr>
          <p:nvPr/>
        </p:nvSpPr>
        <p:spPr bwMode="auto">
          <a:xfrm>
            <a:off x="228600" y="1524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800" i="1" dirty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4762709" y="1798246"/>
          <a:ext cx="4051090" cy="170307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454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p</a:t>
                      </a:r>
                      <a:r>
                        <a:rPr kumimoji="0" lang="en-US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2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3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4775409" y="4132700"/>
          <a:ext cx="4051090" cy="170307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454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p</a:t>
                      </a:r>
                      <a:r>
                        <a:rPr kumimoji="0" lang="en-US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sz="18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1" i="0" u="none" strike="noStrike" kern="1200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4444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1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2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17.5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28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26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  <a:latin typeface="+mj-lt"/>
                        </a:rPr>
                        <a:t>3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22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28.5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37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28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24.5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43.5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37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4444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34.5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33.5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47.5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57.5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48.5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52.5</a:t>
                      </a:r>
                    </a:p>
                  </a:txBody>
                  <a:tcPr marL="9525" marR="9525" marT="9525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44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271" name="TextBox 49"/>
          <p:cNvSpPr txBox="1">
            <a:spLocks noChangeArrowheads="1"/>
          </p:cNvSpPr>
          <p:nvPr/>
        </p:nvSpPr>
        <p:spPr bwMode="auto">
          <a:xfrm>
            <a:off x="4716016" y="3532946"/>
            <a:ext cx="41044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Distances from users to data objects</a:t>
            </a:r>
          </a:p>
        </p:txBody>
      </p:sp>
      <p:sp>
        <p:nvSpPr>
          <p:cNvPr id="11272" name="TextBox 50"/>
          <p:cNvSpPr txBox="1">
            <a:spLocks noChangeArrowheads="1"/>
          </p:cNvSpPr>
          <p:nvPr/>
        </p:nvSpPr>
        <p:spPr bwMode="auto">
          <a:xfrm>
            <a:off x="4572000" y="5867400"/>
            <a:ext cx="44644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Updated distances after adding each user’s actual distance to the data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Intersection Attack II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87344" cy="4495800"/>
          </a:xfrm>
        </p:spPr>
        <p:txBody>
          <a:bodyPr/>
          <a:lstStyle/>
          <a:p>
            <a:r>
              <a:rPr lang="en-US" dirty="0"/>
              <a:t>Distance intersection attack</a:t>
            </a:r>
          </a:p>
          <a:p>
            <a:pPr lvl="1"/>
            <a:r>
              <a:rPr lang="en-US" dirty="0"/>
              <a:t>If a user’s distances from three or more data objects are revealed, the user’s location is the intersection point of all circles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F0EC6-A312-B941-B10B-D8D63CD9B7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BA0614-F54B-9F46-9160-23B3B9C83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1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Solution: Use Aggregate Information</a:t>
            </a:r>
            <a:endParaRPr lang="en-US" dirty="0"/>
          </a:p>
        </p:txBody>
      </p:sp>
      <p:sp>
        <p:nvSpPr>
          <p:cNvPr id="12290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LSP</a:t>
            </a:r>
          </a:p>
          <a:p>
            <a:pPr lvl="1"/>
            <a:r>
              <a:rPr lang="en-US" dirty="0">
                <a:latin typeface="Calibri" charset="0"/>
              </a:rPr>
              <a:t>Set of candidate data objects</a:t>
            </a:r>
          </a:p>
          <a:p>
            <a:pPr lvl="1"/>
            <a:r>
              <a:rPr lang="en-US" dirty="0">
                <a:latin typeface="Calibri" charset="0"/>
              </a:rPr>
              <a:t>For each candidate data object </a:t>
            </a:r>
            <a:r>
              <a:rPr lang="en-US" i="1" dirty="0" err="1">
                <a:latin typeface="Calibri" charset="0"/>
              </a:rPr>
              <a:t>p</a:t>
            </a:r>
            <a:r>
              <a:rPr lang="en-US" i="1" baseline="-25000" dirty="0" err="1">
                <a:latin typeface="Calibri" charset="0"/>
              </a:rPr>
              <a:t>h</a:t>
            </a:r>
            <a:r>
              <a:rPr lang="en-US" dirty="0">
                <a:latin typeface="Calibri" charset="0"/>
              </a:rPr>
              <a:t>:</a:t>
            </a:r>
            <a:endParaRPr lang="en-US" i="1" dirty="0">
              <a:latin typeface="Calibri" charset="0"/>
            </a:endParaRPr>
          </a:p>
          <a:p>
            <a:pPr marL="685800" lvl="2" indent="0">
              <a:buNone/>
            </a:pPr>
            <a:r>
              <a:rPr lang="en-US" i="1" dirty="0">
                <a:latin typeface="Calibri" charset="0"/>
              </a:rPr>
              <a:t>	</a:t>
            </a:r>
            <a:r>
              <a:rPr lang="en-US" sz="2400" i="1" dirty="0" err="1">
                <a:latin typeface="Calibri" charset="0"/>
              </a:rPr>
              <a:t>d</a:t>
            </a:r>
            <a:r>
              <a:rPr lang="en-US" sz="2400" i="1" baseline="-25000" dirty="0" err="1">
                <a:latin typeface="Calibri" charset="0"/>
              </a:rPr>
              <a:t>max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i="1" dirty="0" err="1">
                <a:latin typeface="Calibri" charset="0"/>
              </a:rPr>
              <a:t>p</a:t>
            </a:r>
            <a:r>
              <a:rPr lang="en-US" sz="2400" i="1" baseline="-25000" dirty="0" err="1">
                <a:latin typeface="Calibri" charset="0"/>
              </a:rPr>
              <a:t>h</a:t>
            </a:r>
            <a:r>
              <a:rPr lang="en-US" sz="2400" dirty="0">
                <a:latin typeface="Calibri" charset="0"/>
              </a:rPr>
              <a:t>) = ∑</a:t>
            </a:r>
            <a:r>
              <a:rPr lang="en-US" sz="2400" i="1" baseline="-25000" dirty="0" err="1">
                <a:latin typeface="Calibri" charset="0"/>
              </a:rPr>
              <a:t>i</a:t>
            </a:r>
            <a:r>
              <a:rPr lang="en-US" sz="2400" baseline="-25000" dirty="0">
                <a:latin typeface="Calibri" charset="0"/>
              </a:rPr>
              <a:t>=1…</a:t>
            </a:r>
            <a:r>
              <a:rPr lang="en-US" sz="2400" i="1" baseline="-25000" dirty="0">
                <a:latin typeface="Calibri" charset="0"/>
              </a:rPr>
              <a:t>n</a:t>
            </a:r>
            <a:r>
              <a:rPr lang="en-US" sz="2400" baseline="-25000" dirty="0">
                <a:latin typeface="Calibri" charset="0"/>
              </a:rPr>
              <a:t> </a:t>
            </a:r>
            <a:r>
              <a:rPr lang="en-US" sz="2400" i="1" dirty="0" err="1">
                <a:latin typeface="Calibri" charset="0"/>
              </a:rPr>
              <a:t>MaxDist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i="1" dirty="0" err="1">
                <a:latin typeface="Calibri" charset="0"/>
              </a:rPr>
              <a:t>R</a:t>
            </a:r>
            <a:r>
              <a:rPr lang="en-US" sz="2400" i="1" baseline="-25000" dirty="0" err="1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, </a:t>
            </a:r>
            <a:r>
              <a:rPr lang="en-US" sz="2400" i="1" dirty="0" err="1">
                <a:latin typeface="Calibri" charset="0"/>
              </a:rPr>
              <a:t>p</a:t>
            </a:r>
            <a:r>
              <a:rPr lang="en-US" sz="2400" i="1" baseline="-25000" dirty="0" err="1">
                <a:latin typeface="Calibri" charset="0"/>
              </a:rPr>
              <a:t>h</a:t>
            </a:r>
            <a:r>
              <a:rPr lang="en-US" sz="2400" dirty="0">
                <a:latin typeface="Calibri" charset="0"/>
              </a:rPr>
              <a:t>)</a:t>
            </a:r>
          </a:p>
          <a:p>
            <a:r>
              <a:rPr lang="en-US" dirty="0">
                <a:latin typeface="Calibri" charset="0"/>
              </a:rPr>
              <a:t>U</a:t>
            </a:r>
            <a:r>
              <a:rPr lang="en-US" sz="2800" dirty="0">
                <a:latin typeface="Calibri" charset="0"/>
              </a:rPr>
              <a:t>ser</a:t>
            </a:r>
          </a:p>
          <a:p>
            <a:pPr lvl="1"/>
            <a:r>
              <a:rPr lang="en-US" sz="2400" i="1" dirty="0" err="1">
                <a:latin typeface="Calibri" charset="0"/>
              </a:rPr>
              <a:t>u</a:t>
            </a:r>
            <a:r>
              <a:rPr lang="en-US" sz="2400" i="1" baseline="-25000" dirty="0" err="1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 computes </a:t>
            </a:r>
            <a:r>
              <a:rPr lang="en-US" sz="2400" i="1" dirty="0" err="1">
                <a:latin typeface="Calibri" charset="0"/>
              </a:rPr>
              <a:t>d</a:t>
            </a:r>
            <a:r>
              <a:rPr lang="en-US" i="1" dirty="0" err="1">
                <a:latin typeface="Calibri" charset="0"/>
              </a:rPr>
              <a:t>'</a:t>
            </a:r>
            <a:r>
              <a:rPr lang="en-US" sz="2400" i="1" baseline="-25000" dirty="0" err="1">
                <a:latin typeface="Calibri" charset="0"/>
              </a:rPr>
              <a:t>max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i="1" dirty="0" err="1">
                <a:latin typeface="Calibri" charset="0"/>
              </a:rPr>
              <a:t>p</a:t>
            </a:r>
            <a:r>
              <a:rPr lang="en-US" sz="2400" i="1" baseline="-25000" dirty="0" err="1">
                <a:latin typeface="Calibri" charset="0"/>
              </a:rPr>
              <a:t>h</a:t>
            </a:r>
            <a:r>
              <a:rPr lang="en-US" sz="2400" dirty="0">
                <a:latin typeface="Calibri" charset="0"/>
              </a:rPr>
              <a:t>) for </a:t>
            </a:r>
            <a:r>
              <a:rPr lang="en-US" sz="2400" i="1" dirty="0" err="1">
                <a:latin typeface="Calibri" charset="0"/>
              </a:rPr>
              <a:t>p</a:t>
            </a:r>
            <a:r>
              <a:rPr lang="en-US" sz="2400" i="1" baseline="-25000" dirty="0" err="1">
                <a:latin typeface="Calibri" charset="0"/>
              </a:rPr>
              <a:t>h</a:t>
            </a:r>
            <a:r>
              <a:rPr lang="en-US" sz="2400" dirty="0">
                <a:latin typeface="Calibri" charset="0"/>
              </a:rPr>
              <a:t> and updates </a:t>
            </a:r>
            <a:r>
              <a:rPr lang="en-US" sz="2400" i="1" dirty="0" err="1">
                <a:latin typeface="Calibri" charset="0"/>
              </a:rPr>
              <a:t>d</a:t>
            </a:r>
            <a:r>
              <a:rPr lang="en-US" sz="2400" i="1" baseline="-25000" dirty="0" err="1">
                <a:latin typeface="Calibri" charset="0"/>
              </a:rPr>
              <a:t>max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i="1" dirty="0" err="1">
                <a:latin typeface="Calibri" charset="0"/>
              </a:rPr>
              <a:t>p</a:t>
            </a:r>
            <a:r>
              <a:rPr lang="en-US" sz="2400" i="1" baseline="-25000" dirty="0" err="1">
                <a:latin typeface="Calibri" charset="0"/>
              </a:rPr>
              <a:t>h</a:t>
            </a:r>
            <a:r>
              <a:rPr lang="en-US" sz="2400" dirty="0">
                <a:latin typeface="Calibri" charset="0"/>
              </a:rPr>
              <a:t>)	</a:t>
            </a:r>
            <a:r>
              <a:rPr lang="en-US" sz="2400" i="1" dirty="0" err="1">
                <a:latin typeface="Calibri" charset="0"/>
              </a:rPr>
              <a:t>d</a:t>
            </a:r>
            <a:r>
              <a:rPr lang="en-US" sz="2400" i="1" baseline="-25000" dirty="0" err="1">
                <a:latin typeface="Calibri" charset="0"/>
              </a:rPr>
              <a:t>max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i="1" dirty="0" err="1">
                <a:latin typeface="Calibri" charset="0"/>
              </a:rPr>
              <a:t>p</a:t>
            </a:r>
            <a:r>
              <a:rPr lang="en-US" sz="2400" i="1" baseline="-25000" dirty="0" err="1">
                <a:latin typeface="Calibri" charset="0"/>
              </a:rPr>
              <a:t>h</a:t>
            </a:r>
            <a:r>
              <a:rPr lang="en-US" sz="2400" dirty="0">
                <a:latin typeface="Calibri" charset="0"/>
              </a:rPr>
              <a:t>) </a:t>
            </a:r>
            <a:r>
              <a:rPr lang="en-US" dirty="0">
                <a:latin typeface="Symbol" charset="2"/>
                <a:cs typeface="Symbol" charset="2"/>
                <a:sym typeface="Wingdings"/>
              </a:rPr>
              <a:t>←</a:t>
            </a:r>
            <a:r>
              <a:rPr lang="en-US" sz="2400" i="1" dirty="0">
                <a:latin typeface="Calibri" charset="0"/>
              </a:rPr>
              <a:t> </a:t>
            </a:r>
            <a:r>
              <a:rPr lang="en-US" sz="2400" i="1" dirty="0" err="1">
                <a:latin typeface="Calibri" charset="0"/>
              </a:rPr>
              <a:t>d</a:t>
            </a:r>
            <a:r>
              <a:rPr lang="en-US" sz="2400" i="1" baseline="-25000" dirty="0" err="1">
                <a:latin typeface="Calibri" charset="0"/>
              </a:rPr>
              <a:t>max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i="1" dirty="0" err="1">
                <a:latin typeface="Calibri" charset="0"/>
              </a:rPr>
              <a:t>p</a:t>
            </a:r>
            <a:r>
              <a:rPr lang="en-US" sz="2400" i="1" baseline="-25000" dirty="0" err="1">
                <a:latin typeface="Calibri" charset="0"/>
              </a:rPr>
              <a:t>h</a:t>
            </a:r>
            <a:r>
              <a:rPr lang="en-US" sz="2400" dirty="0">
                <a:latin typeface="Calibri" charset="0"/>
              </a:rPr>
              <a:t>) - </a:t>
            </a:r>
            <a:r>
              <a:rPr lang="en-US" sz="2400" i="1" dirty="0" err="1">
                <a:latin typeface="Calibri" charset="0"/>
              </a:rPr>
              <a:t>MaxDist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i="1" dirty="0" err="1">
                <a:latin typeface="Calibri" charset="0"/>
              </a:rPr>
              <a:t>R</a:t>
            </a:r>
            <a:r>
              <a:rPr lang="en-US" sz="2400" i="1" baseline="-25000" dirty="0" err="1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, </a:t>
            </a:r>
            <a:r>
              <a:rPr lang="en-US" sz="2400" i="1" dirty="0" err="1">
                <a:latin typeface="Calibri" charset="0"/>
              </a:rPr>
              <a:t>p</a:t>
            </a:r>
            <a:r>
              <a:rPr lang="en-US" sz="2400" i="1" baseline="-25000" dirty="0" err="1">
                <a:latin typeface="Calibri" charset="0"/>
              </a:rPr>
              <a:t>h</a:t>
            </a:r>
            <a:r>
              <a:rPr lang="en-US" sz="2400" dirty="0">
                <a:latin typeface="Calibri" charset="0"/>
              </a:rPr>
              <a:t>) + </a:t>
            </a:r>
            <a:r>
              <a:rPr lang="en-US" sz="2400" i="1" dirty="0" err="1">
                <a:latin typeface="Calibri" charset="0"/>
              </a:rPr>
              <a:t>Dist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i="1" dirty="0">
                <a:latin typeface="Calibri" charset="0"/>
              </a:rPr>
              <a:t>l</a:t>
            </a:r>
            <a:r>
              <a:rPr lang="en-US" sz="2400" i="1" baseline="-25000" dirty="0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, </a:t>
            </a:r>
            <a:r>
              <a:rPr lang="en-US" sz="2400" i="1" dirty="0" err="1">
                <a:latin typeface="Calibri" charset="0"/>
              </a:rPr>
              <a:t>p</a:t>
            </a:r>
            <a:r>
              <a:rPr lang="en-US" sz="2400" i="1" baseline="-25000" dirty="0" err="1">
                <a:latin typeface="Calibri" charset="0"/>
              </a:rPr>
              <a:t>h</a:t>
            </a:r>
            <a:r>
              <a:rPr lang="en-US" sz="2400" dirty="0">
                <a:latin typeface="Calibri" charset="0"/>
              </a:rPr>
              <a:t>)</a:t>
            </a:r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After all updates</a:t>
            </a:r>
          </a:p>
          <a:p>
            <a:pPr lvl="1"/>
            <a:r>
              <a:rPr lang="en-US" i="1" dirty="0" err="1">
                <a:latin typeface="Calibri" charset="0"/>
              </a:rPr>
              <a:t>d</a:t>
            </a:r>
            <a:r>
              <a:rPr lang="en-US" i="1" baseline="-25000" dirty="0" err="1">
                <a:latin typeface="Calibri" charset="0"/>
              </a:rPr>
              <a:t>max</a:t>
            </a:r>
            <a:r>
              <a:rPr lang="en-US" dirty="0">
                <a:latin typeface="Calibri" charset="0"/>
              </a:rPr>
              <a:t>(</a:t>
            </a:r>
            <a:r>
              <a:rPr lang="en-US" i="1" dirty="0" err="1">
                <a:latin typeface="Calibri" charset="0"/>
              </a:rPr>
              <a:t>p</a:t>
            </a:r>
            <a:r>
              <a:rPr lang="en-US" i="1" baseline="-25000" dirty="0" err="1">
                <a:latin typeface="Calibri" charset="0"/>
              </a:rPr>
              <a:t>h</a:t>
            </a:r>
            <a:r>
              <a:rPr lang="en-US" dirty="0">
                <a:latin typeface="Calibri" charset="0"/>
              </a:rPr>
              <a:t>) represents the total distance of </a:t>
            </a:r>
            <a:r>
              <a:rPr lang="en-US" i="1" dirty="0" err="1">
                <a:latin typeface="Calibri" charset="0"/>
              </a:rPr>
              <a:t>p</a:t>
            </a:r>
            <a:r>
              <a:rPr lang="en-US" i="1" baseline="-25000" dirty="0" err="1">
                <a:latin typeface="Calibri" charset="0"/>
              </a:rPr>
              <a:t>h</a:t>
            </a:r>
            <a:r>
              <a:rPr lang="en-US" i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to the group:	</a:t>
            </a:r>
            <a:r>
              <a:rPr lang="en-US" i="1" dirty="0" err="1">
                <a:latin typeface="Calibri" charset="0"/>
              </a:rPr>
              <a:t>d</a:t>
            </a:r>
            <a:r>
              <a:rPr lang="en-US" i="1" baseline="-25000" dirty="0" err="1">
                <a:latin typeface="Calibri" charset="0"/>
              </a:rPr>
              <a:t>max</a:t>
            </a:r>
            <a:r>
              <a:rPr lang="en-US" dirty="0">
                <a:latin typeface="Calibri" charset="0"/>
              </a:rPr>
              <a:t>(</a:t>
            </a:r>
            <a:r>
              <a:rPr lang="en-US" i="1" dirty="0" err="1">
                <a:latin typeface="Calibri" charset="0"/>
              </a:rPr>
              <a:t>p</a:t>
            </a:r>
            <a:r>
              <a:rPr lang="en-US" i="1" baseline="-25000" dirty="0" err="1">
                <a:latin typeface="Calibri" charset="0"/>
              </a:rPr>
              <a:t>h</a:t>
            </a:r>
            <a:r>
              <a:rPr lang="en-US" dirty="0">
                <a:latin typeface="Calibri" charset="0"/>
              </a:rPr>
              <a:t>) = ∑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baseline="-25000" dirty="0">
                <a:latin typeface="Calibri" charset="0"/>
              </a:rPr>
              <a:t>=1…</a:t>
            </a:r>
            <a:r>
              <a:rPr lang="en-US" i="1" baseline="-25000" dirty="0">
                <a:latin typeface="Calibri" charset="0"/>
              </a:rPr>
              <a:t>n</a:t>
            </a:r>
            <a:r>
              <a:rPr lang="en-US" baseline="-25000" dirty="0">
                <a:latin typeface="Calibri" charset="0"/>
              </a:rPr>
              <a:t> </a:t>
            </a:r>
            <a:r>
              <a:rPr lang="en-US" i="1" dirty="0" err="1">
                <a:latin typeface="Calibri" charset="0"/>
              </a:rPr>
              <a:t>Dist</a:t>
            </a:r>
            <a:r>
              <a:rPr lang="en-US" dirty="0">
                <a:latin typeface="Calibri" charset="0"/>
              </a:rPr>
              <a:t>(</a:t>
            </a:r>
            <a:r>
              <a:rPr lang="en-US" i="1" dirty="0">
                <a:latin typeface="Calibri" charset="0"/>
              </a:rPr>
              <a:t>l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</a:t>
            </a:r>
            <a:r>
              <a:rPr lang="en-US" i="1" dirty="0" err="1">
                <a:latin typeface="Calibri" charset="0"/>
              </a:rPr>
              <a:t>p</a:t>
            </a:r>
            <a:r>
              <a:rPr lang="en-US" i="1" baseline="-25000" dirty="0" err="1">
                <a:latin typeface="Calibri" charset="0"/>
              </a:rPr>
              <a:t>h</a:t>
            </a:r>
            <a:r>
              <a:rPr lang="en-US" dirty="0">
                <a:latin typeface="Calibri" charset="0"/>
              </a:rPr>
              <a:t>)</a:t>
            </a:r>
            <a:endParaRPr kumimoji="1"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12294" name="Espace réservé du contenu 2"/>
          <p:cNvSpPr txBox="1">
            <a:spLocks/>
          </p:cNvSpPr>
          <p:nvPr/>
        </p:nvSpPr>
        <p:spPr bwMode="auto">
          <a:xfrm>
            <a:off x="6300192" y="1916832"/>
            <a:ext cx="259228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1pPr>
            <a:lvl2pPr marL="319088" indent="-319088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l" eaLnBrk="1" hangingPunct="1">
              <a:spcBef>
                <a:spcPct val="20000"/>
              </a:spcBef>
            </a:pPr>
            <a:r>
              <a:rPr lang="en-US" sz="2000" i="1" dirty="0" err="1">
                <a:solidFill>
                  <a:schemeClr val="tx1"/>
                </a:solidFill>
                <a:effectLst/>
              </a:rPr>
              <a:t>R</a:t>
            </a:r>
            <a:r>
              <a:rPr lang="en-US" sz="2000" i="1" baseline="-250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000" dirty="0">
                <a:solidFill>
                  <a:schemeClr val="tx1"/>
                </a:solidFill>
                <a:effectLst/>
              </a:rPr>
              <a:t> = User </a:t>
            </a:r>
            <a:r>
              <a:rPr lang="en-US" sz="2000" i="1" dirty="0" err="1">
                <a:solidFill>
                  <a:schemeClr val="tx1"/>
                </a:solidFill>
                <a:effectLst/>
              </a:rPr>
              <a:t>u</a:t>
            </a:r>
            <a:r>
              <a:rPr lang="en-US" sz="2000" i="1" baseline="-250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’s</a:t>
            </a:r>
            <a:r>
              <a:rPr lang="en-US" sz="2000" dirty="0">
                <a:solidFill>
                  <a:schemeClr val="tx1"/>
                </a:solidFill>
                <a:effectLst/>
              </a:rPr>
              <a:t> rectangle (imprecise location)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sz="2000" i="1" dirty="0">
                <a:solidFill>
                  <a:schemeClr val="tx1"/>
                </a:solidFill>
                <a:effectLst/>
              </a:rPr>
              <a:t>l</a:t>
            </a:r>
            <a:r>
              <a:rPr lang="en-US" sz="2000" i="1" baseline="-25000" dirty="0">
                <a:solidFill>
                  <a:schemeClr val="tx1"/>
                </a:solidFill>
                <a:effectLst/>
              </a:rPr>
              <a:t>i</a:t>
            </a:r>
            <a:r>
              <a:rPr lang="en-US" sz="2000" dirty="0">
                <a:solidFill>
                  <a:schemeClr val="tx1"/>
                </a:solidFill>
                <a:effectLst/>
              </a:rPr>
              <a:t> = User </a:t>
            </a:r>
            <a:r>
              <a:rPr lang="en-US" sz="2000" i="1" dirty="0" err="1">
                <a:solidFill>
                  <a:schemeClr val="tx1"/>
                </a:solidFill>
                <a:effectLst/>
              </a:rPr>
              <a:t>u</a:t>
            </a:r>
            <a:r>
              <a:rPr lang="en-US" sz="2000" i="1" baseline="-250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’s</a:t>
            </a:r>
            <a:r>
              <a:rPr lang="en-US" sz="2000" dirty="0">
                <a:solidFill>
                  <a:schemeClr val="tx1"/>
                </a:solidFill>
                <a:effectLst/>
              </a:rPr>
              <a:t> precise location   </a:t>
            </a:r>
            <a:endParaRPr lang="en-US" sz="2000" baseline="300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2CB6F-80D5-E54B-BFFB-E6D569D6D4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0C76F-EEA5-814F-89FD-289925248D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706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Attacks to Location Privacy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4387B7-1715-9E4A-9523-141100BE4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38301-9BAB-A74B-B981-2811D5D7C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72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Sampling Attack</a:t>
            </a: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5286380" y="4643446"/>
          <a:ext cx="278608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</a:rP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k</a:t>
                      </a:r>
                      <a:r>
                        <a:rPr lang="en-US" sz="2000" dirty="0">
                          <a:latin typeface="Calibri" pitchFamily="34" charset="0"/>
                        </a:rPr>
                        <a:t>-Level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</a:rPr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R</a:t>
                      </a:r>
                      <a:r>
                        <a:rPr lang="en-US" sz="2000" baseline="-2500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B,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R</a:t>
                      </a:r>
                      <a:r>
                        <a:rPr lang="en-US" sz="2000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D, 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R</a:t>
                      </a:r>
                      <a:r>
                        <a:rPr lang="en-US" sz="2000" baseline="-250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5475072" y="1824327"/>
            <a:ext cx="2144928" cy="2604805"/>
            <a:chOff x="5189320" y="1714488"/>
            <a:chExt cx="2144928" cy="2604805"/>
          </a:xfrm>
        </p:grpSpPr>
        <p:sp>
          <p:nvSpPr>
            <p:cNvPr id="8" name="Rectangle 7"/>
            <p:cNvSpPr/>
            <p:nvPr/>
          </p:nvSpPr>
          <p:spPr>
            <a:xfrm>
              <a:off x="5715008" y="1785926"/>
              <a:ext cx="1571636" cy="1143008"/>
            </a:xfrm>
            <a:prstGeom prst="rect">
              <a:avLst/>
            </a:prstGeom>
            <a:noFill/>
            <a:ln w="63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40738" y="2533342"/>
              <a:ext cx="1000132" cy="1038533"/>
            </a:xfrm>
            <a:prstGeom prst="rect">
              <a:avLst/>
            </a:prstGeom>
            <a:noFill/>
            <a:ln w="63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55052" y="3247722"/>
              <a:ext cx="928694" cy="824219"/>
            </a:xfrm>
            <a:prstGeom prst="rect">
              <a:avLst/>
            </a:prstGeom>
            <a:noFill/>
            <a:ln w="63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286512" y="3714752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429388" y="3324525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786446" y="1857364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072198" y="2571744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715140" y="2643182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26556" y="3786190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19959" y="1714488"/>
              <a:ext cx="445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A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80309" y="2428868"/>
              <a:ext cx="431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B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5575" y="2538707"/>
              <a:ext cx="418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C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6849" y="3181649"/>
              <a:ext cx="453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D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4573" y="3571876"/>
              <a:ext cx="409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E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33865" y="3681715"/>
              <a:ext cx="400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F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5398774" y="3357562"/>
              <a:ext cx="492468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R</a:t>
              </a:r>
              <a:r>
                <a:rPr lang="en-US" sz="2400" b="1" baseline="-25000" dirty="0">
                  <a:effectLst/>
                  <a:latin typeface="Calibri" pitchFamily="34" charset="0"/>
                </a:rPr>
                <a:t>2</a:t>
              </a: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5189320" y="2714620"/>
              <a:ext cx="487608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R</a:t>
              </a:r>
              <a:r>
                <a:rPr lang="en-US" sz="2400" b="1" baseline="-25000" dirty="0">
                  <a:effectLst/>
                  <a:latin typeface="Calibri" pitchFamily="34" charset="0"/>
                </a:rPr>
                <a:t>1</a:t>
              </a: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5541650" y="3857628"/>
              <a:ext cx="492468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R</a:t>
              </a:r>
              <a:r>
                <a:rPr lang="en-US" sz="2400" b="1" baseline="-25000" dirty="0">
                  <a:effectLst/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28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Positions (but not identities) are known</a:t>
            </a:r>
          </a:p>
          <a:p>
            <a:pPr lvl="1"/>
            <a:r>
              <a:rPr lang="en-US" dirty="0"/>
              <a:t>User choice: smallest region for best </a:t>
            </a:r>
            <a:r>
              <a:rPr lang="en-US" dirty="0" err="1"/>
              <a:t>QoS</a:t>
            </a:r>
            <a:endParaRPr lang="en-US" dirty="0"/>
          </a:p>
          <a:p>
            <a:r>
              <a:rPr lang="en-US" dirty="0"/>
              <a:t>Attack</a:t>
            </a:r>
          </a:p>
          <a:p>
            <a:pPr lvl="1"/>
            <a:r>
              <a:rPr lang="en-US" dirty="0"/>
              <a:t>Outliers are easily identified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B605-9738-E940-B68E-EB79BE7FD6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D895B-492A-2941-96E0-9B3DB2994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5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Tracking Attack</a:t>
            </a:r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sz="quarter" idx="1"/>
          </p:nvPr>
        </p:nvGraphicFramePr>
        <p:xfrm>
          <a:off x="5286380" y="4500570"/>
          <a:ext cx="292895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itchFamily="34" charset="0"/>
                        </a:rPr>
                        <a:t>Candidate</a:t>
                      </a:r>
                      <a:r>
                        <a:rPr lang="en-US" sz="2000" baseline="0" dirty="0">
                          <a:latin typeface="Calibri" pitchFamily="34" charset="0"/>
                        </a:rPr>
                        <a:t> List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t</a:t>
                      </a:r>
                      <a:r>
                        <a:rPr lang="en-US" sz="2000" i="1" baseline="-2500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A, B, C, D, F</a:t>
                      </a:r>
                      <a:endParaRPr lang="en-US" sz="2000" baseline="-250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t</a:t>
                      </a:r>
                      <a:r>
                        <a:rPr lang="en-US" sz="2000" i="1" baseline="-2500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A, B,</a:t>
                      </a:r>
                      <a:r>
                        <a:rPr lang="en-US" sz="2000" i="1" baseline="0" dirty="0">
                          <a:latin typeface="Calibri" pitchFamily="34" charset="0"/>
                        </a:rPr>
                        <a:t> G, H, I</a:t>
                      </a:r>
                      <a:endParaRPr lang="en-US" sz="2000" baseline="-250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t</a:t>
                      </a:r>
                      <a:r>
                        <a:rPr lang="en-US" sz="2000" i="1" baseline="-250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Calibri" pitchFamily="34" charset="0"/>
                        </a:rPr>
                        <a:t>A, D, E, G, J</a:t>
                      </a:r>
                      <a:endParaRPr lang="en-US" sz="2000" baseline="-250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Continuous query</a:t>
            </a:r>
          </a:p>
          <a:p>
            <a:pPr lvl="1"/>
            <a:r>
              <a:rPr lang="en-US" dirty="0"/>
              <a:t>Positions (but not identities) are known</a:t>
            </a:r>
          </a:p>
          <a:p>
            <a:pPr lvl="1"/>
            <a:r>
              <a:rPr lang="en-US" dirty="0"/>
              <a:t>Persistent pseudonym during updates</a:t>
            </a:r>
          </a:p>
          <a:p>
            <a:r>
              <a:rPr lang="en-US" dirty="0"/>
              <a:t>Attack</a:t>
            </a:r>
          </a:p>
          <a:p>
            <a:pPr lvl="1"/>
            <a:r>
              <a:rPr lang="en-US" dirty="0"/>
              <a:t>Intersection of candidate lists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00826" y="2071678"/>
            <a:ext cx="1285884" cy="1643074"/>
          </a:xfrm>
          <a:prstGeom prst="rect">
            <a:avLst/>
          </a:prstGeom>
          <a:noFill/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43570" y="2000240"/>
            <a:ext cx="1214446" cy="1357322"/>
          </a:xfrm>
          <a:prstGeom prst="rect">
            <a:avLst/>
          </a:prstGeom>
          <a:noFill/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0694" y="3071810"/>
            <a:ext cx="1571636" cy="1143008"/>
          </a:xfrm>
          <a:prstGeom prst="rect">
            <a:avLst/>
          </a:prstGeom>
          <a:noFill/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997195" y="2000240"/>
            <a:ext cx="445617" cy="461665"/>
            <a:chOff x="6457283" y="1895765"/>
            <a:chExt cx="445617" cy="461665"/>
          </a:xfrm>
        </p:grpSpPr>
        <p:sp>
          <p:nvSpPr>
            <p:cNvPr id="36" name="Oval 35"/>
            <p:cNvSpPr/>
            <p:nvPr/>
          </p:nvSpPr>
          <p:spPr>
            <a:xfrm>
              <a:off x="6460848" y="2038641"/>
              <a:ext cx="142876" cy="142876"/>
            </a:xfrm>
            <a:prstGeom prst="ellipse">
              <a:avLst/>
            </a:prstGeom>
            <a:solidFill>
              <a:srgbClr val="9F2936">
                <a:alpha val="25098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57283" y="1895765"/>
              <a:ext cx="445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itchFamily="34" charset="0"/>
                </a:rPr>
                <a:t>A</a:t>
              </a:r>
              <a:endParaRPr lang="en-US" b="1" i="1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29873" y="2434232"/>
            <a:ext cx="431641" cy="461665"/>
            <a:chOff x="6244121" y="2434232"/>
            <a:chExt cx="431641" cy="461665"/>
          </a:xfrm>
        </p:grpSpPr>
        <p:sp>
          <p:nvSpPr>
            <p:cNvPr id="37" name="Oval 36"/>
            <p:cNvSpPr/>
            <p:nvPr/>
          </p:nvSpPr>
          <p:spPr>
            <a:xfrm>
              <a:off x="6246534" y="2610145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44121" y="2434232"/>
              <a:ext cx="431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B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175228" y="2577108"/>
            <a:ext cx="428628" cy="461665"/>
            <a:chOff x="6889476" y="2577108"/>
            <a:chExt cx="428628" cy="461665"/>
          </a:xfrm>
        </p:grpSpPr>
        <p:sp>
          <p:nvSpPr>
            <p:cNvPr id="38" name="Oval 37"/>
            <p:cNvSpPr/>
            <p:nvPr/>
          </p:nvSpPr>
          <p:spPr>
            <a:xfrm>
              <a:off x="6889476" y="2681583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9387" y="2577108"/>
              <a:ext cx="418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C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12077" y="3286124"/>
            <a:ext cx="453131" cy="461665"/>
            <a:chOff x="6600661" y="3220050"/>
            <a:chExt cx="453131" cy="461665"/>
          </a:xfrm>
        </p:grpSpPr>
        <p:sp>
          <p:nvSpPr>
            <p:cNvPr id="35" name="Oval 34"/>
            <p:cNvSpPr/>
            <p:nvPr/>
          </p:nvSpPr>
          <p:spPr>
            <a:xfrm>
              <a:off x="6603724" y="3362926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00661" y="3220050"/>
              <a:ext cx="453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D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744137" y="3753153"/>
            <a:ext cx="409249" cy="461665"/>
            <a:chOff x="6458385" y="3610277"/>
            <a:chExt cx="409249" cy="461665"/>
          </a:xfrm>
        </p:grpSpPr>
        <p:sp>
          <p:nvSpPr>
            <p:cNvPr id="34" name="Oval 33"/>
            <p:cNvSpPr/>
            <p:nvPr/>
          </p:nvSpPr>
          <p:spPr>
            <a:xfrm>
              <a:off x="6460848" y="3753153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58385" y="3610277"/>
              <a:ext cx="409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E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600641" y="3357562"/>
            <a:ext cx="400383" cy="461665"/>
            <a:chOff x="7457765" y="3720116"/>
            <a:chExt cx="400383" cy="461665"/>
          </a:xfrm>
        </p:grpSpPr>
        <p:sp>
          <p:nvSpPr>
            <p:cNvPr id="39" name="Oval 38"/>
            <p:cNvSpPr/>
            <p:nvPr/>
          </p:nvSpPr>
          <p:spPr>
            <a:xfrm>
              <a:off x="7460980" y="3824591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57765" y="3720116"/>
              <a:ext cx="400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F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854319" y="3000372"/>
            <a:ext cx="455235" cy="461665"/>
            <a:chOff x="7457415" y="3720116"/>
            <a:chExt cx="455235" cy="461665"/>
          </a:xfrm>
        </p:grpSpPr>
        <p:sp>
          <p:nvSpPr>
            <p:cNvPr id="56" name="Oval 55"/>
            <p:cNvSpPr/>
            <p:nvPr/>
          </p:nvSpPr>
          <p:spPr>
            <a:xfrm>
              <a:off x="7460980" y="3824591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57415" y="3720116"/>
              <a:ext cx="455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G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68984" y="2643182"/>
            <a:ext cx="453282" cy="461665"/>
            <a:chOff x="7457766" y="3720116"/>
            <a:chExt cx="453282" cy="461665"/>
          </a:xfrm>
        </p:grpSpPr>
        <p:sp>
          <p:nvSpPr>
            <p:cNvPr id="59" name="Oval 58"/>
            <p:cNvSpPr/>
            <p:nvPr/>
          </p:nvSpPr>
          <p:spPr>
            <a:xfrm>
              <a:off x="7460980" y="3824591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57766" y="3720116"/>
              <a:ext cx="45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H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854451" y="2000240"/>
            <a:ext cx="445617" cy="461665"/>
            <a:chOff x="6457283" y="1895765"/>
            <a:chExt cx="445617" cy="461665"/>
          </a:xfrm>
        </p:grpSpPr>
        <p:sp>
          <p:nvSpPr>
            <p:cNvPr id="63" name="Oval 62"/>
            <p:cNvSpPr/>
            <p:nvPr/>
          </p:nvSpPr>
          <p:spPr>
            <a:xfrm>
              <a:off x="6460848" y="2038641"/>
              <a:ext cx="142876" cy="142876"/>
            </a:xfrm>
            <a:prstGeom prst="ellipse">
              <a:avLst/>
            </a:prstGeom>
            <a:solidFill>
              <a:srgbClr val="9F2936">
                <a:alpha val="25098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57283" y="1895765"/>
              <a:ext cx="4456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itchFamily="34" charset="0"/>
                </a:rPr>
                <a:t>A</a:t>
              </a:r>
              <a:endParaRPr lang="en-US" b="1" i="1" dirty="0">
                <a:solidFill>
                  <a:schemeClr val="bg1">
                    <a:lumMod val="50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72198" y="3896029"/>
            <a:ext cx="442052" cy="461665"/>
            <a:chOff x="6460848" y="1895765"/>
            <a:chExt cx="442052" cy="461665"/>
          </a:xfrm>
        </p:grpSpPr>
        <p:sp>
          <p:nvSpPr>
            <p:cNvPr id="66" name="Oval 65"/>
            <p:cNvSpPr/>
            <p:nvPr/>
          </p:nvSpPr>
          <p:spPr>
            <a:xfrm>
              <a:off x="6460848" y="2038641"/>
              <a:ext cx="142876" cy="142876"/>
            </a:xfrm>
            <a:prstGeom prst="ellipse">
              <a:avLst/>
            </a:prstGeom>
            <a:solidFill>
              <a:srgbClr val="9F2936">
                <a:alpha val="25098"/>
              </a:srgb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32286" y="189576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en-US" b="1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712695" y="3429000"/>
            <a:ext cx="361009" cy="461665"/>
            <a:chOff x="6601411" y="3220050"/>
            <a:chExt cx="361009" cy="461665"/>
          </a:xfrm>
        </p:grpSpPr>
        <p:sp>
          <p:nvSpPr>
            <p:cNvPr id="70" name="Oval 69"/>
            <p:cNvSpPr/>
            <p:nvPr/>
          </p:nvSpPr>
          <p:spPr>
            <a:xfrm>
              <a:off x="6603724" y="3362926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01411" y="3220050"/>
              <a:ext cx="361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J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40256" y="2428868"/>
            <a:ext cx="341172" cy="461665"/>
            <a:chOff x="7457666" y="3720116"/>
            <a:chExt cx="341172" cy="461665"/>
          </a:xfrm>
        </p:grpSpPr>
        <p:sp>
          <p:nvSpPr>
            <p:cNvPr id="73" name="Oval 72"/>
            <p:cNvSpPr/>
            <p:nvPr/>
          </p:nvSpPr>
          <p:spPr>
            <a:xfrm>
              <a:off x="7460980" y="3824591"/>
              <a:ext cx="142876" cy="14287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4" tIns="45718" rIns="91434" bIns="45718" anchor="ctr"/>
            <a:lstStyle/>
            <a:p>
              <a:pPr algn="ctr">
                <a:defRPr/>
              </a:pPr>
              <a:endParaRPr lang="en-US" dirty="0">
                <a:effectLst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57666" y="3720116"/>
              <a:ext cx="341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effectLst/>
                  <a:latin typeface="Calibri" pitchFamily="34" charset="0"/>
                </a:rPr>
                <a:t>I</a:t>
              </a:r>
              <a:endParaRPr lang="en-US" b="1" i="1" dirty="0">
                <a:effectLst/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5EB631-0C2F-4A40-AF50-BA0EAEC517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052E2-5903-EC4F-B288-2DB24AC4CF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22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4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900" dirty="0"/>
              <a:t>Maximum Movement Boundary Attack</a:t>
            </a:r>
          </a:p>
        </p:txBody>
      </p:sp>
      <p:sp>
        <p:nvSpPr>
          <p:cNvPr id="33997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567"/>
            <a:ext cx="4106416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Continuous query</a:t>
            </a:r>
          </a:p>
          <a:p>
            <a:pPr lvl="1"/>
            <a:r>
              <a:rPr lang="en-US" dirty="0"/>
              <a:t>Maximum possible speed</a:t>
            </a:r>
          </a:p>
          <a:p>
            <a:pPr lvl="1"/>
            <a:r>
              <a:rPr lang="en-US" dirty="0"/>
              <a:t>Same pseudonym during two consecutive updates</a:t>
            </a:r>
          </a:p>
          <a:p>
            <a:r>
              <a:rPr lang="en-US" dirty="0"/>
              <a:t>Attack</a:t>
            </a:r>
          </a:p>
          <a:p>
            <a:pPr lvl="1"/>
            <a:r>
              <a:rPr lang="en-US" dirty="0"/>
              <a:t>Maximum speed defines possible locations</a:t>
            </a:r>
          </a:p>
          <a:p>
            <a:pPr lvl="1"/>
            <a:r>
              <a:rPr lang="en-US" dirty="0"/>
              <a:t>Intersect MMB (maximum movement boundary) with updated query rectangle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57950" y="3643314"/>
            <a:ext cx="1571636" cy="1143008"/>
          </a:xfrm>
          <a:prstGeom prst="rect">
            <a:avLst/>
          </a:prstGeom>
          <a:noFill/>
          <a:ln w="508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29256" y="2893215"/>
            <a:ext cx="1571636" cy="1143008"/>
          </a:xfrm>
          <a:prstGeom prst="rect">
            <a:avLst/>
          </a:prstGeom>
          <a:noFill/>
          <a:ln w="508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43504" y="2643182"/>
            <a:ext cx="2143140" cy="1643074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cxnSp>
        <p:nvCxnSpPr>
          <p:cNvPr id="33" name="Straight Connector 32"/>
          <p:cNvCxnSpPr>
            <a:endCxn id="339978" idx="1"/>
          </p:cNvCxnSpPr>
          <p:nvPr/>
        </p:nvCxnSpPr>
        <p:spPr>
          <a:xfrm flipV="1">
            <a:off x="7000892" y="2802577"/>
            <a:ext cx="301142" cy="12635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9979" idx="1"/>
          </p:cNvCxnSpPr>
          <p:nvPr/>
        </p:nvCxnSpPr>
        <p:spPr>
          <a:xfrm flipH="1">
            <a:off x="7929588" y="3588395"/>
            <a:ext cx="217060" cy="5491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 Single Corner Rectangle 37"/>
          <p:cNvSpPr/>
          <p:nvPr/>
        </p:nvSpPr>
        <p:spPr>
          <a:xfrm flipV="1">
            <a:off x="6357950" y="3643314"/>
            <a:ext cx="928694" cy="642942"/>
          </a:xfrm>
          <a:prstGeom prst="round1Rect">
            <a:avLst>
              <a:gd name="adj" fmla="val 436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7302034" y="2571744"/>
            <a:ext cx="46353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 err="1">
                <a:effectLst/>
                <a:latin typeface="Calibri" pitchFamily="34" charset="0"/>
              </a:rPr>
              <a:t>R</a:t>
            </a:r>
            <a:r>
              <a:rPr lang="en-US" sz="2400" b="1" i="1" baseline="-25000" dirty="0" err="1">
                <a:effectLst/>
                <a:latin typeface="Calibri" pitchFamily="34" charset="0"/>
              </a:rPr>
              <a:t>i</a:t>
            </a:r>
            <a:endParaRPr lang="en-US" sz="2400" b="1" i="1" baseline="-25000" dirty="0">
              <a:effectLst/>
              <a:latin typeface="Calibri" pitchFamily="34" charset="0"/>
            </a:endParaRP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8146648" y="3357562"/>
            <a:ext cx="64019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>
                <a:effectLst/>
                <a:latin typeface="Calibri" pitchFamily="34" charset="0"/>
              </a:rPr>
              <a:t>R</a:t>
            </a:r>
            <a:r>
              <a:rPr lang="en-US" sz="2400" b="1" i="1" baseline="-25000" dirty="0">
                <a:effectLst/>
                <a:latin typeface="Calibri" pitchFamily="34" charset="0"/>
              </a:rPr>
              <a:t>i+</a:t>
            </a:r>
            <a:r>
              <a:rPr lang="en-US" sz="2400" b="1" baseline="-25000" dirty="0">
                <a:effectLst/>
                <a:latin typeface="Calibri" pitchFamily="34" charset="0"/>
              </a:rPr>
              <a:t>1</a:t>
            </a:r>
          </a:p>
        </p:txBody>
      </p:sp>
      <p:cxnSp>
        <p:nvCxnSpPr>
          <p:cNvPr id="40" name="Straight Arrow Connector 39"/>
          <p:cNvCxnSpPr>
            <a:endCxn id="31" idx="0"/>
          </p:cNvCxnSpPr>
          <p:nvPr/>
        </p:nvCxnSpPr>
        <p:spPr>
          <a:xfrm rot="5400000" flipH="1" flipV="1">
            <a:off x="6107917" y="275033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1"/>
            <a:endCxn id="31" idx="1"/>
          </p:cNvCxnSpPr>
          <p:nvPr/>
        </p:nvCxnSpPr>
        <p:spPr>
          <a:xfrm rot="10800000">
            <a:off x="5143504" y="346471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31" idx="3"/>
          </p:cNvCxnSpPr>
          <p:nvPr/>
        </p:nvCxnSpPr>
        <p:spPr>
          <a:xfrm>
            <a:off x="7000892" y="3464719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2"/>
            <a:endCxn id="31" idx="2"/>
          </p:cNvCxnSpPr>
          <p:nvPr/>
        </p:nvCxnSpPr>
        <p:spPr>
          <a:xfrm rot="5400000">
            <a:off x="6090058" y="4161239"/>
            <a:ext cx="2500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857884" y="2202412"/>
            <a:ext cx="73593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effectLst/>
              </a:rPr>
              <a:t>MMB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7EA7BF-5AB7-CE44-BE88-88AD7C863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6C0EF-AEF0-9C40-B64D-BB1A5F1005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4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Sightings of Celebrities in Real-Time</a:t>
            </a:r>
            <a:endParaRPr lang="en-US" dirty="0"/>
          </a:p>
        </p:txBody>
      </p:sp>
      <p:pic>
        <p:nvPicPr>
          <p:cNvPr id="4" name="Content Placeholder 3" descr="Picture 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4075" r="14075"/>
          <a:stretch>
            <a:fillRect/>
          </a:stretch>
        </p:blipFill>
        <p:spPr>
          <a:xfrm>
            <a:off x="612648" y="1981200"/>
            <a:ext cx="8153400" cy="4495800"/>
          </a:xfrm>
        </p:spPr>
      </p:pic>
      <p:sp>
        <p:nvSpPr>
          <p:cNvPr id="7" name="Rectangle 6"/>
          <p:cNvSpPr/>
          <p:nvPr/>
        </p:nvSpPr>
        <p:spPr>
          <a:xfrm>
            <a:off x="683568" y="160963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/>
                <a:latin typeface="Calibri" pitchFamily="34" charset="0"/>
              </a:rPr>
              <a:t>http://gawker.com/stalker (not active anymore)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5D2DC-8FE3-384B-8473-9F3F9B7E9A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D9B86-8C6A-2D4F-B835-CD9FDE5F0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51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Trajectory Attack</a:t>
            </a:r>
          </a:p>
        </p:txBody>
      </p:sp>
      <p:sp>
        <p:nvSpPr>
          <p:cNvPr id="33997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567"/>
            <a:ext cx="4248152" cy="4572000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Continuous query</a:t>
            </a:r>
          </a:p>
          <a:p>
            <a:pPr lvl="1"/>
            <a:r>
              <a:rPr lang="en-US" dirty="0"/>
              <a:t>Continuous updates necessary to ensure result is correct</a:t>
            </a:r>
          </a:p>
          <a:p>
            <a:r>
              <a:rPr lang="en-US" dirty="0"/>
              <a:t>Attack</a:t>
            </a:r>
          </a:p>
          <a:p>
            <a:pPr lvl="1"/>
            <a:r>
              <a:rPr lang="en-US" dirty="0"/>
              <a:t>Intersect rectangles of two consecutive updates to refine the user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57950" y="3643314"/>
            <a:ext cx="1571636" cy="1143008"/>
          </a:xfrm>
          <a:prstGeom prst="rect">
            <a:avLst/>
          </a:prstGeom>
          <a:solidFill>
            <a:schemeClr val="accent2">
              <a:alpha val="20000"/>
            </a:schemeClr>
          </a:solidFill>
          <a:ln w="508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29256" y="2893215"/>
            <a:ext cx="1571636" cy="1143008"/>
          </a:xfrm>
          <a:prstGeom prst="rect">
            <a:avLst/>
          </a:prstGeom>
          <a:solidFill>
            <a:schemeClr val="accent2">
              <a:alpha val="20000"/>
            </a:schemeClr>
          </a:solidFill>
          <a:ln w="508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cxnSp>
        <p:nvCxnSpPr>
          <p:cNvPr id="33" name="Straight Connector 32"/>
          <p:cNvCxnSpPr>
            <a:endCxn id="339978" idx="1"/>
          </p:cNvCxnSpPr>
          <p:nvPr/>
        </p:nvCxnSpPr>
        <p:spPr>
          <a:xfrm flipV="1">
            <a:off x="7000892" y="2802577"/>
            <a:ext cx="301142" cy="12635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9979" idx="1"/>
          </p:cNvCxnSpPr>
          <p:nvPr/>
        </p:nvCxnSpPr>
        <p:spPr>
          <a:xfrm flipH="1">
            <a:off x="7929588" y="3588395"/>
            <a:ext cx="217060" cy="5491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7302034" y="2571744"/>
            <a:ext cx="46353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 err="1">
                <a:effectLst/>
                <a:latin typeface="Calibri" pitchFamily="34" charset="0"/>
              </a:rPr>
              <a:t>R</a:t>
            </a:r>
            <a:r>
              <a:rPr lang="en-US" sz="2400" b="1" i="1" baseline="-25000" dirty="0" err="1">
                <a:effectLst/>
                <a:latin typeface="Calibri" pitchFamily="34" charset="0"/>
              </a:rPr>
              <a:t>i</a:t>
            </a:r>
            <a:endParaRPr lang="en-US" sz="2400" b="1" i="1" baseline="-25000" dirty="0">
              <a:effectLst/>
              <a:latin typeface="Calibri" pitchFamily="34" charset="0"/>
            </a:endParaRP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8146648" y="3357562"/>
            <a:ext cx="64019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>
                <a:effectLst/>
                <a:latin typeface="Calibri" pitchFamily="34" charset="0"/>
              </a:rPr>
              <a:t>R</a:t>
            </a:r>
            <a:r>
              <a:rPr lang="en-US" sz="2400" b="1" i="1" baseline="-25000" dirty="0">
                <a:effectLst/>
                <a:latin typeface="Calibri" pitchFamily="34" charset="0"/>
              </a:rPr>
              <a:t>i+</a:t>
            </a:r>
            <a:r>
              <a:rPr lang="en-US" sz="2400" b="1" baseline="-25000" dirty="0">
                <a:effectLst/>
                <a:latin typeface="Calibri" pitchFamily="34" charset="0"/>
              </a:rPr>
              <a:t>1</a:t>
            </a:r>
          </a:p>
        </p:txBody>
      </p:sp>
      <p:sp>
        <p:nvSpPr>
          <p:cNvPr id="16" name="Freeform 15"/>
          <p:cNvSpPr/>
          <p:nvPr/>
        </p:nvSpPr>
        <p:spPr>
          <a:xfrm>
            <a:off x="5723906" y="3091543"/>
            <a:ext cx="1959429" cy="1395351"/>
          </a:xfrm>
          <a:custGeom>
            <a:avLst/>
            <a:gdLst>
              <a:gd name="connsiteX0" fmla="*/ 0 w 1959429"/>
              <a:gd name="connsiteY0" fmla="*/ 126670 h 1395351"/>
              <a:gd name="connsiteX1" fmla="*/ 617517 w 1959429"/>
              <a:gd name="connsiteY1" fmla="*/ 186047 h 1395351"/>
              <a:gd name="connsiteX2" fmla="*/ 985652 w 1959429"/>
              <a:gd name="connsiteY2" fmla="*/ 1242951 h 1395351"/>
              <a:gd name="connsiteX3" fmla="*/ 1959429 w 1959429"/>
              <a:gd name="connsiteY3" fmla="*/ 1100447 h 139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29" h="1395351">
                <a:moveTo>
                  <a:pt x="0" y="126670"/>
                </a:moveTo>
                <a:cubicBezTo>
                  <a:pt x="226621" y="63335"/>
                  <a:pt x="453242" y="0"/>
                  <a:pt x="617517" y="186047"/>
                </a:cubicBezTo>
                <a:cubicBezTo>
                  <a:pt x="781792" y="372094"/>
                  <a:pt x="762000" y="1090551"/>
                  <a:pt x="985652" y="1242951"/>
                </a:cubicBezTo>
                <a:cubicBezTo>
                  <a:pt x="1209304" y="1395351"/>
                  <a:pt x="1584366" y="1247899"/>
                  <a:pt x="1959429" y="1100447"/>
                </a:cubicBezTo>
              </a:path>
            </a:pathLst>
          </a:custGeom>
          <a:ln w="76200"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BB8836-05EA-E445-80C4-2B64B4F21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FF02-903D-9D41-BD20-78CE072409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142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 (Outdoor)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Patterson et al.</a:t>
            </a:r>
          </a:p>
          <a:p>
            <a:pPr lvl="1"/>
            <a:r>
              <a:rPr lang="en-US" dirty="0"/>
              <a:t>GPS traces to infer in real-time a person's mode of transportation: foot, bus, car</a:t>
            </a:r>
          </a:p>
          <a:p>
            <a:pPr lvl="1"/>
            <a:r>
              <a:rPr lang="en-US" dirty="0"/>
              <a:t>Prediction of their future route based on their history</a:t>
            </a:r>
          </a:p>
          <a:p>
            <a:pPr lvl="1"/>
            <a:r>
              <a:rPr lang="en-US" dirty="0"/>
              <a:t>Enables privacy attacks on likely future locations</a:t>
            </a:r>
          </a:p>
          <a:p>
            <a:r>
              <a:rPr lang="en-US" dirty="0" err="1"/>
              <a:t>Krumm</a:t>
            </a:r>
            <a:endParaRPr lang="en-US" dirty="0"/>
          </a:p>
          <a:p>
            <a:pPr lvl="1"/>
            <a:r>
              <a:rPr lang="en-US" dirty="0"/>
              <a:t>Inference attacks on 172 GPS traces</a:t>
            </a:r>
          </a:p>
          <a:p>
            <a:pPr lvl="1"/>
            <a:r>
              <a:rPr lang="en-US" dirty="0"/>
              <a:t>Correct computation of home address: 12%</a:t>
            </a:r>
          </a:p>
          <a:p>
            <a:pPr lvl="1"/>
            <a:r>
              <a:rPr lang="en-US" dirty="0"/>
              <a:t>Correctly revealed identity via reverse lookup: 5%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0EA89D-1999-F943-B459-5128B7F3E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4DFCD-9124-A048-805C-6385C9013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6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Inference (Indoor)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/>
              <a:t>PEPYS (Newman et al.)</a:t>
            </a:r>
          </a:p>
          <a:p>
            <a:pPr lvl="1"/>
            <a:r>
              <a:rPr lang="en-US"/>
              <a:t>Based on an indoor location sensing in offices</a:t>
            </a:r>
          </a:p>
          <a:p>
            <a:pPr lvl="1"/>
            <a:r>
              <a:rPr lang="en-US"/>
              <a:t>Filters to find significant events like gatherings of multiple people</a:t>
            </a:r>
          </a:p>
          <a:p>
            <a:r>
              <a:rPr lang="en-US"/>
              <a:t>Matsuo et al.</a:t>
            </a:r>
          </a:p>
          <a:p>
            <a:pPr lvl="1"/>
            <a:r>
              <a:rPr lang="en-US"/>
              <a:t>Based on indoor location sensing</a:t>
            </a:r>
          </a:p>
          <a:p>
            <a:pPr lvl="1"/>
            <a:r>
              <a:rPr lang="en-US"/>
              <a:t>Inference of properties about people based on their visited locations:</a:t>
            </a:r>
          </a:p>
          <a:p>
            <a:pPr lvl="2"/>
            <a:r>
              <a:rPr lang="en-US"/>
              <a:t>Age</a:t>
            </a:r>
          </a:p>
          <a:p>
            <a:pPr lvl="2"/>
            <a:r>
              <a:rPr lang="en-US"/>
              <a:t>Work role, work frequency, …</a:t>
            </a:r>
          </a:p>
          <a:p>
            <a:pPr lvl="2"/>
            <a:r>
              <a:rPr lang="en-US"/>
              <a:t>Coffee/tea drinker, smoker, …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FB4443-F14C-9143-A720-003E5062BA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46C17-B336-8C49-B00B-74FCE01195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56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Privacy Preserving Moving NN Queries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4F681-3592-9341-9073-7BD805A8A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2BEC3-4CFF-CD47-9E9C-79A7837E2D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67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</a:t>
            </a:r>
            <a:r>
              <a:rPr lang="en-US" dirty="0" err="1"/>
              <a:t>kNN</a:t>
            </a:r>
            <a:r>
              <a:rPr lang="en-US" dirty="0"/>
              <a:t> Queries</a:t>
            </a:r>
          </a:p>
        </p:txBody>
      </p:sp>
      <p:sp>
        <p:nvSpPr>
          <p:cNvPr id="3074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895456" cy="4637112"/>
          </a:xfrm>
        </p:spPr>
        <p:txBody>
          <a:bodyPr>
            <a:normAutofit/>
          </a:bodyPr>
          <a:lstStyle/>
          <a:p>
            <a:r>
              <a:rPr lang="en-US" dirty="0"/>
              <a:t>Moving </a:t>
            </a:r>
            <a:r>
              <a:rPr lang="en-US" i="1" dirty="0"/>
              <a:t>k</a:t>
            </a:r>
            <a:r>
              <a:rPr lang="en-US" dirty="0"/>
              <a:t> Nearest Neighbor Queries</a:t>
            </a:r>
          </a:p>
          <a:p>
            <a:pPr lvl="1"/>
            <a:r>
              <a:rPr lang="en-US" dirty="0"/>
              <a:t>Continuously returns the locations of </a:t>
            </a:r>
            <a:r>
              <a:rPr lang="en-US" i="1" dirty="0"/>
              <a:t>k</a:t>
            </a:r>
            <a:r>
              <a:rPr lang="en-US" dirty="0"/>
              <a:t> nearest data objects with regard to a moving query point</a:t>
            </a:r>
          </a:p>
          <a:p>
            <a:pPr lvl="1"/>
            <a:r>
              <a:rPr lang="en-US" dirty="0"/>
              <a:t>Scenario: the user reveals her identity for personalized service</a:t>
            </a:r>
          </a:p>
          <a:p>
            <a:r>
              <a:rPr lang="en-US" dirty="0"/>
              <a:t>Privacy Risks</a:t>
            </a:r>
          </a:p>
          <a:p>
            <a:pPr lvl="1"/>
            <a:r>
              <a:rPr lang="en-US" dirty="0"/>
              <a:t>Continuous update of locations reveals a user’s trajectory</a:t>
            </a:r>
          </a:p>
          <a:p>
            <a:pPr lvl="1"/>
            <a:endParaRPr lang="en-US" dirty="0"/>
          </a:p>
        </p:txBody>
      </p:sp>
      <p:sp>
        <p:nvSpPr>
          <p:cNvPr id="20" name="Action Button: Home 19">
            <a:hlinkClick r:id="" action="ppaction://hlinkshowjump?jump=firstslide" highlightClick="1"/>
          </p:cNvPr>
          <p:cNvSpPr/>
          <p:nvPr/>
        </p:nvSpPr>
        <p:spPr>
          <a:xfrm>
            <a:off x="7176070" y="2283618"/>
            <a:ext cx="214313" cy="195263"/>
          </a:xfrm>
          <a:prstGeom prst="actionButtonHo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Action Button: Home 20">
            <a:hlinkClick r:id="" action="ppaction://hlinkshowjump?jump=firstslide" highlightClick="1"/>
          </p:cNvPr>
          <p:cNvSpPr/>
          <p:nvPr/>
        </p:nvSpPr>
        <p:spPr>
          <a:xfrm>
            <a:off x="7657205" y="3167062"/>
            <a:ext cx="214313" cy="195263"/>
          </a:xfrm>
          <a:prstGeom prst="actionButtonHo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Action Button: Home 21">
            <a:hlinkClick r:id="" action="ppaction://hlinkshowjump?jump=firstslide" highlightClick="1"/>
          </p:cNvPr>
          <p:cNvSpPr/>
          <p:nvPr/>
        </p:nvSpPr>
        <p:spPr>
          <a:xfrm>
            <a:off x="6410895" y="3938587"/>
            <a:ext cx="214313" cy="195263"/>
          </a:xfrm>
          <a:prstGeom prst="actionButtonHo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TextBox 49"/>
          <p:cNvSpPr txBox="1">
            <a:spLocks noChangeArrowheads="1"/>
          </p:cNvSpPr>
          <p:nvPr/>
        </p:nvSpPr>
        <p:spPr bwMode="auto">
          <a:xfrm>
            <a:off x="5608240" y="4952910"/>
            <a:ext cx="34282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     	: Moving query </a:t>
            </a:r>
            <a:r>
              <a:rPr lang="en-US" sz="2000" dirty="0">
                <a:effectLst/>
                <a:latin typeface="Calibri"/>
                <a:cs typeface="Calibri"/>
              </a:rPr>
              <a:t>p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oint</a:t>
            </a:r>
            <a:endParaRPr lang="en-US" sz="2000" dirty="0">
              <a:effectLst/>
              <a:latin typeface="Calibri"/>
              <a:cs typeface="Calibri"/>
            </a:endParaRPr>
          </a:p>
          <a:p>
            <a:pPr algn="l"/>
            <a:r>
              <a:rPr lang="en-US" sz="2000" dirty="0">
                <a:effectLst/>
                <a:latin typeface="Calibri"/>
                <a:cs typeface="Calibri"/>
              </a:rPr>
              <a:t>	: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Restaurants</a:t>
            </a:r>
          </a:p>
        </p:txBody>
      </p:sp>
      <p:sp>
        <p:nvSpPr>
          <p:cNvPr id="24" name="Action Button: Home 23">
            <a:hlinkClick r:id="" action="ppaction://hlinkshowjump?jump=firstslide" highlightClick="1"/>
          </p:cNvPr>
          <p:cNvSpPr/>
          <p:nvPr/>
        </p:nvSpPr>
        <p:spPr>
          <a:xfrm>
            <a:off x="5993631" y="5373216"/>
            <a:ext cx="214312" cy="195263"/>
          </a:xfrm>
          <a:prstGeom prst="actionButtonHo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568058" y="2000250"/>
            <a:ext cx="1085850" cy="2828925"/>
          </a:xfrm>
          <a:custGeom>
            <a:avLst/>
            <a:gdLst>
              <a:gd name="connsiteX0" fmla="*/ 0 w 1085850"/>
              <a:gd name="connsiteY0" fmla="*/ 2828925 h 2828925"/>
              <a:gd name="connsiteX1" fmla="*/ 257175 w 1085850"/>
              <a:gd name="connsiteY1" fmla="*/ 2076450 h 2828925"/>
              <a:gd name="connsiteX2" fmla="*/ 771525 w 1085850"/>
              <a:gd name="connsiteY2" fmla="*/ 1647825 h 2828925"/>
              <a:gd name="connsiteX3" fmla="*/ 1085850 w 1085850"/>
              <a:gd name="connsiteY3" fmla="*/ 0 h 282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" h="2828925">
                <a:moveTo>
                  <a:pt x="0" y="2828925"/>
                </a:moveTo>
                <a:cubicBezTo>
                  <a:pt x="64294" y="2551112"/>
                  <a:pt x="128588" y="2273300"/>
                  <a:pt x="257175" y="2076450"/>
                </a:cubicBezTo>
                <a:cubicBezTo>
                  <a:pt x="385762" y="1879600"/>
                  <a:pt x="633413" y="1993900"/>
                  <a:pt x="771525" y="1647825"/>
                </a:cubicBezTo>
                <a:cubicBezTo>
                  <a:pt x="909638" y="1301750"/>
                  <a:pt x="997744" y="650875"/>
                  <a:pt x="1085850" y="0"/>
                </a:cubicBezTo>
              </a:path>
            </a:pathLst>
          </a:cu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896272" y="5206910"/>
            <a:ext cx="409575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28600" y="152400"/>
            <a:ext cx="64922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8AA06-FFF9-4C43-A39E-8F0240FDC6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5F502-44EC-3B4E-9CB2-923AB0F0B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92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Attack</a:t>
            </a:r>
          </a:p>
        </p:txBody>
      </p:sp>
      <p:sp>
        <p:nvSpPr>
          <p:cNvPr id="4" name="Slide Number Placeholder 49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Calibri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C47E95C4-A9ED-40D2-9F1D-F1DEED175734}" type="slidenum">
              <a:rPr lang="en-US" smtClean="0"/>
              <a:pPr>
                <a:defRPr/>
              </a:pPr>
              <a:t>65</a:t>
            </a:fld>
            <a:endParaRPr lang="fr-FR" dirty="0">
              <a:effectLst/>
            </a:endParaRPr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3765949" y="3190381"/>
            <a:ext cx="1859811" cy="1200504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2416560" y="2288225"/>
            <a:ext cx="1859811" cy="1200504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2640830" y="3975425"/>
            <a:ext cx="1859811" cy="1200504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 spc="-3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4008333" y="4843681"/>
            <a:ext cx="1859811" cy="1200504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68725" y="3187295"/>
            <a:ext cx="495706" cy="2908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65829" y="3980170"/>
            <a:ext cx="726796" cy="407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08212" y="4840043"/>
            <a:ext cx="492343" cy="333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8251" y="3990976"/>
            <a:ext cx="711199" cy="209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02217" y="2536051"/>
            <a:ext cx="1865918" cy="1676483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477140" y="2795359"/>
            <a:ext cx="1166186" cy="3004645"/>
          </a:xfrm>
          <a:custGeom>
            <a:avLst/>
            <a:gdLst>
              <a:gd name="connsiteX0" fmla="*/ 0 w 733245"/>
              <a:gd name="connsiteY0" fmla="*/ 0 h 1889185"/>
              <a:gd name="connsiteX1" fmla="*/ 60385 w 733245"/>
              <a:gd name="connsiteY1" fmla="*/ 60385 h 1889185"/>
              <a:gd name="connsiteX2" fmla="*/ 129396 w 733245"/>
              <a:gd name="connsiteY2" fmla="*/ 112143 h 1889185"/>
              <a:gd name="connsiteX3" fmla="*/ 215660 w 733245"/>
              <a:gd name="connsiteY3" fmla="*/ 189781 h 1889185"/>
              <a:gd name="connsiteX4" fmla="*/ 284672 w 733245"/>
              <a:gd name="connsiteY4" fmla="*/ 258793 h 1889185"/>
              <a:gd name="connsiteX5" fmla="*/ 319177 w 733245"/>
              <a:gd name="connsiteY5" fmla="*/ 301925 h 1889185"/>
              <a:gd name="connsiteX6" fmla="*/ 345056 w 733245"/>
              <a:gd name="connsiteY6" fmla="*/ 370936 h 1889185"/>
              <a:gd name="connsiteX7" fmla="*/ 345056 w 733245"/>
              <a:gd name="connsiteY7" fmla="*/ 457200 h 1889185"/>
              <a:gd name="connsiteX8" fmla="*/ 345056 w 733245"/>
              <a:gd name="connsiteY8" fmla="*/ 534838 h 1889185"/>
              <a:gd name="connsiteX9" fmla="*/ 345056 w 733245"/>
              <a:gd name="connsiteY9" fmla="*/ 646981 h 1889185"/>
              <a:gd name="connsiteX10" fmla="*/ 345056 w 733245"/>
              <a:gd name="connsiteY10" fmla="*/ 707366 h 1889185"/>
              <a:gd name="connsiteX11" fmla="*/ 345056 w 733245"/>
              <a:gd name="connsiteY11" fmla="*/ 741872 h 1889185"/>
              <a:gd name="connsiteX12" fmla="*/ 379562 w 733245"/>
              <a:gd name="connsiteY12" fmla="*/ 828136 h 1889185"/>
              <a:gd name="connsiteX13" fmla="*/ 422694 w 733245"/>
              <a:gd name="connsiteY13" fmla="*/ 931653 h 1889185"/>
              <a:gd name="connsiteX14" fmla="*/ 457200 w 733245"/>
              <a:gd name="connsiteY14" fmla="*/ 992038 h 1889185"/>
              <a:gd name="connsiteX15" fmla="*/ 526211 w 733245"/>
              <a:gd name="connsiteY15" fmla="*/ 1130060 h 1889185"/>
              <a:gd name="connsiteX16" fmla="*/ 552090 w 733245"/>
              <a:gd name="connsiteY16" fmla="*/ 1250830 h 1889185"/>
              <a:gd name="connsiteX17" fmla="*/ 552090 w 733245"/>
              <a:gd name="connsiteY17" fmla="*/ 1345721 h 1889185"/>
              <a:gd name="connsiteX18" fmla="*/ 552090 w 733245"/>
              <a:gd name="connsiteY18" fmla="*/ 1518249 h 1889185"/>
              <a:gd name="connsiteX19" fmla="*/ 552090 w 733245"/>
              <a:gd name="connsiteY19" fmla="*/ 1587260 h 1889185"/>
              <a:gd name="connsiteX20" fmla="*/ 552090 w 733245"/>
              <a:gd name="connsiteY20" fmla="*/ 1664898 h 1889185"/>
              <a:gd name="connsiteX21" fmla="*/ 595222 w 733245"/>
              <a:gd name="connsiteY21" fmla="*/ 1716657 h 1889185"/>
              <a:gd name="connsiteX22" fmla="*/ 733245 w 733245"/>
              <a:gd name="connsiteY22" fmla="*/ 1889185 h 1889185"/>
              <a:gd name="connsiteX0" fmla="*/ 0 w 733245"/>
              <a:gd name="connsiteY0" fmla="*/ 0 h 1889185"/>
              <a:gd name="connsiteX1" fmla="*/ 60385 w 733245"/>
              <a:gd name="connsiteY1" fmla="*/ 60385 h 1889185"/>
              <a:gd name="connsiteX2" fmla="*/ 129396 w 733245"/>
              <a:gd name="connsiteY2" fmla="*/ 112143 h 1889185"/>
              <a:gd name="connsiteX3" fmla="*/ 215660 w 733245"/>
              <a:gd name="connsiteY3" fmla="*/ 189781 h 1889185"/>
              <a:gd name="connsiteX4" fmla="*/ 284672 w 733245"/>
              <a:gd name="connsiteY4" fmla="*/ 258793 h 1889185"/>
              <a:gd name="connsiteX5" fmla="*/ 319177 w 733245"/>
              <a:gd name="connsiteY5" fmla="*/ 301925 h 1889185"/>
              <a:gd name="connsiteX6" fmla="*/ 345056 w 733245"/>
              <a:gd name="connsiteY6" fmla="*/ 370936 h 1889185"/>
              <a:gd name="connsiteX7" fmla="*/ 345056 w 733245"/>
              <a:gd name="connsiteY7" fmla="*/ 457200 h 1889185"/>
              <a:gd name="connsiteX8" fmla="*/ 345056 w 733245"/>
              <a:gd name="connsiteY8" fmla="*/ 534838 h 1889185"/>
              <a:gd name="connsiteX9" fmla="*/ 345056 w 733245"/>
              <a:gd name="connsiteY9" fmla="*/ 646981 h 1889185"/>
              <a:gd name="connsiteX10" fmla="*/ 345056 w 733245"/>
              <a:gd name="connsiteY10" fmla="*/ 707366 h 1889185"/>
              <a:gd name="connsiteX11" fmla="*/ 345056 w 733245"/>
              <a:gd name="connsiteY11" fmla="*/ 741872 h 1889185"/>
              <a:gd name="connsiteX12" fmla="*/ 379562 w 733245"/>
              <a:gd name="connsiteY12" fmla="*/ 828136 h 1889185"/>
              <a:gd name="connsiteX13" fmla="*/ 422694 w 733245"/>
              <a:gd name="connsiteY13" fmla="*/ 931653 h 1889185"/>
              <a:gd name="connsiteX14" fmla="*/ 457200 w 733245"/>
              <a:gd name="connsiteY14" fmla="*/ 992038 h 1889185"/>
              <a:gd name="connsiteX15" fmla="*/ 526211 w 733245"/>
              <a:gd name="connsiteY15" fmla="*/ 1130060 h 1889185"/>
              <a:gd name="connsiteX16" fmla="*/ 552090 w 733245"/>
              <a:gd name="connsiteY16" fmla="*/ 1250830 h 1889185"/>
              <a:gd name="connsiteX17" fmla="*/ 552090 w 733245"/>
              <a:gd name="connsiteY17" fmla="*/ 1345721 h 1889185"/>
              <a:gd name="connsiteX18" fmla="*/ 552090 w 733245"/>
              <a:gd name="connsiteY18" fmla="*/ 1518249 h 1889185"/>
              <a:gd name="connsiteX19" fmla="*/ 552090 w 733245"/>
              <a:gd name="connsiteY19" fmla="*/ 1587260 h 1889185"/>
              <a:gd name="connsiteX20" fmla="*/ 560716 w 733245"/>
              <a:gd name="connsiteY20" fmla="*/ 1656272 h 1889185"/>
              <a:gd name="connsiteX21" fmla="*/ 595222 w 733245"/>
              <a:gd name="connsiteY21" fmla="*/ 1716657 h 1889185"/>
              <a:gd name="connsiteX22" fmla="*/ 733245 w 733245"/>
              <a:gd name="connsiteY22" fmla="*/ 1889185 h 1889185"/>
              <a:gd name="connsiteX0" fmla="*/ 0 w 733245"/>
              <a:gd name="connsiteY0" fmla="*/ 0 h 1889185"/>
              <a:gd name="connsiteX1" fmla="*/ 60385 w 733245"/>
              <a:gd name="connsiteY1" fmla="*/ 60385 h 1889185"/>
              <a:gd name="connsiteX2" fmla="*/ 129396 w 733245"/>
              <a:gd name="connsiteY2" fmla="*/ 112143 h 1889185"/>
              <a:gd name="connsiteX3" fmla="*/ 215660 w 733245"/>
              <a:gd name="connsiteY3" fmla="*/ 189781 h 1889185"/>
              <a:gd name="connsiteX4" fmla="*/ 284672 w 733245"/>
              <a:gd name="connsiteY4" fmla="*/ 258793 h 1889185"/>
              <a:gd name="connsiteX5" fmla="*/ 319177 w 733245"/>
              <a:gd name="connsiteY5" fmla="*/ 301925 h 1889185"/>
              <a:gd name="connsiteX6" fmla="*/ 345056 w 733245"/>
              <a:gd name="connsiteY6" fmla="*/ 370936 h 1889185"/>
              <a:gd name="connsiteX7" fmla="*/ 388188 w 733245"/>
              <a:gd name="connsiteY7" fmla="*/ 448574 h 1889185"/>
              <a:gd name="connsiteX8" fmla="*/ 345056 w 733245"/>
              <a:gd name="connsiteY8" fmla="*/ 534838 h 1889185"/>
              <a:gd name="connsiteX9" fmla="*/ 345056 w 733245"/>
              <a:gd name="connsiteY9" fmla="*/ 646981 h 1889185"/>
              <a:gd name="connsiteX10" fmla="*/ 345056 w 733245"/>
              <a:gd name="connsiteY10" fmla="*/ 707366 h 1889185"/>
              <a:gd name="connsiteX11" fmla="*/ 345056 w 733245"/>
              <a:gd name="connsiteY11" fmla="*/ 741872 h 1889185"/>
              <a:gd name="connsiteX12" fmla="*/ 379562 w 733245"/>
              <a:gd name="connsiteY12" fmla="*/ 828136 h 1889185"/>
              <a:gd name="connsiteX13" fmla="*/ 422694 w 733245"/>
              <a:gd name="connsiteY13" fmla="*/ 931653 h 1889185"/>
              <a:gd name="connsiteX14" fmla="*/ 457200 w 733245"/>
              <a:gd name="connsiteY14" fmla="*/ 992038 h 1889185"/>
              <a:gd name="connsiteX15" fmla="*/ 526211 w 733245"/>
              <a:gd name="connsiteY15" fmla="*/ 1130060 h 1889185"/>
              <a:gd name="connsiteX16" fmla="*/ 552090 w 733245"/>
              <a:gd name="connsiteY16" fmla="*/ 1250830 h 1889185"/>
              <a:gd name="connsiteX17" fmla="*/ 552090 w 733245"/>
              <a:gd name="connsiteY17" fmla="*/ 1345721 h 1889185"/>
              <a:gd name="connsiteX18" fmla="*/ 552090 w 733245"/>
              <a:gd name="connsiteY18" fmla="*/ 1518249 h 1889185"/>
              <a:gd name="connsiteX19" fmla="*/ 552090 w 733245"/>
              <a:gd name="connsiteY19" fmla="*/ 1587260 h 1889185"/>
              <a:gd name="connsiteX20" fmla="*/ 560716 w 733245"/>
              <a:gd name="connsiteY20" fmla="*/ 1656272 h 1889185"/>
              <a:gd name="connsiteX21" fmla="*/ 595222 w 733245"/>
              <a:gd name="connsiteY21" fmla="*/ 1716657 h 1889185"/>
              <a:gd name="connsiteX22" fmla="*/ 733245 w 733245"/>
              <a:gd name="connsiteY22" fmla="*/ 1889185 h 1889185"/>
              <a:gd name="connsiteX0" fmla="*/ 0 w 733245"/>
              <a:gd name="connsiteY0" fmla="*/ 0 h 1889185"/>
              <a:gd name="connsiteX1" fmla="*/ 60385 w 733245"/>
              <a:gd name="connsiteY1" fmla="*/ 60385 h 1889185"/>
              <a:gd name="connsiteX2" fmla="*/ 129396 w 733245"/>
              <a:gd name="connsiteY2" fmla="*/ 112143 h 1889185"/>
              <a:gd name="connsiteX3" fmla="*/ 215660 w 733245"/>
              <a:gd name="connsiteY3" fmla="*/ 189781 h 1889185"/>
              <a:gd name="connsiteX4" fmla="*/ 284672 w 733245"/>
              <a:gd name="connsiteY4" fmla="*/ 258793 h 1889185"/>
              <a:gd name="connsiteX5" fmla="*/ 319177 w 733245"/>
              <a:gd name="connsiteY5" fmla="*/ 301925 h 1889185"/>
              <a:gd name="connsiteX6" fmla="*/ 345056 w 733245"/>
              <a:gd name="connsiteY6" fmla="*/ 370936 h 1889185"/>
              <a:gd name="connsiteX7" fmla="*/ 336429 w 733245"/>
              <a:gd name="connsiteY7" fmla="*/ 448574 h 1889185"/>
              <a:gd name="connsiteX8" fmla="*/ 345056 w 733245"/>
              <a:gd name="connsiteY8" fmla="*/ 534838 h 1889185"/>
              <a:gd name="connsiteX9" fmla="*/ 345056 w 733245"/>
              <a:gd name="connsiteY9" fmla="*/ 646981 h 1889185"/>
              <a:gd name="connsiteX10" fmla="*/ 345056 w 733245"/>
              <a:gd name="connsiteY10" fmla="*/ 707366 h 1889185"/>
              <a:gd name="connsiteX11" fmla="*/ 345056 w 733245"/>
              <a:gd name="connsiteY11" fmla="*/ 741872 h 1889185"/>
              <a:gd name="connsiteX12" fmla="*/ 379562 w 733245"/>
              <a:gd name="connsiteY12" fmla="*/ 828136 h 1889185"/>
              <a:gd name="connsiteX13" fmla="*/ 422694 w 733245"/>
              <a:gd name="connsiteY13" fmla="*/ 931653 h 1889185"/>
              <a:gd name="connsiteX14" fmla="*/ 457200 w 733245"/>
              <a:gd name="connsiteY14" fmla="*/ 992038 h 1889185"/>
              <a:gd name="connsiteX15" fmla="*/ 526211 w 733245"/>
              <a:gd name="connsiteY15" fmla="*/ 1130060 h 1889185"/>
              <a:gd name="connsiteX16" fmla="*/ 552090 w 733245"/>
              <a:gd name="connsiteY16" fmla="*/ 1250830 h 1889185"/>
              <a:gd name="connsiteX17" fmla="*/ 552090 w 733245"/>
              <a:gd name="connsiteY17" fmla="*/ 1345721 h 1889185"/>
              <a:gd name="connsiteX18" fmla="*/ 552090 w 733245"/>
              <a:gd name="connsiteY18" fmla="*/ 1518249 h 1889185"/>
              <a:gd name="connsiteX19" fmla="*/ 552090 w 733245"/>
              <a:gd name="connsiteY19" fmla="*/ 1587260 h 1889185"/>
              <a:gd name="connsiteX20" fmla="*/ 560716 w 733245"/>
              <a:gd name="connsiteY20" fmla="*/ 1656272 h 1889185"/>
              <a:gd name="connsiteX21" fmla="*/ 595222 w 733245"/>
              <a:gd name="connsiteY21" fmla="*/ 1716657 h 1889185"/>
              <a:gd name="connsiteX22" fmla="*/ 733245 w 733245"/>
              <a:gd name="connsiteY22" fmla="*/ 1889185 h 1889185"/>
              <a:gd name="connsiteX0" fmla="*/ 0 w 733245"/>
              <a:gd name="connsiteY0" fmla="*/ 0 h 1889185"/>
              <a:gd name="connsiteX1" fmla="*/ 60385 w 733245"/>
              <a:gd name="connsiteY1" fmla="*/ 60385 h 1889185"/>
              <a:gd name="connsiteX2" fmla="*/ 129396 w 733245"/>
              <a:gd name="connsiteY2" fmla="*/ 112143 h 1889185"/>
              <a:gd name="connsiteX3" fmla="*/ 215660 w 733245"/>
              <a:gd name="connsiteY3" fmla="*/ 189781 h 1889185"/>
              <a:gd name="connsiteX4" fmla="*/ 284672 w 733245"/>
              <a:gd name="connsiteY4" fmla="*/ 258793 h 1889185"/>
              <a:gd name="connsiteX5" fmla="*/ 319177 w 733245"/>
              <a:gd name="connsiteY5" fmla="*/ 301925 h 1889185"/>
              <a:gd name="connsiteX6" fmla="*/ 345056 w 733245"/>
              <a:gd name="connsiteY6" fmla="*/ 370936 h 1889185"/>
              <a:gd name="connsiteX7" fmla="*/ 349129 w 733245"/>
              <a:gd name="connsiteY7" fmla="*/ 461274 h 1889185"/>
              <a:gd name="connsiteX8" fmla="*/ 345056 w 733245"/>
              <a:gd name="connsiteY8" fmla="*/ 534838 h 1889185"/>
              <a:gd name="connsiteX9" fmla="*/ 345056 w 733245"/>
              <a:gd name="connsiteY9" fmla="*/ 646981 h 1889185"/>
              <a:gd name="connsiteX10" fmla="*/ 345056 w 733245"/>
              <a:gd name="connsiteY10" fmla="*/ 707366 h 1889185"/>
              <a:gd name="connsiteX11" fmla="*/ 345056 w 733245"/>
              <a:gd name="connsiteY11" fmla="*/ 741872 h 1889185"/>
              <a:gd name="connsiteX12" fmla="*/ 379562 w 733245"/>
              <a:gd name="connsiteY12" fmla="*/ 828136 h 1889185"/>
              <a:gd name="connsiteX13" fmla="*/ 422694 w 733245"/>
              <a:gd name="connsiteY13" fmla="*/ 931653 h 1889185"/>
              <a:gd name="connsiteX14" fmla="*/ 457200 w 733245"/>
              <a:gd name="connsiteY14" fmla="*/ 992038 h 1889185"/>
              <a:gd name="connsiteX15" fmla="*/ 526211 w 733245"/>
              <a:gd name="connsiteY15" fmla="*/ 1130060 h 1889185"/>
              <a:gd name="connsiteX16" fmla="*/ 552090 w 733245"/>
              <a:gd name="connsiteY16" fmla="*/ 1250830 h 1889185"/>
              <a:gd name="connsiteX17" fmla="*/ 552090 w 733245"/>
              <a:gd name="connsiteY17" fmla="*/ 1345721 h 1889185"/>
              <a:gd name="connsiteX18" fmla="*/ 552090 w 733245"/>
              <a:gd name="connsiteY18" fmla="*/ 1518249 h 1889185"/>
              <a:gd name="connsiteX19" fmla="*/ 552090 w 733245"/>
              <a:gd name="connsiteY19" fmla="*/ 1587260 h 1889185"/>
              <a:gd name="connsiteX20" fmla="*/ 560716 w 733245"/>
              <a:gd name="connsiteY20" fmla="*/ 1656272 h 1889185"/>
              <a:gd name="connsiteX21" fmla="*/ 595222 w 733245"/>
              <a:gd name="connsiteY21" fmla="*/ 1716657 h 1889185"/>
              <a:gd name="connsiteX22" fmla="*/ 733245 w 733245"/>
              <a:gd name="connsiteY22" fmla="*/ 1889185 h 18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3245" h="1889185">
                <a:moveTo>
                  <a:pt x="0" y="0"/>
                </a:moveTo>
                <a:cubicBezTo>
                  <a:pt x="19409" y="20847"/>
                  <a:pt x="38819" y="41695"/>
                  <a:pt x="60385" y="60385"/>
                </a:cubicBezTo>
                <a:cubicBezTo>
                  <a:pt x="81951" y="79076"/>
                  <a:pt x="103517" y="90577"/>
                  <a:pt x="129396" y="112143"/>
                </a:cubicBezTo>
                <a:cubicBezTo>
                  <a:pt x="155275" y="133709"/>
                  <a:pt x="189781" y="165339"/>
                  <a:pt x="215660" y="189781"/>
                </a:cubicBezTo>
                <a:cubicBezTo>
                  <a:pt x="241539" y="214223"/>
                  <a:pt x="267419" y="240102"/>
                  <a:pt x="284672" y="258793"/>
                </a:cubicBezTo>
                <a:cubicBezTo>
                  <a:pt x="301925" y="277484"/>
                  <a:pt x="309113" y="283235"/>
                  <a:pt x="319177" y="301925"/>
                </a:cubicBezTo>
                <a:cubicBezTo>
                  <a:pt x="329241" y="320615"/>
                  <a:pt x="340064" y="344378"/>
                  <a:pt x="345056" y="370936"/>
                </a:cubicBezTo>
                <a:cubicBezTo>
                  <a:pt x="350048" y="397494"/>
                  <a:pt x="349129" y="461274"/>
                  <a:pt x="349129" y="461274"/>
                </a:cubicBezTo>
                <a:lnTo>
                  <a:pt x="345056" y="534838"/>
                </a:lnTo>
                <a:lnTo>
                  <a:pt x="345056" y="646981"/>
                </a:lnTo>
                <a:lnTo>
                  <a:pt x="345056" y="707366"/>
                </a:lnTo>
                <a:cubicBezTo>
                  <a:pt x="345056" y="723181"/>
                  <a:pt x="339305" y="721744"/>
                  <a:pt x="345056" y="741872"/>
                </a:cubicBezTo>
                <a:cubicBezTo>
                  <a:pt x="350807" y="762000"/>
                  <a:pt x="366622" y="796506"/>
                  <a:pt x="379562" y="828136"/>
                </a:cubicBezTo>
                <a:cubicBezTo>
                  <a:pt x="392502" y="859766"/>
                  <a:pt x="409754" y="904336"/>
                  <a:pt x="422694" y="931653"/>
                </a:cubicBezTo>
                <a:cubicBezTo>
                  <a:pt x="435634" y="958970"/>
                  <a:pt x="439947" y="958970"/>
                  <a:pt x="457200" y="992038"/>
                </a:cubicBezTo>
                <a:cubicBezTo>
                  <a:pt x="474453" y="1025106"/>
                  <a:pt x="510396" y="1086928"/>
                  <a:pt x="526211" y="1130060"/>
                </a:cubicBezTo>
                <a:cubicBezTo>
                  <a:pt x="542026" y="1173192"/>
                  <a:pt x="547777" y="1214887"/>
                  <a:pt x="552090" y="1250830"/>
                </a:cubicBezTo>
                <a:cubicBezTo>
                  <a:pt x="556403" y="1286773"/>
                  <a:pt x="552090" y="1345721"/>
                  <a:pt x="552090" y="1345721"/>
                </a:cubicBezTo>
                <a:lnTo>
                  <a:pt x="552090" y="1518249"/>
                </a:lnTo>
                <a:lnTo>
                  <a:pt x="552090" y="1587260"/>
                </a:lnTo>
                <a:cubicBezTo>
                  <a:pt x="552090" y="1611701"/>
                  <a:pt x="553527" y="1634706"/>
                  <a:pt x="560716" y="1656272"/>
                </a:cubicBezTo>
                <a:cubicBezTo>
                  <a:pt x="567905" y="1677838"/>
                  <a:pt x="566467" y="1677838"/>
                  <a:pt x="595222" y="1716657"/>
                </a:cubicBezTo>
                <a:cubicBezTo>
                  <a:pt x="623977" y="1755476"/>
                  <a:pt x="679329" y="1821611"/>
                  <a:pt x="733245" y="1889185"/>
                </a:cubicBezTo>
              </a:path>
            </a:pathLst>
          </a:custGeom>
          <a:ln>
            <a:solidFill>
              <a:srgbClr val="0099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899592" y="2708920"/>
            <a:ext cx="1008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 i="1" dirty="0">
                <a:solidFill>
                  <a:schemeClr val="tx1"/>
                </a:solidFill>
                <a:effectLst/>
                <a:latin typeface="Calibri"/>
                <a:cs typeface="Calibri"/>
              </a:rPr>
              <a:t>M</a:t>
            </a:r>
            <a:r>
              <a:rPr lang="en-US" sz="2800" b="1" baseline="-25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1,2</a:t>
            </a:r>
          </a:p>
        </p:txBody>
      </p:sp>
      <p:cxnSp>
        <p:nvCxnSpPr>
          <p:cNvPr id="18" name="Shape 73"/>
          <p:cNvCxnSpPr/>
          <p:nvPr/>
        </p:nvCxnSpPr>
        <p:spPr>
          <a:xfrm>
            <a:off x="1763688" y="2996952"/>
            <a:ext cx="1368152" cy="7200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6372200" y="2348880"/>
            <a:ext cx="198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>
                <a:solidFill>
                  <a:srgbClr val="C00000"/>
                </a:solidFill>
                <a:effectLst/>
                <a:latin typeface="Calibri"/>
                <a:cs typeface="Calibri"/>
              </a:rPr>
              <a:t>M</a:t>
            </a:r>
            <a:r>
              <a:rPr lang="en-US" sz="2800" b="1" baseline="-25000" dirty="0">
                <a:solidFill>
                  <a:srgbClr val="C00000"/>
                </a:solidFill>
                <a:effectLst/>
                <a:latin typeface="Calibri"/>
                <a:cs typeface="Calibri"/>
              </a:rPr>
              <a:t>1,2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/>
                <a:cs typeface="Calibri"/>
              </a:rPr>
              <a:t>∩</a:t>
            </a:r>
            <a:r>
              <a:rPr lang="en-US" sz="2800" b="1" i="1" dirty="0">
                <a:solidFill>
                  <a:srgbClr val="C00000"/>
                </a:solidFill>
                <a:effectLst/>
                <a:latin typeface="Calibri"/>
                <a:cs typeface="Calibri"/>
              </a:rPr>
              <a:t>R</a:t>
            </a:r>
            <a:r>
              <a:rPr lang="en-US" sz="2800" b="1" baseline="-25000" dirty="0">
                <a:solidFill>
                  <a:srgbClr val="C00000"/>
                </a:solidFill>
                <a:effectLst/>
                <a:latin typeface="Calibri"/>
                <a:cs typeface="Calibri"/>
              </a:rPr>
              <a:t>2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/>
                <a:cs typeface="Calibri"/>
              </a:rPr>
              <a:t>∩</a:t>
            </a:r>
            <a:r>
              <a:rPr lang="en-US" sz="2800" b="1" i="1" dirty="0">
                <a:solidFill>
                  <a:srgbClr val="C00000"/>
                </a:solidFill>
                <a:effectLst/>
                <a:latin typeface="Calibri"/>
                <a:cs typeface="Calibri"/>
              </a:rPr>
              <a:t>R</a:t>
            </a:r>
            <a:r>
              <a:rPr lang="en-US" sz="2800" b="1" baseline="-25000" dirty="0">
                <a:solidFill>
                  <a:srgbClr val="C00000"/>
                </a:solidFill>
                <a:effectLst/>
                <a:latin typeface="Calibri"/>
                <a:cs typeface="Calibri"/>
              </a:rPr>
              <a:t>3</a:t>
            </a:r>
          </a:p>
          <a:p>
            <a:pPr>
              <a:spcBef>
                <a:spcPct val="50000"/>
              </a:spcBef>
            </a:pPr>
            <a:endParaRPr lang="en-US" sz="2800" b="1" baseline="-25000" dirty="0">
              <a:solidFill>
                <a:srgbClr val="C00000"/>
              </a:solidFill>
              <a:effectLst/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0800000" flipV="1">
            <a:off x="4169842" y="2708920"/>
            <a:ext cx="2130350" cy="136938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5580112" y="3140968"/>
            <a:ext cx="559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 i="1" dirty="0">
                <a:solidFill>
                  <a:schemeClr val="tx1"/>
                </a:solidFill>
                <a:effectLst/>
                <a:latin typeface="Calibri"/>
                <a:cs typeface="Calibri"/>
              </a:rPr>
              <a:t>R</a:t>
            </a:r>
            <a:r>
              <a:rPr lang="en-US" sz="2800" b="1" baseline="-25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2</a:t>
            </a: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2123721" y="3647395"/>
            <a:ext cx="504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 i="1" dirty="0">
                <a:solidFill>
                  <a:schemeClr val="tx1"/>
                </a:solidFill>
                <a:effectLst/>
                <a:latin typeface="Calibri"/>
                <a:cs typeface="Calibri"/>
              </a:rPr>
              <a:t>R</a:t>
            </a:r>
            <a:r>
              <a:rPr lang="en-US" sz="2800" b="1" baseline="-25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3</a:t>
            </a:r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1907704" y="1988840"/>
            <a:ext cx="5760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 i="1" dirty="0">
                <a:solidFill>
                  <a:schemeClr val="tx1"/>
                </a:solidFill>
                <a:effectLst/>
                <a:latin typeface="Calibri"/>
                <a:cs typeface="Calibri"/>
              </a:rPr>
              <a:t>R</a:t>
            </a:r>
            <a:r>
              <a:rPr lang="en-US" sz="2800" b="1" baseline="-25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1</a:t>
            </a:r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5940152" y="4869160"/>
            <a:ext cx="559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 i="1" dirty="0">
                <a:solidFill>
                  <a:schemeClr val="tx1"/>
                </a:solidFill>
                <a:effectLst/>
                <a:latin typeface="Calibri"/>
                <a:cs typeface="Calibri"/>
              </a:rPr>
              <a:t>R</a:t>
            </a:r>
            <a:r>
              <a:rPr lang="en-US" sz="2800" b="1" baseline="-25000" dirty="0">
                <a:solidFill>
                  <a:schemeClr val="tx1"/>
                </a:solidFill>
                <a:effectLst/>
                <a:latin typeface="Calibri"/>
                <a:cs typeface="Calibri"/>
              </a:rPr>
              <a:t>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B1C6A-2152-524A-AFCC-5B7F16EB2E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8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Setup</a:t>
            </a:r>
            <a:endParaRPr lang="en-US" dirty="0"/>
          </a:p>
        </p:txBody>
      </p:sp>
      <p:sp>
        <p:nvSpPr>
          <p:cNvPr id="22530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Confidence level</a:t>
            </a:r>
          </a:p>
          <a:p>
            <a:pPr lvl="1"/>
            <a:r>
              <a:rPr lang="en-US" dirty="0"/>
              <a:t>Provides a user with an option to trade the accuracy of the query answers for trajectory privacy</a:t>
            </a:r>
          </a:p>
          <a:p>
            <a:pPr lvl="1"/>
            <a:r>
              <a:rPr lang="en-US" dirty="0"/>
              <a:t>Guarantees that the distance of the data object to the user’s location is within a bound of the actual nearest data object’s distance</a:t>
            </a:r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Pay more: ask for a larger k</a:t>
            </a:r>
          </a:p>
          <a:p>
            <a:pPr lvl="1"/>
            <a:r>
              <a:rPr lang="en-US" dirty="0"/>
              <a:t>Travel more: confidence</a:t>
            </a:r>
            <a:br>
              <a:rPr lang="en-US" dirty="0"/>
            </a:br>
            <a:r>
              <a:rPr lang="en-US" dirty="0"/>
              <a:t>level cl (travel at 1/cl)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05064"/>
            <a:ext cx="4433821" cy="230425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9BD87-84B5-5C4C-A8E4-CA3FDAC5E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B879E-8F47-3449-B7B3-3D39E13C1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169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36816"/>
            <a:ext cx="8136904" cy="35684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0AC5F-04CC-1641-B77A-F10EAA0F8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9BABC-09B8-DC47-AA0D-0303D7129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8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Computing Consecutive Rectangles </a:t>
            </a:r>
            <a:endParaRPr lang="en-US" dirty="0"/>
          </a:p>
        </p:txBody>
      </p:sp>
      <p:sp>
        <p:nvSpPr>
          <p:cNvPr id="22530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/>
          <a:lstStyle/>
          <a:p>
            <a:r>
              <a:rPr lang="en-US" dirty="0"/>
              <a:t>Key Idea</a:t>
            </a:r>
          </a:p>
          <a:p>
            <a:pPr lvl="1"/>
            <a:r>
              <a:rPr lang="en-US" dirty="0"/>
              <a:t>Specify higher values for confidence level or the number of nearest data objects (i.e., </a:t>
            </a:r>
            <a:r>
              <a:rPr lang="en-US" i="1" dirty="0"/>
              <a:t>k</a:t>
            </a:r>
            <a:r>
              <a:rPr lang="en-US" dirty="0"/>
              <a:t>) or both </a:t>
            </a:r>
          </a:p>
          <a:p>
            <a:pPr lvl="1"/>
            <a:r>
              <a:rPr lang="en-US" dirty="0"/>
              <a:t>Not reveal the required ones</a:t>
            </a:r>
          </a:p>
          <a:p>
            <a:r>
              <a:rPr lang="en-US" dirty="0"/>
              <a:t>An algorithm to compute the user’s consecutive rectangles </a:t>
            </a:r>
          </a:p>
          <a:p>
            <a:pPr lvl="1"/>
            <a:r>
              <a:rPr lang="en-US" dirty="0"/>
              <a:t>Resists the overlapping rectangle attack </a:t>
            </a:r>
          </a:p>
          <a:p>
            <a:pPr lvl="1"/>
            <a:r>
              <a:rPr lang="en-US" dirty="0"/>
              <a:t>Prevents the identification of the user’s trajectory</a:t>
            </a:r>
          </a:p>
          <a:p>
            <a:pPr lvl="1"/>
            <a:r>
              <a:rPr lang="en-US" dirty="0"/>
              <a:t>Efficient evaluation of a </a:t>
            </a:r>
            <a:r>
              <a:rPr lang="en-US" dirty="0" err="1"/>
              <a:t>kNN</a:t>
            </a:r>
            <a:r>
              <a:rPr lang="en-US" dirty="0"/>
              <a:t> query with respect to a rectangle and a specified confidence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8B2F5-191D-9447-B66A-13047CFB0B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83A54-B99E-A04C-BAED-950278336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28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Private Data Exchange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146647-9D97-B645-89AC-96A0801866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A3196-DF1C-4046-8A58-1ED75B1F7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Tracking of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Deutsche Telekom (telecommunication operator)</a:t>
            </a:r>
          </a:p>
          <a:p>
            <a:pPr lvl="1"/>
            <a:r>
              <a:rPr lang="en-US"/>
              <a:t>Deutsche Telekom handed over six months of Malte Spitz’s phone data</a:t>
            </a:r>
          </a:p>
          <a:p>
            <a:pPr lvl="1"/>
            <a:r>
              <a:rPr lang="en-US"/>
              <a:t>Tracked position, phone calls, SMS, Internet access</a:t>
            </a:r>
          </a:p>
          <a:p>
            <a:pPr lvl="1"/>
            <a:r>
              <a:rPr lang="en-US"/>
              <a:t>http://www.zeit.de/datenschutz/malte-spitz-data-retention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E00D4-4BA0-0444-B926-29F786AC55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F038E-BD01-7646-9DC3-2540F831DC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476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Tell Me What You Want And I Will Tell Others Where You Have Been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sanitization</a:t>
            </a:r>
          </a:p>
          <a:p>
            <a:pPr lvl="1"/>
            <a:r>
              <a:rPr lang="en-US"/>
              <a:t>Protection of privacy through removal of GPS tracks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r>
              <a:rPr lang="en-US"/>
              <a:t>Attacker Model</a:t>
            </a:r>
            <a:endParaRPr lang="en-GB"/>
          </a:p>
          <a:p>
            <a:endParaRPr lang="en-US" dirty="0"/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785612"/>
            <a:ext cx="1863346" cy="172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" name="Oval 188"/>
          <p:cNvSpPr/>
          <p:nvPr/>
        </p:nvSpPr>
        <p:spPr>
          <a:xfrm>
            <a:off x="1385337" y="3358500"/>
            <a:ext cx="9906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190" name="Oval 189"/>
          <p:cNvSpPr/>
          <p:nvPr/>
        </p:nvSpPr>
        <p:spPr>
          <a:xfrm>
            <a:off x="1636797" y="3358500"/>
            <a:ext cx="9906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191" name="Oval 190"/>
          <p:cNvSpPr/>
          <p:nvPr/>
        </p:nvSpPr>
        <p:spPr>
          <a:xfrm>
            <a:off x="1874221" y="3358500"/>
            <a:ext cx="9906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192" name="Oval 191"/>
          <p:cNvSpPr/>
          <p:nvPr/>
        </p:nvSpPr>
        <p:spPr>
          <a:xfrm>
            <a:off x="2155685" y="3358500"/>
            <a:ext cx="9906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193" name="Oval 192"/>
          <p:cNvSpPr/>
          <p:nvPr/>
        </p:nvSpPr>
        <p:spPr>
          <a:xfrm>
            <a:off x="2155685" y="3602340"/>
            <a:ext cx="9906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194" name="Oval 193"/>
          <p:cNvSpPr/>
          <p:nvPr/>
        </p:nvSpPr>
        <p:spPr>
          <a:xfrm>
            <a:off x="2155685" y="3899520"/>
            <a:ext cx="9906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195" name="Oval 194"/>
          <p:cNvSpPr/>
          <p:nvPr/>
        </p:nvSpPr>
        <p:spPr>
          <a:xfrm>
            <a:off x="2155685" y="4152885"/>
            <a:ext cx="9906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196" name="Oval 195"/>
          <p:cNvSpPr/>
          <p:nvPr/>
        </p:nvSpPr>
        <p:spPr>
          <a:xfrm>
            <a:off x="2424738" y="4152885"/>
            <a:ext cx="9906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197" name="Oval 196"/>
          <p:cNvSpPr/>
          <p:nvPr/>
        </p:nvSpPr>
        <p:spPr>
          <a:xfrm>
            <a:off x="1385337" y="3124185"/>
            <a:ext cx="9906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198" name="Oval 197"/>
          <p:cNvSpPr/>
          <p:nvPr/>
        </p:nvSpPr>
        <p:spPr>
          <a:xfrm>
            <a:off x="2654795" y="4152885"/>
            <a:ext cx="9906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199" name="Oval 198"/>
          <p:cNvSpPr/>
          <p:nvPr/>
        </p:nvSpPr>
        <p:spPr>
          <a:xfrm>
            <a:off x="1385337" y="3602340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00" name="Oval 199"/>
          <p:cNvSpPr/>
          <p:nvPr/>
        </p:nvSpPr>
        <p:spPr>
          <a:xfrm>
            <a:off x="1174838" y="3267060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01" name="Oval 200"/>
          <p:cNvSpPr/>
          <p:nvPr/>
        </p:nvSpPr>
        <p:spPr>
          <a:xfrm>
            <a:off x="1385337" y="2890823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02" name="Oval 201"/>
          <p:cNvSpPr/>
          <p:nvPr/>
        </p:nvSpPr>
        <p:spPr>
          <a:xfrm>
            <a:off x="1735857" y="3169905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03" name="Oval 202"/>
          <p:cNvSpPr/>
          <p:nvPr/>
        </p:nvSpPr>
        <p:spPr>
          <a:xfrm>
            <a:off x="1775161" y="3602340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04" name="Oval 203"/>
          <p:cNvSpPr/>
          <p:nvPr/>
        </p:nvSpPr>
        <p:spPr>
          <a:xfrm>
            <a:off x="1923751" y="3899520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05" name="Oval 204"/>
          <p:cNvSpPr/>
          <p:nvPr/>
        </p:nvSpPr>
        <p:spPr>
          <a:xfrm>
            <a:off x="1923751" y="4198605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06" name="Oval 205"/>
          <p:cNvSpPr/>
          <p:nvPr/>
        </p:nvSpPr>
        <p:spPr>
          <a:xfrm>
            <a:off x="2424738" y="4348148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07" name="Oval 206"/>
          <p:cNvSpPr/>
          <p:nvPr/>
        </p:nvSpPr>
        <p:spPr>
          <a:xfrm>
            <a:off x="2704325" y="3945240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08" name="Oval 207"/>
          <p:cNvSpPr/>
          <p:nvPr/>
        </p:nvSpPr>
        <p:spPr>
          <a:xfrm>
            <a:off x="1587267" y="3945240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09" name="Oval 208"/>
          <p:cNvSpPr/>
          <p:nvPr/>
        </p:nvSpPr>
        <p:spPr>
          <a:xfrm>
            <a:off x="2424738" y="3800460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10" name="Oval 209"/>
          <p:cNvSpPr/>
          <p:nvPr/>
        </p:nvSpPr>
        <p:spPr>
          <a:xfrm>
            <a:off x="2424738" y="3449940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11" name="Oval 210"/>
          <p:cNvSpPr/>
          <p:nvPr/>
        </p:nvSpPr>
        <p:spPr>
          <a:xfrm>
            <a:off x="2289483" y="3215625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12" name="Oval 211"/>
          <p:cNvSpPr/>
          <p:nvPr/>
        </p:nvSpPr>
        <p:spPr>
          <a:xfrm>
            <a:off x="2022811" y="3124185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13" name="Oval 212"/>
          <p:cNvSpPr/>
          <p:nvPr/>
        </p:nvSpPr>
        <p:spPr>
          <a:xfrm>
            <a:off x="5976152" y="3574045"/>
            <a:ext cx="9906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>
              <a:latin typeface="Calibri"/>
              <a:cs typeface="Calibri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043419" y="340448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kern="1200" dirty="0">
                <a:effectLst/>
                <a:latin typeface="Calibri"/>
                <a:cs typeface="Calibri"/>
              </a:rPr>
              <a:t>Sampled GPS Points</a:t>
            </a:r>
            <a:endParaRPr lang="en-GB" kern="1200" dirty="0">
              <a:effectLst/>
              <a:latin typeface="Calibri"/>
              <a:cs typeface="Calibri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049809" y="3669268"/>
            <a:ext cx="8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kern="1200" dirty="0">
                <a:effectLst/>
                <a:latin typeface="Calibri"/>
                <a:cs typeface="Calibri"/>
              </a:rPr>
              <a:t>POI</a:t>
            </a:r>
            <a:endParaRPr lang="en-GB" kern="1200" dirty="0">
              <a:effectLst/>
              <a:latin typeface="Calibri"/>
              <a:cs typeface="Calibri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5976152" y="3835370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>
              <a:latin typeface="Calibri"/>
              <a:cs typeface="Calibri"/>
            </a:endParaRPr>
          </a:p>
        </p:txBody>
      </p:sp>
      <p:pic>
        <p:nvPicPr>
          <p:cNvPr id="217" name="Picture 2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9590" y="2778310"/>
            <a:ext cx="1863346" cy="172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8" name="Oval 217"/>
          <p:cNvSpPr/>
          <p:nvPr/>
        </p:nvSpPr>
        <p:spPr>
          <a:xfrm>
            <a:off x="3991319" y="3587418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19" name="Oval 218"/>
          <p:cNvSpPr/>
          <p:nvPr/>
        </p:nvSpPr>
        <p:spPr>
          <a:xfrm>
            <a:off x="3780820" y="3252138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20" name="Oval 219"/>
          <p:cNvSpPr/>
          <p:nvPr/>
        </p:nvSpPr>
        <p:spPr>
          <a:xfrm>
            <a:off x="3991319" y="2875901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21" name="Oval 220"/>
          <p:cNvSpPr/>
          <p:nvPr/>
        </p:nvSpPr>
        <p:spPr>
          <a:xfrm>
            <a:off x="4341839" y="3154983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22" name="Oval 221"/>
          <p:cNvSpPr/>
          <p:nvPr/>
        </p:nvSpPr>
        <p:spPr>
          <a:xfrm>
            <a:off x="4381143" y="3587418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23" name="Oval 222"/>
          <p:cNvSpPr/>
          <p:nvPr/>
        </p:nvSpPr>
        <p:spPr>
          <a:xfrm>
            <a:off x="4529733" y="3884598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24" name="Oval 223"/>
          <p:cNvSpPr/>
          <p:nvPr/>
        </p:nvSpPr>
        <p:spPr>
          <a:xfrm>
            <a:off x="4529733" y="4183683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25" name="Oval 224"/>
          <p:cNvSpPr/>
          <p:nvPr/>
        </p:nvSpPr>
        <p:spPr>
          <a:xfrm>
            <a:off x="5030720" y="4333226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26" name="Oval 225"/>
          <p:cNvSpPr/>
          <p:nvPr/>
        </p:nvSpPr>
        <p:spPr>
          <a:xfrm>
            <a:off x="5310307" y="3930318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27" name="Oval 226"/>
          <p:cNvSpPr/>
          <p:nvPr/>
        </p:nvSpPr>
        <p:spPr>
          <a:xfrm>
            <a:off x="4193249" y="3930318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28" name="Oval 227"/>
          <p:cNvSpPr/>
          <p:nvPr/>
        </p:nvSpPr>
        <p:spPr>
          <a:xfrm>
            <a:off x="5030720" y="3785538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29" name="Oval 228"/>
          <p:cNvSpPr/>
          <p:nvPr/>
        </p:nvSpPr>
        <p:spPr>
          <a:xfrm>
            <a:off x="5030720" y="3435018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sp>
        <p:nvSpPr>
          <p:cNvPr id="230" name="Oval 229"/>
          <p:cNvSpPr/>
          <p:nvPr/>
        </p:nvSpPr>
        <p:spPr>
          <a:xfrm>
            <a:off x="4895465" y="3200703"/>
            <a:ext cx="99060" cy="91440"/>
          </a:xfrm>
          <a:prstGeom prst="ellipse">
            <a:avLst/>
          </a:prstGeom>
          <a:solidFill>
            <a:srgbClr val="99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kern="1200"/>
          </a:p>
        </p:txBody>
      </p:sp>
      <p:cxnSp>
        <p:nvCxnSpPr>
          <p:cNvPr id="231" name="Straight Arrow Connector 230"/>
          <p:cNvCxnSpPr/>
          <p:nvPr/>
        </p:nvCxnSpPr>
        <p:spPr>
          <a:xfrm>
            <a:off x="3080484" y="3687325"/>
            <a:ext cx="423712" cy="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Table 233"/>
          <p:cNvGraphicFramePr>
            <a:graphicFrameLocks noGrp="1"/>
          </p:cNvGraphicFramePr>
          <p:nvPr>
            <p:extLst/>
          </p:nvPr>
        </p:nvGraphicFramePr>
        <p:xfrm>
          <a:off x="521969" y="5220776"/>
          <a:ext cx="8154487" cy="1088544"/>
        </p:xfrm>
        <a:graphic>
          <a:graphicData uri="http://schemas.openxmlformats.org/drawingml/2006/table">
            <a:tbl>
              <a:tblPr firstCol="1">
                <a:tableStyleId>{BC89EF96-8CEA-46FF-86C4-4CE0E7609802}</a:tableStyleId>
              </a:tblPr>
              <a:tblGrid>
                <a:gridCol w="1970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6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/>
                          <a:cs typeface="Calibri"/>
                        </a:rPr>
                        <a:t>Edge Centrality: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07F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alibri"/>
                          <a:cs typeface="Calibri"/>
                        </a:rPr>
                        <a:t>The more central an edge, the more frequently it occurs in a set of paths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07F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3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  <a:cs typeface="Calibri"/>
                        </a:rPr>
                        <a:t>Edge Frequency:</a:t>
                      </a:r>
                      <a:endParaRPr lang="en-US" sz="16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/>
                          <a:cs typeface="Calibri"/>
                        </a:rPr>
                        <a:t>The adversary may have access to the trips users have take in the past</a:t>
                      </a:r>
                      <a:endParaRPr lang="en-US" sz="16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0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/>
                          <a:cs typeface="Calibri"/>
                        </a:rPr>
                        <a:t>Maximum Velocity:</a:t>
                      </a:r>
                      <a:endParaRPr lang="en-US" sz="1600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07F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Calibri"/>
                          <a:cs typeface="Calibri"/>
                        </a:rPr>
                        <a:t>The adversary may assume there is a maximum velocity a user can travel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07F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D238C-E10C-8543-AEED-73A9CC5F4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0F59C-6714-814E-9911-EB41DFC23B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40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 using POI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pPr lvl="1"/>
            <a:r>
              <a:rPr lang="en-US" dirty="0"/>
              <a:t>Use of Beijing routes from Microsoft’s</a:t>
            </a:r>
            <a:br>
              <a:rPr lang="en-US" dirty="0"/>
            </a:br>
            <a:r>
              <a:rPr lang="en-US" dirty="0" err="1"/>
              <a:t>Geolife</a:t>
            </a:r>
            <a:r>
              <a:rPr lang="en-US" dirty="0"/>
              <a:t> dataset for performance</a:t>
            </a:r>
            <a:br>
              <a:rPr lang="en-US" dirty="0"/>
            </a:br>
            <a:r>
              <a:rPr lang="en-US" dirty="0"/>
              <a:t>evaluation</a:t>
            </a:r>
          </a:p>
          <a:p>
            <a:pPr lvl="1"/>
            <a:r>
              <a:rPr lang="en-US" dirty="0"/>
              <a:t>Road network data was from</a:t>
            </a:r>
            <a:br>
              <a:rPr lang="en-US" dirty="0"/>
            </a:br>
            <a:r>
              <a:rPr lang="en-US" dirty="0" err="1"/>
              <a:t>OpenStreetMap</a:t>
            </a:r>
            <a:endParaRPr lang="en-US" dirty="0"/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Proximity circles were varied 50, 100, 250, 500 meters</a:t>
            </a:r>
          </a:p>
        </p:txBody>
      </p:sp>
      <p:pic>
        <p:nvPicPr>
          <p:cNvPr id="152" name="Picture 1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732310"/>
            <a:ext cx="2313522" cy="230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" name="Table 152"/>
          <p:cNvGraphicFramePr>
            <a:graphicFrameLocks noGrp="1"/>
          </p:cNvGraphicFramePr>
          <p:nvPr>
            <p:extLst/>
          </p:nvPr>
        </p:nvGraphicFramePr>
        <p:xfrm>
          <a:off x="1187622" y="5112216"/>
          <a:ext cx="7272810" cy="13411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POI</a:t>
                      </a:r>
                      <a:endParaRPr lang="en-GB" sz="1600" b="1" dirty="0">
                        <a:solidFill>
                          <a:srgbClr val="193867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  <a:r>
                        <a:rPr lang="en-US" sz="1600" kern="1200" dirty="0"/>
                        <a:t> </a:t>
                      </a:r>
                      <a:r>
                        <a:rPr lang="en-US" sz="1600" dirty="0"/>
                        <a:t>= </a:t>
                      </a:r>
                      <a:r>
                        <a:rPr lang="en-US" sz="1600" kern="1200" dirty="0"/>
                        <a:t>50m (%)</a:t>
                      </a:r>
                      <a:endParaRPr lang="en-GB" sz="1600" b="1" kern="1200" dirty="0">
                        <a:solidFill>
                          <a:srgbClr val="193867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 = </a:t>
                      </a:r>
                      <a:r>
                        <a:rPr lang="en-US" sz="1600" kern="1200" dirty="0"/>
                        <a:t>100m (%)</a:t>
                      </a:r>
                      <a:endParaRPr lang="en-GB" sz="1600" b="1" kern="1200" dirty="0">
                        <a:solidFill>
                          <a:srgbClr val="193867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 = </a:t>
                      </a:r>
                      <a:r>
                        <a:rPr lang="en-US" sz="1600" kern="1200" dirty="0"/>
                        <a:t>250m (%)</a:t>
                      </a:r>
                      <a:endParaRPr lang="en-GB" sz="1600" b="1" kern="1200" dirty="0">
                        <a:solidFill>
                          <a:srgbClr val="193867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 = </a:t>
                      </a:r>
                      <a:r>
                        <a:rPr lang="en-US" sz="1600" kern="1200" dirty="0"/>
                        <a:t>500m (%)</a:t>
                      </a:r>
                      <a:endParaRPr lang="en-GB" sz="1600" b="1" kern="1200" dirty="0">
                        <a:solidFill>
                          <a:srgbClr val="193867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/>
                        <a:t>400</a:t>
                      </a:r>
                      <a:endParaRPr lang="en-GB" sz="1600" b="1" kern="1200" dirty="0">
                        <a:solidFill>
                          <a:srgbClr val="193867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27.73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39.10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51.83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64.74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/>
                        <a:t>800</a:t>
                      </a:r>
                      <a:endParaRPr lang="en-GB" sz="1600" b="1" kern="1200" dirty="0">
                        <a:solidFill>
                          <a:srgbClr val="193867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35.10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47.97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61.31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73.76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/>
                        <a:t>1,600</a:t>
                      </a:r>
                      <a:endParaRPr lang="en-GB" sz="1600" b="1" kern="1200" dirty="0">
                        <a:solidFill>
                          <a:srgbClr val="193867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39.00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53.90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69.63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80.84</a:t>
                      </a:r>
                      <a:endParaRPr lang="en-GB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965A7-53D3-D749-AEBB-7C061C92E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86E5-E74F-A142-97FF-BE662EC55E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248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Sensitive Trajectory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24375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Spatial and temporal exchange</a:t>
            </a:r>
          </a:p>
          <a:p>
            <a:pPr lvl="1"/>
            <a:r>
              <a:rPr lang="en-US" dirty="0"/>
              <a:t>Aim: preserve privacy prior to exchanging trajectory datasets</a:t>
            </a:r>
          </a:p>
          <a:p>
            <a:pPr lvl="1"/>
            <a:r>
              <a:rPr lang="en-US" dirty="0"/>
              <a:t>Focuses stops as a trip can better be learnt from stops</a:t>
            </a:r>
          </a:p>
          <a:p>
            <a:pPr lvl="1"/>
            <a:r>
              <a:rPr lang="en-US" dirty="0"/>
              <a:t>Less data distortion due to local (partial) changes </a:t>
            </a:r>
          </a:p>
          <a:p>
            <a:pPr lvl="1"/>
            <a:r>
              <a:rPr lang="en-US" dirty="0"/>
              <a:t>Resilient to inference attacks</a:t>
            </a:r>
            <a:endParaRPr lang="en-AU" dirty="0"/>
          </a:p>
          <a:p>
            <a:pPr lvl="1"/>
            <a:r>
              <a:rPr lang="en-AU" dirty="0"/>
              <a:t>Exchanges sensitive stops with less sensitive POIs</a:t>
            </a:r>
          </a:p>
          <a:p>
            <a:pPr lvl="1"/>
            <a:r>
              <a:rPr lang="en-US" dirty="0"/>
              <a:t>Balances trajectory privacy against data utility</a:t>
            </a:r>
          </a:p>
          <a:p>
            <a:endParaRPr lang="en-US" dirty="0"/>
          </a:p>
        </p:txBody>
      </p:sp>
      <p:grpSp>
        <p:nvGrpSpPr>
          <p:cNvPr id="703" name="Group 702"/>
          <p:cNvGrpSpPr/>
          <p:nvPr/>
        </p:nvGrpSpPr>
        <p:grpSpPr>
          <a:xfrm>
            <a:off x="941657" y="4271008"/>
            <a:ext cx="2451165" cy="1009039"/>
            <a:chOff x="760951" y="4511348"/>
            <a:chExt cx="2451165" cy="1009039"/>
          </a:xfrm>
        </p:grpSpPr>
        <p:sp>
          <p:nvSpPr>
            <p:cNvPr id="511" name="TextBox 510"/>
            <p:cNvSpPr txBox="1"/>
            <p:nvPr/>
          </p:nvSpPr>
          <p:spPr>
            <a:xfrm>
              <a:off x="760951" y="4878929"/>
              <a:ext cx="1407413" cy="64145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Stop Sensitivity</a:t>
              </a:r>
            </a:p>
            <a:p>
              <a:pPr marL="172319" marR="0" lvl="0" indent="-13104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9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Location Type</a:t>
              </a:r>
            </a:p>
            <a:p>
              <a:pPr marL="172319" marR="0" lvl="0" indent="-13104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9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Stop Duration</a:t>
              </a:r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2020624" y="4511348"/>
              <a:ext cx="1191492" cy="525531"/>
            </a:xfrm>
            <a:prstGeom prst="rect">
              <a:avLst/>
            </a:prstGeom>
            <a:noFill/>
            <a:ln w="6350" cap="flat" cmpd="sng" algn="ctr">
              <a:solidFill>
                <a:srgbClr val="9C0001">
                  <a:lumMod val="60000"/>
                  <a:lumOff val="4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555" name="Elbow Connector 554"/>
            <p:cNvCxnSpPr/>
            <p:nvPr/>
          </p:nvCxnSpPr>
          <p:spPr>
            <a:xfrm rot="10800000" flipV="1">
              <a:off x="1355539" y="4651434"/>
              <a:ext cx="656112" cy="229888"/>
            </a:xfrm>
            <a:prstGeom prst="bentConnector3">
              <a:avLst>
                <a:gd name="adj1" fmla="val 100362"/>
              </a:avLst>
            </a:prstGeom>
            <a:noFill/>
            <a:ln w="6350" cap="flat" cmpd="sng" algn="ctr">
              <a:solidFill>
                <a:srgbClr val="FF2B2C"/>
              </a:solidFill>
              <a:prstDash val="dash"/>
              <a:headEnd type="none"/>
              <a:tailEnd type="none"/>
            </a:ln>
            <a:effectLst/>
          </p:spPr>
        </p:cxnSp>
      </p:grpSp>
      <p:grpSp>
        <p:nvGrpSpPr>
          <p:cNvPr id="715" name="Group 714"/>
          <p:cNvGrpSpPr/>
          <p:nvPr/>
        </p:nvGrpSpPr>
        <p:grpSpPr>
          <a:xfrm>
            <a:off x="5880549" y="3877462"/>
            <a:ext cx="2939923" cy="2545735"/>
            <a:chOff x="5699843" y="4117802"/>
            <a:chExt cx="2939923" cy="2545735"/>
          </a:xfrm>
        </p:grpSpPr>
        <p:sp>
          <p:nvSpPr>
            <p:cNvPr id="624" name="TextBox 623"/>
            <p:cNvSpPr txBox="1"/>
            <p:nvPr/>
          </p:nvSpPr>
          <p:spPr>
            <a:xfrm>
              <a:off x="7298168" y="4117802"/>
              <a:ext cx="134159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Displacement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10" name="Group 709"/>
            <p:cNvGrpSpPr/>
            <p:nvPr/>
          </p:nvGrpSpPr>
          <p:grpSpPr>
            <a:xfrm>
              <a:off x="5699843" y="4292350"/>
              <a:ext cx="2546634" cy="2371187"/>
              <a:chOff x="5726303" y="4292350"/>
              <a:chExt cx="2546634" cy="2371187"/>
            </a:xfrm>
          </p:grpSpPr>
          <p:sp>
            <p:nvSpPr>
              <p:cNvPr id="680" name="TextBox 679"/>
              <p:cNvSpPr txBox="1"/>
              <p:nvPr/>
            </p:nvSpPr>
            <p:spPr>
              <a:xfrm>
                <a:off x="7215710" y="6091073"/>
                <a:ext cx="1057227" cy="57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Replacement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26" name="Elbow Connector 625"/>
              <p:cNvCxnSpPr/>
              <p:nvPr/>
            </p:nvCxnSpPr>
            <p:spPr>
              <a:xfrm rot="5400000" flipH="1" flipV="1">
                <a:off x="6551303" y="3725926"/>
                <a:ext cx="192169" cy="1325018"/>
              </a:xfrm>
              <a:prstGeom prst="bentConnector2">
                <a:avLst/>
              </a:prstGeom>
              <a:noFill/>
              <a:ln w="6350" cap="flat" cmpd="sng" algn="ctr">
                <a:solidFill>
                  <a:srgbClr val="9C0001">
                    <a:lumMod val="60000"/>
                    <a:lumOff val="40000"/>
                  </a:srgbClr>
                </a:solidFill>
                <a:prstDash val="dash"/>
              </a:ln>
              <a:effectLst/>
            </p:spPr>
          </p:cxnSp>
          <p:sp>
            <p:nvSpPr>
              <p:cNvPr id="645" name="Rectangle 644"/>
              <p:cNvSpPr/>
              <p:nvPr/>
            </p:nvSpPr>
            <p:spPr>
              <a:xfrm>
                <a:off x="5943976" y="5646513"/>
                <a:ext cx="504984" cy="462764"/>
              </a:xfrm>
              <a:prstGeom prst="rect">
                <a:avLst/>
              </a:prstGeom>
              <a:noFill/>
              <a:ln w="6350" cap="flat" cmpd="sng" algn="ctr">
                <a:solidFill>
                  <a:srgbClr val="9C0001">
                    <a:lumMod val="60000"/>
                    <a:lumOff val="40000"/>
                  </a:srgbClr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5726303" y="4484519"/>
                <a:ext cx="504984" cy="462764"/>
              </a:xfrm>
              <a:prstGeom prst="rect">
                <a:avLst/>
              </a:prstGeom>
              <a:noFill/>
              <a:ln w="6350" cap="flat" cmpd="sng" algn="ctr">
                <a:solidFill>
                  <a:srgbClr val="9C0001">
                    <a:lumMod val="60000"/>
                    <a:lumOff val="40000"/>
                  </a:srgbClr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647" name="Elbow Connector 646"/>
              <p:cNvCxnSpPr>
                <a:stCxn id="645" idx="2"/>
              </p:cNvCxnSpPr>
              <p:nvPr/>
            </p:nvCxnSpPr>
            <p:spPr>
              <a:xfrm rot="16200000" flipH="1">
                <a:off x="6638643" y="5667100"/>
                <a:ext cx="173949" cy="1058299"/>
              </a:xfrm>
              <a:prstGeom prst="bentConnector2">
                <a:avLst/>
              </a:prstGeom>
              <a:noFill/>
              <a:ln w="6350" cap="flat" cmpd="sng" algn="ctr">
                <a:solidFill>
                  <a:srgbClr val="9C0001">
                    <a:lumMod val="60000"/>
                    <a:lumOff val="40000"/>
                  </a:srgbClr>
                </a:solidFill>
                <a:prstDash val="dash"/>
              </a:ln>
              <a:effectLst/>
            </p:spPr>
          </p:cxnSp>
        </p:grpSp>
      </p:grpSp>
      <p:grpSp>
        <p:nvGrpSpPr>
          <p:cNvPr id="714" name="Group 713"/>
          <p:cNvGrpSpPr/>
          <p:nvPr/>
        </p:nvGrpSpPr>
        <p:grpSpPr>
          <a:xfrm>
            <a:off x="604974" y="4291638"/>
            <a:ext cx="3820498" cy="1895630"/>
            <a:chOff x="424268" y="4531978"/>
            <a:chExt cx="3820498" cy="1895630"/>
          </a:xfrm>
        </p:grpSpPr>
        <p:grpSp>
          <p:nvGrpSpPr>
            <p:cNvPr id="713" name="Group 712"/>
            <p:cNvGrpSpPr/>
            <p:nvPr/>
          </p:nvGrpSpPr>
          <p:grpSpPr>
            <a:xfrm>
              <a:off x="424268" y="4531978"/>
              <a:ext cx="3820498" cy="1895630"/>
              <a:chOff x="444113" y="4565053"/>
              <a:chExt cx="3820498" cy="1895630"/>
            </a:xfrm>
          </p:grpSpPr>
          <p:pic>
            <p:nvPicPr>
              <p:cNvPr id="548" name="Picture 547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811" y="4740103"/>
                <a:ext cx="104240" cy="90714"/>
              </a:xfrm>
              <a:prstGeom prst="rect">
                <a:avLst/>
              </a:prstGeom>
            </p:spPr>
          </p:pic>
          <p:pic>
            <p:nvPicPr>
              <p:cNvPr id="549" name="Picture 548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219" y="5485145"/>
                <a:ext cx="104240" cy="90714"/>
              </a:xfrm>
              <a:prstGeom prst="rect">
                <a:avLst/>
              </a:prstGeom>
            </p:spPr>
          </p:pic>
          <p:pic>
            <p:nvPicPr>
              <p:cNvPr id="550" name="Picture 549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5450" y="4949002"/>
                <a:ext cx="104240" cy="90714"/>
              </a:xfrm>
              <a:prstGeom prst="rect">
                <a:avLst/>
              </a:prstGeom>
            </p:spPr>
          </p:pic>
          <p:grpSp>
            <p:nvGrpSpPr>
              <p:cNvPr id="712" name="Group 711"/>
              <p:cNvGrpSpPr/>
              <p:nvPr/>
            </p:nvGrpSpPr>
            <p:grpSpPr>
              <a:xfrm>
                <a:off x="444113" y="4565053"/>
                <a:ext cx="3820498" cy="1895630"/>
                <a:chOff x="430883" y="4565053"/>
                <a:chExt cx="3820498" cy="1895630"/>
              </a:xfrm>
            </p:grpSpPr>
            <p:pic>
              <p:nvPicPr>
                <p:cNvPr id="547" name="Picture 546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63779" y="5740792"/>
                  <a:ext cx="104240" cy="90714"/>
                </a:xfrm>
                <a:prstGeom prst="rect">
                  <a:avLst/>
                </a:prstGeom>
              </p:spPr>
            </p:pic>
            <p:grpSp>
              <p:nvGrpSpPr>
                <p:cNvPr id="702" name="Group 701"/>
                <p:cNvGrpSpPr/>
                <p:nvPr/>
              </p:nvGrpSpPr>
              <p:grpSpPr>
                <a:xfrm>
                  <a:off x="430883" y="4565053"/>
                  <a:ext cx="3820498" cy="1895630"/>
                  <a:chOff x="432773" y="4565053"/>
                  <a:chExt cx="3820498" cy="1895630"/>
                </a:xfrm>
              </p:grpSpPr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3398895" y="5099257"/>
                    <a:ext cx="854375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E1C30"/>
                    </a:solidFill>
                    <a:prstDash val="solid"/>
                  </a:ln>
                  <a:effectLst>
                    <a:outerShdw blurRad="38100" dist="25400" dir="2700000" algn="br" rotWithShape="0">
                      <a:srgbClr val="000000">
                        <a:alpha val="60000"/>
                      </a:srgbClr>
                    </a:outerShdw>
                  </a:effectLst>
                </p:spPr>
              </p:cxnSp>
              <p:sp>
                <p:nvSpPr>
                  <p:cNvPr id="532" name="Rectangle 531"/>
                  <p:cNvSpPr/>
                  <p:nvPr/>
                </p:nvSpPr>
                <p:spPr>
                  <a:xfrm>
                    <a:off x="3851938" y="5055027"/>
                    <a:ext cx="75015" cy="96504"/>
                  </a:xfrm>
                  <a:prstGeom prst="rect">
                    <a:avLst/>
                  </a:prstGeom>
                  <a:solidFill>
                    <a:srgbClr val="9C0001">
                      <a:lumMod val="60000"/>
                      <a:lumOff val="40000"/>
                    </a:srgbClr>
                  </a:solidFill>
                  <a:ln w="19050" cap="flat" cmpd="sng" algn="ctr">
                    <a:solidFill>
                      <a:srgbClr val="0C5986"/>
                    </a:solidFill>
                    <a:prstDash val="solid"/>
                    <a:round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701" name="Group 700"/>
                  <p:cNvGrpSpPr/>
                  <p:nvPr/>
                </p:nvGrpSpPr>
                <p:grpSpPr>
                  <a:xfrm>
                    <a:off x="432773" y="4565053"/>
                    <a:ext cx="3820498" cy="1895630"/>
                    <a:chOff x="432773" y="4565053"/>
                    <a:chExt cx="3820498" cy="1895630"/>
                  </a:xfrm>
                </p:grpSpPr>
                <p:grpSp>
                  <p:nvGrpSpPr>
                    <p:cNvPr id="520" name="Group 519"/>
                    <p:cNvGrpSpPr/>
                    <p:nvPr/>
                  </p:nvGrpSpPr>
                  <p:grpSpPr>
                    <a:xfrm>
                      <a:off x="2961488" y="5628422"/>
                      <a:ext cx="927958" cy="257028"/>
                      <a:chOff x="11176195" y="24129986"/>
                      <a:chExt cx="3843934" cy="863615"/>
                    </a:xfrm>
                  </p:grpSpPr>
                  <p:cxnSp>
                    <p:nvCxnSpPr>
                      <p:cNvPr id="560" name="Straight Connector 559"/>
                      <p:cNvCxnSpPr/>
                      <p:nvPr/>
                    </p:nvCxnSpPr>
                    <p:spPr>
                      <a:xfrm>
                        <a:off x="11176195" y="24129986"/>
                        <a:ext cx="0" cy="863614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E1C30"/>
                        </a:solidFill>
                        <a:prstDash val="solid"/>
                      </a:ln>
                      <a:effectLst>
                        <a:outerShdw blurRad="38100" dist="25400" dir="2700000" algn="br" rotWithShape="0">
                          <a:srgbClr val="000000">
                            <a:alpha val="60000"/>
                          </a:srgbClr>
                        </a:outerShdw>
                      </a:effectLst>
                    </p:spPr>
                  </p:cxnSp>
                  <p:cxnSp>
                    <p:nvCxnSpPr>
                      <p:cNvPr id="562" name="Straight Connector 561"/>
                      <p:cNvCxnSpPr/>
                      <p:nvPr/>
                    </p:nvCxnSpPr>
                    <p:spPr>
                      <a:xfrm flipV="1">
                        <a:off x="15020129" y="24129986"/>
                        <a:ext cx="0" cy="863615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E1C30"/>
                        </a:solidFill>
                        <a:prstDash val="solid"/>
                      </a:ln>
                      <a:effectLst>
                        <a:outerShdw blurRad="38100" dist="25400" dir="2700000" algn="br" rotWithShape="0">
                          <a:srgbClr val="000000">
                            <a:alpha val="60000"/>
                          </a:srgbClr>
                        </a:outerShdw>
                      </a:effectLst>
                    </p:spPr>
                  </p:cxnSp>
                  <p:cxnSp>
                    <p:nvCxnSpPr>
                      <p:cNvPr id="561" name="Straight Connector 560"/>
                      <p:cNvCxnSpPr/>
                      <p:nvPr/>
                    </p:nvCxnSpPr>
                    <p:spPr>
                      <a:xfrm>
                        <a:off x="11176195" y="24993600"/>
                        <a:ext cx="3843934" cy="0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E1C30"/>
                        </a:solidFill>
                        <a:prstDash val="solid"/>
                      </a:ln>
                      <a:effectLst>
                        <a:outerShdw blurRad="38100" dist="25400" dir="2700000" algn="br" rotWithShape="0">
                          <a:srgbClr val="000000">
                            <a:alpha val="60000"/>
                          </a:srgbClr>
                        </a:outerShdw>
                      </a:effectLst>
                    </p:spPr>
                  </p:cxnSp>
                </p:grpSp>
                <p:grpSp>
                  <p:nvGrpSpPr>
                    <p:cNvPr id="700" name="Group 699"/>
                    <p:cNvGrpSpPr/>
                    <p:nvPr/>
                  </p:nvGrpSpPr>
                  <p:grpSpPr>
                    <a:xfrm>
                      <a:off x="432773" y="4565053"/>
                      <a:ext cx="3820498" cy="1895630"/>
                      <a:chOff x="432773" y="4565053"/>
                      <a:chExt cx="3820498" cy="1895630"/>
                    </a:xfrm>
                  </p:grpSpPr>
                  <p:pic>
                    <p:nvPicPr>
                      <p:cNvPr id="512" name="Picture 511" descr="latex-image-1.pdf"/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97573" y="5481475"/>
                        <a:ext cx="101174" cy="9071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513" name="Straight Connector 512"/>
                      <p:cNvCxnSpPr/>
                      <p:nvPr/>
                    </p:nvCxnSpPr>
                    <p:spPr>
                      <a:xfrm>
                        <a:off x="1800519" y="4877512"/>
                        <a:ext cx="2452752" cy="0"/>
                      </a:xfrm>
                      <a:prstGeom prst="line">
                        <a:avLst/>
                      </a:prstGeom>
                      <a:noFill/>
                      <a:ln w="317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514" name="Straight Connector 513"/>
                      <p:cNvCxnSpPr/>
                      <p:nvPr/>
                    </p:nvCxnSpPr>
                    <p:spPr>
                      <a:xfrm>
                        <a:off x="2605839" y="4711201"/>
                        <a:ext cx="0" cy="438454"/>
                      </a:xfrm>
                      <a:prstGeom prst="line">
                        <a:avLst/>
                      </a:prstGeom>
                      <a:noFill/>
                      <a:ln w="317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515" name="Straight Connector 514"/>
                      <p:cNvCxnSpPr/>
                      <p:nvPr/>
                    </p:nvCxnSpPr>
                    <p:spPr>
                      <a:xfrm>
                        <a:off x="2605839" y="4711201"/>
                        <a:ext cx="793057" cy="0"/>
                      </a:xfrm>
                      <a:prstGeom prst="line">
                        <a:avLst/>
                      </a:prstGeom>
                      <a:noFill/>
                      <a:ln w="317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516" name="Straight Connector 515"/>
                      <p:cNvCxnSpPr/>
                      <p:nvPr/>
                    </p:nvCxnSpPr>
                    <p:spPr>
                      <a:xfrm>
                        <a:off x="3398895" y="4711201"/>
                        <a:ext cx="0" cy="388058"/>
                      </a:xfrm>
                      <a:prstGeom prst="line">
                        <a:avLst/>
                      </a:prstGeom>
                      <a:noFill/>
                      <a:ln w="317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518" name="Straight Connector 517"/>
                      <p:cNvCxnSpPr/>
                      <p:nvPr/>
                    </p:nvCxnSpPr>
                    <p:spPr>
                      <a:xfrm flipV="1">
                        <a:off x="3958940" y="4565053"/>
                        <a:ext cx="0" cy="534205"/>
                      </a:xfrm>
                      <a:prstGeom prst="line">
                        <a:avLst/>
                      </a:prstGeom>
                      <a:noFill/>
                      <a:ln w="317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519" name="Straight Connector 518"/>
                      <p:cNvCxnSpPr/>
                      <p:nvPr/>
                    </p:nvCxnSpPr>
                    <p:spPr>
                      <a:xfrm flipH="1">
                        <a:off x="1804607" y="5144614"/>
                        <a:ext cx="805320" cy="0"/>
                      </a:xfrm>
                      <a:prstGeom prst="line">
                        <a:avLst/>
                      </a:prstGeom>
                      <a:noFill/>
                      <a:ln w="317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521" name="Straight Connector 520"/>
                      <p:cNvCxnSpPr/>
                      <p:nvPr/>
                    </p:nvCxnSpPr>
                    <p:spPr>
                      <a:xfrm>
                        <a:off x="2107112" y="5411717"/>
                        <a:ext cx="854375" cy="0"/>
                      </a:xfrm>
                      <a:prstGeom prst="line">
                        <a:avLst/>
                      </a:prstGeom>
                      <a:noFill/>
                      <a:ln w="317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522" name="Straight Connector 521"/>
                      <p:cNvCxnSpPr/>
                      <p:nvPr/>
                    </p:nvCxnSpPr>
                    <p:spPr>
                      <a:xfrm>
                        <a:off x="2961488" y="5411717"/>
                        <a:ext cx="0" cy="216705"/>
                      </a:xfrm>
                      <a:prstGeom prst="line">
                        <a:avLst/>
                      </a:prstGeom>
                      <a:noFill/>
                      <a:ln w="317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523" name="Straight Connector 522"/>
                      <p:cNvCxnSpPr/>
                      <p:nvPr/>
                    </p:nvCxnSpPr>
                    <p:spPr>
                      <a:xfrm>
                        <a:off x="3398895" y="5099257"/>
                        <a:ext cx="0" cy="529165"/>
                      </a:xfrm>
                      <a:prstGeom prst="line">
                        <a:avLst/>
                      </a:prstGeom>
                      <a:noFill/>
                      <a:ln w="317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524" name="Straight Connector 523"/>
                      <p:cNvCxnSpPr/>
                      <p:nvPr/>
                    </p:nvCxnSpPr>
                    <p:spPr>
                      <a:xfrm>
                        <a:off x="2107112" y="5632444"/>
                        <a:ext cx="854375" cy="0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E1C30"/>
                        </a:solidFill>
                        <a:prstDash val="solid"/>
                      </a:ln>
                      <a:effectLst>
                        <a:outerShdw blurRad="38100" dist="25400" dir="2700000" algn="br" rotWithShape="0">
                          <a:srgbClr val="000000">
                            <a:alpha val="60000"/>
                          </a:srgbClr>
                        </a:outerShdw>
                      </a:effectLst>
                    </p:spPr>
                  </p:cxnSp>
                  <p:cxnSp>
                    <p:nvCxnSpPr>
                      <p:cNvPr id="556" name="Straight Connector 555"/>
                      <p:cNvCxnSpPr/>
                      <p:nvPr/>
                    </p:nvCxnSpPr>
                    <p:spPr>
                      <a:xfrm>
                        <a:off x="1788255" y="5632443"/>
                        <a:ext cx="2452752" cy="0"/>
                      </a:xfrm>
                      <a:prstGeom prst="line">
                        <a:avLst/>
                      </a:prstGeom>
                      <a:noFill/>
                      <a:ln w="317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557" name="Straight Connector 556"/>
                      <p:cNvCxnSpPr/>
                      <p:nvPr/>
                    </p:nvCxnSpPr>
                    <p:spPr>
                      <a:xfrm>
                        <a:off x="2107113" y="4881533"/>
                        <a:ext cx="1291783" cy="0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E1C30"/>
                        </a:solidFill>
                        <a:prstDash val="solid"/>
                      </a:ln>
                      <a:effectLst>
                        <a:outerShdw blurRad="38100" dist="25400" dir="2700000" algn="br" rotWithShape="0">
                          <a:srgbClr val="000000">
                            <a:alpha val="60000"/>
                          </a:srgbClr>
                        </a:outerShdw>
                      </a:effectLst>
                    </p:spPr>
                  </p:cxnSp>
                  <p:cxnSp>
                    <p:nvCxnSpPr>
                      <p:cNvPr id="558" name="Straight Connector 557"/>
                      <p:cNvCxnSpPr/>
                      <p:nvPr/>
                    </p:nvCxnSpPr>
                    <p:spPr>
                      <a:xfrm>
                        <a:off x="3398896" y="4881533"/>
                        <a:ext cx="0" cy="221745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E1C30"/>
                        </a:solidFill>
                        <a:prstDash val="solid"/>
                      </a:ln>
                      <a:effectLst>
                        <a:outerShdw blurRad="38100" dist="25400" dir="2700000" algn="br" rotWithShape="0">
                          <a:srgbClr val="000000">
                            <a:alpha val="60000"/>
                          </a:srgbClr>
                        </a:outerShdw>
                      </a:effectLst>
                    </p:spPr>
                  </p:cxnSp>
                  <p:cxnSp>
                    <p:nvCxnSpPr>
                      <p:cNvPr id="526" name="Straight Connector 525"/>
                      <p:cNvCxnSpPr/>
                      <p:nvPr/>
                    </p:nvCxnSpPr>
                    <p:spPr>
                      <a:xfrm>
                        <a:off x="2107112" y="5628422"/>
                        <a:ext cx="854375" cy="0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E1C30"/>
                        </a:solidFill>
                        <a:prstDash val="solid"/>
                      </a:ln>
                      <a:effectLst>
                        <a:outerShdw blurRad="38100" dist="25400" dir="2700000" algn="br" rotWithShape="0">
                          <a:srgbClr val="000000">
                            <a:alpha val="60000"/>
                          </a:srgbClr>
                        </a:outerShdw>
                      </a:effectLst>
                    </p:spPr>
                  </p:cxnSp>
                  <p:sp>
                    <p:nvSpPr>
                      <p:cNvPr id="527" name="Rectangle 526"/>
                      <p:cNvSpPr/>
                      <p:nvPr/>
                    </p:nvSpPr>
                    <p:spPr>
                      <a:xfrm>
                        <a:off x="2774842" y="4837819"/>
                        <a:ext cx="75015" cy="96504"/>
                      </a:xfrm>
                      <a:prstGeom prst="rect">
                        <a:avLst/>
                      </a:prstGeom>
                      <a:solidFill>
                        <a:srgbClr val="9C0001">
                          <a:lumMod val="60000"/>
                          <a:lumOff val="40000"/>
                        </a:srgbClr>
                      </a:solidFill>
                      <a:ln w="19050" cap="flat" cmpd="sng" algn="ctr">
                        <a:solidFill>
                          <a:srgbClr val="0C5986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8" name="Rectangle 527"/>
                      <p:cNvSpPr/>
                      <p:nvPr/>
                    </p:nvSpPr>
                    <p:spPr>
                      <a:xfrm>
                        <a:off x="3361388" y="4942365"/>
                        <a:ext cx="75015" cy="96504"/>
                      </a:xfrm>
                      <a:prstGeom prst="rect">
                        <a:avLst/>
                      </a:prstGeom>
                      <a:solidFill>
                        <a:srgbClr val="BF5E00">
                          <a:lumMod val="40000"/>
                          <a:lumOff val="60000"/>
                        </a:srgbClr>
                      </a:solidFill>
                      <a:ln w="952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0" name="Rectangle 529"/>
                      <p:cNvSpPr/>
                      <p:nvPr/>
                    </p:nvSpPr>
                    <p:spPr>
                      <a:xfrm>
                        <a:off x="3022740" y="5837198"/>
                        <a:ext cx="75015" cy="96504"/>
                      </a:xfrm>
                      <a:prstGeom prst="rect">
                        <a:avLst/>
                      </a:prstGeom>
                      <a:solidFill>
                        <a:srgbClr val="BF5E00">
                          <a:lumMod val="40000"/>
                          <a:lumOff val="60000"/>
                        </a:srgbClr>
                      </a:solidFill>
                      <a:ln w="952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1" name="Rectangle 530"/>
                      <p:cNvSpPr/>
                      <p:nvPr/>
                    </p:nvSpPr>
                    <p:spPr>
                      <a:xfrm>
                        <a:off x="2205872" y="5584192"/>
                        <a:ext cx="75015" cy="96504"/>
                      </a:xfrm>
                      <a:prstGeom prst="rect">
                        <a:avLst/>
                      </a:prstGeom>
                      <a:solidFill>
                        <a:srgbClr val="9C0001">
                          <a:lumMod val="60000"/>
                          <a:lumOff val="40000"/>
                        </a:srgbClr>
                      </a:solidFill>
                      <a:ln w="19050" cap="flat" cmpd="sng" algn="ctr">
                        <a:solidFill>
                          <a:srgbClr val="0C5986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3" name="Rectangle 532"/>
                      <p:cNvSpPr/>
                      <p:nvPr/>
                    </p:nvSpPr>
                    <p:spPr>
                      <a:xfrm>
                        <a:off x="3582269" y="5053150"/>
                        <a:ext cx="75015" cy="96504"/>
                      </a:xfrm>
                      <a:prstGeom prst="rect">
                        <a:avLst/>
                      </a:prstGeom>
                      <a:solidFill>
                        <a:srgbClr val="508709">
                          <a:lumMod val="40000"/>
                          <a:lumOff val="60000"/>
                        </a:srgbClr>
                      </a:solidFill>
                      <a:ln w="952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4" name="Rectangle 533"/>
                      <p:cNvSpPr/>
                      <p:nvPr/>
                    </p:nvSpPr>
                    <p:spPr>
                      <a:xfrm>
                        <a:off x="3060247" y="4662949"/>
                        <a:ext cx="75015" cy="96504"/>
                      </a:xfrm>
                      <a:prstGeom prst="rect">
                        <a:avLst/>
                      </a:prstGeom>
                      <a:solidFill>
                        <a:srgbClr val="508709">
                          <a:lumMod val="40000"/>
                          <a:lumOff val="60000"/>
                        </a:srgbClr>
                      </a:solidFill>
                      <a:ln w="952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5" name="Rectangle 534"/>
                      <p:cNvSpPr/>
                      <p:nvPr/>
                    </p:nvSpPr>
                    <p:spPr>
                      <a:xfrm>
                        <a:off x="2168365" y="4834925"/>
                        <a:ext cx="75015" cy="96504"/>
                      </a:xfrm>
                      <a:prstGeom prst="rect">
                        <a:avLst/>
                      </a:prstGeom>
                      <a:solidFill>
                        <a:srgbClr val="BF5E00">
                          <a:lumMod val="40000"/>
                          <a:lumOff val="60000"/>
                        </a:srgbClr>
                      </a:solidFill>
                      <a:ln w="952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6" name="Rectangle 535"/>
                      <p:cNvSpPr/>
                      <p:nvPr/>
                    </p:nvSpPr>
                    <p:spPr>
                      <a:xfrm>
                        <a:off x="2812350" y="5579528"/>
                        <a:ext cx="75015" cy="96504"/>
                      </a:xfrm>
                      <a:prstGeom prst="rect">
                        <a:avLst/>
                      </a:prstGeom>
                      <a:solidFill>
                        <a:srgbClr val="508709">
                          <a:lumMod val="40000"/>
                          <a:lumOff val="60000"/>
                        </a:srgbClr>
                      </a:solidFill>
                      <a:ln w="952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8" name="Rectangle 537"/>
                      <p:cNvSpPr/>
                      <p:nvPr/>
                    </p:nvSpPr>
                    <p:spPr>
                      <a:xfrm>
                        <a:off x="3286372" y="5845241"/>
                        <a:ext cx="75015" cy="96504"/>
                      </a:xfrm>
                      <a:prstGeom prst="rect">
                        <a:avLst/>
                      </a:prstGeom>
                      <a:solidFill>
                        <a:srgbClr val="9C0001">
                          <a:lumMod val="60000"/>
                          <a:lumOff val="40000"/>
                        </a:srgbClr>
                      </a:solidFill>
                      <a:ln w="19050" cap="flat" cmpd="sng" algn="ctr">
                        <a:solidFill>
                          <a:srgbClr val="0C5986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9" name="Rectangle 538"/>
                      <p:cNvSpPr/>
                      <p:nvPr/>
                    </p:nvSpPr>
                    <p:spPr>
                      <a:xfrm>
                        <a:off x="3694689" y="4836978"/>
                        <a:ext cx="75015" cy="96504"/>
                      </a:xfrm>
                      <a:prstGeom prst="rect">
                        <a:avLst/>
                      </a:prstGeom>
                      <a:solidFill>
                        <a:srgbClr val="BF5E00">
                          <a:lumMod val="40000"/>
                          <a:lumOff val="60000"/>
                        </a:srgbClr>
                      </a:solidFill>
                      <a:ln w="952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0" name="Rectangle 539"/>
                      <p:cNvSpPr/>
                      <p:nvPr/>
                    </p:nvSpPr>
                    <p:spPr>
                      <a:xfrm>
                        <a:off x="2386518" y="5579528"/>
                        <a:ext cx="75015" cy="96504"/>
                      </a:xfrm>
                      <a:prstGeom prst="rect">
                        <a:avLst/>
                      </a:prstGeom>
                      <a:solidFill>
                        <a:srgbClr val="BF5E00">
                          <a:lumMod val="40000"/>
                          <a:lumOff val="60000"/>
                        </a:srgbClr>
                      </a:solidFill>
                      <a:ln w="952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endParaRPr>
                      </a:p>
                    </p:txBody>
                  </p:sp>
                  <p:pic>
                    <p:nvPicPr>
                      <p:cNvPr id="541" name="Picture 540" descr="latex-image-1.pdf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160868" y="4737138"/>
                        <a:ext cx="101174" cy="9071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2" name="Picture 541" descr="latex-image-1.pdf"/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77270" y="5485145"/>
                        <a:ext cx="101174" cy="9071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3" name="Picture 542" descr="latex-image-1.pdf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06667" y="5481475"/>
                        <a:ext cx="104240" cy="9071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4" name="Picture 543" descr="latex-image-1.pdf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11104" y="5740008"/>
                        <a:ext cx="104240" cy="926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5" name="Picture 544" descr="latex-image-1.pdf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69143" y="5740792"/>
                        <a:ext cx="101174" cy="9071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6" name="Picture 545" descr="latex-image-1.pdf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70362" y="4959938"/>
                        <a:ext cx="101174" cy="9071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1" name="Picture 550" descr="latex-image-1.pdf"/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764739" y="4740321"/>
                        <a:ext cx="101174" cy="9071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2" name="Picture 551" descr="latex-image-1.pdf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51588" y="4569262"/>
                        <a:ext cx="104240" cy="9071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3" name="Picture 552" descr="latex-image-1.pdf"/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251194" y="4945332"/>
                        <a:ext cx="104240" cy="9071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564" name="Straight Connector 563"/>
                      <p:cNvCxnSpPr/>
                      <p:nvPr/>
                    </p:nvCxnSpPr>
                    <p:spPr>
                      <a:xfrm>
                        <a:off x="2107538" y="4589444"/>
                        <a:ext cx="0" cy="1282269"/>
                      </a:xfrm>
                      <a:prstGeom prst="line">
                        <a:avLst/>
                      </a:prstGeom>
                      <a:noFill/>
                      <a:ln w="3175" cap="flat" cmpd="sng" algn="ctr">
                        <a:solidFill>
                          <a:srgbClr val="0C5986"/>
                        </a:solidFill>
                        <a:prstDash val="solid"/>
                      </a:ln>
                      <a:effectLst/>
                    </p:spPr>
                  </p:cxnSp>
                  <p:grpSp>
                    <p:nvGrpSpPr>
                      <p:cNvPr id="690" name="Group 689"/>
                      <p:cNvGrpSpPr/>
                      <p:nvPr/>
                    </p:nvGrpSpPr>
                    <p:grpSpPr>
                      <a:xfrm>
                        <a:off x="432773" y="5734558"/>
                        <a:ext cx="1519595" cy="726125"/>
                        <a:chOff x="1674842" y="24027411"/>
                        <a:chExt cx="7357365" cy="3441755"/>
                      </a:xfrm>
                    </p:grpSpPr>
                    <p:grpSp>
                      <p:nvGrpSpPr>
                        <p:cNvPr id="691" name="Group 690"/>
                        <p:cNvGrpSpPr/>
                        <p:nvPr/>
                      </p:nvGrpSpPr>
                      <p:grpSpPr>
                        <a:xfrm>
                          <a:off x="1674842" y="24360257"/>
                          <a:ext cx="1174186" cy="1977580"/>
                          <a:chOff x="1674842" y="24360257"/>
                          <a:chExt cx="1174186" cy="1977580"/>
                        </a:xfrm>
                      </p:grpSpPr>
                      <p:cxnSp>
                        <p:nvCxnSpPr>
                          <p:cNvPr id="693" name="Straight Connector 692"/>
                          <p:cNvCxnSpPr/>
                          <p:nvPr/>
                        </p:nvCxnSpPr>
                        <p:spPr>
                          <a:xfrm>
                            <a:off x="1692908" y="24360257"/>
                            <a:ext cx="1156120" cy="0"/>
                          </a:xfrm>
                          <a:prstGeom prst="line">
                            <a:avLst/>
                          </a:prstGeom>
                          <a:noFill/>
                          <a:ln w="9525" cap="flat" cmpd="sng" algn="ctr">
                            <a:solidFill>
                              <a:srgbClr val="0C5986"/>
                            </a:solidFill>
                            <a:prstDash val="solid"/>
                          </a:ln>
                          <a:effectLst/>
                        </p:spPr>
                      </p:cxnSp>
                      <p:cxnSp>
                        <p:nvCxnSpPr>
                          <p:cNvPr id="694" name="Straight Connector 693"/>
                          <p:cNvCxnSpPr/>
                          <p:nvPr/>
                        </p:nvCxnSpPr>
                        <p:spPr>
                          <a:xfrm>
                            <a:off x="1692908" y="24783782"/>
                            <a:ext cx="1156120" cy="0"/>
                          </a:xfrm>
                          <a:prstGeom prst="line">
                            <a:avLst/>
                          </a:prstGeom>
                          <a:noFill/>
                          <a:ln w="44450" cap="flat" cmpd="sng" algn="ctr">
                            <a:solidFill>
                              <a:srgbClr val="1B3861">
                                <a:lumMod val="75000"/>
                              </a:srgbClr>
                            </a:solidFill>
                            <a:prstDash val="solid"/>
                          </a:ln>
                          <a:effectLst/>
                        </p:spPr>
                      </p:cxnSp>
                      <p:sp>
                        <p:nvSpPr>
                          <p:cNvPr id="695" name="Rectangle 694"/>
                          <p:cNvSpPr/>
                          <p:nvPr/>
                        </p:nvSpPr>
                        <p:spPr>
                          <a:xfrm>
                            <a:off x="1684623" y="25055069"/>
                            <a:ext cx="310740" cy="324254"/>
                          </a:xfrm>
                          <a:prstGeom prst="rect">
                            <a:avLst/>
                          </a:prstGeom>
                          <a:solidFill>
                            <a:srgbClr val="9C0001">
                              <a:lumMod val="60000"/>
                              <a:lumOff val="40000"/>
                            </a:srgbClr>
                          </a:solidFill>
                          <a:ln w="6350" cap="flat" cmpd="sng" algn="ctr">
                            <a:solidFill>
                              <a:srgbClr val="0C5986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96" name="Rectangle 695"/>
                          <p:cNvSpPr/>
                          <p:nvPr/>
                        </p:nvSpPr>
                        <p:spPr>
                          <a:xfrm>
                            <a:off x="1682038" y="26013583"/>
                            <a:ext cx="310740" cy="324254"/>
                          </a:xfrm>
                          <a:prstGeom prst="rect">
                            <a:avLst/>
                          </a:prstGeom>
                          <a:solidFill>
                            <a:srgbClr val="508709"/>
                          </a:solidFill>
                          <a:ln w="9525" cap="flat" cmpd="sng" algn="ctr">
                            <a:solidFill>
                              <a:srgbClr val="0C5986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97" name="Rectangle 696"/>
                          <p:cNvSpPr/>
                          <p:nvPr/>
                        </p:nvSpPr>
                        <p:spPr>
                          <a:xfrm>
                            <a:off x="1674842" y="25523377"/>
                            <a:ext cx="310740" cy="324254"/>
                          </a:xfrm>
                          <a:prstGeom prst="rect">
                            <a:avLst/>
                          </a:prstGeom>
                          <a:solidFill>
                            <a:srgbClr val="FF9E40"/>
                          </a:solidFill>
                          <a:ln w="9525" cap="flat" cmpd="sng" algn="ctr">
                            <a:solidFill>
                              <a:srgbClr val="0C5986"/>
                            </a:solidFill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  <p:sp>
                      <p:nvSpPr>
                        <p:cNvPr id="692" name="TextBox 691"/>
                        <p:cNvSpPr txBox="1"/>
                        <p:nvPr/>
                      </p:nvSpPr>
                      <p:spPr>
                        <a:xfrm>
                          <a:off x="2951999" y="24027411"/>
                          <a:ext cx="6080208" cy="34417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75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rPr>
                            <a:t>Road network</a:t>
                          </a:r>
                        </a:p>
                        <a:p>
                          <a:pPr marL="0" marR="0" lvl="0" indent="0" defTabSz="91440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75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rPr>
                            <a:t>Actual footprint</a:t>
                          </a:r>
                        </a:p>
                        <a:p>
                          <a:pPr marL="0" marR="0" lvl="0" indent="0" defTabSz="91440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75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rPr>
                            <a:t>POIs with high sensitivity</a:t>
                          </a:r>
                        </a:p>
                        <a:p>
                          <a:pPr marL="0" marR="0" lvl="0" indent="0" defTabSz="91440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75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rPr>
                            <a:t>POIs with moderate sensitivity</a:t>
                          </a:r>
                        </a:p>
                        <a:p>
                          <a:pPr marL="0" marR="0" lvl="0" indent="0" defTabSz="91440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75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</a:rPr>
                            <a:t>POIs with low sensitivity</a:t>
                          </a:r>
                        </a:p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6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</p:grpSp>
            </p:grpSp>
            <p:cxnSp>
              <p:nvCxnSpPr>
                <p:cNvPr id="704" name="Straight Connector 703"/>
                <p:cNvCxnSpPr/>
                <p:nvPr/>
              </p:nvCxnSpPr>
              <p:spPr>
                <a:xfrm>
                  <a:off x="3892915" y="5639950"/>
                  <a:ext cx="35058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E1C30"/>
                  </a:solidFill>
                  <a:prstDash val="solid"/>
                </a:ln>
                <a:effectLst>
                  <a:outerShdw blurRad="38100" dist="25400" dir="2700000" algn="br" rotWithShape="0">
                    <a:srgbClr val="000000">
                      <a:alpha val="60000"/>
                    </a:srgbClr>
                  </a:outerShdw>
                </a:effectLst>
              </p:spPr>
            </p:cxnSp>
            <p:sp>
              <p:nvSpPr>
                <p:cNvPr id="529" name="Rectangle 528"/>
                <p:cNvSpPr/>
                <p:nvPr/>
              </p:nvSpPr>
              <p:spPr>
                <a:xfrm>
                  <a:off x="3966377" y="5602568"/>
                  <a:ext cx="75015" cy="96504"/>
                </a:xfrm>
                <a:prstGeom prst="rect">
                  <a:avLst/>
                </a:prstGeom>
                <a:solidFill>
                  <a:srgbClr val="FF0000"/>
                </a:solidFill>
                <a:ln w="19050" cap="flat" cmpd="sng" algn="ctr">
                  <a:solidFill>
                    <a:srgbClr val="0C5986"/>
                  </a:solidFill>
                  <a:prstDash val="solid"/>
                  <a:round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7" name="Rectangle 536"/>
            <p:cNvSpPr/>
            <p:nvPr/>
          </p:nvSpPr>
          <p:spPr>
            <a:xfrm>
              <a:off x="3767868" y="5802265"/>
              <a:ext cx="75015" cy="96504"/>
            </a:xfrm>
            <a:prstGeom prst="rect">
              <a:avLst/>
            </a:prstGeom>
            <a:solidFill>
              <a:srgbClr val="508709">
                <a:lumMod val="40000"/>
                <a:lumOff val="60000"/>
              </a:srgbClr>
            </a:solidFill>
            <a:ln w="9525" cap="flat" cmpd="sng" algn="ctr">
              <a:solidFill>
                <a:srgbClr val="0C598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kern="0">
                <a:solidFill>
                  <a:sysClr val="window" lastClr="FFFFFF"/>
                </a:solidFill>
                <a:latin typeface="Arial"/>
              </a:endParaRPr>
            </a:p>
          </p:txBody>
        </p:sp>
      </p:grpSp>
      <p:grpSp>
        <p:nvGrpSpPr>
          <p:cNvPr id="716" name="Group 715"/>
          <p:cNvGrpSpPr/>
          <p:nvPr/>
        </p:nvGrpSpPr>
        <p:grpSpPr>
          <a:xfrm>
            <a:off x="4981904" y="4302349"/>
            <a:ext cx="2453570" cy="1522918"/>
            <a:chOff x="4801198" y="4542689"/>
            <a:chExt cx="2453570" cy="1522918"/>
          </a:xfrm>
        </p:grpSpPr>
        <p:grpSp>
          <p:nvGrpSpPr>
            <p:cNvPr id="625" name="Group 624"/>
            <p:cNvGrpSpPr/>
            <p:nvPr/>
          </p:nvGrpSpPr>
          <p:grpSpPr>
            <a:xfrm>
              <a:off x="4808813" y="5607258"/>
              <a:ext cx="2445955" cy="0"/>
              <a:chOff x="6316244" y="23435733"/>
              <a:chExt cx="10160177" cy="0"/>
            </a:xfrm>
          </p:grpSpPr>
          <p:cxnSp>
            <p:nvCxnSpPr>
              <p:cNvPr id="677" name="Straight Connector 676"/>
              <p:cNvCxnSpPr/>
              <p:nvPr/>
            </p:nvCxnSpPr>
            <p:spPr>
              <a:xfrm>
                <a:off x="6316244" y="23435733"/>
                <a:ext cx="10160177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C5986"/>
                </a:solidFill>
                <a:prstDash val="solid"/>
              </a:ln>
              <a:effectLst/>
            </p:spPr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15020129" y="23435733"/>
                <a:ext cx="145629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E1C30"/>
                </a:solidFill>
                <a:prstDash val="solid"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p:spPr>
          </p:cxnSp>
        </p:grpSp>
        <p:grpSp>
          <p:nvGrpSpPr>
            <p:cNvPr id="709" name="Group 708"/>
            <p:cNvGrpSpPr/>
            <p:nvPr/>
          </p:nvGrpSpPr>
          <p:grpSpPr>
            <a:xfrm>
              <a:off x="4801198" y="4542689"/>
              <a:ext cx="2445955" cy="1522918"/>
              <a:chOff x="4867348" y="4542689"/>
              <a:chExt cx="2445955" cy="152291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 flipV="1">
                <a:off x="5670436" y="4688562"/>
                <a:ext cx="0" cy="165851"/>
              </a:xfrm>
              <a:prstGeom prst="line">
                <a:avLst/>
              </a:prstGeom>
              <a:noFill/>
              <a:ln w="12700" cap="flat" cmpd="sng" algn="ctr">
                <a:solidFill>
                  <a:srgbClr val="0E1C30"/>
                </a:solidFill>
                <a:prstDash val="solid"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p:spPr>
          </p:cxnSp>
          <p:grpSp>
            <p:nvGrpSpPr>
              <p:cNvPr id="708" name="Group 707"/>
              <p:cNvGrpSpPr/>
              <p:nvPr/>
            </p:nvGrpSpPr>
            <p:grpSpPr>
              <a:xfrm>
                <a:off x="4867348" y="4542689"/>
                <a:ext cx="2445955" cy="1522918"/>
                <a:chOff x="4821043" y="4542689"/>
                <a:chExt cx="2445955" cy="1522918"/>
              </a:xfrm>
            </p:grpSpPr>
            <p:grpSp>
              <p:nvGrpSpPr>
                <p:cNvPr id="644" name="Group 643"/>
                <p:cNvGrpSpPr/>
                <p:nvPr/>
              </p:nvGrpSpPr>
              <p:grpSpPr>
                <a:xfrm>
                  <a:off x="5195401" y="4542689"/>
                  <a:ext cx="1888344" cy="1259894"/>
                  <a:chOff x="4958475" y="17335705"/>
                  <a:chExt cx="7843935" cy="4245017"/>
                </a:xfrm>
              </p:grpSpPr>
              <p:pic>
                <p:nvPicPr>
                  <p:cNvPr id="649" name="Picture 648" descr="latex-image-1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58475" y="17899768"/>
                    <a:ext cx="419100" cy="304800"/>
                  </a:xfrm>
                  <a:prstGeom prst="rect">
                    <a:avLst/>
                  </a:prstGeom>
                </p:spPr>
              </p:pic>
              <p:pic>
                <p:nvPicPr>
                  <p:cNvPr id="650" name="Picture 649" descr="latex-image-1.pdf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54890" y="20413075"/>
                    <a:ext cx="419100" cy="304800"/>
                  </a:xfrm>
                  <a:prstGeom prst="rect">
                    <a:avLst/>
                  </a:prstGeom>
                </p:spPr>
              </p:pic>
              <p:pic>
                <p:nvPicPr>
                  <p:cNvPr id="651" name="Picture 650" descr="latex-image-1.pdf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33604" y="20400745"/>
                    <a:ext cx="431800" cy="304800"/>
                  </a:xfrm>
                  <a:prstGeom prst="rect">
                    <a:avLst/>
                  </a:prstGeom>
                </p:spPr>
              </p:pic>
              <p:pic>
                <p:nvPicPr>
                  <p:cNvPr id="652" name="Picture 651" descr="latex-image-1.pdf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80457" y="21269417"/>
                    <a:ext cx="431800" cy="311305"/>
                  </a:xfrm>
                  <a:prstGeom prst="rect">
                    <a:avLst/>
                  </a:prstGeom>
                </p:spPr>
              </p:pic>
              <p:pic>
                <p:nvPicPr>
                  <p:cNvPr id="653" name="Picture 652" descr="latex-image-1.pdf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49347" y="21272057"/>
                    <a:ext cx="419100" cy="304800"/>
                  </a:xfrm>
                  <a:prstGeom prst="rect">
                    <a:avLst/>
                  </a:prstGeom>
                </p:spPr>
              </p:pic>
              <p:pic>
                <p:nvPicPr>
                  <p:cNvPr id="654" name="Picture 653" descr="latex-image-1.pdf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809434" y="18636046"/>
                    <a:ext cx="419100" cy="304800"/>
                  </a:xfrm>
                  <a:prstGeom prst="rect">
                    <a:avLst/>
                  </a:prstGeom>
                </p:spPr>
              </p:pic>
              <p:pic>
                <p:nvPicPr>
                  <p:cNvPr id="655" name="Picture 654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98308" y="21272057"/>
                    <a:ext cx="431800" cy="304800"/>
                  </a:xfrm>
                  <a:prstGeom prst="rect">
                    <a:avLst/>
                  </a:prstGeom>
                </p:spPr>
              </p:pic>
              <p:pic>
                <p:nvPicPr>
                  <p:cNvPr id="656" name="Picture 655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262908" y="17909730"/>
                    <a:ext cx="431800" cy="304800"/>
                  </a:xfrm>
                  <a:prstGeom prst="rect">
                    <a:avLst/>
                  </a:prstGeom>
                </p:spPr>
              </p:pic>
              <p:pic>
                <p:nvPicPr>
                  <p:cNvPr id="657" name="Picture 656" descr="latex-image-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370610" y="20413075"/>
                    <a:ext cx="431800" cy="304800"/>
                  </a:xfrm>
                  <a:prstGeom prst="rect">
                    <a:avLst/>
                  </a:prstGeom>
                </p:spPr>
              </p:pic>
              <p:pic>
                <p:nvPicPr>
                  <p:cNvPr id="658" name="Picture 657" descr="latex-image-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895194" y="18611630"/>
                    <a:ext cx="431800" cy="304800"/>
                  </a:xfrm>
                  <a:prstGeom prst="rect">
                    <a:avLst/>
                  </a:prstGeom>
                </p:spPr>
              </p:pic>
              <p:pic>
                <p:nvPicPr>
                  <p:cNvPr id="659" name="Picture 658" descr="latex-image-1.pdf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9924" y="17910464"/>
                    <a:ext cx="419100" cy="304800"/>
                  </a:xfrm>
                  <a:prstGeom prst="rect">
                    <a:avLst/>
                  </a:prstGeom>
                </p:spPr>
              </p:pic>
              <p:pic>
                <p:nvPicPr>
                  <p:cNvPr id="660" name="Picture 659" descr="latex-image-1.pdf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48157" y="17335705"/>
                    <a:ext cx="431800" cy="304800"/>
                  </a:xfrm>
                  <a:prstGeom prst="rect">
                    <a:avLst/>
                  </a:prstGeom>
                </p:spPr>
              </p:pic>
              <p:pic>
                <p:nvPicPr>
                  <p:cNvPr id="661" name="Picture 660" descr="latex-image-1.pdf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74997" y="18599298"/>
                    <a:ext cx="431799" cy="30479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1" name="Picture 680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2232" y="5286931"/>
                  <a:ext cx="110654" cy="99214"/>
                </a:xfrm>
                <a:prstGeom prst="rect">
                  <a:avLst/>
                </a:prstGeom>
              </p:spPr>
            </p:pic>
            <p:cxnSp>
              <p:nvCxnSpPr>
                <p:cNvPr id="628" name="Straight Connector 627"/>
                <p:cNvCxnSpPr/>
                <p:nvPr/>
              </p:nvCxnSpPr>
              <p:spPr>
                <a:xfrm>
                  <a:off x="5126787" y="5612395"/>
                  <a:ext cx="85200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E1C30"/>
                  </a:solidFill>
                  <a:prstDash val="solid"/>
                </a:ln>
                <a:effectLst>
                  <a:outerShdw blurRad="38100" dist="25400" dir="2700000" algn="br" rotWithShape="0">
                    <a:srgbClr val="000000">
                      <a:alpha val="60000"/>
                    </a:srgbClr>
                  </a:outerShdw>
                </a:effectLst>
              </p:spPr>
            </p:cxnSp>
            <p:sp>
              <p:nvSpPr>
                <p:cNvPr id="629" name="Rectangle 628"/>
                <p:cNvSpPr/>
                <p:nvPr/>
              </p:nvSpPr>
              <p:spPr>
                <a:xfrm>
                  <a:off x="6980899" y="5564268"/>
                  <a:ext cx="74807" cy="96237"/>
                </a:xfrm>
                <a:prstGeom prst="rect">
                  <a:avLst/>
                </a:prstGeom>
                <a:solidFill>
                  <a:srgbClr val="9C0001">
                    <a:lumMod val="40000"/>
                    <a:lumOff val="60000"/>
                  </a:srgbClr>
                </a:solidFill>
                <a:ln w="9525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Rectangle 629"/>
                <p:cNvSpPr/>
                <p:nvPr/>
              </p:nvSpPr>
              <p:spPr>
                <a:xfrm>
                  <a:off x="5225273" y="5559134"/>
                  <a:ext cx="74807" cy="96237"/>
                </a:xfrm>
                <a:prstGeom prst="rect">
                  <a:avLst/>
                </a:prstGeom>
                <a:solidFill>
                  <a:srgbClr val="9C0001">
                    <a:lumMod val="40000"/>
                    <a:lumOff val="60000"/>
                  </a:srgbClr>
                </a:solidFill>
                <a:ln w="9525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Rectangle 630"/>
                <p:cNvSpPr/>
                <p:nvPr/>
              </p:nvSpPr>
              <p:spPr>
                <a:xfrm>
                  <a:off x="5830070" y="5554483"/>
                  <a:ext cx="74807" cy="96237"/>
                </a:xfrm>
                <a:prstGeom prst="rect">
                  <a:avLst/>
                </a:prstGeom>
                <a:solidFill>
                  <a:srgbClr val="508709"/>
                </a:solidFill>
                <a:ln w="19050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Rectangle 631"/>
                <p:cNvSpPr/>
                <p:nvPr/>
              </p:nvSpPr>
              <p:spPr>
                <a:xfrm>
                  <a:off x="5405418" y="5554483"/>
                  <a:ext cx="74807" cy="96237"/>
                </a:xfrm>
                <a:prstGeom prst="rect">
                  <a:avLst/>
                </a:prstGeom>
                <a:solidFill>
                  <a:srgbClr val="BF5E00">
                    <a:lumMod val="40000"/>
                    <a:lumOff val="60000"/>
                  </a:srgbClr>
                </a:solidFill>
                <a:ln w="9525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4821043" y="4542819"/>
                  <a:ext cx="2445955" cy="1522788"/>
                  <a:chOff x="6367046" y="19862800"/>
                  <a:chExt cx="10160177" cy="5130800"/>
                </a:xfrm>
              </p:grpSpPr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367046" y="20943504"/>
                    <a:ext cx="10160177" cy="0"/>
                  </a:xfrm>
                  <a:prstGeom prst="line">
                    <a:avLst/>
                  </a:prstGeom>
                  <a:noFill/>
                  <a:ln w="3175" cap="flat" cmpd="sng" algn="ctr">
                    <a:solidFill>
                      <a:srgbClr val="0C5986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3" name="Straight Connector 662"/>
                  <p:cNvCxnSpPr/>
                  <p:nvPr/>
                </p:nvCxnSpPr>
                <p:spPr>
                  <a:xfrm>
                    <a:off x="7637067" y="19862800"/>
                    <a:ext cx="0" cy="5130800"/>
                  </a:xfrm>
                  <a:prstGeom prst="line">
                    <a:avLst/>
                  </a:prstGeom>
                  <a:noFill/>
                  <a:ln w="3175" cap="flat" cmpd="sng" algn="ctr">
                    <a:solidFill>
                      <a:srgbClr val="0C5986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4" name="Straight Connector 663"/>
                  <p:cNvCxnSpPr/>
                  <p:nvPr/>
                </p:nvCxnSpPr>
                <p:spPr>
                  <a:xfrm>
                    <a:off x="9702970" y="20353855"/>
                    <a:ext cx="0" cy="1473209"/>
                  </a:xfrm>
                  <a:prstGeom prst="line">
                    <a:avLst/>
                  </a:prstGeom>
                  <a:noFill/>
                  <a:ln w="3175" cap="flat" cmpd="sng" algn="ctr">
                    <a:solidFill>
                      <a:srgbClr val="0C5986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5" name="Straight Connector 664"/>
                  <p:cNvCxnSpPr/>
                  <p:nvPr/>
                </p:nvCxnSpPr>
                <p:spPr>
                  <a:xfrm>
                    <a:off x="9702970" y="20353857"/>
                    <a:ext cx="3285124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E1C30"/>
                    </a:solidFill>
                    <a:prstDash val="solid"/>
                  </a:ln>
                  <a:effectLst>
                    <a:outerShdw blurRad="38100" dist="25400" dir="2700000" algn="br" rotWithShape="0">
                      <a:srgbClr val="000000">
                        <a:alpha val="60000"/>
                      </a:srgbClr>
                    </a:outerShdw>
                  </a:effectLst>
                </p:spPr>
              </p:cxnSp>
              <p:cxnSp>
                <p:nvCxnSpPr>
                  <p:cNvPr id="666" name="Straight Connector 665"/>
                  <p:cNvCxnSpPr/>
                  <p:nvPr/>
                </p:nvCxnSpPr>
                <p:spPr>
                  <a:xfrm>
                    <a:off x="13019589" y="20353855"/>
                    <a:ext cx="0" cy="1303877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E1C30"/>
                    </a:solidFill>
                    <a:prstDash val="solid"/>
                  </a:ln>
                  <a:effectLst>
                    <a:outerShdw blurRad="38100" dist="25400" dir="2700000" algn="br" rotWithShape="0">
                      <a:srgbClr val="000000">
                        <a:alpha val="60000"/>
                      </a:srgbClr>
                    </a:outerShdw>
                  </a:effectLst>
                </p:spPr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12988094" y="21657733"/>
                    <a:ext cx="3539129" cy="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E1C30"/>
                    </a:solidFill>
                    <a:prstDash val="solid"/>
                  </a:ln>
                  <a:effectLst>
                    <a:outerShdw blurRad="38100" dist="25400" dir="2700000" algn="br" rotWithShape="0">
                      <a:srgbClr val="000000">
                        <a:alpha val="60000"/>
                      </a:srgbClr>
                    </a:outerShdw>
                  </a:effectLst>
                </p:spPr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 flipV="1">
                    <a:off x="15308001" y="19862800"/>
                    <a:ext cx="0" cy="1794933"/>
                  </a:xfrm>
                  <a:prstGeom prst="line">
                    <a:avLst/>
                  </a:prstGeom>
                  <a:noFill/>
                  <a:ln w="3175" cap="flat" cmpd="sng" algn="ctr">
                    <a:solidFill>
                      <a:srgbClr val="0C5986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 flipH="1">
                    <a:off x="6383980" y="21810132"/>
                    <a:ext cx="3335924" cy="0"/>
                  </a:xfrm>
                  <a:prstGeom prst="line">
                    <a:avLst/>
                  </a:prstGeom>
                  <a:noFill/>
                  <a:ln w="3175" cap="flat" cmpd="sng" algn="ctr">
                    <a:solidFill>
                      <a:srgbClr val="0C5986"/>
                    </a:solidFill>
                    <a:prstDash val="solid"/>
                  </a:ln>
                  <a:effectLst/>
                </p:spPr>
              </p:cxnSp>
              <p:grpSp>
                <p:nvGrpSpPr>
                  <p:cNvPr id="670" name="Group 669"/>
                  <p:cNvGrpSpPr/>
                  <p:nvPr/>
                </p:nvGrpSpPr>
                <p:grpSpPr>
                  <a:xfrm>
                    <a:off x="11176195" y="23435733"/>
                    <a:ext cx="3843934" cy="863615"/>
                    <a:chOff x="11176195" y="24129986"/>
                    <a:chExt cx="3843934" cy="863615"/>
                  </a:xfrm>
                </p:grpSpPr>
                <p:cxnSp>
                  <p:nvCxnSpPr>
                    <p:cNvPr id="674" name="Straight Connector 673"/>
                    <p:cNvCxnSpPr/>
                    <p:nvPr/>
                  </p:nvCxnSpPr>
                  <p:spPr>
                    <a:xfrm>
                      <a:off x="11176195" y="24129986"/>
                      <a:ext cx="0" cy="863614"/>
                    </a:xfrm>
                    <a:prstGeom prst="line">
                      <a:avLst/>
                    </a:prstGeom>
                    <a:noFill/>
                    <a:ln w="12700" cap="flat" cmpd="sng" algn="ctr">
                      <a:solidFill>
                        <a:srgbClr val="0E1C30"/>
                      </a:solidFill>
                      <a:prstDash val="solid"/>
                    </a:ln>
                    <a:effectLst>
                      <a:outerShdw blurRad="3810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</p:spPr>
                </p:cxnSp>
                <p:cxnSp>
                  <p:nvCxnSpPr>
                    <p:cNvPr id="675" name="Straight Connector 674"/>
                    <p:cNvCxnSpPr/>
                    <p:nvPr/>
                  </p:nvCxnSpPr>
                  <p:spPr>
                    <a:xfrm>
                      <a:off x="11176195" y="24993600"/>
                      <a:ext cx="3843934" cy="0"/>
                    </a:xfrm>
                    <a:prstGeom prst="line">
                      <a:avLst/>
                    </a:prstGeom>
                    <a:noFill/>
                    <a:ln w="12700" cap="flat" cmpd="sng" algn="ctr">
                      <a:solidFill>
                        <a:srgbClr val="0E1C30"/>
                      </a:solidFill>
                      <a:prstDash val="solid"/>
                    </a:ln>
                    <a:effectLst>
                      <a:outerShdw blurRad="3810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</p:spPr>
                </p:cxnSp>
                <p:cxnSp>
                  <p:nvCxnSpPr>
                    <p:cNvPr id="676" name="Straight Connector 675"/>
                    <p:cNvCxnSpPr/>
                    <p:nvPr/>
                  </p:nvCxnSpPr>
                  <p:spPr>
                    <a:xfrm flipV="1">
                      <a:off x="15020129" y="24129986"/>
                      <a:ext cx="0" cy="863615"/>
                    </a:xfrm>
                    <a:prstGeom prst="line">
                      <a:avLst/>
                    </a:prstGeom>
                    <a:noFill/>
                    <a:ln w="12700" cap="flat" cmpd="sng" algn="ctr">
                      <a:solidFill>
                        <a:srgbClr val="0E1C30"/>
                      </a:solidFill>
                      <a:prstDash val="solid"/>
                    </a:ln>
                    <a:effectLst>
                      <a:outerShdw blurRad="3810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</p:spPr>
                </p:cxnSp>
              </p:grpSp>
              <p:cxnSp>
                <p:nvCxnSpPr>
                  <p:cNvPr id="671" name="Straight Connector 670"/>
                  <p:cNvCxnSpPr/>
                  <p:nvPr/>
                </p:nvCxnSpPr>
                <p:spPr>
                  <a:xfrm>
                    <a:off x="7637067" y="22707600"/>
                    <a:ext cx="3539128" cy="0"/>
                  </a:xfrm>
                  <a:prstGeom prst="line">
                    <a:avLst/>
                  </a:prstGeom>
                  <a:noFill/>
                  <a:ln w="3175" cap="flat" cmpd="sng" algn="ctr">
                    <a:solidFill>
                      <a:srgbClr val="0C5986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2" name="Straight Connector 671"/>
                  <p:cNvCxnSpPr/>
                  <p:nvPr/>
                </p:nvCxnSpPr>
                <p:spPr>
                  <a:xfrm>
                    <a:off x="11176195" y="22707600"/>
                    <a:ext cx="0" cy="728133"/>
                  </a:xfrm>
                  <a:prstGeom prst="line">
                    <a:avLst/>
                  </a:prstGeom>
                  <a:noFill/>
                  <a:ln w="3175" cap="flat" cmpd="sng" algn="ctr">
                    <a:solidFill>
                      <a:srgbClr val="0C5986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3" name="Straight Connector 672"/>
                  <p:cNvCxnSpPr/>
                  <p:nvPr/>
                </p:nvCxnSpPr>
                <p:spPr>
                  <a:xfrm>
                    <a:off x="12988094" y="21657733"/>
                    <a:ext cx="0" cy="1778000"/>
                  </a:xfrm>
                  <a:prstGeom prst="line">
                    <a:avLst/>
                  </a:prstGeom>
                  <a:noFill/>
                  <a:ln w="3175" cap="flat" cmpd="sng" algn="ctr">
                    <a:solidFill>
                      <a:srgbClr val="0C5986"/>
                    </a:solidFill>
                    <a:prstDash val="solid"/>
                  </a:ln>
                  <a:effectLst/>
                </p:spPr>
              </p:cxnSp>
            </p:grpSp>
            <p:cxnSp>
              <p:nvCxnSpPr>
                <p:cNvPr id="634" name="Straight Connector 633"/>
                <p:cNvCxnSpPr/>
                <p:nvPr/>
              </p:nvCxnSpPr>
              <p:spPr>
                <a:xfrm>
                  <a:off x="5126787" y="4854413"/>
                  <a:ext cx="49734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E1C30"/>
                  </a:solidFill>
                  <a:prstDash val="solid"/>
                </a:ln>
                <a:effectLst>
                  <a:outerShdw blurRad="38100" dist="25400" dir="2700000" algn="br" rotWithShape="0">
                    <a:srgbClr val="000000">
                      <a:alpha val="60000"/>
                    </a:srgbClr>
                  </a:outerShdw>
                </a:effectLst>
              </p:spPr>
            </p:cxnSp>
            <p:sp>
              <p:nvSpPr>
                <p:cNvPr id="638" name="Rectangle 637"/>
                <p:cNvSpPr/>
                <p:nvPr/>
              </p:nvSpPr>
              <p:spPr>
                <a:xfrm>
                  <a:off x="6077280" y="4640444"/>
                  <a:ext cx="74807" cy="96237"/>
                </a:xfrm>
                <a:prstGeom prst="rect">
                  <a:avLst/>
                </a:prstGeom>
                <a:solidFill>
                  <a:srgbClr val="508709"/>
                </a:solidFill>
                <a:ln w="19050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Rectangle 638"/>
                <p:cNvSpPr/>
                <p:nvPr/>
              </p:nvSpPr>
              <p:spPr>
                <a:xfrm>
                  <a:off x="5792666" y="4814829"/>
                  <a:ext cx="74807" cy="96237"/>
                </a:xfrm>
                <a:prstGeom prst="rect">
                  <a:avLst/>
                </a:prstGeom>
                <a:solidFill>
                  <a:srgbClr val="9C0001">
                    <a:lumMod val="40000"/>
                    <a:lumOff val="60000"/>
                  </a:srgbClr>
                </a:solidFill>
                <a:ln w="9525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Rectangle 639"/>
                <p:cNvSpPr/>
                <p:nvPr/>
              </p:nvSpPr>
              <p:spPr>
                <a:xfrm>
                  <a:off x="6709964" y="4813990"/>
                  <a:ext cx="74807" cy="96237"/>
                </a:xfrm>
                <a:prstGeom prst="rect">
                  <a:avLst/>
                </a:prstGeom>
                <a:solidFill>
                  <a:srgbClr val="BF5E00">
                    <a:lumMod val="40000"/>
                    <a:lumOff val="60000"/>
                  </a:srgbClr>
                </a:solidFill>
                <a:ln w="9525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Rectangle 640"/>
                <p:cNvSpPr/>
                <p:nvPr/>
              </p:nvSpPr>
              <p:spPr>
                <a:xfrm>
                  <a:off x="6385167" y="4919086"/>
                  <a:ext cx="74807" cy="96237"/>
                </a:xfrm>
                <a:prstGeom prst="rect">
                  <a:avLst/>
                </a:prstGeom>
                <a:solidFill>
                  <a:srgbClr val="BF5E00">
                    <a:lumMod val="40000"/>
                    <a:lumOff val="60000"/>
                  </a:srgbClr>
                </a:solidFill>
                <a:ln w="9525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Rectangle 641"/>
                <p:cNvSpPr/>
                <p:nvPr/>
              </p:nvSpPr>
              <p:spPr>
                <a:xfrm>
                  <a:off x="6597854" y="5029564"/>
                  <a:ext cx="74807" cy="96237"/>
                </a:xfrm>
                <a:prstGeom prst="rect">
                  <a:avLst/>
                </a:prstGeom>
                <a:solidFill>
                  <a:srgbClr val="508709"/>
                </a:solidFill>
                <a:ln w="19050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Rectangle 642"/>
                <p:cNvSpPr/>
                <p:nvPr/>
              </p:nvSpPr>
              <p:spPr>
                <a:xfrm>
                  <a:off x="6866777" y="5031436"/>
                  <a:ext cx="74807" cy="96237"/>
                </a:xfrm>
                <a:prstGeom prst="rect">
                  <a:avLst/>
                </a:prstGeom>
                <a:solidFill>
                  <a:srgbClr val="9C0001">
                    <a:lumMod val="40000"/>
                    <a:lumOff val="60000"/>
                  </a:srgbClr>
                </a:solidFill>
                <a:ln w="9525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Rectangle 647"/>
                <p:cNvSpPr/>
                <p:nvPr/>
              </p:nvSpPr>
              <p:spPr>
                <a:xfrm>
                  <a:off x="5187869" y="4807290"/>
                  <a:ext cx="74807" cy="96237"/>
                </a:xfrm>
                <a:prstGeom prst="rect">
                  <a:avLst/>
                </a:prstGeom>
                <a:solidFill>
                  <a:srgbClr val="BF5E00">
                    <a:lumMod val="40000"/>
                    <a:lumOff val="60000"/>
                  </a:srgbClr>
                </a:solidFill>
                <a:ln w="9525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Rectangle 634"/>
                <p:cNvSpPr/>
                <p:nvPr/>
              </p:nvSpPr>
              <p:spPr>
                <a:xfrm>
                  <a:off x="6796133" y="5820575"/>
                  <a:ext cx="74807" cy="96237"/>
                </a:xfrm>
                <a:prstGeom prst="rect">
                  <a:avLst/>
                </a:prstGeom>
                <a:solidFill>
                  <a:srgbClr val="508709"/>
                </a:solidFill>
                <a:ln w="19050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Rectangle 635"/>
                <p:cNvSpPr/>
                <p:nvPr/>
              </p:nvSpPr>
              <p:spPr>
                <a:xfrm>
                  <a:off x="6302779" y="5828595"/>
                  <a:ext cx="74807" cy="96237"/>
                </a:xfrm>
                <a:prstGeom prst="rect">
                  <a:avLst/>
                </a:prstGeom>
                <a:solidFill>
                  <a:srgbClr val="9C0001">
                    <a:lumMod val="40000"/>
                    <a:lumOff val="60000"/>
                  </a:srgbClr>
                </a:solidFill>
                <a:ln w="9525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Rectangle 636"/>
                <p:cNvSpPr/>
                <p:nvPr/>
              </p:nvSpPr>
              <p:spPr>
                <a:xfrm>
                  <a:off x="6039876" y="5820575"/>
                  <a:ext cx="74807" cy="96237"/>
                </a:xfrm>
                <a:prstGeom prst="rect">
                  <a:avLst/>
                </a:prstGeom>
                <a:solidFill>
                  <a:srgbClr val="FF9E40"/>
                </a:solidFill>
                <a:ln w="19050" cap="flat" cmpd="sng" algn="ctr">
                  <a:solidFill>
                    <a:srgbClr val="0C598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4DC32-DDBB-2944-9DAB-A317BCBD8F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2F108-9882-354F-B4D5-F0005E96A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ddVertex-eps-converted-t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3026" r="1997" b="2549"/>
          <a:stretch/>
        </p:blipFill>
        <p:spPr>
          <a:xfrm>
            <a:off x="5940679" y="3345875"/>
            <a:ext cx="3023809" cy="2830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Privacy and Utility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sensitivity of a stop</a:t>
            </a:r>
          </a:p>
          <a:p>
            <a:pPr lvl="1"/>
            <a:r>
              <a:rPr lang="en-US" dirty="0"/>
              <a:t>Place sensitivity rank </a:t>
            </a:r>
            <a:r>
              <a:rPr lang="en-US" i="1" dirty="0" err="1"/>
              <a:t>r</a:t>
            </a:r>
            <a:r>
              <a:rPr lang="en-US" i="1" baseline="-25000" dirty="0" err="1"/>
              <a:t>p</a:t>
            </a:r>
            <a:r>
              <a:rPr lang="en-US" dirty="0"/>
              <a:t>, the duration of a stop </a:t>
            </a:r>
            <a:r>
              <a:rPr lang="en-US" i="1" dirty="0"/>
              <a:t>d</a:t>
            </a:r>
            <a:r>
              <a:rPr lang="en-US" i="1" baseline="-25000" dirty="0"/>
              <a:t>s</a:t>
            </a:r>
            <a:r>
              <a:rPr lang="en-US" dirty="0"/>
              <a:t>, and the total duration of a trip </a:t>
            </a:r>
            <a:r>
              <a:rPr lang="en-US" i="1" dirty="0" err="1"/>
              <a:t>d</a:t>
            </a:r>
            <a:r>
              <a:rPr lang="en-US" i="1" baseline="-25000" dirty="0" err="1"/>
              <a:t>t</a:t>
            </a:r>
            <a:endParaRPr lang="en-US" i="1" baseline="-25000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Privacy and utility</a:t>
            </a:r>
          </a:p>
          <a:p>
            <a:pPr lvl="1"/>
            <a:r>
              <a:rPr lang="en-US" i="1" dirty="0" err="1"/>
              <a:t>max</a:t>
            </a:r>
            <a:r>
              <a:rPr lang="en-US" i="1" baseline="-25000" dirty="0" err="1"/>
              <a:t>sd</a:t>
            </a:r>
            <a:r>
              <a:rPr lang="en-US" dirty="0"/>
              <a:t> is the maximum sensitivity</a:t>
            </a:r>
            <a:br>
              <a:rPr lang="en-US" dirty="0"/>
            </a:br>
            <a:r>
              <a:rPr lang="en-US" dirty="0"/>
              <a:t>deviation for the </a:t>
            </a:r>
            <a:r>
              <a:rPr lang="en-US" i="1" dirty="0"/>
              <a:t>k</a:t>
            </a:r>
            <a:r>
              <a:rPr lang="en-US" dirty="0"/>
              <a:t> least sensitive POIs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41168"/>
            <a:ext cx="1295400" cy="535432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94" y="4718157"/>
            <a:ext cx="4412406" cy="62458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577073"/>
            <a:ext cx="4419600" cy="53832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F5F2-9414-364E-B79F-951205A5B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53516-34D6-E142-AAB1-413F932CD9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24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Information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87148D-093D-C248-B12A-5E08FBCB1B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76A30-7D44-8544-8974-BD6CD0A1F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Moving Objects</a:t>
            </a:r>
            <a:endParaRPr lang="en-US" dirty="0"/>
          </a:p>
        </p:txBody>
      </p:sp>
      <p:sp>
        <p:nvSpPr>
          <p:cNvPr id="56325" name="Rectangle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Discovering movement patterns in shopping malls</a:t>
            </a:r>
          </a:p>
          <a:p>
            <a:pPr lvl="1"/>
            <a:r>
              <a:rPr lang="en-US" dirty="0"/>
              <a:t>Monitoring traffic</a:t>
            </a:r>
          </a:p>
          <a:p>
            <a:r>
              <a:rPr lang="en-US" dirty="0"/>
              <a:t>Aggregate query processing</a:t>
            </a:r>
          </a:p>
          <a:p>
            <a:pPr lvl="1"/>
            <a:r>
              <a:rPr lang="en-AU" dirty="0"/>
              <a:t>Summarized information from a number of locations for more than one moving object</a:t>
            </a:r>
          </a:p>
          <a:p>
            <a:r>
              <a:rPr lang="en-AU" dirty="0"/>
              <a:t>Examples</a:t>
            </a:r>
            <a:endParaRPr lang="en-US" dirty="0"/>
          </a:p>
          <a:p>
            <a:pPr lvl="1"/>
            <a:r>
              <a:rPr lang="en-US" dirty="0"/>
              <a:t>Number of distinct entries to a shopping mall</a:t>
            </a:r>
          </a:p>
          <a:p>
            <a:pPr lvl="1"/>
            <a:r>
              <a:rPr lang="en-US" dirty="0"/>
              <a:t>Traffic between two suburbs</a:t>
            </a:r>
          </a:p>
          <a:p>
            <a:pPr lvl="1"/>
            <a:r>
              <a:rPr lang="en-US" dirty="0"/>
              <a:t>Traffic on a ring road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B43748-3C69-CC44-A635-52BBDB6C5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3911F-8FAE-F844-9FCD-7D81C08F6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88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Negative Information?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Negative representation of data</a:t>
            </a:r>
          </a:p>
          <a:p>
            <a:pPr lvl="1"/>
            <a:r>
              <a:rPr lang="en-US" dirty="0"/>
              <a:t>Any category except the true category</a:t>
            </a:r>
          </a:p>
          <a:p>
            <a:pPr lvl="1"/>
            <a:r>
              <a:rPr lang="en-US" dirty="0"/>
              <a:t>Proposed by </a:t>
            </a:r>
            <a:r>
              <a:rPr lang="en-US" dirty="0" err="1"/>
              <a:t>Esponda</a:t>
            </a:r>
            <a:r>
              <a:rPr lang="en-US" dirty="0"/>
              <a:t> (2004)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57224" y="5221444"/>
            <a:ext cx="13811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  <a:t>Given a set of 4 colors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3714744" y="4370331"/>
            <a:ext cx="457200" cy="457200"/>
          </a:xfrm>
          <a:prstGeom prst="rect">
            <a:avLst/>
          </a:prstGeom>
          <a:solidFill>
            <a:srgbClr val="F07F09"/>
          </a:solidFill>
          <a:ln w="19050" cap="flat" cmpd="sng" algn="ctr">
            <a:solidFill>
              <a:srgbClr val="F07F0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571736" y="5221444"/>
            <a:ext cx="27860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  <a:t>Positive information: actual color of an object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6877024" y="4370331"/>
            <a:ext cx="457200" cy="457200"/>
          </a:xfrm>
          <a:prstGeom prst="rect">
            <a:avLst/>
          </a:prstGeom>
          <a:solidFill>
            <a:srgbClr val="4E8542"/>
          </a:solidFill>
          <a:ln w="19050" cap="flat" cmpd="sng" algn="ctr">
            <a:solidFill>
              <a:srgbClr val="4E8542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5800708" y="4370331"/>
            <a:ext cx="457200" cy="457200"/>
          </a:xfrm>
          <a:prstGeom prst="rect">
            <a:avLst/>
          </a:prstGeom>
          <a:solidFill>
            <a:srgbClr val="9F2936"/>
          </a:solidFill>
          <a:ln w="19050" cap="flat" cmpd="sng" algn="ctr">
            <a:solidFill>
              <a:srgbClr val="9F2936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7872410" y="4370331"/>
            <a:ext cx="457200" cy="457200"/>
          </a:xfrm>
          <a:prstGeom prst="rect">
            <a:avLst/>
          </a:prstGeom>
          <a:solidFill>
            <a:srgbClr val="1B587C"/>
          </a:solidFill>
          <a:ln w="19050" cap="flat" cmpd="sng" algn="ctr">
            <a:solidFill>
              <a:srgbClr val="1B587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6300774" y="4427484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7334224" y="4427484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572132" y="5221444"/>
            <a:ext cx="30718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  <a:t>Negative information: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</a:rPr>
              <a:t>any color but the true color</a:t>
            </a: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1066768" y="4121302"/>
            <a:ext cx="457200" cy="457200"/>
          </a:xfrm>
          <a:prstGeom prst="rect">
            <a:avLst/>
          </a:prstGeom>
          <a:solidFill>
            <a:srgbClr val="F07F09"/>
          </a:solidFill>
          <a:ln w="19050" cap="flat" cmpd="sng" algn="ctr">
            <a:solidFill>
              <a:srgbClr val="F07F09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1523968" y="4121302"/>
            <a:ext cx="457200" cy="457200"/>
          </a:xfrm>
          <a:prstGeom prst="rect">
            <a:avLst/>
          </a:prstGeom>
          <a:solidFill>
            <a:srgbClr val="9F2936"/>
          </a:solidFill>
          <a:ln w="19050" cap="flat" cmpd="sng" algn="ctr">
            <a:solidFill>
              <a:srgbClr val="9F2936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1066768" y="4578502"/>
            <a:ext cx="457200" cy="457200"/>
          </a:xfrm>
          <a:prstGeom prst="rect">
            <a:avLst/>
          </a:prstGeom>
          <a:solidFill>
            <a:srgbClr val="4E8542"/>
          </a:solidFill>
          <a:ln w="19050" cap="flat" cmpd="sng" algn="ctr">
            <a:solidFill>
              <a:srgbClr val="4E8542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1523968" y="4578502"/>
            <a:ext cx="457200" cy="457200"/>
          </a:xfrm>
          <a:prstGeom prst="rect">
            <a:avLst/>
          </a:prstGeom>
          <a:solidFill>
            <a:srgbClr val="1B587C"/>
          </a:solidFill>
          <a:ln w="19050" cap="flat" cmpd="sng" algn="ctr">
            <a:solidFill>
              <a:srgbClr val="1B587C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C7542-FD9D-8540-A4E0-97C23962B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210EF-8F83-384E-9982-FA0E73E24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46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Negative Information for Privacy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Privacy</a:t>
            </a:r>
          </a:p>
          <a:p>
            <a:pPr lvl="1"/>
            <a:r>
              <a:rPr lang="en-US" dirty="0"/>
              <a:t>Number of categories for negative information is much larger than for positive information</a:t>
            </a:r>
          </a:p>
          <a:p>
            <a:r>
              <a:rPr lang="en-AU" dirty="0"/>
              <a:t>Scenario: wireless sensor networks</a:t>
            </a:r>
          </a:p>
          <a:p>
            <a:pPr lvl="1"/>
            <a:r>
              <a:rPr lang="en-AU" dirty="0"/>
              <a:t>Each sensor picks a negative category from </a:t>
            </a:r>
            <a:r>
              <a:rPr lang="en-AU" i="1" dirty="0"/>
              <a:t>t</a:t>
            </a:r>
            <a:r>
              <a:rPr lang="en-AU" dirty="0"/>
              <a:t> categories</a:t>
            </a:r>
          </a:p>
          <a:p>
            <a:pPr lvl="1"/>
            <a:r>
              <a:rPr lang="en-AU" dirty="0"/>
              <a:t>Reported counts for all categories are </a:t>
            </a:r>
            <a:r>
              <a:rPr lang="en-AU" i="1" dirty="0"/>
              <a:t>R</a:t>
            </a:r>
            <a:r>
              <a:rPr lang="en-AU" baseline="-25000" dirty="0"/>
              <a:t>1</a:t>
            </a:r>
            <a:r>
              <a:rPr lang="en-AU" dirty="0"/>
              <a:t>, </a:t>
            </a:r>
            <a:r>
              <a:rPr lang="en-AU" i="1" dirty="0"/>
              <a:t>R</a:t>
            </a:r>
            <a:r>
              <a:rPr lang="en-AU" baseline="-25000" dirty="0"/>
              <a:t>2</a:t>
            </a:r>
            <a:r>
              <a:rPr lang="en-AU" dirty="0"/>
              <a:t>, …, </a:t>
            </a:r>
            <a:r>
              <a:rPr lang="en-AU" i="1" dirty="0"/>
              <a:t>R</a:t>
            </a:r>
            <a:r>
              <a:rPr lang="en-AU" i="1" baseline="-25000" dirty="0"/>
              <a:t>t</a:t>
            </a:r>
          </a:p>
          <a:p>
            <a:pPr lvl="1"/>
            <a:r>
              <a:rPr lang="en-AU" dirty="0"/>
              <a:t>If </a:t>
            </a:r>
            <a:r>
              <a:rPr lang="en-AU" i="1" dirty="0"/>
              <a:t>n</a:t>
            </a:r>
            <a:r>
              <a:rPr lang="en-AU" dirty="0"/>
              <a:t> is the total number of reports, the actual count of category </a:t>
            </a:r>
            <a:r>
              <a:rPr lang="en-AU" i="1" dirty="0" err="1"/>
              <a:t>i</a:t>
            </a:r>
            <a:r>
              <a:rPr lang="en-AU" dirty="0"/>
              <a:t> is estimated as</a:t>
            </a:r>
          </a:p>
          <a:p>
            <a:pPr lvl="1">
              <a:buNone/>
            </a:pPr>
            <a:r>
              <a:rPr lang="en-AU" dirty="0"/>
              <a:t>				</a:t>
            </a:r>
            <a:r>
              <a:rPr lang="en-AU" i="1" dirty="0"/>
              <a:t>A</a:t>
            </a:r>
            <a:r>
              <a:rPr lang="en-AU" i="1" baseline="-25000" dirty="0"/>
              <a:t>i</a:t>
            </a:r>
            <a:r>
              <a:rPr lang="en-AU" dirty="0"/>
              <a:t> = </a:t>
            </a:r>
            <a:r>
              <a:rPr lang="en-AU" i="1" dirty="0"/>
              <a:t>n</a:t>
            </a:r>
            <a:r>
              <a:rPr lang="en-AU" dirty="0"/>
              <a:t> – (</a:t>
            </a:r>
            <a:r>
              <a:rPr lang="en-AU" i="1" dirty="0"/>
              <a:t>t</a:t>
            </a:r>
            <a:r>
              <a:rPr lang="en-AU" dirty="0"/>
              <a:t> – 1) </a:t>
            </a:r>
            <a:r>
              <a:rPr lang="en-AU" i="1" dirty="0" err="1"/>
              <a:t>R</a:t>
            </a:r>
            <a:r>
              <a:rPr lang="en-AU" i="1" baseline="-25000" dirty="0" err="1"/>
              <a:t>i</a:t>
            </a:r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CB2B6-14B2-114C-B86D-B762A07B8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9D5EF-4B23-6B49-9C86-B4EDB4117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36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Average Velocity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Speed readings</a:t>
            </a:r>
          </a:p>
          <a:p>
            <a:pPr lvl="1"/>
            <a:r>
              <a:rPr lang="en-US" dirty="0"/>
              <a:t>Divided into categories: 0 – 10 km/h, 10 – 20 km/h, …</a:t>
            </a:r>
          </a:p>
          <a:p>
            <a:pPr lvl="1"/>
            <a:r>
              <a:rPr lang="en-US" dirty="0"/>
              <a:t>Each sensor randomly picks a category that is NOT cover the true value</a:t>
            </a:r>
          </a:p>
          <a:p>
            <a:pPr lvl="1"/>
            <a:r>
              <a:rPr lang="en-US" dirty="0"/>
              <a:t>System counts the reported category</a:t>
            </a:r>
          </a:p>
          <a:p>
            <a:pPr lvl="1"/>
            <a:r>
              <a:rPr lang="en-US" dirty="0"/>
              <a:t>Based on the counts, system estimates the true count of each category</a:t>
            </a:r>
          </a:p>
          <a:p>
            <a:r>
              <a:rPr lang="en-US" dirty="0"/>
              <a:t>Traffic jam</a:t>
            </a:r>
          </a:p>
          <a:p>
            <a:pPr lvl="1"/>
            <a:r>
              <a:rPr lang="en-US" dirty="0"/>
              <a:t>No counts in the category 0 – 10 km/h!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F3E4A-B5C9-5249-AF42-8243809CC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2D3F8-DD1D-B042-8782-B6DC9B441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342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Location Privacy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B143F8-5C27-4143-A6F0-2A75F7ABB8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19D30-3288-784C-B03E-65D7F8935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Do people care about location privacy?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37E1E1-BE68-6444-AD93-48E1138FE8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CA169-9708-9F46-8FE1-B543C4B4E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9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Metric?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28650" y="1433929"/>
            <a:ext cx="8153400" cy="614354"/>
          </a:xfrm>
        </p:spPr>
        <p:txBody>
          <a:bodyPr/>
          <a:lstStyle/>
          <a:p>
            <a:pPr>
              <a:buNone/>
            </a:pPr>
            <a:r>
              <a:rPr lang="en-US" i="1" dirty="0"/>
              <a:t>No agreement in the community on the x-axis!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-32" y="3691357"/>
            <a:ext cx="3286148" cy="158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43042" y="5334431"/>
            <a:ext cx="6215106" cy="158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-3929122" y="2343918"/>
            <a:ext cx="11430080" cy="6429420"/>
          </a:xfrm>
          <a:prstGeom prst="arc">
            <a:avLst>
              <a:gd name="adj1" fmla="val 16200000"/>
              <a:gd name="adj2" fmla="val 21227580"/>
            </a:avLst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 flipV="1">
            <a:off x="1643042" y="-1299420"/>
            <a:ext cx="11430080" cy="6429420"/>
          </a:xfrm>
          <a:prstGeom prst="arc">
            <a:avLst>
              <a:gd name="adj1" fmla="val 16200000"/>
              <a:gd name="adj2" fmla="val 21227580"/>
            </a:avLst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7224" y="1905407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alibri" pitchFamily="34" charset="0"/>
              </a:rPr>
              <a:t>QoS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7356" y="5730022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Anonymity set, obfuscation set, entropy,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81788" y="5444270"/>
            <a:ext cx="234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Location privacy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3FEA20-AAE9-B245-919A-F36DBB9221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68D7C-766B-354C-B57E-05F0CE59F5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06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 (by </a:t>
            </a:r>
            <a:r>
              <a:rPr lang="en-US" dirty="0" err="1"/>
              <a:t>Chaum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The set of all possible subjects who might cause an action.</a:t>
            </a:r>
            <a:r>
              <a:rPr lang="en-US" dirty="0"/>
              <a:t> (following </a:t>
            </a:r>
            <a:r>
              <a:rPr lang="en-US" dirty="0" err="1"/>
              <a:t>Chaum</a:t>
            </a:r>
            <a:r>
              <a:rPr lang="en-US" dirty="0"/>
              <a:t> for anonymous communications)</a:t>
            </a:r>
          </a:p>
          <a:p>
            <a:pPr lvl="1"/>
            <a:r>
              <a:rPr lang="en-US" dirty="0"/>
              <a:t>Location privacy: action is requesting a LBS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The larger the size of the set, the greater the anonymity</a:t>
            </a:r>
          </a:p>
          <a:p>
            <a:pPr lvl="1"/>
            <a:r>
              <a:rPr lang="en-US" dirty="0"/>
              <a:t>Example for location privacy: </a:t>
            </a:r>
            <a:r>
              <a:rPr lang="en-US" i="1" dirty="0"/>
              <a:t>k</a:t>
            </a:r>
            <a:r>
              <a:rPr lang="en-US" dirty="0"/>
              <a:t>-anonymity</a:t>
            </a:r>
          </a:p>
          <a:p>
            <a:pPr lvl="1"/>
            <a:r>
              <a:rPr lang="en-US" dirty="0"/>
              <a:t>Assumes all subjects are equally important!</a:t>
            </a:r>
          </a:p>
          <a:p>
            <a:pPr lvl="1"/>
            <a:r>
              <a:rPr lang="en-US" dirty="0"/>
              <a:t>Only true if pseudonyms are </a:t>
            </a:r>
            <a:r>
              <a:rPr lang="en-US" dirty="0" err="1"/>
              <a:t>unlinkable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A274-7D2A-BE4C-B1FD-63CFCDA13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4E2D-C024-0842-A74C-DC0E95327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43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 (by </a:t>
            </a:r>
            <a:r>
              <a:rPr lang="en-US" dirty="0" err="1"/>
              <a:t>Duckham</a:t>
            </a:r>
            <a:r>
              <a:rPr lang="en-US" dirty="0"/>
              <a:t> and </a:t>
            </a:r>
            <a:r>
              <a:rPr lang="en-US" dirty="0" err="1"/>
              <a:t>Kulik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locations from which a user’s position is indistinguishable/</a:t>
            </a:r>
            <a:r>
              <a:rPr lang="en-US" dirty="0" err="1"/>
              <a:t>indiscernable</a:t>
            </a:r>
            <a:endParaRPr lang="en-US" dirty="0"/>
          </a:p>
          <a:p>
            <a:pPr lvl="1"/>
            <a:r>
              <a:rPr lang="en-US" dirty="0"/>
              <a:t>The user location is element of this set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Location privacy is measured by the cardinality of the set</a:t>
            </a:r>
          </a:p>
          <a:p>
            <a:pPr lvl="1"/>
            <a:r>
              <a:rPr lang="en-US" dirty="0"/>
              <a:t>The larger the size of the set, the greater the location privacy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CCF78-0903-774C-B3C6-38DCDFB13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015AB-52BA-0D4E-B723-C4EDD2B34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33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 (by Hoh and </a:t>
            </a:r>
            <a:r>
              <a:rPr lang="en-US" dirty="0" err="1"/>
              <a:t>Gruteser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Location privacy is the distance between a user’s location and the estimated location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Works well is user’s report a false or dummy locations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DB307-AA33-1F41-BCD7-73E618A57F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2C909-876F-1B47-95CB-5530A9B94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500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Shannon: Information theory (1948)</a:t>
            </a:r>
          </a:p>
          <a:p>
            <a:pPr lvl="1"/>
            <a:r>
              <a:rPr lang="en-US" dirty="0"/>
              <a:t>Measure for the average information content</a:t>
            </a:r>
          </a:p>
          <a:p>
            <a:pPr lvl="1"/>
            <a:r>
              <a:rPr lang="en-US" dirty="0"/>
              <a:t>The less likely a character (element), the higher its information content</a:t>
            </a:r>
          </a:p>
          <a:p>
            <a:r>
              <a:rPr lang="en-US" dirty="0"/>
              <a:t>Application to location privacy (Beresford and </a:t>
            </a:r>
            <a:r>
              <a:rPr lang="en-US" dirty="0" err="1"/>
              <a:t>Stajano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Entropy is maximal if all users (elements) are of equal interest to an attacker</a:t>
            </a:r>
          </a:p>
          <a:p>
            <a:pPr lvl="1"/>
            <a:r>
              <a:rPr lang="en-US" dirty="0"/>
              <a:t>Accounts for additional knowledge by conditional probabilities</a:t>
            </a:r>
          </a:p>
          <a:p>
            <a:pPr lvl="1"/>
            <a:r>
              <a:rPr lang="en-US" dirty="0"/>
              <a:t>Information content: knowledge about previous travel patterns such as the likelihood of a U-turn to link pseudonyms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CB50F5-DD9D-DB49-9667-14C8980253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E1089-4CB9-484B-BAD9-4B68A750A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427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Under Imprecision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513E4D-EC01-FB41-96F6-0D3BF699D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94BBD-2BE0-2F4B-A719-156EFF28C1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44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itle 62464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under Imprecision</a:t>
            </a:r>
          </a:p>
        </p:txBody>
      </p:sp>
      <p:sp>
        <p:nvSpPr>
          <p:cNvPr id="624643" name="Text Placeholder 624642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An agent’s location cannot be precisely determined</a:t>
            </a:r>
          </a:p>
          <a:p>
            <a:r>
              <a:rPr lang="en-US" dirty="0"/>
              <a:t>Contingency Strategy</a:t>
            </a:r>
          </a:p>
          <a:p>
            <a:pPr lvl="1"/>
            <a:r>
              <a:rPr lang="en-US" dirty="0"/>
              <a:t>Search for an instruction sequence that improves an agent’s chances of reaching its destination</a:t>
            </a:r>
          </a:p>
          <a:p>
            <a:pPr lvl="1"/>
            <a:r>
              <a:rPr lang="en-US" dirty="0"/>
              <a:t>Evaluate different paths from a given position to a destination location and select the one that fits as many routes as possible</a:t>
            </a:r>
          </a:p>
          <a:p>
            <a:pPr lvl="1"/>
            <a:r>
              <a:rPr lang="en-US" dirty="0"/>
              <a:t>Goal: Find a maximal set of instruction-equivalent paths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85D122-E731-8949-8C74-3D8277C3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72F05-C56B-BD49-ACDA-8B72C735F1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554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22" name="Rectangle 622621"/>
          <p:cNvSpPr>
            <a:spLocks noChangeArrowheads="1"/>
          </p:cNvSpPr>
          <p:nvPr/>
        </p:nvSpPr>
        <p:spPr bwMode="auto">
          <a:xfrm>
            <a:off x="4084511" y="1635719"/>
            <a:ext cx="4876800" cy="4648200"/>
          </a:xfrm>
          <a:prstGeom prst="rect">
            <a:avLst/>
          </a:prstGeom>
          <a:solidFill>
            <a:schemeClr val="tx1">
              <a:alpha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2653" name="Shape 622652"/>
          <p:cNvSpPr>
            <a:spLocks/>
          </p:cNvSpPr>
          <p:nvPr/>
        </p:nvSpPr>
        <p:spPr bwMode="auto">
          <a:xfrm>
            <a:off x="4770310" y="4378919"/>
            <a:ext cx="1905000" cy="1905000"/>
          </a:xfrm>
          <a:custGeom>
            <a:avLst/>
            <a:gdLst/>
            <a:ahLst/>
            <a:cxnLst>
              <a:cxn ang="0">
                <a:pos x="0" y="364"/>
              </a:cxn>
              <a:cxn ang="0">
                <a:pos x="432" y="1200"/>
              </a:cxn>
              <a:cxn ang="0">
                <a:pos x="1200" y="1056"/>
              </a:cxn>
              <a:cxn ang="0">
                <a:pos x="886" y="0"/>
              </a:cxn>
              <a:cxn ang="0">
                <a:pos x="0" y="364"/>
              </a:cxn>
            </a:cxnLst>
            <a:rect l="0" t="0" r="0" b="0"/>
            <a:pathLst>
              <a:path w="1200" h="1200">
                <a:moveTo>
                  <a:pt x="0" y="364"/>
                </a:moveTo>
                <a:lnTo>
                  <a:pt x="432" y="1200"/>
                </a:lnTo>
                <a:lnTo>
                  <a:pt x="1200" y="1056"/>
                </a:lnTo>
                <a:lnTo>
                  <a:pt x="886" y="0"/>
                </a:lnTo>
                <a:lnTo>
                  <a:pt x="0" y="364"/>
                </a:ln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2621" name="Shape 622620"/>
          <p:cNvSpPr>
            <a:spLocks/>
          </p:cNvSpPr>
          <p:nvPr/>
        </p:nvSpPr>
        <p:spPr bwMode="auto">
          <a:xfrm>
            <a:off x="4078160" y="1724620"/>
            <a:ext cx="4876800" cy="4584700"/>
          </a:xfrm>
          <a:custGeom>
            <a:avLst/>
            <a:gdLst/>
            <a:ahLst/>
            <a:cxnLst>
              <a:cxn ang="0">
                <a:pos x="0" y="2824"/>
              </a:cxn>
              <a:cxn ang="0">
                <a:pos x="288" y="2728"/>
              </a:cxn>
              <a:cxn ang="0">
                <a:pos x="672" y="2584"/>
              </a:cxn>
              <a:cxn ang="0">
                <a:pos x="768" y="2440"/>
              </a:cxn>
              <a:cxn ang="0">
                <a:pos x="1536" y="2200"/>
              </a:cxn>
              <a:cxn ang="0">
                <a:pos x="1584" y="2104"/>
              </a:cxn>
              <a:cxn ang="0">
                <a:pos x="2016" y="1864"/>
              </a:cxn>
              <a:cxn ang="0">
                <a:pos x="2016" y="1768"/>
              </a:cxn>
              <a:cxn ang="0">
                <a:pos x="2112" y="1672"/>
              </a:cxn>
              <a:cxn ang="0">
                <a:pos x="2160" y="1288"/>
              </a:cxn>
              <a:cxn ang="0">
                <a:pos x="2448" y="1048"/>
              </a:cxn>
              <a:cxn ang="0">
                <a:pos x="2544" y="1096"/>
              </a:cxn>
              <a:cxn ang="0">
                <a:pos x="2784" y="1096"/>
              </a:cxn>
              <a:cxn ang="0">
                <a:pos x="2928" y="1048"/>
              </a:cxn>
              <a:cxn ang="0">
                <a:pos x="3072" y="1144"/>
              </a:cxn>
              <a:cxn ang="0">
                <a:pos x="3072" y="808"/>
              </a:cxn>
              <a:cxn ang="0">
                <a:pos x="2880" y="808"/>
              </a:cxn>
              <a:cxn ang="0">
                <a:pos x="2736" y="904"/>
              </a:cxn>
              <a:cxn ang="0">
                <a:pos x="2688" y="760"/>
              </a:cxn>
              <a:cxn ang="0">
                <a:pos x="2832" y="568"/>
              </a:cxn>
              <a:cxn ang="0">
                <a:pos x="3070" y="260"/>
              </a:cxn>
              <a:cxn ang="0">
                <a:pos x="3070" y="0"/>
              </a:cxn>
              <a:cxn ang="0">
                <a:pos x="2756" y="220"/>
              </a:cxn>
              <a:cxn ang="0">
                <a:pos x="2596" y="420"/>
              </a:cxn>
              <a:cxn ang="0">
                <a:pos x="2520" y="552"/>
              </a:cxn>
              <a:cxn ang="0">
                <a:pos x="2352" y="712"/>
              </a:cxn>
              <a:cxn ang="0">
                <a:pos x="2064" y="808"/>
              </a:cxn>
              <a:cxn ang="0">
                <a:pos x="2112" y="952"/>
              </a:cxn>
              <a:cxn ang="0">
                <a:pos x="2160" y="1000"/>
              </a:cxn>
              <a:cxn ang="0">
                <a:pos x="2064" y="1096"/>
              </a:cxn>
              <a:cxn ang="0">
                <a:pos x="1968" y="1096"/>
              </a:cxn>
              <a:cxn ang="0">
                <a:pos x="1968" y="1192"/>
              </a:cxn>
              <a:cxn ang="0">
                <a:pos x="2112" y="1192"/>
              </a:cxn>
              <a:cxn ang="0">
                <a:pos x="2064" y="1384"/>
              </a:cxn>
              <a:cxn ang="0">
                <a:pos x="1824" y="1624"/>
              </a:cxn>
              <a:cxn ang="0">
                <a:pos x="1728" y="1672"/>
              </a:cxn>
              <a:cxn ang="0">
                <a:pos x="1632" y="1864"/>
              </a:cxn>
              <a:cxn ang="0">
                <a:pos x="1200" y="2200"/>
              </a:cxn>
              <a:cxn ang="0">
                <a:pos x="1008" y="2200"/>
              </a:cxn>
              <a:cxn ang="0">
                <a:pos x="576" y="2248"/>
              </a:cxn>
              <a:cxn ang="0">
                <a:pos x="384" y="2392"/>
              </a:cxn>
              <a:cxn ang="0">
                <a:pos x="0" y="2344"/>
              </a:cxn>
              <a:cxn ang="0">
                <a:pos x="0" y="2824"/>
              </a:cxn>
            </a:cxnLst>
            <a:rect l="0" t="0" r="0" b="0"/>
            <a:pathLst>
              <a:path w="3072" h="2888">
                <a:moveTo>
                  <a:pt x="0" y="2824"/>
                </a:moveTo>
                <a:cubicBezTo>
                  <a:pt x="48" y="2888"/>
                  <a:pt x="176" y="2768"/>
                  <a:pt x="288" y="2728"/>
                </a:cubicBezTo>
                <a:cubicBezTo>
                  <a:pt x="400" y="2688"/>
                  <a:pt x="592" y="2632"/>
                  <a:pt x="672" y="2584"/>
                </a:cubicBezTo>
                <a:cubicBezTo>
                  <a:pt x="752" y="2536"/>
                  <a:pt x="624" y="2504"/>
                  <a:pt x="768" y="2440"/>
                </a:cubicBezTo>
                <a:cubicBezTo>
                  <a:pt x="912" y="2376"/>
                  <a:pt x="1400" y="2256"/>
                  <a:pt x="1536" y="2200"/>
                </a:cubicBezTo>
                <a:cubicBezTo>
                  <a:pt x="1672" y="2144"/>
                  <a:pt x="1504" y="2160"/>
                  <a:pt x="1584" y="2104"/>
                </a:cubicBezTo>
                <a:cubicBezTo>
                  <a:pt x="1664" y="2048"/>
                  <a:pt x="1944" y="1920"/>
                  <a:pt x="2016" y="1864"/>
                </a:cubicBezTo>
                <a:cubicBezTo>
                  <a:pt x="2088" y="1808"/>
                  <a:pt x="2000" y="1800"/>
                  <a:pt x="2016" y="1768"/>
                </a:cubicBezTo>
                <a:cubicBezTo>
                  <a:pt x="2032" y="1736"/>
                  <a:pt x="2088" y="1752"/>
                  <a:pt x="2112" y="1672"/>
                </a:cubicBezTo>
                <a:cubicBezTo>
                  <a:pt x="2136" y="1592"/>
                  <a:pt x="2104" y="1392"/>
                  <a:pt x="2160" y="1288"/>
                </a:cubicBezTo>
                <a:cubicBezTo>
                  <a:pt x="2216" y="1184"/>
                  <a:pt x="2384" y="1080"/>
                  <a:pt x="2448" y="1048"/>
                </a:cubicBezTo>
                <a:cubicBezTo>
                  <a:pt x="2512" y="1016"/>
                  <a:pt x="2488" y="1088"/>
                  <a:pt x="2544" y="1096"/>
                </a:cubicBezTo>
                <a:cubicBezTo>
                  <a:pt x="2600" y="1104"/>
                  <a:pt x="2720" y="1104"/>
                  <a:pt x="2784" y="1096"/>
                </a:cubicBezTo>
                <a:cubicBezTo>
                  <a:pt x="2848" y="1088"/>
                  <a:pt x="2880" y="1040"/>
                  <a:pt x="2928" y="1048"/>
                </a:cubicBezTo>
                <a:cubicBezTo>
                  <a:pt x="2976" y="1056"/>
                  <a:pt x="3048" y="1184"/>
                  <a:pt x="3072" y="1144"/>
                </a:cubicBezTo>
                <a:cubicBezTo>
                  <a:pt x="3068" y="992"/>
                  <a:pt x="3072" y="980"/>
                  <a:pt x="3072" y="808"/>
                </a:cubicBezTo>
                <a:cubicBezTo>
                  <a:pt x="3040" y="752"/>
                  <a:pt x="2936" y="792"/>
                  <a:pt x="2880" y="808"/>
                </a:cubicBezTo>
                <a:cubicBezTo>
                  <a:pt x="2824" y="824"/>
                  <a:pt x="2768" y="912"/>
                  <a:pt x="2736" y="904"/>
                </a:cubicBezTo>
                <a:cubicBezTo>
                  <a:pt x="2704" y="896"/>
                  <a:pt x="2672" y="816"/>
                  <a:pt x="2688" y="760"/>
                </a:cubicBezTo>
                <a:cubicBezTo>
                  <a:pt x="2704" y="704"/>
                  <a:pt x="2768" y="651"/>
                  <a:pt x="2832" y="568"/>
                </a:cubicBezTo>
                <a:cubicBezTo>
                  <a:pt x="2896" y="485"/>
                  <a:pt x="3030" y="355"/>
                  <a:pt x="3070" y="260"/>
                </a:cubicBezTo>
                <a:cubicBezTo>
                  <a:pt x="3070" y="156"/>
                  <a:pt x="3070" y="94"/>
                  <a:pt x="3070" y="0"/>
                </a:cubicBezTo>
                <a:cubicBezTo>
                  <a:pt x="3018" y="12"/>
                  <a:pt x="2835" y="150"/>
                  <a:pt x="2756" y="220"/>
                </a:cubicBezTo>
                <a:cubicBezTo>
                  <a:pt x="2677" y="290"/>
                  <a:pt x="2635" y="365"/>
                  <a:pt x="2596" y="420"/>
                </a:cubicBezTo>
                <a:cubicBezTo>
                  <a:pt x="2557" y="475"/>
                  <a:pt x="2561" y="503"/>
                  <a:pt x="2520" y="552"/>
                </a:cubicBezTo>
                <a:cubicBezTo>
                  <a:pt x="2479" y="601"/>
                  <a:pt x="2428" y="669"/>
                  <a:pt x="2352" y="712"/>
                </a:cubicBezTo>
                <a:cubicBezTo>
                  <a:pt x="2276" y="755"/>
                  <a:pt x="2104" y="768"/>
                  <a:pt x="2064" y="808"/>
                </a:cubicBezTo>
                <a:cubicBezTo>
                  <a:pt x="2024" y="848"/>
                  <a:pt x="2096" y="920"/>
                  <a:pt x="2112" y="952"/>
                </a:cubicBezTo>
                <a:cubicBezTo>
                  <a:pt x="2128" y="984"/>
                  <a:pt x="2168" y="976"/>
                  <a:pt x="2160" y="1000"/>
                </a:cubicBezTo>
                <a:cubicBezTo>
                  <a:pt x="2152" y="1024"/>
                  <a:pt x="2096" y="1080"/>
                  <a:pt x="2064" y="1096"/>
                </a:cubicBezTo>
                <a:cubicBezTo>
                  <a:pt x="2032" y="1112"/>
                  <a:pt x="1984" y="1080"/>
                  <a:pt x="1968" y="1096"/>
                </a:cubicBezTo>
                <a:cubicBezTo>
                  <a:pt x="1952" y="1112"/>
                  <a:pt x="1944" y="1176"/>
                  <a:pt x="1968" y="1192"/>
                </a:cubicBezTo>
                <a:cubicBezTo>
                  <a:pt x="1992" y="1208"/>
                  <a:pt x="2096" y="1160"/>
                  <a:pt x="2112" y="1192"/>
                </a:cubicBezTo>
                <a:cubicBezTo>
                  <a:pt x="2128" y="1224"/>
                  <a:pt x="2112" y="1312"/>
                  <a:pt x="2064" y="1384"/>
                </a:cubicBezTo>
                <a:cubicBezTo>
                  <a:pt x="2016" y="1456"/>
                  <a:pt x="1880" y="1576"/>
                  <a:pt x="1824" y="1624"/>
                </a:cubicBezTo>
                <a:cubicBezTo>
                  <a:pt x="1768" y="1672"/>
                  <a:pt x="1760" y="1632"/>
                  <a:pt x="1728" y="1672"/>
                </a:cubicBezTo>
                <a:cubicBezTo>
                  <a:pt x="1696" y="1712"/>
                  <a:pt x="1720" y="1776"/>
                  <a:pt x="1632" y="1864"/>
                </a:cubicBezTo>
                <a:cubicBezTo>
                  <a:pt x="1544" y="1952"/>
                  <a:pt x="1304" y="2144"/>
                  <a:pt x="1200" y="2200"/>
                </a:cubicBezTo>
                <a:cubicBezTo>
                  <a:pt x="1096" y="2256"/>
                  <a:pt x="1112" y="2192"/>
                  <a:pt x="1008" y="2200"/>
                </a:cubicBezTo>
                <a:cubicBezTo>
                  <a:pt x="904" y="2208"/>
                  <a:pt x="680" y="2216"/>
                  <a:pt x="576" y="2248"/>
                </a:cubicBezTo>
                <a:cubicBezTo>
                  <a:pt x="472" y="2280"/>
                  <a:pt x="480" y="2376"/>
                  <a:pt x="384" y="2392"/>
                </a:cubicBezTo>
                <a:cubicBezTo>
                  <a:pt x="288" y="2408"/>
                  <a:pt x="64" y="2272"/>
                  <a:pt x="0" y="2344"/>
                </a:cubicBezTo>
                <a:cubicBezTo>
                  <a:pt x="2" y="2512"/>
                  <a:pt x="0" y="2608"/>
                  <a:pt x="0" y="2824"/>
                </a:cubicBezTo>
                <a:close/>
              </a:path>
            </a:pathLst>
          </a:cu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2681" name="Shape 622680"/>
          <p:cNvSpPr>
            <a:spLocks/>
          </p:cNvSpPr>
          <p:nvPr/>
        </p:nvSpPr>
        <p:spPr bwMode="auto">
          <a:xfrm>
            <a:off x="7707188" y="1635719"/>
            <a:ext cx="1257300" cy="704850"/>
          </a:xfrm>
          <a:custGeom>
            <a:avLst/>
            <a:gdLst/>
            <a:ahLst/>
            <a:cxnLst>
              <a:cxn ang="0">
                <a:pos x="502" y="444"/>
              </a:cxn>
              <a:cxn ang="0">
                <a:pos x="792" y="102"/>
              </a:cxn>
              <a:cxn ang="0">
                <a:pos x="790" y="0"/>
              </a:cxn>
              <a:cxn ang="0">
                <a:pos x="0" y="0"/>
              </a:cxn>
              <a:cxn ang="0">
                <a:pos x="56" y="49"/>
              </a:cxn>
              <a:cxn ang="0">
                <a:pos x="502" y="444"/>
              </a:cxn>
            </a:cxnLst>
            <a:rect l="0" t="0" r="0" b="0"/>
            <a:pathLst>
              <a:path w="792" h="444">
                <a:moveTo>
                  <a:pt x="502" y="444"/>
                </a:moveTo>
                <a:lnTo>
                  <a:pt x="792" y="102"/>
                </a:lnTo>
                <a:lnTo>
                  <a:pt x="790" y="0"/>
                </a:lnTo>
                <a:lnTo>
                  <a:pt x="0" y="0"/>
                </a:lnTo>
                <a:lnTo>
                  <a:pt x="56" y="49"/>
                </a:lnTo>
                <a:lnTo>
                  <a:pt x="502" y="444"/>
                </a:ln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grpSp>
        <p:nvGrpSpPr>
          <p:cNvPr id="19264" name="Group 60"/>
          <p:cNvGrpSpPr>
            <a:grpSpLocks/>
          </p:cNvGrpSpPr>
          <p:nvPr/>
        </p:nvGrpSpPr>
        <p:grpSpPr bwMode="auto">
          <a:xfrm>
            <a:off x="4081337" y="1635719"/>
            <a:ext cx="4879975" cy="4648200"/>
            <a:chOff x="2398" y="1008"/>
            <a:chExt cx="3074" cy="2928"/>
          </a:xfrm>
        </p:grpSpPr>
        <p:sp>
          <p:nvSpPr>
            <p:cNvPr id="622642" name="Straight Connector 622641"/>
            <p:cNvSpPr>
              <a:spLocks noChangeShapeType="1"/>
            </p:cNvSpPr>
            <p:nvPr/>
          </p:nvSpPr>
          <p:spPr bwMode="auto">
            <a:xfrm flipH="1" flipV="1">
              <a:off x="4032" y="1824"/>
              <a:ext cx="432" cy="59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25" name="Straight Connector 622624"/>
            <p:cNvSpPr>
              <a:spLocks noChangeShapeType="1"/>
            </p:cNvSpPr>
            <p:nvPr/>
          </p:nvSpPr>
          <p:spPr bwMode="auto">
            <a:xfrm flipH="1" flipV="1">
              <a:off x="2832" y="3100"/>
              <a:ext cx="432" cy="83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26" name="Straight Connector 622625"/>
            <p:cNvSpPr>
              <a:spLocks noChangeShapeType="1"/>
            </p:cNvSpPr>
            <p:nvPr/>
          </p:nvSpPr>
          <p:spPr bwMode="auto">
            <a:xfrm flipH="1">
              <a:off x="2400" y="3100"/>
              <a:ext cx="432" cy="16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27" name="Straight Connector 622626"/>
            <p:cNvSpPr>
              <a:spLocks noChangeShapeType="1"/>
            </p:cNvSpPr>
            <p:nvPr/>
          </p:nvSpPr>
          <p:spPr bwMode="auto">
            <a:xfrm>
              <a:off x="2400" y="2092"/>
              <a:ext cx="432" cy="100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28" name="Straight Connector 622627"/>
            <p:cNvSpPr>
              <a:spLocks noChangeShapeType="1"/>
            </p:cNvSpPr>
            <p:nvPr/>
          </p:nvSpPr>
          <p:spPr bwMode="auto">
            <a:xfrm flipV="1">
              <a:off x="2832" y="2736"/>
              <a:ext cx="886" cy="36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29" name="Straight Connector 622628"/>
            <p:cNvSpPr>
              <a:spLocks noChangeShapeType="1"/>
            </p:cNvSpPr>
            <p:nvPr/>
          </p:nvSpPr>
          <p:spPr bwMode="auto">
            <a:xfrm>
              <a:off x="3718" y="2736"/>
              <a:ext cx="314" cy="105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30" name="Straight Connector 622629"/>
            <p:cNvSpPr>
              <a:spLocks noChangeShapeType="1"/>
            </p:cNvSpPr>
            <p:nvPr/>
          </p:nvSpPr>
          <p:spPr bwMode="auto">
            <a:xfrm flipH="1">
              <a:off x="3264" y="3792"/>
              <a:ext cx="768" cy="14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31" name="Straight Connector 622630"/>
            <p:cNvSpPr>
              <a:spLocks noChangeShapeType="1"/>
            </p:cNvSpPr>
            <p:nvPr/>
          </p:nvSpPr>
          <p:spPr bwMode="auto">
            <a:xfrm>
              <a:off x="4032" y="3792"/>
              <a:ext cx="1282" cy="14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32" name="Straight Connector 622631"/>
            <p:cNvSpPr>
              <a:spLocks noChangeShapeType="1"/>
            </p:cNvSpPr>
            <p:nvPr/>
          </p:nvSpPr>
          <p:spPr bwMode="auto">
            <a:xfrm flipV="1">
              <a:off x="5314" y="2832"/>
              <a:ext cx="158" cy="110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33" name="Straight Connector 622632"/>
            <p:cNvSpPr>
              <a:spLocks noChangeShapeType="1"/>
            </p:cNvSpPr>
            <p:nvPr/>
          </p:nvSpPr>
          <p:spPr bwMode="auto">
            <a:xfrm>
              <a:off x="4464" y="2420"/>
              <a:ext cx="486" cy="68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34" name="Straight Connector 622633"/>
            <p:cNvSpPr>
              <a:spLocks noChangeShapeType="1"/>
            </p:cNvSpPr>
            <p:nvPr/>
          </p:nvSpPr>
          <p:spPr bwMode="auto">
            <a:xfrm flipV="1">
              <a:off x="4032" y="3100"/>
              <a:ext cx="918" cy="692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35" name="Straight Connector 622634"/>
            <p:cNvSpPr>
              <a:spLocks noChangeShapeType="1"/>
            </p:cNvSpPr>
            <p:nvPr/>
          </p:nvSpPr>
          <p:spPr bwMode="auto">
            <a:xfrm flipV="1">
              <a:off x="4950" y="2832"/>
              <a:ext cx="518" cy="26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36" name="Straight Connector 622635"/>
            <p:cNvSpPr>
              <a:spLocks noChangeShapeType="1"/>
            </p:cNvSpPr>
            <p:nvPr/>
          </p:nvSpPr>
          <p:spPr bwMode="auto">
            <a:xfrm flipV="1">
              <a:off x="3718" y="2420"/>
              <a:ext cx="746" cy="31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37" name="Straight Connector 622636"/>
            <p:cNvSpPr>
              <a:spLocks noChangeShapeType="1"/>
            </p:cNvSpPr>
            <p:nvPr/>
          </p:nvSpPr>
          <p:spPr bwMode="auto">
            <a:xfrm flipV="1">
              <a:off x="4464" y="1824"/>
              <a:ext cx="1004" cy="59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38" name="Straight Connector 622637"/>
            <p:cNvSpPr>
              <a:spLocks noChangeShapeType="1"/>
            </p:cNvSpPr>
            <p:nvPr/>
          </p:nvSpPr>
          <p:spPr bwMode="auto">
            <a:xfrm flipH="1" flipV="1">
              <a:off x="3168" y="2016"/>
              <a:ext cx="550" cy="72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39" name="Straight Connector 622638"/>
            <p:cNvSpPr>
              <a:spLocks noChangeShapeType="1"/>
            </p:cNvSpPr>
            <p:nvPr/>
          </p:nvSpPr>
          <p:spPr bwMode="auto">
            <a:xfrm flipV="1">
              <a:off x="2398" y="2016"/>
              <a:ext cx="770" cy="7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40" name="Straight Connector 622639"/>
            <p:cNvSpPr>
              <a:spLocks noChangeShapeType="1"/>
            </p:cNvSpPr>
            <p:nvPr/>
          </p:nvSpPr>
          <p:spPr bwMode="auto">
            <a:xfrm flipH="1" flipV="1">
              <a:off x="3100" y="1008"/>
              <a:ext cx="68" cy="100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41" name="Straight Connector 622640"/>
            <p:cNvSpPr>
              <a:spLocks noChangeShapeType="1"/>
            </p:cNvSpPr>
            <p:nvPr/>
          </p:nvSpPr>
          <p:spPr bwMode="auto">
            <a:xfrm flipV="1">
              <a:off x="3168" y="1824"/>
              <a:ext cx="864" cy="192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44" name="Straight Connector 622643"/>
            <p:cNvSpPr>
              <a:spLocks noChangeShapeType="1"/>
            </p:cNvSpPr>
            <p:nvPr/>
          </p:nvSpPr>
          <p:spPr bwMode="auto">
            <a:xfrm flipV="1">
              <a:off x="4032" y="1028"/>
              <a:ext cx="48" cy="79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45" name="Straight Connector 622644"/>
            <p:cNvSpPr>
              <a:spLocks noChangeShapeType="1"/>
            </p:cNvSpPr>
            <p:nvPr/>
          </p:nvSpPr>
          <p:spPr bwMode="auto">
            <a:xfrm flipV="1">
              <a:off x="4032" y="1452"/>
              <a:ext cx="1152" cy="372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46" name="Straight Connector 622645"/>
            <p:cNvSpPr>
              <a:spLocks noChangeShapeType="1"/>
            </p:cNvSpPr>
            <p:nvPr/>
          </p:nvSpPr>
          <p:spPr bwMode="auto">
            <a:xfrm flipH="1" flipV="1">
              <a:off x="4704" y="1028"/>
              <a:ext cx="480" cy="42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47" name="Straight Connector 622646"/>
            <p:cNvSpPr>
              <a:spLocks noChangeShapeType="1"/>
            </p:cNvSpPr>
            <p:nvPr/>
          </p:nvSpPr>
          <p:spPr bwMode="auto">
            <a:xfrm>
              <a:off x="5184" y="1452"/>
              <a:ext cx="288" cy="372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48" name="Straight Connector 622647"/>
            <p:cNvSpPr>
              <a:spLocks noChangeShapeType="1"/>
            </p:cNvSpPr>
            <p:nvPr/>
          </p:nvSpPr>
          <p:spPr bwMode="auto">
            <a:xfrm flipV="1">
              <a:off x="5184" y="1116"/>
              <a:ext cx="284" cy="33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</p:grpSp>
      <p:sp>
        <p:nvSpPr>
          <p:cNvPr id="622601" name="Shape 622600"/>
          <p:cNvSpPr>
            <a:spLocks/>
          </p:cNvSpPr>
          <p:nvPr/>
        </p:nvSpPr>
        <p:spPr bwMode="auto">
          <a:xfrm>
            <a:off x="4081337" y="2588220"/>
            <a:ext cx="2060575" cy="3695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" y="94"/>
              </a:cxn>
              <a:cxn ang="0">
                <a:pos x="234" y="376"/>
              </a:cxn>
              <a:cxn ang="0">
                <a:pos x="380" y="540"/>
              </a:cxn>
              <a:cxn ang="0">
                <a:pos x="654" y="684"/>
              </a:cxn>
              <a:cxn ang="0">
                <a:pos x="784" y="836"/>
              </a:cxn>
              <a:cxn ang="0">
                <a:pos x="938" y="1032"/>
              </a:cxn>
              <a:cxn ang="0">
                <a:pos x="1154" y="1704"/>
              </a:cxn>
              <a:cxn ang="0">
                <a:pos x="1238" y="1896"/>
              </a:cxn>
              <a:cxn ang="0">
                <a:pos x="1250" y="2036"/>
              </a:cxn>
              <a:cxn ang="0">
                <a:pos x="1274" y="2264"/>
              </a:cxn>
              <a:cxn ang="0">
                <a:pos x="1298" y="2328"/>
              </a:cxn>
            </a:cxnLst>
            <a:rect l="0" t="0" r="0" b="0"/>
            <a:pathLst>
              <a:path w="1298" h="2328">
                <a:moveTo>
                  <a:pt x="0" y="0"/>
                </a:moveTo>
                <a:cubicBezTo>
                  <a:pt x="14" y="16"/>
                  <a:pt x="45" y="31"/>
                  <a:pt x="84" y="94"/>
                </a:cubicBezTo>
                <a:cubicBezTo>
                  <a:pt x="123" y="157"/>
                  <a:pt x="185" y="302"/>
                  <a:pt x="234" y="376"/>
                </a:cubicBezTo>
                <a:cubicBezTo>
                  <a:pt x="283" y="450"/>
                  <a:pt x="310" y="489"/>
                  <a:pt x="380" y="540"/>
                </a:cubicBezTo>
                <a:cubicBezTo>
                  <a:pt x="450" y="591"/>
                  <a:pt x="598" y="630"/>
                  <a:pt x="654" y="684"/>
                </a:cubicBezTo>
                <a:cubicBezTo>
                  <a:pt x="710" y="738"/>
                  <a:pt x="737" y="778"/>
                  <a:pt x="784" y="836"/>
                </a:cubicBezTo>
                <a:cubicBezTo>
                  <a:pt x="831" y="894"/>
                  <a:pt x="876" y="887"/>
                  <a:pt x="938" y="1032"/>
                </a:cubicBezTo>
                <a:cubicBezTo>
                  <a:pt x="1000" y="1177"/>
                  <a:pt x="1104" y="1560"/>
                  <a:pt x="1154" y="1704"/>
                </a:cubicBezTo>
                <a:cubicBezTo>
                  <a:pt x="1204" y="1848"/>
                  <a:pt x="1222" y="1841"/>
                  <a:pt x="1238" y="1896"/>
                </a:cubicBezTo>
                <a:cubicBezTo>
                  <a:pt x="1254" y="1951"/>
                  <a:pt x="1244" y="1975"/>
                  <a:pt x="1250" y="2036"/>
                </a:cubicBezTo>
                <a:cubicBezTo>
                  <a:pt x="1256" y="2097"/>
                  <a:pt x="1266" y="2215"/>
                  <a:pt x="1274" y="2264"/>
                </a:cubicBezTo>
                <a:cubicBezTo>
                  <a:pt x="1282" y="2313"/>
                  <a:pt x="1293" y="2315"/>
                  <a:pt x="1298" y="2328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2602" name="Shape 622601"/>
          <p:cNvSpPr>
            <a:spLocks/>
          </p:cNvSpPr>
          <p:nvPr/>
        </p:nvSpPr>
        <p:spPr bwMode="auto">
          <a:xfrm>
            <a:off x="5760913" y="3877270"/>
            <a:ext cx="3197225" cy="2406650"/>
          </a:xfrm>
          <a:custGeom>
            <a:avLst/>
            <a:gdLst/>
            <a:ahLst/>
            <a:cxnLst>
              <a:cxn ang="0">
                <a:pos x="0" y="1516"/>
              </a:cxn>
              <a:cxn ang="0">
                <a:pos x="56" y="1312"/>
              </a:cxn>
              <a:cxn ang="0">
                <a:pos x="232" y="1194"/>
              </a:cxn>
              <a:cxn ang="0">
                <a:pos x="440" y="1146"/>
              </a:cxn>
              <a:cxn ang="0">
                <a:pos x="1086" y="878"/>
              </a:cxn>
              <a:cxn ang="0">
                <a:pos x="1344" y="460"/>
              </a:cxn>
              <a:cxn ang="0">
                <a:pos x="1710" y="150"/>
              </a:cxn>
              <a:cxn ang="0">
                <a:pos x="2014" y="0"/>
              </a:cxn>
            </a:cxnLst>
            <a:rect l="0" t="0" r="0" b="0"/>
            <a:pathLst>
              <a:path w="2014" h="1516">
                <a:moveTo>
                  <a:pt x="0" y="1516"/>
                </a:moveTo>
                <a:cubicBezTo>
                  <a:pt x="9" y="1482"/>
                  <a:pt x="17" y="1366"/>
                  <a:pt x="56" y="1312"/>
                </a:cubicBezTo>
                <a:cubicBezTo>
                  <a:pt x="95" y="1258"/>
                  <a:pt x="168" y="1222"/>
                  <a:pt x="232" y="1194"/>
                </a:cubicBezTo>
                <a:cubicBezTo>
                  <a:pt x="260" y="1182"/>
                  <a:pt x="366" y="1174"/>
                  <a:pt x="440" y="1146"/>
                </a:cubicBezTo>
                <a:cubicBezTo>
                  <a:pt x="514" y="1118"/>
                  <a:pt x="1028" y="900"/>
                  <a:pt x="1086" y="878"/>
                </a:cubicBezTo>
                <a:cubicBezTo>
                  <a:pt x="1144" y="856"/>
                  <a:pt x="1240" y="581"/>
                  <a:pt x="1344" y="460"/>
                </a:cubicBezTo>
                <a:cubicBezTo>
                  <a:pt x="1448" y="339"/>
                  <a:pt x="1598" y="227"/>
                  <a:pt x="1710" y="150"/>
                </a:cubicBezTo>
                <a:cubicBezTo>
                  <a:pt x="1822" y="73"/>
                  <a:pt x="1951" y="31"/>
                  <a:pt x="2014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2603" name="Shape 622602"/>
          <p:cNvSpPr>
            <a:spLocks/>
          </p:cNvSpPr>
          <p:nvPr/>
        </p:nvSpPr>
        <p:spPr bwMode="auto">
          <a:xfrm>
            <a:off x="4081337" y="1667469"/>
            <a:ext cx="4873625" cy="3409950"/>
          </a:xfrm>
          <a:custGeom>
            <a:avLst/>
            <a:gdLst/>
            <a:ahLst/>
            <a:cxnLst>
              <a:cxn ang="0">
                <a:pos x="0" y="2148"/>
              </a:cxn>
              <a:cxn ang="0">
                <a:pos x="376" y="1964"/>
              </a:cxn>
              <a:cxn ang="0">
                <a:pos x="644" y="1772"/>
              </a:cxn>
              <a:cxn ang="0">
                <a:pos x="1180" y="1594"/>
              </a:cxn>
              <a:cxn ang="0">
                <a:pos x="1446" y="1566"/>
              </a:cxn>
              <a:cxn ang="0">
                <a:pos x="1774" y="1366"/>
              </a:cxn>
              <a:cxn ang="0">
                <a:pos x="1908" y="1304"/>
              </a:cxn>
              <a:cxn ang="0">
                <a:pos x="1912" y="1154"/>
              </a:cxn>
              <a:cxn ang="0">
                <a:pos x="2028" y="952"/>
              </a:cxn>
              <a:cxn ang="0">
                <a:pos x="2052" y="840"/>
              </a:cxn>
              <a:cxn ang="0">
                <a:pos x="2174" y="794"/>
              </a:cxn>
              <a:cxn ang="0">
                <a:pos x="2410" y="686"/>
              </a:cxn>
              <a:cxn ang="0">
                <a:pos x="2696" y="288"/>
              </a:cxn>
              <a:cxn ang="0">
                <a:pos x="3070" y="0"/>
              </a:cxn>
            </a:cxnLst>
            <a:rect l="0" t="0" r="0" b="0"/>
            <a:pathLst>
              <a:path w="3070" h="2148">
                <a:moveTo>
                  <a:pt x="0" y="2148"/>
                </a:moveTo>
                <a:cubicBezTo>
                  <a:pt x="63" y="2117"/>
                  <a:pt x="269" y="2027"/>
                  <a:pt x="376" y="1964"/>
                </a:cubicBezTo>
                <a:cubicBezTo>
                  <a:pt x="483" y="1901"/>
                  <a:pt x="510" y="1834"/>
                  <a:pt x="644" y="1772"/>
                </a:cubicBezTo>
                <a:cubicBezTo>
                  <a:pt x="778" y="1710"/>
                  <a:pt x="1034" y="1614"/>
                  <a:pt x="1180" y="1594"/>
                </a:cubicBezTo>
                <a:cubicBezTo>
                  <a:pt x="1326" y="1574"/>
                  <a:pt x="1342" y="1590"/>
                  <a:pt x="1446" y="1566"/>
                </a:cubicBezTo>
                <a:cubicBezTo>
                  <a:pt x="1550" y="1542"/>
                  <a:pt x="1697" y="1410"/>
                  <a:pt x="1774" y="1366"/>
                </a:cubicBezTo>
                <a:cubicBezTo>
                  <a:pt x="1851" y="1322"/>
                  <a:pt x="1885" y="1339"/>
                  <a:pt x="1908" y="1304"/>
                </a:cubicBezTo>
                <a:cubicBezTo>
                  <a:pt x="1931" y="1269"/>
                  <a:pt x="1892" y="1213"/>
                  <a:pt x="1912" y="1154"/>
                </a:cubicBezTo>
                <a:cubicBezTo>
                  <a:pt x="1932" y="1095"/>
                  <a:pt x="2005" y="1004"/>
                  <a:pt x="2028" y="952"/>
                </a:cubicBezTo>
                <a:cubicBezTo>
                  <a:pt x="2051" y="900"/>
                  <a:pt x="2028" y="866"/>
                  <a:pt x="2052" y="840"/>
                </a:cubicBezTo>
                <a:cubicBezTo>
                  <a:pt x="2076" y="814"/>
                  <a:pt x="2114" y="820"/>
                  <a:pt x="2174" y="794"/>
                </a:cubicBezTo>
                <a:cubicBezTo>
                  <a:pt x="2234" y="768"/>
                  <a:pt x="2323" y="770"/>
                  <a:pt x="2410" y="686"/>
                </a:cubicBezTo>
                <a:cubicBezTo>
                  <a:pt x="2497" y="602"/>
                  <a:pt x="2586" y="402"/>
                  <a:pt x="2696" y="288"/>
                </a:cubicBezTo>
                <a:cubicBezTo>
                  <a:pt x="2806" y="174"/>
                  <a:pt x="2992" y="60"/>
                  <a:pt x="3070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2604" name="Shape 622603"/>
          <p:cNvSpPr>
            <a:spLocks/>
          </p:cNvSpPr>
          <p:nvPr/>
        </p:nvSpPr>
        <p:spPr bwMode="auto">
          <a:xfrm>
            <a:off x="5195760" y="2340573"/>
            <a:ext cx="2857500" cy="1406525"/>
          </a:xfrm>
          <a:custGeom>
            <a:avLst/>
            <a:gdLst/>
            <a:ahLst/>
            <a:cxnLst>
              <a:cxn ang="0">
                <a:pos x="0" y="886"/>
              </a:cxn>
              <a:cxn ang="0">
                <a:pos x="580" y="658"/>
              </a:cxn>
              <a:cxn ang="0">
                <a:pos x="1054" y="378"/>
              </a:cxn>
              <a:cxn ang="0">
                <a:pos x="1224" y="294"/>
              </a:cxn>
              <a:cxn ang="0">
                <a:pos x="1290" y="194"/>
              </a:cxn>
              <a:cxn ang="0">
                <a:pos x="1486" y="16"/>
              </a:cxn>
              <a:cxn ang="0">
                <a:pos x="1618" y="96"/>
              </a:cxn>
              <a:cxn ang="0">
                <a:pos x="1800" y="44"/>
              </a:cxn>
            </a:cxnLst>
            <a:rect l="0" t="0" r="0" b="0"/>
            <a:pathLst>
              <a:path w="1800" h="886">
                <a:moveTo>
                  <a:pt x="0" y="886"/>
                </a:moveTo>
                <a:cubicBezTo>
                  <a:pt x="97" y="848"/>
                  <a:pt x="404" y="743"/>
                  <a:pt x="580" y="658"/>
                </a:cubicBezTo>
                <a:cubicBezTo>
                  <a:pt x="756" y="573"/>
                  <a:pt x="947" y="439"/>
                  <a:pt x="1054" y="378"/>
                </a:cubicBezTo>
                <a:cubicBezTo>
                  <a:pt x="1161" y="317"/>
                  <a:pt x="1185" y="325"/>
                  <a:pt x="1224" y="294"/>
                </a:cubicBezTo>
                <a:cubicBezTo>
                  <a:pt x="1263" y="263"/>
                  <a:pt x="1246" y="240"/>
                  <a:pt x="1290" y="194"/>
                </a:cubicBezTo>
                <a:cubicBezTo>
                  <a:pt x="1334" y="148"/>
                  <a:pt x="1431" y="32"/>
                  <a:pt x="1486" y="16"/>
                </a:cubicBezTo>
                <a:cubicBezTo>
                  <a:pt x="1541" y="0"/>
                  <a:pt x="1566" y="91"/>
                  <a:pt x="1618" y="96"/>
                </a:cubicBezTo>
                <a:cubicBezTo>
                  <a:pt x="1670" y="101"/>
                  <a:pt x="1762" y="55"/>
                  <a:pt x="1800" y="44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2605" name="Shape 622604"/>
          <p:cNvSpPr>
            <a:spLocks/>
          </p:cNvSpPr>
          <p:nvPr/>
        </p:nvSpPr>
        <p:spPr bwMode="auto">
          <a:xfrm>
            <a:off x="5594225" y="1635719"/>
            <a:ext cx="1081087" cy="1905000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41" y="228"/>
              </a:cxn>
              <a:cxn ang="0">
                <a:pos x="261" y="624"/>
              </a:cxn>
              <a:cxn ang="0">
                <a:pos x="451" y="912"/>
              </a:cxn>
              <a:cxn ang="0">
                <a:pos x="599" y="1152"/>
              </a:cxn>
              <a:cxn ang="0">
                <a:pos x="681" y="1200"/>
              </a:cxn>
            </a:cxnLst>
            <a:rect l="0" t="0" r="0" b="0"/>
            <a:pathLst>
              <a:path w="681" h="1200">
                <a:moveTo>
                  <a:pt x="17" y="0"/>
                </a:moveTo>
                <a:cubicBezTo>
                  <a:pt x="21" y="38"/>
                  <a:pt x="0" y="124"/>
                  <a:pt x="41" y="228"/>
                </a:cubicBezTo>
                <a:cubicBezTo>
                  <a:pt x="82" y="332"/>
                  <a:pt x="193" y="510"/>
                  <a:pt x="261" y="624"/>
                </a:cubicBezTo>
                <a:cubicBezTo>
                  <a:pt x="329" y="738"/>
                  <a:pt x="395" y="824"/>
                  <a:pt x="451" y="912"/>
                </a:cubicBezTo>
                <a:cubicBezTo>
                  <a:pt x="507" y="1000"/>
                  <a:pt x="561" y="1104"/>
                  <a:pt x="599" y="1152"/>
                </a:cubicBezTo>
                <a:cubicBezTo>
                  <a:pt x="637" y="1200"/>
                  <a:pt x="664" y="1190"/>
                  <a:pt x="681" y="120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2606" name="Shape 622605"/>
          <p:cNvSpPr>
            <a:spLocks/>
          </p:cNvSpPr>
          <p:nvPr/>
        </p:nvSpPr>
        <p:spPr bwMode="auto">
          <a:xfrm>
            <a:off x="4709986" y="3759795"/>
            <a:ext cx="2482851" cy="1196975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198" y="384"/>
              </a:cxn>
              <a:cxn ang="0">
                <a:pos x="306" y="436"/>
              </a:cxn>
              <a:cxn ang="0">
                <a:pos x="586" y="720"/>
              </a:cxn>
              <a:cxn ang="0">
                <a:pos x="710" y="726"/>
              </a:cxn>
              <a:cxn ang="0">
                <a:pos x="1542" y="104"/>
              </a:cxn>
              <a:cxn ang="0">
                <a:pos x="1496" y="0"/>
              </a:cxn>
            </a:cxnLst>
            <a:rect l="0" t="0" r="0" b="0"/>
            <a:pathLst>
              <a:path w="1564" h="754">
                <a:moveTo>
                  <a:pt x="0" y="184"/>
                </a:moveTo>
                <a:cubicBezTo>
                  <a:pt x="33" y="217"/>
                  <a:pt x="147" y="342"/>
                  <a:pt x="198" y="384"/>
                </a:cubicBezTo>
                <a:cubicBezTo>
                  <a:pt x="249" y="426"/>
                  <a:pt x="241" y="380"/>
                  <a:pt x="306" y="436"/>
                </a:cubicBezTo>
                <a:cubicBezTo>
                  <a:pt x="371" y="492"/>
                  <a:pt x="552" y="696"/>
                  <a:pt x="586" y="720"/>
                </a:cubicBezTo>
                <a:cubicBezTo>
                  <a:pt x="620" y="744"/>
                  <a:pt x="662" y="754"/>
                  <a:pt x="710" y="726"/>
                </a:cubicBezTo>
                <a:cubicBezTo>
                  <a:pt x="758" y="698"/>
                  <a:pt x="1520" y="126"/>
                  <a:pt x="1542" y="104"/>
                </a:cubicBezTo>
                <a:cubicBezTo>
                  <a:pt x="1564" y="82"/>
                  <a:pt x="1552" y="48"/>
                  <a:pt x="1496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2607" name="Shape 622606"/>
          <p:cNvSpPr>
            <a:spLocks/>
          </p:cNvSpPr>
          <p:nvPr/>
        </p:nvSpPr>
        <p:spPr bwMode="auto">
          <a:xfrm>
            <a:off x="4084510" y="2245320"/>
            <a:ext cx="4191000" cy="2667000"/>
          </a:xfrm>
          <a:custGeom>
            <a:avLst/>
            <a:gdLst/>
            <a:ahLst/>
            <a:cxnLst>
              <a:cxn ang="0">
                <a:pos x="0" y="1680"/>
              </a:cxn>
              <a:cxn ang="0">
                <a:pos x="296" y="1510"/>
              </a:cxn>
              <a:cxn ang="0">
                <a:pos x="426" y="1390"/>
              </a:cxn>
              <a:cxn ang="0">
                <a:pos x="540" y="1294"/>
              </a:cxn>
              <a:cxn ang="0">
                <a:pos x="602" y="1184"/>
              </a:cxn>
              <a:cxn ang="0">
                <a:pos x="864" y="1056"/>
              </a:cxn>
              <a:cxn ang="0">
                <a:pos x="1246" y="1066"/>
              </a:cxn>
              <a:cxn ang="0">
                <a:pos x="1416" y="1032"/>
              </a:cxn>
              <a:cxn ang="0">
                <a:pos x="1546" y="972"/>
              </a:cxn>
              <a:cxn ang="0">
                <a:pos x="1660" y="754"/>
              </a:cxn>
              <a:cxn ang="0">
                <a:pos x="1872" y="608"/>
              </a:cxn>
              <a:cxn ang="0">
                <a:pos x="2048" y="420"/>
              </a:cxn>
              <a:cxn ang="0">
                <a:pos x="2304" y="336"/>
              </a:cxn>
              <a:cxn ang="0">
                <a:pos x="2408" y="254"/>
              </a:cxn>
              <a:cxn ang="0">
                <a:pos x="2466" y="168"/>
              </a:cxn>
              <a:cxn ang="0">
                <a:pos x="2560" y="30"/>
              </a:cxn>
              <a:cxn ang="0">
                <a:pos x="2640" y="0"/>
              </a:cxn>
            </a:cxnLst>
            <a:rect l="0" t="0" r="0" b="0"/>
            <a:pathLst>
              <a:path w="2640" h="1680">
                <a:moveTo>
                  <a:pt x="0" y="1680"/>
                </a:moveTo>
                <a:cubicBezTo>
                  <a:pt x="49" y="1652"/>
                  <a:pt x="225" y="1558"/>
                  <a:pt x="296" y="1510"/>
                </a:cubicBezTo>
                <a:cubicBezTo>
                  <a:pt x="367" y="1462"/>
                  <a:pt x="385" y="1426"/>
                  <a:pt x="426" y="1390"/>
                </a:cubicBezTo>
                <a:cubicBezTo>
                  <a:pt x="467" y="1354"/>
                  <a:pt x="511" y="1328"/>
                  <a:pt x="540" y="1294"/>
                </a:cubicBezTo>
                <a:cubicBezTo>
                  <a:pt x="580" y="1264"/>
                  <a:pt x="548" y="1224"/>
                  <a:pt x="602" y="1184"/>
                </a:cubicBezTo>
                <a:cubicBezTo>
                  <a:pt x="656" y="1144"/>
                  <a:pt x="757" y="1076"/>
                  <a:pt x="864" y="1056"/>
                </a:cubicBezTo>
                <a:cubicBezTo>
                  <a:pt x="906" y="1048"/>
                  <a:pt x="1166" y="1054"/>
                  <a:pt x="1246" y="1066"/>
                </a:cubicBezTo>
                <a:cubicBezTo>
                  <a:pt x="1326" y="1078"/>
                  <a:pt x="1366" y="1048"/>
                  <a:pt x="1416" y="1032"/>
                </a:cubicBezTo>
                <a:cubicBezTo>
                  <a:pt x="1466" y="1016"/>
                  <a:pt x="1505" y="1018"/>
                  <a:pt x="1546" y="972"/>
                </a:cubicBezTo>
                <a:cubicBezTo>
                  <a:pt x="1587" y="926"/>
                  <a:pt x="1626" y="764"/>
                  <a:pt x="1660" y="754"/>
                </a:cubicBezTo>
                <a:cubicBezTo>
                  <a:pt x="1694" y="744"/>
                  <a:pt x="1832" y="662"/>
                  <a:pt x="1872" y="608"/>
                </a:cubicBezTo>
                <a:cubicBezTo>
                  <a:pt x="1912" y="554"/>
                  <a:pt x="1976" y="465"/>
                  <a:pt x="2048" y="420"/>
                </a:cubicBezTo>
                <a:cubicBezTo>
                  <a:pt x="2120" y="375"/>
                  <a:pt x="2244" y="364"/>
                  <a:pt x="2304" y="336"/>
                </a:cubicBezTo>
                <a:cubicBezTo>
                  <a:pt x="2364" y="308"/>
                  <a:pt x="2381" y="282"/>
                  <a:pt x="2408" y="254"/>
                </a:cubicBezTo>
                <a:cubicBezTo>
                  <a:pt x="2435" y="226"/>
                  <a:pt x="2441" y="205"/>
                  <a:pt x="2466" y="168"/>
                </a:cubicBezTo>
                <a:cubicBezTo>
                  <a:pt x="2491" y="131"/>
                  <a:pt x="2531" y="58"/>
                  <a:pt x="2560" y="30"/>
                </a:cubicBezTo>
                <a:cubicBezTo>
                  <a:pt x="2589" y="2"/>
                  <a:pt x="2624" y="6"/>
                  <a:pt x="2640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2608" name="Shape 622607"/>
          <p:cNvSpPr>
            <a:spLocks/>
          </p:cNvSpPr>
          <p:nvPr/>
        </p:nvSpPr>
        <p:spPr bwMode="auto">
          <a:xfrm>
            <a:off x="5754562" y="3356569"/>
            <a:ext cx="422275" cy="130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" y="240"/>
              </a:cxn>
              <a:cxn ang="0">
                <a:pos x="136" y="378"/>
              </a:cxn>
              <a:cxn ang="0">
                <a:pos x="170" y="444"/>
              </a:cxn>
              <a:cxn ang="0">
                <a:pos x="144" y="648"/>
              </a:cxn>
              <a:cxn ang="0">
                <a:pos x="266" y="824"/>
              </a:cxn>
            </a:cxnLst>
            <a:rect l="0" t="0" r="0" b="0"/>
            <a:pathLst>
              <a:path w="266" h="824">
                <a:moveTo>
                  <a:pt x="0" y="0"/>
                </a:moveTo>
                <a:cubicBezTo>
                  <a:pt x="24" y="40"/>
                  <a:pt x="123" y="177"/>
                  <a:pt x="146" y="240"/>
                </a:cubicBezTo>
                <a:cubicBezTo>
                  <a:pt x="169" y="303"/>
                  <a:pt x="132" y="344"/>
                  <a:pt x="136" y="378"/>
                </a:cubicBezTo>
                <a:cubicBezTo>
                  <a:pt x="140" y="412"/>
                  <a:pt x="169" y="399"/>
                  <a:pt x="170" y="444"/>
                </a:cubicBezTo>
                <a:cubicBezTo>
                  <a:pt x="171" y="489"/>
                  <a:pt x="128" y="585"/>
                  <a:pt x="144" y="648"/>
                </a:cubicBezTo>
                <a:cubicBezTo>
                  <a:pt x="160" y="711"/>
                  <a:pt x="241" y="787"/>
                  <a:pt x="266" y="824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2619" name="Rectangle 622618"/>
          <p:cNvSpPr>
            <a:spLocks noChangeArrowheads="1"/>
          </p:cNvSpPr>
          <p:nvPr/>
        </p:nvSpPr>
        <p:spPr bwMode="auto">
          <a:xfrm>
            <a:off x="2847977" y="3859250"/>
            <a:ext cx="266407" cy="30777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har char="•"/>
            </a:pPr>
            <a:endParaRPr kumimoji="1" lang="en-US" sz="1400" b="1" dirty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grpSp>
        <p:nvGrpSpPr>
          <p:cNvPr id="27446" name="Group 65"/>
          <p:cNvGrpSpPr>
            <a:grpSpLocks/>
          </p:cNvGrpSpPr>
          <p:nvPr/>
        </p:nvGrpSpPr>
        <p:grpSpPr bwMode="auto">
          <a:xfrm>
            <a:off x="4948111" y="1623022"/>
            <a:ext cx="3768724" cy="3517901"/>
            <a:chOff x="2944" y="1000"/>
            <a:chExt cx="2374" cy="2216"/>
          </a:xfrm>
        </p:grpSpPr>
        <p:sp>
          <p:nvSpPr>
            <p:cNvPr id="622609" name="TextBox 622608"/>
            <p:cNvSpPr txBox="1">
              <a:spLocks noChangeArrowheads="1"/>
            </p:cNvSpPr>
            <p:nvPr/>
          </p:nvSpPr>
          <p:spPr bwMode="auto">
            <a:xfrm>
              <a:off x="3682" y="1612"/>
              <a:ext cx="648" cy="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200" b="1" dirty="0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Charlesbourg</a:t>
              </a:r>
              <a:endParaRPr kumimoji="1" lang="en-US" sz="1400" b="1" dirty="0">
                <a:solidFill>
                  <a:schemeClr val="tx1">
                    <a:alpha val="100000"/>
                  </a:schemeClr>
                </a:solidFill>
                <a:latin typeface="Tahoma"/>
              </a:endParaRPr>
            </a:p>
          </p:txBody>
        </p:sp>
        <p:sp>
          <p:nvSpPr>
            <p:cNvPr id="622613" name="TextBox 622612"/>
            <p:cNvSpPr txBox="1">
              <a:spLocks noChangeArrowheads="1"/>
            </p:cNvSpPr>
            <p:nvPr/>
          </p:nvSpPr>
          <p:spPr bwMode="auto">
            <a:xfrm>
              <a:off x="4176" y="1316"/>
              <a:ext cx="446" cy="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200" b="1" dirty="0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Beauport</a:t>
              </a:r>
              <a:endParaRPr kumimoji="1" lang="en-US" sz="1400" b="1" dirty="0">
                <a:solidFill>
                  <a:schemeClr val="tx1">
                    <a:alpha val="100000"/>
                  </a:schemeClr>
                </a:solidFill>
                <a:latin typeface="Tahoma"/>
              </a:endParaRPr>
            </a:p>
          </p:txBody>
        </p:sp>
        <p:sp>
          <p:nvSpPr>
            <p:cNvPr id="622614" name="TextBox 622613"/>
            <p:cNvSpPr txBox="1">
              <a:spLocks noChangeArrowheads="1"/>
            </p:cNvSpPr>
            <p:nvPr/>
          </p:nvSpPr>
          <p:spPr bwMode="auto">
            <a:xfrm>
              <a:off x="2944" y="3100"/>
              <a:ext cx="521" cy="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200" b="1" dirty="0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Sainte-Foy</a:t>
              </a:r>
              <a:endParaRPr kumimoji="1" lang="en-US" sz="1400" b="1" dirty="0">
                <a:solidFill>
                  <a:schemeClr val="tx1">
                    <a:alpha val="100000"/>
                  </a:schemeClr>
                </a:solidFill>
                <a:latin typeface="Tahoma"/>
              </a:endParaRPr>
            </a:p>
          </p:txBody>
        </p:sp>
        <p:sp>
          <p:nvSpPr>
            <p:cNvPr id="622615" name="TextBox 622614"/>
            <p:cNvSpPr txBox="1">
              <a:spLocks noChangeArrowheads="1"/>
            </p:cNvSpPr>
            <p:nvPr/>
          </p:nvSpPr>
          <p:spPr bwMode="auto">
            <a:xfrm>
              <a:off x="4704" y="2448"/>
              <a:ext cx="248" cy="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200" b="1" dirty="0" err="1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Lévis</a:t>
              </a:r>
              <a:endParaRPr kumimoji="1" lang="en-US" sz="1400" b="1" dirty="0">
                <a:solidFill>
                  <a:schemeClr val="tx1">
                    <a:alpha val="100000"/>
                  </a:schemeClr>
                </a:solidFill>
                <a:latin typeface="Tahoma"/>
              </a:endParaRPr>
            </a:p>
          </p:txBody>
        </p:sp>
        <p:sp>
          <p:nvSpPr>
            <p:cNvPr id="622616" name="TextBox 622615"/>
            <p:cNvSpPr txBox="1">
              <a:spLocks noChangeArrowheads="1"/>
            </p:cNvSpPr>
            <p:nvPr/>
          </p:nvSpPr>
          <p:spPr bwMode="auto">
            <a:xfrm>
              <a:off x="4340" y="2116"/>
              <a:ext cx="426" cy="1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400" b="1" dirty="0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Québec</a:t>
              </a:r>
            </a:p>
          </p:txBody>
        </p:sp>
        <p:sp>
          <p:nvSpPr>
            <p:cNvPr id="622623" name="TextBox 622622"/>
            <p:cNvSpPr txBox="1">
              <a:spLocks noChangeArrowheads="1"/>
            </p:cNvSpPr>
            <p:nvPr/>
          </p:nvSpPr>
          <p:spPr bwMode="auto">
            <a:xfrm>
              <a:off x="4914" y="1000"/>
              <a:ext cx="404" cy="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200" b="1" dirty="0" err="1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Beaupré</a:t>
              </a:r>
              <a:endParaRPr kumimoji="1" lang="en-US" sz="1400" b="1" dirty="0">
                <a:solidFill>
                  <a:schemeClr val="tx1">
                    <a:alpha val="100000"/>
                  </a:schemeClr>
                </a:solidFill>
                <a:latin typeface="Tahoma"/>
              </a:endParaRPr>
            </a:p>
          </p:txBody>
        </p:sp>
      </p:grpSp>
      <p:grpSp>
        <p:nvGrpSpPr>
          <p:cNvPr id="15890" name="Group 104"/>
          <p:cNvGrpSpPr>
            <a:grpSpLocks/>
          </p:cNvGrpSpPr>
          <p:nvPr/>
        </p:nvGrpSpPr>
        <p:grpSpPr bwMode="auto">
          <a:xfrm>
            <a:off x="5484687" y="1667472"/>
            <a:ext cx="3476625" cy="3171825"/>
            <a:chOff x="3282" y="1028"/>
            <a:chExt cx="2190" cy="1998"/>
          </a:xfrm>
        </p:grpSpPr>
        <p:sp>
          <p:nvSpPr>
            <p:cNvPr id="622662" name="Shape 622661"/>
            <p:cNvSpPr>
              <a:spLocks/>
            </p:cNvSpPr>
            <p:nvPr/>
          </p:nvSpPr>
          <p:spPr bwMode="auto">
            <a:xfrm>
              <a:off x="3356" y="2672"/>
              <a:ext cx="84" cy="2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280"/>
                </a:cxn>
              </a:cxnLst>
              <a:rect l="0" t="0" r="0" b="0"/>
              <a:pathLst>
                <a:path w="84" h="280">
                  <a:moveTo>
                    <a:pt x="0" y="0"/>
                  </a:moveTo>
                  <a:cubicBezTo>
                    <a:pt x="52" y="146"/>
                    <a:pt x="66" y="222"/>
                    <a:pt x="84" y="280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65" name="Shape 622664"/>
            <p:cNvSpPr>
              <a:spLocks/>
            </p:cNvSpPr>
            <p:nvPr/>
          </p:nvSpPr>
          <p:spPr bwMode="auto">
            <a:xfrm>
              <a:off x="3336" y="1028"/>
              <a:ext cx="2136" cy="1658"/>
            </a:xfrm>
            <a:custGeom>
              <a:avLst/>
              <a:gdLst/>
              <a:ahLst/>
              <a:cxnLst>
                <a:cxn ang="0">
                  <a:pos x="0" y="1658"/>
                </a:cxn>
                <a:cxn ang="0">
                  <a:pos x="246" y="1594"/>
                </a:cxn>
                <a:cxn ang="0">
                  <a:pos x="512" y="1566"/>
                </a:cxn>
                <a:cxn ang="0">
                  <a:pos x="840" y="1366"/>
                </a:cxn>
                <a:cxn ang="0">
                  <a:pos x="974" y="1304"/>
                </a:cxn>
                <a:cxn ang="0">
                  <a:pos x="978" y="1154"/>
                </a:cxn>
                <a:cxn ang="0">
                  <a:pos x="1094" y="952"/>
                </a:cxn>
                <a:cxn ang="0">
                  <a:pos x="1118" y="840"/>
                </a:cxn>
                <a:cxn ang="0">
                  <a:pos x="1240" y="794"/>
                </a:cxn>
                <a:cxn ang="0">
                  <a:pos x="1476" y="686"/>
                </a:cxn>
                <a:cxn ang="0">
                  <a:pos x="1762" y="288"/>
                </a:cxn>
                <a:cxn ang="0">
                  <a:pos x="2136" y="0"/>
                </a:cxn>
              </a:cxnLst>
              <a:rect l="0" t="0" r="0" b="0"/>
              <a:pathLst>
                <a:path w="2136" h="1658">
                  <a:moveTo>
                    <a:pt x="0" y="1658"/>
                  </a:moveTo>
                  <a:cubicBezTo>
                    <a:pt x="41" y="1647"/>
                    <a:pt x="161" y="1609"/>
                    <a:pt x="246" y="1594"/>
                  </a:cubicBezTo>
                  <a:cubicBezTo>
                    <a:pt x="392" y="1574"/>
                    <a:pt x="408" y="1590"/>
                    <a:pt x="512" y="1566"/>
                  </a:cubicBezTo>
                  <a:cubicBezTo>
                    <a:pt x="616" y="1542"/>
                    <a:pt x="763" y="1410"/>
                    <a:pt x="840" y="1366"/>
                  </a:cubicBezTo>
                  <a:cubicBezTo>
                    <a:pt x="917" y="1322"/>
                    <a:pt x="951" y="1339"/>
                    <a:pt x="974" y="1304"/>
                  </a:cubicBezTo>
                  <a:cubicBezTo>
                    <a:pt x="997" y="1269"/>
                    <a:pt x="958" y="1213"/>
                    <a:pt x="978" y="1154"/>
                  </a:cubicBezTo>
                  <a:cubicBezTo>
                    <a:pt x="998" y="1095"/>
                    <a:pt x="1071" y="1004"/>
                    <a:pt x="1094" y="952"/>
                  </a:cubicBezTo>
                  <a:cubicBezTo>
                    <a:pt x="1117" y="900"/>
                    <a:pt x="1094" y="866"/>
                    <a:pt x="1118" y="840"/>
                  </a:cubicBezTo>
                  <a:cubicBezTo>
                    <a:pt x="1142" y="814"/>
                    <a:pt x="1180" y="820"/>
                    <a:pt x="1240" y="794"/>
                  </a:cubicBezTo>
                  <a:cubicBezTo>
                    <a:pt x="1300" y="768"/>
                    <a:pt x="1389" y="770"/>
                    <a:pt x="1476" y="686"/>
                  </a:cubicBezTo>
                  <a:cubicBezTo>
                    <a:pt x="1563" y="602"/>
                    <a:pt x="1652" y="402"/>
                    <a:pt x="1762" y="288"/>
                  </a:cubicBezTo>
                  <a:cubicBezTo>
                    <a:pt x="1872" y="174"/>
                    <a:pt x="2058" y="60"/>
                    <a:pt x="2136" y="0"/>
                  </a:cubicBez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85" name="Oval 622684"/>
            <p:cNvSpPr>
              <a:spLocks noChangeArrowheads="1"/>
            </p:cNvSpPr>
            <p:nvPr/>
          </p:nvSpPr>
          <p:spPr bwMode="auto">
            <a:xfrm>
              <a:off x="3366" y="2878"/>
              <a:ext cx="148" cy="14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87" name="Oval 622686"/>
            <p:cNvSpPr>
              <a:spLocks noChangeArrowheads="1"/>
            </p:cNvSpPr>
            <p:nvPr/>
          </p:nvSpPr>
          <p:spPr bwMode="auto">
            <a:xfrm>
              <a:off x="3282" y="2598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</p:grpSp>
      <p:grpSp>
        <p:nvGrpSpPr>
          <p:cNvPr id="24370" name="Group 99"/>
          <p:cNvGrpSpPr>
            <a:grpSpLocks/>
          </p:cNvGrpSpPr>
          <p:nvPr/>
        </p:nvGrpSpPr>
        <p:grpSpPr bwMode="auto">
          <a:xfrm>
            <a:off x="5697413" y="3759797"/>
            <a:ext cx="1495425" cy="1660525"/>
            <a:chOff x="3416" y="2346"/>
            <a:chExt cx="942" cy="1046"/>
          </a:xfrm>
        </p:grpSpPr>
        <p:grpSp>
          <p:nvGrpSpPr>
            <p:cNvPr id="15006" name="Group 92"/>
            <p:cNvGrpSpPr>
              <a:grpSpLocks/>
            </p:cNvGrpSpPr>
            <p:nvPr/>
          </p:nvGrpSpPr>
          <p:grpSpPr bwMode="auto">
            <a:xfrm>
              <a:off x="3474" y="2346"/>
              <a:ext cx="884" cy="972"/>
              <a:chOff x="3474" y="2346"/>
              <a:chExt cx="884" cy="972"/>
            </a:xfrm>
          </p:grpSpPr>
          <p:sp>
            <p:nvSpPr>
              <p:cNvPr id="622661" name="Shape 622660"/>
              <p:cNvSpPr>
                <a:spLocks/>
              </p:cNvSpPr>
              <p:nvPr/>
            </p:nvSpPr>
            <p:spPr bwMode="auto">
              <a:xfrm>
                <a:off x="3484" y="3090"/>
                <a:ext cx="68" cy="2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8" y="228"/>
                  </a:cxn>
                </a:cxnLst>
                <a:rect l="0" t="0" r="0" b="0"/>
                <a:pathLst>
                  <a:path w="68" h="228">
                    <a:moveTo>
                      <a:pt x="0" y="0"/>
                    </a:moveTo>
                    <a:cubicBezTo>
                      <a:pt x="12" y="38"/>
                      <a:pt x="57" y="190"/>
                      <a:pt x="68" y="228"/>
                    </a:cubicBezTo>
                  </a:path>
                </a:pathLst>
              </a:cu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anchor="ctr" compatLnSpc="1"/>
              <a:lstStyle/>
              <a:p>
                <a:endParaRPr lang="en-US"/>
              </a:p>
            </p:txBody>
          </p:sp>
          <p:sp>
            <p:nvSpPr>
              <p:cNvPr id="622663" name="Shape 622662"/>
              <p:cNvSpPr>
                <a:spLocks/>
              </p:cNvSpPr>
              <p:nvPr/>
            </p:nvSpPr>
            <p:spPr bwMode="auto">
              <a:xfrm>
                <a:off x="3474" y="2346"/>
                <a:ext cx="884" cy="756"/>
              </a:xfrm>
              <a:custGeom>
                <a:avLst/>
                <a:gdLst/>
                <a:ahLst/>
                <a:cxnLst>
                  <a:cxn ang="0">
                    <a:pos x="0" y="756"/>
                  </a:cxn>
                  <a:cxn ang="0">
                    <a:pos x="862" y="104"/>
                  </a:cxn>
                  <a:cxn ang="0">
                    <a:pos x="816" y="0"/>
                  </a:cxn>
                </a:cxnLst>
                <a:rect l="0" t="0" r="0" b="0"/>
                <a:pathLst>
                  <a:path w="884" h="756">
                    <a:moveTo>
                      <a:pt x="0" y="756"/>
                    </a:moveTo>
                    <a:cubicBezTo>
                      <a:pt x="139" y="652"/>
                      <a:pt x="840" y="126"/>
                      <a:pt x="862" y="104"/>
                    </a:cubicBezTo>
                    <a:cubicBezTo>
                      <a:pt x="884" y="82"/>
                      <a:pt x="872" y="48"/>
                      <a:pt x="816" y="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anchor="ctr" compatLnSpc="1"/>
              <a:lstStyle/>
              <a:p>
                <a:endParaRPr lang="en-US"/>
              </a:p>
            </p:txBody>
          </p:sp>
        </p:grpSp>
        <p:sp>
          <p:nvSpPr>
            <p:cNvPr id="622689" name="Oval 622688"/>
            <p:cNvSpPr>
              <a:spLocks noChangeArrowheads="1"/>
            </p:cNvSpPr>
            <p:nvPr/>
          </p:nvSpPr>
          <p:spPr bwMode="auto">
            <a:xfrm>
              <a:off x="3416" y="3016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90" name="Oval 622689"/>
            <p:cNvSpPr>
              <a:spLocks noChangeArrowheads="1"/>
            </p:cNvSpPr>
            <p:nvPr/>
          </p:nvSpPr>
          <p:spPr bwMode="auto">
            <a:xfrm>
              <a:off x="3474" y="3244"/>
              <a:ext cx="148" cy="14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</p:grpSp>
      <p:grpSp>
        <p:nvGrpSpPr>
          <p:cNvPr id="24393" name="Group 102"/>
          <p:cNvGrpSpPr>
            <a:grpSpLocks/>
          </p:cNvGrpSpPr>
          <p:nvPr/>
        </p:nvGrpSpPr>
        <p:grpSpPr bwMode="auto">
          <a:xfrm>
            <a:off x="5945063" y="3877269"/>
            <a:ext cx="3013075" cy="2255838"/>
            <a:chOff x="3572" y="2420"/>
            <a:chExt cx="1898" cy="1421"/>
          </a:xfrm>
        </p:grpSpPr>
        <p:grpSp>
          <p:nvGrpSpPr>
            <p:cNvPr id="19629" name="Group 91"/>
            <p:cNvGrpSpPr>
              <a:grpSpLocks/>
            </p:cNvGrpSpPr>
            <p:nvPr/>
          </p:nvGrpSpPr>
          <p:grpSpPr bwMode="auto">
            <a:xfrm>
              <a:off x="3640" y="2420"/>
              <a:ext cx="1830" cy="1347"/>
              <a:chOff x="3640" y="2420"/>
              <a:chExt cx="1830" cy="1347"/>
            </a:xfrm>
          </p:grpSpPr>
          <p:sp>
            <p:nvSpPr>
              <p:cNvPr id="622654" name="Shape 622653"/>
              <p:cNvSpPr>
                <a:spLocks/>
              </p:cNvSpPr>
              <p:nvPr/>
            </p:nvSpPr>
            <p:spPr bwMode="auto">
              <a:xfrm>
                <a:off x="3640" y="2420"/>
                <a:ext cx="1830" cy="1214"/>
              </a:xfrm>
              <a:custGeom>
                <a:avLst/>
                <a:gdLst/>
                <a:ahLst/>
                <a:cxnLst>
                  <a:cxn ang="0">
                    <a:pos x="0" y="1214"/>
                  </a:cxn>
                  <a:cxn ang="0">
                    <a:pos x="48" y="1194"/>
                  </a:cxn>
                  <a:cxn ang="0">
                    <a:pos x="256" y="1146"/>
                  </a:cxn>
                  <a:cxn ang="0">
                    <a:pos x="902" y="878"/>
                  </a:cxn>
                  <a:cxn ang="0">
                    <a:pos x="1160" y="460"/>
                  </a:cxn>
                  <a:cxn ang="0">
                    <a:pos x="1526" y="150"/>
                  </a:cxn>
                  <a:cxn ang="0">
                    <a:pos x="1830" y="0"/>
                  </a:cxn>
                </a:cxnLst>
                <a:rect l="0" t="0" r="0" b="0"/>
                <a:pathLst>
                  <a:path w="1830" h="1214">
                    <a:moveTo>
                      <a:pt x="0" y="1214"/>
                    </a:moveTo>
                    <a:cubicBezTo>
                      <a:pt x="8" y="1211"/>
                      <a:pt x="26" y="1208"/>
                      <a:pt x="48" y="1194"/>
                    </a:cubicBezTo>
                    <a:cubicBezTo>
                      <a:pt x="70" y="1180"/>
                      <a:pt x="182" y="1174"/>
                      <a:pt x="256" y="1146"/>
                    </a:cubicBezTo>
                    <a:cubicBezTo>
                      <a:pt x="330" y="1118"/>
                      <a:pt x="844" y="900"/>
                      <a:pt x="902" y="878"/>
                    </a:cubicBezTo>
                    <a:cubicBezTo>
                      <a:pt x="960" y="856"/>
                      <a:pt x="1056" y="581"/>
                      <a:pt x="1160" y="460"/>
                    </a:cubicBezTo>
                    <a:cubicBezTo>
                      <a:pt x="1264" y="339"/>
                      <a:pt x="1414" y="227"/>
                      <a:pt x="1526" y="150"/>
                    </a:cubicBezTo>
                    <a:cubicBezTo>
                      <a:pt x="1638" y="73"/>
                      <a:pt x="1767" y="31"/>
                      <a:pt x="1830" y="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anchor="ctr" compatLnSpc="1"/>
              <a:lstStyle/>
              <a:p>
                <a:endParaRPr lang="en-US"/>
              </a:p>
            </p:txBody>
          </p:sp>
          <p:sp>
            <p:nvSpPr>
              <p:cNvPr id="622655" name="Shape 622654"/>
              <p:cNvSpPr>
                <a:spLocks/>
              </p:cNvSpPr>
              <p:nvPr/>
            </p:nvSpPr>
            <p:spPr bwMode="auto">
              <a:xfrm>
                <a:off x="3644" y="3618"/>
                <a:ext cx="14" cy="1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149"/>
                  </a:cxn>
                </a:cxnLst>
                <a:rect l="0" t="0" r="0" b="0"/>
                <a:pathLst>
                  <a:path w="14" h="149">
                    <a:moveTo>
                      <a:pt x="0" y="0"/>
                    </a:moveTo>
                    <a:cubicBezTo>
                      <a:pt x="2" y="25"/>
                      <a:pt x="11" y="118"/>
                      <a:pt x="14" y="149"/>
                    </a:cubicBezTo>
                  </a:path>
                </a:pathLst>
              </a:cu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anchor="ctr" compatLnSpc="1"/>
              <a:lstStyle/>
              <a:p>
                <a:endParaRPr lang="en-US"/>
              </a:p>
            </p:txBody>
          </p:sp>
        </p:grpSp>
        <p:sp>
          <p:nvSpPr>
            <p:cNvPr id="622692" name="Oval 622691"/>
            <p:cNvSpPr>
              <a:spLocks noChangeArrowheads="1"/>
            </p:cNvSpPr>
            <p:nvPr/>
          </p:nvSpPr>
          <p:spPr bwMode="auto">
            <a:xfrm>
              <a:off x="3572" y="3554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2693" name="Oval 622692"/>
            <p:cNvSpPr>
              <a:spLocks noChangeArrowheads="1"/>
            </p:cNvSpPr>
            <p:nvPr/>
          </p:nvSpPr>
          <p:spPr bwMode="auto">
            <a:xfrm>
              <a:off x="3584" y="3693"/>
              <a:ext cx="148" cy="14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</p:grpSp>
      <p:sp>
        <p:nvSpPr>
          <p:cNvPr id="622697" name="Title 62269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Contingency Strategy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383288" cy="4495800"/>
          </a:xfrm>
        </p:spPr>
        <p:txBody>
          <a:bodyPr/>
          <a:lstStyle/>
          <a:p>
            <a:r>
              <a:rPr lang="en-US" dirty="0"/>
              <a:t>Instruction sequence</a:t>
            </a:r>
          </a:p>
          <a:p>
            <a:pPr lvl="1"/>
            <a:r>
              <a:rPr lang="en-US" dirty="0"/>
              <a:t>Turn right at the next intersection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Only 1 of 3 instruction-equivalent paths leads</a:t>
            </a:r>
            <a:br>
              <a:rPr lang="en-US" dirty="0"/>
            </a:br>
            <a:r>
              <a:rPr lang="en-US" dirty="0"/>
              <a:t>to the destination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4584AF-6A53-4F42-8B92-E6DFC201FF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5FCB6-584C-494D-8609-4E6F51791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8" name="Rectangle 625667"/>
          <p:cNvSpPr>
            <a:spLocks noChangeArrowheads="1"/>
          </p:cNvSpPr>
          <p:nvPr/>
        </p:nvSpPr>
        <p:spPr bwMode="auto">
          <a:xfrm>
            <a:off x="4079749" y="1635719"/>
            <a:ext cx="4876800" cy="4648200"/>
          </a:xfrm>
          <a:prstGeom prst="rect">
            <a:avLst/>
          </a:prstGeom>
          <a:solidFill>
            <a:schemeClr val="tx1">
              <a:alpha val="2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5666" name="Shape 625665"/>
          <p:cNvSpPr>
            <a:spLocks/>
          </p:cNvSpPr>
          <p:nvPr/>
        </p:nvSpPr>
        <p:spPr bwMode="auto">
          <a:xfrm>
            <a:off x="4765549" y="4378920"/>
            <a:ext cx="1905000" cy="1905000"/>
          </a:xfrm>
          <a:custGeom>
            <a:avLst/>
            <a:gdLst/>
            <a:ahLst/>
            <a:cxnLst>
              <a:cxn ang="0">
                <a:pos x="0" y="364"/>
              </a:cxn>
              <a:cxn ang="0">
                <a:pos x="432" y="1200"/>
              </a:cxn>
              <a:cxn ang="0">
                <a:pos x="1200" y="1056"/>
              </a:cxn>
              <a:cxn ang="0">
                <a:pos x="886" y="0"/>
              </a:cxn>
              <a:cxn ang="0">
                <a:pos x="0" y="364"/>
              </a:cxn>
            </a:cxnLst>
            <a:rect l="0" t="0" r="0" b="0"/>
            <a:pathLst>
              <a:path w="1200" h="1200">
                <a:moveTo>
                  <a:pt x="0" y="364"/>
                </a:moveTo>
                <a:lnTo>
                  <a:pt x="432" y="1200"/>
                </a:lnTo>
                <a:lnTo>
                  <a:pt x="1200" y="1056"/>
                </a:lnTo>
                <a:lnTo>
                  <a:pt x="886" y="0"/>
                </a:lnTo>
                <a:lnTo>
                  <a:pt x="0" y="364"/>
                </a:ln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5669" name="Shape 625668"/>
          <p:cNvSpPr>
            <a:spLocks/>
          </p:cNvSpPr>
          <p:nvPr/>
        </p:nvSpPr>
        <p:spPr bwMode="auto">
          <a:xfrm>
            <a:off x="4073400" y="1724620"/>
            <a:ext cx="4876800" cy="4584700"/>
          </a:xfrm>
          <a:custGeom>
            <a:avLst/>
            <a:gdLst/>
            <a:ahLst/>
            <a:cxnLst>
              <a:cxn ang="0">
                <a:pos x="0" y="2824"/>
              </a:cxn>
              <a:cxn ang="0">
                <a:pos x="288" y="2728"/>
              </a:cxn>
              <a:cxn ang="0">
                <a:pos x="672" y="2584"/>
              </a:cxn>
              <a:cxn ang="0">
                <a:pos x="768" y="2440"/>
              </a:cxn>
              <a:cxn ang="0">
                <a:pos x="1536" y="2200"/>
              </a:cxn>
              <a:cxn ang="0">
                <a:pos x="1584" y="2104"/>
              </a:cxn>
              <a:cxn ang="0">
                <a:pos x="2016" y="1864"/>
              </a:cxn>
              <a:cxn ang="0">
                <a:pos x="2016" y="1768"/>
              </a:cxn>
              <a:cxn ang="0">
                <a:pos x="2112" y="1672"/>
              </a:cxn>
              <a:cxn ang="0">
                <a:pos x="2160" y="1288"/>
              </a:cxn>
              <a:cxn ang="0">
                <a:pos x="2448" y="1048"/>
              </a:cxn>
              <a:cxn ang="0">
                <a:pos x="2544" y="1096"/>
              </a:cxn>
              <a:cxn ang="0">
                <a:pos x="2784" y="1096"/>
              </a:cxn>
              <a:cxn ang="0">
                <a:pos x="2928" y="1048"/>
              </a:cxn>
              <a:cxn ang="0">
                <a:pos x="3072" y="1144"/>
              </a:cxn>
              <a:cxn ang="0">
                <a:pos x="3072" y="808"/>
              </a:cxn>
              <a:cxn ang="0">
                <a:pos x="2880" y="808"/>
              </a:cxn>
              <a:cxn ang="0">
                <a:pos x="2736" y="904"/>
              </a:cxn>
              <a:cxn ang="0">
                <a:pos x="2688" y="760"/>
              </a:cxn>
              <a:cxn ang="0">
                <a:pos x="2832" y="568"/>
              </a:cxn>
              <a:cxn ang="0">
                <a:pos x="3070" y="260"/>
              </a:cxn>
              <a:cxn ang="0">
                <a:pos x="3070" y="0"/>
              </a:cxn>
              <a:cxn ang="0">
                <a:pos x="2756" y="220"/>
              </a:cxn>
              <a:cxn ang="0">
                <a:pos x="2596" y="420"/>
              </a:cxn>
              <a:cxn ang="0">
                <a:pos x="2520" y="552"/>
              </a:cxn>
              <a:cxn ang="0">
                <a:pos x="2352" y="712"/>
              </a:cxn>
              <a:cxn ang="0">
                <a:pos x="2064" y="808"/>
              </a:cxn>
              <a:cxn ang="0">
                <a:pos x="2112" y="952"/>
              </a:cxn>
              <a:cxn ang="0">
                <a:pos x="2160" y="1000"/>
              </a:cxn>
              <a:cxn ang="0">
                <a:pos x="2064" y="1096"/>
              </a:cxn>
              <a:cxn ang="0">
                <a:pos x="1968" y="1096"/>
              </a:cxn>
              <a:cxn ang="0">
                <a:pos x="1968" y="1192"/>
              </a:cxn>
              <a:cxn ang="0">
                <a:pos x="2112" y="1192"/>
              </a:cxn>
              <a:cxn ang="0">
                <a:pos x="2064" y="1384"/>
              </a:cxn>
              <a:cxn ang="0">
                <a:pos x="1824" y="1624"/>
              </a:cxn>
              <a:cxn ang="0">
                <a:pos x="1728" y="1672"/>
              </a:cxn>
              <a:cxn ang="0">
                <a:pos x="1632" y="1864"/>
              </a:cxn>
              <a:cxn ang="0">
                <a:pos x="1200" y="2200"/>
              </a:cxn>
              <a:cxn ang="0">
                <a:pos x="1008" y="2200"/>
              </a:cxn>
              <a:cxn ang="0">
                <a:pos x="576" y="2248"/>
              </a:cxn>
              <a:cxn ang="0">
                <a:pos x="384" y="2392"/>
              </a:cxn>
              <a:cxn ang="0">
                <a:pos x="0" y="2344"/>
              </a:cxn>
              <a:cxn ang="0">
                <a:pos x="0" y="2824"/>
              </a:cxn>
            </a:cxnLst>
            <a:rect l="0" t="0" r="0" b="0"/>
            <a:pathLst>
              <a:path w="3072" h="2888">
                <a:moveTo>
                  <a:pt x="0" y="2824"/>
                </a:moveTo>
                <a:cubicBezTo>
                  <a:pt x="48" y="2888"/>
                  <a:pt x="176" y="2768"/>
                  <a:pt x="288" y="2728"/>
                </a:cubicBezTo>
                <a:cubicBezTo>
                  <a:pt x="400" y="2688"/>
                  <a:pt x="592" y="2632"/>
                  <a:pt x="672" y="2584"/>
                </a:cubicBezTo>
                <a:cubicBezTo>
                  <a:pt x="752" y="2536"/>
                  <a:pt x="624" y="2504"/>
                  <a:pt x="768" y="2440"/>
                </a:cubicBezTo>
                <a:cubicBezTo>
                  <a:pt x="912" y="2376"/>
                  <a:pt x="1400" y="2256"/>
                  <a:pt x="1536" y="2200"/>
                </a:cubicBezTo>
                <a:cubicBezTo>
                  <a:pt x="1672" y="2144"/>
                  <a:pt x="1504" y="2160"/>
                  <a:pt x="1584" y="2104"/>
                </a:cubicBezTo>
                <a:cubicBezTo>
                  <a:pt x="1664" y="2048"/>
                  <a:pt x="1944" y="1920"/>
                  <a:pt x="2016" y="1864"/>
                </a:cubicBezTo>
                <a:cubicBezTo>
                  <a:pt x="2088" y="1808"/>
                  <a:pt x="2000" y="1800"/>
                  <a:pt x="2016" y="1768"/>
                </a:cubicBezTo>
                <a:cubicBezTo>
                  <a:pt x="2032" y="1736"/>
                  <a:pt x="2088" y="1752"/>
                  <a:pt x="2112" y="1672"/>
                </a:cubicBezTo>
                <a:cubicBezTo>
                  <a:pt x="2136" y="1592"/>
                  <a:pt x="2104" y="1392"/>
                  <a:pt x="2160" y="1288"/>
                </a:cubicBezTo>
                <a:cubicBezTo>
                  <a:pt x="2216" y="1184"/>
                  <a:pt x="2384" y="1080"/>
                  <a:pt x="2448" y="1048"/>
                </a:cubicBezTo>
                <a:cubicBezTo>
                  <a:pt x="2512" y="1016"/>
                  <a:pt x="2488" y="1088"/>
                  <a:pt x="2544" y="1096"/>
                </a:cubicBezTo>
                <a:cubicBezTo>
                  <a:pt x="2600" y="1104"/>
                  <a:pt x="2720" y="1104"/>
                  <a:pt x="2784" y="1096"/>
                </a:cubicBezTo>
                <a:cubicBezTo>
                  <a:pt x="2848" y="1088"/>
                  <a:pt x="2880" y="1040"/>
                  <a:pt x="2928" y="1048"/>
                </a:cubicBezTo>
                <a:cubicBezTo>
                  <a:pt x="2976" y="1056"/>
                  <a:pt x="3048" y="1184"/>
                  <a:pt x="3072" y="1144"/>
                </a:cubicBezTo>
                <a:cubicBezTo>
                  <a:pt x="3068" y="992"/>
                  <a:pt x="3072" y="980"/>
                  <a:pt x="3072" y="808"/>
                </a:cubicBezTo>
                <a:cubicBezTo>
                  <a:pt x="3040" y="752"/>
                  <a:pt x="2936" y="792"/>
                  <a:pt x="2880" y="808"/>
                </a:cubicBezTo>
                <a:cubicBezTo>
                  <a:pt x="2824" y="824"/>
                  <a:pt x="2768" y="912"/>
                  <a:pt x="2736" y="904"/>
                </a:cubicBezTo>
                <a:cubicBezTo>
                  <a:pt x="2704" y="896"/>
                  <a:pt x="2672" y="816"/>
                  <a:pt x="2688" y="760"/>
                </a:cubicBezTo>
                <a:cubicBezTo>
                  <a:pt x="2704" y="704"/>
                  <a:pt x="2768" y="651"/>
                  <a:pt x="2832" y="568"/>
                </a:cubicBezTo>
                <a:cubicBezTo>
                  <a:pt x="2896" y="485"/>
                  <a:pt x="3030" y="355"/>
                  <a:pt x="3070" y="260"/>
                </a:cubicBezTo>
                <a:cubicBezTo>
                  <a:pt x="3070" y="156"/>
                  <a:pt x="3070" y="94"/>
                  <a:pt x="3070" y="0"/>
                </a:cubicBezTo>
                <a:cubicBezTo>
                  <a:pt x="3018" y="12"/>
                  <a:pt x="2835" y="150"/>
                  <a:pt x="2756" y="220"/>
                </a:cubicBezTo>
                <a:cubicBezTo>
                  <a:pt x="2677" y="290"/>
                  <a:pt x="2635" y="365"/>
                  <a:pt x="2596" y="420"/>
                </a:cubicBezTo>
                <a:cubicBezTo>
                  <a:pt x="2557" y="475"/>
                  <a:pt x="2561" y="503"/>
                  <a:pt x="2520" y="552"/>
                </a:cubicBezTo>
                <a:cubicBezTo>
                  <a:pt x="2479" y="601"/>
                  <a:pt x="2428" y="669"/>
                  <a:pt x="2352" y="712"/>
                </a:cubicBezTo>
                <a:cubicBezTo>
                  <a:pt x="2276" y="755"/>
                  <a:pt x="2104" y="768"/>
                  <a:pt x="2064" y="808"/>
                </a:cubicBezTo>
                <a:cubicBezTo>
                  <a:pt x="2024" y="848"/>
                  <a:pt x="2096" y="920"/>
                  <a:pt x="2112" y="952"/>
                </a:cubicBezTo>
                <a:cubicBezTo>
                  <a:pt x="2128" y="984"/>
                  <a:pt x="2168" y="976"/>
                  <a:pt x="2160" y="1000"/>
                </a:cubicBezTo>
                <a:cubicBezTo>
                  <a:pt x="2152" y="1024"/>
                  <a:pt x="2096" y="1080"/>
                  <a:pt x="2064" y="1096"/>
                </a:cubicBezTo>
                <a:cubicBezTo>
                  <a:pt x="2032" y="1112"/>
                  <a:pt x="1984" y="1080"/>
                  <a:pt x="1968" y="1096"/>
                </a:cubicBezTo>
                <a:cubicBezTo>
                  <a:pt x="1952" y="1112"/>
                  <a:pt x="1944" y="1176"/>
                  <a:pt x="1968" y="1192"/>
                </a:cubicBezTo>
                <a:cubicBezTo>
                  <a:pt x="1992" y="1208"/>
                  <a:pt x="2096" y="1160"/>
                  <a:pt x="2112" y="1192"/>
                </a:cubicBezTo>
                <a:cubicBezTo>
                  <a:pt x="2128" y="1224"/>
                  <a:pt x="2112" y="1312"/>
                  <a:pt x="2064" y="1384"/>
                </a:cubicBezTo>
                <a:cubicBezTo>
                  <a:pt x="2016" y="1456"/>
                  <a:pt x="1880" y="1576"/>
                  <a:pt x="1824" y="1624"/>
                </a:cubicBezTo>
                <a:cubicBezTo>
                  <a:pt x="1768" y="1672"/>
                  <a:pt x="1760" y="1632"/>
                  <a:pt x="1728" y="1672"/>
                </a:cubicBezTo>
                <a:cubicBezTo>
                  <a:pt x="1696" y="1712"/>
                  <a:pt x="1720" y="1776"/>
                  <a:pt x="1632" y="1864"/>
                </a:cubicBezTo>
                <a:cubicBezTo>
                  <a:pt x="1544" y="1952"/>
                  <a:pt x="1304" y="2144"/>
                  <a:pt x="1200" y="2200"/>
                </a:cubicBezTo>
                <a:cubicBezTo>
                  <a:pt x="1096" y="2256"/>
                  <a:pt x="1112" y="2192"/>
                  <a:pt x="1008" y="2200"/>
                </a:cubicBezTo>
                <a:cubicBezTo>
                  <a:pt x="904" y="2208"/>
                  <a:pt x="680" y="2216"/>
                  <a:pt x="576" y="2248"/>
                </a:cubicBezTo>
                <a:cubicBezTo>
                  <a:pt x="472" y="2280"/>
                  <a:pt x="480" y="2376"/>
                  <a:pt x="384" y="2392"/>
                </a:cubicBezTo>
                <a:cubicBezTo>
                  <a:pt x="288" y="2408"/>
                  <a:pt x="64" y="2272"/>
                  <a:pt x="0" y="2344"/>
                </a:cubicBezTo>
                <a:cubicBezTo>
                  <a:pt x="2" y="2512"/>
                  <a:pt x="0" y="2608"/>
                  <a:pt x="0" y="2824"/>
                </a:cubicBezTo>
                <a:close/>
              </a:path>
            </a:pathLst>
          </a:cu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5733" name="Shape 625732"/>
          <p:cNvSpPr>
            <a:spLocks/>
          </p:cNvSpPr>
          <p:nvPr/>
        </p:nvSpPr>
        <p:spPr bwMode="auto">
          <a:xfrm>
            <a:off x="7702426" y="1635719"/>
            <a:ext cx="1257300" cy="704850"/>
          </a:xfrm>
          <a:custGeom>
            <a:avLst/>
            <a:gdLst/>
            <a:ahLst/>
            <a:cxnLst>
              <a:cxn ang="0">
                <a:pos x="502" y="444"/>
              </a:cxn>
              <a:cxn ang="0">
                <a:pos x="792" y="102"/>
              </a:cxn>
              <a:cxn ang="0">
                <a:pos x="790" y="0"/>
              </a:cxn>
              <a:cxn ang="0">
                <a:pos x="0" y="0"/>
              </a:cxn>
              <a:cxn ang="0">
                <a:pos x="56" y="49"/>
              </a:cxn>
              <a:cxn ang="0">
                <a:pos x="502" y="444"/>
              </a:cxn>
            </a:cxnLst>
            <a:rect l="0" t="0" r="0" b="0"/>
            <a:pathLst>
              <a:path w="792" h="444">
                <a:moveTo>
                  <a:pt x="502" y="444"/>
                </a:moveTo>
                <a:lnTo>
                  <a:pt x="792" y="102"/>
                </a:lnTo>
                <a:lnTo>
                  <a:pt x="790" y="0"/>
                </a:lnTo>
                <a:lnTo>
                  <a:pt x="0" y="0"/>
                </a:lnTo>
                <a:lnTo>
                  <a:pt x="56" y="49"/>
                </a:lnTo>
                <a:lnTo>
                  <a:pt x="502" y="444"/>
                </a:lnTo>
                <a:close/>
              </a:path>
            </a:pathLst>
          </a:cu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grpSp>
        <p:nvGrpSpPr>
          <p:cNvPr id="24084" name="Group 6"/>
          <p:cNvGrpSpPr>
            <a:grpSpLocks/>
          </p:cNvGrpSpPr>
          <p:nvPr/>
        </p:nvGrpSpPr>
        <p:grpSpPr bwMode="auto">
          <a:xfrm>
            <a:off x="4076576" y="1635719"/>
            <a:ext cx="4879975" cy="4648200"/>
            <a:chOff x="2398" y="1008"/>
            <a:chExt cx="3074" cy="2928"/>
          </a:xfrm>
        </p:grpSpPr>
        <p:sp>
          <p:nvSpPr>
            <p:cNvPr id="625671" name="Straight Connector 625670"/>
            <p:cNvSpPr>
              <a:spLocks noChangeShapeType="1"/>
            </p:cNvSpPr>
            <p:nvPr/>
          </p:nvSpPr>
          <p:spPr bwMode="auto">
            <a:xfrm flipH="1" flipV="1">
              <a:off x="4032" y="1824"/>
              <a:ext cx="432" cy="59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72" name="Straight Connector 625671"/>
            <p:cNvSpPr>
              <a:spLocks noChangeShapeType="1"/>
            </p:cNvSpPr>
            <p:nvPr/>
          </p:nvSpPr>
          <p:spPr bwMode="auto">
            <a:xfrm flipH="1" flipV="1">
              <a:off x="2832" y="3100"/>
              <a:ext cx="432" cy="83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73" name="Straight Connector 625672"/>
            <p:cNvSpPr>
              <a:spLocks noChangeShapeType="1"/>
            </p:cNvSpPr>
            <p:nvPr/>
          </p:nvSpPr>
          <p:spPr bwMode="auto">
            <a:xfrm flipH="1">
              <a:off x="2400" y="3100"/>
              <a:ext cx="432" cy="16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74" name="Straight Connector 625673"/>
            <p:cNvSpPr>
              <a:spLocks noChangeShapeType="1"/>
            </p:cNvSpPr>
            <p:nvPr/>
          </p:nvSpPr>
          <p:spPr bwMode="auto">
            <a:xfrm>
              <a:off x="2400" y="2092"/>
              <a:ext cx="432" cy="100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75" name="Straight Connector 625674"/>
            <p:cNvSpPr>
              <a:spLocks noChangeShapeType="1"/>
            </p:cNvSpPr>
            <p:nvPr/>
          </p:nvSpPr>
          <p:spPr bwMode="auto">
            <a:xfrm flipV="1">
              <a:off x="2832" y="2736"/>
              <a:ext cx="886" cy="36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76" name="Straight Connector 625675"/>
            <p:cNvSpPr>
              <a:spLocks noChangeShapeType="1"/>
            </p:cNvSpPr>
            <p:nvPr/>
          </p:nvSpPr>
          <p:spPr bwMode="auto">
            <a:xfrm>
              <a:off x="3718" y="2736"/>
              <a:ext cx="314" cy="105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77" name="Straight Connector 625676"/>
            <p:cNvSpPr>
              <a:spLocks noChangeShapeType="1"/>
            </p:cNvSpPr>
            <p:nvPr/>
          </p:nvSpPr>
          <p:spPr bwMode="auto">
            <a:xfrm flipH="1">
              <a:off x="3264" y="3792"/>
              <a:ext cx="768" cy="14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78" name="Straight Connector 625677"/>
            <p:cNvSpPr>
              <a:spLocks noChangeShapeType="1"/>
            </p:cNvSpPr>
            <p:nvPr/>
          </p:nvSpPr>
          <p:spPr bwMode="auto">
            <a:xfrm>
              <a:off x="4032" y="3792"/>
              <a:ext cx="1282" cy="14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79" name="Straight Connector 625678"/>
            <p:cNvSpPr>
              <a:spLocks noChangeShapeType="1"/>
            </p:cNvSpPr>
            <p:nvPr/>
          </p:nvSpPr>
          <p:spPr bwMode="auto">
            <a:xfrm flipV="1">
              <a:off x="5314" y="2832"/>
              <a:ext cx="158" cy="110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80" name="Straight Connector 625679"/>
            <p:cNvSpPr>
              <a:spLocks noChangeShapeType="1"/>
            </p:cNvSpPr>
            <p:nvPr/>
          </p:nvSpPr>
          <p:spPr bwMode="auto">
            <a:xfrm>
              <a:off x="4464" y="2420"/>
              <a:ext cx="486" cy="68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81" name="Straight Connector 625680"/>
            <p:cNvSpPr>
              <a:spLocks noChangeShapeType="1"/>
            </p:cNvSpPr>
            <p:nvPr/>
          </p:nvSpPr>
          <p:spPr bwMode="auto">
            <a:xfrm flipV="1">
              <a:off x="4032" y="3100"/>
              <a:ext cx="918" cy="692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82" name="Straight Connector 625681"/>
            <p:cNvSpPr>
              <a:spLocks noChangeShapeType="1"/>
            </p:cNvSpPr>
            <p:nvPr/>
          </p:nvSpPr>
          <p:spPr bwMode="auto">
            <a:xfrm flipV="1">
              <a:off x="4950" y="2832"/>
              <a:ext cx="518" cy="26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83" name="Straight Connector 625682"/>
            <p:cNvSpPr>
              <a:spLocks noChangeShapeType="1"/>
            </p:cNvSpPr>
            <p:nvPr/>
          </p:nvSpPr>
          <p:spPr bwMode="auto">
            <a:xfrm flipV="1">
              <a:off x="3718" y="2420"/>
              <a:ext cx="746" cy="31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84" name="Straight Connector 625683"/>
            <p:cNvSpPr>
              <a:spLocks noChangeShapeType="1"/>
            </p:cNvSpPr>
            <p:nvPr/>
          </p:nvSpPr>
          <p:spPr bwMode="auto">
            <a:xfrm flipV="1">
              <a:off x="4464" y="1824"/>
              <a:ext cx="1004" cy="59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85" name="Straight Connector 625684"/>
            <p:cNvSpPr>
              <a:spLocks noChangeShapeType="1"/>
            </p:cNvSpPr>
            <p:nvPr/>
          </p:nvSpPr>
          <p:spPr bwMode="auto">
            <a:xfrm flipH="1" flipV="1">
              <a:off x="3168" y="2016"/>
              <a:ext cx="550" cy="720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86" name="Straight Connector 625685"/>
            <p:cNvSpPr>
              <a:spLocks noChangeShapeType="1"/>
            </p:cNvSpPr>
            <p:nvPr/>
          </p:nvSpPr>
          <p:spPr bwMode="auto">
            <a:xfrm flipV="1">
              <a:off x="2398" y="2016"/>
              <a:ext cx="770" cy="7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87" name="Straight Connector 625686"/>
            <p:cNvSpPr>
              <a:spLocks noChangeShapeType="1"/>
            </p:cNvSpPr>
            <p:nvPr/>
          </p:nvSpPr>
          <p:spPr bwMode="auto">
            <a:xfrm flipH="1" flipV="1">
              <a:off x="3100" y="1008"/>
              <a:ext cx="68" cy="100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88" name="Straight Connector 625687"/>
            <p:cNvSpPr>
              <a:spLocks noChangeShapeType="1"/>
            </p:cNvSpPr>
            <p:nvPr/>
          </p:nvSpPr>
          <p:spPr bwMode="auto">
            <a:xfrm flipV="1">
              <a:off x="3168" y="1824"/>
              <a:ext cx="864" cy="192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89" name="Straight Connector 625688"/>
            <p:cNvSpPr>
              <a:spLocks noChangeShapeType="1"/>
            </p:cNvSpPr>
            <p:nvPr/>
          </p:nvSpPr>
          <p:spPr bwMode="auto">
            <a:xfrm flipV="1">
              <a:off x="4032" y="1028"/>
              <a:ext cx="48" cy="79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90" name="Straight Connector 625689"/>
            <p:cNvSpPr>
              <a:spLocks noChangeShapeType="1"/>
            </p:cNvSpPr>
            <p:nvPr/>
          </p:nvSpPr>
          <p:spPr bwMode="auto">
            <a:xfrm flipV="1">
              <a:off x="4032" y="1452"/>
              <a:ext cx="1152" cy="372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91" name="Straight Connector 625690"/>
            <p:cNvSpPr>
              <a:spLocks noChangeShapeType="1"/>
            </p:cNvSpPr>
            <p:nvPr/>
          </p:nvSpPr>
          <p:spPr bwMode="auto">
            <a:xfrm flipH="1" flipV="1">
              <a:off x="4704" y="1028"/>
              <a:ext cx="480" cy="424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92" name="Straight Connector 625691"/>
            <p:cNvSpPr>
              <a:spLocks noChangeShapeType="1"/>
            </p:cNvSpPr>
            <p:nvPr/>
          </p:nvSpPr>
          <p:spPr bwMode="auto">
            <a:xfrm>
              <a:off x="5184" y="1452"/>
              <a:ext cx="288" cy="372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693" name="Straight Connector 625692"/>
            <p:cNvSpPr>
              <a:spLocks noChangeShapeType="1"/>
            </p:cNvSpPr>
            <p:nvPr/>
          </p:nvSpPr>
          <p:spPr bwMode="auto">
            <a:xfrm flipV="1">
              <a:off x="5184" y="1116"/>
              <a:ext cx="284" cy="336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</p:grpSp>
      <p:sp>
        <p:nvSpPr>
          <p:cNvPr id="625695" name="Shape 625694"/>
          <p:cNvSpPr>
            <a:spLocks/>
          </p:cNvSpPr>
          <p:nvPr/>
        </p:nvSpPr>
        <p:spPr bwMode="auto">
          <a:xfrm>
            <a:off x="4076576" y="2588220"/>
            <a:ext cx="2060575" cy="3695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" y="94"/>
              </a:cxn>
              <a:cxn ang="0">
                <a:pos x="234" y="376"/>
              </a:cxn>
              <a:cxn ang="0">
                <a:pos x="380" y="540"/>
              </a:cxn>
              <a:cxn ang="0">
                <a:pos x="654" y="684"/>
              </a:cxn>
              <a:cxn ang="0">
                <a:pos x="784" y="836"/>
              </a:cxn>
              <a:cxn ang="0">
                <a:pos x="938" y="1032"/>
              </a:cxn>
              <a:cxn ang="0">
                <a:pos x="1154" y="1704"/>
              </a:cxn>
              <a:cxn ang="0">
                <a:pos x="1238" y="1896"/>
              </a:cxn>
              <a:cxn ang="0">
                <a:pos x="1250" y="2036"/>
              </a:cxn>
              <a:cxn ang="0">
                <a:pos x="1274" y="2264"/>
              </a:cxn>
              <a:cxn ang="0">
                <a:pos x="1298" y="2328"/>
              </a:cxn>
            </a:cxnLst>
            <a:rect l="0" t="0" r="0" b="0"/>
            <a:pathLst>
              <a:path w="1298" h="2328">
                <a:moveTo>
                  <a:pt x="0" y="0"/>
                </a:moveTo>
                <a:cubicBezTo>
                  <a:pt x="14" y="16"/>
                  <a:pt x="45" y="31"/>
                  <a:pt x="84" y="94"/>
                </a:cubicBezTo>
                <a:cubicBezTo>
                  <a:pt x="123" y="157"/>
                  <a:pt x="185" y="302"/>
                  <a:pt x="234" y="376"/>
                </a:cubicBezTo>
                <a:cubicBezTo>
                  <a:pt x="283" y="450"/>
                  <a:pt x="310" y="489"/>
                  <a:pt x="380" y="540"/>
                </a:cubicBezTo>
                <a:cubicBezTo>
                  <a:pt x="450" y="591"/>
                  <a:pt x="598" y="630"/>
                  <a:pt x="654" y="684"/>
                </a:cubicBezTo>
                <a:cubicBezTo>
                  <a:pt x="710" y="738"/>
                  <a:pt x="737" y="778"/>
                  <a:pt x="784" y="836"/>
                </a:cubicBezTo>
                <a:cubicBezTo>
                  <a:pt x="831" y="894"/>
                  <a:pt x="876" y="887"/>
                  <a:pt x="938" y="1032"/>
                </a:cubicBezTo>
                <a:cubicBezTo>
                  <a:pt x="1000" y="1177"/>
                  <a:pt x="1104" y="1560"/>
                  <a:pt x="1154" y="1704"/>
                </a:cubicBezTo>
                <a:cubicBezTo>
                  <a:pt x="1204" y="1848"/>
                  <a:pt x="1222" y="1841"/>
                  <a:pt x="1238" y="1896"/>
                </a:cubicBezTo>
                <a:cubicBezTo>
                  <a:pt x="1254" y="1951"/>
                  <a:pt x="1244" y="1975"/>
                  <a:pt x="1250" y="2036"/>
                </a:cubicBezTo>
                <a:cubicBezTo>
                  <a:pt x="1256" y="2097"/>
                  <a:pt x="1266" y="2215"/>
                  <a:pt x="1274" y="2264"/>
                </a:cubicBezTo>
                <a:cubicBezTo>
                  <a:pt x="1282" y="2313"/>
                  <a:pt x="1293" y="2315"/>
                  <a:pt x="1298" y="2328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5696" name="Shape 625695"/>
          <p:cNvSpPr>
            <a:spLocks/>
          </p:cNvSpPr>
          <p:nvPr/>
        </p:nvSpPr>
        <p:spPr bwMode="auto">
          <a:xfrm>
            <a:off x="5756152" y="3877270"/>
            <a:ext cx="3197225" cy="2406650"/>
          </a:xfrm>
          <a:custGeom>
            <a:avLst/>
            <a:gdLst/>
            <a:ahLst/>
            <a:cxnLst>
              <a:cxn ang="0">
                <a:pos x="0" y="1516"/>
              </a:cxn>
              <a:cxn ang="0">
                <a:pos x="56" y="1312"/>
              </a:cxn>
              <a:cxn ang="0">
                <a:pos x="232" y="1194"/>
              </a:cxn>
              <a:cxn ang="0">
                <a:pos x="440" y="1146"/>
              </a:cxn>
              <a:cxn ang="0">
                <a:pos x="1086" y="878"/>
              </a:cxn>
              <a:cxn ang="0">
                <a:pos x="1344" y="460"/>
              </a:cxn>
              <a:cxn ang="0">
                <a:pos x="1710" y="150"/>
              </a:cxn>
              <a:cxn ang="0">
                <a:pos x="2014" y="0"/>
              </a:cxn>
            </a:cxnLst>
            <a:rect l="0" t="0" r="0" b="0"/>
            <a:pathLst>
              <a:path w="2014" h="1516">
                <a:moveTo>
                  <a:pt x="0" y="1516"/>
                </a:moveTo>
                <a:cubicBezTo>
                  <a:pt x="9" y="1482"/>
                  <a:pt x="17" y="1366"/>
                  <a:pt x="56" y="1312"/>
                </a:cubicBezTo>
                <a:cubicBezTo>
                  <a:pt x="95" y="1258"/>
                  <a:pt x="168" y="1222"/>
                  <a:pt x="232" y="1194"/>
                </a:cubicBezTo>
                <a:cubicBezTo>
                  <a:pt x="260" y="1182"/>
                  <a:pt x="366" y="1174"/>
                  <a:pt x="440" y="1146"/>
                </a:cubicBezTo>
                <a:cubicBezTo>
                  <a:pt x="514" y="1118"/>
                  <a:pt x="1028" y="900"/>
                  <a:pt x="1086" y="878"/>
                </a:cubicBezTo>
                <a:cubicBezTo>
                  <a:pt x="1144" y="856"/>
                  <a:pt x="1240" y="581"/>
                  <a:pt x="1344" y="460"/>
                </a:cubicBezTo>
                <a:cubicBezTo>
                  <a:pt x="1448" y="339"/>
                  <a:pt x="1598" y="227"/>
                  <a:pt x="1710" y="150"/>
                </a:cubicBezTo>
                <a:cubicBezTo>
                  <a:pt x="1822" y="73"/>
                  <a:pt x="1951" y="31"/>
                  <a:pt x="2014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5697" name="Shape 625696"/>
          <p:cNvSpPr>
            <a:spLocks/>
          </p:cNvSpPr>
          <p:nvPr/>
        </p:nvSpPr>
        <p:spPr bwMode="auto">
          <a:xfrm>
            <a:off x="4076575" y="1667469"/>
            <a:ext cx="4873625" cy="3409950"/>
          </a:xfrm>
          <a:custGeom>
            <a:avLst/>
            <a:gdLst/>
            <a:ahLst/>
            <a:cxnLst>
              <a:cxn ang="0">
                <a:pos x="0" y="2148"/>
              </a:cxn>
              <a:cxn ang="0">
                <a:pos x="376" y="1964"/>
              </a:cxn>
              <a:cxn ang="0">
                <a:pos x="644" y="1772"/>
              </a:cxn>
              <a:cxn ang="0">
                <a:pos x="1180" y="1594"/>
              </a:cxn>
              <a:cxn ang="0">
                <a:pos x="1446" y="1566"/>
              </a:cxn>
              <a:cxn ang="0">
                <a:pos x="1774" y="1366"/>
              </a:cxn>
              <a:cxn ang="0">
                <a:pos x="1908" y="1304"/>
              </a:cxn>
              <a:cxn ang="0">
                <a:pos x="1912" y="1154"/>
              </a:cxn>
              <a:cxn ang="0">
                <a:pos x="2028" y="952"/>
              </a:cxn>
              <a:cxn ang="0">
                <a:pos x="2052" y="840"/>
              </a:cxn>
              <a:cxn ang="0">
                <a:pos x="2174" y="794"/>
              </a:cxn>
              <a:cxn ang="0">
                <a:pos x="2410" y="686"/>
              </a:cxn>
              <a:cxn ang="0">
                <a:pos x="2696" y="288"/>
              </a:cxn>
              <a:cxn ang="0">
                <a:pos x="3070" y="0"/>
              </a:cxn>
            </a:cxnLst>
            <a:rect l="0" t="0" r="0" b="0"/>
            <a:pathLst>
              <a:path w="3070" h="2148">
                <a:moveTo>
                  <a:pt x="0" y="2148"/>
                </a:moveTo>
                <a:cubicBezTo>
                  <a:pt x="63" y="2117"/>
                  <a:pt x="269" y="2027"/>
                  <a:pt x="376" y="1964"/>
                </a:cubicBezTo>
                <a:cubicBezTo>
                  <a:pt x="483" y="1901"/>
                  <a:pt x="510" y="1834"/>
                  <a:pt x="644" y="1772"/>
                </a:cubicBezTo>
                <a:cubicBezTo>
                  <a:pt x="778" y="1710"/>
                  <a:pt x="1034" y="1614"/>
                  <a:pt x="1180" y="1594"/>
                </a:cubicBezTo>
                <a:cubicBezTo>
                  <a:pt x="1326" y="1574"/>
                  <a:pt x="1342" y="1590"/>
                  <a:pt x="1446" y="1566"/>
                </a:cubicBezTo>
                <a:cubicBezTo>
                  <a:pt x="1550" y="1542"/>
                  <a:pt x="1697" y="1410"/>
                  <a:pt x="1774" y="1366"/>
                </a:cubicBezTo>
                <a:cubicBezTo>
                  <a:pt x="1851" y="1322"/>
                  <a:pt x="1885" y="1339"/>
                  <a:pt x="1908" y="1304"/>
                </a:cubicBezTo>
                <a:cubicBezTo>
                  <a:pt x="1931" y="1269"/>
                  <a:pt x="1892" y="1213"/>
                  <a:pt x="1912" y="1154"/>
                </a:cubicBezTo>
                <a:cubicBezTo>
                  <a:pt x="1932" y="1095"/>
                  <a:pt x="2005" y="1004"/>
                  <a:pt x="2028" y="952"/>
                </a:cubicBezTo>
                <a:cubicBezTo>
                  <a:pt x="2051" y="900"/>
                  <a:pt x="2028" y="866"/>
                  <a:pt x="2052" y="840"/>
                </a:cubicBezTo>
                <a:cubicBezTo>
                  <a:pt x="2076" y="814"/>
                  <a:pt x="2114" y="820"/>
                  <a:pt x="2174" y="794"/>
                </a:cubicBezTo>
                <a:cubicBezTo>
                  <a:pt x="2234" y="768"/>
                  <a:pt x="2323" y="770"/>
                  <a:pt x="2410" y="686"/>
                </a:cubicBezTo>
                <a:cubicBezTo>
                  <a:pt x="2497" y="602"/>
                  <a:pt x="2586" y="402"/>
                  <a:pt x="2696" y="288"/>
                </a:cubicBezTo>
                <a:cubicBezTo>
                  <a:pt x="2806" y="174"/>
                  <a:pt x="2992" y="60"/>
                  <a:pt x="3070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5698" name="Shape 625697"/>
          <p:cNvSpPr>
            <a:spLocks/>
          </p:cNvSpPr>
          <p:nvPr/>
        </p:nvSpPr>
        <p:spPr bwMode="auto">
          <a:xfrm>
            <a:off x="5191001" y="2340573"/>
            <a:ext cx="2857500" cy="1406525"/>
          </a:xfrm>
          <a:custGeom>
            <a:avLst/>
            <a:gdLst/>
            <a:ahLst/>
            <a:cxnLst>
              <a:cxn ang="0">
                <a:pos x="0" y="886"/>
              </a:cxn>
              <a:cxn ang="0">
                <a:pos x="580" y="658"/>
              </a:cxn>
              <a:cxn ang="0">
                <a:pos x="1054" y="378"/>
              </a:cxn>
              <a:cxn ang="0">
                <a:pos x="1224" y="294"/>
              </a:cxn>
              <a:cxn ang="0">
                <a:pos x="1290" y="194"/>
              </a:cxn>
              <a:cxn ang="0">
                <a:pos x="1486" y="16"/>
              </a:cxn>
              <a:cxn ang="0">
                <a:pos x="1618" y="96"/>
              </a:cxn>
              <a:cxn ang="0">
                <a:pos x="1800" y="44"/>
              </a:cxn>
            </a:cxnLst>
            <a:rect l="0" t="0" r="0" b="0"/>
            <a:pathLst>
              <a:path w="1800" h="886">
                <a:moveTo>
                  <a:pt x="0" y="886"/>
                </a:moveTo>
                <a:cubicBezTo>
                  <a:pt x="97" y="848"/>
                  <a:pt x="404" y="743"/>
                  <a:pt x="580" y="658"/>
                </a:cubicBezTo>
                <a:cubicBezTo>
                  <a:pt x="756" y="573"/>
                  <a:pt x="947" y="439"/>
                  <a:pt x="1054" y="378"/>
                </a:cubicBezTo>
                <a:cubicBezTo>
                  <a:pt x="1161" y="317"/>
                  <a:pt x="1185" y="325"/>
                  <a:pt x="1224" y="294"/>
                </a:cubicBezTo>
                <a:cubicBezTo>
                  <a:pt x="1263" y="263"/>
                  <a:pt x="1246" y="240"/>
                  <a:pt x="1290" y="194"/>
                </a:cubicBezTo>
                <a:cubicBezTo>
                  <a:pt x="1334" y="148"/>
                  <a:pt x="1431" y="32"/>
                  <a:pt x="1486" y="16"/>
                </a:cubicBezTo>
                <a:cubicBezTo>
                  <a:pt x="1541" y="0"/>
                  <a:pt x="1566" y="91"/>
                  <a:pt x="1618" y="96"/>
                </a:cubicBezTo>
                <a:cubicBezTo>
                  <a:pt x="1670" y="101"/>
                  <a:pt x="1762" y="55"/>
                  <a:pt x="1800" y="44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5699" name="Shape 625698"/>
          <p:cNvSpPr>
            <a:spLocks/>
          </p:cNvSpPr>
          <p:nvPr/>
        </p:nvSpPr>
        <p:spPr bwMode="auto">
          <a:xfrm>
            <a:off x="5589464" y="1635720"/>
            <a:ext cx="1081087" cy="1905000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41" y="228"/>
              </a:cxn>
              <a:cxn ang="0">
                <a:pos x="261" y="624"/>
              </a:cxn>
              <a:cxn ang="0">
                <a:pos x="451" y="912"/>
              </a:cxn>
              <a:cxn ang="0">
                <a:pos x="599" y="1152"/>
              </a:cxn>
              <a:cxn ang="0">
                <a:pos x="681" y="1200"/>
              </a:cxn>
            </a:cxnLst>
            <a:rect l="0" t="0" r="0" b="0"/>
            <a:pathLst>
              <a:path w="681" h="1200">
                <a:moveTo>
                  <a:pt x="17" y="0"/>
                </a:moveTo>
                <a:cubicBezTo>
                  <a:pt x="21" y="38"/>
                  <a:pt x="0" y="124"/>
                  <a:pt x="41" y="228"/>
                </a:cubicBezTo>
                <a:cubicBezTo>
                  <a:pt x="82" y="332"/>
                  <a:pt x="193" y="510"/>
                  <a:pt x="261" y="624"/>
                </a:cubicBezTo>
                <a:cubicBezTo>
                  <a:pt x="329" y="738"/>
                  <a:pt x="395" y="824"/>
                  <a:pt x="451" y="912"/>
                </a:cubicBezTo>
                <a:cubicBezTo>
                  <a:pt x="507" y="1000"/>
                  <a:pt x="561" y="1104"/>
                  <a:pt x="599" y="1152"/>
                </a:cubicBezTo>
                <a:cubicBezTo>
                  <a:pt x="637" y="1200"/>
                  <a:pt x="664" y="1190"/>
                  <a:pt x="681" y="120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5700" name="Shape 625699"/>
          <p:cNvSpPr>
            <a:spLocks/>
          </p:cNvSpPr>
          <p:nvPr/>
        </p:nvSpPr>
        <p:spPr bwMode="auto">
          <a:xfrm>
            <a:off x="4705225" y="3759798"/>
            <a:ext cx="2482851" cy="1196975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198" y="384"/>
              </a:cxn>
              <a:cxn ang="0">
                <a:pos x="306" y="436"/>
              </a:cxn>
              <a:cxn ang="0">
                <a:pos x="586" y="720"/>
              </a:cxn>
              <a:cxn ang="0">
                <a:pos x="710" y="726"/>
              </a:cxn>
              <a:cxn ang="0">
                <a:pos x="1542" y="104"/>
              </a:cxn>
              <a:cxn ang="0">
                <a:pos x="1496" y="0"/>
              </a:cxn>
            </a:cxnLst>
            <a:rect l="0" t="0" r="0" b="0"/>
            <a:pathLst>
              <a:path w="1564" h="754">
                <a:moveTo>
                  <a:pt x="0" y="184"/>
                </a:moveTo>
                <a:cubicBezTo>
                  <a:pt x="33" y="217"/>
                  <a:pt x="147" y="342"/>
                  <a:pt x="198" y="384"/>
                </a:cubicBezTo>
                <a:cubicBezTo>
                  <a:pt x="249" y="426"/>
                  <a:pt x="241" y="380"/>
                  <a:pt x="306" y="436"/>
                </a:cubicBezTo>
                <a:cubicBezTo>
                  <a:pt x="371" y="492"/>
                  <a:pt x="552" y="696"/>
                  <a:pt x="586" y="720"/>
                </a:cubicBezTo>
                <a:cubicBezTo>
                  <a:pt x="620" y="744"/>
                  <a:pt x="662" y="754"/>
                  <a:pt x="710" y="726"/>
                </a:cubicBezTo>
                <a:cubicBezTo>
                  <a:pt x="758" y="698"/>
                  <a:pt x="1520" y="126"/>
                  <a:pt x="1542" y="104"/>
                </a:cubicBezTo>
                <a:cubicBezTo>
                  <a:pt x="1564" y="82"/>
                  <a:pt x="1552" y="48"/>
                  <a:pt x="1496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5701" name="Shape 625700"/>
          <p:cNvSpPr>
            <a:spLocks/>
          </p:cNvSpPr>
          <p:nvPr/>
        </p:nvSpPr>
        <p:spPr bwMode="auto">
          <a:xfrm>
            <a:off x="4079749" y="2245319"/>
            <a:ext cx="4191000" cy="2667000"/>
          </a:xfrm>
          <a:custGeom>
            <a:avLst/>
            <a:gdLst/>
            <a:ahLst/>
            <a:cxnLst>
              <a:cxn ang="0">
                <a:pos x="0" y="1680"/>
              </a:cxn>
              <a:cxn ang="0">
                <a:pos x="296" y="1510"/>
              </a:cxn>
              <a:cxn ang="0">
                <a:pos x="426" y="1390"/>
              </a:cxn>
              <a:cxn ang="0">
                <a:pos x="540" y="1294"/>
              </a:cxn>
              <a:cxn ang="0">
                <a:pos x="602" y="1184"/>
              </a:cxn>
              <a:cxn ang="0">
                <a:pos x="864" y="1056"/>
              </a:cxn>
              <a:cxn ang="0">
                <a:pos x="1246" y="1066"/>
              </a:cxn>
              <a:cxn ang="0">
                <a:pos x="1416" y="1032"/>
              </a:cxn>
              <a:cxn ang="0">
                <a:pos x="1546" y="972"/>
              </a:cxn>
              <a:cxn ang="0">
                <a:pos x="1660" y="754"/>
              </a:cxn>
              <a:cxn ang="0">
                <a:pos x="1872" y="608"/>
              </a:cxn>
              <a:cxn ang="0">
                <a:pos x="2048" y="420"/>
              </a:cxn>
              <a:cxn ang="0">
                <a:pos x="2304" y="336"/>
              </a:cxn>
              <a:cxn ang="0">
                <a:pos x="2408" y="254"/>
              </a:cxn>
              <a:cxn ang="0">
                <a:pos x="2466" y="168"/>
              </a:cxn>
              <a:cxn ang="0">
                <a:pos x="2560" y="30"/>
              </a:cxn>
              <a:cxn ang="0">
                <a:pos x="2640" y="0"/>
              </a:cxn>
            </a:cxnLst>
            <a:rect l="0" t="0" r="0" b="0"/>
            <a:pathLst>
              <a:path w="2640" h="1680">
                <a:moveTo>
                  <a:pt x="0" y="1680"/>
                </a:moveTo>
                <a:cubicBezTo>
                  <a:pt x="49" y="1652"/>
                  <a:pt x="225" y="1558"/>
                  <a:pt x="296" y="1510"/>
                </a:cubicBezTo>
                <a:cubicBezTo>
                  <a:pt x="367" y="1462"/>
                  <a:pt x="385" y="1426"/>
                  <a:pt x="426" y="1390"/>
                </a:cubicBezTo>
                <a:cubicBezTo>
                  <a:pt x="467" y="1354"/>
                  <a:pt x="511" y="1328"/>
                  <a:pt x="540" y="1294"/>
                </a:cubicBezTo>
                <a:cubicBezTo>
                  <a:pt x="580" y="1264"/>
                  <a:pt x="548" y="1224"/>
                  <a:pt x="602" y="1184"/>
                </a:cubicBezTo>
                <a:cubicBezTo>
                  <a:pt x="656" y="1144"/>
                  <a:pt x="757" y="1076"/>
                  <a:pt x="864" y="1056"/>
                </a:cubicBezTo>
                <a:cubicBezTo>
                  <a:pt x="906" y="1048"/>
                  <a:pt x="1166" y="1054"/>
                  <a:pt x="1246" y="1066"/>
                </a:cubicBezTo>
                <a:cubicBezTo>
                  <a:pt x="1326" y="1078"/>
                  <a:pt x="1366" y="1048"/>
                  <a:pt x="1416" y="1032"/>
                </a:cubicBezTo>
                <a:cubicBezTo>
                  <a:pt x="1466" y="1016"/>
                  <a:pt x="1505" y="1018"/>
                  <a:pt x="1546" y="972"/>
                </a:cubicBezTo>
                <a:cubicBezTo>
                  <a:pt x="1587" y="926"/>
                  <a:pt x="1626" y="764"/>
                  <a:pt x="1660" y="754"/>
                </a:cubicBezTo>
                <a:cubicBezTo>
                  <a:pt x="1694" y="744"/>
                  <a:pt x="1832" y="662"/>
                  <a:pt x="1872" y="608"/>
                </a:cubicBezTo>
                <a:cubicBezTo>
                  <a:pt x="1912" y="554"/>
                  <a:pt x="1976" y="465"/>
                  <a:pt x="2048" y="420"/>
                </a:cubicBezTo>
                <a:cubicBezTo>
                  <a:pt x="2120" y="375"/>
                  <a:pt x="2244" y="364"/>
                  <a:pt x="2304" y="336"/>
                </a:cubicBezTo>
                <a:cubicBezTo>
                  <a:pt x="2364" y="308"/>
                  <a:pt x="2381" y="282"/>
                  <a:pt x="2408" y="254"/>
                </a:cubicBezTo>
                <a:cubicBezTo>
                  <a:pt x="2435" y="226"/>
                  <a:pt x="2441" y="205"/>
                  <a:pt x="2466" y="168"/>
                </a:cubicBezTo>
                <a:cubicBezTo>
                  <a:pt x="2491" y="131"/>
                  <a:pt x="2531" y="58"/>
                  <a:pt x="2560" y="30"/>
                </a:cubicBezTo>
                <a:cubicBezTo>
                  <a:pt x="2589" y="2"/>
                  <a:pt x="2624" y="6"/>
                  <a:pt x="2640" y="0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5702" name="Shape 625701"/>
          <p:cNvSpPr>
            <a:spLocks/>
          </p:cNvSpPr>
          <p:nvPr/>
        </p:nvSpPr>
        <p:spPr bwMode="auto">
          <a:xfrm>
            <a:off x="5749802" y="3356571"/>
            <a:ext cx="422275" cy="130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" y="240"/>
              </a:cxn>
              <a:cxn ang="0">
                <a:pos x="136" y="378"/>
              </a:cxn>
              <a:cxn ang="0">
                <a:pos x="170" y="444"/>
              </a:cxn>
              <a:cxn ang="0">
                <a:pos x="144" y="648"/>
              </a:cxn>
              <a:cxn ang="0">
                <a:pos x="266" y="824"/>
              </a:cxn>
            </a:cxnLst>
            <a:rect l="0" t="0" r="0" b="0"/>
            <a:pathLst>
              <a:path w="266" h="824">
                <a:moveTo>
                  <a:pt x="0" y="0"/>
                </a:moveTo>
                <a:cubicBezTo>
                  <a:pt x="24" y="40"/>
                  <a:pt x="123" y="177"/>
                  <a:pt x="146" y="240"/>
                </a:cubicBezTo>
                <a:cubicBezTo>
                  <a:pt x="169" y="303"/>
                  <a:pt x="132" y="344"/>
                  <a:pt x="136" y="378"/>
                </a:cubicBezTo>
                <a:cubicBezTo>
                  <a:pt x="140" y="412"/>
                  <a:pt x="169" y="399"/>
                  <a:pt x="170" y="444"/>
                </a:cubicBezTo>
                <a:cubicBezTo>
                  <a:pt x="171" y="489"/>
                  <a:pt x="128" y="585"/>
                  <a:pt x="144" y="648"/>
                </a:cubicBezTo>
                <a:cubicBezTo>
                  <a:pt x="160" y="711"/>
                  <a:pt x="241" y="787"/>
                  <a:pt x="266" y="824"/>
                </a:cubicBezTo>
              </a:path>
            </a:pathLst>
          </a:custGeom>
          <a:noFill/>
          <a:ln w="571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/>
          <a:lstStyle/>
          <a:p>
            <a:endParaRPr lang="en-US"/>
          </a:p>
        </p:txBody>
      </p:sp>
      <p:sp>
        <p:nvSpPr>
          <p:cNvPr id="625703" name="Rectangle 625702"/>
          <p:cNvSpPr>
            <a:spLocks noChangeArrowheads="1"/>
          </p:cNvSpPr>
          <p:nvPr/>
        </p:nvSpPr>
        <p:spPr bwMode="auto">
          <a:xfrm>
            <a:off x="2847977" y="3759203"/>
            <a:ext cx="266407" cy="30777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34" tIns="45718" rIns="91434" bIns="45718" anchor="ctr" compatLnSpc="1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har char="•"/>
            </a:pPr>
            <a:endParaRPr kumimoji="1" lang="en-US" sz="1400" b="1" dirty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grpSp>
        <p:nvGrpSpPr>
          <p:cNvPr id="18756" name="Group 40"/>
          <p:cNvGrpSpPr>
            <a:grpSpLocks/>
          </p:cNvGrpSpPr>
          <p:nvPr/>
        </p:nvGrpSpPr>
        <p:grpSpPr bwMode="auto">
          <a:xfrm>
            <a:off x="4943352" y="1623022"/>
            <a:ext cx="3768724" cy="3517901"/>
            <a:chOff x="2944" y="1000"/>
            <a:chExt cx="2374" cy="2216"/>
          </a:xfrm>
        </p:grpSpPr>
        <p:sp>
          <p:nvSpPr>
            <p:cNvPr id="625705" name="TextBox 625704"/>
            <p:cNvSpPr txBox="1">
              <a:spLocks noChangeArrowheads="1"/>
            </p:cNvSpPr>
            <p:nvPr/>
          </p:nvSpPr>
          <p:spPr bwMode="auto">
            <a:xfrm>
              <a:off x="3682" y="1612"/>
              <a:ext cx="648" cy="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200" b="1" dirty="0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Charlesbourg</a:t>
              </a:r>
              <a:endParaRPr kumimoji="1" lang="en-US" sz="1400" b="1" dirty="0">
                <a:solidFill>
                  <a:schemeClr val="tx1">
                    <a:alpha val="100000"/>
                  </a:schemeClr>
                </a:solidFill>
                <a:latin typeface="Tahoma"/>
              </a:endParaRPr>
            </a:p>
          </p:txBody>
        </p:sp>
        <p:sp>
          <p:nvSpPr>
            <p:cNvPr id="625706" name="TextBox 625705"/>
            <p:cNvSpPr txBox="1">
              <a:spLocks noChangeArrowheads="1"/>
            </p:cNvSpPr>
            <p:nvPr/>
          </p:nvSpPr>
          <p:spPr bwMode="auto">
            <a:xfrm>
              <a:off x="4176" y="1316"/>
              <a:ext cx="446" cy="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200" b="1" dirty="0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Beauport</a:t>
              </a:r>
              <a:endParaRPr kumimoji="1" lang="en-US" sz="1400" b="1" dirty="0">
                <a:solidFill>
                  <a:schemeClr val="tx1">
                    <a:alpha val="100000"/>
                  </a:schemeClr>
                </a:solidFill>
                <a:latin typeface="Tahoma"/>
              </a:endParaRPr>
            </a:p>
          </p:txBody>
        </p:sp>
        <p:sp>
          <p:nvSpPr>
            <p:cNvPr id="625707" name="TextBox 625706"/>
            <p:cNvSpPr txBox="1">
              <a:spLocks noChangeArrowheads="1"/>
            </p:cNvSpPr>
            <p:nvPr/>
          </p:nvSpPr>
          <p:spPr bwMode="auto">
            <a:xfrm>
              <a:off x="2944" y="3100"/>
              <a:ext cx="521" cy="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200" b="1" dirty="0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Sainte-Foy</a:t>
              </a:r>
              <a:endParaRPr kumimoji="1" lang="en-US" sz="1400" b="1" dirty="0">
                <a:solidFill>
                  <a:schemeClr val="tx1">
                    <a:alpha val="100000"/>
                  </a:schemeClr>
                </a:solidFill>
                <a:latin typeface="Tahoma"/>
              </a:endParaRPr>
            </a:p>
          </p:txBody>
        </p:sp>
        <p:sp>
          <p:nvSpPr>
            <p:cNvPr id="625708" name="TextBox 625707"/>
            <p:cNvSpPr txBox="1">
              <a:spLocks noChangeArrowheads="1"/>
            </p:cNvSpPr>
            <p:nvPr/>
          </p:nvSpPr>
          <p:spPr bwMode="auto">
            <a:xfrm>
              <a:off x="4704" y="2448"/>
              <a:ext cx="248" cy="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200" b="1" dirty="0" err="1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Lévis</a:t>
              </a:r>
              <a:endParaRPr kumimoji="1" lang="en-US" sz="1400" b="1" dirty="0">
                <a:solidFill>
                  <a:schemeClr val="tx1">
                    <a:alpha val="100000"/>
                  </a:schemeClr>
                </a:solidFill>
                <a:latin typeface="Tahoma"/>
              </a:endParaRPr>
            </a:p>
          </p:txBody>
        </p:sp>
        <p:sp>
          <p:nvSpPr>
            <p:cNvPr id="625709" name="TextBox 625708"/>
            <p:cNvSpPr txBox="1">
              <a:spLocks noChangeArrowheads="1"/>
            </p:cNvSpPr>
            <p:nvPr/>
          </p:nvSpPr>
          <p:spPr bwMode="auto">
            <a:xfrm>
              <a:off x="4340" y="2116"/>
              <a:ext cx="426" cy="1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400" b="1" dirty="0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Québec</a:t>
              </a:r>
            </a:p>
          </p:txBody>
        </p:sp>
        <p:sp>
          <p:nvSpPr>
            <p:cNvPr id="625710" name="TextBox 625709"/>
            <p:cNvSpPr txBox="1">
              <a:spLocks noChangeArrowheads="1"/>
            </p:cNvSpPr>
            <p:nvPr/>
          </p:nvSpPr>
          <p:spPr bwMode="auto">
            <a:xfrm>
              <a:off x="4914" y="1000"/>
              <a:ext cx="404" cy="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anchor="ctr" compatLnSpc="1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sz="1200" b="1" dirty="0" err="1">
                  <a:solidFill>
                    <a:schemeClr val="tx1">
                      <a:alpha val="100000"/>
                    </a:schemeClr>
                  </a:solidFill>
                  <a:latin typeface="Tahoma"/>
                </a:rPr>
                <a:t>Beaupré</a:t>
              </a:r>
              <a:endParaRPr kumimoji="1" lang="en-US" sz="1400" b="1" dirty="0">
                <a:solidFill>
                  <a:schemeClr val="tx1">
                    <a:alpha val="100000"/>
                  </a:schemeClr>
                </a:solidFill>
                <a:latin typeface="Tahoma"/>
              </a:endParaRPr>
            </a:p>
          </p:txBody>
        </p:sp>
      </p:grpSp>
      <p:sp>
        <p:nvSpPr>
          <p:cNvPr id="625738" name="Title 62573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Strategy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383288" cy="4637112"/>
          </a:xfrm>
        </p:spPr>
        <p:txBody>
          <a:bodyPr>
            <a:normAutofit fontScale="92500"/>
          </a:bodyPr>
          <a:lstStyle/>
          <a:p>
            <a:r>
              <a:rPr lang="en-US" dirty="0"/>
              <a:t>Instruction sequence</a:t>
            </a:r>
          </a:p>
          <a:p>
            <a:pPr lvl="1"/>
            <a:r>
              <a:rPr lang="en-US" dirty="0"/>
              <a:t>Pass the next two intersections</a:t>
            </a:r>
          </a:p>
          <a:p>
            <a:pPr lvl="1"/>
            <a:r>
              <a:rPr lang="en-US" dirty="0"/>
              <a:t>Turn right at the</a:t>
            </a:r>
            <a:br>
              <a:rPr lang="en-US" dirty="0"/>
            </a:br>
            <a:r>
              <a:rPr lang="en-US" dirty="0"/>
              <a:t>following intersection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Provides in general not the shortest path</a:t>
            </a:r>
          </a:p>
          <a:p>
            <a:pPr lvl="1"/>
            <a:r>
              <a:rPr lang="en-US" dirty="0"/>
              <a:t>All instruction-equivalent paths lead to the goal</a:t>
            </a:r>
          </a:p>
          <a:p>
            <a:endParaRPr lang="en-US" dirty="0"/>
          </a:p>
        </p:txBody>
      </p:sp>
      <p:grpSp>
        <p:nvGrpSpPr>
          <p:cNvPr id="4966" name="Group 94"/>
          <p:cNvGrpSpPr>
            <a:grpSpLocks/>
          </p:cNvGrpSpPr>
          <p:nvPr/>
        </p:nvGrpSpPr>
        <p:grpSpPr bwMode="auto">
          <a:xfrm>
            <a:off x="5089402" y="1665883"/>
            <a:ext cx="3851275" cy="3130550"/>
            <a:chOff x="3041" y="1030"/>
            <a:chExt cx="2426" cy="1972"/>
          </a:xfrm>
        </p:grpSpPr>
        <p:sp>
          <p:nvSpPr>
            <p:cNvPr id="625748" name="Oval 625747"/>
            <p:cNvSpPr>
              <a:spLocks noChangeArrowheads="1"/>
            </p:cNvSpPr>
            <p:nvPr/>
          </p:nvSpPr>
          <p:spPr bwMode="auto">
            <a:xfrm>
              <a:off x="3366" y="2854"/>
              <a:ext cx="148" cy="14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grpSp>
          <p:nvGrpSpPr>
            <p:cNvPr id="13931" name="Group 73"/>
            <p:cNvGrpSpPr>
              <a:grpSpLocks/>
            </p:cNvGrpSpPr>
            <p:nvPr/>
          </p:nvGrpSpPr>
          <p:grpSpPr bwMode="auto">
            <a:xfrm>
              <a:off x="3095" y="1030"/>
              <a:ext cx="2372" cy="1925"/>
              <a:chOff x="3095" y="1030"/>
              <a:chExt cx="2372" cy="1925"/>
            </a:xfrm>
          </p:grpSpPr>
          <p:sp>
            <p:nvSpPr>
              <p:cNvPr id="625724" name="Shape 625723"/>
              <p:cNvSpPr>
                <a:spLocks/>
              </p:cNvSpPr>
              <p:nvPr/>
            </p:nvSpPr>
            <p:spPr bwMode="auto">
              <a:xfrm>
                <a:off x="3095" y="2326"/>
                <a:ext cx="345" cy="6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6" y="112"/>
                  </a:cxn>
                  <a:cxn ang="0">
                    <a:pos x="240" y="308"/>
                  </a:cxn>
                  <a:cxn ang="0">
                    <a:pos x="345" y="629"/>
                  </a:cxn>
                </a:cxnLst>
                <a:rect l="0" t="0" r="0" b="0"/>
                <a:pathLst>
                  <a:path w="345" h="629">
                    <a:moveTo>
                      <a:pt x="0" y="0"/>
                    </a:moveTo>
                    <a:cubicBezTo>
                      <a:pt x="14" y="17"/>
                      <a:pt x="46" y="61"/>
                      <a:pt x="86" y="112"/>
                    </a:cubicBezTo>
                    <a:cubicBezTo>
                      <a:pt x="126" y="163"/>
                      <a:pt x="197" y="222"/>
                      <a:pt x="240" y="308"/>
                    </a:cubicBezTo>
                    <a:cubicBezTo>
                      <a:pt x="283" y="394"/>
                      <a:pt x="323" y="562"/>
                      <a:pt x="345" y="629"/>
                    </a:cubicBezTo>
                  </a:path>
                </a:pathLst>
              </a:cu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anchor="ctr" compatLnSpc="1"/>
              <a:lstStyle/>
              <a:p>
                <a:endParaRPr lang="en-US"/>
              </a:p>
            </p:txBody>
          </p:sp>
          <p:grpSp>
            <p:nvGrpSpPr>
              <p:cNvPr id="16944" name="Group 61"/>
              <p:cNvGrpSpPr>
                <a:grpSpLocks/>
              </p:cNvGrpSpPr>
              <p:nvPr/>
            </p:nvGrpSpPr>
            <p:grpSpPr bwMode="auto">
              <a:xfrm>
                <a:off x="3099" y="1030"/>
                <a:ext cx="2368" cy="1312"/>
                <a:chOff x="3100" y="1026"/>
                <a:chExt cx="2368" cy="1312"/>
              </a:xfrm>
            </p:grpSpPr>
            <p:sp>
              <p:nvSpPr>
                <p:cNvPr id="625726" name="Shape 625725"/>
                <p:cNvSpPr>
                  <a:spLocks/>
                </p:cNvSpPr>
                <p:nvPr/>
              </p:nvSpPr>
              <p:spPr bwMode="auto">
                <a:xfrm>
                  <a:off x="5020" y="1026"/>
                  <a:ext cx="448" cy="372"/>
                </a:xfrm>
                <a:custGeom>
                  <a:avLst/>
                  <a:gdLst/>
                  <a:ahLst/>
                  <a:cxnLst>
                    <a:cxn ang="0">
                      <a:pos x="0" y="372"/>
                    </a:cxn>
                    <a:cxn ang="0">
                      <a:pos x="448" y="0"/>
                    </a:cxn>
                  </a:cxnLst>
                  <a:rect l="0" t="0" r="0" b="0"/>
                  <a:pathLst>
                    <a:path w="448" h="372">
                      <a:moveTo>
                        <a:pt x="0" y="372"/>
                      </a:moveTo>
                      <a:cubicBezTo>
                        <a:pt x="116" y="234"/>
                        <a:pt x="355" y="77"/>
                        <a:pt x="448" y="0"/>
                      </a:cubicBezTo>
                    </a:path>
                  </a:pathLst>
                </a:custGeom>
                <a:noFill/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anchor="ctr" compatLnSpc="1"/>
                <a:lstStyle/>
                <a:p>
                  <a:endParaRPr lang="en-US"/>
                </a:p>
              </p:txBody>
            </p:sp>
            <p:sp>
              <p:nvSpPr>
                <p:cNvPr id="625727" name="Shape 625726"/>
                <p:cNvSpPr>
                  <a:spLocks/>
                </p:cNvSpPr>
                <p:nvPr/>
              </p:nvSpPr>
              <p:spPr bwMode="auto">
                <a:xfrm>
                  <a:off x="3100" y="1388"/>
                  <a:ext cx="1938" cy="950"/>
                </a:xfrm>
                <a:custGeom>
                  <a:avLst/>
                  <a:gdLst/>
                  <a:ahLst/>
                  <a:cxnLst>
                    <a:cxn ang="0">
                      <a:pos x="0" y="950"/>
                    </a:cxn>
                    <a:cxn ang="0">
                      <a:pos x="580" y="722"/>
                    </a:cxn>
                    <a:cxn ang="0">
                      <a:pos x="1054" y="442"/>
                    </a:cxn>
                    <a:cxn ang="0">
                      <a:pos x="1224" y="358"/>
                    </a:cxn>
                    <a:cxn ang="0">
                      <a:pos x="1290" y="258"/>
                    </a:cxn>
                    <a:cxn ang="0">
                      <a:pos x="1486" y="80"/>
                    </a:cxn>
                    <a:cxn ang="0">
                      <a:pos x="1618" y="160"/>
                    </a:cxn>
                    <a:cxn ang="0">
                      <a:pos x="1788" y="108"/>
                    </a:cxn>
                    <a:cxn ang="0">
                      <a:pos x="1858" y="36"/>
                    </a:cxn>
                    <a:cxn ang="0">
                      <a:pos x="1938" y="0"/>
                    </a:cxn>
                  </a:cxnLst>
                  <a:rect l="0" t="0" r="0" b="0"/>
                  <a:pathLst>
                    <a:path w="1938" h="950">
                      <a:moveTo>
                        <a:pt x="0" y="950"/>
                      </a:moveTo>
                      <a:cubicBezTo>
                        <a:pt x="97" y="912"/>
                        <a:pt x="404" y="807"/>
                        <a:pt x="580" y="722"/>
                      </a:cubicBezTo>
                      <a:cubicBezTo>
                        <a:pt x="756" y="637"/>
                        <a:pt x="947" y="503"/>
                        <a:pt x="1054" y="442"/>
                      </a:cubicBezTo>
                      <a:cubicBezTo>
                        <a:pt x="1161" y="381"/>
                        <a:pt x="1185" y="389"/>
                        <a:pt x="1224" y="358"/>
                      </a:cubicBezTo>
                      <a:cubicBezTo>
                        <a:pt x="1263" y="327"/>
                        <a:pt x="1246" y="304"/>
                        <a:pt x="1290" y="258"/>
                      </a:cubicBezTo>
                      <a:cubicBezTo>
                        <a:pt x="1334" y="212"/>
                        <a:pt x="1431" y="96"/>
                        <a:pt x="1486" y="80"/>
                      </a:cubicBezTo>
                      <a:cubicBezTo>
                        <a:pt x="1541" y="64"/>
                        <a:pt x="1568" y="155"/>
                        <a:pt x="1618" y="160"/>
                      </a:cubicBezTo>
                      <a:cubicBezTo>
                        <a:pt x="1668" y="165"/>
                        <a:pt x="1748" y="129"/>
                        <a:pt x="1788" y="108"/>
                      </a:cubicBezTo>
                      <a:cubicBezTo>
                        <a:pt x="1828" y="87"/>
                        <a:pt x="1833" y="54"/>
                        <a:pt x="1858" y="36"/>
                      </a:cubicBezTo>
                      <a:cubicBezTo>
                        <a:pt x="1883" y="18"/>
                        <a:pt x="1921" y="7"/>
                        <a:pt x="1938" y="0"/>
                      </a:cubicBezTo>
                    </a:path>
                  </a:pathLst>
                </a:custGeom>
                <a:noFill/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anchor="ctr" compatLnSpc="1"/>
                <a:lstStyle/>
                <a:p>
                  <a:endParaRPr lang="en-US"/>
                </a:p>
              </p:txBody>
            </p:sp>
          </p:grpSp>
        </p:grpSp>
        <p:sp>
          <p:nvSpPr>
            <p:cNvPr id="625755" name="Oval 625754"/>
            <p:cNvSpPr>
              <a:spLocks noChangeArrowheads="1"/>
            </p:cNvSpPr>
            <p:nvPr/>
          </p:nvSpPr>
          <p:spPr bwMode="auto">
            <a:xfrm>
              <a:off x="3277" y="2604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756" name="Oval 625755"/>
            <p:cNvSpPr>
              <a:spLocks noChangeArrowheads="1"/>
            </p:cNvSpPr>
            <p:nvPr/>
          </p:nvSpPr>
          <p:spPr bwMode="auto">
            <a:xfrm>
              <a:off x="3133" y="2395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757" name="Oval 625756"/>
            <p:cNvSpPr>
              <a:spLocks noChangeArrowheads="1"/>
            </p:cNvSpPr>
            <p:nvPr/>
          </p:nvSpPr>
          <p:spPr bwMode="auto">
            <a:xfrm>
              <a:off x="3041" y="2260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</p:grpSp>
      <p:grpSp>
        <p:nvGrpSpPr>
          <p:cNvPr id="24626" name="Group 85"/>
          <p:cNvGrpSpPr>
            <a:grpSpLocks/>
          </p:cNvGrpSpPr>
          <p:nvPr/>
        </p:nvGrpSpPr>
        <p:grpSpPr bwMode="auto">
          <a:xfrm>
            <a:off x="5478339" y="1667469"/>
            <a:ext cx="3470275" cy="4565650"/>
            <a:chOff x="3281" y="1028"/>
            <a:chExt cx="2186" cy="2876"/>
          </a:xfrm>
        </p:grpSpPr>
        <p:grpSp>
          <p:nvGrpSpPr>
            <p:cNvPr id="5537" name="Group 71"/>
            <p:cNvGrpSpPr>
              <a:grpSpLocks/>
            </p:cNvGrpSpPr>
            <p:nvPr/>
          </p:nvGrpSpPr>
          <p:grpSpPr bwMode="auto">
            <a:xfrm>
              <a:off x="3331" y="1028"/>
              <a:ext cx="2136" cy="2802"/>
              <a:chOff x="3331" y="1033"/>
              <a:chExt cx="2136" cy="2802"/>
            </a:xfrm>
          </p:grpSpPr>
          <p:sp>
            <p:nvSpPr>
              <p:cNvPr id="625721" name="Shape 625720"/>
              <p:cNvSpPr>
                <a:spLocks/>
              </p:cNvSpPr>
              <p:nvPr/>
            </p:nvSpPr>
            <p:spPr bwMode="auto">
              <a:xfrm>
                <a:off x="3355" y="2683"/>
                <a:ext cx="314" cy="1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0" y="640"/>
                  </a:cxn>
                  <a:cxn ang="0">
                    <a:pos x="284" y="832"/>
                  </a:cxn>
                  <a:cxn ang="0">
                    <a:pos x="296" y="972"/>
                  </a:cxn>
                  <a:cxn ang="0">
                    <a:pos x="314" y="1152"/>
                  </a:cxn>
                </a:cxnLst>
                <a:rect l="0" t="0" r="0" b="0"/>
                <a:pathLst>
                  <a:path w="314" h="1152">
                    <a:moveTo>
                      <a:pt x="0" y="0"/>
                    </a:moveTo>
                    <a:cubicBezTo>
                      <a:pt x="52" y="146"/>
                      <a:pt x="153" y="501"/>
                      <a:pt x="200" y="640"/>
                    </a:cubicBezTo>
                    <a:cubicBezTo>
                      <a:pt x="247" y="779"/>
                      <a:pt x="268" y="777"/>
                      <a:pt x="284" y="832"/>
                    </a:cubicBezTo>
                    <a:cubicBezTo>
                      <a:pt x="300" y="887"/>
                      <a:pt x="291" y="919"/>
                      <a:pt x="296" y="972"/>
                    </a:cubicBezTo>
                    <a:cubicBezTo>
                      <a:pt x="301" y="1025"/>
                      <a:pt x="310" y="1115"/>
                      <a:pt x="314" y="1152"/>
                    </a:cubicBezTo>
                  </a:path>
                </a:pathLst>
              </a:cu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anchor="ctr" compatLnSpc="1"/>
              <a:lstStyle/>
              <a:p>
                <a:endParaRPr lang="en-US"/>
              </a:p>
            </p:txBody>
          </p:sp>
          <p:sp>
            <p:nvSpPr>
              <p:cNvPr id="625722" name="Shape 625721"/>
              <p:cNvSpPr>
                <a:spLocks/>
              </p:cNvSpPr>
              <p:nvPr/>
            </p:nvSpPr>
            <p:spPr bwMode="auto">
              <a:xfrm>
                <a:off x="3331" y="1033"/>
                <a:ext cx="2136" cy="1658"/>
              </a:xfrm>
              <a:custGeom>
                <a:avLst/>
                <a:gdLst/>
                <a:ahLst/>
                <a:cxnLst>
                  <a:cxn ang="0">
                    <a:pos x="0" y="1658"/>
                  </a:cxn>
                  <a:cxn ang="0">
                    <a:pos x="246" y="1594"/>
                  </a:cxn>
                  <a:cxn ang="0">
                    <a:pos x="512" y="1566"/>
                  </a:cxn>
                  <a:cxn ang="0">
                    <a:pos x="840" y="1366"/>
                  </a:cxn>
                  <a:cxn ang="0">
                    <a:pos x="974" y="1304"/>
                  </a:cxn>
                  <a:cxn ang="0">
                    <a:pos x="978" y="1154"/>
                  </a:cxn>
                  <a:cxn ang="0">
                    <a:pos x="1094" y="952"/>
                  </a:cxn>
                  <a:cxn ang="0">
                    <a:pos x="1118" y="840"/>
                  </a:cxn>
                  <a:cxn ang="0">
                    <a:pos x="1240" y="794"/>
                  </a:cxn>
                  <a:cxn ang="0">
                    <a:pos x="1476" y="686"/>
                  </a:cxn>
                  <a:cxn ang="0">
                    <a:pos x="1762" y="288"/>
                  </a:cxn>
                  <a:cxn ang="0">
                    <a:pos x="2136" y="0"/>
                  </a:cxn>
                </a:cxnLst>
                <a:rect l="0" t="0" r="0" b="0"/>
                <a:pathLst>
                  <a:path w="2136" h="1658">
                    <a:moveTo>
                      <a:pt x="0" y="1658"/>
                    </a:moveTo>
                    <a:cubicBezTo>
                      <a:pt x="41" y="1647"/>
                      <a:pt x="161" y="1609"/>
                      <a:pt x="246" y="1594"/>
                    </a:cubicBezTo>
                    <a:cubicBezTo>
                      <a:pt x="392" y="1574"/>
                      <a:pt x="408" y="1590"/>
                      <a:pt x="512" y="1566"/>
                    </a:cubicBezTo>
                    <a:cubicBezTo>
                      <a:pt x="616" y="1542"/>
                      <a:pt x="763" y="1410"/>
                      <a:pt x="840" y="1366"/>
                    </a:cubicBezTo>
                    <a:cubicBezTo>
                      <a:pt x="917" y="1322"/>
                      <a:pt x="951" y="1339"/>
                      <a:pt x="974" y="1304"/>
                    </a:cubicBezTo>
                    <a:cubicBezTo>
                      <a:pt x="997" y="1269"/>
                      <a:pt x="958" y="1213"/>
                      <a:pt x="978" y="1154"/>
                    </a:cubicBezTo>
                    <a:cubicBezTo>
                      <a:pt x="998" y="1095"/>
                      <a:pt x="1071" y="1004"/>
                      <a:pt x="1094" y="952"/>
                    </a:cubicBezTo>
                    <a:cubicBezTo>
                      <a:pt x="1117" y="900"/>
                      <a:pt x="1094" y="866"/>
                      <a:pt x="1118" y="840"/>
                    </a:cubicBezTo>
                    <a:cubicBezTo>
                      <a:pt x="1142" y="814"/>
                      <a:pt x="1180" y="820"/>
                      <a:pt x="1240" y="794"/>
                    </a:cubicBezTo>
                    <a:cubicBezTo>
                      <a:pt x="1300" y="768"/>
                      <a:pt x="1389" y="770"/>
                      <a:pt x="1476" y="686"/>
                    </a:cubicBezTo>
                    <a:cubicBezTo>
                      <a:pt x="1563" y="602"/>
                      <a:pt x="1652" y="402"/>
                      <a:pt x="1762" y="288"/>
                    </a:cubicBezTo>
                    <a:cubicBezTo>
                      <a:pt x="1872" y="174"/>
                      <a:pt x="2058" y="60"/>
                      <a:pt x="2136" y="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anchor="ctr" compatLnSpc="1"/>
              <a:lstStyle/>
              <a:p>
                <a:endParaRPr lang="en-US"/>
              </a:p>
            </p:txBody>
          </p:sp>
        </p:grpSp>
        <p:sp>
          <p:nvSpPr>
            <p:cNvPr id="625745" name="Oval 625744"/>
            <p:cNvSpPr>
              <a:spLocks noChangeArrowheads="1"/>
            </p:cNvSpPr>
            <p:nvPr/>
          </p:nvSpPr>
          <p:spPr bwMode="auto">
            <a:xfrm>
              <a:off x="3402" y="3002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741" name="Oval 625740"/>
            <p:cNvSpPr>
              <a:spLocks noChangeArrowheads="1"/>
            </p:cNvSpPr>
            <p:nvPr/>
          </p:nvSpPr>
          <p:spPr bwMode="auto">
            <a:xfrm>
              <a:off x="3281" y="2604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740" name="Oval 625739"/>
            <p:cNvSpPr>
              <a:spLocks noChangeArrowheads="1"/>
            </p:cNvSpPr>
            <p:nvPr/>
          </p:nvSpPr>
          <p:spPr bwMode="auto">
            <a:xfrm>
              <a:off x="3595" y="3756"/>
              <a:ext cx="148" cy="14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746" name="Oval 625745"/>
            <p:cNvSpPr>
              <a:spLocks noChangeArrowheads="1"/>
            </p:cNvSpPr>
            <p:nvPr/>
          </p:nvSpPr>
          <p:spPr bwMode="auto">
            <a:xfrm>
              <a:off x="3576" y="3552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</p:grpSp>
      <p:grpSp>
        <p:nvGrpSpPr>
          <p:cNvPr id="16118" name="Group 95"/>
          <p:cNvGrpSpPr>
            <a:grpSpLocks/>
          </p:cNvGrpSpPr>
          <p:nvPr/>
        </p:nvGrpSpPr>
        <p:grpSpPr bwMode="auto">
          <a:xfrm>
            <a:off x="5243388" y="1653184"/>
            <a:ext cx="3721100" cy="4054475"/>
            <a:chOff x="3133" y="1019"/>
            <a:chExt cx="2344" cy="2554"/>
          </a:xfrm>
        </p:grpSpPr>
        <p:grpSp>
          <p:nvGrpSpPr>
            <p:cNvPr id="22929" name="Group 72"/>
            <p:cNvGrpSpPr>
              <a:grpSpLocks/>
            </p:cNvGrpSpPr>
            <p:nvPr/>
          </p:nvGrpSpPr>
          <p:grpSpPr bwMode="auto">
            <a:xfrm>
              <a:off x="3185" y="1019"/>
              <a:ext cx="2292" cy="2480"/>
              <a:chOff x="3185" y="1019"/>
              <a:chExt cx="2292" cy="2480"/>
            </a:xfrm>
          </p:grpSpPr>
          <p:sp>
            <p:nvSpPr>
              <p:cNvPr id="625729" name="Shape 625728"/>
              <p:cNvSpPr>
                <a:spLocks/>
              </p:cNvSpPr>
              <p:nvPr/>
            </p:nvSpPr>
            <p:spPr bwMode="auto">
              <a:xfrm>
                <a:off x="3185" y="2447"/>
                <a:ext cx="448" cy="10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8" y="188"/>
                  </a:cxn>
                  <a:cxn ang="0">
                    <a:pos x="364" y="860"/>
                  </a:cxn>
                  <a:cxn ang="0">
                    <a:pos x="448" y="1052"/>
                  </a:cxn>
                </a:cxnLst>
                <a:rect l="0" t="0" r="0" b="0"/>
                <a:pathLst>
                  <a:path w="448" h="1052">
                    <a:moveTo>
                      <a:pt x="0" y="0"/>
                    </a:moveTo>
                    <a:cubicBezTo>
                      <a:pt x="26" y="33"/>
                      <a:pt x="87" y="45"/>
                      <a:pt x="148" y="188"/>
                    </a:cubicBezTo>
                    <a:cubicBezTo>
                      <a:pt x="209" y="331"/>
                      <a:pt x="314" y="716"/>
                      <a:pt x="364" y="860"/>
                    </a:cubicBezTo>
                    <a:cubicBezTo>
                      <a:pt x="414" y="1004"/>
                      <a:pt x="434" y="1020"/>
                      <a:pt x="448" y="1052"/>
                    </a:cubicBezTo>
                  </a:path>
                </a:pathLst>
              </a:cu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anchor="ctr" compatLnSpc="1"/>
              <a:lstStyle/>
              <a:p>
                <a:endParaRPr lang="en-US"/>
              </a:p>
            </p:txBody>
          </p:sp>
          <p:grpSp>
            <p:nvGrpSpPr>
              <p:cNvPr id="4833" name="Group 66"/>
              <p:cNvGrpSpPr>
                <a:grpSpLocks/>
              </p:cNvGrpSpPr>
              <p:nvPr/>
            </p:nvGrpSpPr>
            <p:grpSpPr bwMode="auto">
              <a:xfrm>
                <a:off x="3193" y="1019"/>
                <a:ext cx="2284" cy="1450"/>
                <a:chOff x="3188" y="1028"/>
                <a:chExt cx="2284" cy="1450"/>
              </a:xfrm>
            </p:grpSpPr>
            <p:sp>
              <p:nvSpPr>
                <p:cNvPr id="625731" name="Shape 625730"/>
                <p:cNvSpPr>
                  <a:spLocks/>
                </p:cNvSpPr>
                <p:nvPr/>
              </p:nvSpPr>
              <p:spPr bwMode="auto">
                <a:xfrm>
                  <a:off x="5024" y="1028"/>
                  <a:ext cx="448" cy="372"/>
                </a:xfrm>
                <a:custGeom>
                  <a:avLst/>
                  <a:gdLst/>
                  <a:ahLst/>
                  <a:cxnLst>
                    <a:cxn ang="0">
                      <a:pos x="0" y="372"/>
                    </a:cxn>
                    <a:cxn ang="0">
                      <a:pos x="448" y="0"/>
                    </a:cxn>
                  </a:cxnLst>
                  <a:rect l="0" t="0" r="0" b="0"/>
                  <a:pathLst>
                    <a:path w="448" h="372">
                      <a:moveTo>
                        <a:pt x="0" y="372"/>
                      </a:moveTo>
                      <a:cubicBezTo>
                        <a:pt x="116" y="234"/>
                        <a:pt x="355" y="77"/>
                        <a:pt x="448" y="0"/>
                      </a:cubicBezTo>
                    </a:path>
                  </a:pathLst>
                </a:custGeom>
                <a:noFill/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anchor="ctr" compatLnSpc="1"/>
                <a:lstStyle/>
                <a:p>
                  <a:endParaRPr lang="en-US"/>
                </a:p>
              </p:txBody>
            </p:sp>
            <p:sp>
              <p:nvSpPr>
                <p:cNvPr id="625732" name="Shape 625731"/>
                <p:cNvSpPr>
                  <a:spLocks/>
                </p:cNvSpPr>
                <p:nvPr/>
              </p:nvSpPr>
              <p:spPr bwMode="auto">
                <a:xfrm>
                  <a:off x="3188" y="1400"/>
                  <a:ext cx="1852" cy="1078"/>
                </a:xfrm>
                <a:custGeom>
                  <a:avLst/>
                  <a:gdLst/>
                  <a:ahLst/>
                  <a:cxnLst>
                    <a:cxn ang="0">
                      <a:pos x="0" y="1072"/>
                    </a:cxn>
                    <a:cxn ang="0">
                      <a:pos x="458" y="1066"/>
                    </a:cxn>
                    <a:cxn ang="0">
                      <a:pos x="628" y="1032"/>
                    </a:cxn>
                    <a:cxn ang="0">
                      <a:pos x="758" y="972"/>
                    </a:cxn>
                    <a:cxn ang="0">
                      <a:pos x="872" y="754"/>
                    </a:cxn>
                    <a:cxn ang="0">
                      <a:pos x="1084" y="608"/>
                    </a:cxn>
                    <a:cxn ang="0">
                      <a:pos x="1260" y="420"/>
                    </a:cxn>
                    <a:cxn ang="0">
                      <a:pos x="1516" y="336"/>
                    </a:cxn>
                    <a:cxn ang="0">
                      <a:pos x="1620" y="254"/>
                    </a:cxn>
                    <a:cxn ang="0">
                      <a:pos x="1678" y="168"/>
                    </a:cxn>
                    <a:cxn ang="0">
                      <a:pos x="1772" y="30"/>
                    </a:cxn>
                    <a:cxn ang="0">
                      <a:pos x="1852" y="0"/>
                    </a:cxn>
                  </a:cxnLst>
                  <a:rect l="0" t="0" r="0" b="0"/>
                  <a:pathLst>
                    <a:path w="1852" h="1078">
                      <a:moveTo>
                        <a:pt x="0" y="1072"/>
                      </a:moveTo>
                      <a:cubicBezTo>
                        <a:pt x="62" y="1040"/>
                        <a:pt x="378" y="1054"/>
                        <a:pt x="458" y="1066"/>
                      </a:cubicBezTo>
                      <a:cubicBezTo>
                        <a:pt x="538" y="1078"/>
                        <a:pt x="578" y="1048"/>
                        <a:pt x="628" y="1032"/>
                      </a:cubicBezTo>
                      <a:cubicBezTo>
                        <a:pt x="678" y="1016"/>
                        <a:pt x="717" y="1018"/>
                        <a:pt x="758" y="972"/>
                      </a:cubicBezTo>
                      <a:cubicBezTo>
                        <a:pt x="799" y="926"/>
                        <a:pt x="838" y="764"/>
                        <a:pt x="872" y="754"/>
                      </a:cubicBezTo>
                      <a:cubicBezTo>
                        <a:pt x="906" y="744"/>
                        <a:pt x="1044" y="662"/>
                        <a:pt x="1084" y="608"/>
                      </a:cubicBezTo>
                      <a:cubicBezTo>
                        <a:pt x="1124" y="554"/>
                        <a:pt x="1188" y="465"/>
                        <a:pt x="1260" y="420"/>
                      </a:cubicBezTo>
                      <a:cubicBezTo>
                        <a:pt x="1332" y="375"/>
                        <a:pt x="1456" y="364"/>
                        <a:pt x="1516" y="336"/>
                      </a:cubicBezTo>
                      <a:cubicBezTo>
                        <a:pt x="1576" y="308"/>
                        <a:pt x="1593" y="282"/>
                        <a:pt x="1620" y="254"/>
                      </a:cubicBezTo>
                      <a:cubicBezTo>
                        <a:pt x="1647" y="226"/>
                        <a:pt x="1653" y="205"/>
                        <a:pt x="1678" y="168"/>
                      </a:cubicBezTo>
                      <a:cubicBezTo>
                        <a:pt x="1703" y="131"/>
                        <a:pt x="1743" y="58"/>
                        <a:pt x="1772" y="30"/>
                      </a:cubicBezTo>
                      <a:cubicBezTo>
                        <a:pt x="1801" y="2"/>
                        <a:pt x="1836" y="6"/>
                        <a:pt x="1852" y="0"/>
                      </a:cubicBezTo>
                    </a:path>
                  </a:pathLst>
                </a:custGeom>
                <a:noFill/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anchor="ctr" compatLnSpc="1"/>
                <a:lstStyle/>
                <a:p>
                  <a:endParaRPr lang="en-US"/>
                </a:p>
              </p:txBody>
            </p:sp>
          </p:grpSp>
        </p:grpSp>
        <p:sp>
          <p:nvSpPr>
            <p:cNvPr id="625750" name="Oval 625749"/>
            <p:cNvSpPr>
              <a:spLocks noChangeArrowheads="1"/>
            </p:cNvSpPr>
            <p:nvPr/>
          </p:nvSpPr>
          <p:spPr bwMode="auto">
            <a:xfrm>
              <a:off x="3402" y="2998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751" name="Oval 625750"/>
            <p:cNvSpPr>
              <a:spLocks noChangeArrowheads="1"/>
            </p:cNvSpPr>
            <p:nvPr/>
          </p:nvSpPr>
          <p:spPr bwMode="auto">
            <a:xfrm>
              <a:off x="3277" y="2604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752" name="Oval 625751"/>
            <p:cNvSpPr>
              <a:spLocks noChangeArrowheads="1"/>
            </p:cNvSpPr>
            <p:nvPr/>
          </p:nvSpPr>
          <p:spPr bwMode="auto">
            <a:xfrm>
              <a:off x="3133" y="2395"/>
              <a:ext cx="148" cy="14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625753" name="Oval 625752"/>
            <p:cNvSpPr>
              <a:spLocks noChangeArrowheads="1"/>
            </p:cNvSpPr>
            <p:nvPr/>
          </p:nvSpPr>
          <p:spPr bwMode="auto">
            <a:xfrm>
              <a:off x="3550" y="3425"/>
              <a:ext cx="148" cy="14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8F899-E3CA-8E48-B06A-FC9E2663C8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0476-365A-6C46-943E-B9BFE3DA0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16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0"/>
                                        <p:tgtEl>
                                          <p:spTgt spid="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Title 63180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Contingency Strategy</a:t>
            </a:r>
          </a:p>
        </p:txBody>
      </p:sp>
      <p:sp>
        <p:nvSpPr>
          <p:cNvPr id="631811" name="Text Placeholder 631810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Based on (reversed)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Find instruction sequences for shortest paths from all possible current locations to the destination</a:t>
            </a:r>
          </a:p>
          <a:p>
            <a:pPr lvl="1"/>
            <a:r>
              <a:rPr lang="en-US" dirty="0"/>
              <a:t>Select instruction sequence that most likely reaches the goal</a:t>
            </a:r>
          </a:p>
          <a:p>
            <a:pPr lvl="1"/>
            <a:r>
              <a:rPr lang="en-US" dirty="0"/>
              <a:t>Follow instruction sequence; ignore instructions that cannot be executed</a:t>
            </a:r>
          </a:p>
          <a:p>
            <a:pPr lvl="1"/>
            <a:r>
              <a:rPr lang="en-US" dirty="0"/>
              <a:t>If destination is reached then end, else repeat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843EC9-3249-4842-939C-92CDDEC09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DF6E1-2581-2042-8A69-0F2DFE45D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about Rendezvousing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Study of Colbert, 2001</a:t>
            </a:r>
          </a:p>
          <a:p>
            <a:pPr lvl="1"/>
            <a:r>
              <a:rPr lang="en-US" dirty="0"/>
              <a:t>Friend finding:</a:t>
            </a:r>
          </a:p>
          <a:p>
            <a:pPr lvl="2"/>
            <a:r>
              <a:rPr lang="en-US" dirty="0"/>
              <a:t>Asked participants to estimate the number of people with whom they would have long-standing agreements to obtain position information or permit their position to be obtained</a:t>
            </a:r>
          </a:p>
          <a:p>
            <a:pPr lvl="1"/>
            <a:r>
              <a:rPr lang="en-US" dirty="0"/>
              <a:t>Participants: 17 male and 17 female students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Many students had at least 10 individuals on their lists!</a:t>
            </a:r>
          </a:p>
          <a:p>
            <a:pPr lvl="1"/>
            <a:r>
              <a:rPr lang="en-US" dirty="0"/>
              <a:t>Colbert questioned their accuracy</a:t>
            </a:r>
          </a:p>
          <a:p>
            <a:pPr lvl="1"/>
            <a:r>
              <a:rPr lang="en-US" dirty="0"/>
              <a:t>Participants might have different or unstated expectations about the possible, future use of this service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CEB708-1642-8A41-860A-45712D8392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E2135-D4AD-6547-94D3-238828A5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539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Future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1E9DB2-70B2-4B4C-A36B-6B07E8B90E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DF23B9-C700-E549-8BB2-4B94C894F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05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Obfuscation</a:t>
            </a:r>
          </a:p>
          <a:p>
            <a:pPr lvl="1"/>
            <a:r>
              <a:rPr lang="en-US" dirty="0"/>
              <a:t>Enables an individual’s identity to be revealed, facilitating authentication and personalization </a:t>
            </a:r>
          </a:p>
          <a:p>
            <a:pPr lvl="1"/>
            <a:r>
              <a:rPr lang="en-US" dirty="0"/>
              <a:t>An individual can balance the desired level of privacy against the desired quality of service </a:t>
            </a:r>
          </a:p>
          <a:p>
            <a:r>
              <a:rPr lang="en-US" dirty="0"/>
              <a:t>Decentralized privacy preserving approaches</a:t>
            </a:r>
          </a:p>
          <a:p>
            <a:pPr lvl="1"/>
            <a:r>
              <a:rPr lang="en-US" dirty="0"/>
              <a:t>Nearest neighbor queries</a:t>
            </a:r>
          </a:p>
          <a:p>
            <a:pPr lvl="1"/>
            <a:r>
              <a:rPr lang="en-US" dirty="0"/>
              <a:t>Group nearest neighbor queries</a:t>
            </a:r>
          </a:p>
          <a:p>
            <a:r>
              <a:rPr lang="en-US" dirty="0"/>
              <a:t>Continuous location-based services</a:t>
            </a:r>
          </a:p>
          <a:p>
            <a:pPr lvl="1"/>
            <a:r>
              <a:rPr lang="en-US" dirty="0"/>
              <a:t>Counters the combined Query Trajectory and Maximum Movement Boundary Attack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9F74A-BEA1-C64D-9ACA-6D20A8485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97AA3B-7A8E-7243-AA4B-75635CD62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937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Location Authentication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Provide verified locations to determine if users are where they claim they are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PAYD (Pay As You Drive) insurance policy</a:t>
            </a:r>
          </a:p>
          <a:p>
            <a:pPr lvl="1"/>
            <a:r>
              <a:rPr lang="en-US" dirty="0"/>
              <a:t>Prevention of CC fraud</a:t>
            </a:r>
          </a:p>
          <a:p>
            <a:pPr lvl="1"/>
            <a:r>
              <a:rPr lang="en-US" dirty="0"/>
              <a:t>Restricting information access (mobile phone, laptop)</a:t>
            </a:r>
          </a:p>
          <a:p>
            <a:r>
              <a:rPr lang="en-US" dirty="0"/>
              <a:t>System</a:t>
            </a:r>
          </a:p>
          <a:p>
            <a:pPr lvl="1"/>
            <a:r>
              <a:rPr lang="en-US" dirty="0"/>
              <a:t>Explicitly request verified locations in advance?</a:t>
            </a:r>
          </a:p>
          <a:p>
            <a:pPr lvl="1"/>
            <a:r>
              <a:rPr lang="en-US" dirty="0"/>
              <a:t>Continuous tracking of individuals with high spatial and temporal accuracy?</a:t>
            </a:r>
          </a:p>
          <a:p>
            <a:pPr lvl="1"/>
            <a:r>
              <a:rPr lang="en-US" dirty="0"/>
              <a:t>What should we do?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D35BF6-E3C2-F54F-9C2E-09F12EE641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F8E47-A8C7-DD41-8D88-F921E278D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2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Information privacy for ubiquitous systems</a:t>
            </a:r>
          </a:p>
          <a:p>
            <a:pPr lvl="1"/>
            <a:r>
              <a:rPr lang="en-US" dirty="0"/>
              <a:t>Location privacy is a subset of information privacy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Activity information from a wireless snooping attack</a:t>
            </a:r>
          </a:p>
          <a:p>
            <a:pPr lvl="2"/>
            <a:r>
              <a:rPr lang="en-US" dirty="0"/>
              <a:t>Cooking, showering, toileting, and sleeping by eavesdropping on the wireless transmissions of sensors</a:t>
            </a:r>
          </a:p>
          <a:p>
            <a:pPr lvl="2"/>
            <a:r>
              <a:rPr lang="en-US" dirty="0"/>
              <a:t>Works even if all of transmissions are encrypted</a:t>
            </a:r>
          </a:p>
          <a:p>
            <a:pPr lvl="1"/>
            <a:r>
              <a:rPr lang="en-US" dirty="0"/>
              <a:t>“Do not sweat your privacy”</a:t>
            </a:r>
          </a:p>
          <a:p>
            <a:pPr lvl="2"/>
            <a:r>
              <a:rPr lang="en-US" dirty="0"/>
              <a:t>Humidity sensors to infer the number of people in a room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9D091-2770-E943-B613-3E6FD99DDF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C59A8-A73C-E946-B9C4-0A2B34AA9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520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accepted quantification of location privacy</a:t>
            </a:r>
          </a:p>
          <a:p>
            <a:r>
              <a:rPr lang="en-US" dirty="0"/>
              <a:t>Types of inference attacks for continuous queries</a:t>
            </a:r>
          </a:p>
          <a:p>
            <a:r>
              <a:rPr lang="en-US" dirty="0"/>
              <a:t>Approaches to protect location privacy for continuous queries</a:t>
            </a:r>
          </a:p>
          <a:p>
            <a:r>
              <a:rPr lang="en-US" dirty="0"/>
              <a:t>A definitive study on the importance of location privacy</a:t>
            </a:r>
          </a:p>
          <a:p>
            <a:r>
              <a:rPr lang="en-US" dirty="0"/>
              <a:t>Formal approach to trajectory privacy</a:t>
            </a:r>
          </a:p>
          <a:p>
            <a:r>
              <a:rPr lang="en-US" dirty="0"/>
              <a:t>Decentralized frameworks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48EE3-F6A7-C24E-8D68-B55BAF2687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COMP90018 - Mobile Computing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E634C-ABD2-5F40-91BC-0B7D1B94A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864E42-323D-254B-B60E-673D47EFB50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76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|0.2|0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5144</Words>
  <Application>Microsoft Macintosh PowerPoint</Application>
  <PresentationFormat>On-screen Show (4:3)</PresentationFormat>
  <Paragraphs>1459</Paragraphs>
  <Slides>94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4" baseType="lpstr">
      <vt:lpstr>Apple Chancery</vt:lpstr>
      <vt:lpstr>Arial</vt:lpstr>
      <vt:lpstr>Calibri</vt:lpstr>
      <vt:lpstr>Calibri Light</vt:lpstr>
      <vt:lpstr>Symbol</vt:lpstr>
      <vt:lpstr>Tahoma</vt:lpstr>
      <vt:lpstr>Times New Roman</vt:lpstr>
      <vt:lpstr>Tw Cen MT</vt:lpstr>
      <vt:lpstr>Wingdings</vt:lpstr>
      <vt:lpstr>Office Theme</vt:lpstr>
      <vt:lpstr>COMP90018 Mobile Computing Systems Programming</vt:lpstr>
      <vt:lpstr>Location-based Services</vt:lpstr>
      <vt:lpstr>Privacy Concerns …</vt:lpstr>
      <vt:lpstr>Location Privacy</vt:lpstr>
      <vt:lpstr>The Importance of Location Privacy</vt:lpstr>
      <vt:lpstr>Sightings of Celebrities in Real-Time</vt:lpstr>
      <vt:lpstr>Tracking of Individuals</vt:lpstr>
      <vt:lpstr>Do people care about location privacy?</vt:lpstr>
      <vt:lpstr>Study about Rendezvousing</vt:lpstr>
      <vt:lpstr>User Needs for Location-Aware Mobile Services</vt:lpstr>
      <vt:lpstr>How much is Location Privacy Worth?</vt:lpstr>
      <vt:lpstr>Gathering GPS Data from Drivers</vt:lpstr>
      <vt:lpstr>Privacy Concerns: Presence Services</vt:lpstr>
      <vt:lpstr>Microsoft in 2011 (Data Privacy Day)</vt:lpstr>
      <vt:lpstr>Techniques for Location Privacy</vt:lpstr>
      <vt:lpstr>Stealth</vt:lpstr>
      <vt:lpstr>Anonymity-Based Approaches</vt:lpstr>
      <vt:lpstr>K-Anonymity</vt:lpstr>
      <vt:lpstr>Anonymity: Cloaking</vt:lpstr>
      <vt:lpstr>Spatial Cloaking (kmin = 4) </vt:lpstr>
      <vt:lpstr>Basic Model </vt:lpstr>
      <vt:lpstr>Location Privacy through Obfuscation</vt:lpstr>
      <vt:lpstr>Workshop on Location-aware Computing</vt:lpstr>
      <vt:lpstr>Obfuscation</vt:lpstr>
      <vt:lpstr>Motivation for Obfuscation</vt:lpstr>
      <vt:lpstr>Strategies for Imperfection</vt:lpstr>
      <vt:lpstr>Example Obfuscation Set</vt:lpstr>
      <vt:lpstr>Obfuscation Algorithm</vt:lpstr>
      <vt:lpstr>Prerequisites </vt:lpstr>
      <vt:lpstr>Negotiation Algorithm (NN Queries)</vt:lpstr>
      <vt:lpstr>Visualizing the Algorithm</vt:lpstr>
      <vt:lpstr>How to Compute δ</vt:lpstr>
      <vt:lpstr>Computing δ Using Dijkstra </vt:lpstr>
      <vt:lpstr>L-Diversity I</vt:lpstr>
      <vt:lpstr>L-Diversity II</vt:lpstr>
      <vt:lpstr>Decentralized Approach to Location Privacy</vt:lpstr>
      <vt:lpstr>Centralized Approaches</vt:lpstr>
      <vt:lpstr>Do Not Trust Anyone: Go Decentralized!</vt:lpstr>
      <vt:lpstr>Decentralized Approach</vt:lpstr>
      <vt:lpstr>Locally Cloaked Area (LCA)</vt:lpstr>
      <vt:lpstr>Globally Cloaked Area (GCA)</vt:lpstr>
      <vt:lpstr>Approximating the GCA (1)</vt:lpstr>
      <vt:lpstr>Approximating the GCA (2)</vt:lpstr>
      <vt:lpstr>Approximating the GCA (3)</vt:lpstr>
      <vt:lpstr>Random Selection</vt:lpstr>
      <vt:lpstr>Random Selection</vt:lpstr>
      <vt:lpstr>Frequency Computation</vt:lpstr>
      <vt:lpstr>Naïve Versus Near-Uniform Selection</vt:lpstr>
      <vt:lpstr>Secure Communication</vt:lpstr>
      <vt:lpstr>Privacy Preserving Group NN Queries</vt:lpstr>
      <vt:lpstr>Privacy Preserving k-GNN Queries</vt:lpstr>
      <vt:lpstr>Private Group Nearest Neighbor Queries</vt:lpstr>
      <vt:lpstr>Distance Intersection Attack I</vt:lpstr>
      <vt:lpstr>Distance Intersection Attack II</vt:lpstr>
      <vt:lpstr>Solution: Use Aggregate Information</vt:lpstr>
      <vt:lpstr>Attacks to Location Privacy</vt:lpstr>
      <vt:lpstr>Query Sampling Attack</vt:lpstr>
      <vt:lpstr>Query Tracking Attack</vt:lpstr>
      <vt:lpstr>Maximum Movement Boundary Attack</vt:lpstr>
      <vt:lpstr>Query Trajectory Attack</vt:lpstr>
      <vt:lpstr>Context Inference (Outdoor)</vt:lpstr>
      <vt:lpstr>Context Inference (Indoor)</vt:lpstr>
      <vt:lpstr>Privacy Preserving Moving NN Queries</vt:lpstr>
      <vt:lpstr>Moving kNN Queries</vt:lpstr>
      <vt:lpstr>Combined Attack</vt:lpstr>
      <vt:lpstr>Problem Setup</vt:lpstr>
      <vt:lpstr>Confidence Level</vt:lpstr>
      <vt:lpstr>Computing Consecutive Rectangles </vt:lpstr>
      <vt:lpstr>Private Data Exchange</vt:lpstr>
      <vt:lpstr>Tell Me What You Want And I Will Tell Others Where You Have Been</vt:lpstr>
      <vt:lpstr>Experiments using POI Datasets</vt:lpstr>
      <vt:lpstr>Sensitive Trajectory Datasets</vt:lpstr>
      <vt:lpstr>Measuring Privacy and Utility</vt:lpstr>
      <vt:lpstr>Negative Information</vt:lpstr>
      <vt:lpstr>Monitoring Moving Objects</vt:lpstr>
      <vt:lpstr>What is Negative Information?</vt:lpstr>
      <vt:lpstr>Negative Information for Privacy</vt:lpstr>
      <vt:lpstr>Estimating Average Velocity</vt:lpstr>
      <vt:lpstr>Metrics for Location Privacy</vt:lpstr>
      <vt:lpstr>What is a Good Metric?</vt:lpstr>
      <vt:lpstr>Anonymity Sets</vt:lpstr>
      <vt:lpstr>Obfuscation Sets</vt:lpstr>
      <vt:lpstr>Distance Measures</vt:lpstr>
      <vt:lpstr>Entropy</vt:lpstr>
      <vt:lpstr>Navigation Under Imprecision</vt:lpstr>
      <vt:lpstr>Navigation under Imprecision</vt:lpstr>
      <vt:lpstr>Contingency Strategy</vt:lpstr>
      <vt:lpstr>Contingency Strategy</vt:lpstr>
      <vt:lpstr>Contingency Strategy</vt:lpstr>
      <vt:lpstr>Summary &amp; Future</vt:lpstr>
      <vt:lpstr>Summary</vt:lpstr>
      <vt:lpstr>Private Location Authentication</vt:lpstr>
      <vt:lpstr>Information Privacy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COMP90018 Mobile Computing Systems Programming</dc:title>
  <dc:creator>Vassilis Kostakos</dc:creator>
  <cp:lastModifiedBy>Vassilis Kostakos</cp:lastModifiedBy>
  <cp:revision>20</cp:revision>
  <dcterms:created xsi:type="dcterms:W3CDTF">2019-05-30T00:14:47Z</dcterms:created>
  <dcterms:modified xsi:type="dcterms:W3CDTF">2019-05-30T04:49:55Z</dcterms:modified>
</cp:coreProperties>
</file>