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8" r:id="rId3"/>
    <p:sldId id="279" r:id="rId4"/>
    <p:sldId id="280" r:id="rId5"/>
    <p:sldId id="258" r:id="rId6"/>
    <p:sldId id="259" r:id="rId7"/>
    <p:sldId id="262" r:id="rId8"/>
    <p:sldId id="260" r:id="rId9"/>
    <p:sldId id="261" r:id="rId10"/>
    <p:sldId id="263" r:id="rId11"/>
    <p:sldId id="265" r:id="rId12"/>
    <p:sldId id="264" r:id="rId13"/>
    <p:sldId id="266" r:id="rId14"/>
    <p:sldId id="267" r:id="rId15"/>
    <p:sldId id="268" r:id="rId16"/>
    <p:sldId id="269" r:id="rId17"/>
    <p:sldId id="270" r:id="rId18"/>
    <p:sldId id="271" r:id="rId19"/>
    <p:sldId id="272" r:id="rId20"/>
    <p:sldId id="277" r:id="rId21"/>
    <p:sldId id="274" r:id="rId22"/>
    <p:sldId id="273" r:id="rId23"/>
    <p:sldId id="282" r:id="rId24"/>
    <p:sldId id="275"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77353"/>
  </p:normalViewPr>
  <p:slideViewPr>
    <p:cSldViewPr snapToGrid="0" snapToObjects="1">
      <p:cViewPr varScale="1">
        <p:scale>
          <a:sx n="67" d="100"/>
          <a:sy n="67" d="100"/>
        </p:scale>
        <p:origin x="12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E2683-D65A-3840-BD23-75E66779E612}"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D0A5F-5235-3E41-ABAD-5C51E698AF24}" type="slidenum">
              <a:rPr lang="en-US" smtClean="0"/>
              <a:t>‹#›</a:t>
            </a:fld>
            <a:endParaRPr lang="en-US"/>
          </a:p>
        </p:txBody>
      </p:sp>
    </p:spTree>
    <p:extLst>
      <p:ext uri="{BB962C8B-B14F-4D97-AF65-F5344CB8AC3E}">
        <p14:creationId xmlns:p14="http://schemas.microsoft.com/office/powerpoint/2010/main" val="10348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BDD7D-5353-874E-8D76-9EDBF0201FC1}" type="slidenum">
              <a:rPr lang="en-US" smtClean="0"/>
              <a:t>1</a:t>
            </a:fld>
            <a:endParaRPr lang="en-US"/>
          </a:p>
        </p:txBody>
      </p:sp>
    </p:spTree>
    <p:extLst>
      <p:ext uri="{BB962C8B-B14F-4D97-AF65-F5344CB8AC3E}">
        <p14:creationId xmlns:p14="http://schemas.microsoft.com/office/powerpoint/2010/main" val="28918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we play an action, we only get the feedback of the action we just played at a certain state, but no other states.</a:t>
            </a:r>
          </a:p>
          <a:p>
            <a:endParaRPr lang="en-US" dirty="0"/>
          </a:p>
          <a:p>
            <a:r>
              <a:rPr lang="en-US" dirty="0"/>
              <a:t>It didn’t provide any</a:t>
            </a:r>
            <a:r>
              <a:rPr lang="en-US" baseline="0" dirty="0"/>
              <a:t> feedback for other states.</a:t>
            </a:r>
            <a:endParaRPr lang="en-US" dirty="0"/>
          </a:p>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19</a:t>
            </a:fld>
            <a:endParaRPr lang="en-US"/>
          </a:p>
        </p:txBody>
      </p:sp>
    </p:spTree>
    <p:extLst>
      <p:ext uri="{BB962C8B-B14F-4D97-AF65-F5344CB8AC3E}">
        <p14:creationId xmlns:p14="http://schemas.microsoft.com/office/powerpoint/2010/main" val="10990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30D59-7451-484B-A1C0-8FEB1288124A}" type="slidenum">
              <a:rPr lang="en-US" smtClean="0"/>
              <a:t>5</a:t>
            </a:fld>
            <a:endParaRPr lang="en-US"/>
          </a:p>
        </p:txBody>
      </p:sp>
    </p:spTree>
    <p:extLst>
      <p:ext uri="{BB962C8B-B14F-4D97-AF65-F5344CB8AC3E}">
        <p14:creationId xmlns:p14="http://schemas.microsoft.com/office/powerpoint/2010/main" val="11022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7</a:t>
            </a:fld>
            <a:endParaRPr lang="en-US"/>
          </a:p>
        </p:txBody>
      </p:sp>
    </p:spTree>
    <p:extLst>
      <p:ext uri="{BB962C8B-B14F-4D97-AF65-F5344CB8AC3E}">
        <p14:creationId xmlns:p14="http://schemas.microsoft.com/office/powerpoint/2010/main" val="35264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9</a:t>
            </a:fld>
            <a:endParaRPr lang="en-US"/>
          </a:p>
        </p:txBody>
      </p:sp>
    </p:spTree>
    <p:extLst>
      <p:ext uri="{BB962C8B-B14F-4D97-AF65-F5344CB8AC3E}">
        <p14:creationId xmlns:p14="http://schemas.microsoft.com/office/powerpoint/2010/main" val="85131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10</a:t>
            </a:fld>
            <a:endParaRPr lang="en-US"/>
          </a:p>
        </p:txBody>
      </p:sp>
    </p:spTree>
    <p:extLst>
      <p:ext uri="{BB962C8B-B14F-4D97-AF65-F5344CB8AC3E}">
        <p14:creationId xmlns:p14="http://schemas.microsoft.com/office/powerpoint/2010/main" val="6077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11</a:t>
            </a:fld>
            <a:endParaRPr lang="en-US"/>
          </a:p>
        </p:txBody>
      </p:sp>
    </p:spTree>
    <p:extLst>
      <p:ext uri="{BB962C8B-B14F-4D97-AF65-F5344CB8AC3E}">
        <p14:creationId xmlns:p14="http://schemas.microsoft.com/office/powerpoint/2010/main" val="136759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Q-table:</a:t>
            </a:r>
            <a:r>
              <a:rPr lang="en-US" b="1" baseline="0" dirty="0"/>
              <a:t> </a:t>
            </a:r>
            <a:r>
              <a:rPr lang="en-US" baseline="0" dirty="0"/>
              <a:t>to represent Q-value(</a:t>
            </a:r>
            <a:r>
              <a:rPr lang="en-US" baseline="0" dirty="0" err="1"/>
              <a:t>s,a</a:t>
            </a:r>
            <a:r>
              <a:rPr lang="en-US" baseline="0" dirty="0"/>
              <a:t>) each pair</a:t>
            </a:r>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13</a:t>
            </a:fld>
            <a:endParaRPr lang="en-US"/>
          </a:p>
        </p:txBody>
      </p:sp>
    </p:spTree>
    <p:extLst>
      <p:ext uri="{BB962C8B-B14F-4D97-AF65-F5344CB8AC3E}">
        <p14:creationId xmlns:p14="http://schemas.microsoft.com/office/powerpoint/2010/main" val="47094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14</a:t>
            </a:fld>
            <a:endParaRPr lang="en-US"/>
          </a:p>
        </p:txBody>
      </p:sp>
    </p:spTree>
    <p:extLst>
      <p:ext uri="{BB962C8B-B14F-4D97-AF65-F5344CB8AC3E}">
        <p14:creationId xmlns:p14="http://schemas.microsoft.com/office/powerpoint/2010/main" val="656958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several episodes, each episode will start from initial state s. </a:t>
            </a:r>
            <a:endParaRPr lang="en-US" dirty="0"/>
          </a:p>
        </p:txBody>
      </p:sp>
      <p:sp>
        <p:nvSpPr>
          <p:cNvPr id="4" name="Slide Number Placeholder 3"/>
          <p:cNvSpPr>
            <a:spLocks noGrp="1"/>
          </p:cNvSpPr>
          <p:nvPr>
            <p:ph type="sldNum" sz="quarter" idx="10"/>
          </p:nvPr>
        </p:nvSpPr>
        <p:spPr/>
        <p:txBody>
          <a:bodyPr/>
          <a:lstStyle/>
          <a:p>
            <a:fld id="{BCDD0A5F-5235-3E41-ABAD-5C51E698AF24}" type="slidenum">
              <a:rPr lang="en-US" smtClean="0"/>
              <a:t>15</a:t>
            </a:fld>
            <a:endParaRPr lang="en-US"/>
          </a:p>
        </p:txBody>
      </p:sp>
    </p:spTree>
    <p:extLst>
      <p:ext uri="{BB962C8B-B14F-4D97-AF65-F5344CB8AC3E}">
        <p14:creationId xmlns:p14="http://schemas.microsoft.com/office/powerpoint/2010/main" val="164245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7F8892-A895-8B4F-AEFC-F8512AE10A7D}"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54683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F8892-A895-8B4F-AEFC-F8512AE10A7D}"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30059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F8892-A895-8B4F-AEFC-F8512AE10A7D}"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1378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F8892-A895-8B4F-AEFC-F8512AE10A7D}"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96058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F8892-A895-8B4F-AEFC-F8512AE10A7D}"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97367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7F8892-A895-8B4F-AEFC-F8512AE10A7D}"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48445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7F8892-A895-8B4F-AEFC-F8512AE10A7D}"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92864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7F8892-A895-8B4F-AEFC-F8512AE10A7D}"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69530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F8892-A895-8B4F-AEFC-F8512AE10A7D}"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55672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7F8892-A895-8B4F-AEFC-F8512AE10A7D}"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16309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7F8892-A895-8B4F-AEFC-F8512AE10A7D}"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E8986-2E89-7E49-9032-8F190D285295}" type="slidenum">
              <a:rPr lang="en-US" smtClean="0"/>
              <a:t>‹#›</a:t>
            </a:fld>
            <a:endParaRPr lang="en-US"/>
          </a:p>
        </p:txBody>
      </p:sp>
    </p:spTree>
    <p:extLst>
      <p:ext uri="{BB962C8B-B14F-4D97-AF65-F5344CB8AC3E}">
        <p14:creationId xmlns:p14="http://schemas.microsoft.com/office/powerpoint/2010/main" val="18091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F8892-A895-8B4F-AEFC-F8512AE10A7D}" type="datetimeFigureOut">
              <a:rPr lang="en-US" smtClean="0"/>
              <a:t>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E8986-2E89-7E49-9032-8F190D285295}" type="slidenum">
              <a:rPr lang="en-US" smtClean="0"/>
              <a:t>‹#›</a:t>
            </a:fld>
            <a:endParaRPr lang="en-US"/>
          </a:p>
        </p:txBody>
      </p:sp>
    </p:spTree>
    <p:extLst>
      <p:ext uri="{BB962C8B-B14F-4D97-AF65-F5344CB8AC3E}">
        <p14:creationId xmlns:p14="http://schemas.microsoft.com/office/powerpoint/2010/main" val="97315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s.eng.unimelb.edu.au/casmas/index.php?r=qoct/subjects"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ps.eng.unimelb.edu.au/casmas/index.php?r=qoct/subjects"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s.eng.unimelb.edu.au/casmas/index.php?r=qoct/subjects"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29" y="1691988"/>
            <a:ext cx="9144000" cy="2387600"/>
          </a:xfrm>
        </p:spPr>
        <p:txBody>
          <a:bodyPr>
            <a:normAutofit/>
          </a:bodyPr>
          <a:lstStyle/>
          <a:p>
            <a:r>
              <a:rPr lang="en-US" sz="4400" dirty="0"/>
              <a:t>COMP90054 AI Planning for Autonomy </a:t>
            </a:r>
            <a:br>
              <a:rPr lang="en-US" sz="4400" dirty="0"/>
            </a:br>
            <a:br>
              <a:rPr lang="en-US" sz="4400" dirty="0"/>
            </a:br>
            <a:r>
              <a:rPr lang="en-US" sz="4400" dirty="0"/>
              <a:t> Workshop Week</a:t>
            </a:r>
            <a:r>
              <a:rPr lang="zh-CN" altLang="en-US" sz="4400" dirty="0"/>
              <a:t> </a:t>
            </a:r>
            <a:r>
              <a:rPr lang="en-US" altLang="zh-CN" sz="4400" dirty="0"/>
              <a:t>10</a:t>
            </a:r>
            <a:endParaRPr lang="en-US" sz="4400" dirty="0"/>
          </a:p>
        </p:txBody>
      </p:sp>
      <p:sp>
        <p:nvSpPr>
          <p:cNvPr id="3" name="TextBox 2"/>
          <p:cNvSpPr txBox="1"/>
          <p:nvPr/>
        </p:nvSpPr>
        <p:spPr>
          <a:xfrm>
            <a:off x="7978589" y="5163670"/>
            <a:ext cx="5988423" cy="646331"/>
          </a:xfrm>
          <a:prstGeom prst="rect">
            <a:avLst/>
          </a:prstGeom>
          <a:noFill/>
        </p:spPr>
        <p:txBody>
          <a:bodyPr wrap="square" rtlCol="0">
            <a:spAutoFit/>
          </a:bodyPr>
          <a:lstStyle/>
          <a:p>
            <a:r>
              <a:rPr lang="en-US" dirty="0" err="1"/>
              <a:t>Ruixi</a:t>
            </a:r>
            <a:endParaRPr lang="en-US" dirty="0"/>
          </a:p>
          <a:p>
            <a:r>
              <a:rPr lang="en-US" dirty="0" err="1"/>
              <a:t>huor@student.unimelb.edu.au</a:t>
            </a:r>
            <a:endParaRPr lang="en-US" dirty="0"/>
          </a:p>
        </p:txBody>
      </p:sp>
    </p:spTree>
    <p:extLst>
      <p:ext uri="{BB962C8B-B14F-4D97-AF65-F5344CB8AC3E}">
        <p14:creationId xmlns:p14="http://schemas.microsoft.com/office/powerpoint/2010/main" val="2140968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2055240"/>
            <a:ext cx="3409950" cy="1789379"/>
          </a:xfrm>
          <a:prstGeom prst="rect">
            <a:avLst/>
          </a:prstGeom>
        </p:spPr>
      </p:pic>
      <p:sp>
        <p:nvSpPr>
          <p:cNvPr id="5" name="Oval 4"/>
          <p:cNvSpPr/>
          <p:nvPr/>
        </p:nvSpPr>
        <p:spPr>
          <a:xfrm>
            <a:off x="1615735" y="3301408"/>
            <a:ext cx="376993" cy="316314"/>
          </a:xfrm>
          <a:prstGeom prst="ellipse">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36790" y="602668"/>
            <a:ext cx="1409360" cy="461665"/>
          </a:xfrm>
          <a:prstGeom prst="rect">
            <a:avLst/>
          </a:prstGeom>
        </p:spPr>
        <p:txBody>
          <a:bodyPr wrap="none">
            <a:spAutoFit/>
          </a:bodyPr>
          <a:lstStyle/>
          <a:p>
            <a:r>
              <a:rPr lang="en-US" sz="2400" b="1" baseline="0" dirty="0"/>
              <a:t>Episode</a:t>
            </a:r>
            <a:r>
              <a:rPr lang="en-US" sz="2400" b="1" dirty="0"/>
              <a:t> 1</a:t>
            </a:r>
          </a:p>
        </p:txBody>
      </p:sp>
      <p:pic>
        <p:nvPicPr>
          <p:cNvPr id="12" name="Picture 11"/>
          <p:cNvPicPr>
            <a:picLocks noChangeAspect="1"/>
          </p:cNvPicPr>
          <p:nvPr/>
        </p:nvPicPr>
        <p:blipFill>
          <a:blip r:embed="rId4"/>
          <a:stretch>
            <a:fillRect/>
          </a:stretch>
        </p:blipFill>
        <p:spPr>
          <a:xfrm>
            <a:off x="1" y="4863890"/>
            <a:ext cx="5194656" cy="1994110"/>
          </a:xfrm>
          <a:prstGeom prst="rect">
            <a:avLst/>
          </a:prstGeom>
        </p:spPr>
      </p:pic>
      <p:cxnSp>
        <p:nvCxnSpPr>
          <p:cNvPr id="13" name="Straight Arrow Connector 12"/>
          <p:cNvCxnSpPr/>
          <p:nvPr/>
        </p:nvCxnSpPr>
        <p:spPr>
          <a:xfrm>
            <a:off x="7099834" y="1938780"/>
            <a:ext cx="613361" cy="0"/>
          </a:xfrm>
          <a:prstGeom prst="straightConnector1">
            <a:avLst/>
          </a:prstGeom>
          <a:ln w="57150">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4701240" y="1439108"/>
                <a:ext cx="7236789" cy="369332"/>
              </a:xfrm>
              <a:prstGeom prst="rect">
                <a:avLst/>
              </a:prstGeom>
            </p:spPr>
            <p:txBody>
              <a:bodyPr wrap="none">
                <a:spAutoFit/>
              </a:bodyPr>
              <a:lstStyle/>
              <a:p>
                <a:r>
                  <a:rPr lang="en-US" b="1" dirty="0">
                    <a:solidFill>
                      <a:srgbClr val="FF0000"/>
                    </a:solidFill>
                  </a:rPr>
                  <a:t>Action Selection</a:t>
                </a:r>
                <a:r>
                  <a:rPr lang="en-US" dirty="0">
                    <a:solidFill>
                      <a:schemeClr val="tx1"/>
                    </a:solidFill>
                  </a:rPr>
                  <a:t>: Choose action a from state s using </a:t>
                </a:r>
                <a:r>
                  <a:rPr lang="en-US" dirty="0">
                    <a:solidFill>
                      <a:srgbClr val="FF0000"/>
                    </a:solidFill>
                  </a:rPr>
                  <a:t>policy</a:t>
                </a:r>
                <a:r>
                  <a:rPr lang="en-US" dirty="0">
                    <a:solidFill>
                      <a:schemeClr val="tx1"/>
                    </a:solidFill>
                  </a:rPr>
                  <a:t>, e.g. </a:t>
                </a:r>
                <a14:m>
                  <m:oMath xmlns:m="http://schemas.openxmlformats.org/officeDocument/2006/math">
                    <m:r>
                      <m:rPr>
                        <m:sty m:val="p"/>
                      </m:rPr>
                      <a:rPr lang="el-GR" b="0" i="1" smtClean="0">
                        <a:solidFill>
                          <a:schemeClr val="tx1"/>
                        </a:solidFill>
                        <a:latin typeface="Cambria Math" charset="0"/>
                        <a:ea typeface="Cambria Math" charset="0"/>
                        <a:cs typeface="Cambria Math" charset="0"/>
                      </a:rPr>
                      <m:t>ε</m:t>
                    </m:r>
                    <m:r>
                      <a:rPr lang="en-US" b="0" i="1" smtClean="0">
                        <a:solidFill>
                          <a:schemeClr val="tx1"/>
                        </a:solidFill>
                        <a:latin typeface="Cambria Math" charset="0"/>
                        <a:ea typeface="Cambria Math" charset="0"/>
                        <a:cs typeface="Cambria Math" charset="0"/>
                      </a:rPr>
                      <m:t>−</m:t>
                    </m:r>
                    <m:r>
                      <a:rPr lang="en-US" b="0" i="1" smtClean="0">
                        <a:solidFill>
                          <a:schemeClr val="tx1"/>
                        </a:solidFill>
                        <a:latin typeface="Cambria Math" charset="0"/>
                        <a:ea typeface="Cambria Math" charset="0"/>
                        <a:cs typeface="Cambria Math" charset="0"/>
                      </a:rPr>
                      <m:t>𝑔𝑟𝑒𝑒𝑑𝑦</m:t>
                    </m:r>
                  </m:oMath>
                </a14:m>
                <a:endParaRPr lang="en-US"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4701240" y="1439108"/>
                <a:ext cx="7236789" cy="369332"/>
              </a:xfrm>
              <a:prstGeom prst="rect">
                <a:avLst/>
              </a:prstGeom>
              <a:blipFill rotWithShape="0">
                <a:blip r:embed="rId5"/>
                <a:stretch>
                  <a:fillRect l="-674" t="-8197" b="-24590"/>
                </a:stretch>
              </a:blipFill>
            </p:spPr>
            <p:txBody>
              <a:bodyPr/>
              <a:lstStyle/>
              <a:p>
                <a:r>
                  <a:rPr lang="en-US">
                    <a:noFill/>
                  </a:rPr>
                  <a:t> </a:t>
                </a:r>
              </a:p>
            </p:txBody>
          </p:sp>
        </mc:Fallback>
      </mc:AlternateContent>
      <p:sp>
        <p:nvSpPr>
          <p:cNvPr id="15" name="TextBox 14"/>
          <p:cNvSpPr txBox="1"/>
          <p:nvPr/>
        </p:nvSpPr>
        <p:spPr>
          <a:xfrm>
            <a:off x="1405137" y="3073327"/>
            <a:ext cx="304800" cy="523220"/>
          </a:xfrm>
          <a:prstGeom prst="rect">
            <a:avLst/>
          </a:prstGeom>
          <a:noFill/>
        </p:spPr>
        <p:txBody>
          <a:bodyPr wrap="square" rtlCol="0">
            <a:spAutoFit/>
          </a:bodyPr>
          <a:lstStyle/>
          <a:p>
            <a:r>
              <a:rPr lang="en-US" sz="2800" b="1" dirty="0"/>
              <a:t>s</a:t>
            </a:r>
          </a:p>
        </p:txBody>
      </p:sp>
      <p:sp>
        <p:nvSpPr>
          <p:cNvPr id="16" name="TextBox 15"/>
          <p:cNvSpPr txBox="1"/>
          <p:nvPr/>
        </p:nvSpPr>
        <p:spPr>
          <a:xfrm>
            <a:off x="2326320" y="3094502"/>
            <a:ext cx="503560" cy="523220"/>
          </a:xfrm>
          <a:prstGeom prst="rect">
            <a:avLst/>
          </a:prstGeom>
          <a:noFill/>
        </p:spPr>
        <p:txBody>
          <a:bodyPr wrap="square" rtlCol="0">
            <a:spAutoFit/>
          </a:bodyPr>
          <a:lstStyle/>
          <a:p>
            <a:r>
              <a:rPr lang="en-US" sz="2800" b="1" dirty="0"/>
              <a:t>s’</a:t>
            </a:r>
          </a:p>
        </p:txBody>
      </p:sp>
      <p:sp>
        <p:nvSpPr>
          <p:cNvPr id="17" name="TextBox 16"/>
          <p:cNvSpPr txBox="1"/>
          <p:nvPr/>
        </p:nvSpPr>
        <p:spPr>
          <a:xfrm>
            <a:off x="4701240" y="2309072"/>
            <a:ext cx="6023910" cy="369332"/>
          </a:xfrm>
          <a:prstGeom prst="rect">
            <a:avLst/>
          </a:prstGeom>
          <a:noFill/>
        </p:spPr>
        <p:txBody>
          <a:bodyPr wrap="square" rtlCol="0">
            <a:spAutoFit/>
          </a:bodyPr>
          <a:lstStyle/>
          <a:p>
            <a:r>
              <a:rPr lang="en-US"/>
              <a:t>Execute </a:t>
            </a:r>
            <a:r>
              <a:rPr lang="en-US" dirty="0"/>
              <a:t>action a and observe the reward r and new state s’</a:t>
            </a:r>
          </a:p>
        </p:txBody>
      </p:sp>
      <p:sp>
        <p:nvSpPr>
          <p:cNvPr id="18" name="TextBox 17"/>
          <p:cNvSpPr txBox="1"/>
          <p:nvPr/>
        </p:nvSpPr>
        <p:spPr>
          <a:xfrm>
            <a:off x="4701240" y="2798937"/>
            <a:ext cx="6023910" cy="369332"/>
          </a:xfrm>
          <a:prstGeom prst="rect">
            <a:avLst/>
          </a:prstGeom>
          <a:noFill/>
        </p:spPr>
        <p:txBody>
          <a:bodyPr wrap="square" rtlCol="0">
            <a:spAutoFit/>
          </a:bodyPr>
          <a:lstStyle/>
          <a:p>
            <a:r>
              <a:rPr lang="en-US" b="1" dirty="0">
                <a:solidFill>
                  <a:srgbClr val="FF0000"/>
                </a:solidFill>
              </a:rPr>
              <a:t>Update Q(s, a) based on the r and s’</a:t>
            </a:r>
          </a:p>
        </p:txBody>
      </p:sp>
      <p:pic>
        <p:nvPicPr>
          <p:cNvPr id="19" name="Picture 18"/>
          <p:cNvPicPr>
            <a:picLocks noChangeAspect="1"/>
          </p:cNvPicPr>
          <p:nvPr/>
        </p:nvPicPr>
        <p:blipFill>
          <a:blip r:embed="rId6"/>
          <a:stretch>
            <a:fillRect/>
          </a:stretch>
        </p:blipFill>
        <p:spPr>
          <a:xfrm>
            <a:off x="4636790" y="3880135"/>
            <a:ext cx="7221924" cy="496051"/>
          </a:xfrm>
          <a:prstGeom prst="rect">
            <a:avLst/>
          </a:prstGeom>
        </p:spPr>
      </p:pic>
      <p:sp>
        <p:nvSpPr>
          <p:cNvPr id="20" name="TextBox 19"/>
          <p:cNvSpPr txBox="1"/>
          <p:nvPr/>
        </p:nvSpPr>
        <p:spPr>
          <a:xfrm>
            <a:off x="533400" y="552450"/>
            <a:ext cx="2857500" cy="646331"/>
          </a:xfrm>
          <a:prstGeom prst="rect">
            <a:avLst/>
          </a:prstGeom>
          <a:noFill/>
        </p:spPr>
        <p:txBody>
          <a:bodyPr wrap="square" rtlCol="0">
            <a:spAutoFit/>
          </a:bodyPr>
          <a:lstStyle/>
          <a:p>
            <a:r>
              <a:rPr lang="en-US" altLang="zh-CN" sz="3600" b="1" dirty="0">
                <a:solidFill>
                  <a:srgbClr val="FF0000"/>
                </a:solidFill>
              </a:rPr>
              <a:t>Q-Learning</a:t>
            </a:r>
            <a:endParaRPr lang="en-US" sz="3600" b="1" dirty="0">
              <a:solidFill>
                <a:srgbClr val="FF0000"/>
              </a:solidFill>
            </a:endParaRPr>
          </a:p>
        </p:txBody>
      </p:sp>
      <p:sp>
        <p:nvSpPr>
          <p:cNvPr id="21" name="Left Brace 20"/>
          <p:cNvSpPr/>
          <p:nvPr/>
        </p:nvSpPr>
        <p:spPr>
          <a:xfrm rot="5400000">
            <a:off x="8781918" y="2684406"/>
            <a:ext cx="324113" cy="2190750"/>
          </a:xfrm>
          <a:prstGeom prst="leftBrace">
            <a:avLst>
              <a:gd name="adj1" fmla="val 8333"/>
              <a:gd name="adj2" fmla="val 48853"/>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2" name="TextBox 21"/>
          <p:cNvSpPr txBox="1"/>
          <p:nvPr/>
        </p:nvSpPr>
        <p:spPr>
          <a:xfrm>
            <a:off x="8348707" y="3326482"/>
            <a:ext cx="1733550" cy="369332"/>
          </a:xfrm>
          <a:prstGeom prst="rect">
            <a:avLst/>
          </a:prstGeom>
          <a:noFill/>
        </p:spPr>
        <p:txBody>
          <a:bodyPr wrap="square" rtlCol="0">
            <a:spAutoFit/>
          </a:bodyPr>
          <a:lstStyle/>
          <a:p>
            <a:r>
              <a:rPr lang="en-US" b="1" dirty="0">
                <a:solidFill>
                  <a:srgbClr val="00B050"/>
                </a:solidFill>
              </a:rPr>
              <a:t>recent value </a:t>
            </a:r>
          </a:p>
        </p:txBody>
      </p:sp>
      <p:sp>
        <p:nvSpPr>
          <p:cNvPr id="23" name="TextBox 22"/>
          <p:cNvSpPr txBox="1"/>
          <p:nvPr/>
        </p:nvSpPr>
        <p:spPr>
          <a:xfrm>
            <a:off x="6344942" y="3341497"/>
            <a:ext cx="1733550" cy="369332"/>
          </a:xfrm>
          <a:prstGeom prst="rect">
            <a:avLst/>
          </a:prstGeom>
          <a:noFill/>
        </p:spPr>
        <p:txBody>
          <a:bodyPr wrap="square" rtlCol="0">
            <a:spAutoFit/>
          </a:bodyPr>
          <a:lstStyle/>
          <a:p>
            <a:r>
              <a:rPr lang="en-US" b="1" dirty="0">
                <a:solidFill>
                  <a:srgbClr val="7030A0"/>
                </a:solidFill>
              </a:rPr>
              <a:t>old value</a:t>
            </a:r>
          </a:p>
        </p:txBody>
      </p:sp>
      <p:cxnSp>
        <p:nvCxnSpPr>
          <p:cNvPr id="25" name="Straight Arrow Connector 24"/>
          <p:cNvCxnSpPr/>
          <p:nvPr/>
        </p:nvCxnSpPr>
        <p:spPr>
          <a:xfrm flipV="1">
            <a:off x="6496050" y="3617722"/>
            <a:ext cx="450169" cy="3241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813725" y="4218063"/>
            <a:ext cx="592789" cy="8699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44942" y="5088052"/>
            <a:ext cx="1733550" cy="369332"/>
          </a:xfrm>
          <a:prstGeom prst="rect">
            <a:avLst/>
          </a:prstGeom>
          <a:noFill/>
        </p:spPr>
        <p:txBody>
          <a:bodyPr wrap="square" rtlCol="0">
            <a:spAutoFit/>
          </a:bodyPr>
          <a:lstStyle/>
          <a:p>
            <a:r>
              <a:rPr lang="en-US" b="1" dirty="0">
                <a:solidFill>
                  <a:srgbClr val="FFC000"/>
                </a:solidFill>
              </a:rPr>
              <a:t>learning rate</a:t>
            </a:r>
          </a:p>
        </p:txBody>
      </p:sp>
      <p:cxnSp>
        <p:nvCxnSpPr>
          <p:cNvPr id="33" name="Straight Arrow Connector 32"/>
          <p:cNvCxnSpPr/>
          <p:nvPr/>
        </p:nvCxnSpPr>
        <p:spPr>
          <a:xfrm flipH="1">
            <a:off x="7713195" y="4218063"/>
            <a:ext cx="162103" cy="164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46219" y="5860945"/>
            <a:ext cx="2074036" cy="369332"/>
          </a:xfrm>
          <a:prstGeom prst="rect">
            <a:avLst/>
          </a:prstGeom>
          <a:noFill/>
        </p:spPr>
        <p:txBody>
          <a:bodyPr wrap="square" rtlCol="0">
            <a:spAutoFit/>
          </a:bodyPr>
          <a:lstStyle/>
          <a:p>
            <a:r>
              <a:rPr lang="en-US" b="1">
                <a:solidFill>
                  <a:srgbClr val="0070C0"/>
                </a:solidFill>
              </a:rPr>
              <a:t>immediate reward</a:t>
            </a:r>
            <a:endParaRPr lang="en-US" b="1" dirty="0">
              <a:solidFill>
                <a:srgbClr val="0070C0"/>
              </a:solidFill>
            </a:endParaRPr>
          </a:p>
        </p:txBody>
      </p:sp>
      <p:cxnSp>
        <p:nvCxnSpPr>
          <p:cNvPr id="37" name="Straight Arrow Connector 36"/>
          <p:cNvCxnSpPr/>
          <p:nvPr/>
        </p:nvCxnSpPr>
        <p:spPr>
          <a:xfrm>
            <a:off x="9086932" y="4407680"/>
            <a:ext cx="257100" cy="108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002332" y="5491613"/>
            <a:ext cx="2856382" cy="369332"/>
          </a:xfrm>
          <a:prstGeom prst="rect">
            <a:avLst/>
          </a:prstGeom>
          <a:noFill/>
        </p:spPr>
        <p:txBody>
          <a:bodyPr wrap="square" rtlCol="0">
            <a:spAutoFit/>
          </a:bodyPr>
          <a:lstStyle/>
          <a:p>
            <a:r>
              <a:rPr lang="en-US" b="1" dirty="0">
                <a:solidFill>
                  <a:srgbClr val="0070C0"/>
                </a:solidFill>
              </a:rPr>
              <a:t>discounted future reward</a:t>
            </a:r>
          </a:p>
        </p:txBody>
      </p:sp>
      <p:sp>
        <p:nvSpPr>
          <p:cNvPr id="41" name="TextBox 40"/>
          <p:cNvSpPr txBox="1"/>
          <p:nvPr/>
        </p:nvSpPr>
        <p:spPr>
          <a:xfrm>
            <a:off x="10991939" y="3318947"/>
            <a:ext cx="1733550" cy="369332"/>
          </a:xfrm>
          <a:prstGeom prst="rect">
            <a:avLst/>
          </a:prstGeom>
          <a:noFill/>
        </p:spPr>
        <p:txBody>
          <a:bodyPr wrap="square" rtlCol="0">
            <a:spAutoFit/>
          </a:bodyPr>
          <a:lstStyle/>
          <a:p>
            <a:r>
              <a:rPr lang="en-US" b="1" dirty="0">
                <a:solidFill>
                  <a:srgbClr val="7030A0"/>
                </a:solidFill>
              </a:rPr>
              <a:t>old value</a:t>
            </a:r>
          </a:p>
        </p:txBody>
      </p:sp>
      <p:cxnSp>
        <p:nvCxnSpPr>
          <p:cNvPr id="42" name="Straight Arrow Connector 41"/>
          <p:cNvCxnSpPr/>
          <p:nvPr/>
        </p:nvCxnSpPr>
        <p:spPr>
          <a:xfrm flipV="1">
            <a:off x="11143047" y="3595172"/>
            <a:ext cx="450169" cy="3241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467304" y="3919287"/>
            <a:ext cx="1991146" cy="459633"/>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92173" y="2270086"/>
            <a:ext cx="3744617" cy="369332"/>
          </a:xfrm>
          <a:prstGeom prst="rect">
            <a:avLst/>
          </a:prstGeom>
          <a:noFill/>
        </p:spPr>
        <p:txBody>
          <a:bodyPr wrap="square" rtlCol="0">
            <a:spAutoFit/>
          </a:bodyPr>
          <a:lstStyle/>
          <a:p>
            <a:r>
              <a:rPr lang="en-US" dirty="0">
                <a:solidFill>
                  <a:schemeClr val="bg1">
                    <a:lumMod val="65000"/>
                  </a:schemeClr>
                </a:solidFill>
              </a:rPr>
              <a:t>A            B             C          </a:t>
            </a:r>
          </a:p>
        </p:txBody>
      </p:sp>
      <p:sp>
        <p:nvSpPr>
          <p:cNvPr id="29" name="TextBox 28"/>
          <p:cNvSpPr txBox="1"/>
          <p:nvPr/>
        </p:nvSpPr>
        <p:spPr>
          <a:xfrm>
            <a:off x="892173" y="2817777"/>
            <a:ext cx="3744617" cy="369332"/>
          </a:xfrm>
          <a:prstGeom prst="rect">
            <a:avLst/>
          </a:prstGeom>
          <a:noFill/>
        </p:spPr>
        <p:txBody>
          <a:bodyPr wrap="square" rtlCol="0">
            <a:spAutoFit/>
          </a:bodyPr>
          <a:lstStyle/>
          <a:p>
            <a:r>
              <a:rPr lang="en-US" dirty="0">
                <a:solidFill>
                  <a:schemeClr val="bg1">
                    <a:lumMod val="65000"/>
                  </a:schemeClr>
                </a:solidFill>
              </a:rPr>
              <a:t>E                            G          </a:t>
            </a:r>
          </a:p>
        </p:txBody>
      </p:sp>
      <p:sp>
        <p:nvSpPr>
          <p:cNvPr id="30" name="TextBox 29"/>
          <p:cNvSpPr txBox="1"/>
          <p:nvPr/>
        </p:nvSpPr>
        <p:spPr>
          <a:xfrm>
            <a:off x="892171" y="3301209"/>
            <a:ext cx="3744617" cy="369332"/>
          </a:xfrm>
          <a:prstGeom prst="rect">
            <a:avLst/>
          </a:prstGeom>
          <a:noFill/>
        </p:spPr>
        <p:txBody>
          <a:bodyPr wrap="square" rtlCol="0">
            <a:spAutoFit/>
          </a:bodyPr>
          <a:lstStyle/>
          <a:p>
            <a:r>
              <a:rPr lang="en-US" dirty="0">
                <a:solidFill>
                  <a:schemeClr val="bg1">
                    <a:lumMod val="65000"/>
                  </a:schemeClr>
                </a:solidFill>
              </a:rPr>
              <a:t>H            I               J            K     </a:t>
            </a:r>
          </a:p>
        </p:txBody>
      </p:sp>
      <p:sp>
        <p:nvSpPr>
          <p:cNvPr id="3" name="TextBox 2"/>
          <p:cNvSpPr txBox="1"/>
          <p:nvPr/>
        </p:nvSpPr>
        <p:spPr>
          <a:xfrm>
            <a:off x="1049980" y="3844588"/>
            <a:ext cx="1714500" cy="523220"/>
          </a:xfrm>
          <a:prstGeom prst="rect">
            <a:avLst/>
          </a:prstGeom>
          <a:noFill/>
        </p:spPr>
        <p:txBody>
          <a:bodyPr wrap="square" rtlCol="0">
            <a:spAutoFit/>
          </a:bodyPr>
          <a:lstStyle/>
          <a:p>
            <a:r>
              <a:rPr lang="en-US" sz="2800" b="1" dirty="0"/>
              <a:t>Q(I, right)</a:t>
            </a:r>
          </a:p>
        </p:txBody>
      </p:sp>
    </p:spTree>
    <p:extLst>
      <p:ext uri="{BB962C8B-B14F-4D97-AF65-F5344CB8AC3E}">
        <p14:creationId xmlns:p14="http://schemas.microsoft.com/office/powerpoint/2010/main" val="7718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1.47451E-17 -3.7037E-6 L 0.07188 0.00278 " pathEditMode="relative" rAng="0" ptsTypes="AA">
                                      <p:cBhvr>
                                        <p:cTn id="21" dur="2000" fill="hold"/>
                                        <p:tgtEl>
                                          <p:spTgt spid="5"/>
                                        </p:tgtEl>
                                        <p:attrNameLst>
                                          <p:attrName>ppt_x</p:attrName>
                                          <p:attrName>ppt_y</p:attrName>
                                        </p:attrNameLst>
                                      </p:cBhvr>
                                      <p:rCtr x="3594" y="139"/>
                                    </p:animMotion>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dissolve">
                                      <p:cBhvr>
                                        <p:cTn id="68" dur="500"/>
                                        <p:tgtEl>
                                          <p:spTgt spid="36"/>
                                        </p:tgtEl>
                                      </p:cBhvr>
                                    </p:animEffect>
                                  </p:childTnLst>
                                </p:cTn>
                              </p:par>
                              <p:par>
                                <p:cTn id="69" presetID="9"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dissolve">
                                      <p:cBhvr>
                                        <p:cTn id="87" dur="5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dissolve">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4" grpId="0"/>
      <p:bldP spid="16" grpId="0"/>
      <p:bldP spid="17" grpId="0"/>
      <p:bldP spid="18" grpId="0"/>
      <p:bldP spid="21" grpId="0" animBg="1"/>
      <p:bldP spid="22" grpId="0"/>
      <p:bldP spid="23" grpId="0"/>
      <p:bldP spid="32" grpId="0"/>
      <p:bldP spid="36" grpId="0"/>
      <p:bldP spid="40" grpId="0"/>
      <p:bldP spid="41" grpId="0"/>
      <p:bldP spid="43"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400" y="2055240"/>
            <a:ext cx="3409950" cy="1789379"/>
          </a:xfrm>
          <a:prstGeom prst="rect">
            <a:avLst/>
          </a:prstGeom>
        </p:spPr>
      </p:pic>
      <p:sp>
        <p:nvSpPr>
          <p:cNvPr id="5" name="Oval 4"/>
          <p:cNvSpPr/>
          <p:nvPr/>
        </p:nvSpPr>
        <p:spPr>
          <a:xfrm>
            <a:off x="2406266" y="3301408"/>
            <a:ext cx="376993" cy="316314"/>
          </a:xfrm>
          <a:prstGeom prst="ellipse">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36790" y="602668"/>
            <a:ext cx="1409360" cy="461665"/>
          </a:xfrm>
          <a:prstGeom prst="rect">
            <a:avLst/>
          </a:prstGeom>
        </p:spPr>
        <p:txBody>
          <a:bodyPr wrap="none">
            <a:spAutoFit/>
          </a:bodyPr>
          <a:lstStyle/>
          <a:p>
            <a:r>
              <a:rPr lang="en-US" sz="2400" b="1" baseline="0" dirty="0"/>
              <a:t>Episode</a:t>
            </a:r>
            <a:r>
              <a:rPr lang="en-US" sz="2400" b="1" dirty="0"/>
              <a:t> 1</a:t>
            </a:r>
          </a:p>
        </p:txBody>
      </p:sp>
      <p:pic>
        <p:nvPicPr>
          <p:cNvPr id="12" name="Picture 11"/>
          <p:cNvPicPr>
            <a:picLocks noChangeAspect="1"/>
          </p:cNvPicPr>
          <p:nvPr/>
        </p:nvPicPr>
        <p:blipFill>
          <a:blip r:embed="rId4"/>
          <a:stretch>
            <a:fillRect/>
          </a:stretch>
        </p:blipFill>
        <p:spPr>
          <a:xfrm>
            <a:off x="1" y="4863890"/>
            <a:ext cx="5194656" cy="1994110"/>
          </a:xfrm>
          <a:prstGeom prst="rect">
            <a:avLst/>
          </a:prstGeom>
        </p:spPr>
      </p:pic>
      <p:cxnSp>
        <p:nvCxnSpPr>
          <p:cNvPr id="13" name="Straight Arrow Connector 12"/>
          <p:cNvCxnSpPr/>
          <p:nvPr/>
        </p:nvCxnSpPr>
        <p:spPr>
          <a:xfrm flipV="1">
            <a:off x="7099834" y="1782008"/>
            <a:ext cx="10285" cy="499672"/>
          </a:xfrm>
          <a:prstGeom prst="straightConnector1">
            <a:avLst/>
          </a:prstGeom>
          <a:ln w="57150">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4701240" y="1439108"/>
                <a:ext cx="7236789" cy="369332"/>
              </a:xfrm>
              <a:prstGeom prst="rect">
                <a:avLst/>
              </a:prstGeom>
            </p:spPr>
            <p:txBody>
              <a:bodyPr wrap="none">
                <a:spAutoFit/>
              </a:bodyPr>
              <a:lstStyle/>
              <a:p>
                <a:r>
                  <a:rPr lang="en-US" b="1" dirty="0">
                    <a:solidFill>
                      <a:srgbClr val="FF0000"/>
                    </a:solidFill>
                  </a:rPr>
                  <a:t>Action Selection</a:t>
                </a:r>
                <a:r>
                  <a:rPr lang="en-US" dirty="0">
                    <a:solidFill>
                      <a:schemeClr val="tx1"/>
                    </a:solidFill>
                  </a:rPr>
                  <a:t>: Choose action a from state s using </a:t>
                </a:r>
                <a:r>
                  <a:rPr lang="en-US" dirty="0">
                    <a:solidFill>
                      <a:srgbClr val="FF0000"/>
                    </a:solidFill>
                  </a:rPr>
                  <a:t>policy</a:t>
                </a:r>
                <a:r>
                  <a:rPr lang="en-US" dirty="0">
                    <a:solidFill>
                      <a:schemeClr val="tx1"/>
                    </a:solidFill>
                  </a:rPr>
                  <a:t>, e.g. </a:t>
                </a:r>
                <a14:m>
                  <m:oMath xmlns:m="http://schemas.openxmlformats.org/officeDocument/2006/math">
                    <m:r>
                      <m:rPr>
                        <m:sty m:val="p"/>
                      </m:rPr>
                      <a:rPr lang="el-GR" b="0" i="1" smtClean="0">
                        <a:solidFill>
                          <a:schemeClr val="tx1"/>
                        </a:solidFill>
                        <a:latin typeface="Cambria Math" charset="0"/>
                        <a:ea typeface="Cambria Math" charset="0"/>
                        <a:cs typeface="Cambria Math" charset="0"/>
                      </a:rPr>
                      <m:t>ε</m:t>
                    </m:r>
                    <m:r>
                      <a:rPr lang="en-US" b="0" i="1" smtClean="0">
                        <a:solidFill>
                          <a:schemeClr val="tx1"/>
                        </a:solidFill>
                        <a:latin typeface="Cambria Math" charset="0"/>
                        <a:ea typeface="Cambria Math" charset="0"/>
                        <a:cs typeface="Cambria Math" charset="0"/>
                      </a:rPr>
                      <m:t>−</m:t>
                    </m:r>
                    <m:r>
                      <a:rPr lang="en-US" b="0" i="1" smtClean="0">
                        <a:solidFill>
                          <a:schemeClr val="tx1"/>
                        </a:solidFill>
                        <a:latin typeface="Cambria Math" charset="0"/>
                        <a:ea typeface="Cambria Math" charset="0"/>
                        <a:cs typeface="Cambria Math" charset="0"/>
                      </a:rPr>
                      <m:t>𝑔𝑟𝑒𝑒𝑑𝑦</m:t>
                    </m:r>
                  </m:oMath>
                </a14:m>
                <a:endParaRPr lang="en-US"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4701240" y="1439108"/>
                <a:ext cx="7236789" cy="369332"/>
              </a:xfrm>
              <a:prstGeom prst="rect">
                <a:avLst/>
              </a:prstGeom>
              <a:blipFill rotWithShape="0">
                <a:blip r:embed="rId5"/>
                <a:stretch>
                  <a:fillRect l="-674" t="-8197" b="-24590"/>
                </a:stretch>
              </a:blipFill>
            </p:spPr>
            <p:txBody>
              <a:bodyPr/>
              <a:lstStyle/>
              <a:p>
                <a:r>
                  <a:rPr lang="en-US">
                    <a:noFill/>
                  </a:rPr>
                  <a:t> </a:t>
                </a:r>
              </a:p>
            </p:txBody>
          </p:sp>
        </mc:Fallback>
      </mc:AlternateContent>
      <p:sp>
        <p:nvSpPr>
          <p:cNvPr id="17" name="TextBox 16"/>
          <p:cNvSpPr txBox="1"/>
          <p:nvPr/>
        </p:nvSpPr>
        <p:spPr>
          <a:xfrm>
            <a:off x="4701240" y="2309072"/>
            <a:ext cx="6023910" cy="369332"/>
          </a:xfrm>
          <a:prstGeom prst="rect">
            <a:avLst/>
          </a:prstGeom>
          <a:noFill/>
        </p:spPr>
        <p:txBody>
          <a:bodyPr wrap="square" rtlCol="0">
            <a:spAutoFit/>
          </a:bodyPr>
          <a:lstStyle/>
          <a:p>
            <a:r>
              <a:rPr lang="en-US"/>
              <a:t>Execute </a:t>
            </a:r>
            <a:r>
              <a:rPr lang="en-US" dirty="0"/>
              <a:t>action a and observe the reward r and new state s’</a:t>
            </a:r>
          </a:p>
        </p:txBody>
      </p:sp>
      <p:sp>
        <p:nvSpPr>
          <p:cNvPr id="18" name="TextBox 17"/>
          <p:cNvSpPr txBox="1"/>
          <p:nvPr/>
        </p:nvSpPr>
        <p:spPr>
          <a:xfrm>
            <a:off x="4701240" y="2798937"/>
            <a:ext cx="6023910" cy="369332"/>
          </a:xfrm>
          <a:prstGeom prst="rect">
            <a:avLst/>
          </a:prstGeom>
          <a:noFill/>
        </p:spPr>
        <p:txBody>
          <a:bodyPr wrap="square" rtlCol="0">
            <a:spAutoFit/>
          </a:bodyPr>
          <a:lstStyle/>
          <a:p>
            <a:r>
              <a:rPr lang="en-US" b="1" dirty="0">
                <a:solidFill>
                  <a:srgbClr val="FF0000"/>
                </a:solidFill>
              </a:rPr>
              <a:t>Update Q(s, a) based on the r and s’</a:t>
            </a:r>
          </a:p>
        </p:txBody>
      </p:sp>
      <p:pic>
        <p:nvPicPr>
          <p:cNvPr id="19" name="Picture 18"/>
          <p:cNvPicPr>
            <a:picLocks noChangeAspect="1"/>
          </p:cNvPicPr>
          <p:nvPr/>
        </p:nvPicPr>
        <p:blipFill>
          <a:blip r:embed="rId6"/>
          <a:stretch>
            <a:fillRect/>
          </a:stretch>
        </p:blipFill>
        <p:spPr>
          <a:xfrm>
            <a:off x="4636790" y="3880135"/>
            <a:ext cx="7221924" cy="496051"/>
          </a:xfrm>
          <a:prstGeom prst="rect">
            <a:avLst/>
          </a:prstGeom>
        </p:spPr>
      </p:pic>
      <p:sp>
        <p:nvSpPr>
          <p:cNvPr id="20" name="TextBox 19"/>
          <p:cNvSpPr txBox="1"/>
          <p:nvPr/>
        </p:nvSpPr>
        <p:spPr>
          <a:xfrm>
            <a:off x="533400" y="552450"/>
            <a:ext cx="2857500" cy="646331"/>
          </a:xfrm>
          <a:prstGeom prst="rect">
            <a:avLst/>
          </a:prstGeom>
          <a:noFill/>
        </p:spPr>
        <p:txBody>
          <a:bodyPr wrap="square" rtlCol="0">
            <a:spAutoFit/>
          </a:bodyPr>
          <a:lstStyle/>
          <a:p>
            <a:r>
              <a:rPr lang="en-US" altLang="zh-CN" sz="3600" b="1" dirty="0">
                <a:solidFill>
                  <a:srgbClr val="FF0000"/>
                </a:solidFill>
              </a:rPr>
              <a:t>Q-Learning</a:t>
            </a:r>
            <a:endParaRPr lang="en-US" sz="3600" b="1" dirty="0">
              <a:solidFill>
                <a:srgbClr val="FF0000"/>
              </a:solidFill>
            </a:endParaRPr>
          </a:p>
        </p:txBody>
      </p:sp>
      <p:sp>
        <p:nvSpPr>
          <p:cNvPr id="21" name="Left Brace 20"/>
          <p:cNvSpPr/>
          <p:nvPr/>
        </p:nvSpPr>
        <p:spPr>
          <a:xfrm rot="5400000">
            <a:off x="8781918" y="2684406"/>
            <a:ext cx="324113" cy="2190750"/>
          </a:xfrm>
          <a:prstGeom prst="leftBrace">
            <a:avLst>
              <a:gd name="adj1" fmla="val 8333"/>
              <a:gd name="adj2" fmla="val 48853"/>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2" name="TextBox 21"/>
          <p:cNvSpPr txBox="1"/>
          <p:nvPr/>
        </p:nvSpPr>
        <p:spPr>
          <a:xfrm>
            <a:off x="8348707" y="3326482"/>
            <a:ext cx="1733550" cy="369332"/>
          </a:xfrm>
          <a:prstGeom prst="rect">
            <a:avLst/>
          </a:prstGeom>
          <a:noFill/>
        </p:spPr>
        <p:txBody>
          <a:bodyPr wrap="square" rtlCol="0">
            <a:spAutoFit/>
          </a:bodyPr>
          <a:lstStyle/>
          <a:p>
            <a:r>
              <a:rPr lang="en-US" b="1" dirty="0">
                <a:solidFill>
                  <a:srgbClr val="00B050"/>
                </a:solidFill>
              </a:rPr>
              <a:t>recent value </a:t>
            </a:r>
          </a:p>
        </p:txBody>
      </p:sp>
      <p:sp>
        <p:nvSpPr>
          <p:cNvPr id="23" name="TextBox 22"/>
          <p:cNvSpPr txBox="1"/>
          <p:nvPr/>
        </p:nvSpPr>
        <p:spPr>
          <a:xfrm>
            <a:off x="6344942" y="3341497"/>
            <a:ext cx="1733550" cy="369332"/>
          </a:xfrm>
          <a:prstGeom prst="rect">
            <a:avLst/>
          </a:prstGeom>
          <a:noFill/>
        </p:spPr>
        <p:txBody>
          <a:bodyPr wrap="square" rtlCol="0">
            <a:spAutoFit/>
          </a:bodyPr>
          <a:lstStyle/>
          <a:p>
            <a:r>
              <a:rPr lang="en-US" b="1" dirty="0">
                <a:solidFill>
                  <a:srgbClr val="7030A0"/>
                </a:solidFill>
              </a:rPr>
              <a:t>old value</a:t>
            </a:r>
          </a:p>
        </p:txBody>
      </p:sp>
      <p:cxnSp>
        <p:nvCxnSpPr>
          <p:cNvPr id="25" name="Straight Arrow Connector 24"/>
          <p:cNvCxnSpPr/>
          <p:nvPr/>
        </p:nvCxnSpPr>
        <p:spPr>
          <a:xfrm flipV="1">
            <a:off x="6496050" y="3617722"/>
            <a:ext cx="450169" cy="3241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813725" y="4218063"/>
            <a:ext cx="592789" cy="8699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44942" y="5088052"/>
            <a:ext cx="1733550" cy="369332"/>
          </a:xfrm>
          <a:prstGeom prst="rect">
            <a:avLst/>
          </a:prstGeom>
          <a:noFill/>
        </p:spPr>
        <p:txBody>
          <a:bodyPr wrap="square" rtlCol="0">
            <a:spAutoFit/>
          </a:bodyPr>
          <a:lstStyle/>
          <a:p>
            <a:r>
              <a:rPr lang="en-US" b="1" dirty="0">
                <a:solidFill>
                  <a:srgbClr val="FFC000"/>
                </a:solidFill>
              </a:rPr>
              <a:t>learning rate</a:t>
            </a:r>
          </a:p>
        </p:txBody>
      </p:sp>
      <p:cxnSp>
        <p:nvCxnSpPr>
          <p:cNvPr id="33" name="Straight Arrow Connector 32"/>
          <p:cNvCxnSpPr/>
          <p:nvPr/>
        </p:nvCxnSpPr>
        <p:spPr>
          <a:xfrm flipH="1">
            <a:off x="7713195" y="4218063"/>
            <a:ext cx="162103" cy="164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46219" y="5860945"/>
            <a:ext cx="2074036" cy="369332"/>
          </a:xfrm>
          <a:prstGeom prst="rect">
            <a:avLst/>
          </a:prstGeom>
          <a:noFill/>
        </p:spPr>
        <p:txBody>
          <a:bodyPr wrap="square" rtlCol="0">
            <a:spAutoFit/>
          </a:bodyPr>
          <a:lstStyle/>
          <a:p>
            <a:r>
              <a:rPr lang="en-US" b="1">
                <a:solidFill>
                  <a:srgbClr val="0070C0"/>
                </a:solidFill>
              </a:rPr>
              <a:t>immediate reward</a:t>
            </a:r>
            <a:endParaRPr lang="en-US" b="1" dirty="0">
              <a:solidFill>
                <a:srgbClr val="0070C0"/>
              </a:solidFill>
            </a:endParaRPr>
          </a:p>
        </p:txBody>
      </p:sp>
      <p:cxnSp>
        <p:nvCxnSpPr>
          <p:cNvPr id="37" name="Straight Arrow Connector 36"/>
          <p:cNvCxnSpPr/>
          <p:nvPr/>
        </p:nvCxnSpPr>
        <p:spPr>
          <a:xfrm>
            <a:off x="9086932" y="4407680"/>
            <a:ext cx="257100" cy="108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002332" y="5491613"/>
            <a:ext cx="2856382" cy="369332"/>
          </a:xfrm>
          <a:prstGeom prst="rect">
            <a:avLst/>
          </a:prstGeom>
          <a:noFill/>
        </p:spPr>
        <p:txBody>
          <a:bodyPr wrap="square" rtlCol="0">
            <a:spAutoFit/>
          </a:bodyPr>
          <a:lstStyle/>
          <a:p>
            <a:r>
              <a:rPr lang="en-US" b="1" dirty="0">
                <a:solidFill>
                  <a:srgbClr val="0070C0"/>
                </a:solidFill>
              </a:rPr>
              <a:t>discounted future reward</a:t>
            </a:r>
          </a:p>
        </p:txBody>
      </p:sp>
      <p:sp>
        <p:nvSpPr>
          <p:cNvPr id="41" name="TextBox 40"/>
          <p:cNvSpPr txBox="1"/>
          <p:nvPr/>
        </p:nvSpPr>
        <p:spPr>
          <a:xfrm>
            <a:off x="10991939" y="3318947"/>
            <a:ext cx="1733550" cy="369332"/>
          </a:xfrm>
          <a:prstGeom prst="rect">
            <a:avLst/>
          </a:prstGeom>
          <a:noFill/>
        </p:spPr>
        <p:txBody>
          <a:bodyPr wrap="square" rtlCol="0">
            <a:spAutoFit/>
          </a:bodyPr>
          <a:lstStyle/>
          <a:p>
            <a:r>
              <a:rPr lang="en-US" b="1" dirty="0">
                <a:solidFill>
                  <a:srgbClr val="7030A0"/>
                </a:solidFill>
              </a:rPr>
              <a:t>old value</a:t>
            </a:r>
          </a:p>
        </p:txBody>
      </p:sp>
      <p:cxnSp>
        <p:nvCxnSpPr>
          <p:cNvPr id="42" name="Straight Arrow Connector 41"/>
          <p:cNvCxnSpPr/>
          <p:nvPr/>
        </p:nvCxnSpPr>
        <p:spPr>
          <a:xfrm flipV="1">
            <a:off x="11143047" y="3595172"/>
            <a:ext cx="450169" cy="3241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467304" y="3919287"/>
            <a:ext cx="1991146" cy="459633"/>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57150" y="5634480"/>
            <a:ext cx="306680" cy="4320"/>
          </a:xfrm>
          <a:prstGeom prst="straightConnector1">
            <a:avLst/>
          </a:prstGeom>
          <a:ln w="5715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911700" y="3862158"/>
            <a:ext cx="1714500" cy="523220"/>
          </a:xfrm>
          <a:prstGeom prst="rect">
            <a:avLst/>
          </a:prstGeom>
          <a:noFill/>
        </p:spPr>
        <p:txBody>
          <a:bodyPr wrap="square" rtlCol="0">
            <a:spAutoFit/>
          </a:bodyPr>
          <a:lstStyle/>
          <a:p>
            <a:r>
              <a:rPr lang="en-US" sz="2800" b="1" dirty="0"/>
              <a:t>Q(J, up)</a:t>
            </a:r>
          </a:p>
        </p:txBody>
      </p:sp>
      <p:sp>
        <p:nvSpPr>
          <p:cNvPr id="31" name="TextBox 30"/>
          <p:cNvSpPr txBox="1"/>
          <p:nvPr/>
        </p:nvSpPr>
        <p:spPr>
          <a:xfrm>
            <a:off x="892173" y="2270086"/>
            <a:ext cx="3744617" cy="369332"/>
          </a:xfrm>
          <a:prstGeom prst="rect">
            <a:avLst/>
          </a:prstGeom>
          <a:noFill/>
        </p:spPr>
        <p:txBody>
          <a:bodyPr wrap="square" rtlCol="0">
            <a:spAutoFit/>
          </a:bodyPr>
          <a:lstStyle/>
          <a:p>
            <a:r>
              <a:rPr lang="en-US" dirty="0">
                <a:solidFill>
                  <a:schemeClr val="bg1">
                    <a:lumMod val="65000"/>
                  </a:schemeClr>
                </a:solidFill>
              </a:rPr>
              <a:t>A            B             C          </a:t>
            </a:r>
          </a:p>
        </p:txBody>
      </p:sp>
      <p:sp>
        <p:nvSpPr>
          <p:cNvPr id="34" name="TextBox 33"/>
          <p:cNvSpPr txBox="1"/>
          <p:nvPr/>
        </p:nvSpPr>
        <p:spPr>
          <a:xfrm>
            <a:off x="892173" y="2817777"/>
            <a:ext cx="3744617" cy="369332"/>
          </a:xfrm>
          <a:prstGeom prst="rect">
            <a:avLst/>
          </a:prstGeom>
          <a:noFill/>
        </p:spPr>
        <p:txBody>
          <a:bodyPr wrap="square" rtlCol="0">
            <a:spAutoFit/>
          </a:bodyPr>
          <a:lstStyle/>
          <a:p>
            <a:r>
              <a:rPr lang="en-US" dirty="0">
                <a:solidFill>
                  <a:schemeClr val="bg1">
                    <a:lumMod val="65000"/>
                  </a:schemeClr>
                </a:solidFill>
              </a:rPr>
              <a:t>E                            G          </a:t>
            </a:r>
          </a:p>
        </p:txBody>
      </p:sp>
      <p:sp>
        <p:nvSpPr>
          <p:cNvPr id="35" name="TextBox 34"/>
          <p:cNvSpPr txBox="1"/>
          <p:nvPr/>
        </p:nvSpPr>
        <p:spPr>
          <a:xfrm>
            <a:off x="883330" y="3318947"/>
            <a:ext cx="3744617" cy="369332"/>
          </a:xfrm>
          <a:prstGeom prst="rect">
            <a:avLst/>
          </a:prstGeom>
          <a:noFill/>
        </p:spPr>
        <p:txBody>
          <a:bodyPr wrap="square" rtlCol="0">
            <a:spAutoFit/>
          </a:bodyPr>
          <a:lstStyle/>
          <a:p>
            <a:r>
              <a:rPr lang="en-US" dirty="0">
                <a:solidFill>
                  <a:schemeClr val="bg1">
                    <a:lumMod val="65000"/>
                  </a:schemeClr>
                </a:solidFill>
              </a:rPr>
              <a:t>H            I               J            K     </a:t>
            </a:r>
          </a:p>
        </p:txBody>
      </p:sp>
    </p:spTree>
    <p:extLst>
      <p:ext uri="{BB962C8B-B14F-4D97-AF65-F5344CB8AC3E}">
        <p14:creationId xmlns:p14="http://schemas.microsoft.com/office/powerpoint/2010/main" val="2162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 0 L 0 -0.075 " pathEditMode="relative" ptsTypes="AA">
                                      <p:cBhvr>
                                        <p:cTn id="22" dur="2000" fill="hold"/>
                                        <p:tgtEl>
                                          <p:spTgt spid="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9"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dissolve">
                                      <p:cBhvr>
                                        <p:cTn id="58" dur="500"/>
                                        <p:tgtEl>
                                          <p:spTgt spid="2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dissolve">
                                      <p:cBhvr>
                                        <p:cTn id="61" dur="500"/>
                                        <p:tgtEl>
                                          <p:spTgt spid="32"/>
                                        </p:tgtEl>
                                      </p:cBhvr>
                                    </p:animEffect>
                                  </p:childTnLst>
                                </p:cTn>
                              </p:par>
                              <p:par>
                                <p:cTn id="62" presetID="9"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dissolve">
                                      <p:cBhvr>
                                        <p:cTn id="64" dur="500"/>
                                        <p:tgtEl>
                                          <p:spTgt spid="3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dissolve">
                                      <p:cBhvr>
                                        <p:cTn id="73" dur="500"/>
                                        <p:tgtEl>
                                          <p:spTgt spid="4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dissolve">
                                      <p:cBhvr>
                                        <p:cTn id="76" dur="500"/>
                                        <p:tgtEl>
                                          <p:spTgt spid="41"/>
                                        </p:tgtEl>
                                      </p:cBhvr>
                                    </p:animEffect>
                                  </p:childTnLst>
                                </p:cTn>
                              </p:par>
                              <p:par>
                                <p:cTn id="77" presetID="9"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dissolve">
                                      <p:cBhvr>
                                        <p:cTn id="79" dur="500"/>
                                        <p:tgtEl>
                                          <p:spTgt spid="4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dissolve">
                                      <p:cBhvr>
                                        <p:cTn id="8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7" grpId="0"/>
      <p:bldP spid="18" grpId="0"/>
      <p:bldP spid="21" grpId="0" animBg="1"/>
      <p:bldP spid="22" grpId="0"/>
      <p:bldP spid="23" grpId="0"/>
      <p:bldP spid="32" grpId="0"/>
      <p:bldP spid="36" grpId="0"/>
      <p:bldP spid="40" grpId="0"/>
      <p:bldP spid="41" grpId="0"/>
      <p:bldP spid="43"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843" y="329578"/>
            <a:ext cx="7923630" cy="3944515"/>
          </a:xfrm>
          <a:prstGeom prst="rect">
            <a:avLst/>
          </a:prstGeom>
        </p:spPr>
      </p:pic>
      <p:sp>
        <p:nvSpPr>
          <p:cNvPr id="3" name="Oval 2"/>
          <p:cNvSpPr/>
          <p:nvPr/>
        </p:nvSpPr>
        <p:spPr>
          <a:xfrm>
            <a:off x="7494103" y="5098774"/>
            <a:ext cx="1272209"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Messi</a:t>
            </a:r>
            <a:endParaRPr lang="en-US" sz="2000" b="1" dirty="0">
              <a:solidFill>
                <a:schemeClr val="tx1"/>
              </a:solidFill>
            </a:endParaRPr>
          </a:p>
        </p:txBody>
      </p:sp>
      <p:sp>
        <p:nvSpPr>
          <p:cNvPr id="4" name="Oval 3"/>
          <p:cNvSpPr/>
          <p:nvPr/>
        </p:nvSpPr>
        <p:spPr>
          <a:xfrm>
            <a:off x="10558667" y="5098774"/>
            <a:ext cx="1288776"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Suarez</a:t>
            </a:r>
            <a:endParaRPr lang="en-US" sz="2000" b="1" dirty="0">
              <a:solidFill>
                <a:schemeClr val="tx1"/>
              </a:solidFill>
            </a:endParaRPr>
          </a:p>
        </p:txBody>
      </p:sp>
      <p:sp>
        <p:nvSpPr>
          <p:cNvPr id="5" name="Oval 4"/>
          <p:cNvSpPr/>
          <p:nvPr/>
        </p:nvSpPr>
        <p:spPr>
          <a:xfrm>
            <a:off x="8981660" y="3104321"/>
            <a:ext cx="1272209"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Scored</a:t>
            </a:r>
            <a:endParaRPr lang="en-US" sz="2000" b="1" dirty="0">
              <a:solidFill>
                <a:schemeClr val="tx1"/>
              </a:solidFill>
            </a:endParaRPr>
          </a:p>
        </p:txBody>
      </p:sp>
      <p:cxnSp>
        <p:nvCxnSpPr>
          <p:cNvPr id="6" name="Straight Arrow Connector 5"/>
          <p:cNvCxnSpPr>
            <a:endCxn id="14" idx="3"/>
          </p:cNvCxnSpPr>
          <p:nvPr/>
        </p:nvCxnSpPr>
        <p:spPr>
          <a:xfrm flipV="1">
            <a:off x="8321584" y="3867843"/>
            <a:ext cx="846387" cy="1230931"/>
          </a:xfrm>
          <a:prstGeom prst="straightConnector1">
            <a:avLst/>
          </a:prstGeom>
          <a:ln w="34925">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3361" y="4198723"/>
            <a:ext cx="1533940" cy="502702"/>
          </a:xfrm>
          <a:prstGeom prst="rect">
            <a:avLst/>
          </a:prstGeom>
          <a:noFill/>
        </p:spPr>
        <p:txBody>
          <a:bodyPr wrap="square" rtlCol="0">
            <a:spAutoFit/>
          </a:bodyPr>
          <a:lstStyle/>
          <a:p>
            <a:pPr algn="ctr">
              <a:lnSpc>
                <a:spcPts val="1560"/>
              </a:lnSpc>
            </a:pPr>
            <a:r>
              <a:rPr lang="en-US" altLang="zh-CN" b="1" dirty="0">
                <a:solidFill>
                  <a:srgbClr val="0070C0"/>
                </a:solidFill>
              </a:rPr>
              <a:t>Shoot</a:t>
            </a:r>
          </a:p>
          <a:p>
            <a:pPr algn="ctr">
              <a:lnSpc>
                <a:spcPts val="1560"/>
              </a:lnSpc>
            </a:pPr>
            <a:r>
              <a:rPr lang="en-US" b="1" dirty="0">
                <a:solidFill>
                  <a:srgbClr val="0070C0"/>
                </a:solidFill>
              </a:rPr>
              <a:t>r = -2</a:t>
            </a:r>
          </a:p>
        </p:txBody>
      </p:sp>
      <p:cxnSp>
        <p:nvCxnSpPr>
          <p:cNvPr id="8" name="Curved Connector 7"/>
          <p:cNvCxnSpPr>
            <a:stCxn id="12" idx="7"/>
            <a:endCxn id="13" idx="1"/>
          </p:cNvCxnSpPr>
          <p:nvPr/>
        </p:nvCxnSpPr>
        <p:spPr>
          <a:xfrm rot="5400000" flipH="1" flipV="1">
            <a:off x="9663702" y="4146073"/>
            <a:ext cx="12700" cy="2167403"/>
          </a:xfrm>
          <a:prstGeom prst="curvedConnector3">
            <a:avLst>
              <a:gd name="adj1" fmla="val 2831496"/>
            </a:avLst>
          </a:prstGeom>
          <a:ln w="41275">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954273" y="4412955"/>
            <a:ext cx="1533940" cy="502702"/>
          </a:xfrm>
          <a:prstGeom prst="rect">
            <a:avLst/>
          </a:prstGeom>
          <a:noFill/>
        </p:spPr>
        <p:txBody>
          <a:bodyPr wrap="square" rtlCol="0">
            <a:spAutoFit/>
          </a:bodyPr>
          <a:lstStyle/>
          <a:p>
            <a:pPr algn="ctr">
              <a:lnSpc>
                <a:spcPts val="1560"/>
              </a:lnSpc>
            </a:pPr>
            <a:r>
              <a:rPr lang="en-US" altLang="zh-CN" b="1" dirty="0">
                <a:solidFill>
                  <a:srgbClr val="0070C0"/>
                </a:solidFill>
              </a:rPr>
              <a:t>Shoot</a:t>
            </a:r>
          </a:p>
          <a:p>
            <a:pPr algn="ctr">
              <a:lnSpc>
                <a:spcPts val="1560"/>
              </a:lnSpc>
            </a:pPr>
            <a:r>
              <a:rPr lang="en-US" b="1" dirty="0">
                <a:solidFill>
                  <a:srgbClr val="0070C0"/>
                </a:solidFill>
              </a:rPr>
              <a:t>r = -2</a:t>
            </a:r>
          </a:p>
        </p:txBody>
      </p:sp>
      <p:cxnSp>
        <p:nvCxnSpPr>
          <p:cNvPr id="10" name="Straight Arrow Connector 9"/>
          <p:cNvCxnSpPr>
            <a:stCxn id="13" idx="0"/>
            <a:endCxn id="14" idx="5"/>
          </p:cNvCxnSpPr>
          <p:nvPr/>
        </p:nvCxnSpPr>
        <p:spPr>
          <a:xfrm flipH="1" flipV="1">
            <a:off x="10067558" y="3867843"/>
            <a:ext cx="1135497" cy="1230931"/>
          </a:xfrm>
          <a:prstGeom prst="straightConnector1">
            <a:avLst/>
          </a:prstGeom>
          <a:ln w="3492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6085" y="4137449"/>
            <a:ext cx="1533940" cy="502702"/>
          </a:xfrm>
          <a:prstGeom prst="rect">
            <a:avLst/>
          </a:prstGeom>
          <a:noFill/>
        </p:spPr>
        <p:txBody>
          <a:bodyPr wrap="square" rtlCol="0">
            <a:spAutoFit/>
          </a:bodyPr>
          <a:lstStyle/>
          <a:p>
            <a:pPr algn="ctr">
              <a:lnSpc>
                <a:spcPts val="1560"/>
              </a:lnSpc>
            </a:pPr>
            <a:r>
              <a:rPr lang="en-US" altLang="zh-CN" b="1" dirty="0">
                <a:solidFill>
                  <a:srgbClr val="FF0000"/>
                </a:solidFill>
              </a:rPr>
              <a:t>Shoot</a:t>
            </a:r>
          </a:p>
          <a:p>
            <a:pPr algn="ctr">
              <a:lnSpc>
                <a:spcPts val="1560"/>
              </a:lnSpc>
            </a:pPr>
            <a:r>
              <a:rPr lang="en-US" b="1" dirty="0">
                <a:solidFill>
                  <a:srgbClr val="FF0000"/>
                </a:solidFill>
              </a:rPr>
              <a:t>r = -2</a:t>
            </a:r>
          </a:p>
        </p:txBody>
      </p:sp>
      <p:cxnSp>
        <p:nvCxnSpPr>
          <p:cNvPr id="12" name="Curved Connector 11"/>
          <p:cNvCxnSpPr>
            <a:stCxn id="12" idx="5"/>
            <a:endCxn id="13" idx="3"/>
          </p:cNvCxnSpPr>
          <p:nvPr/>
        </p:nvCxnSpPr>
        <p:spPr>
          <a:xfrm rot="16200000" flipH="1">
            <a:off x="9663702" y="4778594"/>
            <a:ext cx="12700" cy="2167403"/>
          </a:xfrm>
          <a:prstGeom prst="curvedConnector3">
            <a:avLst>
              <a:gd name="adj1" fmla="val 2831496"/>
            </a:avLst>
          </a:prstGeom>
          <a:ln w="412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81660" y="6211669"/>
            <a:ext cx="1533940" cy="502702"/>
          </a:xfrm>
          <a:prstGeom prst="rect">
            <a:avLst/>
          </a:prstGeom>
          <a:noFill/>
        </p:spPr>
        <p:txBody>
          <a:bodyPr wrap="square" rtlCol="0">
            <a:spAutoFit/>
          </a:bodyPr>
          <a:lstStyle/>
          <a:p>
            <a:pPr algn="ctr">
              <a:lnSpc>
                <a:spcPts val="1560"/>
              </a:lnSpc>
            </a:pPr>
            <a:r>
              <a:rPr lang="en-US" altLang="zh-CN" b="1" dirty="0">
                <a:solidFill>
                  <a:srgbClr val="FF0000"/>
                </a:solidFill>
              </a:rPr>
              <a:t>Shoot</a:t>
            </a:r>
          </a:p>
          <a:p>
            <a:pPr algn="ctr">
              <a:lnSpc>
                <a:spcPts val="1560"/>
              </a:lnSpc>
            </a:pPr>
            <a:r>
              <a:rPr lang="en-US" b="1" dirty="0">
                <a:solidFill>
                  <a:srgbClr val="FF0000"/>
                </a:solidFill>
              </a:rPr>
              <a:t>r = -2</a:t>
            </a:r>
          </a:p>
        </p:txBody>
      </p:sp>
      <p:cxnSp>
        <p:nvCxnSpPr>
          <p:cNvPr id="14" name="Straight Arrow Connector 13"/>
          <p:cNvCxnSpPr>
            <a:stCxn id="13" idx="2"/>
            <a:endCxn id="12" idx="6"/>
          </p:cNvCxnSpPr>
          <p:nvPr/>
        </p:nvCxnSpPr>
        <p:spPr>
          <a:xfrm flipH="1">
            <a:off x="8766312" y="5546035"/>
            <a:ext cx="1792355" cy="0"/>
          </a:xfrm>
          <a:prstGeom prst="straightConnector1">
            <a:avLst/>
          </a:prstGeom>
          <a:ln w="34925">
            <a:solidFill>
              <a:srgbClr val="00B05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50183" y="5304932"/>
            <a:ext cx="1533940" cy="502702"/>
          </a:xfrm>
          <a:prstGeom prst="rect">
            <a:avLst/>
          </a:prstGeom>
          <a:noFill/>
        </p:spPr>
        <p:txBody>
          <a:bodyPr wrap="square" rtlCol="0">
            <a:spAutoFit/>
          </a:bodyPr>
          <a:lstStyle/>
          <a:p>
            <a:pPr algn="ctr">
              <a:lnSpc>
                <a:spcPts val="1560"/>
              </a:lnSpc>
            </a:pPr>
            <a:r>
              <a:rPr lang="en-US" altLang="zh-CN" b="1" dirty="0">
                <a:solidFill>
                  <a:srgbClr val="00B050"/>
                </a:solidFill>
              </a:rPr>
              <a:t>Pass </a:t>
            </a:r>
          </a:p>
          <a:p>
            <a:pPr algn="ctr">
              <a:lnSpc>
                <a:spcPts val="1560"/>
              </a:lnSpc>
            </a:pPr>
            <a:r>
              <a:rPr lang="en-US" b="1" dirty="0">
                <a:solidFill>
                  <a:srgbClr val="00B050"/>
                </a:solidFill>
              </a:rPr>
              <a:t>r = -1</a:t>
            </a:r>
          </a:p>
        </p:txBody>
      </p:sp>
      <p:cxnSp>
        <p:nvCxnSpPr>
          <p:cNvPr id="16" name="Curved Connector 15"/>
          <p:cNvCxnSpPr>
            <a:stCxn id="14" idx="2"/>
            <a:endCxn id="12" idx="2"/>
          </p:cNvCxnSpPr>
          <p:nvPr/>
        </p:nvCxnSpPr>
        <p:spPr>
          <a:xfrm rot="10800000" flipV="1">
            <a:off x="7494104" y="3551581"/>
            <a:ext cx="1487557" cy="1994453"/>
          </a:xfrm>
          <a:prstGeom prst="curvedConnector3">
            <a:avLst>
              <a:gd name="adj1" fmla="val 115367"/>
            </a:avLst>
          </a:prstGeom>
          <a:ln w="41275">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6243" y="3696020"/>
            <a:ext cx="1533940" cy="502702"/>
          </a:xfrm>
          <a:prstGeom prst="rect">
            <a:avLst/>
          </a:prstGeom>
          <a:noFill/>
        </p:spPr>
        <p:txBody>
          <a:bodyPr wrap="square" rtlCol="0">
            <a:spAutoFit/>
          </a:bodyPr>
          <a:lstStyle/>
          <a:p>
            <a:pPr algn="ctr">
              <a:lnSpc>
                <a:spcPts val="1560"/>
              </a:lnSpc>
            </a:pPr>
            <a:r>
              <a:rPr lang="en-US" altLang="zh-CN" b="1" dirty="0">
                <a:solidFill>
                  <a:srgbClr val="7030A0"/>
                </a:solidFill>
              </a:rPr>
              <a:t>Return</a:t>
            </a:r>
          </a:p>
          <a:p>
            <a:pPr algn="ctr">
              <a:lnSpc>
                <a:spcPts val="1560"/>
              </a:lnSpc>
            </a:pPr>
            <a:r>
              <a:rPr lang="en-US" b="1" dirty="0">
                <a:solidFill>
                  <a:srgbClr val="7030A0"/>
                </a:solidFill>
              </a:rPr>
              <a:t>r = 2</a:t>
            </a:r>
          </a:p>
        </p:txBody>
      </p:sp>
      <p:sp>
        <p:nvSpPr>
          <p:cNvPr id="19" name="Rectangle 18"/>
          <p:cNvSpPr/>
          <p:nvPr/>
        </p:nvSpPr>
        <p:spPr>
          <a:xfrm>
            <a:off x="341015" y="5004281"/>
            <a:ext cx="6096000" cy="646331"/>
          </a:xfrm>
          <a:prstGeom prst="rect">
            <a:avLst/>
          </a:prstGeom>
        </p:spPr>
        <p:txBody>
          <a:bodyPr>
            <a:spAutoFit/>
          </a:bodyPr>
          <a:lstStyle/>
          <a:p>
            <a:r>
              <a:rPr lang="en-US" dirty="0">
                <a:solidFill>
                  <a:srgbClr val="FF0000"/>
                </a:solidFill>
              </a:rPr>
              <a:t>Note: As this is a reinforcement learning problem, assume that the transition probabilities are not accessible to your algorithm.</a:t>
            </a:r>
          </a:p>
        </p:txBody>
      </p:sp>
    </p:spTree>
    <p:extLst>
      <p:ext uri="{BB962C8B-B14F-4D97-AF65-F5344CB8AC3E}">
        <p14:creationId xmlns:p14="http://schemas.microsoft.com/office/powerpoint/2010/main" val="73779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6254" y="184975"/>
            <a:ext cx="8665845" cy="384295"/>
          </a:xfrm>
          <a:prstGeom prst="rect">
            <a:avLst/>
          </a:prstGeom>
        </p:spPr>
      </p:pic>
      <p:pic>
        <p:nvPicPr>
          <p:cNvPr id="3" name="Picture 2"/>
          <p:cNvPicPr>
            <a:picLocks noChangeAspect="1"/>
          </p:cNvPicPr>
          <p:nvPr/>
        </p:nvPicPr>
        <p:blipFill>
          <a:blip r:embed="rId4"/>
          <a:stretch>
            <a:fillRect/>
          </a:stretch>
        </p:blipFill>
        <p:spPr>
          <a:xfrm>
            <a:off x="573405" y="593845"/>
            <a:ext cx="10172255" cy="2711450"/>
          </a:xfrm>
          <a:prstGeom prst="rect">
            <a:avLst/>
          </a:prstGeom>
        </p:spPr>
      </p:pic>
      <p:sp>
        <p:nvSpPr>
          <p:cNvPr id="4" name="Rectangle 3"/>
          <p:cNvSpPr/>
          <p:nvPr/>
        </p:nvSpPr>
        <p:spPr>
          <a:xfrm>
            <a:off x="4849177" y="2667000"/>
            <a:ext cx="1418273" cy="304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88281" y="2667000"/>
            <a:ext cx="1541369" cy="304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7655" y="3706703"/>
            <a:ext cx="3689000" cy="523220"/>
          </a:xfrm>
          <a:prstGeom prst="rect">
            <a:avLst/>
          </a:prstGeom>
          <a:noFill/>
        </p:spPr>
        <p:txBody>
          <a:bodyPr wrap="square" rtlCol="0">
            <a:spAutoFit/>
          </a:bodyPr>
          <a:lstStyle/>
          <a:p>
            <a:r>
              <a:rPr lang="en-US" sz="2800" b="1" dirty="0"/>
              <a:t>Update Q(</a:t>
            </a:r>
            <a:r>
              <a:rPr lang="en-US" sz="2800" b="1" dirty="0" err="1"/>
              <a:t>s,a</a:t>
            </a:r>
            <a:r>
              <a:rPr lang="en-US" sz="2800" b="1" dirty="0"/>
              <a:t>)  </a:t>
            </a:r>
          </a:p>
        </p:txBody>
      </p:sp>
      <p:sp>
        <p:nvSpPr>
          <p:cNvPr id="7" name="Rectangle 6"/>
          <p:cNvSpPr/>
          <p:nvPr/>
        </p:nvSpPr>
        <p:spPr>
          <a:xfrm>
            <a:off x="8825276" y="2662296"/>
            <a:ext cx="827947" cy="30950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48763" y="2169051"/>
            <a:ext cx="419100" cy="646331"/>
          </a:xfrm>
          <a:prstGeom prst="rect">
            <a:avLst/>
          </a:prstGeom>
          <a:noFill/>
        </p:spPr>
        <p:txBody>
          <a:bodyPr wrap="square" rtlCol="0">
            <a:spAutoFit/>
          </a:bodyPr>
          <a:lstStyle/>
          <a:p>
            <a:r>
              <a:rPr lang="en-US" sz="3600" b="1" dirty="0">
                <a:solidFill>
                  <a:srgbClr val="00B050"/>
                </a:solidFill>
              </a:rPr>
              <a:t>s</a:t>
            </a:r>
          </a:p>
        </p:txBody>
      </p:sp>
      <p:sp>
        <p:nvSpPr>
          <p:cNvPr id="10" name="TextBox 9"/>
          <p:cNvSpPr txBox="1"/>
          <p:nvPr/>
        </p:nvSpPr>
        <p:spPr>
          <a:xfrm>
            <a:off x="7732839" y="2169051"/>
            <a:ext cx="419100" cy="646331"/>
          </a:xfrm>
          <a:prstGeom prst="rect">
            <a:avLst/>
          </a:prstGeom>
          <a:noFill/>
        </p:spPr>
        <p:txBody>
          <a:bodyPr wrap="square" rtlCol="0">
            <a:spAutoFit/>
          </a:bodyPr>
          <a:lstStyle/>
          <a:p>
            <a:r>
              <a:rPr lang="en-US" sz="3600" b="1" dirty="0">
                <a:solidFill>
                  <a:srgbClr val="00B050"/>
                </a:solidFill>
              </a:rPr>
              <a:t>a</a:t>
            </a:r>
          </a:p>
        </p:txBody>
      </p:sp>
      <p:sp>
        <p:nvSpPr>
          <p:cNvPr id="11" name="TextBox 10"/>
          <p:cNvSpPr txBox="1"/>
          <p:nvPr/>
        </p:nvSpPr>
        <p:spPr>
          <a:xfrm>
            <a:off x="9029699" y="2169051"/>
            <a:ext cx="819150" cy="646331"/>
          </a:xfrm>
          <a:prstGeom prst="rect">
            <a:avLst/>
          </a:prstGeom>
          <a:noFill/>
        </p:spPr>
        <p:txBody>
          <a:bodyPr wrap="square" rtlCol="0">
            <a:spAutoFit/>
          </a:bodyPr>
          <a:lstStyle/>
          <a:p>
            <a:r>
              <a:rPr lang="en-US" sz="3600" b="1" dirty="0">
                <a:solidFill>
                  <a:srgbClr val="00B050"/>
                </a:solidFill>
              </a:rPr>
              <a:t>s’</a:t>
            </a:r>
          </a:p>
        </p:txBody>
      </p:sp>
      <p:pic>
        <p:nvPicPr>
          <p:cNvPr id="12" name="Picture 11"/>
          <p:cNvPicPr>
            <a:picLocks noChangeAspect="1"/>
          </p:cNvPicPr>
          <p:nvPr/>
        </p:nvPicPr>
        <p:blipFill>
          <a:blip r:embed="rId5"/>
          <a:stretch>
            <a:fillRect/>
          </a:stretch>
        </p:blipFill>
        <p:spPr>
          <a:xfrm>
            <a:off x="7675322" y="4987120"/>
            <a:ext cx="4459749" cy="1780113"/>
          </a:xfrm>
          <a:prstGeom prst="rect">
            <a:avLst/>
          </a:prstGeom>
        </p:spPr>
      </p:pic>
      <p:sp>
        <p:nvSpPr>
          <p:cNvPr id="13" name="Rectangle 12"/>
          <p:cNvSpPr/>
          <p:nvPr/>
        </p:nvSpPr>
        <p:spPr>
          <a:xfrm>
            <a:off x="287655" y="4400498"/>
            <a:ext cx="2137958" cy="461665"/>
          </a:xfrm>
          <a:prstGeom prst="rect">
            <a:avLst/>
          </a:prstGeom>
        </p:spPr>
        <p:txBody>
          <a:bodyPr wrap="none">
            <a:spAutoFit/>
          </a:bodyPr>
          <a:lstStyle/>
          <a:p>
            <a:r>
              <a:rPr lang="en-US" sz="2400" b="1" dirty="0">
                <a:solidFill>
                  <a:srgbClr val="FF0000"/>
                </a:solidFill>
              </a:rPr>
              <a:t>Q(Suarez, Pass)</a:t>
            </a:r>
          </a:p>
        </p:txBody>
      </p:sp>
      <mc:AlternateContent xmlns:mc="http://schemas.openxmlformats.org/markup-compatibility/2006" xmlns:a14="http://schemas.microsoft.com/office/drawing/2010/main">
        <mc:Choice Requires="a14">
          <p:sp>
            <p:nvSpPr>
              <p:cNvPr id="14" name="TextBox 13"/>
              <p:cNvSpPr txBox="1"/>
              <p:nvPr/>
            </p:nvSpPr>
            <p:spPr>
              <a:xfrm>
                <a:off x="2425612" y="4400498"/>
                <a:ext cx="9918788" cy="461665"/>
              </a:xfrm>
              <a:prstGeom prst="rect">
                <a:avLst/>
              </a:prstGeom>
              <a:noFill/>
            </p:spPr>
            <p:txBody>
              <a:bodyPr wrap="square" rtlCol="0">
                <a:spAutoFit/>
              </a:bodyPr>
              <a:lstStyle/>
              <a:p>
                <a:r>
                  <a:rPr lang="en-US" sz="2400" b="1" dirty="0">
                    <a:solidFill>
                      <a:srgbClr val="FF0000"/>
                    </a:solidFill>
                  </a:rPr>
                  <a:t>= </a:t>
                </a:r>
                <a14:m>
                  <m:oMath xmlns:m="http://schemas.openxmlformats.org/officeDocument/2006/math">
                    <m:r>
                      <a:rPr lang="en-US" sz="2400" b="1" i="1">
                        <a:solidFill>
                          <a:srgbClr val="FF0000"/>
                        </a:solidFill>
                        <a:latin typeface="Cambria Math" charset="0"/>
                        <a:ea typeface="Cambria Math" charset="0"/>
                        <a:cs typeface="Cambria Math" charset="0"/>
                      </a:rPr>
                      <m:t>𝑸</m:t>
                    </m:r>
                    <m:r>
                      <a:rPr lang="en-US" sz="2400" b="1" i="1">
                        <a:solidFill>
                          <a:srgbClr val="FF0000"/>
                        </a:solidFill>
                        <a:latin typeface="Cambria Math" charset="0"/>
                        <a:ea typeface="Cambria Math" charset="0"/>
                        <a:cs typeface="Cambria Math" charset="0"/>
                      </a:rPr>
                      <m:t>(</m:t>
                    </m:r>
                    <m:r>
                      <a:rPr lang="en-US" sz="2400" b="1" i="1">
                        <a:solidFill>
                          <a:srgbClr val="FF0000"/>
                        </a:solidFill>
                        <a:latin typeface="Cambria Math" charset="0"/>
                        <a:ea typeface="Cambria Math" charset="0"/>
                        <a:cs typeface="Cambria Math" charset="0"/>
                      </a:rPr>
                      <m:t>𝑺𝒖𝒂𝒓𝒆𝒛</m:t>
                    </m:r>
                    <m:r>
                      <a:rPr lang="en-US" sz="2400" b="1" i="1">
                        <a:solidFill>
                          <a:srgbClr val="FF0000"/>
                        </a:solidFill>
                        <a:latin typeface="Cambria Math" charset="0"/>
                        <a:ea typeface="Cambria Math" charset="0"/>
                        <a:cs typeface="Cambria Math" charset="0"/>
                      </a:rPr>
                      <m:t>,</m:t>
                    </m:r>
                    <m:r>
                      <a:rPr lang="en-US" sz="2400" b="1" i="1">
                        <a:solidFill>
                          <a:srgbClr val="FF0000"/>
                        </a:solidFill>
                        <a:latin typeface="Cambria Math" charset="0"/>
                        <a:ea typeface="Cambria Math" charset="0"/>
                        <a:cs typeface="Cambria Math" charset="0"/>
                      </a:rPr>
                      <m:t>𝑷𝒂𝒔𝒔</m:t>
                    </m:r>
                    <m:r>
                      <a:rPr lang="en-US" sz="2400" b="1" i="1">
                        <a:solidFill>
                          <a:srgbClr val="FF0000"/>
                        </a:solidFill>
                        <a:latin typeface="Cambria Math" charset="0"/>
                        <a:ea typeface="Cambria Math" charset="0"/>
                        <a:cs typeface="Cambria Math" charset="0"/>
                      </a:rPr>
                      <m:t>)</m:t>
                    </m:r>
                  </m:oMath>
                </a14:m>
                <a:r>
                  <a:rPr lang="en-US" sz="2400" b="1" dirty="0">
                    <a:solidFill>
                      <a:srgbClr val="FF0000"/>
                    </a:solidFill>
                  </a:rPr>
                  <a:t>+ </a:t>
                </a:r>
                <a14:m>
                  <m:oMath xmlns:m="http://schemas.openxmlformats.org/officeDocument/2006/math">
                    <m:r>
                      <a:rPr lang="en-US" sz="2400" b="1" i="1" smtClean="0">
                        <a:solidFill>
                          <a:srgbClr val="FF0000"/>
                        </a:solidFill>
                        <a:latin typeface="Cambria Math" charset="0"/>
                        <a:ea typeface="Cambria Math" charset="0"/>
                        <a:cs typeface="Cambria Math" charset="0"/>
                      </a:rPr>
                      <m:t>𝜶</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𝒓</m:t>
                    </m:r>
                    <m:r>
                      <a:rPr lang="en-US" sz="2400" b="1" i="1" smtClean="0">
                        <a:solidFill>
                          <a:srgbClr val="FF0000"/>
                        </a:solidFill>
                        <a:latin typeface="Cambria Math" charset="0"/>
                        <a:ea typeface="Cambria Math" charset="0"/>
                        <a:cs typeface="Cambria Math" charset="0"/>
                      </a:rPr>
                      <m:t>+ </m:t>
                    </m:r>
                    <m:r>
                      <a:rPr lang="en-US" sz="2400" b="1" i="1" smtClean="0">
                        <a:solidFill>
                          <a:srgbClr val="FF0000"/>
                        </a:solidFill>
                        <a:latin typeface="Cambria Math" charset="0"/>
                        <a:ea typeface="Cambria Math" charset="0"/>
                        <a:cs typeface="Cambria Math" charset="0"/>
                      </a:rPr>
                      <m:t>𝜸</m:t>
                    </m:r>
                    <m:r>
                      <a:rPr lang="en-US" sz="2400" b="1" i="1" smtClean="0">
                        <a:solidFill>
                          <a:srgbClr val="FF0000"/>
                        </a:solidFill>
                        <a:latin typeface="Cambria Math" charset="0"/>
                        <a:ea typeface="Cambria Math" charset="0"/>
                        <a:cs typeface="Cambria Math" charset="0"/>
                      </a:rPr>
                      <m:t>𝒎𝒂𝒙</m:t>
                    </m:r>
                    <m:sSup>
                      <m:sSupPr>
                        <m:ctrlPr>
                          <a:rPr lang="en-US" sz="2400" b="1" i="1" baseline="-25000" smtClean="0">
                            <a:solidFill>
                              <a:srgbClr val="FF0000"/>
                            </a:solidFill>
                            <a:latin typeface="Cambria Math" panose="02040503050406030204" pitchFamily="18" charset="0"/>
                            <a:ea typeface="Cambria Math" charset="0"/>
                            <a:cs typeface="Cambria Math" charset="0"/>
                          </a:rPr>
                        </m:ctrlPr>
                      </m:sSupPr>
                      <m:e>
                        <m:r>
                          <a:rPr lang="en-US" sz="2400" b="1" i="1" baseline="-25000" smtClean="0">
                            <a:solidFill>
                              <a:srgbClr val="FF0000"/>
                            </a:solidFill>
                            <a:latin typeface="Cambria Math" charset="0"/>
                            <a:ea typeface="Cambria Math" charset="0"/>
                            <a:cs typeface="Cambria Math" charset="0"/>
                          </a:rPr>
                          <m:t>𝒂</m:t>
                        </m:r>
                      </m:e>
                      <m:sup>
                        <m:r>
                          <a:rPr lang="en-US" sz="2400" b="1" i="1" baseline="-25000" smtClean="0">
                            <a:solidFill>
                              <a:srgbClr val="FF0000"/>
                            </a:solidFill>
                            <a:latin typeface="Cambria Math" charset="0"/>
                            <a:ea typeface="Cambria Math" charset="0"/>
                            <a:cs typeface="Cambria Math" charset="0"/>
                          </a:rPr>
                          <m:t>′</m:t>
                        </m:r>
                      </m:sup>
                    </m:sSup>
                    <m:r>
                      <a:rPr lang="en-US" sz="2400" b="1" i="1" smtClean="0">
                        <a:solidFill>
                          <a:srgbClr val="FF0000"/>
                        </a:solidFill>
                        <a:latin typeface="Cambria Math" charset="0"/>
                        <a:ea typeface="Cambria Math" charset="0"/>
                        <a:cs typeface="Cambria Math" charset="0"/>
                      </a:rPr>
                      <m:t>𝑸</m:t>
                    </m:r>
                    <m:d>
                      <m:dPr>
                        <m:ctrlPr>
                          <a:rPr lang="en-US" sz="2400" b="1" i="1" smtClean="0">
                            <a:solidFill>
                              <a:srgbClr val="FF0000"/>
                            </a:solidFill>
                            <a:latin typeface="Cambria Math" panose="02040503050406030204" pitchFamily="18" charset="0"/>
                            <a:ea typeface="Cambria Math" charset="0"/>
                            <a:cs typeface="Cambria Math" charset="0"/>
                          </a:rPr>
                        </m:ctrlPr>
                      </m:dPr>
                      <m:e>
                        <m:r>
                          <a:rPr lang="en-US" sz="2400" b="1" i="1" smtClean="0">
                            <a:solidFill>
                              <a:srgbClr val="FF0000"/>
                            </a:solidFill>
                            <a:latin typeface="Cambria Math" charset="0"/>
                            <a:ea typeface="Cambria Math" charset="0"/>
                            <a:cs typeface="Cambria Math" charset="0"/>
                          </a:rPr>
                          <m:t>𝑴𝒆𝒔𝒔𝒊</m:t>
                        </m:r>
                        <m:r>
                          <a:rPr lang="en-US" sz="2400" b="1" i="1" smtClean="0">
                            <a:solidFill>
                              <a:srgbClr val="FF0000"/>
                            </a:solidFill>
                            <a:latin typeface="Cambria Math" charset="0"/>
                            <a:ea typeface="Cambria Math" charset="0"/>
                            <a:cs typeface="Cambria Math" charset="0"/>
                          </a:rPr>
                          <m:t>,</m:t>
                        </m:r>
                        <m:sSup>
                          <m:sSupPr>
                            <m:ctrlPr>
                              <a:rPr lang="en-US" sz="2400" b="1" i="1" smtClean="0">
                                <a:solidFill>
                                  <a:srgbClr val="FF0000"/>
                                </a:solidFill>
                                <a:latin typeface="Cambria Math" panose="02040503050406030204" pitchFamily="18" charset="0"/>
                                <a:ea typeface="Cambria Math" charset="0"/>
                                <a:cs typeface="Cambria Math" charset="0"/>
                              </a:rPr>
                            </m:ctrlPr>
                          </m:sSupPr>
                          <m:e>
                            <m:r>
                              <a:rPr lang="en-US" sz="2400" b="1" i="1" smtClean="0">
                                <a:solidFill>
                                  <a:srgbClr val="FF0000"/>
                                </a:solidFill>
                                <a:latin typeface="Cambria Math" charset="0"/>
                                <a:ea typeface="Cambria Math" charset="0"/>
                                <a:cs typeface="Cambria Math" charset="0"/>
                              </a:rPr>
                              <m:t>𝒂</m:t>
                            </m:r>
                          </m:e>
                          <m:sup>
                            <m:r>
                              <a:rPr lang="en-US" sz="2400" b="1" i="1" smtClean="0">
                                <a:solidFill>
                                  <a:srgbClr val="FF0000"/>
                                </a:solidFill>
                                <a:latin typeface="Cambria Math" charset="0"/>
                                <a:ea typeface="Cambria Math" charset="0"/>
                                <a:cs typeface="Cambria Math" charset="0"/>
                              </a:rPr>
                              <m:t>′</m:t>
                            </m:r>
                          </m:sup>
                        </m:sSup>
                      </m:e>
                    </m:d>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𝑸</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𝑺𝒖𝒂𝒓𝒆𝒛</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𝑷𝒂𝒔𝒔</m:t>
                    </m:r>
                    <m:r>
                      <a:rPr lang="en-US" sz="2400" b="1" i="1" smtClean="0">
                        <a:solidFill>
                          <a:srgbClr val="FF0000"/>
                        </a:solidFill>
                        <a:latin typeface="Cambria Math" charset="0"/>
                        <a:ea typeface="Cambria Math" charset="0"/>
                        <a:cs typeface="Cambria Math" charset="0"/>
                      </a:rPr>
                      <m:t>)]</m:t>
                    </m:r>
                  </m:oMath>
                </a14:m>
                <a:endParaRPr lang="en-US" sz="2400" b="1"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25612" y="4400498"/>
                <a:ext cx="9918788" cy="461665"/>
              </a:xfrm>
              <a:prstGeom prst="rect">
                <a:avLst/>
              </a:prstGeom>
              <a:blipFill rotWithShape="0">
                <a:blip r:embed="rId6"/>
                <a:stretch>
                  <a:fillRect l="-983" t="-103947" b="-130263"/>
                </a:stretch>
              </a:blipFill>
            </p:spPr>
            <p:txBody>
              <a:bodyPr/>
              <a:lstStyle/>
              <a:p>
                <a:r>
                  <a:rPr lang="en-US">
                    <a:noFill/>
                  </a:rPr>
                  <a:t> </a:t>
                </a:r>
              </a:p>
            </p:txBody>
          </p:sp>
        </mc:Fallback>
      </mc:AlternateContent>
      <p:cxnSp>
        <p:nvCxnSpPr>
          <p:cNvPr id="16" name="Straight Arrow Connector 15"/>
          <p:cNvCxnSpPr/>
          <p:nvPr/>
        </p:nvCxnSpPr>
        <p:spPr>
          <a:xfrm flipH="1">
            <a:off x="1581150" y="4862163"/>
            <a:ext cx="1771650" cy="56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46330" y="5429250"/>
            <a:ext cx="1771650" cy="461665"/>
          </a:xfrm>
          <a:prstGeom prst="rect">
            <a:avLst/>
          </a:prstGeom>
          <a:noFill/>
        </p:spPr>
        <p:txBody>
          <a:bodyPr wrap="square" rtlCol="0">
            <a:spAutoFit/>
          </a:bodyPr>
          <a:lstStyle/>
          <a:p>
            <a:r>
              <a:rPr lang="en-US" sz="2400">
                <a:solidFill>
                  <a:srgbClr val="0070C0"/>
                </a:solidFill>
              </a:rPr>
              <a:t>-0.7</a:t>
            </a:r>
          </a:p>
        </p:txBody>
      </p:sp>
      <p:cxnSp>
        <p:nvCxnSpPr>
          <p:cNvPr id="18" name="Straight Arrow Connector 17"/>
          <p:cNvCxnSpPr/>
          <p:nvPr/>
        </p:nvCxnSpPr>
        <p:spPr>
          <a:xfrm flipH="1">
            <a:off x="3617324" y="4777964"/>
            <a:ext cx="1771650" cy="56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82504" y="5345051"/>
            <a:ext cx="1771650" cy="461665"/>
          </a:xfrm>
          <a:prstGeom prst="rect">
            <a:avLst/>
          </a:prstGeom>
          <a:noFill/>
        </p:spPr>
        <p:txBody>
          <a:bodyPr wrap="square" rtlCol="0">
            <a:spAutoFit/>
          </a:bodyPr>
          <a:lstStyle/>
          <a:p>
            <a:r>
              <a:rPr lang="en-US" sz="2400" dirty="0">
                <a:solidFill>
                  <a:srgbClr val="0070C0"/>
                </a:solidFill>
              </a:rPr>
              <a:t>0.4</a:t>
            </a:r>
          </a:p>
        </p:txBody>
      </p:sp>
      <p:cxnSp>
        <p:nvCxnSpPr>
          <p:cNvPr id="20" name="Straight Arrow Connector 19"/>
          <p:cNvCxnSpPr/>
          <p:nvPr/>
        </p:nvCxnSpPr>
        <p:spPr>
          <a:xfrm flipH="1">
            <a:off x="4927908" y="4777964"/>
            <a:ext cx="795887" cy="83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93088" y="5612042"/>
            <a:ext cx="1771650" cy="461665"/>
          </a:xfrm>
          <a:prstGeom prst="rect">
            <a:avLst/>
          </a:prstGeom>
          <a:noFill/>
        </p:spPr>
        <p:txBody>
          <a:bodyPr wrap="square" rtlCol="0">
            <a:spAutoFit/>
          </a:bodyPr>
          <a:lstStyle/>
          <a:p>
            <a:r>
              <a:rPr lang="en-US" sz="2400">
                <a:solidFill>
                  <a:srgbClr val="0070C0"/>
                </a:solidFill>
              </a:rPr>
              <a:t>-1</a:t>
            </a:r>
            <a:endParaRPr lang="en-US" sz="2400" dirty="0">
              <a:solidFill>
                <a:srgbClr val="0070C0"/>
              </a:solidFill>
            </a:endParaRPr>
          </a:p>
        </p:txBody>
      </p:sp>
      <p:sp>
        <p:nvSpPr>
          <p:cNvPr id="23" name="TextBox 22"/>
          <p:cNvSpPr txBox="1"/>
          <p:nvPr/>
        </p:nvSpPr>
        <p:spPr>
          <a:xfrm>
            <a:off x="7487672" y="3160399"/>
            <a:ext cx="4331101" cy="461665"/>
          </a:xfrm>
          <a:prstGeom prst="rect">
            <a:avLst/>
          </a:prstGeom>
          <a:noFill/>
        </p:spPr>
        <p:txBody>
          <a:bodyPr wrap="square" rtlCol="0">
            <a:spAutoFit/>
          </a:bodyPr>
          <a:lstStyle/>
          <a:p>
            <a:r>
              <a:rPr lang="en-US" sz="2400" b="1" dirty="0">
                <a:solidFill>
                  <a:srgbClr val="00B050"/>
                </a:solidFill>
              </a:rPr>
              <a:t>The reward r of Suarez Pass is -1 </a:t>
            </a:r>
          </a:p>
        </p:txBody>
      </p:sp>
      <p:cxnSp>
        <p:nvCxnSpPr>
          <p:cNvPr id="24" name="Straight Arrow Connector 23"/>
          <p:cNvCxnSpPr/>
          <p:nvPr/>
        </p:nvCxnSpPr>
        <p:spPr>
          <a:xfrm flipH="1">
            <a:off x="5520738" y="4794517"/>
            <a:ext cx="795887" cy="83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85918" y="5628595"/>
            <a:ext cx="1771650" cy="461665"/>
          </a:xfrm>
          <a:prstGeom prst="rect">
            <a:avLst/>
          </a:prstGeom>
          <a:noFill/>
        </p:spPr>
        <p:txBody>
          <a:bodyPr wrap="square" rtlCol="0">
            <a:spAutoFit/>
          </a:bodyPr>
          <a:lstStyle/>
          <a:p>
            <a:r>
              <a:rPr lang="en-US" sz="2400" dirty="0">
                <a:solidFill>
                  <a:srgbClr val="0070C0"/>
                </a:solidFill>
              </a:rPr>
              <a:t>0.9</a:t>
            </a:r>
          </a:p>
        </p:txBody>
      </p:sp>
      <p:cxnSp>
        <p:nvCxnSpPr>
          <p:cNvPr id="26" name="Straight Arrow Connector 25"/>
          <p:cNvCxnSpPr/>
          <p:nvPr/>
        </p:nvCxnSpPr>
        <p:spPr>
          <a:xfrm flipH="1">
            <a:off x="6516024" y="4806938"/>
            <a:ext cx="795887" cy="83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81204" y="5641016"/>
            <a:ext cx="1771650" cy="461665"/>
          </a:xfrm>
          <a:prstGeom prst="rect">
            <a:avLst/>
          </a:prstGeom>
          <a:noFill/>
        </p:spPr>
        <p:txBody>
          <a:bodyPr wrap="square" rtlCol="0">
            <a:spAutoFit/>
          </a:bodyPr>
          <a:lstStyle/>
          <a:p>
            <a:r>
              <a:rPr lang="en-US" sz="2400" dirty="0">
                <a:solidFill>
                  <a:srgbClr val="0070C0"/>
                </a:solidFill>
              </a:rPr>
              <a:t>-0.4</a:t>
            </a:r>
          </a:p>
        </p:txBody>
      </p:sp>
      <p:cxnSp>
        <p:nvCxnSpPr>
          <p:cNvPr id="28" name="Straight Arrow Connector 27"/>
          <p:cNvCxnSpPr/>
          <p:nvPr/>
        </p:nvCxnSpPr>
        <p:spPr>
          <a:xfrm flipH="1">
            <a:off x="7952854" y="4847535"/>
            <a:ext cx="1739000" cy="94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65861" y="5797502"/>
            <a:ext cx="1771650" cy="461665"/>
          </a:xfrm>
          <a:prstGeom prst="rect">
            <a:avLst/>
          </a:prstGeom>
          <a:noFill/>
        </p:spPr>
        <p:txBody>
          <a:bodyPr wrap="square" rtlCol="0">
            <a:spAutoFit/>
          </a:bodyPr>
          <a:lstStyle/>
          <a:p>
            <a:r>
              <a:rPr lang="en-US" sz="2400">
                <a:solidFill>
                  <a:srgbClr val="0070C0"/>
                </a:solidFill>
              </a:rPr>
              <a:t>-0.7</a:t>
            </a:r>
          </a:p>
        </p:txBody>
      </p:sp>
      <p:sp>
        <p:nvSpPr>
          <p:cNvPr id="31" name="Rectangle 30"/>
          <p:cNvSpPr/>
          <p:nvPr/>
        </p:nvSpPr>
        <p:spPr>
          <a:xfrm>
            <a:off x="2030371" y="6305568"/>
            <a:ext cx="1265090" cy="461665"/>
          </a:xfrm>
          <a:prstGeom prst="rect">
            <a:avLst/>
          </a:prstGeom>
        </p:spPr>
        <p:txBody>
          <a:bodyPr wrap="none">
            <a:spAutoFit/>
          </a:bodyPr>
          <a:lstStyle/>
          <a:p>
            <a:r>
              <a:rPr lang="en-US" sz="2400" b="1" dirty="0">
                <a:solidFill>
                  <a:srgbClr val="FF0000"/>
                </a:solidFill>
              </a:rPr>
              <a:t>= </a:t>
            </a:r>
            <a:r>
              <a:rPr lang="nb-NO" sz="2400" b="1" dirty="0">
                <a:solidFill>
                  <a:srgbClr val="FF0000"/>
                </a:solidFill>
              </a:rPr>
              <a:t>−0.964</a:t>
            </a:r>
            <a:endParaRPr lang="en-US" sz="2400" b="1" dirty="0">
              <a:solidFill>
                <a:srgbClr val="FF0000"/>
              </a:solidFill>
            </a:endParaRPr>
          </a:p>
        </p:txBody>
      </p:sp>
    </p:spTree>
    <p:extLst>
      <p:ext uri="{BB962C8B-B14F-4D97-AF65-F5344CB8AC3E}">
        <p14:creationId xmlns:p14="http://schemas.microsoft.com/office/powerpoint/2010/main" val="118914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dissolve">
                                      <p:cBhvr>
                                        <p:cTn id="67" dur="500"/>
                                        <p:tgtEl>
                                          <p:spTgt spid="2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dissolv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dissolve">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dissolve">
                                      <p:cBhvr>
                                        <p:cTn id="83" dur="500"/>
                                        <p:tgtEl>
                                          <p:spTgt spid="2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dissolve">
                                      <p:cBhvr>
                                        <p:cTn id="86" dur="500"/>
                                        <p:tgtEl>
                                          <p:spTgt spid="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dissolve">
                                      <p:cBhvr>
                                        <p:cTn id="91" dur="500"/>
                                        <p:tgtEl>
                                          <p:spTgt spid="2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dissolve">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dissolve">
                                      <p:cBhvr>
                                        <p:cTn id="9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9" grpId="0"/>
      <p:bldP spid="10" grpId="0"/>
      <p:bldP spid="11" grpId="0"/>
      <p:bldP spid="13" grpId="0"/>
      <p:bldP spid="14" grpId="0"/>
      <p:bldP spid="17" grpId="0"/>
      <p:bldP spid="19" grpId="0"/>
      <p:bldP spid="21" grpId="0"/>
      <p:bldP spid="23" grpId="0"/>
      <p:bldP spid="25" grpId="0"/>
      <p:bldP spid="27" grpId="0"/>
      <p:bldP spid="29"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5200" y="2616200"/>
            <a:ext cx="8616950" cy="3653932"/>
          </a:xfrm>
          <a:prstGeom prst="rect">
            <a:avLst/>
          </a:prstGeom>
        </p:spPr>
      </p:pic>
      <p:sp>
        <p:nvSpPr>
          <p:cNvPr id="3" name="TextBox 2"/>
          <p:cNvSpPr txBox="1"/>
          <p:nvPr/>
        </p:nvSpPr>
        <p:spPr>
          <a:xfrm>
            <a:off x="533400" y="552450"/>
            <a:ext cx="8534400" cy="646331"/>
          </a:xfrm>
          <a:prstGeom prst="rect">
            <a:avLst/>
          </a:prstGeom>
          <a:noFill/>
        </p:spPr>
        <p:txBody>
          <a:bodyPr wrap="square" rtlCol="0">
            <a:spAutoFit/>
          </a:bodyPr>
          <a:lstStyle/>
          <a:p>
            <a:r>
              <a:rPr lang="en-US" altLang="zh-CN" sz="3600" b="1" dirty="0">
                <a:solidFill>
                  <a:srgbClr val="FF0000"/>
                </a:solidFill>
              </a:rPr>
              <a:t>SARSA = </a:t>
            </a:r>
            <a:r>
              <a:rPr lang="en-US" sz="3600" dirty="0">
                <a:solidFill>
                  <a:srgbClr val="FF0000"/>
                </a:solidFill>
              </a:rPr>
              <a:t>State-action-reward-state-action</a:t>
            </a:r>
            <a:endParaRPr lang="en-US" sz="3600" b="1" dirty="0">
              <a:solidFill>
                <a:srgbClr val="FF0000"/>
              </a:solidFill>
            </a:endParaRPr>
          </a:p>
        </p:txBody>
      </p:sp>
      <p:pic>
        <p:nvPicPr>
          <p:cNvPr id="4" name="Picture 3"/>
          <p:cNvPicPr>
            <a:picLocks noChangeAspect="1"/>
          </p:cNvPicPr>
          <p:nvPr/>
        </p:nvPicPr>
        <p:blipFill>
          <a:blip r:embed="rId4"/>
          <a:stretch>
            <a:fillRect/>
          </a:stretch>
        </p:blipFill>
        <p:spPr>
          <a:xfrm>
            <a:off x="533400" y="1291540"/>
            <a:ext cx="11104970" cy="765860"/>
          </a:xfrm>
          <a:prstGeom prst="rect">
            <a:avLst/>
          </a:prstGeom>
        </p:spPr>
      </p:pic>
      <p:sp>
        <p:nvSpPr>
          <p:cNvPr id="5" name="Rectangle 4"/>
          <p:cNvSpPr/>
          <p:nvPr/>
        </p:nvSpPr>
        <p:spPr>
          <a:xfrm>
            <a:off x="8670353" y="3723759"/>
            <a:ext cx="2816797" cy="369332"/>
          </a:xfrm>
          <a:prstGeom prst="rect">
            <a:avLst/>
          </a:prstGeom>
        </p:spPr>
        <p:txBody>
          <a:bodyPr wrap="none">
            <a:spAutoFit/>
          </a:bodyPr>
          <a:lstStyle/>
          <a:p>
            <a:r>
              <a:rPr lang="en-US" altLang="zh-CN" dirty="0">
                <a:solidFill>
                  <a:srgbClr val="FF0000"/>
                </a:solidFill>
              </a:rPr>
              <a:t>action selection using policy</a:t>
            </a:r>
            <a:endParaRPr lang="en-US" dirty="0">
              <a:solidFill>
                <a:srgbClr val="FF0000"/>
              </a:solidFill>
            </a:endParaRPr>
          </a:p>
        </p:txBody>
      </p:sp>
      <p:sp>
        <p:nvSpPr>
          <p:cNvPr id="6" name="Rectangle 5"/>
          <p:cNvSpPr/>
          <p:nvPr/>
        </p:nvSpPr>
        <p:spPr>
          <a:xfrm>
            <a:off x="1905000" y="4722078"/>
            <a:ext cx="7353300" cy="345222"/>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91125" y="5067300"/>
            <a:ext cx="942975" cy="36195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56572" y="5114718"/>
            <a:ext cx="1627561" cy="369332"/>
          </a:xfrm>
          <a:prstGeom prst="rect">
            <a:avLst/>
          </a:prstGeom>
        </p:spPr>
        <p:txBody>
          <a:bodyPr wrap="none">
            <a:spAutoFit/>
          </a:bodyPr>
          <a:lstStyle/>
          <a:p>
            <a:r>
              <a:rPr lang="en-US" altLang="zh-CN" dirty="0">
                <a:solidFill>
                  <a:srgbClr val="FF0000"/>
                </a:solidFill>
              </a:rPr>
              <a:t>update Q-value</a:t>
            </a:r>
            <a:endParaRPr lang="en-US" dirty="0">
              <a:solidFill>
                <a:srgbClr val="FF0000"/>
              </a:solidFill>
            </a:endParaRPr>
          </a:p>
        </p:txBody>
      </p:sp>
      <p:sp>
        <p:nvSpPr>
          <p:cNvPr id="9" name="Rectangle 8"/>
          <p:cNvSpPr/>
          <p:nvPr/>
        </p:nvSpPr>
        <p:spPr>
          <a:xfrm>
            <a:off x="8688222" y="4397866"/>
            <a:ext cx="3560975" cy="646331"/>
          </a:xfrm>
          <a:prstGeom prst="rect">
            <a:avLst/>
          </a:prstGeom>
        </p:spPr>
        <p:txBody>
          <a:bodyPr wrap="none">
            <a:spAutoFit/>
          </a:bodyPr>
          <a:lstStyle/>
          <a:p>
            <a:r>
              <a:rPr lang="en-US" dirty="0">
                <a:solidFill>
                  <a:srgbClr val="FF0000"/>
                </a:solidFill>
              </a:rPr>
              <a:t>SARSA uses the actual next action a’</a:t>
            </a:r>
          </a:p>
          <a:p>
            <a:r>
              <a:rPr lang="en-US" dirty="0">
                <a:solidFill>
                  <a:srgbClr val="FF0000"/>
                </a:solidFill>
              </a:rPr>
              <a:t>              to update Q(</a:t>
            </a:r>
            <a:r>
              <a:rPr lang="en-US" dirty="0" err="1">
                <a:solidFill>
                  <a:srgbClr val="FF0000"/>
                </a:solidFill>
              </a:rPr>
              <a:t>s,a</a:t>
            </a:r>
            <a:r>
              <a:rPr lang="en-US" dirty="0">
                <a:solidFill>
                  <a:srgbClr val="FF0000"/>
                </a:solidFill>
              </a:rPr>
              <a:t>)</a:t>
            </a:r>
          </a:p>
        </p:txBody>
      </p:sp>
      <p:sp>
        <p:nvSpPr>
          <p:cNvPr id="10" name="TextBox 9"/>
          <p:cNvSpPr txBox="1"/>
          <p:nvPr/>
        </p:nvSpPr>
        <p:spPr>
          <a:xfrm>
            <a:off x="1200151" y="6198969"/>
            <a:ext cx="11239500" cy="584775"/>
          </a:xfrm>
          <a:prstGeom prst="rect">
            <a:avLst/>
          </a:prstGeom>
          <a:noFill/>
        </p:spPr>
        <p:txBody>
          <a:bodyPr wrap="square" rtlCol="0">
            <a:spAutoFit/>
          </a:bodyPr>
          <a:lstStyle/>
          <a:p>
            <a:r>
              <a:rPr lang="en-US" sz="3200" b="1" dirty="0">
                <a:solidFill>
                  <a:srgbClr val="00B050"/>
                </a:solidFill>
              </a:rPr>
              <a:t>On-Policy: Use the action chosen by the policy for the update</a:t>
            </a:r>
          </a:p>
        </p:txBody>
      </p:sp>
    </p:spTree>
    <p:extLst>
      <p:ext uri="{BB962C8B-B14F-4D97-AF65-F5344CB8AC3E}">
        <p14:creationId xmlns:p14="http://schemas.microsoft.com/office/powerpoint/2010/main" val="153402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52450"/>
            <a:ext cx="2857500" cy="646331"/>
          </a:xfrm>
          <a:prstGeom prst="rect">
            <a:avLst/>
          </a:prstGeom>
          <a:noFill/>
        </p:spPr>
        <p:txBody>
          <a:bodyPr wrap="square" rtlCol="0">
            <a:spAutoFit/>
          </a:bodyPr>
          <a:lstStyle/>
          <a:p>
            <a:r>
              <a:rPr lang="en-US" altLang="zh-CN" sz="3600" b="1" dirty="0">
                <a:solidFill>
                  <a:srgbClr val="FF0000"/>
                </a:solidFill>
              </a:rPr>
              <a:t>Q-Learning</a:t>
            </a:r>
            <a:endParaRPr lang="en-US" sz="3600" b="1" dirty="0">
              <a:solidFill>
                <a:srgbClr val="FF0000"/>
              </a:solidFill>
            </a:endParaRPr>
          </a:p>
        </p:txBody>
      </p:sp>
      <p:pic>
        <p:nvPicPr>
          <p:cNvPr id="5" name="Picture 4"/>
          <p:cNvPicPr>
            <a:picLocks noChangeAspect="1"/>
          </p:cNvPicPr>
          <p:nvPr/>
        </p:nvPicPr>
        <p:blipFill>
          <a:blip r:embed="rId3"/>
          <a:stretch>
            <a:fillRect/>
          </a:stretch>
        </p:blipFill>
        <p:spPr>
          <a:xfrm>
            <a:off x="1492567" y="1473200"/>
            <a:ext cx="8221250" cy="3155950"/>
          </a:xfrm>
          <a:prstGeom prst="rect">
            <a:avLst/>
          </a:prstGeom>
        </p:spPr>
      </p:pic>
      <p:sp>
        <p:nvSpPr>
          <p:cNvPr id="8" name="Rectangle 7"/>
          <p:cNvSpPr/>
          <p:nvPr/>
        </p:nvSpPr>
        <p:spPr>
          <a:xfrm>
            <a:off x="9375203" y="2866509"/>
            <a:ext cx="2816797" cy="369332"/>
          </a:xfrm>
          <a:prstGeom prst="rect">
            <a:avLst/>
          </a:prstGeom>
        </p:spPr>
        <p:txBody>
          <a:bodyPr wrap="none">
            <a:spAutoFit/>
          </a:bodyPr>
          <a:lstStyle/>
          <a:p>
            <a:r>
              <a:rPr lang="en-US" altLang="zh-CN">
                <a:solidFill>
                  <a:srgbClr val="FF0000"/>
                </a:solidFill>
              </a:rPr>
              <a:t>action selection using policy</a:t>
            </a:r>
            <a:endParaRPr lang="en-US" dirty="0">
              <a:solidFill>
                <a:srgbClr val="FF0000"/>
              </a:solidFill>
            </a:endParaRPr>
          </a:p>
        </p:txBody>
      </p:sp>
      <p:sp>
        <p:nvSpPr>
          <p:cNvPr id="10" name="Rectangle 9"/>
          <p:cNvSpPr/>
          <p:nvPr/>
        </p:nvSpPr>
        <p:spPr>
          <a:xfrm>
            <a:off x="8682421" y="3540978"/>
            <a:ext cx="1627561" cy="369332"/>
          </a:xfrm>
          <a:prstGeom prst="rect">
            <a:avLst/>
          </a:prstGeom>
        </p:spPr>
        <p:txBody>
          <a:bodyPr wrap="none">
            <a:spAutoFit/>
          </a:bodyPr>
          <a:lstStyle/>
          <a:p>
            <a:r>
              <a:rPr lang="en-US" dirty="0">
                <a:solidFill>
                  <a:srgbClr val="FF0000"/>
                </a:solidFill>
              </a:rPr>
              <a:t>update Q-value</a:t>
            </a:r>
          </a:p>
        </p:txBody>
      </p:sp>
      <p:sp>
        <p:nvSpPr>
          <p:cNvPr id="11" name="Rectangle 10"/>
          <p:cNvSpPr/>
          <p:nvPr/>
        </p:nvSpPr>
        <p:spPr>
          <a:xfrm>
            <a:off x="5660342" y="3540978"/>
            <a:ext cx="1673908" cy="369332"/>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11339" y="4934287"/>
            <a:ext cx="6691575" cy="677108"/>
          </a:xfrm>
          <a:prstGeom prst="rect">
            <a:avLst/>
          </a:prstGeom>
        </p:spPr>
        <p:txBody>
          <a:bodyPr wrap="none">
            <a:spAutoFit/>
          </a:bodyPr>
          <a:lstStyle/>
          <a:p>
            <a:r>
              <a:rPr lang="en-US" dirty="0">
                <a:solidFill>
                  <a:srgbClr val="0070C0"/>
                </a:solidFill>
              </a:rPr>
              <a:t>During update Q-value</a:t>
            </a:r>
          </a:p>
          <a:p>
            <a:r>
              <a:rPr lang="en-US" dirty="0">
                <a:solidFill>
                  <a:srgbClr val="0070C0"/>
                </a:solidFill>
              </a:rPr>
              <a:t>Q-learning estimating Q(s’, a’ ) for </a:t>
            </a:r>
            <a:r>
              <a:rPr lang="en-US" sz="2000" b="1" dirty="0">
                <a:solidFill>
                  <a:srgbClr val="FF0000"/>
                </a:solidFill>
              </a:rPr>
              <a:t>the best estimated future state</a:t>
            </a:r>
            <a:endParaRPr lang="en-US" b="1" dirty="0">
              <a:solidFill>
                <a:srgbClr val="FF0000"/>
              </a:solidFill>
            </a:endParaRPr>
          </a:p>
        </p:txBody>
      </p:sp>
      <p:cxnSp>
        <p:nvCxnSpPr>
          <p:cNvPr id="4" name="Straight Arrow Connector 3"/>
          <p:cNvCxnSpPr/>
          <p:nvPr/>
        </p:nvCxnSpPr>
        <p:spPr>
          <a:xfrm flipH="1">
            <a:off x="6096000" y="3910310"/>
            <a:ext cx="401296" cy="102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5678626"/>
            <a:ext cx="11658600" cy="954107"/>
          </a:xfrm>
          <a:prstGeom prst="rect">
            <a:avLst/>
          </a:prstGeom>
          <a:noFill/>
        </p:spPr>
        <p:txBody>
          <a:bodyPr wrap="square" rtlCol="0">
            <a:spAutoFit/>
          </a:bodyPr>
          <a:lstStyle/>
          <a:p>
            <a:r>
              <a:rPr lang="en-US" sz="2800" b="1" dirty="0">
                <a:solidFill>
                  <a:srgbClr val="00B050"/>
                </a:solidFill>
              </a:rPr>
              <a:t>Off-Policy: During update Q-value, ignore the action chosen by the policy, uses the best action </a:t>
            </a:r>
            <a:r>
              <a:rPr lang="en-US" sz="2800" b="1" dirty="0" err="1">
                <a:solidFill>
                  <a:srgbClr val="00B050"/>
                </a:solidFill>
              </a:rPr>
              <a:t>argmax</a:t>
            </a:r>
            <a:r>
              <a:rPr lang="en-US" sz="2800" b="1" baseline="-25000" dirty="0" err="1">
                <a:solidFill>
                  <a:srgbClr val="00B050"/>
                </a:solidFill>
              </a:rPr>
              <a:t>a</a:t>
            </a:r>
            <a:r>
              <a:rPr lang="en-US" sz="2800" b="1" baseline="-25000" dirty="0">
                <a:solidFill>
                  <a:srgbClr val="00B050"/>
                </a:solidFill>
              </a:rPr>
              <a:t>’</a:t>
            </a:r>
            <a:r>
              <a:rPr lang="en-US" sz="2800" b="1" dirty="0">
                <a:solidFill>
                  <a:srgbClr val="00B050"/>
                </a:solidFill>
              </a:rPr>
              <a:t> Q(s’ , a’ ) for the update!</a:t>
            </a:r>
          </a:p>
        </p:txBody>
      </p:sp>
    </p:spTree>
    <p:extLst>
      <p:ext uri="{BB962C8B-B14F-4D97-AF65-F5344CB8AC3E}">
        <p14:creationId xmlns:p14="http://schemas.microsoft.com/office/powerpoint/2010/main" val="1635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5597" y="438150"/>
            <a:ext cx="11237952" cy="1390650"/>
          </a:xfrm>
          <a:prstGeom prst="rect">
            <a:avLst/>
          </a:prstGeom>
        </p:spPr>
      </p:pic>
      <p:sp>
        <p:nvSpPr>
          <p:cNvPr id="3" name="Rectangle 2"/>
          <p:cNvSpPr/>
          <p:nvPr/>
        </p:nvSpPr>
        <p:spPr>
          <a:xfrm>
            <a:off x="4525327" y="497948"/>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53463" y="0"/>
            <a:ext cx="283997" cy="646331"/>
          </a:xfrm>
          <a:prstGeom prst="rect">
            <a:avLst/>
          </a:prstGeom>
          <a:noFill/>
        </p:spPr>
        <p:txBody>
          <a:bodyPr wrap="square" rtlCol="0">
            <a:spAutoFit/>
          </a:bodyPr>
          <a:lstStyle/>
          <a:p>
            <a:r>
              <a:rPr lang="en-US" sz="3600" b="1" dirty="0">
                <a:solidFill>
                  <a:srgbClr val="00B050"/>
                </a:solidFill>
              </a:rPr>
              <a:t>s</a:t>
            </a:r>
          </a:p>
        </p:txBody>
      </p:sp>
      <p:sp>
        <p:nvSpPr>
          <p:cNvPr id="5" name="Rectangle 4"/>
          <p:cNvSpPr/>
          <p:nvPr/>
        </p:nvSpPr>
        <p:spPr>
          <a:xfrm>
            <a:off x="6302921" y="571499"/>
            <a:ext cx="1679029" cy="304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47479" y="0"/>
            <a:ext cx="456530" cy="646331"/>
          </a:xfrm>
          <a:prstGeom prst="rect">
            <a:avLst/>
          </a:prstGeom>
          <a:noFill/>
        </p:spPr>
        <p:txBody>
          <a:bodyPr wrap="square" rtlCol="0">
            <a:spAutoFit/>
          </a:bodyPr>
          <a:lstStyle/>
          <a:p>
            <a:r>
              <a:rPr lang="en-US" sz="3600" b="1" dirty="0">
                <a:solidFill>
                  <a:srgbClr val="00B050"/>
                </a:solidFill>
              </a:rPr>
              <a:t>a</a:t>
            </a:r>
          </a:p>
        </p:txBody>
      </p:sp>
      <p:sp>
        <p:nvSpPr>
          <p:cNvPr id="7" name="Rectangle 6"/>
          <p:cNvSpPr/>
          <p:nvPr/>
        </p:nvSpPr>
        <p:spPr>
          <a:xfrm>
            <a:off x="8272005" y="571499"/>
            <a:ext cx="757695" cy="304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81091" y="0"/>
            <a:ext cx="632937" cy="646331"/>
          </a:xfrm>
          <a:prstGeom prst="rect">
            <a:avLst/>
          </a:prstGeom>
          <a:noFill/>
        </p:spPr>
        <p:txBody>
          <a:bodyPr wrap="square" rtlCol="0">
            <a:spAutoFit/>
          </a:bodyPr>
          <a:lstStyle/>
          <a:p>
            <a:r>
              <a:rPr lang="en-US" sz="3600" b="1" dirty="0">
                <a:solidFill>
                  <a:srgbClr val="00B050"/>
                </a:solidFill>
              </a:rPr>
              <a:t>s’</a:t>
            </a:r>
          </a:p>
        </p:txBody>
      </p:sp>
      <p:sp>
        <p:nvSpPr>
          <p:cNvPr id="9" name="Rectangle 8"/>
          <p:cNvSpPr/>
          <p:nvPr/>
        </p:nvSpPr>
        <p:spPr>
          <a:xfrm>
            <a:off x="1223505" y="876299"/>
            <a:ext cx="757695" cy="304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6799" y="668029"/>
            <a:ext cx="925499" cy="646331"/>
          </a:xfrm>
          <a:prstGeom prst="rect">
            <a:avLst/>
          </a:prstGeom>
          <a:noFill/>
        </p:spPr>
        <p:txBody>
          <a:bodyPr wrap="square" rtlCol="0">
            <a:spAutoFit/>
          </a:bodyPr>
          <a:lstStyle/>
          <a:p>
            <a:r>
              <a:rPr lang="en-US" sz="3600" b="1" dirty="0">
                <a:solidFill>
                  <a:srgbClr val="00B050"/>
                </a:solidFill>
              </a:rPr>
              <a:t>a’</a:t>
            </a:r>
          </a:p>
        </p:txBody>
      </p:sp>
      <p:sp>
        <p:nvSpPr>
          <p:cNvPr id="11" name="Rectangle 10"/>
          <p:cNvSpPr/>
          <p:nvPr/>
        </p:nvSpPr>
        <p:spPr>
          <a:xfrm>
            <a:off x="301598" y="61555"/>
            <a:ext cx="1150700" cy="523220"/>
          </a:xfrm>
          <a:prstGeom prst="rect">
            <a:avLst/>
          </a:prstGeom>
        </p:spPr>
        <p:txBody>
          <a:bodyPr wrap="none">
            <a:spAutoFit/>
          </a:bodyPr>
          <a:lstStyle/>
          <a:p>
            <a:r>
              <a:rPr lang="en-US" altLang="zh-CN" sz="2800" b="1">
                <a:solidFill>
                  <a:srgbClr val="FF0000"/>
                </a:solidFill>
              </a:rPr>
              <a:t>SARSA</a:t>
            </a:r>
            <a:endParaRPr lang="en-US" sz="2800"/>
          </a:p>
        </p:txBody>
      </p:sp>
      <p:pic>
        <p:nvPicPr>
          <p:cNvPr id="12" name="Picture 11"/>
          <p:cNvPicPr>
            <a:picLocks noChangeAspect="1"/>
          </p:cNvPicPr>
          <p:nvPr/>
        </p:nvPicPr>
        <p:blipFill>
          <a:blip r:embed="rId3"/>
          <a:stretch>
            <a:fillRect/>
          </a:stretch>
        </p:blipFill>
        <p:spPr>
          <a:xfrm>
            <a:off x="659358" y="2485313"/>
            <a:ext cx="6739591" cy="490152"/>
          </a:xfrm>
          <a:prstGeom prst="rect">
            <a:avLst/>
          </a:prstGeom>
        </p:spPr>
      </p:pic>
      <p:sp>
        <p:nvSpPr>
          <p:cNvPr id="13" name="TextBox 12"/>
          <p:cNvSpPr txBox="1"/>
          <p:nvPr/>
        </p:nvSpPr>
        <p:spPr>
          <a:xfrm>
            <a:off x="301598" y="3206345"/>
            <a:ext cx="3689000" cy="523220"/>
          </a:xfrm>
          <a:prstGeom prst="rect">
            <a:avLst/>
          </a:prstGeom>
          <a:noFill/>
        </p:spPr>
        <p:txBody>
          <a:bodyPr wrap="square" rtlCol="0">
            <a:spAutoFit/>
          </a:bodyPr>
          <a:lstStyle/>
          <a:p>
            <a:r>
              <a:rPr lang="en-US" sz="2800" b="1" dirty="0"/>
              <a:t>Update Q(</a:t>
            </a:r>
            <a:r>
              <a:rPr lang="en-US" sz="2800" b="1" dirty="0" err="1"/>
              <a:t>s,a</a:t>
            </a:r>
            <a:r>
              <a:rPr lang="en-US" sz="2800" b="1" dirty="0"/>
              <a:t>)  </a:t>
            </a:r>
          </a:p>
        </p:txBody>
      </p:sp>
      <p:sp>
        <p:nvSpPr>
          <p:cNvPr id="14" name="Rectangle 13"/>
          <p:cNvSpPr/>
          <p:nvPr/>
        </p:nvSpPr>
        <p:spPr>
          <a:xfrm>
            <a:off x="301598" y="3900140"/>
            <a:ext cx="2137958" cy="461665"/>
          </a:xfrm>
          <a:prstGeom prst="rect">
            <a:avLst/>
          </a:prstGeom>
        </p:spPr>
        <p:txBody>
          <a:bodyPr wrap="none">
            <a:spAutoFit/>
          </a:bodyPr>
          <a:lstStyle/>
          <a:p>
            <a:r>
              <a:rPr lang="en-US" sz="2400" b="1" dirty="0">
                <a:solidFill>
                  <a:srgbClr val="FF0000"/>
                </a:solidFill>
              </a:rPr>
              <a:t>Q(Suarez, Pass)</a:t>
            </a:r>
          </a:p>
        </p:txBody>
      </p:sp>
      <mc:AlternateContent xmlns:mc="http://schemas.openxmlformats.org/markup-compatibility/2006" xmlns:a14="http://schemas.microsoft.com/office/drawing/2010/main">
        <mc:Choice Requires="a14">
          <p:sp>
            <p:nvSpPr>
              <p:cNvPr id="15" name="TextBox 14"/>
              <p:cNvSpPr txBox="1"/>
              <p:nvPr/>
            </p:nvSpPr>
            <p:spPr>
              <a:xfrm>
                <a:off x="2439555" y="3900140"/>
                <a:ext cx="9918788" cy="461665"/>
              </a:xfrm>
              <a:prstGeom prst="rect">
                <a:avLst/>
              </a:prstGeom>
              <a:noFill/>
            </p:spPr>
            <p:txBody>
              <a:bodyPr wrap="square" rtlCol="0">
                <a:spAutoFit/>
              </a:bodyPr>
              <a:lstStyle/>
              <a:p>
                <a:r>
                  <a:rPr lang="en-US" sz="2400" b="1" dirty="0">
                    <a:solidFill>
                      <a:srgbClr val="FF0000"/>
                    </a:solidFill>
                  </a:rPr>
                  <a:t>= </a:t>
                </a:r>
                <a14:m>
                  <m:oMath xmlns:m="http://schemas.openxmlformats.org/officeDocument/2006/math">
                    <m:r>
                      <a:rPr lang="en-US" sz="2400" b="1" i="1">
                        <a:solidFill>
                          <a:srgbClr val="FF0000"/>
                        </a:solidFill>
                        <a:latin typeface="Cambria Math" charset="0"/>
                        <a:ea typeface="Cambria Math" charset="0"/>
                        <a:cs typeface="Cambria Math" charset="0"/>
                      </a:rPr>
                      <m:t>𝑸</m:t>
                    </m:r>
                    <m:r>
                      <a:rPr lang="en-US" sz="2400" b="1" i="1">
                        <a:solidFill>
                          <a:srgbClr val="FF0000"/>
                        </a:solidFill>
                        <a:latin typeface="Cambria Math" charset="0"/>
                        <a:ea typeface="Cambria Math" charset="0"/>
                        <a:cs typeface="Cambria Math" charset="0"/>
                      </a:rPr>
                      <m:t>(</m:t>
                    </m:r>
                    <m:r>
                      <a:rPr lang="en-US" sz="2400" b="1" i="1">
                        <a:solidFill>
                          <a:srgbClr val="FF0000"/>
                        </a:solidFill>
                        <a:latin typeface="Cambria Math" charset="0"/>
                        <a:ea typeface="Cambria Math" charset="0"/>
                        <a:cs typeface="Cambria Math" charset="0"/>
                      </a:rPr>
                      <m:t>𝑺𝒖𝒂𝒓𝒆𝒛</m:t>
                    </m:r>
                    <m:r>
                      <a:rPr lang="en-US" sz="2400" b="1" i="1">
                        <a:solidFill>
                          <a:srgbClr val="FF0000"/>
                        </a:solidFill>
                        <a:latin typeface="Cambria Math" charset="0"/>
                        <a:ea typeface="Cambria Math" charset="0"/>
                        <a:cs typeface="Cambria Math" charset="0"/>
                      </a:rPr>
                      <m:t>,</m:t>
                    </m:r>
                    <m:r>
                      <a:rPr lang="en-US" sz="2400" b="1" i="1">
                        <a:solidFill>
                          <a:srgbClr val="FF0000"/>
                        </a:solidFill>
                        <a:latin typeface="Cambria Math" charset="0"/>
                        <a:ea typeface="Cambria Math" charset="0"/>
                        <a:cs typeface="Cambria Math" charset="0"/>
                      </a:rPr>
                      <m:t>𝑷𝒂𝒔𝒔</m:t>
                    </m:r>
                    <m:r>
                      <a:rPr lang="en-US" sz="2400" b="1" i="1">
                        <a:solidFill>
                          <a:srgbClr val="FF0000"/>
                        </a:solidFill>
                        <a:latin typeface="Cambria Math" charset="0"/>
                        <a:ea typeface="Cambria Math" charset="0"/>
                        <a:cs typeface="Cambria Math" charset="0"/>
                      </a:rPr>
                      <m:t>)</m:t>
                    </m:r>
                  </m:oMath>
                </a14:m>
                <a:r>
                  <a:rPr lang="en-US" sz="2400" b="1" dirty="0">
                    <a:solidFill>
                      <a:srgbClr val="FF0000"/>
                    </a:solidFill>
                  </a:rPr>
                  <a:t>+ </a:t>
                </a:r>
                <a14:m>
                  <m:oMath xmlns:m="http://schemas.openxmlformats.org/officeDocument/2006/math">
                    <m:r>
                      <a:rPr lang="en-US" sz="2400" b="1" i="1" smtClean="0">
                        <a:solidFill>
                          <a:srgbClr val="FF0000"/>
                        </a:solidFill>
                        <a:latin typeface="Cambria Math" charset="0"/>
                        <a:ea typeface="Cambria Math" charset="0"/>
                        <a:cs typeface="Cambria Math" charset="0"/>
                      </a:rPr>
                      <m:t>𝜶</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𝒓</m:t>
                    </m:r>
                    <m:r>
                      <a:rPr lang="en-US" sz="2400" b="1" i="1" smtClean="0">
                        <a:solidFill>
                          <a:srgbClr val="FF0000"/>
                        </a:solidFill>
                        <a:latin typeface="Cambria Math" charset="0"/>
                        <a:ea typeface="Cambria Math" charset="0"/>
                        <a:cs typeface="Cambria Math" charset="0"/>
                      </a:rPr>
                      <m:t>+ </m:t>
                    </m:r>
                    <m:r>
                      <a:rPr lang="en-US" sz="2400" b="1" i="1" smtClean="0">
                        <a:solidFill>
                          <a:srgbClr val="FF0000"/>
                        </a:solidFill>
                        <a:latin typeface="Cambria Math" charset="0"/>
                        <a:ea typeface="Cambria Math" charset="0"/>
                        <a:cs typeface="Cambria Math" charset="0"/>
                      </a:rPr>
                      <m:t>𝜸</m:t>
                    </m:r>
                    <m:r>
                      <a:rPr lang="en-US" sz="2400" b="1" i="1" smtClean="0">
                        <a:solidFill>
                          <a:srgbClr val="FF0000"/>
                        </a:solidFill>
                        <a:latin typeface="Cambria Math" charset="0"/>
                        <a:ea typeface="Cambria Math" charset="0"/>
                        <a:cs typeface="Cambria Math" charset="0"/>
                      </a:rPr>
                      <m:t>𝑸</m:t>
                    </m:r>
                    <m:d>
                      <m:dPr>
                        <m:ctrlPr>
                          <a:rPr lang="en-US" sz="2400" b="1" i="1" smtClean="0">
                            <a:solidFill>
                              <a:srgbClr val="FF0000"/>
                            </a:solidFill>
                            <a:latin typeface="Cambria Math" panose="02040503050406030204" pitchFamily="18" charset="0"/>
                            <a:ea typeface="Cambria Math" charset="0"/>
                            <a:cs typeface="Cambria Math" charset="0"/>
                          </a:rPr>
                        </m:ctrlPr>
                      </m:dPr>
                      <m:e>
                        <m:r>
                          <a:rPr lang="en-US" sz="2400" b="1" i="1" smtClean="0">
                            <a:solidFill>
                              <a:srgbClr val="FF0000"/>
                            </a:solidFill>
                            <a:latin typeface="Cambria Math" charset="0"/>
                            <a:ea typeface="Cambria Math" charset="0"/>
                            <a:cs typeface="Cambria Math" charset="0"/>
                          </a:rPr>
                          <m:t>𝑴𝒆𝒔𝒔𝒊</m:t>
                        </m:r>
                        <m:r>
                          <a:rPr lang="en-US" sz="2400" b="1" i="1" smtClean="0">
                            <a:solidFill>
                              <a:srgbClr val="FF0000"/>
                            </a:solidFill>
                            <a:latin typeface="Cambria Math" charset="0"/>
                            <a:ea typeface="Cambria Math" charset="0"/>
                            <a:cs typeface="Cambria Math" charset="0"/>
                          </a:rPr>
                          <m:t>, </m:t>
                        </m:r>
                        <m:r>
                          <a:rPr lang="en-US" sz="2400" b="1" i="1" smtClean="0">
                            <a:solidFill>
                              <a:srgbClr val="FF0000"/>
                            </a:solidFill>
                            <a:latin typeface="Cambria Math" charset="0"/>
                            <a:ea typeface="Cambria Math" charset="0"/>
                            <a:cs typeface="Cambria Math" charset="0"/>
                          </a:rPr>
                          <m:t>𝒔𝒉𝒐𝒐𝒕</m:t>
                        </m:r>
                        <m:r>
                          <a:rPr lang="en-US" sz="2400" b="1" i="1" smtClean="0">
                            <a:solidFill>
                              <a:srgbClr val="FF0000"/>
                            </a:solidFill>
                            <a:latin typeface="Cambria Math" charset="0"/>
                            <a:ea typeface="Cambria Math" charset="0"/>
                            <a:cs typeface="Cambria Math" charset="0"/>
                          </a:rPr>
                          <m:t> </m:t>
                        </m:r>
                      </m:e>
                    </m:d>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𝑸</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𝑺𝒖𝒂𝒓𝒆𝒛</m:t>
                    </m:r>
                    <m:r>
                      <a:rPr lang="en-US" sz="2400" b="1" i="1" smtClean="0">
                        <a:solidFill>
                          <a:srgbClr val="FF0000"/>
                        </a:solidFill>
                        <a:latin typeface="Cambria Math" charset="0"/>
                        <a:ea typeface="Cambria Math" charset="0"/>
                        <a:cs typeface="Cambria Math" charset="0"/>
                      </a:rPr>
                      <m:t>,</m:t>
                    </m:r>
                    <m:r>
                      <a:rPr lang="en-US" sz="2400" b="1" i="1" smtClean="0">
                        <a:solidFill>
                          <a:srgbClr val="FF0000"/>
                        </a:solidFill>
                        <a:latin typeface="Cambria Math" charset="0"/>
                        <a:ea typeface="Cambria Math" charset="0"/>
                        <a:cs typeface="Cambria Math" charset="0"/>
                      </a:rPr>
                      <m:t>𝑷𝒂𝒔𝒔</m:t>
                    </m:r>
                    <m:r>
                      <a:rPr lang="en-US" sz="2400" b="1" i="1" smtClean="0">
                        <a:solidFill>
                          <a:srgbClr val="FF0000"/>
                        </a:solidFill>
                        <a:latin typeface="Cambria Math" charset="0"/>
                        <a:ea typeface="Cambria Math" charset="0"/>
                        <a:cs typeface="Cambria Math" charset="0"/>
                      </a:rPr>
                      <m:t>)]</m:t>
                    </m:r>
                  </m:oMath>
                </a14:m>
                <a:endParaRPr lang="en-US" sz="2400" b="1"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439555" y="3900140"/>
                <a:ext cx="9918788" cy="461665"/>
              </a:xfrm>
              <a:prstGeom prst="rect">
                <a:avLst/>
              </a:prstGeom>
              <a:blipFill rotWithShape="0">
                <a:blip r:embed="rId4"/>
                <a:stretch>
                  <a:fillRect l="-922" t="-103947" b="-130263"/>
                </a:stretch>
              </a:blipFill>
            </p:spPr>
            <p:txBody>
              <a:bodyPr/>
              <a:lstStyle/>
              <a:p>
                <a:r>
                  <a:rPr lang="en-US">
                    <a:noFill/>
                  </a:rPr>
                  <a:t> </a:t>
                </a:r>
              </a:p>
            </p:txBody>
          </p:sp>
        </mc:Fallback>
      </mc:AlternateContent>
      <p:pic>
        <p:nvPicPr>
          <p:cNvPr id="16" name="Picture 15"/>
          <p:cNvPicPr>
            <a:picLocks noChangeAspect="1"/>
          </p:cNvPicPr>
          <p:nvPr/>
        </p:nvPicPr>
        <p:blipFill>
          <a:blip r:embed="rId5"/>
          <a:stretch>
            <a:fillRect/>
          </a:stretch>
        </p:blipFill>
        <p:spPr>
          <a:xfrm>
            <a:off x="7639050" y="1496165"/>
            <a:ext cx="4104499" cy="1978295"/>
          </a:xfrm>
          <a:prstGeom prst="rect">
            <a:avLst/>
          </a:prstGeom>
        </p:spPr>
      </p:pic>
      <p:cxnSp>
        <p:nvCxnSpPr>
          <p:cNvPr id="17" name="Straight Arrow Connector 16"/>
          <p:cNvCxnSpPr/>
          <p:nvPr/>
        </p:nvCxnSpPr>
        <p:spPr>
          <a:xfrm flipH="1">
            <a:off x="1981200" y="4353010"/>
            <a:ext cx="1771650" cy="56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46380" y="4920097"/>
            <a:ext cx="793175" cy="461665"/>
          </a:xfrm>
          <a:prstGeom prst="rect">
            <a:avLst/>
          </a:prstGeom>
          <a:noFill/>
        </p:spPr>
        <p:txBody>
          <a:bodyPr wrap="square" rtlCol="0">
            <a:spAutoFit/>
          </a:bodyPr>
          <a:lstStyle/>
          <a:p>
            <a:r>
              <a:rPr lang="en-US" sz="2400">
                <a:solidFill>
                  <a:srgbClr val="0070C0"/>
                </a:solidFill>
              </a:rPr>
              <a:t>-0.7</a:t>
            </a:r>
          </a:p>
        </p:txBody>
      </p:sp>
      <p:cxnSp>
        <p:nvCxnSpPr>
          <p:cNvPr id="20" name="Straight Arrow Connector 19"/>
          <p:cNvCxnSpPr/>
          <p:nvPr/>
        </p:nvCxnSpPr>
        <p:spPr>
          <a:xfrm flipH="1">
            <a:off x="3639502" y="4341267"/>
            <a:ext cx="1771650" cy="56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04682" y="4908354"/>
            <a:ext cx="1771650" cy="461665"/>
          </a:xfrm>
          <a:prstGeom prst="rect">
            <a:avLst/>
          </a:prstGeom>
          <a:noFill/>
        </p:spPr>
        <p:txBody>
          <a:bodyPr wrap="square" rtlCol="0">
            <a:spAutoFit/>
          </a:bodyPr>
          <a:lstStyle/>
          <a:p>
            <a:r>
              <a:rPr lang="en-US" sz="2400" dirty="0">
                <a:solidFill>
                  <a:srgbClr val="0070C0"/>
                </a:solidFill>
              </a:rPr>
              <a:t>0.4</a:t>
            </a:r>
          </a:p>
        </p:txBody>
      </p:sp>
      <p:cxnSp>
        <p:nvCxnSpPr>
          <p:cNvPr id="22" name="Straight Arrow Connector 21"/>
          <p:cNvCxnSpPr/>
          <p:nvPr/>
        </p:nvCxnSpPr>
        <p:spPr>
          <a:xfrm flipH="1">
            <a:off x="5415485" y="4341267"/>
            <a:ext cx="330487" cy="81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37460" y="5224070"/>
            <a:ext cx="897288" cy="461665"/>
          </a:xfrm>
          <a:prstGeom prst="rect">
            <a:avLst/>
          </a:prstGeom>
          <a:noFill/>
        </p:spPr>
        <p:txBody>
          <a:bodyPr wrap="square" rtlCol="0">
            <a:spAutoFit/>
          </a:bodyPr>
          <a:lstStyle/>
          <a:p>
            <a:r>
              <a:rPr lang="en-US" sz="2400" dirty="0">
                <a:solidFill>
                  <a:srgbClr val="0070C0"/>
                </a:solidFill>
              </a:rPr>
              <a:t>-1</a:t>
            </a:r>
          </a:p>
        </p:txBody>
      </p:sp>
      <p:cxnSp>
        <p:nvCxnSpPr>
          <p:cNvPr id="26" name="Straight Arrow Connector 25"/>
          <p:cNvCxnSpPr/>
          <p:nvPr/>
        </p:nvCxnSpPr>
        <p:spPr>
          <a:xfrm flipH="1">
            <a:off x="5930632" y="4341267"/>
            <a:ext cx="330487" cy="81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52607" y="5224070"/>
            <a:ext cx="897288" cy="461665"/>
          </a:xfrm>
          <a:prstGeom prst="rect">
            <a:avLst/>
          </a:prstGeom>
          <a:noFill/>
        </p:spPr>
        <p:txBody>
          <a:bodyPr wrap="square" rtlCol="0">
            <a:spAutoFit/>
          </a:bodyPr>
          <a:lstStyle/>
          <a:p>
            <a:r>
              <a:rPr lang="en-US" sz="2400" dirty="0">
                <a:solidFill>
                  <a:srgbClr val="0070C0"/>
                </a:solidFill>
              </a:rPr>
              <a:t>0.9</a:t>
            </a:r>
          </a:p>
        </p:txBody>
      </p:sp>
      <p:cxnSp>
        <p:nvCxnSpPr>
          <p:cNvPr id="28" name="Straight Arrow Connector 27"/>
          <p:cNvCxnSpPr/>
          <p:nvPr/>
        </p:nvCxnSpPr>
        <p:spPr>
          <a:xfrm flipH="1">
            <a:off x="7233705" y="4324294"/>
            <a:ext cx="330487" cy="81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55680" y="5207097"/>
            <a:ext cx="897288" cy="461665"/>
          </a:xfrm>
          <a:prstGeom prst="rect">
            <a:avLst/>
          </a:prstGeom>
          <a:noFill/>
        </p:spPr>
        <p:txBody>
          <a:bodyPr wrap="square" rtlCol="0">
            <a:spAutoFit/>
          </a:bodyPr>
          <a:lstStyle/>
          <a:p>
            <a:r>
              <a:rPr lang="en-US" sz="2400" dirty="0">
                <a:solidFill>
                  <a:srgbClr val="0070C0"/>
                </a:solidFill>
              </a:rPr>
              <a:t>-0.8</a:t>
            </a:r>
          </a:p>
        </p:txBody>
      </p:sp>
      <p:cxnSp>
        <p:nvCxnSpPr>
          <p:cNvPr id="30" name="Straight Arrow Connector 29"/>
          <p:cNvCxnSpPr/>
          <p:nvPr/>
        </p:nvCxnSpPr>
        <p:spPr>
          <a:xfrm flipH="1">
            <a:off x="9525000" y="4375110"/>
            <a:ext cx="875822" cy="83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109679" y="5207097"/>
            <a:ext cx="793175" cy="461665"/>
          </a:xfrm>
          <a:prstGeom prst="rect">
            <a:avLst/>
          </a:prstGeom>
          <a:noFill/>
        </p:spPr>
        <p:txBody>
          <a:bodyPr wrap="square" rtlCol="0">
            <a:spAutoFit/>
          </a:bodyPr>
          <a:lstStyle/>
          <a:p>
            <a:r>
              <a:rPr lang="en-US" sz="2400">
                <a:solidFill>
                  <a:srgbClr val="0070C0"/>
                </a:solidFill>
              </a:rPr>
              <a:t>-0.7</a:t>
            </a:r>
          </a:p>
        </p:txBody>
      </p:sp>
      <p:sp>
        <p:nvSpPr>
          <p:cNvPr id="33" name="Rectangle 32"/>
          <p:cNvSpPr/>
          <p:nvPr/>
        </p:nvSpPr>
        <p:spPr>
          <a:xfrm>
            <a:off x="2561498" y="6089525"/>
            <a:ext cx="1452642" cy="523220"/>
          </a:xfrm>
          <a:prstGeom prst="rect">
            <a:avLst/>
          </a:prstGeom>
        </p:spPr>
        <p:txBody>
          <a:bodyPr wrap="none">
            <a:spAutoFit/>
          </a:bodyPr>
          <a:lstStyle/>
          <a:p>
            <a:r>
              <a:rPr lang="en-US" sz="2800" b="1" dirty="0">
                <a:solidFill>
                  <a:srgbClr val="FF0000"/>
                </a:solidFill>
              </a:rPr>
              <a:t>= −1.108</a:t>
            </a:r>
          </a:p>
        </p:txBody>
      </p:sp>
    </p:spTree>
    <p:extLst>
      <p:ext uri="{BB962C8B-B14F-4D97-AF65-F5344CB8AC3E}">
        <p14:creationId xmlns:p14="http://schemas.microsoft.com/office/powerpoint/2010/main" val="20154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1"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dissolve">
                                      <p:cBhvr>
                                        <p:cTn id="62" dur="500"/>
                                        <p:tgtEl>
                                          <p:spTgt spid="1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dissolve">
                                      <p:cBhvr>
                                        <p:cTn id="70" dur="500"/>
                                        <p:tgtEl>
                                          <p:spTgt spid="2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ssolv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dissolve">
                                      <p:cBhvr>
                                        <p:cTn id="78" dur="500"/>
                                        <p:tgtEl>
                                          <p:spTgt spid="2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dissolv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dissolve">
                                      <p:cBhvr>
                                        <p:cTn id="86" dur="500"/>
                                        <p:tgtEl>
                                          <p:spTgt spid="2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dissolv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dissolve">
                                      <p:cBhvr>
                                        <p:cTn id="94" dur="500"/>
                                        <p:tgtEl>
                                          <p:spTgt spid="2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dissolv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dissolve">
                                      <p:cBhvr>
                                        <p:cTn id="102" dur="500"/>
                                        <p:tgtEl>
                                          <p:spTgt spid="3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dissolve">
                                      <p:cBhvr>
                                        <p:cTn id="105" dur="500"/>
                                        <p:tgtEl>
                                          <p:spTgt spid="31"/>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checkerboard(across)">
                                      <p:cBhvr>
                                        <p:cTn id="1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P spid="10" grpId="1"/>
      <p:bldP spid="13" grpId="0"/>
      <p:bldP spid="14" grpId="0"/>
      <p:bldP spid="15" grpId="0"/>
      <p:bldP spid="18" grpId="0"/>
      <p:bldP spid="21" grpId="0"/>
      <p:bldP spid="23" grpId="0"/>
      <p:bldP spid="27" grpId="0"/>
      <p:bldP spid="29" grpId="0"/>
      <p:bldP spid="31"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0450" y="1062693"/>
            <a:ext cx="9512300" cy="2438400"/>
          </a:xfrm>
          <a:prstGeom prst="rect">
            <a:avLst/>
          </a:prstGeom>
        </p:spPr>
      </p:pic>
      <p:pic>
        <p:nvPicPr>
          <p:cNvPr id="3" name="Picture 2"/>
          <p:cNvPicPr>
            <a:picLocks noChangeAspect="1"/>
          </p:cNvPicPr>
          <p:nvPr/>
        </p:nvPicPr>
        <p:blipFill>
          <a:blip r:embed="rId3"/>
          <a:stretch>
            <a:fillRect/>
          </a:stretch>
        </p:blipFill>
        <p:spPr>
          <a:xfrm>
            <a:off x="1206500" y="4408648"/>
            <a:ext cx="8166100" cy="1945964"/>
          </a:xfrm>
          <a:prstGeom prst="rect">
            <a:avLst/>
          </a:prstGeom>
        </p:spPr>
      </p:pic>
      <p:sp>
        <p:nvSpPr>
          <p:cNvPr id="4" name="TextBox 3"/>
          <p:cNvSpPr txBox="1"/>
          <p:nvPr/>
        </p:nvSpPr>
        <p:spPr>
          <a:xfrm>
            <a:off x="381000" y="285750"/>
            <a:ext cx="2857500" cy="646331"/>
          </a:xfrm>
          <a:prstGeom prst="rect">
            <a:avLst/>
          </a:prstGeom>
          <a:noFill/>
        </p:spPr>
        <p:txBody>
          <a:bodyPr wrap="square" rtlCol="0">
            <a:spAutoFit/>
          </a:bodyPr>
          <a:lstStyle/>
          <a:p>
            <a:r>
              <a:rPr lang="en-US" altLang="zh-CN" sz="3600" b="1" dirty="0">
                <a:solidFill>
                  <a:srgbClr val="00B050"/>
                </a:solidFill>
              </a:rPr>
              <a:t>Q-Learning</a:t>
            </a:r>
            <a:endParaRPr lang="en-US" sz="3600" b="1" dirty="0">
              <a:solidFill>
                <a:srgbClr val="00B050"/>
              </a:solidFill>
            </a:endParaRPr>
          </a:p>
        </p:txBody>
      </p:sp>
      <p:sp>
        <p:nvSpPr>
          <p:cNvPr id="5" name="TextBox 4"/>
          <p:cNvSpPr txBox="1"/>
          <p:nvPr/>
        </p:nvSpPr>
        <p:spPr>
          <a:xfrm>
            <a:off x="381000" y="3631705"/>
            <a:ext cx="2857500" cy="646331"/>
          </a:xfrm>
          <a:prstGeom prst="rect">
            <a:avLst/>
          </a:prstGeom>
          <a:noFill/>
        </p:spPr>
        <p:txBody>
          <a:bodyPr wrap="square" rtlCol="0">
            <a:spAutoFit/>
          </a:bodyPr>
          <a:lstStyle/>
          <a:p>
            <a:r>
              <a:rPr lang="en-US" altLang="zh-CN" sz="3600" b="1" dirty="0">
                <a:solidFill>
                  <a:srgbClr val="00B050"/>
                </a:solidFill>
              </a:rPr>
              <a:t>SARSA</a:t>
            </a:r>
            <a:endParaRPr lang="en-US" sz="3600" b="1" dirty="0">
              <a:solidFill>
                <a:srgbClr val="00B050"/>
              </a:solidFill>
            </a:endParaRPr>
          </a:p>
        </p:txBody>
      </p:sp>
      <p:sp>
        <p:nvSpPr>
          <p:cNvPr id="6" name="TextBox 5"/>
          <p:cNvSpPr txBox="1"/>
          <p:nvPr/>
        </p:nvSpPr>
        <p:spPr>
          <a:xfrm>
            <a:off x="6038850" y="639693"/>
            <a:ext cx="2400300" cy="584775"/>
          </a:xfrm>
          <a:prstGeom prst="rect">
            <a:avLst/>
          </a:prstGeom>
          <a:noFill/>
        </p:spPr>
        <p:txBody>
          <a:bodyPr wrap="square" rtlCol="0">
            <a:spAutoFit/>
          </a:bodyPr>
          <a:lstStyle/>
          <a:p>
            <a:r>
              <a:rPr lang="en-US" sz="3200" b="1" dirty="0">
                <a:solidFill>
                  <a:srgbClr val="7030A0"/>
                </a:solidFill>
              </a:rPr>
              <a:t>optimistic</a:t>
            </a:r>
          </a:p>
        </p:txBody>
      </p:sp>
    </p:spTree>
    <p:extLst>
      <p:ext uri="{BB962C8B-B14F-4D97-AF65-F5344CB8AC3E}">
        <p14:creationId xmlns:p14="http://schemas.microsoft.com/office/powerpoint/2010/main" val="3276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75694" y="1706940"/>
                <a:ext cx="10878106" cy="3785652"/>
              </a:xfrm>
              <a:prstGeom prst="rect">
                <a:avLst/>
              </a:prstGeom>
            </p:spPr>
            <p:txBody>
              <a:bodyPr wrap="square">
                <a:spAutoFit/>
              </a:bodyPr>
              <a:lstStyle/>
              <a:p>
                <a:r>
                  <a:rPr lang="en-US" sz="2400" dirty="0"/>
                  <a:t>Q-learning is “</a:t>
                </a:r>
                <a:r>
                  <a:rPr lang="en-US" sz="2400" b="1" dirty="0">
                    <a:solidFill>
                      <a:srgbClr val="FF0000"/>
                    </a:solidFill>
                  </a:rPr>
                  <a:t>off-policy</a:t>
                </a:r>
                <a:r>
                  <a:rPr lang="en-US" sz="2400" dirty="0"/>
                  <a:t>” learning, while </a:t>
                </a:r>
                <a:r>
                  <a:rPr lang="en-US" sz="2400" dirty="0" err="1"/>
                  <a:t>Sarsa</a:t>
                </a:r>
                <a:r>
                  <a:rPr lang="en-US" sz="2400" dirty="0"/>
                  <a:t> is “</a:t>
                </a:r>
                <a:r>
                  <a:rPr lang="en-US" sz="2400" b="1" dirty="0">
                    <a:solidFill>
                      <a:srgbClr val="FF0000"/>
                    </a:solidFill>
                  </a:rPr>
                  <a:t>on-policy</a:t>
                </a:r>
                <a:r>
                  <a:rPr lang="en-US" sz="2400" dirty="0"/>
                  <a:t>” learning.</a:t>
                </a:r>
              </a:p>
              <a:p>
                <a:endParaRPr lang="en-US" sz="2400" dirty="0"/>
              </a:p>
              <a:p>
                <a:r>
                  <a:rPr lang="en-US" sz="2400" dirty="0">
                    <a:solidFill>
                      <a:srgbClr val="FF0000"/>
                    </a:solidFill>
                  </a:rPr>
                  <a:t>Q-learning</a:t>
                </a:r>
                <a:r>
                  <a:rPr lang="en-US" sz="2400" dirty="0"/>
                  <a:t> is therefore ‘</a:t>
                </a:r>
                <a:r>
                  <a:rPr lang="en-US" sz="2400" dirty="0">
                    <a:solidFill>
                      <a:srgbClr val="FF0000"/>
                    </a:solidFill>
                  </a:rPr>
                  <a:t>optimistic</a:t>
                </a:r>
                <a:r>
                  <a:rPr lang="en-US" sz="2400" dirty="0"/>
                  <a:t>’, in that when it updates, it assumes that in the next state, the ‘best’ (greedy) action will be chosen, even it may be that in the next step, the policy, such as </a:t>
                </a:r>
                <a14:m>
                  <m:oMath xmlns:m="http://schemas.openxmlformats.org/officeDocument/2006/math">
                    <m:r>
                      <a:rPr lang="en-US" sz="2400" i="1" smtClean="0">
                        <a:latin typeface="Cambria Math" charset="0"/>
                        <a:ea typeface="Cambria Math" charset="0"/>
                        <a:cs typeface="Cambria Math" charset="0"/>
                      </a:rPr>
                      <m:t>𝜀</m:t>
                    </m:r>
                  </m:oMath>
                </a14:m>
                <a:r>
                  <a:rPr lang="en-US" sz="2400" dirty="0"/>
                  <a:t>-greedy, will choose to explore an action other than the best.</a:t>
                </a:r>
              </a:p>
              <a:p>
                <a:endParaRPr lang="en-US" sz="2400" dirty="0"/>
              </a:p>
              <a:p>
                <a:endParaRPr lang="en-US" sz="2400" dirty="0"/>
              </a:p>
              <a:p>
                <a:endParaRPr lang="en-US" sz="2400" dirty="0"/>
              </a:p>
              <a:p>
                <a:r>
                  <a:rPr lang="en-US" sz="2400" dirty="0"/>
                  <a:t>SARSA instead knows the action that it will execute next when it performs the update, so will learn on the action whether it is best or not.</a:t>
                </a:r>
              </a:p>
            </p:txBody>
          </p:sp>
        </mc:Choice>
        <mc:Fallback xmlns="">
          <p:sp>
            <p:nvSpPr>
              <p:cNvPr id="2" name="Rectangle 1"/>
              <p:cNvSpPr>
                <a:spLocks noRot="1" noChangeAspect="1" noMove="1" noResize="1" noEditPoints="1" noAdjustHandles="1" noChangeArrowheads="1" noChangeShapeType="1" noTextEdit="1"/>
              </p:cNvSpPr>
              <p:nvPr/>
            </p:nvSpPr>
            <p:spPr>
              <a:xfrm>
                <a:off x="475694" y="1706940"/>
                <a:ext cx="10878106" cy="3785652"/>
              </a:xfrm>
              <a:prstGeom prst="rect">
                <a:avLst/>
              </a:prstGeom>
              <a:blipFill rotWithShape="0">
                <a:blip r:embed="rId2"/>
                <a:stretch>
                  <a:fillRect l="-840" t="-1288" r="-840" b="-2738"/>
                </a:stretch>
              </a:blipFill>
            </p:spPr>
            <p:txBody>
              <a:bodyPr/>
              <a:lstStyle/>
              <a:p>
                <a:r>
                  <a:rPr lang="en-US">
                    <a:noFill/>
                  </a:rPr>
                  <a:t> </a:t>
                </a:r>
              </a:p>
            </p:txBody>
          </p:sp>
        </mc:Fallback>
      </mc:AlternateContent>
      <p:sp>
        <p:nvSpPr>
          <p:cNvPr id="3" name="Rectangle 2"/>
          <p:cNvSpPr/>
          <p:nvPr/>
        </p:nvSpPr>
        <p:spPr>
          <a:xfrm>
            <a:off x="475694" y="672584"/>
            <a:ext cx="7160037" cy="523220"/>
          </a:xfrm>
          <a:prstGeom prst="rect">
            <a:avLst/>
          </a:prstGeom>
        </p:spPr>
        <p:txBody>
          <a:bodyPr wrap="none">
            <a:spAutoFit/>
          </a:bodyPr>
          <a:lstStyle/>
          <a:p>
            <a:r>
              <a:rPr lang="en-US" sz="2800" b="1">
                <a:solidFill>
                  <a:srgbClr val="00B050"/>
                </a:solidFill>
              </a:rPr>
              <a:t>The difference between SARSA and Q-learning </a:t>
            </a:r>
          </a:p>
        </p:txBody>
      </p:sp>
      <p:sp>
        <p:nvSpPr>
          <p:cNvPr id="4" name="Rectangle 3"/>
          <p:cNvSpPr/>
          <p:nvPr/>
        </p:nvSpPr>
        <p:spPr>
          <a:xfrm>
            <a:off x="9488318" y="3663603"/>
            <a:ext cx="2456250" cy="523220"/>
          </a:xfrm>
          <a:prstGeom prst="rect">
            <a:avLst/>
          </a:prstGeom>
        </p:spPr>
        <p:txBody>
          <a:bodyPr wrap="none">
            <a:spAutoFit/>
          </a:bodyPr>
          <a:lstStyle/>
          <a:p>
            <a:r>
              <a:rPr lang="en-US" sz="2800" b="1" dirty="0">
                <a:solidFill>
                  <a:srgbClr val="00B050"/>
                </a:solidFill>
              </a:rPr>
              <a:t>unsafe or risky</a:t>
            </a:r>
          </a:p>
        </p:txBody>
      </p:sp>
      <p:sp>
        <p:nvSpPr>
          <p:cNvPr id="5" name="Rectangle 4"/>
          <p:cNvSpPr/>
          <p:nvPr/>
        </p:nvSpPr>
        <p:spPr>
          <a:xfrm>
            <a:off x="9525709" y="5538301"/>
            <a:ext cx="792333" cy="523220"/>
          </a:xfrm>
          <a:prstGeom prst="rect">
            <a:avLst/>
          </a:prstGeom>
        </p:spPr>
        <p:txBody>
          <a:bodyPr wrap="none">
            <a:spAutoFit/>
          </a:bodyPr>
          <a:lstStyle/>
          <a:p>
            <a:r>
              <a:rPr lang="en-US" sz="2800" b="1">
                <a:solidFill>
                  <a:srgbClr val="00B050"/>
                </a:solidFill>
              </a:rPr>
              <a:t>safe</a:t>
            </a:r>
            <a:endParaRPr lang="en-US" sz="2800"/>
          </a:p>
        </p:txBody>
      </p:sp>
      <p:pic>
        <p:nvPicPr>
          <p:cNvPr id="6" name="Picture 5"/>
          <p:cNvPicPr>
            <a:picLocks noChangeAspect="1"/>
          </p:cNvPicPr>
          <p:nvPr/>
        </p:nvPicPr>
        <p:blipFill>
          <a:blip r:embed="rId3"/>
          <a:stretch>
            <a:fillRect/>
          </a:stretch>
        </p:blipFill>
        <p:spPr>
          <a:xfrm>
            <a:off x="2303785" y="3619671"/>
            <a:ext cx="7221924" cy="496051"/>
          </a:xfrm>
          <a:prstGeom prst="rect">
            <a:avLst/>
          </a:prstGeom>
        </p:spPr>
      </p:pic>
      <p:pic>
        <p:nvPicPr>
          <p:cNvPr id="7" name="Picture 6"/>
          <p:cNvPicPr>
            <a:picLocks noChangeAspect="1"/>
          </p:cNvPicPr>
          <p:nvPr/>
        </p:nvPicPr>
        <p:blipFill>
          <a:blip r:embed="rId4"/>
          <a:stretch>
            <a:fillRect/>
          </a:stretch>
        </p:blipFill>
        <p:spPr>
          <a:xfrm>
            <a:off x="2303785" y="5538301"/>
            <a:ext cx="6739591" cy="490152"/>
          </a:xfrm>
          <a:prstGeom prst="rect">
            <a:avLst/>
          </a:prstGeom>
        </p:spPr>
      </p:pic>
    </p:spTree>
    <p:extLst>
      <p:ext uri="{BB962C8B-B14F-4D97-AF65-F5344CB8AC3E}">
        <p14:creationId xmlns:p14="http://schemas.microsoft.com/office/powerpoint/2010/main" val="17537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300728" y="1221763"/>
            <a:ext cx="8305436" cy="4315680"/>
          </a:xfrm>
          <a:prstGeom prst="rect">
            <a:avLst/>
          </a:prstGeom>
        </p:spPr>
      </p:pic>
      <p:sp>
        <p:nvSpPr>
          <p:cNvPr id="2" name="TextBox 1"/>
          <p:cNvSpPr txBox="1"/>
          <p:nvPr/>
        </p:nvSpPr>
        <p:spPr>
          <a:xfrm>
            <a:off x="514350" y="704850"/>
            <a:ext cx="7639050" cy="523220"/>
          </a:xfrm>
          <a:prstGeom prst="rect">
            <a:avLst/>
          </a:prstGeom>
          <a:noFill/>
        </p:spPr>
        <p:txBody>
          <a:bodyPr wrap="square" rtlCol="0">
            <a:spAutoFit/>
          </a:bodyPr>
          <a:lstStyle/>
          <a:p>
            <a:r>
              <a:rPr lang="en-US" sz="2800" b="1" dirty="0">
                <a:solidFill>
                  <a:srgbClr val="FF0000"/>
                </a:solidFill>
              </a:rPr>
              <a:t>Some Weaknesses of Q-learning and SARSA</a:t>
            </a:r>
          </a:p>
        </p:txBody>
      </p:sp>
      <p:pic>
        <p:nvPicPr>
          <p:cNvPr id="7" name="Picture 6"/>
          <p:cNvPicPr>
            <a:picLocks noChangeAspect="1"/>
          </p:cNvPicPr>
          <p:nvPr/>
        </p:nvPicPr>
        <p:blipFill>
          <a:blip r:embed="rId4"/>
          <a:stretch>
            <a:fillRect/>
          </a:stretch>
        </p:blipFill>
        <p:spPr>
          <a:xfrm>
            <a:off x="8477250" y="4646040"/>
            <a:ext cx="3409950" cy="1789379"/>
          </a:xfrm>
          <a:prstGeom prst="rect">
            <a:avLst/>
          </a:prstGeom>
        </p:spPr>
      </p:pic>
      <p:sp>
        <p:nvSpPr>
          <p:cNvPr id="8" name="Oval 7"/>
          <p:cNvSpPr/>
          <p:nvPr/>
        </p:nvSpPr>
        <p:spPr>
          <a:xfrm>
            <a:off x="11091107" y="5857161"/>
            <a:ext cx="376993" cy="316314"/>
          </a:xfrm>
          <a:prstGeom prst="ellipse">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797923" y="4793382"/>
            <a:ext cx="3744617" cy="369332"/>
          </a:xfrm>
          <a:prstGeom prst="rect">
            <a:avLst/>
          </a:prstGeom>
          <a:noFill/>
        </p:spPr>
        <p:txBody>
          <a:bodyPr wrap="square" rtlCol="0">
            <a:spAutoFit/>
          </a:bodyPr>
          <a:lstStyle/>
          <a:p>
            <a:r>
              <a:rPr lang="en-US" dirty="0">
                <a:solidFill>
                  <a:schemeClr val="bg1">
                    <a:lumMod val="65000"/>
                  </a:schemeClr>
                </a:solidFill>
              </a:rPr>
              <a:t>A            B             C          </a:t>
            </a:r>
          </a:p>
        </p:txBody>
      </p:sp>
      <p:sp>
        <p:nvSpPr>
          <p:cNvPr id="11" name="TextBox 10"/>
          <p:cNvSpPr txBox="1"/>
          <p:nvPr/>
        </p:nvSpPr>
        <p:spPr>
          <a:xfrm>
            <a:off x="8797923" y="5341073"/>
            <a:ext cx="3744617" cy="369332"/>
          </a:xfrm>
          <a:prstGeom prst="rect">
            <a:avLst/>
          </a:prstGeom>
          <a:noFill/>
        </p:spPr>
        <p:txBody>
          <a:bodyPr wrap="square" rtlCol="0">
            <a:spAutoFit/>
          </a:bodyPr>
          <a:lstStyle/>
          <a:p>
            <a:r>
              <a:rPr lang="en-US" dirty="0">
                <a:solidFill>
                  <a:schemeClr val="bg1">
                    <a:lumMod val="65000"/>
                  </a:schemeClr>
                </a:solidFill>
              </a:rPr>
              <a:t>E                            G          </a:t>
            </a:r>
          </a:p>
        </p:txBody>
      </p:sp>
      <p:sp>
        <p:nvSpPr>
          <p:cNvPr id="12" name="TextBox 11"/>
          <p:cNvSpPr txBox="1"/>
          <p:nvPr/>
        </p:nvSpPr>
        <p:spPr>
          <a:xfrm>
            <a:off x="8789080" y="5842243"/>
            <a:ext cx="3744617" cy="369332"/>
          </a:xfrm>
          <a:prstGeom prst="rect">
            <a:avLst/>
          </a:prstGeom>
          <a:noFill/>
        </p:spPr>
        <p:txBody>
          <a:bodyPr wrap="square" rtlCol="0">
            <a:spAutoFit/>
          </a:bodyPr>
          <a:lstStyle/>
          <a:p>
            <a:r>
              <a:rPr lang="en-US" dirty="0">
                <a:solidFill>
                  <a:schemeClr val="bg1">
                    <a:lumMod val="65000"/>
                  </a:schemeClr>
                </a:solidFill>
              </a:rPr>
              <a:t>H            I               J            K     </a:t>
            </a:r>
          </a:p>
        </p:txBody>
      </p:sp>
      <p:sp>
        <p:nvSpPr>
          <p:cNvPr id="13" name="TextBox 12"/>
          <p:cNvSpPr txBox="1"/>
          <p:nvPr/>
        </p:nvSpPr>
        <p:spPr>
          <a:xfrm>
            <a:off x="10984389" y="6521772"/>
            <a:ext cx="902811" cy="369332"/>
          </a:xfrm>
          <a:prstGeom prst="rect">
            <a:avLst/>
          </a:prstGeom>
          <a:noFill/>
        </p:spPr>
        <p:txBody>
          <a:bodyPr wrap="none" rtlCol="0">
            <a:spAutoFit/>
          </a:bodyPr>
          <a:lstStyle/>
          <a:p>
            <a:r>
              <a:rPr lang="en-US" dirty="0"/>
              <a:t>Q(</a:t>
            </a:r>
            <a:r>
              <a:rPr lang="en-US" dirty="0" err="1"/>
              <a:t>K,up</a:t>
            </a:r>
            <a:r>
              <a:rPr lang="en-US" dirty="0"/>
              <a:t>)</a:t>
            </a:r>
          </a:p>
        </p:txBody>
      </p:sp>
      <p:sp>
        <p:nvSpPr>
          <p:cNvPr id="15" name="Rectangle 14"/>
          <p:cNvSpPr/>
          <p:nvPr/>
        </p:nvSpPr>
        <p:spPr>
          <a:xfrm>
            <a:off x="4529646" y="1821721"/>
            <a:ext cx="3947604" cy="34998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4996" y="2114551"/>
            <a:ext cx="6707354" cy="285749"/>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90650" y="2735952"/>
            <a:ext cx="819150" cy="21936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4996" y="3917337"/>
            <a:ext cx="4954754" cy="19746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4996" y="4493964"/>
            <a:ext cx="2421104" cy="26345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475941" y="6034351"/>
            <a:ext cx="5955010" cy="523220"/>
          </a:xfrm>
          <a:prstGeom prst="rect">
            <a:avLst/>
          </a:prstGeom>
          <a:noFill/>
        </p:spPr>
        <p:txBody>
          <a:bodyPr wrap="square" rtlCol="0">
            <a:spAutoFit/>
          </a:bodyPr>
          <a:lstStyle/>
          <a:p>
            <a:r>
              <a:rPr lang="en-US" sz="2800" b="1" dirty="0"/>
              <a:t>N-step Q-learning </a:t>
            </a:r>
            <a:r>
              <a:rPr lang="en-US" sz="2800" b="1"/>
              <a:t>or N-step SARSA</a:t>
            </a:r>
          </a:p>
        </p:txBody>
      </p:sp>
    </p:spTree>
    <p:extLst>
      <p:ext uri="{BB962C8B-B14F-4D97-AF65-F5344CB8AC3E}">
        <p14:creationId xmlns:p14="http://schemas.microsoft.com/office/powerpoint/2010/main" val="182287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7 -3.33333E-6 L -2.08333E-7 -0.075 " pathEditMode="relative" rAng="0" ptsTypes="AA">
                                      <p:cBhvr>
                                        <p:cTn id="6" dur="2000" fill="hold"/>
                                        <p:tgtEl>
                                          <p:spTgt spid="8"/>
                                        </p:tgtEl>
                                        <p:attrNameLst>
                                          <p:attrName>ppt_x</p:attrName>
                                          <p:attrName>ppt_y</p:attrName>
                                        </p:attrNameLst>
                                      </p:cBhvr>
                                      <p:rCtr x="0" y="-375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5" grpId="0" animBg="1"/>
      <p:bldP spid="16" grpId="0" animBg="1"/>
      <p:bldP spid="17" grpId="0" animBg="1"/>
      <p:bldP spid="18" grpId="0" animBg="1"/>
      <p:bldP spid="19" grpId="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10484"/>
            <a:ext cx="12020550" cy="461665"/>
          </a:xfrm>
          <a:prstGeom prst="rect">
            <a:avLst/>
          </a:prstGeom>
        </p:spPr>
        <p:txBody>
          <a:bodyPr wrap="square">
            <a:spAutoFit/>
          </a:bodyPr>
          <a:lstStyle/>
          <a:p>
            <a:r>
              <a:rPr lang="en-US" sz="2400" b="1" dirty="0">
                <a:solidFill>
                  <a:srgbClr val="1155CC"/>
                </a:solidFill>
                <a:latin typeface="Arial" charset="0"/>
                <a:hlinkClick r:id="rId2"/>
              </a:rPr>
              <a:t>https://apps.eng.unimelb.edu.au/casmas/index.php?r=qoct/subjects</a:t>
            </a:r>
            <a:endParaRPr lang="en-US" sz="2400" b="1" dirty="0"/>
          </a:p>
        </p:txBody>
      </p:sp>
      <p:sp>
        <p:nvSpPr>
          <p:cNvPr id="3" name="TextBox 2"/>
          <p:cNvSpPr txBox="1"/>
          <p:nvPr/>
        </p:nvSpPr>
        <p:spPr>
          <a:xfrm>
            <a:off x="914400" y="1028700"/>
            <a:ext cx="3924300" cy="584775"/>
          </a:xfrm>
          <a:prstGeom prst="rect">
            <a:avLst/>
          </a:prstGeom>
          <a:noFill/>
        </p:spPr>
        <p:txBody>
          <a:bodyPr wrap="square" rtlCol="0">
            <a:spAutoFit/>
          </a:bodyPr>
          <a:lstStyle/>
          <a:p>
            <a:r>
              <a:rPr lang="en-US" sz="3200" b="1" dirty="0"/>
              <a:t>Fill in the survey</a:t>
            </a:r>
          </a:p>
        </p:txBody>
      </p:sp>
      <p:pic>
        <p:nvPicPr>
          <p:cNvPr id="5" name="Picture 4"/>
          <p:cNvPicPr>
            <a:picLocks noChangeAspect="1"/>
          </p:cNvPicPr>
          <p:nvPr/>
        </p:nvPicPr>
        <p:blipFill>
          <a:blip r:embed="rId3"/>
          <a:stretch>
            <a:fillRect/>
          </a:stretch>
        </p:blipFill>
        <p:spPr>
          <a:xfrm>
            <a:off x="914400" y="3505200"/>
            <a:ext cx="5219700" cy="1257300"/>
          </a:xfrm>
          <a:prstGeom prst="rect">
            <a:avLst/>
          </a:prstGeom>
        </p:spPr>
      </p:pic>
      <p:pic>
        <p:nvPicPr>
          <p:cNvPr id="6" name="Picture 5"/>
          <p:cNvPicPr>
            <a:picLocks noChangeAspect="1"/>
          </p:cNvPicPr>
          <p:nvPr/>
        </p:nvPicPr>
        <p:blipFill>
          <a:blip r:embed="rId4"/>
          <a:stretch>
            <a:fillRect/>
          </a:stretch>
        </p:blipFill>
        <p:spPr>
          <a:xfrm>
            <a:off x="1181100" y="5030401"/>
            <a:ext cx="8267700" cy="1130300"/>
          </a:xfrm>
          <a:prstGeom prst="rect">
            <a:avLst/>
          </a:prstGeom>
        </p:spPr>
      </p:pic>
    </p:spTree>
    <p:extLst>
      <p:ext uri="{BB962C8B-B14F-4D97-AF65-F5344CB8AC3E}">
        <p14:creationId xmlns:p14="http://schemas.microsoft.com/office/powerpoint/2010/main" val="194481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900" y="234950"/>
            <a:ext cx="9220200" cy="6388100"/>
          </a:xfrm>
          <a:prstGeom prst="rect">
            <a:avLst/>
          </a:prstGeom>
        </p:spPr>
      </p:pic>
    </p:spTree>
    <p:extLst>
      <p:ext uri="{BB962C8B-B14F-4D97-AF65-F5344CB8AC3E}">
        <p14:creationId xmlns:p14="http://schemas.microsoft.com/office/powerpoint/2010/main" val="112610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62000" y="1275515"/>
                <a:ext cx="9772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𝑄</m:t>
                      </m:r>
                      <m:d>
                        <m:dPr>
                          <m:ctrlPr>
                            <a:rPr lang="en-US" sz="2400" b="0" i="1" smtClean="0">
                              <a:latin typeface="Cambria Math" panose="02040503050406030204" pitchFamily="18" charset="0"/>
                            </a:rPr>
                          </m:ctrlPr>
                        </m:dPr>
                        <m:e>
                          <m:r>
                            <a:rPr lang="en-US" sz="2400" b="0" i="1" smtClean="0">
                              <a:latin typeface="Cambria Math" charset="0"/>
                            </a:rPr>
                            <m:t>𝑠</m:t>
                          </m:r>
                          <m:r>
                            <a:rPr lang="en-US" sz="2400" b="0" i="1" smtClean="0">
                              <a:latin typeface="Cambria Math" charset="0"/>
                            </a:rPr>
                            <m:t>, </m:t>
                          </m:r>
                          <m:r>
                            <a:rPr lang="en-US" sz="2400" b="0" i="1" smtClean="0">
                              <a:latin typeface="Cambria Math" charset="0"/>
                            </a:rPr>
                            <m:t>𝑎</m:t>
                          </m:r>
                        </m:e>
                      </m:d>
                      <m:r>
                        <a:rPr lang="en-US" sz="2400" b="0" i="1" smtClean="0">
                          <a:latin typeface="Cambria Math" charset="0"/>
                        </a:rPr>
                        <m:t> </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𝑄</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𝑠</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m:t>
                          </m:r>
                        </m:e>
                      </m:d>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𝛼</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m:t>
                      </m:r>
                      <m:r>
                        <a:rPr lang="en-US" sz="2400" b="0" i="1" smtClean="0">
                          <a:latin typeface="Cambria Math" charset="0"/>
                          <a:ea typeface="Cambria Math" charset="0"/>
                          <a:cs typeface="Cambria Math" charset="0"/>
                        </a:rPr>
                        <m:t>𝑑𝑖𝑠𝑐𝑜𝑢𝑛𝑡𝑒𝑑</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𝑓𝑢𝑡𝑢𝑟𝑒</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𝑟𝑒𝑤𝑎𝑟𝑑</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𝑄</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𝑠</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1275515"/>
                <a:ext cx="9772650" cy="461665"/>
              </a:xfrm>
              <a:prstGeom prst="rect">
                <a:avLst/>
              </a:prstGeom>
              <a:blipFill rotWithShape="0">
                <a:blip r:embed="rId2"/>
                <a:stretch>
                  <a:fillRect t="-102632" b="-130263"/>
                </a:stretch>
              </a:blipFill>
            </p:spPr>
            <p:txBody>
              <a:bodyPr/>
              <a:lstStyle/>
              <a:p>
                <a:r>
                  <a:rPr lang="en-US">
                    <a:noFill/>
                  </a:rPr>
                  <a:t> </a:t>
                </a:r>
              </a:p>
            </p:txBody>
          </p:sp>
        </mc:Fallback>
      </mc:AlternateContent>
      <p:sp>
        <p:nvSpPr>
          <p:cNvPr id="3" name="TextBox 2"/>
          <p:cNvSpPr txBox="1"/>
          <p:nvPr/>
        </p:nvSpPr>
        <p:spPr>
          <a:xfrm>
            <a:off x="285750" y="476250"/>
            <a:ext cx="4686300" cy="584775"/>
          </a:xfrm>
          <a:prstGeom prst="rect">
            <a:avLst/>
          </a:prstGeom>
          <a:noFill/>
        </p:spPr>
        <p:txBody>
          <a:bodyPr wrap="square" rtlCol="0">
            <a:spAutoFit/>
          </a:bodyPr>
          <a:lstStyle/>
          <a:p>
            <a:r>
              <a:rPr lang="en-US" sz="3200" b="1" dirty="0">
                <a:solidFill>
                  <a:srgbClr val="FF0000"/>
                </a:solidFill>
              </a:rPr>
              <a:t>Update Q-value</a:t>
            </a:r>
          </a:p>
        </p:txBody>
      </p:sp>
      <p:sp>
        <p:nvSpPr>
          <p:cNvPr id="4" name="TextBox 3"/>
          <p:cNvSpPr txBox="1"/>
          <p:nvPr/>
        </p:nvSpPr>
        <p:spPr>
          <a:xfrm>
            <a:off x="2514600" y="2660121"/>
            <a:ext cx="2819400" cy="461665"/>
          </a:xfrm>
          <a:prstGeom prst="rect">
            <a:avLst/>
          </a:prstGeom>
          <a:noFill/>
        </p:spPr>
        <p:txBody>
          <a:bodyPr wrap="square" rtlCol="0">
            <a:spAutoFit/>
          </a:bodyPr>
          <a:lstStyle/>
          <a:p>
            <a:r>
              <a:rPr lang="en-US" sz="2400" b="1" dirty="0">
                <a:solidFill>
                  <a:srgbClr val="FF0000"/>
                </a:solidFill>
              </a:rPr>
              <a:t>Q-learning:</a:t>
            </a:r>
          </a:p>
        </p:txBody>
      </p:sp>
      <mc:AlternateContent xmlns:mc="http://schemas.openxmlformats.org/markup-compatibility/2006" xmlns:a14="http://schemas.microsoft.com/office/drawing/2010/main">
        <mc:Choice Requires="a14">
          <p:sp>
            <p:nvSpPr>
              <p:cNvPr id="5" name="Rectangle 4"/>
              <p:cNvSpPr/>
              <p:nvPr/>
            </p:nvSpPr>
            <p:spPr>
              <a:xfrm>
                <a:off x="4636103" y="1930328"/>
                <a:ext cx="5221301" cy="461665"/>
              </a:xfrm>
              <a:prstGeom prst="rect">
                <a:avLst/>
              </a:prstGeom>
            </p:spPr>
            <p:txBody>
              <a:bodyPr wrap="none">
                <a:spAutoFit/>
              </a:bodyPr>
              <a:lstStyle/>
              <a:p>
                <a:r>
                  <a:rPr lang="en-US" sz="2400" b="1" dirty="0">
                    <a:solidFill>
                      <a:srgbClr val="00B050"/>
                    </a:solidFill>
                    <a:ea typeface="Cambria Math" charset="0"/>
                    <a:cs typeface="Cambria Math" charset="0"/>
                  </a:rPr>
                  <a:t>G = r1 + </a:t>
                </a:r>
                <a14:m>
                  <m:oMath xmlns:m="http://schemas.openxmlformats.org/officeDocument/2006/math">
                    <m:r>
                      <a:rPr lang="en-US" sz="2400" b="1" i="1" smtClean="0">
                        <a:solidFill>
                          <a:srgbClr val="00B050"/>
                        </a:solidFill>
                        <a:latin typeface="Cambria Math" charset="0"/>
                        <a:ea typeface="Cambria Math" charset="0"/>
                        <a:cs typeface="Cambria Math" charset="0"/>
                      </a:rPr>
                      <m:t>𝒅𝒊𝒔𝒄𝒐𝒖𝒏𝒕𝒆𝒅</m:t>
                    </m:r>
                    <m:r>
                      <a:rPr lang="en-US" sz="2400" b="1" i="1" smtClean="0">
                        <a:solidFill>
                          <a:srgbClr val="00B050"/>
                        </a:solidFill>
                        <a:latin typeface="Cambria Math" charset="0"/>
                        <a:ea typeface="Cambria Math" charset="0"/>
                        <a:cs typeface="Cambria Math" charset="0"/>
                      </a:rPr>
                      <m:t> </m:t>
                    </m:r>
                    <m:r>
                      <a:rPr lang="en-US" sz="2400" b="1" i="1" smtClean="0">
                        <a:solidFill>
                          <a:srgbClr val="00B050"/>
                        </a:solidFill>
                        <a:latin typeface="Cambria Math" charset="0"/>
                        <a:ea typeface="Cambria Math" charset="0"/>
                        <a:cs typeface="Cambria Math" charset="0"/>
                      </a:rPr>
                      <m:t>𝒇𝒖𝒕𝒖𝒓𝒆</m:t>
                    </m:r>
                    <m:r>
                      <a:rPr lang="en-US" sz="2400" b="1" i="1" smtClean="0">
                        <a:solidFill>
                          <a:srgbClr val="00B050"/>
                        </a:solidFill>
                        <a:latin typeface="Cambria Math" charset="0"/>
                        <a:ea typeface="Cambria Math" charset="0"/>
                        <a:cs typeface="Cambria Math" charset="0"/>
                      </a:rPr>
                      <m:t> </m:t>
                    </m:r>
                    <m:r>
                      <a:rPr lang="en-US" sz="2400" b="1" i="1" smtClean="0">
                        <a:solidFill>
                          <a:srgbClr val="00B050"/>
                        </a:solidFill>
                        <a:latin typeface="Cambria Math" charset="0"/>
                        <a:ea typeface="Cambria Math" charset="0"/>
                        <a:cs typeface="Cambria Math" charset="0"/>
                      </a:rPr>
                      <m:t>𝒓𝒆𝒘𝒂𝒓𝒅</m:t>
                    </m:r>
                  </m:oMath>
                </a14:m>
                <a:endParaRPr lang="en-US" sz="2400" b="1" dirty="0">
                  <a:solidFill>
                    <a:srgbClr val="00B05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636103" y="1930328"/>
                <a:ext cx="5221301" cy="461665"/>
              </a:xfrm>
              <a:prstGeom prst="rect">
                <a:avLst/>
              </a:prstGeom>
              <a:blipFill rotWithShape="0">
                <a:blip r:embed="rId3"/>
                <a:stretch>
                  <a:fillRect l="-1869" t="-105333"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334000" y="2643484"/>
                <a:ext cx="28816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 </m:t>
                      </m:r>
                      <m:r>
                        <a:rPr lang="en-US" sz="2400" b="0" i="1" smtClean="0">
                          <a:latin typeface="Cambria Math" charset="0"/>
                          <a:ea typeface="Cambria Math" charset="0"/>
                          <a:cs typeface="Cambria Math" charset="0"/>
                        </a:rPr>
                        <m:t>𝑚𝑎𝑥</m:t>
                      </m:r>
                      <m:sSup>
                        <m:sSupPr>
                          <m:ctrlPr>
                            <a:rPr lang="en-US" sz="2400" b="0" i="1" baseline="-25000" smtClean="0">
                              <a:latin typeface="Cambria Math" panose="02040503050406030204" pitchFamily="18" charset="0"/>
                              <a:ea typeface="Cambria Math" charset="0"/>
                              <a:cs typeface="Cambria Math" charset="0"/>
                            </a:rPr>
                          </m:ctrlPr>
                        </m:sSupPr>
                        <m:e>
                          <m:r>
                            <a:rPr lang="en-US" sz="2400" b="0" i="1" baseline="-25000" smtClean="0">
                              <a:latin typeface="Cambria Math" charset="0"/>
                              <a:ea typeface="Cambria Math" charset="0"/>
                              <a:cs typeface="Cambria Math" charset="0"/>
                            </a:rPr>
                            <m:t>𝑎</m:t>
                          </m:r>
                        </m:e>
                        <m:sup>
                          <m:r>
                            <a:rPr lang="en-US" sz="2400" b="0" i="1" baseline="-25000"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𝑄</m:t>
                      </m:r>
                      <m:r>
                        <a:rPr lang="en-US" sz="2400" b="0" i="1" smtClean="0">
                          <a:latin typeface="Cambria Math" charset="0"/>
                          <a:ea typeface="Cambria Math" charset="0"/>
                          <a:cs typeface="Cambria Math" charset="0"/>
                        </a:rPr>
                        <m:t>(</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5334000" y="2643484"/>
                <a:ext cx="2881686" cy="461665"/>
              </a:xfrm>
              <a:prstGeom prst="rect">
                <a:avLst/>
              </a:prstGeom>
              <a:blipFill rotWithShape="0">
                <a:blip r:embed="rId4"/>
                <a:stretch>
                  <a:fillRect t="-105333" b="-133333"/>
                </a:stretch>
              </a:blipFill>
            </p:spPr>
            <p:txBody>
              <a:bodyPr/>
              <a:lstStyle/>
              <a:p>
                <a:r>
                  <a:rPr lang="en-US">
                    <a:noFill/>
                  </a:rPr>
                  <a:t> </a:t>
                </a:r>
              </a:p>
            </p:txBody>
          </p:sp>
        </mc:Fallback>
      </mc:AlternateContent>
      <p:sp>
        <p:nvSpPr>
          <p:cNvPr id="7" name="TextBox 6"/>
          <p:cNvSpPr txBox="1"/>
          <p:nvPr/>
        </p:nvSpPr>
        <p:spPr>
          <a:xfrm>
            <a:off x="2514600" y="3279391"/>
            <a:ext cx="2819400" cy="461665"/>
          </a:xfrm>
          <a:prstGeom prst="rect">
            <a:avLst/>
          </a:prstGeom>
          <a:noFill/>
        </p:spPr>
        <p:txBody>
          <a:bodyPr wrap="square" rtlCol="0">
            <a:spAutoFit/>
          </a:bodyPr>
          <a:lstStyle/>
          <a:p>
            <a:r>
              <a:rPr lang="en-US" sz="2400" b="1" dirty="0">
                <a:solidFill>
                  <a:srgbClr val="FF0000"/>
                </a:solidFill>
              </a:rPr>
              <a:t>1-step SARSA</a:t>
            </a:r>
          </a:p>
        </p:txBody>
      </p:sp>
      <mc:AlternateContent xmlns:mc="http://schemas.openxmlformats.org/markup-compatibility/2006" xmlns:a14="http://schemas.microsoft.com/office/drawing/2010/main">
        <mc:Choice Requires="a14">
          <p:sp>
            <p:nvSpPr>
              <p:cNvPr id="8" name="Rectangle 7"/>
              <p:cNvSpPr/>
              <p:nvPr/>
            </p:nvSpPr>
            <p:spPr>
              <a:xfrm>
                <a:off x="5334000" y="3274776"/>
                <a:ext cx="20923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 </m:t>
                      </m:r>
                      <m:r>
                        <a:rPr lang="en-US" sz="2400" b="0" i="1" smtClean="0">
                          <a:latin typeface="Cambria Math" charset="0"/>
                          <a:ea typeface="Cambria Math" charset="0"/>
                          <a:cs typeface="Cambria Math" charset="0"/>
                        </a:rPr>
                        <m:t>𝑄</m:t>
                      </m:r>
                      <m:r>
                        <a:rPr lang="en-US" sz="2400" b="0" i="1" smtClean="0">
                          <a:latin typeface="Cambria Math" charset="0"/>
                          <a:ea typeface="Cambria Math" charset="0"/>
                          <a:cs typeface="Cambria Math" charset="0"/>
                        </a:rPr>
                        <m:t>(</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5334000" y="3274776"/>
                <a:ext cx="2092304" cy="461665"/>
              </a:xfrm>
              <a:prstGeom prst="rect">
                <a:avLst/>
              </a:prstGeom>
              <a:blipFill rotWithShape="0">
                <a:blip r:embed="rId5"/>
                <a:stretch>
                  <a:fillRect t="-102632" r="-292" b="-130263"/>
                </a:stretch>
              </a:blipFill>
            </p:spPr>
            <p:txBody>
              <a:bodyPr/>
              <a:lstStyle/>
              <a:p>
                <a:r>
                  <a:rPr lang="en-US">
                    <a:noFill/>
                  </a:rPr>
                  <a:t> </a:t>
                </a:r>
              </a:p>
            </p:txBody>
          </p:sp>
        </mc:Fallback>
      </mc:AlternateContent>
      <p:sp>
        <p:nvSpPr>
          <p:cNvPr id="9" name="TextBox 8"/>
          <p:cNvSpPr txBox="1"/>
          <p:nvPr/>
        </p:nvSpPr>
        <p:spPr>
          <a:xfrm>
            <a:off x="2514600" y="4178971"/>
            <a:ext cx="2819400" cy="461665"/>
          </a:xfrm>
          <a:prstGeom prst="rect">
            <a:avLst/>
          </a:prstGeom>
          <a:noFill/>
        </p:spPr>
        <p:txBody>
          <a:bodyPr wrap="square" rtlCol="0">
            <a:spAutoFit/>
          </a:bodyPr>
          <a:lstStyle/>
          <a:p>
            <a:r>
              <a:rPr lang="en-US" sz="2400" b="1" dirty="0">
                <a:solidFill>
                  <a:srgbClr val="FF0000"/>
                </a:solidFill>
              </a:rPr>
              <a:t>3-step SARSA</a:t>
            </a:r>
          </a:p>
        </p:txBody>
      </p:sp>
      <mc:AlternateContent xmlns:mc="http://schemas.openxmlformats.org/markup-compatibility/2006" xmlns:a14="http://schemas.microsoft.com/office/drawing/2010/main">
        <mc:Choice Requires="a14">
          <p:sp>
            <p:nvSpPr>
              <p:cNvPr id="10" name="Rectangle 9"/>
              <p:cNvSpPr/>
              <p:nvPr/>
            </p:nvSpPr>
            <p:spPr>
              <a:xfrm>
                <a:off x="5334000" y="4174686"/>
                <a:ext cx="46508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 </m:t>
                      </m:r>
                      <m:r>
                        <a:rPr lang="en-US" sz="2400" b="0" i="1" smtClean="0">
                          <a:latin typeface="Cambria Math" charset="0"/>
                          <a:ea typeface="Cambria Math" charset="0"/>
                          <a:cs typeface="Cambria Math" charset="0"/>
                        </a:rPr>
                        <m:t>𝛾</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2+ </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𝛾</m:t>
                          </m:r>
                        </m:e>
                        <m:sup>
                          <m:r>
                            <a:rPr lang="en-US" sz="2400" b="0" i="1" smtClean="0">
                              <a:latin typeface="Cambria Math" charset="0"/>
                              <a:ea typeface="Cambria Math" charset="0"/>
                              <a:cs typeface="Cambria Math" charset="0"/>
                            </a:rPr>
                            <m:t>2</m:t>
                          </m:r>
                        </m:sup>
                      </m:sSup>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3+</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𝛾</m:t>
                          </m:r>
                        </m:e>
                        <m:sup>
                          <m:r>
                            <a:rPr lang="en-US" sz="2400" b="0" i="1" smtClean="0">
                              <a:latin typeface="Cambria Math" charset="0"/>
                              <a:ea typeface="Cambria Math" charset="0"/>
                              <a:cs typeface="Cambria Math" charset="0"/>
                            </a:rPr>
                            <m:t>3</m:t>
                          </m:r>
                        </m:sup>
                      </m:sSup>
                      <m:r>
                        <a:rPr lang="en-US" sz="2400" b="0" i="1" smtClean="0">
                          <a:latin typeface="Cambria Math" charset="0"/>
                          <a:ea typeface="Cambria Math" charset="0"/>
                          <a:cs typeface="Cambria Math" charset="0"/>
                        </a:rPr>
                        <m:t>𝑄</m:t>
                      </m:r>
                      <m:r>
                        <a:rPr lang="en-US" sz="2400" b="0" i="1" smtClean="0">
                          <a:latin typeface="Cambria Math" charset="0"/>
                          <a:ea typeface="Cambria Math" charset="0"/>
                          <a:cs typeface="Cambria Math" charset="0"/>
                        </a:rPr>
                        <m:t>(</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5334000" y="4174686"/>
                <a:ext cx="4650889" cy="461665"/>
              </a:xfrm>
              <a:prstGeom prst="rect">
                <a:avLst/>
              </a:prstGeom>
              <a:blipFill rotWithShape="0">
                <a:blip r:embed="rId6"/>
                <a:stretch>
                  <a:fillRect t="-103947" b="-1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31372" y="4748648"/>
                <a:ext cx="53535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charset="0"/>
                          <a:ea typeface="Cambria Math" charset="0"/>
                          <a:cs typeface="Cambria Math" charset="0"/>
                        </a:rPr>
                        <m:t>𝐺</m:t>
                      </m:r>
                      <m:r>
                        <a:rPr lang="en-US" sz="2400" b="0" i="1" baseline="-25000" smtClean="0">
                          <a:solidFill>
                            <a:srgbClr val="FF0000"/>
                          </a:solidFill>
                          <a:latin typeface="Cambria Math" charset="0"/>
                          <a:ea typeface="Cambria Math" charset="0"/>
                          <a:cs typeface="Cambria Math" charset="0"/>
                        </a:rPr>
                        <m:t>𝑡</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m:t>
                      </m:r>
                      <m:r>
                        <a:rPr lang="en-US" sz="2400" b="0" i="1" smtClean="0">
                          <a:latin typeface="Cambria Math" charset="0"/>
                          <a:ea typeface="Cambria Math" charset="0"/>
                          <a:cs typeface="Cambria Math" charset="0"/>
                        </a:rPr>
                        <m:t>𝛾</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2+ </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𝛾</m:t>
                          </m:r>
                        </m:e>
                        <m:sup>
                          <m:r>
                            <a:rPr lang="en-US" sz="2400" b="0" i="1" smtClean="0">
                              <a:latin typeface="Cambria Math" charset="0"/>
                              <a:ea typeface="Cambria Math" charset="0"/>
                              <a:cs typeface="Cambria Math" charset="0"/>
                            </a:rPr>
                            <m:t>2</m:t>
                          </m:r>
                        </m:sup>
                      </m:sSup>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3+</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𝛾</m:t>
                          </m:r>
                        </m:e>
                        <m:sup>
                          <m:r>
                            <a:rPr lang="en-US" sz="2400" b="0" i="1" smtClean="0">
                              <a:latin typeface="Cambria Math" charset="0"/>
                              <a:ea typeface="Cambria Math" charset="0"/>
                              <a:cs typeface="Cambria Math" charset="0"/>
                            </a:rPr>
                            <m:t>3</m:t>
                          </m:r>
                        </m:sup>
                      </m:sSup>
                      <m:r>
                        <a:rPr lang="en-US" sz="2400" b="0" i="1" smtClean="0">
                          <a:latin typeface="Cambria Math" charset="0"/>
                          <a:ea typeface="Cambria Math" charset="0"/>
                          <a:cs typeface="Cambria Math" charset="0"/>
                        </a:rPr>
                        <m:t>𝑄</m:t>
                      </m:r>
                      <m:d>
                        <m:dPr>
                          <m:ctrlPr>
                            <a:rPr lang="en-US" sz="2400" b="0" i="1" smtClean="0">
                              <a:latin typeface="Cambria Math" panose="02040503050406030204" pitchFamily="18" charset="0"/>
                              <a:ea typeface="Cambria Math" charset="0"/>
                              <a:cs typeface="Cambria Math" charset="0"/>
                            </a:rPr>
                          </m:ctrlPr>
                        </m:dPr>
                        <m:e>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𝑎</m:t>
                              </m:r>
                            </m:e>
                            <m:sup>
                              <m:r>
                                <a:rPr lang="en-US" sz="2400" b="0" i="1" smtClean="0">
                                  <a:latin typeface="Cambria Math" charset="0"/>
                                  <a:ea typeface="Cambria Math" charset="0"/>
                                  <a:cs typeface="Cambria Math" charset="0"/>
                                </a:rPr>
                                <m:t>′′′</m:t>
                              </m:r>
                            </m:sup>
                          </m:sSup>
                        </m:e>
                      </m:d>
                    </m:oMath>
                  </m:oMathPara>
                </a14:m>
                <a:endParaRPr lang="en-US" sz="2400" b="0" dirty="0">
                  <a:ea typeface="Cambria Math" charset="0"/>
                  <a:cs typeface="Cambria Math"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4631372" y="4748648"/>
                <a:ext cx="5353517" cy="461665"/>
              </a:xfrm>
              <a:prstGeom prst="rect">
                <a:avLst/>
              </a:prstGeom>
              <a:blipFill rotWithShape="0">
                <a:blip r:embed="rId7"/>
                <a:stretch>
                  <a:fillRect t="-103947" b="-1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037060" y="5135675"/>
                <a:ext cx="4947829" cy="830997"/>
              </a:xfrm>
              <a:prstGeom prst="rect">
                <a:avLst/>
              </a:prstGeom>
            </p:spPr>
            <p:txBody>
              <a:bodyPr wrap="none">
                <a:spAutoFit/>
              </a:bodyPr>
              <a:lstStyle/>
              <a:p>
                <a14:m>
                  <m:oMath xmlns:m="http://schemas.openxmlformats.org/officeDocument/2006/math">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m:t>
                    </m:r>
                    <m:r>
                      <a:rPr lang="en-US" sz="2400" b="0" i="1" smtClean="0">
                        <a:latin typeface="Cambria Math" charset="0"/>
                        <a:ea typeface="Cambria Math" charset="0"/>
                        <a:cs typeface="Cambria Math" charset="0"/>
                      </a:rPr>
                      <m:t>𝛾</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2+</m:t>
                    </m:r>
                    <m:r>
                      <a:rPr lang="en-US" sz="2400" i="1">
                        <a:latin typeface="Cambria Math" charset="0"/>
                        <a:ea typeface="Cambria Math" charset="0"/>
                        <a:cs typeface="Cambria Math" charset="0"/>
                      </a:rPr>
                      <m:t>𝛾</m:t>
                    </m:r>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3+</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𝛾</m:t>
                        </m:r>
                      </m:e>
                      <m:sup>
                        <m:r>
                          <a:rPr lang="en-US" sz="2400" b="0" i="1" smtClean="0">
                            <a:latin typeface="Cambria Math" charset="0"/>
                            <a:ea typeface="Cambria Math" charset="0"/>
                            <a:cs typeface="Cambria Math" charset="0"/>
                          </a:rPr>
                          <m:t>2</m:t>
                        </m:r>
                      </m:sup>
                    </m:sSup>
                    <m:r>
                      <a:rPr lang="en-US" sz="2400" b="0" i="1" smtClean="0">
                        <a:latin typeface="Cambria Math" charset="0"/>
                        <a:ea typeface="Cambria Math" charset="0"/>
                        <a:cs typeface="Cambria Math" charset="0"/>
                      </a:rPr>
                      <m:t>𝑄</m:t>
                    </m:r>
                    <m:d>
                      <m:dPr>
                        <m:ctrlPr>
                          <a:rPr lang="en-US" sz="2400" b="0" i="1" smtClean="0">
                            <a:latin typeface="Cambria Math" panose="02040503050406030204" pitchFamily="18" charset="0"/>
                            <a:ea typeface="Cambria Math" charset="0"/>
                            <a:cs typeface="Cambria Math" charset="0"/>
                          </a:rPr>
                        </m:ctrlPr>
                      </m:dPr>
                      <m:e>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𝑎</m:t>
                            </m:r>
                          </m:e>
                          <m:sup>
                            <m:r>
                              <a:rPr lang="en-US" sz="2400" b="0" i="1" smtClean="0">
                                <a:latin typeface="Cambria Math" charset="0"/>
                                <a:ea typeface="Cambria Math" charset="0"/>
                                <a:cs typeface="Cambria Math" charset="0"/>
                              </a:rPr>
                              <m:t>′′′</m:t>
                            </m:r>
                          </m:sup>
                        </m:sSup>
                      </m:e>
                    </m:d>
                  </m:oMath>
                </a14:m>
                <a:r>
                  <a:rPr lang="en-US" sz="2400" b="0" dirty="0">
                    <a:ea typeface="Cambria Math" charset="0"/>
                    <a:cs typeface="Cambria Math" charset="0"/>
                  </a:rPr>
                  <a:t>]</a:t>
                </a:r>
              </a:p>
              <a:p>
                <a14:m>
                  <m:oMath xmlns:m="http://schemas.openxmlformats.org/officeDocument/2006/math">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𝑟</m:t>
                    </m:r>
                    <m:r>
                      <a:rPr lang="en-US" sz="2400" i="1">
                        <a:latin typeface="Cambria Math" charset="0"/>
                        <a:ea typeface="Cambria Math" charset="0"/>
                        <a:cs typeface="Cambria Math" charset="0"/>
                      </a:rPr>
                      <m:t>1+</m:t>
                    </m:r>
                    <m:r>
                      <a:rPr lang="en-US" sz="2400" i="1">
                        <a:latin typeface="Cambria Math" charset="0"/>
                        <a:ea typeface="Cambria Math" charset="0"/>
                        <a:cs typeface="Cambria Math" charset="0"/>
                      </a:rPr>
                      <m:t>𝛾</m:t>
                    </m:r>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𝑟</m:t>
                    </m:r>
                    <m:r>
                      <a:rPr lang="en-US" sz="2400" i="1">
                        <a:latin typeface="Cambria Math" charset="0"/>
                        <a:ea typeface="Cambria Math" charset="0"/>
                        <a:cs typeface="Cambria Math" charset="0"/>
                      </a:rPr>
                      <m:t>2+</m:t>
                    </m:r>
                    <m:r>
                      <a:rPr lang="en-US" sz="2400" i="1">
                        <a:latin typeface="Cambria Math" charset="0"/>
                        <a:ea typeface="Cambria Math" charset="0"/>
                        <a:cs typeface="Cambria Math" charset="0"/>
                      </a:rPr>
                      <m:t>𝛾</m:t>
                    </m:r>
                    <m:r>
                      <a:rPr lang="en-US" sz="2400" b="0" i="1" smtClean="0">
                        <a:latin typeface="Cambria Math" charset="0"/>
                        <a:ea typeface="Cambria Math" charset="0"/>
                        <a:cs typeface="Cambria Math" charset="0"/>
                      </a:rPr>
                      <m:t>[</m:t>
                    </m:r>
                    <m:r>
                      <a:rPr lang="en-US" sz="2400" i="1">
                        <a:latin typeface="Cambria Math" charset="0"/>
                        <a:ea typeface="Cambria Math" charset="0"/>
                        <a:cs typeface="Cambria Math" charset="0"/>
                      </a:rPr>
                      <m:t>𝑟</m:t>
                    </m:r>
                    <m:r>
                      <a:rPr lang="en-US" sz="2400" i="1">
                        <a:latin typeface="Cambria Math" charset="0"/>
                        <a:ea typeface="Cambria Math" charset="0"/>
                        <a:cs typeface="Cambria Math" charset="0"/>
                      </a:rPr>
                      <m:t>3+</m:t>
                    </m:r>
                    <m:r>
                      <a:rPr lang="en-US" sz="2400" i="1">
                        <a:latin typeface="Cambria Math" charset="0"/>
                        <a:ea typeface="Cambria Math" charset="0"/>
                        <a:cs typeface="Cambria Math" charset="0"/>
                      </a:rPr>
                      <m:t>𝛾</m:t>
                    </m:r>
                    <m:r>
                      <a:rPr lang="en-US" sz="2400" i="1">
                        <a:latin typeface="Cambria Math" charset="0"/>
                        <a:ea typeface="Cambria Math" charset="0"/>
                        <a:cs typeface="Cambria Math" charset="0"/>
                      </a:rPr>
                      <m:t>𝑄</m:t>
                    </m:r>
                    <m:d>
                      <m:dPr>
                        <m:ctrlPr>
                          <a:rPr lang="en-US" sz="2400" i="1">
                            <a:latin typeface="Cambria Math" panose="02040503050406030204" pitchFamily="18" charset="0"/>
                            <a:ea typeface="Cambria Math" charset="0"/>
                            <a:cs typeface="Cambria Math" charset="0"/>
                          </a:rPr>
                        </m:ctrlPr>
                      </m:dPr>
                      <m:e>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𝑠</m:t>
                            </m:r>
                          </m:e>
                          <m:sup>
                            <m:r>
                              <a:rPr lang="en-US" sz="2400" i="1">
                                <a:latin typeface="Cambria Math" charset="0"/>
                                <a:ea typeface="Cambria Math" charset="0"/>
                                <a:cs typeface="Cambria Math" charset="0"/>
                              </a:rPr>
                              <m:t>′′′</m:t>
                            </m:r>
                          </m:sup>
                        </m:sSup>
                        <m:r>
                          <a:rPr lang="en-US" sz="2400" i="1">
                            <a:latin typeface="Cambria Math" charset="0"/>
                            <a:ea typeface="Cambria Math" charset="0"/>
                            <a:cs typeface="Cambria Math" charset="0"/>
                          </a:rPr>
                          <m:t>, </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𝑎</m:t>
                            </m:r>
                          </m:e>
                          <m:sup>
                            <m:r>
                              <a:rPr lang="en-US" sz="2400" i="1">
                                <a:latin typeface="Cambria Math" charset="0"/>
                                <a:ea typeface="Cambria Math" charset="0"/>
                                <a:cs typeface="Cambria Math" charset="0"/>
                              </a:rPr>
                              <m:t>′′′</m:t>
                            </m:r>
                          </m:sup>
                        </m:sSup>
                      </m:e>
                    </m:d>
                  </m:oMath>
                </a14:m>
                <a:r>
                  <a:rPr lang="en-US" sz="2400" dirty="0">
                    <a:ea typeface="Cambria Math" charset="0"/>
                    <a:cs typeface="Cambria Math" charset="0"/>
                  </a:rPr>
                  <a:t>]]</a:t>
                </a:r>
              </a:p>
            </p:txBody>
          </p:sp>
        </mc:Choice>
        <mc:Fallback xmlns="">
          <p:sp>
            <p:nvSpPr>
              <p:cNvPr id="14" name="Rectangle 13"/>
              <p:cNvSpPr>
                <a:spLocks noRot="1" noChangeAspect="1" noMove="1" noResize="1" noEditPoints="1" noAdjustHandles="1" noChangeArrowheads="1" noChangeShapeType="1" noTextEdit="1"/>
              </p:cNvSpPr>
              <p:nvPr/>
            </p:nvSpPr>
            <p:spPr>
              <a:xfrm>
                <a:off x="5037060" y="5135675"/>
                <a:ext cx="4947829" cy="830997"/>
              </a:xfrm>
              <a:prstGeom prst="rect">
                <a:avLst/>
              </a:prstGeom>
              <a:blipFill rotWithShape="0">
                <a:blip r:embed="rId8"/>
                <a:stretch>
                  <a:fillRect t="-56934" r="-862" b="-715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66800" y="6295857"/>
                <a:ext cx="9772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charset="0"/>
                        </a:rPr>
                        <m:t>𝑄</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charset="0"/>
                            </a:rPr>
                            <m:t>𝑠</m:t>
                          </m:r>
                          <m:r>
                            <a:rPr lang="en-US" sz="2400" b="0" i="1" smtClean="0">
                              <a:solidFill>
                                <a:srgbClr val="FF0000"/>
                              </a:solidFill>
                              <a:latin typeface="Cambria Math" charset="0"/>
                            </a:rPr>
                            <m:t>, </m:t>
                          </m:r>
                          <m:r>
                            <a:rPr lang="en-US" sz="2400" b="0" i="1" smtClean="0">
                              <a:solidFill>
                                <a:srgbClr val="FF0000"/>
                              </a:solidFill>
                              <a:latin typeface="Cambria Math" charset="0"/>
                            </a:rPr>
                            <m:t>𝑎</m:t>
                          </m:r>
                        </m:e>
                      </m:d>
                      <m:r>
                        <a:rPr lang="en-US" sz="2400" b="0" i="1" smtClean="0">
                          <a:solidFill>
                            <a:srgbClr val="FF0000"/>
                          </a:solidFill>
                          <a:latin typeface="Cambria Math" charset="0"/>
                        </a:rPr>
                        <m:t> </m:t>
                      </m:r>
                      <m:r>
                        <a:rPr lang="en-US" sz="2400" b="0" i="1" smtClean="0">
                          <a:solidFill>
                            <a:srgbClr val="FF0000"/>
                          </a:solidFill>
                          <a:latin typeface="Cambria Math" charset="0"/>
                          <a:ea typeface="Cambria Math" charset="0"/>
                          <a:cs typeface="Cambria Math" charset="0"/>
                        </a:rPr>
                        <m:t>←</m:t>
                      </m:r>
                      <m:r>
                        <a:rPr lang="en-US" sz="2400" b="0" i="1" smtClean="0">
                          <a:solidFill>
                            <a:srgbClr val="FF0000"/>
                          </a:solidFill>
                          <a:latin typeface="Cambria Math" charset="0"/>
                          <a:ea typeface="Cambria Math" charset="0"/>
                          <a:cs typeface="Cambria Math" charset="0"/>
                        </a:rPr>
                        <m:t>𝑄</m:t>
                      </m:r>
                      <m:d>
                        <m:dPr>
                          <m:ctrlPr>
                            <a:rPr lang="en-US" sz="2400" b="0" i="1" smtClean="0">
                              <a:solidFill>
                                <a:srgbClr val="FF0000"/>
                              </a:solidFill>
                              <a:latin typeface="Cambria Math" panose="02040503050406030204" pitchFamily="18" charset="0"/>
                              <a:ea typeface="Cambria Math" charset="0"/>
                              <a:cs typeface="Cambria Math" charset="0"/>
                            </a:rPr>
                          </m:ctrlPr>
                        </m:dPr>
                        <m:e>
                          <m:r>
                            <a:rPr lang="en-US" sz="2400" b="0" i="1" smtClean="0">
                              <a:solidFill>
                                <a:srgbClr val="FF0000"/>
                              </a:solidFill>
                              <a:latin typeface="Cambria Math" charset="0"/>
                              <a:ea typeface="Cambria Math" charset="0"/>
                              <a:cs typeface="Cambria Math" charset="0"/>
                            </a:rPr>
                            <m:t>𝑠</m:t>
                          </m:r>
                          <m:r>
                            <a:rPr lang="en-US" sz="2400" b="0" i="1" smtClean="0">
                              <a:solidFill>
                                <a:srgbClr val="FF0000"/>
                              </a:solidFill>
                              <a:latin typeface="Cambria Math" charset="0"/>
                              <a:ea typeface="Cambria Math" charset="0"/>
                              <a:cs typeface="Cambria Math" charset="0"/>
                            </a:rPr>
                            <m:t>, </m:t>
                          </m:r>
                          <m:r>
                            <a:rPr lang="en-US" sz="2400" b="0" i="1" smtClean="0">
                              <a:solidFill>
                                <a:srgbClr val="FF0000"/>
                              </a:solidFill>
                              <a:latin typeface="Cambria Math" charset="0"/>
                              <a:ea typeface="Cambria Math" charset="0"/>
                              <a:cs typeface="Cambria Math" charset="0"/>
                            </a:rPr>
                            <m:t>𝑎</m:t>
                          </m:r>
                        </m:e>
                      </m:d>
                      <m:r>
                        <a:rPr lang="en-US" sz="2400" b="0" i="1" smtClean="0">
                          <a:solidFill>
                            <a:srgbClr val="FF0000"/>
                          </a:solidFill>
                          <a:latin typeface="Cambria Math" charset="0"/>
                          <a:ea typeface="Cambria Math" charset="0"/>
                          <a:cs typeface="Cambria Math" charset="0"/>
                        </a:rPr>
                        <m:t>+ </m:t>
                      </m:r>
                      <m:r>
                        <a:rPr lang="en-US" sz="2400" b="0" i="1" smtClean="0">
                          <a:solidFill>
                            <a:srgbClr val="FF0000"/>
                          </a:solidFill>
                          <a:latin typeface="Cambria Math" charset="0"/>
                          <a:ea typeface="Cambria Math" charset="0"/>
                          <a:cs typeface="Cambria Math" charset="0"/>
                        </a:rPr>
                        <m:t>𝛼</m:t>
                      </m:r>
                      <m:r>
                        <a:rPr lang="en-US" sz="2400" b="0" i="1" smtClean="0">
                          <a:solidFill>
                            <a:srgbClr val="FF0000"/>
                          </a:solidFill>
                          <a:latin typeface="Cambria Math" charset="0"/>
                          <a:ea typeface="Cambria Math" charset="0"/>
                          <a:cs typeface="Cambria Math" charset="0"/>
                        </a:rPr>
                        <m:t>(</m:t>
                      </m:r>
                      <m:r>
                        <a:rPr lang="en-US" sz="2400" i="1">
                          <a:solidFill>
                            <a:srgbClr val="FF0000"/>
                          </a:solidFill>
                          <a:latin typeface="Cambria Math" charset="0"/>
                          <a:ea typeface="Cambria Math" charset="0"/>
                          <a:cs typeface="Cambria Math" charset="0"/>
                        </a:rPr>
                        <m:t>𝐺</m:t>
                      </m:r>
                      <m:r>
                        <a:rPr lang="en-US" sz="2400" i="1" baseline="-25000">
                          <a:solidFill>
                            <a:srgbClr val="FF0000"/>
                          </a:solidFill>
                          <a:latin typeface="Cambria Math" charset="0"/>
                          <a:ea typeface="Cambria Math" charset="0"/>
                          <a:cs typeface="Cambria Math" charset="0"/>
                        </a:rPr>
                        <m:t>𝑡</m:t>
                      </m:r>
                      <m:r>
                        <a:rPr lang="en-US" sz="2400" b="0" i="1" smtClean="0">
                          <a:solidFill>
                            <a:srgbClr val="FF0000"/>
                          </a:solidFill>
                          <a:latin typeface="Cambria Math" charset="0"/>
                          <a:ea typeface="Cambria Math" charset="0"/>
                          <a:cs typeface="Cambria Math" charset="0"/>
                        </a:rPr>
                        <m:t>−</m:t>
                      </m:r>
                      <m:r>
                        <a:rPr lang="en-US" sz="2400" b="0" i="1" smtClean="0">
                          <a:solidFill>
                            <a:srgbClr val="FF0000"/>
                          </a:solidFill>
                          <a:latin typeface="Cambria Math" charset="0"/>
                          <a:ea typeface="Cambria Math" charset="0"/>
                          <a:cs typeface="Cambria Math" charset="0"/>
                        </a:rPr>
                        <m:t>𝑄</m:t>
                      </m:r>
                      <m:r>
                        <a:rPr lang="en-US" sz="2400" b="0" i="1" smtClean="0">
                          <a:solidFill>
                            <a:srgbClr val="FF0000"/>
                          </a:solidFill>
                          <a:latin typeface="Cambria Math" charset="0"/>
                          <a:ea typeface="Cambria Math" charset="0"/>
                          <a:cs typeface="Cambria Math" charset="0"/>
                        </a:rPr>
                        <m:t>(</m:t>
                      </m:r>
                      <m:r>
                        <a:rPr lang="en-US" sz="2400" b="0" i="1" smtClean="0">
                          <a:solidFill>
                            <a:srgbClr val="FF0000"/>
                          </a:solidFill>
                          <a:latin typeface="Cambria Math" charset="0"/>
                          <a:ea typeface="Cambria Math" charset="0"/>
                          <a:cs typeface="Cambria Math" charset="0"/>
                        </a:rPr>
                        <m:t>𝑠</m:t>
                      </m:r>
                      <m:r>
                        <a:rPr lang="en-US" sz="2400" b="0" i="1" smtClean="0">
                          <a:solidFill>
                            <a:srgbClr val="FF0000"/>
                          </a:solidFill>
                          <a:latin typeface="Cambria Math" charset="0"/>
                          <a:ea typeface="Cambria Math" charset="0"/>
                          <a:cs typeface="Cambria Math" charset="0"/>
                        </a:rPr>
                        <m:t>, </m:t>
                      </m:r>
                      <m:r>
                        <a:rPr lang="en-US" sz="2400" b="0" i="1" smtClean="0">
                          <a:solidFill>
                            <a:srgbClr val="FF0000"/>
                          </a:solidFill>
                          <a:latin typeface="Cambria Math" charset="0"/>
                          <a:ea typeface="Cambria Math" charset="0"/>
                          <a:cs typeface="Cambria Math" charset="0"/>
                        </a:rPr>
                        <m:t>𝑎</m:t>
                      </m:r>
                      <m:r>
                        <a:rPr lang="en-US" sz="2400" b="0" i="1" smtClean="0">
                          <a:solidFill>
                            <a:srgbClr val="FF0000"/>
                          </a:solidFill>
                          <a:latin typeface="Cambria Math" charset="0"/>
                          <a:ea typeface="Cambria Math" charset="0"/>
                          <a:cs typeface="Cambria Math" charset="0"/>
                        </a:rPr>
                        <m:t>))</m:t>
                      </m:r>
                    </m:oMath>
                  </m:oMathPara>
                </a14:m>
                <a:endParaRPr lang="en-US" sz="24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066800" y="6295857"/>
                <a:ext cx="9772650" cy="461665"/>
              </a:xfrm>
              <a:prstGeom prst="rect">
                <a:avLst/>
              </a:prstGeom>
              <a:blipFill rotWithShape="0">
                <a:blip r:embed="rId9"/>
                <a:stretch>
                  <a:fillRect t="-103947" b="-130263"/>
                </a:stretch>
              </a:blipFill>
            </p:spPr>
            <p:txBody>
              <a:bodyPr/>
              <a:lstStyle/>
              <a:p>
                <a:r>
                  <a:rPr lang="en-US">
                    <a:noFill/>
                  </a:rPr>
                  <a:t> </a:t>
                </a:r>
              </a:p>
            </p:txBody>
          </p:sp>
        </mc:Fallback>
      </mc:AlternateContent>
      <p:sp>
        <p:nvSpPr>
          <p:cNvPr id="16" name="Rectangle 15"/>
          <p:cNvSpPr/>
          <p:nvPr/>
        </p:nvSpPr>
        <p:spPr>
          <a:xfrm>
            <a:off x="561163" y="5492902"/>
            <a:ext cx="4410887" cy="707886"/>
          </a:xfrm>
          <a:prstGeom prst="rect">
            <a:avLst/>
          </a:prstGeom>
        </p:spPr>
        <p:txBody>
          <a:bodyPr wrap="none">
            <a:spAutoFit/>
          </a:bodyPr>
          <a:lstStyle/>
          <a:p>
            <a:r>
              <a:rPr lang="en-US" sz="2000" dirty="0">
                <a:solidFill>
                  <a:srgbClr val="FF0000"/>
                </a:solidFill>
              </a:rPr>
              <a:t>If Gt is the value received at time-step t</a:t>
            </a:r>
            <a:r>
              <a:rPr lang="en-US" sz="2000">
                <a:solidFill>
                  <a:srgbClr val="FF0000"/>
                </a:solidFill>
              </a:rPr>
              <a:t>, </a:t>
            </a:r>
          </a:p>
          <a:p>
            <a:r>
              <a:rPr lang="en-US" sz="2000" dirty="0">
                <a:solidFill>
                  <a:srgbClr val="FF0000"/>
                </a:solidFill>
              </a:rPr>
              <a:t>then Gt = </a:t>
            </a:r>
            <a:r>
              <a:rPr lang="en-US" sz="2000" dirty="0" err="1">
                <a:solidFill>
                  <a:srgbClr val="FF0000"/>
                </a:solidFill>
              </a:rPr>
              <a:t>rt</a:t>
            </a:r>
            <a:r>
              <a:rPr lang="en-US" sz="2000" dirty="0">
                <a:solidFill>
                  <a:srgbClr val="FF0000"/>
                </a:solidFill>
              </a:rPr>
              <a:t> + γGt+1</a:t>
            </a:r>
          </a:p>
        </p:txBody>
      </p:sp>
      <p:sp>
        <p:nvSpPr>
          <p:cNvPr id="17" name="TextBox 16"/>
          <p:cNvSpPr txBox="1"/>
          <p:nvPr/>
        </p:nvSpPr>
        <p:spPr>
          <a:xfrm>
            <a:off x="2514600" y="3695520"/>
            <a:ext cx="2819400" cy="461665"/>
          </a:xfrm>
          <a:prstGeom prst="rect">
            <a:avLst/>
          </a:prstGeom>
          <a:noFill/>
        </p:spPr>
        <p:txBody>
          <a:bodyPr wrap="square" rtlCol="0">
            <a:spAutoFit/>
          </a:bodyPr>
          <a:lstStyle/>
          <a:p>
            <a:r>
              <a:rPr lang="en-US" sz="2400" b="1" dirty="0">
                <a:solidFill>
                  <a:srgbClr val="FF0000"/>
                </a:solidFill>
              </a:rPr>
              <a:t>2-step SARSA</a:t>
            </a:r>
          </a:p>
        </p:txBody>
      </p:sp>
      <mc:AlternateContent xmlns:mc="http://schemas.openxmlformats.org/markup-compatibility/2006">
        <mc:Choice xmlns:a14="http://schemas.microsoft.com/office/drawing/2010/main" Requires="a14">
          <p:sp>
            <p:nvSpPr>
              <p:cNvPr id="18" name="Rectangle 17"/>
              <p:cNvSpPr/>
              <p:nvPr/>
            </p:nvSpPr>
            <p:spPr>
              <a:xfrm>
                <a:off x="5318946" y="3693909"/>
                <a:ext cx="337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𝑟</m:t>
                      </m:r>
                      <m:r>
                        <a:rPr lang="en-US" sz="2400" b="0" i="1" smtClean="0">
                          <a:latin typeface="Cambria Math" charset="0"/>
                          <a:ea typeface="Cambria Math" charset="0"/>
                          <a:cs typeface="Cambria Math" charset="0"/>
                        </a:rPr>
                        <m:t>1+</m:t>
                      </m:r>
                      <m:r>
                        <a:rPr lang="en-US" sz="2400" i="1" smtClean="0">
                          <a:latin typeface="Cambria Math" charset="0"/>
                          <a:ea typeface="Cambria Math" charset="0"/>
                          <a:cs typeface="Cambria Math" charset="0"/>
                        </a:rPr>
                        <m:t>𝛾</m:t>
                      </m:r>
                      <m:r>
                        <a:rPr lang="en-US" sz="2400" i="1">
                          <a:latin typeface="Cambria Math" charset="0"/>
                          <a:ea typeface="Cambria Math" charset="0"/>
                          <a:cs typeface="Cambria Math" charset="0"/>
                        </a:rPr>
                        <m:t>𝑟</m:t>
                      </m:r>
                      <m:r>
                        <a:rPr lang="en-US" sz="2400" i="1">
                          <a:latin typeface="Cambria Math" charset="0"/>
                          <a:ea typeface="Cambria Math" charset="0"/>
                          <a:cs typeface="Cambria Math" charset="0"/>
                        </a:rPr>
                        <m:t>2+</m:t>
                      </m:r>
                      <m:sSup>
                        <m:sSupPr>
                          <m:ctrlPr>
                            <a:rPr lang="en-US" sz="2400" i="1">
                              <a:latin typeface="Cambria Math" panose="02040503050406030204" pitchFamily="18" charset="0"/>
                              <a:ea typeface="Cambria Math" charset="0"/>
                              <a:cs typeface="Cambria Math" charset="0"/>
                            </a:rPr>
                          </m:ctrlPr>
                        </m:sSupPr>
                        <m:e>
                          <m:r>
                            <a:rPr lang="en-US" sz="2400" i="1">
                              <a:latin typeface="Cambria Math" charset="0"/>
                              <a:ea typeface="Cambria Math" charset="0"/>
                              <a:cs typeface="Cambria Math" charset="0"/>
                            </a:rPr>
                            <m:t>𝛾</m:t>
                          </m:r>
                        </m:e>
                        <m:sup>
                          <m:r>
                            <a:rPr lang="en-US" sz="2400" i="1">
                              <a:latin typeface="Cambria Math" charset="0"/>
                              <a:ea typeface="Cambria Math" charset="0"/>
                              <a:cs typeface="Cambria Math" charset="0"/>
                            </a:rPr>
                            <m:t>2</m:t>
                          </m:r>
                        </m:sup>
                      </m:sSup>
                      <m:r>
                        <a:rPr lang="en-US" sz="2400" b="0" i="1" smtClean="0">
                          <a:latin typeface="Cambria Math" charset="0"/>
                          <a:ea typeface="Cambria Math" charset="0"/>
                          <a:cs typeface="Cambria Math" charset="0"/>
                        </a:rPr>
                        <m:t>𝑄</m:t>
                      </m:r>
                      <m:d>
                        <m:dPr>
                          <m:ctrlPr>
                            <a:rPr lang="en-US" sz="2400" b="0" i="1" smtClean="0">
                              <a:latin typeface="Cambria Math" panose="02040503050406030204" pitchFamily="18" charset="0"/>
                              <a:ea typeface="Cambria Math" charset="0"/>
                              <a:cs typeface="Cambria Math" charset="0"/>
                            </a:rPr>
                          </m:ctrlPr>
                        </m:dPr>
                        <m:e>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𝑠</m:t>
                              </m:r>
                            </m:e>
                            <m:sup>
                              <m:r>
                                <a:rPr lang="en-US" altLang="zh-CN"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m:t>
                              </m:r>
                            </m:sup>
                          </m:sSup>
                          <m:r>
                            <a:rPr lang="en-US" sz="2400" b="0" i="1" smtClean="0">
                              <a:latin typeface="Cambria Math" charset="0"/>
                              <a:ea typeface="Cambria Math" charset="0"/>
                              <a:cs typeface="Cambria Math" charset="0"/>
                            </a:rPr>
                            <m:t>, </m:t>
                          </m:r>
                          <m:sSup>
                            <m:sSupPr>
                              <m:ctrlPr>
                                <a:rPr lang="en-US" sz="2400" b="0" i="1" smtClean="0">
                                  <a:latin typeface="Cambria Math" panose="02040503050406030204" pitchFamily="18" charset="0"/>
                                  <a:ea typeface="Cambria Math" charset="0"/>
                                  <a:cs typeface="Cambria Math" charset="0"/>
                                </a:rPr>
                              </m:ctrlPr>
                            </m:sSupPr>
                            <m:e>
                              <m:r>
                                <a:rPr lang="en-US" sz="2400" b="0" i="1" smtClean="0">
                                  <a:latin typeface="Cambria Math" charset="0"/>
                                  <a:ea typeface="Cambria Math" charset="0"/>
                                  <a:cs typeface="Cambria Math" charset="0"/>
                                </a:rPr>
                                <m:t>𝑎</m:t>
                              </m:r>
                            </m:e>
                            <m:sup>
                              <m:r>
                                <a:rPr lang="en-US" altLang="zh-CN"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m:t>
                              </m:r>
                            </m:sup>
                          </m:sSup>
                        </m:e>
                      </m:d>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5318946" y="3693909"/>
                <a:ext cx="3370795" cy="461665"/>
              </a:xfrm>
              <a:prstGeom prst="rect">
                <a:avLst/>
              </a:prstGeom>
              <a:blipFill>
                <a:blip r:embed="rId10"/>
                <a:stretch>
                  <a:fillRect b="-11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339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ssolv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dissolv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3" grpId="0"/>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599" y="983565"/>
            <a:ext cx="10257599" cy="2388285"/>
          </a:xfrm>
          <a:prstGeom prst="rect">
            <a:avLst/>
          </a:prstGeom>
        </p:spPr>
      </p:pic>
      <p:sp>
        <p:nvSpPr>
          <p:cNvPr id="3" name="TextBox 2"/>
          <p:cNvSpPr txBox="1"/>
          <p:nvPr/>
        </p:nvSpPr>
        <p:spPr>
          <a:xfrm>
            <a:off x="514350" y="337234"/>
            <a:ext cx="2857500" cy="646331"/>
          </a:xfrm>
          <a:prstGeom prst="rect">
            <a:avLst/>
          </a:prstGeom>
          <a:noFill/>
        </p:spPr>
        <p:txBody>
          <a:bodyPr wrap="square" rtlCol="0">
            <a:spAutoFit/>
          </a:bodyPr>
          <a:lstStyle/>
          <a:p>
            <a:r>
              <a:rPr lang="en-US" altLang="zh-CN" sz="3600" b="1" dirty="0">
                <a:solidFill>
                  <a:srgbClr val="FF0000"/>
                </a:solidFill>
              </a:rPr>
              <a:t>3-step SARSA</a:t>
            </a:r>
            <a:endParaRPr lang="en-US" sz="3600" b="1" dirty="0">
              <a:solidFill>
                <a:srgbClr val="FF0000"/>
              </a:solidFill>
            </a:endParaRPr>
          </a:p>
        </p:txBody>
      </p:sp>
      <p:sp>
        <p:nvSpPr>
          <p:cNvPr id="4" name="Rectangle 3"/>
          <p:cNvSpPr/>
          <p:nvPr/>
        </p:nvSpPr>
        <p:spPr>
          <a:xfrm>
            <a:off x="1363027" y="1440720"/>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91163" y="942772"/>
            <a:ext cx="283997" cy="646331"/>
          </a:xfrm>
          <a:prstGeom prst="rect">
            <a:avLst/>
          </a:prstGeom>
          <a:noFill/>
        </p:spPr>
        <p:txBody>
          <a:bodyPr wrap="square" rtlCol="0">
            <a:spAutoFit/>
          </a:bodyPr>
          <a:lstStyle/>
          <a:p>
            <a:r>
              <a:rPr lang="en-US" sz="3600" b="1" dirty="0">
                <a:solidFill>
                  <a:srgbClr val="00B050"/>
                </a:solidFill>
              </a:rPr>
              <a:t>s</a:t>
            </a:r>
          </a:p>
        </p:txBody>
      </p:sp>
      <p:sp>
        <p:nvSpPr>
          <p:cNvPr id="6" name="Rectangle 5"/>
          <p:cNvSpPr/>
          <p:nvPr/>
        </p:nvSpPr>
        <p:spPr>
          <a:xfrm>
            <a:off x="2303296" y="1440720"/>
            <a:ext cx="1544804"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31432" y="942772"/>
            <a:ext cx="456489" cy="646331"/>
          </a:xfrm>
          <a:prstGeom prst="rect">
            <a:avLst/>
          </a:prstGeom>
          <a:noFill/>
        </p:spPr>
        <p:txBody>
          <a:bodyPr wrap="square" rtlCol="0">
            <a:spAutoFit/>
          </a:bodyPr>
          <a:lstStyle/>
          <a:p>
            <a:r>
              <a:rPr lang="en-US" sz="3600" b="1" dirty="0">
                <a:solidFill>
                  <a:srgbClr val="00B050"/>
                </a:solidFill>
              </a:rPr>
              <a:t>a</a:t>
            </a:r>
          </a:p>
        </p:txBody>
      </p:sp>
      <p:sp>
        <p:nvSpPr>
          <p:cNvPr id="8" name="Rectangle 7"/>
          <p:cNvSpPr/>
          <p:nvPr/>
        </p:nvSpPr>
        <p:spPr>
          <a:xfrm>
            <a:off x="4068126" y="1399927"/>
            <a:ext cx="720243" cy="41914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45639" y="942772"/>
            <a:ext cx="542730" cy="646331"/>
          </a:xfrm>
          <a:prstGeom prst="rect">
            <a:avLst/>
          </a:prstGeom>
          <a:noFill/>
        </p:spPr>
        <p:txBody>
          <a:bodyPr wrap="square" rtlCol="0">
            <a:spAutoFit/>
          </a:bodyPr>
          <a:lstStyle/>
          <a:p>
            <a:r>
              <a:rPr lang="en-US" sz="3600" b="1" dirty="0">
                <a:solidFill>
                  <a:srgbClr val="00B050"/>
                </a:solidFill>
              </a:rPr>
              <a:t>s’</a:t>
            </a:r>
          </a:p>
        </p:txBody>
      </p:sp>
      <p:sp>
        <p:nvSpPr>
          <p:cNvPr id="10" name="Rectangle 9"/>
          <p:cNvSpPr/>
          <p:nvPr/>
        </p:nvSpPr>
        <p:spPr>
          <a:xfrm>
            <a:off x="9188290" y="1440720"/>
            <a:ext cx="8467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44513" y="942772"/>
            <a:ext cx="690087" cy="646331"/>
          </a:xfrm>
          <a:prstGeom prst="rect">
            <a:avLst/>
          </a:prstGeom>
          <a:noFill/>
        </p:spPr>
        <p:txBody>
          <a:bodyPr wrap="square" rtlCol="0">
            <a:spAutoFit/>
          </a:bodyPr>
          <a:lstStyle/>
          <a:p>
            <a:r>
              <a:rPr lang="en-US" sz="3600" b="1" dirty="0">
                <a:solidFill>
                  <a:srgbClr val="00B050"/>
                </a:solidFill>
              </a:rPr>
              <a:t>a’</a:t>
            </a:r>
          </a:p>
        </p:txBody>
      </p:sp>
      <p:sp>
        <p:nvSpPr>
          <p:cNvPr id="12" name="Rectangle 11"/>
          <p:cNvSpPr/>
          <p:nvPr/>
        </p:nvSpPr>
        <p:spPr>
          <a:xfrm>
            <a:off x="10363388" y="1399927"/>
            <a:ext cx="804386" cy="41914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691523" y="901979"/>
            <a:ext cx="785462" cy="646331"/>
          </a:xfrm>
          <a:prstGeom prst="rect">
            <a:avLst/>
          </a:prstGeom>
          <a:noFill/>
        </p:spPr>
        <p:txBody>
          <a:bodyPr wrap="square" rtlCol="0">
            <a:spAutoFit/>
          </a:bodyPr>
          <a:lstStyle/>
          <a:p>
            <a:r>
              <a:rPr lang="en-US" sz="3600" b="1" dirty="0">
                <a:solidFill>
                  <a:srgbClr val="00B050"/>
                </a:solidFill>
              </a:rPr>
              <a:t>s’’</a:t>
            </a:r>
          </a:p>
        </p:txBody>
      </p:sp>
      <p:sp>
        <p:nvSpPr>
          <p:cNvPr id="14" name="Rectangle 13"/>
          <p:cNvSpPr/>
          <p:nvPr/>
        </p:nvSpPr>
        <p:spPr>
          <a:xfrm>
            <a:off x="8063054" y="1687045"/>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60803" y="1132991"/>
            <a:ext cx="1360064" cy="646331"/>
          </a:xfrm>
          <a:prstGeom prst="rect">
            <a:avLst/>
          </a:prstGeom>
          <a:noFill/>
        </p:spPr>
        <p:txBody>
          <a:bodyPr wrap="square" rtlCol="0">
            <a:spAutoFit/>
          </a:bodyPr>
          <a:lstStyle/>
          <a:p>
            <a:r>
              <a:rPr lang="en-US" sz="3600" b="1" dirty="0">
                <a:solidFill>
                  <a:srgbClr val="00B050"/>
                </a:solidFill>
              </a:rPr>
              <a:t>a’’</a:t>
            </a:r>
          </a:p>
        </p:txBody>
      </p:sp>
      <p:sp>
        <p:nvSpPr>
          <p:cNvPr id="16" name="Rectangle 15"/>
          <p:cNvSpPr/>
          <p:nvPr/>
        </p:nvSpPr>
        <p:spPr>
          <a:xfrm>
            <a:off x="9252915" y="1752790"/>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362664" y="2062201"/>
            <a:ext cx="851324" cy="646331"/>
          </a:xfrm>
          <a:prstGeom prst="rect">
            <a:avLst/>
          </a:prstGeom>
          <a:noFill/>
        </p:spPr>
        <p:txBody>
          <a:bodyPr wrap="square" rtlCol="0">
            <a:spAutoFit/>
          </a:bodyPr>
          <a:lstStyle/>
          <a:p>
            <a:r>
              <a:rPr lang="en-US" sz="3600" b="1">
                <a:solidFill>
                  <a:srgbClr val="00B050"/>
                </a:solidFill>
              </a:rPr>
              <a:t>s’’’</a:t>
            </a:r>
            <a:endParaRPr lang="en-US" sz="3600" b="1" dirty="0">
              <a:solidFill>
                <a:srgbClr val="00B050"/>
              </a:solidFill>
            </a:endParaRPr>
          </a:p>
        </p:txBody>
      </p:sp>
      <p:sp>
        <p:nvSpPr>
          <p:cNvPr id="18" name="Rectangle 17"/>
          <p:cNvSpPr/>
          <p:nvPr/>
        </p:nvSpPr>
        <p:spPr>
          <a:xfrm>
            <a:off x="2266240" y="2005465"/>
            <a:ext cx="1581860" cy="27076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46218" y="2194641"/>
            <a:ext cx="1651263" cy="646331"/>
          </a:xfrm>
          <a:prstGeom prst="rect">
            <a:avLst/>
          </a:prstGeom>
          <a:noFill/>
        </p:spPr>
        <p:txBody>
          <a:bodyPr wrap="square" rtlCol="0">
            <a:spAutoFit/>
          </a:bodyPr>
          <a:lstStyle/>
          <a:p>
            <a:r>
              <a:rPr lang="en-US" sz="3600" b="1">
                <a:solidFill>
                  <a:srgbClr val="00B050"/>
                </a:solidFill>
              </a:rPr>
              <a:t>a’’’</a:t>
            </a:r>
            <a:endParaRPr lang="en-US" sz="3600" b="1" dirty="0">
              <a:solidFill>
                <a:srgbClr val="00B050"/>
              </a:solidFill>
            </a:endParaRPr>
          </a:p>
        </p:txBody>
      </p:sp>
      <p:pic>
        <p:nvPicPr>
          <p:cNvPr id="23" name="Picture 22"/>
          <p:cNvPicPr>
            <a:picLocks noChangeAspect="1"/>
          </p:cNvPicPr>
          <p:nvPr/>
        </p:nvPicPr>
        <p:blipFill>
          <a:blip r:embed="rId3"/>
          <a:stretch>
            <a:fillRect/>
          </a:stretch>
        </p:blipFill>
        <p:spPr>
          <a:xfrm>
            <a:off x="9252915" y="3165207"/>
            <a:ext cx="2916674" cy="1405785"/>
          </a:xfrm>
          <a:prstGeom prst="rect">
            <a:avLst/>
          </a:prstGeom>
        </p:spPr>
      </p:pic>
      <p:pic>
        <p:nvPicPr>
          <p:cNvPr id="27" name="Picture 26"/>
          <p:cNvPicPr>
            <a:picLocks noChangeAspect="1"/>
          </p:cNvPicPr>
          <p:nvPr/>
        </p:nvPicPr>
        <p:blipFill>
          <a:blip r:embed="rId4"/>
          <a:stretch>
            <a:fillRect/>
          </a:stretch>
        </p:blipFill>
        <p:spPr>
          <a:xfrm>
            <a:off x="7661076" y="5266672"/>
            <a:ext cx="4254500" cy="1460500"/>
          </a:xfrm>
          <a:prstGeom prst="rect">
            <a:avLst/>
          </a:prstGeom>
        </p:spPr>
      </p:pic>
      <p:sp>
        <p:nvSpPr>
          <p:cNvPr id="42" name="Oval 41"/>
          <p:cNvSpPr/>
          <p:nvPr/>
        </p:nvSpPr>
        <p:spPr>
          <a:xfrm>
            <a:off x="1646086" y="5204303"/>
            <a:ext cx="1272209"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Messi</a:t>
            </a:r>
            <a:endParaRPr lang="en-US" sz="2000" b="1" dirty="0">
              <a:solidFill>
                <a:schemeClr val="tx1"/>
              </a:solidFill>
            </a:endParaRPr>
          </a:p>
        </p:txBody>
      </p:sp>
      <p:sp>
        <p:nvSpPr>
          <p:cNvPr id="43" name="Oval 42"/>
          <p:cNvSpPr/>
          <p:nvPr/>
        </p:nvSpPr>
        <p:spPr>
          <a:xfrm>
            <a:off x="4710650" y="5204303"/>
            <a:ext cx="1288776"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Suarez</a:t>
            </a:r>
            <a:endParaRPr lang="en-US" sz="2000" b="1" dirty="0">
              <a:solidFill>
                <a:schemeClr val="tx1"/>
              </a:solidFill>
            </a:endParaRPr>
          </a:p>
        </p:txBody>
      </p:sp>
      <p:sp>
        <p:nvSpPr>
          <p:cNvPr id="44" name="Oval 43"/>
          <p:cNvSpPr/>
          <p:nvPr/>
        </p:nvSpPr>
        <p:spPr>
          <a:xfrm>
            <a:off x="3133643" y="3209850"/>
            <a:ext cx="1272209" cy="894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Scored</a:t>
            </a:r>
            <a:endParaRPr lang="en-US" sz="2000" b="1" dirty="0">
              <a:solidFill>
                <a:schemeClr val="tx1"/>
              </a:solidFill>
            </a:endParaRPr>
          </a:p>
        </p:txBody>
      </p:sp>
      <p:cxnSp>
        <p:nvCxnSpPr>
          <p:cNvPr id="45" name="Straight Arrow Connector 44"/>
          <p:cNvCxnSpPr/>
          <p:nvPr/>
        </p:nvCxnSpPr>
        <p:spPr>
          <a:xfrm flipV="1">
            <a:off x="2473567" y="3973372"/>
            <a:ext cx="846387" cy="1230931"/>
          </a:xfrm>
          <a:prstGeom prst="straightConnector1">
            <a:avLst/>
          </a:prstGeom>
          <a:ln w="34925">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775344" y="4304252"/>
            <a:ext cx="1533940" cy="502702"/>
          </a:xfrm>
          <a:prstGeom prst="rect">
            <a:avLst/>
          </a:prstGeom>
          <a:noFill/>
        </p:spPr>
        <p:txBody>
          <a:bodyPr wrap="square" rtlCol="0">
            <a:spAutoFit/>
          </a:bodyPr>
          <a:lstStyle/>
          <a:p>
            <a:pPr algn="ctr">
              <a:lnSpc>
                <a:spcPts val="1560"/>
              </a:lnSpc>
            </a:pPr>
            <a:r>
              <a:rPr lang="en-US" altLang="zh-CN" b="1">
                <a:solidFill>
                  <a:srgbClr val="0070C0"/>
                </a:solidFill>
              </a:rPr>
              <a:t>(2)Shoot</a:t>
            </a:r>
            <a:endParaRPr lang="en-US" altLang="zh-CN" b="1" dirty="0">
              <a:solidFill>
                <a:srgbClr val="0070C0"/>
              </a:solidFill>
            </a:endParaRPr>
          </a:p>
          <a:p>
            <a:pPr algn="ctr">
              <a:lnSpc>
                <a:spcPts val="1560"/>
              </a:lnSpc>
            </a:pPr>
            <a:r>
              <a:rPr lang="en-US" b="1" dirty="0">
                <a:solidFill>
                  <a:srgbClr val="0070C0"/>
                </a:solidFill>
              </a:rPr>
              <a:t>r = -2</a:t>
            </a:r>
          </a:p>
        </p:txBody>
      </p:sp>
      <p:cxnSp>
        <p:nvCxnSpPr>
          <p:cNvPr id="55" name="Curved Connector 54"/>
          <p:cNvCxnSpPr/>
          <p:nvPr/>
        </p:nvCxnSpPr>
        <p:spPr>
          <a:xfrm rot="10800000" flipV="1">
            <a:off x="1646087" y="3657110"/>
            <a:ext cx="1487557" cy="1994453"/>
          </a:xfrm>
          <a:prstGeom prst="curvedConnector3">
            <a:avLst>
              <a:gd name="adj1" fmla="val 115367"/>
            </a:avLst>
          </a:prstGeom>
          <a:ln w="41275">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8226" y="3801549"/>
            <a:ext cx="1533940" cy="502702"/>
          </a:xfrm>
          <a:prstGeom prst="rect">
            <a:avLst/>
          </a:prstGeom>
          <a:noFill/>
        </p:spPr>
        <p:txBody>
          <a:bodyPr wrap="square" rtlCol="0">
            <a:spAutoFit/>
          </a:bodyPr>
          <a:lstStyle/>
          <a:p>
            <a:pPr algn="ctr">
              <a:lnSpc>
                <a:spcPts val="1560"/>
              </a:lnSpc>
            </a:pPr>
            <a:r>
              <a:rPr lang="en-US" altLang="zh-CN" b="1" dirty="0">
                <a:solidFill>
                  <a:srgbClr val="7030A0"/>
                </a:solidFill>
              </a:rPr>
              <a:t>(3)Return</a:t>
            </a:r>
          </a:p>
          <a:p>
            <a:pPr algn="ctr">
              <a:lnSpc>
                <a:spcPts val="1560"/>
              </a:lnSpc>
            </a:pPr>
            <a:r>
              <a:rPr lang="en-US" b="1" dirty="0">
                <a:solidFill>
                  <a:srgbClr val="7030A0"/>
                </a:solidFill>
              </a:rPr>
              <a:t>r = 2</a:t>
            </a:r>
          </a:p>
        </p:txBody>
      </p:sp>
      <p:cxnSp>
        <p:nvCxnSpPr>
          <p:cNvPr id="61" name="Straight Arrow Connector 60"/>
          <p:cNvCxnSpPr/>
          <p:nvPr/>
        </p:nvCxnSpPr>
        <p:spPr>
          <a:xfrm flipH="1">
            <a:off x="2903468" y="5487468"/>
            <a:ext cx="1764115" cy="0"/>
          </a:xfrm>
          <a:prstGeom prst="straightConnector1">
            <a:avLst/>
          </a:prstGeom>
          <a:ln w="34925">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081130" y="5219685"/>
            <a:ext cx="1533940" cy="502702"/>
          </a:xfrm>
          <a:prstGeom prst="rect">
            <a:avLst/>
          </a:prstGeom>
          <a:noFill/>
        </p:spPr>
        <p:txBody>
          <a:bodyPr wrap="square" rtlCol="0">
            <a:spAutoFit/>
          </a:bodyPr>
          <a:lstStyle/>
          <a:p>
            <a:pPr algn="ctr">
              <a:lnSpc>
                <a:spcPts val="1560"/>
              </a:lnSpc>
            </a:pPr>
            <a:r>
              <a:rPr lang="en-US" altLang="zh-CN" b="1" dirty="0">
                <a:solidFill>
                  <a:srgbClr val="00B050"/>
                </a:solidFill>
              </a:rPr>
              <a:t>(1)Pass</a:t>
            </a:r>
          </a:p>
          <a:p>
            <a:pPr algn="ctr">
              <a:lnSpc>
                <a:spcPts val="1560"/>
              </a:lnSpc>
            </a:pPr>
            <a:r>
              <a:rPr lang="en-US" b="1" dirty="0">
                <a:solidFill>
                  <a:srgbClr val="00B050"/>
                </a:solidFill>
              </a:rPr>
              <a:t>r = -1</a:t>
            </a:r>
          </a:p>
        </p:txBody>
      </p:sp>
      <p:sp>
        <p:nvSpPr>
          <p:cNvPr id="65" name="TextBox 64"/>
          <p:cNvSpPr txBox="1"/>
          <p:nvPr/>
        </p:nvSpPr>
        <p:spPr>
          <a:xfrm>
            <a:off x="2114363" y="5996922"/>
            <a:ext cx="3342324" cy="707886"/>
          </a:xfrm>
          <a:prstGeom prst="rect">
            <a:avLst/>
          </a:prstGeom>
          <a:noFill/>
        </p:spPr>
        <p:txBody>
          <a:bodyPr wrap="square" rtlCol="0">
            <a:spAutoFit/>
          </a:bodyPr>
          <a:lstStyle/>
          <a:p>
            <a:pPr algn="ctr">
              <a:lnSpc>
                <a:spcPts val="1560"/>
              </a:lnSpc>
            </a:pPr>
            <a:r>
              <a:rPr lang="en-US" altLang="zh-CN" b="1" dirty="0">
                <a:solidFill>
                  <a:srgbClr val="00B050"/>
                </a:solidFill>
              </a:rPr>
              <a:t>(</a:t>
            </a:r>
            <a:r>
              <a:rPr lang="en-US" altLang="zh-CN" b="1">
                <a:solidFill>
                  <a:srgbClr val="00B050"/>
                </a:solidFill>
              </a:rPr>
              <a:t>action selection for update) </a:t>
            </a:r>
          </a:p>
          <a:p>
            <a:pPr algn="ctr">
              <a:lnSpc>
                <a:spcPts val="1560"/>
              </a:lnSpc>
            </a:pPr>
            <a:r>
              <a:rPr lang="en-US" altLang="zh-CN" b="1" dirty="0">
                <a:solidFill>
                  <a:srgbClr val="00B050"/>
                </a:solidFill>
              </a:rPr>
              <a:t>Pass</a:t>
            </a:r>
          </a:p>
          <a:p>
            <a:pPr algn="ctr">
              <a:lnSpc>
                <a:spcPts val="1560"/>
              </a:lnSpc>
            </a:pPr>
            <a:r>
              <a:rPr lang="en-US" b="1" dirty="0">
                <a:solidFill>
                  <a:srgbClr val="00B050"/>
                </a:solidFill>
              </a:rPr>
              <a:t>r = -1</a:t>
            </a:r>
          </a:p>
        </p:txBody>
      </p:sp>
      <p:cxnSp>
        <p:nvCxnSpPr>
          <p:cNvPr id="66" name="Straight Arrow Connector 65"/>
          <p:cNvCxnSpPr/>
          <p:nvPr/>
        </p:nvCxnSpPr>
        <p:spPr>
          <a:xfrm flipV="1">
            <a:off x="2915317" y="5749415"/>
            <a:ext cx="1871972" cy="3549"/>
          </a:xfrm>
          <a:prstGeom prst="straightConnector1">
            <a:avLst/>
          </a:prstGeom>
          <a:ln w="34925">
            <a:solidFill>
              <a:srgbClr val="00B050"/>
            </a:solidFill>
            <a:prstDash val="sysDash"/>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8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dissolve">
                                      <p:cBhvr>
                                        <p:cTn id="28" dur="500"/>
                                        <p:tgtEl>
                                          <p:spTgt spid="64"/>
                                        </p:tgtEl>
                                      </p:cBhvr>
                                    </p:animEffect>
                                  </p:childTnLst>
                                </p:cTn>
                              </p:par>
                              <p:par>
                                <p:cTn id="29" presetID="9"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dissolve">
                                      <p:cBhvr>
                                        <p:cTn id="31" dur="5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dissolve">
                                      <p:cBhvr>
                                        <p:cTn id="57" dur="500"/>
                                        <p:tgtEl>
                                          <p:spTgt spid="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dissolve">
                                      <p:cBhvr>
                                        <p:cTn id="65" dur="500"/>
                                        <p:tgtEl>
                                          <p:spTgt spid="1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dissolve">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dissolve">
                                      <p:cBhvr>
                                        <p:cTn id="78" dur="500"/>
                                        <p:tgtEl>
                                          <p:spTgt spid="14"/>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dissolve">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dissolve">
                                      <p:cBhvr>
                                        <p:cTn id="86" dur="500"/>
                                        <p:tgtEl>
                                          <p:spTgt spid="55"/>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dissolve">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dissolve">
                                      <p:cBhvr>
                                        <p:cTn id="94" dur="500"/>
                                        <p:tgtEl>
                                          <p:spTgt spid="1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dissolve">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dissolve">
                                      <p:cBhvr>
                                        <p:cTn id="102" dur="500"/>
                                        <p:tgtEl>
                                          <p:spTgt spid="1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dissolve">
                                      <p:cBhvr>
                                        <p:cTn id="105" dur="500"/>
                                        <p:tgtEl>
                                          <p:spTgt spid="19"/>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dissolve">
                                      <p:cBhvr>
                                        <p:cTn id="110" dur="500"/>
                                        <p:tgtEl>
                                          <p:spTgt spid="6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dissolve">
                                      <p:cBhvr>
                                        <p:cTn id="11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42" grpId="0" animBg="1"/>
      <p:bldP spid="43" grpId="0" animBg="1"/>
      <p:bldP spid="44" grpId="0" animBg="1"/>
      <p:bldP spid="46" grpId="0"/>
      <p:bldP spid="56" grpId="0"/>
      <p:bldP spid="64" grpId="0"/>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599" y="983565"/>
            <a:ext cx="10257599" cy="2388285"/>
          </a:xfrm>
          <a:prstGeom prst="rect">
            <a:avLst/>
          </a:prstGeom>
        </p:spPr>
      </p:pic>
      <p:sp>
        <p:nvSpPr>
          <p:cNvPr id="3" name="TextBox 2"/>
          <p:cNvSpPr txBox="1"/>
          <p:nvPr/>
        </p:nvSpPr>
        <p:spPr>
          <a:xfrm>
            <a:off x="514350" y="337234"/>
            <a:ext cx="2857500" cy="646331"/>
          </a:xfrm>
          <a:prstGeom prst="rect">
            <a:avLst/>
          </a:prstGeom>
          <a:noFill/>
        </p:spPr>
        <p:txBody>
          <a:bodyPr wrap="square" rtlCol="0">
            <a:spAutoFit/>
          </a:bodyPr>
          <a:lstStyle/>
          <a:p>
            <a:r>
              <a:rPr lang="en-US" altLang="zh-CN" sz="3600" b="1" dirty="0">
                <a:solidFill>
                  <a:srgbClr val="FF0000"/>
                </a:solidFill>
              </a:rPr>
              <a:t>3-step SARSA</a:t>
            </a:r>
            <a:endParaRPr lang="en-US" sz="3600" b="1" dirty="0">
              <a:solidFill>
                <a:srgbClr val="FF0000"/>
              </a:solidFill>
            </a:endParaRPr>
          </a:p>
        </p:txBody>
      </p:sp>
      <p:sp>
        <p:nvSpPr>
          <p:cNvPr id="4" name="Rectangle 3"/>
          <p:cNvSpPr/>
          <p:nvPr/>
        </p:nvSpPr>
        <p:spPr>
          <a:xfrm>
            <a:off x="1363027" y="1440720"/>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91163" y="942772"/>
            <a:ext cx="283997" cy="646331"/>
          </a:xfrm>
          <a:prstGeom prst="rect">
            <a:avLst/>
          </a:prstGeom>
          <a:noFill/>
        </p:spPr>
        <p:txBody>
          <a:bodyPr wrap="square" rtlCol="0">
            <a:spAutoFit/>
          </a:bodyPr>
          <a:lstStyle/>
          <a:p>
            <a:r>
              <a:rPr lang="en-US" sz="3600" b="1" dirty="0">
                <a:solidFill>
                  <a:srgbClr val="00B050"/>
                </a:solidFill>
              </a:rPr>
              <a:t>s</a:t>
            </a:r>
          </a:p>
        </p:txBody>
      </p:sp>
      <p:sp>
        <p:nvSpPr>
          <p:cNvPr id="6" name="Rectangle 5"/>
          <p:cNvSpPr/>
          <p:nvPr/>
        </p:nvSpPr>
        <p:spPr>
          <a:xfrm>
            <a:off x="2303296" y="1440720"/>
            <a:ext cx="1544804"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31432" y="942772"/>
            <a:ext cx="456489" cy="646331"/>
          </a:xfrm>
          <a:prstGeom prst="rect">
            <a:avLst/>
          </a:prstGeom>
          <a:noFill/>
        </p:spPr>
        <p:txBody>
          <a:bodyPr wrap="square" rtlCol="0">
            <a:spAutoFit/>
          </a:bodyPr>
          <a:lstStyle/>
          <a:p>
            <a:r>
              <a:rPr lang="en-US" sz="3600" b="1" dirty="0">
                <a:solidFill>
                  <a:srgbClr val="00B050"/>
                </a:solidFill>
              </a:rPr>
              <a:t>a</a:t>
            </a:r>
          </a:p>
        </p:txBody>
      </p:sp>
      <p:sp>
        <p:nvSpPr>
          <p:cNvPr id="8" name="Rectangle 7"/>
          <p:cNvSpPr/>
          <p:nvPr/>
        </p:nvSpPr>
        <p:spPr>
          <a:xfrm>
            <a:off x="4068126" y="1399927"/>
            <a:ext cx="720243" cy="41914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45639" y="942772"/>
            <a:ext cx="542730" cy="646331"/>
          </a:xfrm>
          <a:prstGeom prst="rect">
            <a:avLst/>
          </a:prstGeom>
          <a:noFill/>
        </p:spPr>
        <p:txBody>
          <a:bodyPr wrap="square" rtlCol="0">
            <a:spAutoFit/>
          </a:bodyPr>
          <a:lstStyle/>
          <a:p>
            <a:r>
              <a:rPr lang="en-US" sz="3600" b="1" dirty="0">
                <a:solidFill>
                  <a:srgbClr val="00B050"/>
                </a:solidFill>
              </a:rPr>
              <a:t>s’</a:t>
            </a:r>
          </a:p>
        </p:txBody>
      </p:sp>
      <p:sp>
        <p:nvSpPr>
          <p:cNvPr id="10" name="Rectangle 9"/>
          <p:cNvSpPr/>
          <p:nvPr/>
        </p:nvSpPr>
        <p:spPr>
          <a:xfrm>
            <a:off x="9188290" y="1440720"/>
            <a:ext cx="8467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44513" y="942772"/>
            <a:ext cx="690087" cy="646331"/>
          </a:xfrm>
          <a:prstGeom prst="rect">
            <a:avLst/>
          </a:prstGeom>
          <a:noFill/>
        </p:spPr>
        <p:txBody>
          <a:bodyPr wrap="square" rtlCol="0">
            <a:spAutoFit/>
          </a:bodyPr>
          <a:lstStyle/>
          <a:p>
            <a:r>
              <a:rPr lang="en-US" sz="3600" b="1" dirty="0">
                <a:solidFill>
                  <a:srgbClr val="00B050"/>
                </a:solidFill>
              </a:rPr>
              <a:t>a’</a:t>
            </a:r>
          </a:p>
        </p:txBody>
      </p:sp>
      <p:sp>
        <p:nvSpPr>
          <p:cNvPr id="12" name="Rectangle 11"/>
          <p:cNvSpPr/>
          <p:nvPr/>
        </p:nvSpPr>
        <p:spPr>
          <a:xfrm>
            <a:off x="10363388" y="1399927"/>
            <a:ext cx="804386" cy="419144"/>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691523" y="901979"/>
            <a:ext cx="785462" cy="646331"/>
          </a:xfrm>
          <a:prstGeom prst="rect">
            <a:avLst/>
          </a:prstGeom>
          <a:noFill/>
        </p:spPr>
        <p:txBody>
          <a:bodyPr wrap="square" rtlCol="0">
            <a:spAutoFit/>
          </a:bodyPr>
          <a:lstStyle/>
          <a:p>
            <a:r>
              <a:rPr lang="en-US" sz="3600" b="1" dirty="0">
                <a:solidFill>
                  <a:srgbClr val="00B050"/>
                </a:solidFill>
              </a:rPr>
              <a:t>s’’</a:t>
            </a:r>
          </a:p>
        </p:txBody>
      </p:sp>
      <p:sp>
        <p:nvSpPr>
          <p:cNvPr id="14" name="Rectangle 13"/>
          <p:cNvSpPr/>
          <p:nvPr/>
        </p:nvSpPr>
        <p:spPr>
          <a:xfrm>
            <a:off x="8063054" y="1687045"/>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60803" y="1132991"/>
            <a:ext cx="1360064" cy="646331"/>
          </a:xfrm>
          <a:prstGeom prst="rect">
            <a:avLst/>
          </a:prstGeom>
          <a:noFill/>
        </p:spPr>
        <p:txBody>
          <a:bodyPr wrap="square" rtlCol="0">
            <a:spAutoFit/>
          </a:bodyPr>
          <a:lstStyle/>
          <a:p>
            <a:r>
              <a:rPr lang="en-US" sz="3600" b="1" dirty="0">
                <a:solidFill>
                  <a:srgbClr val="00B050"/>
                </a:solidFill>
              </a:rPr>
              <a:t>a’’</a:t>
            </a:r>
          </a:p>
        </p:txBody>
      </p:sp>
      <p:sp>
        <p:nvSpPr>
          <p:cNvPr id="16" name="Rectangle 15"/>
          <p:cNvSpPr/>
          <p:nvPr/>
        </p:nvSpPr>
        <p:spPr>
          <a:xfrm>
            <a:off x="9252915" y="1752790"/>
            <a:ext cx="961073" cy="37835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362664" y="2062201"/>
            <a:ext cx="851324" cy="646331"/>
          </a:xfrm>
          <a:prstGeom prst="rect">
            <a:avLst/>
          </a:prstGeom>
          <a:noFill/>
        </p:spPr>
        <p:txBody>
          <a:bodyPr wrap="square" rtlCol="0">
            <a:spAutoFit/>
          </a:bodyPr>
          <a:lstStyle/>
          <a:p>
            <a:r>
              <a:rPr lang="en-US" sz="3600" b="1">
                <a:solidFill>
                  <a:srgbClr val="00B050"/>
                </a:solidFill>
              </a:rPr>
              <a:t>s’’’</a:t>
            </a:r>
            <a:endParaRPr lang="en-US" sz="3600" b="1" dirty="0">
              <a:solidFill>
                <a:srgbClr val="00B050"/>
              </a:solidFill>
            </a:endParaRPr>
          </a:p>
        </p:txBody>
      </p:sp>
      <p:sp>
        <p:nvSpPr>
          <p:cNvPr id="18" name="Rectangle 17"/>
          <p:cNvSpPr/>
          <p:nvPr/>
        </p:nvSpPr>
        <p:spPr>
          <a:xfrm>
            <a:off x="2266240" y="2005465"/>
            <a:ext cx="1581860" cy="270761"/>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46218" y="2194641"/>
            <a:ext cx="1651263" cy="646331"/>
          </a:xfrm>
          <a:prstGeom prst="rect">
            <a:avLst/>
          </a:prstGeom>
          <a:noFill/>
        </p:spPr>
        <p:txBody>
          <a:bodyPr wrap="square" rtlCol="0">
            <a:spAutoFit/>
          </a:bodyPr>
          <a:lstStyle/>
          <a:p>
            <a:r>
              <a:rPr lang="en-US" sz="3600" b="1">
                <a:solidFill>
                  <a:srgbClr val="00B050"/>
                </a:solidFill>
              </a:rPr>
              <a:t>a’’’</a:t>
            </a:r>
            <a:endParaRPr lang="en-US" sz="3600" b="1" dirty="0">
              <a:solidFill>
                <a:srgbClr val="00B050"/>
              </a:solidFill>
            </a:endParaRPr>
          </a:p>
        </p:txBody>
      </p:sp>
      <p:sp>
        <p:nvSpPr>
          <p:cNvPr id="21" name="TextBox 20"/>
          <p:cNvSpPr txBox="1"/>
          <p:nvPr/>
        </p:nvSpPr>
        <p:spPr>
          <a:xfrm>
            <a:off x="505777" y="3409861"/>
            <a:ext cx="5471698" cy="461665"/>
          </a:xfrm>
          <a:prstGeom prst="rect">
            <a:avLst/>
          </a:prstGeom>
          <a:noFill/>
        </p:spPr>
        <p:txBody>
          <a:bodyPr wrap="square" rtlCol="0">
            <a:spAutoFit/>
          </a:bodyPr>
          <a:lstStyle/>
          <a:p>
            <a:r>
              <a:rPr lang="en-US" sz="2400" b="1" dirty="0"/>
              <a:t>Update Q(s, a)</a:t>
            </a:r>
          </a:p>
        </p:txBody>
      </p:sp>
      <p:sp>
        <p:nvSpPr>
          <p:cNvPr id="22" name="TextBox 21"/>
          <p:cNvSpPr txBox="1"/>
          <p:nvPr/>
        </p:nvSpPr>
        <p:spPr>
          <a:xfrm>
            <a:off x="505777" y="3868099"/>
            <a:ext cx="5471698" cy="400110"/>
          </a:xfrm>
          <a:prstGeom prst="rect">
            <a:avLst/>
          </a:prstGeom>
          <a:noFill/>
        </p:spPr>
        <p:txBody>
          <a:bodyPr wrap="square" rtlCol="0">
            <a:spAutoFit/>
          </a:bodyPr>
          <a:lstStyle/>
          <a:p>
            <a:r>
              <a:rPr lang="en-US" sz="2000" b="1" dirty="0">
                <a:solidFill>
                  <a:srgbClr val="FF0000"/>
                </a:solidFill>
              </a:rPr>
              <a:t>Q(Suarez, pass) = </a:t>
            </a:r>
          </a:p>
        </p:txBody>
      </p:sp>
      <p:pic>
        <p:nvPicPr>
          <p:cNvPr id="23" name="Picture 22"/>
          <p:cNvPicPr>
            <a:picLocks noChangeAspect="1"/>
          </p:cNvPicPr>
          <p:nvPr/>
        </p:nvPicPr>
        <p:blipFill>
          <a:blip r:embed="rId3"/>
          <a:stretch>
            <a:fillRect/>
          </a:stretch>
        </p:blipFill>
        <p:spPr>
          <a:xfrm>
            <a:off x="9252915" y="3165207"/>
            <a:ext cx="2916674" cy="1405785"/>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2546218" y="3896644"/>
                <a:ext cx="506805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charset="0"/>
                        </a:rPr>
                        <m:t>𝑄</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charset="0"/>
                            </a:rPr>
                            <m:t>𝑆𝑢𝑎𝑟𝑒𝑧</m:t>
                          </m:r>
                          <m:r>
                            <a:rPr lang="en-US" sz="2000" b="0" i="1" smtClean="0">
                              <a:solidFill>
                                <a:srgbClr val="FF0000"/>
                              </a:solidFill>
                              <a:latin typeface="Cambria Math" charset="0"/>
                            </a:rPr>
                            <m:t>, </m:t>
                          </m:r>
                          <m:r>
                            <a:rPr lang="en-US" sz="2000" b="0" i="1" smtClean="0">
                              <a:solidFill>
                                <a:srgbClr val="FF0000"/>
                              </a:solidFill>
                              <a:latin typeface="Cambria Math" charset="0"/>
                            </a:rPr>
                            <m:t>𝑝𝑎𝑠𝑠</m:t>
                          </m:r>
                        </m:e>
                      </m:d>
                      <m:r>
                        <a:rPr lang="en-US" sz="2000" b="0" i="1" smtClean="0">
                          <a:solidFill>
                            <a:srgbClr val="FF0000"/>
                          </a:solidFill>
                          <a:latin typeface="Cambria Math" charset="0"/>
                        </a:rPr>
                        <m:t>+</m:t>
                      </m:r>
                      <m:r>
                        <a:rPr lang="en-US" sz="2000" b="0" i="1" smtClean="0">
                          <a:solidFill>
                            <a:srgbClr val="FF0000"/>
                          </a:solidFill>
                          <a:latin typeface="Cambria Math" charset="0"/>
                          <a:ea typeface="Cambria Math" charset="0"/>
                          <a:cs typeface="Cambria Math" charset="0"/>
                        </a:rPr>
                        <m:t>𝛼</m:t>
                      </m:r>
                      <m:r>
                        <a:rPr lang="en-US" sz="2000" b="0" i="1" smtClean="0">
                          <a:solidFill>
                            <a:srgbClr val="FF0000"/>
                          </a:solidFill>
                          <a:latin typeface="Cambria Math" charset="0"/>
                          <a:ea typeface="Cambria Math" charset="0"/>
                          <a:cs typeface="Cambria Math" charset="0"/>
                        </a:rPr>
                        <m:t>(</m:t>
                      </m:r>
                      <m:r>
                        <a:rPr lang="en-US" sz="2000" b="0" i="1" smtClean="0">
                          <a:solidFill>
                            <a:srgbClr val="FF0000"/>
                          </a:solidFill>
                          <a:latin typeface="Cambria Math" charset="0"/>
                          <a:ea typeface="Cambria Math" charset="0"/>
                          <a:cs typeface="Cambria Math" charset="0"/>
                        </a:rPr>
                        <m:t>𝐺</m:t>
                      </m:r>
                      <m:r>
                        <a:rPr lang="en-US" sz="2000" b="0" i="1" baseline="-25000" smtClean="0">
                          <a:solidFill>
                            <a:srgbClr val="FF0000"/>
                          </a:solidFill>
                          <a:latin typeface="Cambria Math" charset="0"/>
                          <a:ea typeface="Cambria Math" charset="0"/>
                          <a:cs typeface="Cambria Math" charset="0"/>
                        </a:rPr>
                        <m:t>3  </m:t>
                      </m:r>
                      <m:r>
                        <a:rPr lang="en-US" sz="2000" b="0" i="1" smtClean="0">
                          <a:solidFill>
                            <a:srgbClr val="FF0000"/>
                          </a:solidFill>
                          <a:latin typeface="Cambria Math" charset="0"/>
                          <a:ea typeface="Cambria Math" charset="0"/>
                          <a:cs typeface="Cambria Math" charset="0"/>
                        </a:rPr>
                        <m:t>−</m:t>
                      </m:r>
                      <m:r>
                        <a:rPr lang="en-US" sz="2000" b="0" i="1" smtClean="0">
                          <a:solidFill>
                            <a:srgbClr val="FF0000"/>
                          </a:solidFill>
                          <a:latin typeface="Cambria Math" charset="0"/>
                          <a:ea typeface="Cambria Math" charset="0"/>
                          <a:cs typeface="Cambria Math" charset="0"/>
                        </a:rPr>
                        <m:t>𝑄</m:t>
                      </m:r>
                      <m:r>
                        <a:rPr lang="en-US" sz="2000" b="0" i="1" smtClean="0">
                          <a:solidFill>
                            <a:srgbClr val="FF0000"/>
                          </a:solidFill>
                          <a:latin typeface="Cambria Math" charset="0"/>
                          <a:ea typeface="Cambria Math" charset="0"/>
                          <a:cs typeface="Cambria Math" charset="0"/>
                        </a:rPr>
                        <m:t>(</m:t>
                      </m:r>
                      <m:r>
                        <a:rPr lang="en-US" sz="2000" b="0" i="1" smtClean="0">
                          <a:solidFill>
                            <a:srgbClr val="FF0000"/>
                          </a:solidFill>
                          <a:latin typeface="Cambria Math" charset="0"/>
                          <a:ea typeface="Cambria Math" charset="0"/>
                          <a:cs typeface="Cambria Math" charset="0"/>
                        </a:rPr>
                        <m:t>𝑆𝑢𝑎𝑟𝑒𝑧</m:t>
                      </m:r>
                      <m:r>
                        <a:rPr lang="en-US" sz="2000" b="0" i="1" smtClean="0">
                          <a:solidFill>
                            <a:srgbClr val="FF0000"/>
                          </a:solidFill>
                          <a:latin typeface="Cambria Math" charset="0"/>
                          <a:ea typeface="Cambria Math" charset="0"/>
                          <a:cs typeface="Cambria Math" charset="0"/>
                        </a:rPr>
                        <m:t>, </m:t>
                      </m:r>
                      <m:r>
                        <a:rPr lang="en-US" sz="2000" b="0" i="1" smtClean="0">
                          <a:solidFill>
                            <a:srgbClr val="FF0000"/>
                          </a:solidFill>
                          <a:latin typeface="Cambria Math" charset="0"/>
                          <a:ea typeface="Cambria Math" charset="0"/>
                          <a:cs typeface="Cambria Math" charset="0"/>
                        </a:rPr>
                        <m:t>𝑝𝑎𝑠𝑠</m:t>
                      </m:r>
                      <m:r>
                        <a:rPr lang="en-US" sz="2000" b="0" i="1" smtClean="0">
                          <a:solidFill>
                            <a:srgbClr val="FF0000"/>
                          </a:solidFill>
                          <a:latin typeface="Cambria Math" charset="0"/>
                          <a:ea typeface="Cambria Math" charset="0"/>
                          <a:cs typeface="Cambria Math" charset="0"/>
                        </a:rPr>
                        <m:t>) )</m:t>
                      </m:r>
                    </m:oMath>
                  </m:oMathPara>
                </a14:m>
                <a:endParaRPr lang="en-US"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546218" y="3896644"/>
                <a:ext cx="5068054" cy="307777"/>
              </a:xfrm>
              <a:prstGeom prst="rect">
                <a:avLst/>
              </a:prstGeom>
              <a:blipFill rotWithShape="0">
                <a:blip r:embed="rId4"/>
                <a:stretch>
                  <a:fillRect l="-1203" t="-143137" r="-1324" b="-176471"/>
                </a:stretch>
              </a:blipFill>
            </p:spPr>
            <p:txBody>
              <a:bodyPr/>
              <a:lstStyle/>
              <a:p>
                <a:r>
                  <a:rPr lang="en-US">
                    <a:noFill/>
                  </a:rPr>
                  <a:t> </a:t>
                </a:r>
              </a:p>
            </p:txBody>
          </p:sp>
        </mc:Fallback>
      </mc:AlternateContent>
      <p:pic>
        <p:nvPicPr>
          <p:cNvPr id="27" name="Picture 26"/>
          <p:cNvPicPr>
            <a:picLocks noChangeAspect="1"/>
          </p:cNvPicPr>
          <p:nvPr/>
        </p:nvPicPr>
        <p:blipFill>
          <a:blip r:embed="rId5"/>
          <a:stretch>
            <a:fillRect/>
          </a:stretch>
        </p:blipFill>
        <p:spPr>
          <a:xfrm>
            <a:off x="7661076" y="5266672"/>
            <a:ext cx="4254500" cy="1460500"/>
          </a:xfrm>
          <a:prstGeom prst="rect">
            <a:avLst/>
          </a:prstGeom>
        </p:spPr>
      </p:pic>
      <mc:AlternateContent xmlns:mc="http://schemas.openxmlformats.org/markup-compatibility/2006" xmlns:a14="http://schemas.microsoft.com/office/drawing/2010/main">
        <mc:Choice Requires="a14">
          <p:sp>
            <p:nvSpPr>
              <p:cNvPr id="28" name="Rectangle 27"/>
              <p:cNvSpPr/>
              <p:nvPr/>
            </p:nvSpPr>
            <p:spPr>
              <a:xfrm>
                <a:off x="739568" y="4275315"/>
                <a:ext cx="4140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𝐺</m:t>
                      </m:r>
                      <m:r>
                        <a:rPr lang="en-US" i="1" baseline="-25000">
                          <a:solidFill>
                            <a:srgbClr val="FF0000"/>
                          </a:solidFill>
                          <a:latin typeface="Cambria Math" charset="0"/>
                          <a:ea typeface="Cambria Math" charset="0"/>
                          <a:cs typeface="Cambria Math" charset="0"/>
                        </a:rPr>
                        <m:t>3 </m:t>
                      </m:r>
                      <m:r>
                        <a:rPr lang="en-US" b="0" i="1" smtClean="0">
                          <a:solidFill>
                            <a:srgbClr val="FF0000"/>
                          </a:solidFill>
                          <a:latin typeface="Cambria Math" charset="0"/>
                          <a:ea typeface="Cambria Math" charset="0"/>
                          <a:cs typeface="Cambria Math" charset="0"/>
                        </a:rPr>
                        <m:t>=</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1+</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2+</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3+</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𝑄</m:t>
                      </m:r>
                      <m:d>
                        <m:dPr>
                          <m:ctrlPr>
                            <a:rPr lang="en-US" i="1">
                              <a:latin typeface="Cambria Math" panose="02040503050406030204" pitchFamily="18" charset="0"/>
                              <a:ea typeface="Cambria Math" charset="0"/>
                              <a:cs typeface="Cambria Math" charset="0"/>
                            </a:rPr>
                          </m:ctrlPr>
                        </m:dPr>
                        <m:e>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𝑠</m:t>
                              </m:r>
                            </m:e>
                            <m:sup>
                              <m:r>
                                <a:rPr lang="en-US" i="1">
                                  <a:latin typeface="Cambria Math" charset="0"/>
                                  <a:ea typeface="Cambria Math" charset="0"/>
                                  <a:cs typeface="Cambria Math" charset="0"/>
                                </a:rPr>
                                <m:t>′′′</m:t>
                              </m:r>
                            </m:sup>
                          </m:sSup>
                          <m:r>
                            <a:rPr lang="en-US" i="1">
                              <a:latin typeface="Cambria Math" charset="0"/>
                              <a:ea typeface="Cambria Math" charset="0"/>
                              <a:cs typeface="Cambria Math" charset="0"/>
                            </a:rPr>
                            <m:t>, </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𝑎</m:t>
                              </m:r>
                            </m:e>
                            <m:sup>
                              <m:r>
                                <a:rPr lang="en-US" i="1">
                                  <a:latin typeface="Cambria Math" charset="0"/>
                                  <a:ea typeface="Cambria Math" charset="0"/>
                                  <a:cs typeface="Cambria Math" charset="0"/>
                                </a:rPr>
                                <m:t>′′′</m:t>
                              </m:r>
                            </m:sup>
                          </m:sSup>
                        </m:e>
                      </m:d>
                      <m:r>
                        <m:rPr>
                          <m:nor/>
                        </m:rPr>
                        <a:rPr lang="en-US" dirty="0">
                          <a:ea typeface="Cambria Math" charset="0"/>
                          <a:cs typeface="Cambria Math" charset="0"/>
                        </a:rPr>
                        <m:t>]]</m:t>
                      </m:r>
                    </m:oMath>
                  </m:oMathPara>
                </a14:m>
                <a:endParaRPr lang="en-US" dirty="0">
                  <a:ea typeface="Cambria Math" charset="0"/>
                  <a:cs typeface="Cambria Math" charset="0"/>
                </a:endParaRPr>
              </a:p>
            </p:txBody>
          </p:sp>
        </mc:Choice>
        <mc:Fallback xmlns="">
          <p:sp>
            <p:nvSpPr>
              <p:cNvPr id="28" name="Rectangle 27"/>
              <p:cNvSpPr>
                <a:spLocks noRot="1" noChangeAspect="1" noMove="1" noResize="1" noEditPoints="1" noAdjustHandles="1" noChangeArrowheads="1" noChangeShapeType="1" noTextEdit="1"/>
              </p:cNvSpPr>
              <p:nvPr/>
            </p:nvSpPr>
            <p:spPr>
              <a:xfrm>
                <a:off x="739568" y="4275315"/>
                <a:ext cx="4140492" cy="369332"/>
              </a:xfrm>
              <a:prstGeom prst="rect">
                <a:avLst/>
              </a:prstGeom>
              <a:blipFill rotWithShape="0">
                <a:blip r:embed="rId6"/>
                <a:stretch>
                  <a:fillRect t="-95082" b="-1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015284" y="4729719"/>
                <a:ext cx="4334841" cy="369332"/>
              </a:xfrm>
              <a:prstGeom prst="rect">
                <a:avLst/>
              </a:prstGeom>
            </p:spPr>
            <p:txBody>
              <a:bodyPr wrap="none">
                <a:spAutoFit/>
              </a:bodyPr>
              <a:lstStyle/>
              <a:p>
                <a:r>
                  <a:rPr lang="en-US" b="0" dirty="0">
                    <a:solidFill>
                      <a:srgbClr val="FF0000"/>
                    </a:solidFill>
                    <a:ea typeface="Cambria Math" charset="0"/>
                    <a:cs typeface="Cambria Math" charset="0"/>
                  </a:rPr>
                  <a:t>  </a:t>
                </a:r>
                <a14:m>
                  <m:oMath xmlns:m="http://schemas.openxmlformats.org/officeDocument/2006/math">
                    <m:r>
                      <a:rPr lang="en-US" b="0" i="1" smtClean="0">
                        <a:solidFill>
                          <a:srgbClr val="FF0000"/>
                        </a:solidFill>
                        <a:latin typeface="Cambria Math" charset="0"/>
                        <a:ea typeface="Cambria Math" charset="0"/>
                        <a:cs typeface="Cambria Math" charset="0"/>
                      </a:rPr>
                      <m:t>=</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1+</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2+</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m:t>
                    </m:r>
                    <m:r>
                      <a:rPr lang="en-US" i="1">
                        <a:latin typeface="Cambria Math" charset="0"/>
                        <a:ea typeface="Cambria Math" charset="0"/>
                        <a:cs typeface="Cambria Math" charset="0"/>
                      </a:rPr>
                      <m:t>𝑟</m:t>
                    </m:r>
                    <m:r>
                      <a:rPr lang="en-US" i="1">
                        <a:latin typeface="Cambria Math" charset="0"/>
                        <a:ea typeface="Cambria Math" charset="0"/>
                        <a:cs typeface="Cambria Math" charset="0"/>
                      </a:rPr>
                      <m:t>3+</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𝑄</m:t>
                    </m:r>
                    <m:d>
                      <m:dPr>
                        <m:ctrlPr>
                          <a:rPr lang="en-US" i="1">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𝑀𝑒𝑠𝑠𝑖</m:t>
                        </m:r>
                        <m:r>
                          <a:rPr lang="en-US" i="1">
                            <a:latin typeface="Cambria Math" charset="0"/>
                            <a:ea typeface="Cambria Math" charset="0"/>
                            <a:cs typeface="Cambria Math" charset="0"/>
                          </a:rPr>
                          <m:t>, </m:t>
                        </m:r>
                        <m:r>
                          <a:rPr lang="en-US" b="0" i="1" smtClean="0">
                            <a:latin typeface="Cambria Math" charset="0"/>
                            <a:ea typeface="Cambria Math" charset="0"/>
                            <a:cs typeface="Cambria Math" charset="0"/>
                          </a:rPr>
                          <m:t>𝑃𝑎𝑠𝑠</m:t>
                        </m:r>
                      </m:e>
                    </m:d>
                    <m:r>
                      <m:rPr>
                        <m:nor/>
                      </m:rPr>
                      <a:rPr lang="en-US" dirty="0">
                        <a:ea typeface="Cambria Math" charset="0"/>
                        <a:cs typeface="Cambria Math" charset="0"/>
                      </a:rPr>
                      <m:t>]]</m:t>
                    </m:r>
                  </m:oMath>
                </a14:m>
                <a:endParaRPr lang="en-US" dirty="0">
                  <a:ea typeface="Cambria Math" charset="0"/>
                  <a:cs typeface="Cambria Math"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1015284" y="4729719"/>
                <a:ext cx="4334841" cy="369332"/>
              </a:xfrm>
              <a:prstGeom prst="rect">
                <a:avLst/>
              </a:prstGeom>
              <a:blipFill rotWithShape="0">
                <a:blip r:embed="rId7"/>
                <a:stretch>
                  <a:fillRect t="-98333" b="-123333"/>
                </a:stretch>
              </a:blipFill>
            </p:spPr>
            <p:txBody>
              <a:bodyPr/>
              <a:lstStyle/>
              <a:p>
                <a:r>
                  <a:rPr lang="en-US">
                    <a:noFill/>
                  </a:rPr>
                  <a:t> </a:t>
                </a:r>
              </a:p>
            </p:txBody>
          </p:sp>
        </mc:Fallback>
      </mc:AlternateContent>
      <p:cxnSp>
        <p:nvCxnSpPr>
          <p:cNvPr id="30" name="Straight Arrow Connector 29"/>
          <p:cNvCxnSpPr/>
          <p:nvPr/>
        </p:nvCxnSpPr>
        <p:spPr>
          <a:xfrm flipH="1">
            <a:off x="826738" y="4960540"/>
            <a:ext cx="659593" cy="44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1918" y="5407705"/>
            <a:ext cx="793175" cy="830997"/>
          </a:xfrm>
          <a:prstGeom prst="rect">
            <a:avLst/>
          </a:prstGeom>
          <a:noFill/>
        </p:spPr>
        <p:txBody>
          <a:bodyPr wrap="square" rtlCol="0">
            <a:spAutoFit/>
          </a:bodyPr>
          <a:lstStyle/>
          <a:p>
            <a:r>
              <a:rPr lang="en-US" sz="2400">
                <a:solidFill>
                  <a:srgbClr val="0070C0"/>
                </a:solidFill>
              </a:rPr>
              <a:t>Pass -1</a:t>
            </a:r>
            <a:endParaRPr lang="en-US" sz="2400" dirty="0">
              <a:solidFill>
                <a:srgbClr val="0070C0"/>
              </a:solidFill>
            </a:endParaRPr>
          </a:p>
        </p:txBody>
      </p:sp>
      <p:cxnSp>
        <p:nvCxnSpPr>
          <p:cNvPr id="33" name="Straight Arrow Connector 32"/>
          <p:cNvCxnSpPr/>
          <p:nvPr/>
        </p:nvCxnSpPr>
        <p:spPr>
          <a:xfrm flipH="1">
            <a:off x="1691163" y="5053295"/>
            <a:ext cx="659593" cy="44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0543" y="5515062"/>
            <a:ext cx="1040213" cy="830997"/>
          </a:xfrm>
          <a:prstGeom prst="rect">
            <a:avLst/>
          </a:prstGeom>
          <a:noFill/>
        </p:spPr>
        <p:txBody>
          <a:bodyPr wrap="square" rtlCol="0">
            <a:spAutoFit/>
          </a:bodyPr>
          <a:lstStyle/>
          <a:p>
            <a:r>
              <a:rPr lang="en-US" sz="2400" dirty="0">
                <a:solidFill>
                  <a:srgbClr val="0070C0"/>
                </a:solidFill>
              </a:rPr>
              <a:t>Shoot</a:t>
            </a:r>
          </a:p>
          <a:p>
            <a:r>
              <a:rPr lang="en-US" sz="2400" dirty="0">
                <a:solidFill>
                  <a:srgbClr val="0070C0"/>
                </a:solidFill>
              </a:rPr>
              <a:t>-2</a:t>
            </a:r>
          </a:p>
        </p:txBody>
      </p:sp>
      <p:cxnSp>
        <p:nvCxnSpPr>
          <p:cNvPr id="35" name="Straight Arrow Connector 34"/>
          <p:cNvCxnSpPr/>
          <p:nvPr/>
        </p:nvCxnSpPr>
        <p:spPr>
          <a:xfrm flipH="1">
            <a:off x="2923393" y="5053295"/>
            <a:ext cx="164528" cy="5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46218" y="5515062"/>
            <a:ext cx="1301882" cy="830997"/>
          </a:xfrm>
          <a:prstGeom prst="rect">
            <a:avLst/>
          </a:prstGeom>
          <a:noFill/>
        </p:spPr>
        <p:txBody>
          <a:bodyPr wrap="square" rtlCol="0">
            <a:spAutoFit/>
          </a:bodyPr>
          <a:lstStyle/>
          <a:p>
            <a:r>
              <a:rPr lang="en-US" sz="2400" dirty="0">
                <a:solidFill>
                  <a:srgbClr val="0070C0"/>
                </a:solidFill>
              </a:rPr>
              <a:t>Return</a:t>
            </a:r>
          </a:p>
          <a:p>
            <a:r>
              <a:rPr lang="en-US" sz="2400" dirty="0">
                <a:solidFill>
                  <a:srgbClr val="0070C0"/>
                </a:solidFill>
              </a:rPr>
              <a:t> 2</a:t>
            </a:r>
          </a:p>
        </p:txBody>
      </p:sp>
      <p:cxnSp>
        <p:nvCxnSpPr>
          <p:cNvPr id="39" name="Straight Arrow Connector 38"/>
          <p:cNvCxnSpPr/>
          <p:nvPr/>
        </p:nvCxnSpPr>
        <p:spPr>
          <a:xfrm flipH="1">
            <a:off x="4027138" y="5112940"/>
            <a:ext cx="659593" cy="44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92318" y="5560105"/>
            <a:ext cx="793175" cy="461665"/>
          </a:xfrm>
          <a:prstGeom prst="rect">
            <a:avLst/>
          </a:prstGeom>
          <a:noFill/>
        </p:spPr>
        <p:txBody>
          <a:bodyPr wrap="square" rtlCol="0">
            <a:spAutoFit/>
          </a:bodyPr>
          <a:lstStyle/>
          <a:p>
            <a:r>
              <a:rPr lang="en-US" sz="2400" dirty="0">
                <a:solidFill>
                  <a:srgbClr val="0070C0"/>
                </a:solidFill>
              </a:rPr>
              <a:t>-0.4</a:t>
            </a:r>
          </a:p>
        </p:txBody>
      </p:sp>
      <p:sp>
        <p:nvSpPr>
          <p:cNvPr id="41" name="Rectangle 40"/>
          <p:cNvSpPr/>
          <p:nvPr/>
        </p:nvSpPr>
        <p:spPr>
          <a:xfrm>
            <a:off x="739568" y="6392738"/>
            <a:ext cx="2802562" cy="369332"/>
          </a:xfrm>
          <a:prstGeom prst="rect">
            <a:avLst/>
          </a:prstGeom>
        </p:spPr>
        <p:txBody>
          <a:bodyPr wrap="none">
            <a:spAutoFit/>
          </a:bodyPr>
          <a:lstStyle/>
          <a:p>
            <a:r>
              <a:rPr lang="en-US" b="1" dirty="0">
                <a:solidFill>
                  <a:srgbClr val="FF0000"/>
                </a:solidFill>
              </a:rPr>
              <a:t>Q(Suarez, pass) =</a:t>
            </a:r>
            <a:r>
              <a:rPr lang="is-IS" b="1" dirty="0">
                <a:solidFill>
                  <a:srgbClr val="FF0000"/>
                </a:solidFill>
              </a:rPr>
              <a:t> −1.00864</a:t>
            </a:r>
            <a:r>
              <a:rPr lang="en-US" b="1" dirty="0">
                <a:solidFill>
                  <a:srgbClr val="FF0000"/>
                </a:solidFill>
              </a:rPr>
              <a:t> </a:t>
            </a:r>
            <a:endParaRPr lang="en-US" dirty="0"/>
          </a:p>
        </p:txBody>
      </p:sp>
    </p:spTree>
    <p:extLst>
      <p:ext uri="{BB962C8B-B14F-4D97-AF65-F5344CB8AC3E}">
        <p14:creationId xmlns:p14="http://schemas.microsoft.com/office/powerpoint/2010/main" val="17293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dissolv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dissolve">
                                      <p:cBhvr>
                                        <p:cTn id="48" dur="500"/>
                                        <p:tgtEl>
                                          <p:spTgt spid="3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dissolv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dissolv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8" grpId="0"/>
      <p:bldP spid="29" grpId="0"/>
      <p:bldP spid="31" grpId="0"/>
      <p:bldP spid="34" grpId="0"/>
      <p:bldP spid="36"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99419" y="1342967"/>
            <a:ext cx="2857500" cy="646331"/>
          </a:xfrm>
          <a:prstGeom prst="rect">
            <a:avLst/>
          </a:prstGeom>
          <a:noFill/>
        </p:spPr>
        <p:txBody>
          <a:bodyPr wrap="square" rtlCol="0">
            <a:spAutoFit/>
          </a:bodyPr>
          <a:lstStyle/>
          <a:p>
            <a:r>
              <a:rPr lang="en-US" altLang="zh-CN" sz="3600" b="1">
                <a:solidFill>
                  <a:srgbClr val="00B050"/>
                </a:solidFill>
              </a:rPr>
              <a:t>1-step SARSA</a:t>
            </a:r>
            <a:endParaRPr lang="en-US" sz="3600" b="1" dirty="0">
              <a:solidFill>
                <a:srgbClr val="00B050"/>
              </a:solidFill>
            </a:endParaRPr>
          </a:p>
        </p:txBody>
      </p:sp>
      <p:sp>
        <p:nvSpPr>
          <p:cNvPr id="19" name="TextBox 18"/>
          <p:cNvSpPr txBox="1"/>
          <p:nvPr/>
        </p:nvSpPr>
        <p:spPr>
          <a:xfrm>
            <a:off x="4323619" y="1342966"/>
            <a:ext cx="5086350" cy="646331"/>
          </a:xfrm>
          <a:prstGeom prst="rect">
            <a:avLst/>
          </a:prstGeom>
          <a:noFill/>
        </p:spPr>
        <p:txBody>
          <a:bodyPr wrap="square" rtlCol="0">
            <a:spAutoFit/>
          </a:bodyPr>
          <a:lstStyle/>
          <a:p>
            <a:r>
              <a:rPr lang="en-US" altLang="zh-CN" sz="3600" b="1" dirty="0">
                <a:solidFill>
                  <a:srgbClr val="00B050"/>
                </a:solidFill>
              </a:rPr>
              <a:t>VS       3-step SARSA</a:t>
            </a:r>
            <a:endParaRPr lang="en-US" sz="3600" b="1" dirty="0">
              <a:solidFill>
                <a:srgbClr val="00B050"/>
              </a:solidFill>
            </a:endParaRPr>
          </a:p>
        </p:txBody>
      </p:sp>
      <p:sp>
        <p:nvSpPr>
          <p:cNvPr id="21" name="Rectangle 20"/>
          <p:cNvSpPr/>
          <p:nvPr/>
        </p:nvSpPr>
        <p:spPr>
          <a:xfrm>
            <a:off x="1199419" y="3168134"/>
            <a:ext cx="7530267" cy="830997"/>
          </a:xfrm>
          <a:prstGeom prst="rect">
            <a:avLst/>
          </a:prstGeom>
        </p:spPr>
        <p:txBody>
          <a:bodyPr wrap="none">
            <a:spAutoFit/>
          </a:bodyPr>
          <a:lstStyle/>
          <a:p>
            <a:r>
              <a:rPr lang="en-US" sz="2400" dirty="0"/>
              <a:t>Basically 3-step SARSA is more accurate than 1-step SARSA,</a:t>
            </a:r>
          </a:p>
          <a:p>
            <a:r>
              <a:rPr lang="en-US" sz="2400" dirty="0"/>
              <a:t> it can converge much faster than 1-step.</a:t>
            </a:r>
          </a:p>
        </p:txBody>
      </p:sp>
    </p:spTree>
    <p:extLst>
      <p:ext uri="{BB962C8B-B14F-4D97-AF65-F5344CB8AC3E}">
        <p14:creationId xmlns:p14="http://schemas.microsoft.com/office/powerpoint/2010/main" val="160392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424068"/>
            <a:ext cx="9976656" cy="6033882"/>
          </a:xfrm>
          <a:prstGeom prst="rect">
            <a:avLst/>
          </a:prstGeom>
        </p:spPr>
      </p:pic>
    </p:spTree>
    <p:extLst>
      <p:ext uri="{BB962C8B-B14F-4D97-AF65-F5344CB8AC3E}">
        <p14:creationId xmlns:p14="http://schemas.microsoft.com/office/powerpoint/2010/main" val="69673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4200" y="4933950"/>
            <a:ext cx="8445500" cy="1143000"/>
          </a:xfrm>
          <a:prstGeom prst="rect">
            <a:avLst/>
          </a:prstGeom>
        </p:spPr>
      </p:pic>
      <p:sp>
        <p:nvSpPr>
          <p:cNvPr id="3" name="Rectangle 2"/>
          <p:cNvSpPr/>
          <p:nvPr/>
        </p:nvSpPr>
        <p:spPr>
          <a:xfrm>
            <a:off x="914400" y="2210484"/>
            <a:ext cx="12020550" cy="461665"/>
          </a:xfrm>
          <a:prstGeom prst="rect">
            <a:avLst/>
          </a:prstGeom>
        </p:spPr>
        <p:txBody>
          <a:bodyPr wrap="square">
            <a:spAutoFit/>
          </a:bodyPr>
          <a:lstStyle/>
          <a:p>
            <a:r>
              <a:rPr lang="en-US" sz="2400" b="1" dirty="0">
                <a:solidFill>
                  <a:srgbClr val="1155CC"/>
                </a:solidFill>
                <a:latin typeface="Arial" charset="0"/>
                <a:hlinkClick r:id="rId3"/>
              </a:rPr>
              <a:t>https://apps.eng.unimelb.edu.au/casmas/index.php?r=qoct/subjects</a:t>
            </a:r>
            <a:endParaRPr lang="en-US" sz="2400" b="1" dirty="0"/>
          </a:p>
        </p:txBody>
      </p:sp>
      <p:sp>
        <p:nvSpPr>
          <p:cNvPr id="4" name="TextBox 3"/>
          <p:cNvSpPr txBox="1"/>
          <p:nvPr/>
        </p:nvSpPr>
        <p:spPr>
          <a:xfrm>
            <a:off x="914400" y="1028700"/>
            <a:ext cx="3924300" cy="584775"/>
          </a:xfrm>
          <a:prstGeom prst="rect">
            <a:avLst/>
          </a:prstGeom>
          <a:noFill/>
        </p:spPr>
        <p:txBody>
          <a:bodyPr wrap="square" rtlCol="0">
            <a:spAutoFit/>
          </a:bodyPr>
          <a:lstStyle/>
          <a:p>
            <a:r>
              <a:rPr lang="en-US" sz="3200" b="1" dirty="0"/>
              <a:t>Fill in the survey</a:t>
            </a:r>
          </a:p>
        </p:txBody>
      </p:sp>
      <p:pic>
        <p:nvPicPr>
          <p:cNvPr id="5" name="Picture 4"/>
          <p:cNvPicPr>
            <a:picLocks noChangeAspect="1"/>
          </p:cNvPicPr>
          <p:nvPr/>
        </p:nvPicPr>
        <p:blipFill>
          <a:blip r:embed="rId4"/>
          <a:stretch>
            <a:fillRect/>
          </a:stretch>
        </p:blipFill>
        <p:spPr>
          <a:xfrm>
            <a:off x="914400" y="3505200"/>
            <a:ext cx="5219700" cy="1257300"/>
          </a:xfrm>
          <a:prstGeom prst="rect">
            <a:avLst/>
          </a:prstGeom>
        </p:spPr>
      </p:pic>
    </p:spTree>
    <p:extLst>
      <p:ext uri="{BB962C8B-B14F-4D97-AF65-F5344CB8AC3E}">
        <p14:creationId xmlns:p14="http://schemas.microsoft.com/office/powerpoint/2010/main" val="153498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914400" y="2210484"/>
            <a:ext cx="12020550" cy="461665"/>
          </a:xfrm>
          <a:prstGeom prst="rect">
            <a:avLst/>
          </a:prstGeom>
        </p:spPr>
        <p:txBody>
          <a:bodyPr wrap="square">
            <a:spAutoFit/>
          </a:bodyPr>
          <a:lstStyle/>
          <a:p>
            <a:r>
              <a:rPr lang="en-US" sz="2400" b="1" dirty="0">
                <a:solidFill>
                  <a:srgbClr val="1155CC"/>
                </a:solidFill>
                <a:latin typeface="Arial" charset="0"/>
                <a:hlinkClick r:id="rId2"/>
              </a:rPr>
              <a:t>https://apps.eng.unimelb.edu.au/casmas/index.php?r=qoct/subjects</a:t>
            </a:r>
            <a:endParaRPr lang="en-US" sz="2400" b="1" dirty="0"/>
          </a:p>
        </p:txBody>
      </p:sp>
      <p:sp>
        <p:nvSpPr>
          <p:cNvPr id="4" name="TextBox 3"/>
          <p:cNvSpPr txBox="1"/>
          <p:nvPr/>
        </p:nvSpPr>
        <p:spPr>
          <a:xfrm>
            <a:off x="914400" y="1028700"/>
            <a:ext cx="3924300" cy="584775"/>
          </a:xfrm>
          <a:prstGeom prst="rect">
            <a:avLst/>
          </a:prstGeom>
          <a:noFill/>
        </p:spPr>
        <p:txBody>
          <a:bodyPr wrap="square" rtlCol="0">
            <a:spAutoFit/>
          </a:bodyPr>
          <a:lstStyle/>
          <a:p>
            <a:r>
              <a:rPr lang="en-US" sz="3200" b="1" dirty="0"/>
              <a:t>Fill in the survey</a:t>
            </a:r>
          </a:p>
        </p:txBody>
      </p:sp>
      <p:pic>
        <p:nvPicPr>
          <p:cNvPr id="5" name="Picture 4"/>
          <p:cNvPicPr>
            <a:picLocks noChangeAspect="1"/>
          </p:cNvPicPr>
          <p:nvPr/>
        </p:nvPicPr>
        <p:blipFill>
          <a:blip r:embed="rId3"/>
          <a:stretch>
            <a:fillRect/>
          </a:stretch>
        </p:blipFill>
        <p:spPr>
          <a:xfrm>
            <a:off x="914400" y="3301399"/>
            <a:ext cx="5219700" cy="1257300"/>
          </a:xfrm>
          <a:prstGeom prst="rect">
            <a:avLst/>
          </a:prstGeom>
        </p:spPr>
      </p:pic>
      <p:pic>
        <p:nvPicPr>
          <p:cNvPr id="6" name="Picture 5"/>
          <p:cNvPicPr>
            <a:picLocks noChangeAspect="1"/>
          </p:cNvPicPr>
          <p:nvPr/>
        </p:nvPicPr>
        <p:blipFill>
          <a:blip r:embed="rId4"/>
          <a:stretch>
            <a:fillRect/>
          </a:stretch>
        </p:blipFill>
        <p:spPr>
          <a:xfrm>
            <a:off x="914400" y="5187950"/>
            <a:ext cx="8204200" cy="1168400"/>
          </a:xfrm>
          <a:prstGeom prst="rect">
            <a:avLst/>
          </a:prstGeom>
        </p:spPr>
      </p:pic>
    </p:spTree>
    <p:extLst>
      <p:ext uri="{BB962C8B-B14F-4D97-AF65-F5344CB8AC3E}">
        <p14:creationId xmlns:p14="http://schemas.microsoft.com/office/powerpoint/2010/main" val="11977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444" y="2187694"/>
            <a:ext cx="9248931" cy="4031873"/>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lang="en-US" altLang="zh-CN" sz="3200" dirty="0"/>
              <a:t>Reinforcement Learning (Temporal Difference (TD) )</a:t>
            </a:r>
          </a:p>
          <a:p>
            <a:pPr marL="342900" marR="0" lvl="0" indent="-342900" defTabSz="914400" eaLnBrk="1" fontAlgn="auto" latinLnBrk="0" hangingPunct="1">
              <a:lnSpc>
                <a:spcPct val="100000"/>
              </a:lnSpc>
              <a:spcBef>
                <a:spcPts val="0"/>
              </a:spcBef>
              <a:spcAft>
                <a:spcPts val="0"/>
              </a:spcAft>
              <a:buClrTx/>
              <a:buSzTx/>
              <a:buFontTx/>
              <a:buNone/>
              <a:tabLst/>
              <a:defRPr/>
            </a:pPr>
            <a:r>
              <a:rPr lang="en-US" sz="3200" dirty="0"/>
              <a:t>	1. Q-Learning</a:t>
            </a:r>
          </a:p>
          <a:p>
            <a:pPr marL="342900" lvl="0" indent="-342900">
              <a:defRPr/>
            </a:pPr>
            <a:r>
              <a:rPr lang="en-US" sz="3200" dirty="0"/>
              <a:t>            </a:t>
            </a:r>
            <a:r>
              <a:rPr lang="en-US" sz="3200" dirty="0">
                <a:solidFill>
                  <a:srgbClr val="FF0000"/>
                </a:solidFill>
              </a:rPr>
              <a:t>1-step Q-Learning</a:t>
            </a:r>
          </a:p>
          <a:p>
            <a:pPr marL="342900" indent="-342900">
              <a:defRPr/>
            </a:pPr>
            <a:r>
              <a:rPr lang="en-US" sz="3200" dirty="0"/>
              <a:t>		  n-step Q-Learning   TD(n)</a:t>
            </a:r>
          </a:p>
          <a:p>
            <a:pPr marL="342900" lvl="0" indent="-342900">
              <a:defRPr/>
            </a:pPr>
            <a:endParaRPr lang="en-US" sz="3200" dirty="0"/>
          </a:p>
          <a:p>
            <a:pPr marL="342900" marR="0" lvl="0" indent="-342900" defTabSz="914400" eaLnBrk="1" fontAlgn="auto" latinLnBrk="0" hangingPunct="1">
              <a:lnSpc>
                <a:spcPct val="100000"/>
              </a:lnSpc>
              <a:spcBef>
                <a:spcPts val="0"/>
              </a:spcBef>
              <a:spcAft>
                <a:spcPts val="0"/>
              </a:spcAft>
              <a:buClrTx/>
              <a:buSzTx/>
              <a:buFontTx/>
              <a:buNone/>
              <a:tabLst/>
              <a:defRPr/>
            </a:pPr>
            <a:r>
              <a:rPr lang="en-US" sz="3200" dirty="0"/>
              <a:t>	2. SARSA</a:t>
            </a:r>
          </a:p>
          <a:p>
            <a:pPr marL="342900" marR="0" lvl="0" indent="-342900" defTabSz="914400" eaLnBrk="1" fontAlgn="auto" latinLnBrk="0" hangingPunct="1">
              <a:lnSpc>
                <a:spcPct val="100000"/>
              </a:lnSpc>
              <a:spcBef>
                <a:spcPts val="0"/>
              </a:spcBef>
              <a:spcAft>
                <a:spcPts val="0"/>
              </a:spcAft>
              <a:buClrTx/>
              <a:buSzTx/>
              <a:buFontTx/>
              <a:buNone/>
              <a:tabLst/>
              <a:defRPr/>
            </a:pPr>
            <a:r>
              <a:rPr lang="en-US" sz="3200" dirty="0"/>
              <a:t>            </a:t>
            </a:r>
            <a:r>
              <a:rPr lang="en-US" sz="3200" dirty="0">
                <a:solidFill>
                  <a:srgbClr val="FF0000"/>
                </a:solidFill>
              </a:rPr>
              <a:t>1-step SARSA</a:t>
            </a:r>
          </a:p>
          <a:p>
            <a:pPr marL="342900" lvl="0" indent="-342900">
              <a:defRPr/>
            </a:pPr>
            <a:r>
              <a:rPr lang="en-US" sz="3200" dirty="0">
                <a:solidFill>
                  <a:srgbClr val="FF0000"/>
                </a:solidFill>
              </a:rPr>
              <a:t>		  n-step SARSA    TD(n)</a:t>
            </a:r>
          </a:p>
        </p:txBody>
      </p:sp>
      <p:sp>
        <p:nvSpPr>
          <p:cNvPr id="4" name="TextBox 3"/>
          <p:cNvSpPr txBox="1"/>
          <p:nvPr/>
        </p:nvSpPr>
        <p:spPr>
          <a:xfrm>
            <a:off x="970444" y="1149312"/>
            <a:ext cx="3823977" cy="769441"/>
          </a:xfrm>
          <a:prstGeom prst="rect">
            <a:avLst/>
          </a:prstGeom>
          <a:noFill/>
        </p:spPr>
        <p:txBody>
          <a:bodyPr wrap="square" rtlCol="0">
            <a:spAutoFit/>
          </a:bodyPr>
          <a:lstStyle/>
          <a:p>
            <a:r>
              <a:rPr lang="en-US" altLang="zh-CN" sz="4400" b="1" dirty="0"/>
              <a:t>Objectives</a:t>
            </a:r>
            <a:endParaRPr lang="en-US" sz="4400" b="1" dirty="0"/>
          </a:p>
        </p:txBody>
      </p:sp>
    </p:spTree>
    <p:extLst>
      <p:ext uri="{BB962C8B-B14F-4D97-AF65-F5344CB8AC3E}">
        <p14:creationId xmlns:p14="http://schemas.microsoft.com/office/powerpoint/2010/main" val="127690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656" y="464695"/>
            <a:ext cx="3028013" cy="523220"/>
          </a:xfrm>
          <a:prstGeom prst="rect">
            <a:avLst/>
          </a:prstGeom>
          <a:noFill/>
        </p:spPr>
        <p:txBody>
          <a:bodyPr wrap="square" rtlCol="0">
            <a:spAutoFit/>
          </a:bodyPr>
          <a:lstStyle/>
          <a:p>
            <a:r>
              <a:rPr lang="en-US" sz="2800" b="1" dirty="0"/>
              <a:t>Comparison</a:t>
            </a:r>
          </a:p>
        </p:txBody>
      </p:sp>
      <p:sp>
        <p:nvSpPr>
          <p:cNvPr id="3" name="TextBox 2"/>
          <p:cNvSpPr txBox="1"/>
          <p:nvPr/>
        </p:nvSpPr>
        <p:spPr>
          <a:xfrm>
            <a:off x="524656" y="1047396"/>
            <a:ext cx="2578309" cy="461665"/>
          </a:xfrm>
          <a:prstGeom prst="rect">
            <a:avLst/>
          </a:prstGeom>
          <a:noFill/>
        </p:spPr>
        <p:txBody>
          <a:bodyPr wrap="square" rtlCol="0">
            <a:spAutoFit/>
          </a:bodyPr>
          <a:lstStyle/>
          <a:p>
            <a:r>
              <a:rPr lang="en-US" sz="2400" b="1" dirty="0">
                <a:solidFill>
                  <a:srgbClr val="00B050"/>
                </a:solidFill>
              </a:rPr>
              <a:t>Classical Planning</a:t>
            </a:r>
          </a:p>
        </p:txBody>
      </p:sp>
      <p:sp>
        <p:nvSpPr>
          <p:cNvPr id="4" name="TextBox 3"/>
          <p:cNvSpPr txBox="1"/>
          <p:nvPr/>
        </p:nvSpPr>
        <p:spPr>
          <a:xfrm>
            <a:off x="524656" y="3642630"/>
            <a:ext cx="6023548" cy="461665"/>
          </a:xfrm>
          <a:prstGeom prst="rect">
            <a:avLst/>
          </a:prstGeom>
          <a:noFill/>
        </p:spPr>
        <p:txBody>
          <a:bodyPr wrap="square" rtlCol="0">
            <a:spAutoFit/>
          </a:bodyPr>
          <a:lstStyle/>
          <a:p>
            <a:r>
              <a:rPr lang="en-US" sz="2400" b="1">
                <a:solidFill>
                  <a:srgbClr val="00B050"/>
                </a:solidFill>
              </a:rPr>
              <a:t>Value Iteration/Policy </a:t>
            </a:r>
            <a:r>
              <a:rPr lang="en-US" sz="2400" b="1" dirty="0">
                <a:solidFill>
                  <a:srgbClr val="00B050"/>
                </a:solidFill>
              </a:rPr>
              <a:t>Iteration</a:t>
            </a:r>
          </a:p>
        </p:txBody>
      </p:sp>
      <p:sp>
        <p:nvSpPr>
          <p:cNvPr id="5" name="TextBox 4"/>
          <p:cNvSpPr txBox="1"/>
          <p:nvPr/>
        </p:nvSpPr>
        <p:spPr>
          <a:xfrm>
            <a:off x="524656" y="4786257"/>
            <a:ext cx="3355298" cy="461665"/>
          </a:xfrm>
          <a:prstGeom prst="rect">
            <a:avLst/>
          </a:prstGeom>
          <a:noFill/>
        </p:spPr>
        <p:txBody>
          <a:bodyPr wrap="square" rtlCol="0">
            <a:spAutoFit/>
          </a:bodyPr>
          <a:lstStyle/>
          <a:p>
            <a:r>
              <a:rPr lang="en-US" sz="2400" b="1">
                <a:solidFill>
                  <a:srgbClr val="00B050"/>
                </a:solidFill>
              </a:rPr>
              <a:t>Reinforcement Learning</a:t>
            </a:r>
            <a:endParaRPr lang="en-US" sz="2400" b="1" dirty="0">
              <a:solidFill>
                <a:srgbClr val="00B050"/>
              </a:solidFill>
            </a:endParaRPr>
          </a:p>
        </p:txBody>
      </p:sp>
      <p:pic>
        <p:nvPicPr>
          <p:cNvPr id="6" name="Picture 5"/>
          <p:cNvPicPr>
            <a:picLocks noChangeAspect="1"/>
          </p:cNvPicPr>
          <p:nvPr/>
        </p:nvPicPr>
        <p:blipFill>
          <a:blip r:embed="rId2"/>
          <a:stretch>
            <a:fillRect/>
          </a:stretch>
        </p:blipFill>
        <p:spPr>
          <a:xfrm>
            <a:off x="524656" y="1614710"/>
            <a:ext cx="4900029" cy="1791802"/>
          </a:xfrm>
          <a:prstGeom prst="rect">
            <a:avLst/>
          </a:prstGeom>
        </p:spPr>
      </p:pic>
      <p:sp>
        <p:nvSpPr>
          <p:cNvPr id="7" name="Rectangle 6"/>
          <p:cNvSpPr/>
          <p:nvPr/>
        </p:nvSpPr>
        <p:spPr>
          <a:xfrm>
            <a:off x="524656" y="4036174"/>
            <a:ext cx="10448144" cy="369332"/>
          </a:xfrm>
          <a:prstGeom prst="rect">
            <a:avLst/>
          </a:prstGeom>
        </p:spPr>
        <p:txBody>
          <a:bodyPr wrap="square">
            <a:spAutoFit/>
          </a:bodyPr>
          <a:lstStyle/>
          <a:p>
            <a:r>
              <a:rPr lang="en-US" dirty="0"/>
              <a:t>Assume that </a:t>
            </a:r>
            <a:r>
              <a:rPr lang="en-US" b="1" dirty="0">
                <a:solidFill>
                  <a:srgbClr val="FF0000"/>
                </a:solidFill>
              </a:rPr>
              <a:t>each action could have multiple outcomes</a:t>
            </a:r>
            <a:r>
              <a:rPr lang="en-US" dirty="0"/>
              <a:t>, with each outcome associated with a </a:t>
            </a:r>
            <a:r>
              <a:rPr lang="en-US" b="1" dirty="0">
                <a:solidFill>
                  <a:srgbClr val="FF0000"/>
                </a:solidFill>
              </a:rPr>
              <a:t>probability</a:t>
            </a:r>
            <a:r>
              <a:rPr lang="en-US" dirty="0"/>
              <a:t>. </a:t>
            </a:r>
          </a:p>
        </p:txBody>
      </p:sp>
      <p:sp>
        <p:nvSpPr>
          <p:cNvPr id="8" name="Rectangle 7"/>
          <p:cNvSpPr/>
          <p:nvPr/>
        </p:nvSpPr>
        <p:spPr>
          <a:xfrm>
            <a:off x="522902" y="5247922"/>
            <a:ext cx="10448144" cy="1200329"/>
          </a:xfrm>
          <a:prstGeom prst="rect">
            <a:avLst/>
          </a:prstGeom>
        </p:spPr>
        <p:txBody>
          <a:bodyPr wrap="square">
            <a:spAutoFit/>
          </a:bodyPr>
          <a:lstStyle/>
          <a:p>
            <a:r>
              <a:rPr lang="en-US" dirty="0"/>
              <a:t>When we apply an action:</a:t>
            </a:r>
          </a:p>
          <a:p>
            <a:r>
              <a:rPr lang="en-US" dirty="0"/>
              <a:t>BUT</a:t>
            </a:r>
          </a:p>
          <a:p>
            <a:r>
              <a:rPr lang="en-US" dirty="0"/>
              <a:t>we don’t know the what </a:t>
            </a:r>
            <a:r>
              <a:rPr lang="en-US" b="1" dirty="0">
                <a:solidFill>
                  <a:srgbClr val="FF0000"/>
                </a:solidFill>
              </a:rPr>
              <a:t>probability</a:t>
            </a:r>
            <a:r>
              <a:rPr lang="en-US" b="1" dirty="0"/>
              <a:t> </a:t>
            </a:r>
            <a:r>
              <a:rPr lang="en-US" dirty="0"/>
              <a:t>of each outcome will be</a:t>
            </a:r>
          </a:p>
          <a:p>
            <a:r>
              <a:rPr lang="en-US" dirty="0"/>
              <a:t>we don’t know what </a:t>
            </a:r>
            <a:r>
              <a:rPr lang="en-US" b="1" dirty="0">
                <a:solidFill>
                  <a:srgbClr val="FF0000"/>
                </a:solidFill>
              </a:rPr>
              <a:t>reward</a:t>
            </a:r>
            <a:r>
              <a:rPr lang="en-US" dirty="0">
                <a:solidFill>
                  <a:srgbClr val="FF0000"/>
                </a:solidFill>
              </a:rPr>
              <a:t> </a:t>
            </a:r>
            <a:r>
              <a:rPr lang="en-US" dirty="0"/>
              <a:t>we are going to get</a:t>
            </a:r>
          </a:p>
        </p:txBody>
      </p:sp>
      <p:sp>
        <p:nvSpPr>
          <p:cNvPr id="9" name="Rectangle 8"/>
          <p:cNvSpPr/>
          <p:nvPr/>
        </p:nvSpPr>
        <p:spPr>
          <a:xfrm>
            <a:off x="3018392" y="5259341"/>
            <a:ext cx="10448144" cy="369332"/>
          </a:xfrm>
          <a:prstGeom prst="rect">
            <a:avLst/>
          </a:prstGeom>
        </p:spPr>
        <p:txBody>
          <a:bodyPr wrap="square">
            <a:spAutoFit/>
          </a:bodyPr>
          <a:lstStyle/>
          <a:p>
            <a:r>
              <a:rPr lang="en-US" dirty="0"/>
              <a:t>(we know what actions can we apply)</a:t>
            </a:r>
          </a:p>
        </p:txBody>
      </p:sp>
      <p:sp>
        <p:nvSpPr>
          <p:cNvPr id="10" name="Rectangle 9"/>
          <p:cNvSpPr/>
          <p:nvPr/>
        </p:nvSpPr>
        <p:spPr>
          <a:xfrm>
            <a:off x="6994719" y="5848086"/>
            <a:ext cx="10448144" cy="707886"/>
          </a:xfrm>
          <a:prstGeom prst="rect">
            <a:avLst/>
          </a:prstGeom>
        </p:spPr>
        <p:txBody>
          <a:bodyPr wrap="square">
            <a:spAutoFit/>
          </a:bodyPr>
          <a:lstStyle/>
          <a:p>
            <a:r>
              <a:rPr lang="en-US" sz="4000" b="1" dirty="0">
                <a:solidFill>
                  <a:srgbClr val="FF0000"/>
                </a:solidFill>
              </a:rPr>
              <a:t>Learn</a:t>
            </a:r>
          </a:p>
        </p:txBody>
      </p:sp>
    </p:spTree>
    <p:extLst>
      <p:ext uri="{BB962C8B-B14F-4D97-AF65-F5344CB8AC3E}">
        <p14:creationId xmlns:p14="http://schemas.microsoft.com/office/powerpoint/2010/main" val="4456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8701" y="1007440"/>
            <a:ext cx="4523014" cy="584775"/>
          </a:xfrm>
          <a:prstGeom prst="rect">
            <a:avLst/>
          </a:prstGeom>
          <a:noFill/>
        </p:spPr>
        <p:txBody>
          <a:bodyPr wrap="square" rtlCol="0">
            <a:spAutoFit/>
          </a:bodyPr>
          <a:lstStyle/>
          <a:p>
            <a:pPr marL="342900" lvl="0" indent="-342900">
              <a:defRPr/>
            </a:pPr>
            <a:r>
              <a:rPr lang="en-US" altLang="zh-CN" sz="3200" b="1" dirty="0">
                <a:solidFill>
                  <a:srgbClr val="FF0000"/>
                </a:solidFill>
              </a:rPr>
              <a:t>Reinforcement Learning</a:t>
            </a:r>
          </a:p>
        </p:txBody>
      </p:sp>
      <p:sp>
        <p:nvSpPr>
          <p:cNvPr id="3" name="Rectangle 2"/>
          <p:cNvSpPr/>
          <p:nvPr/>
        </p:nvSpPr>
        <p:spPr>
          <a:xfrm>
            <a:off x="1028701" y="2685525"/>
            <a:ext cx="10448144" cy="830997"/>
          </a:xfrm>
          <a:prstGeom prst="rect">
            <a:avLst/>
          </a:prstGeom>
        </p:spPr>
        <p:txBody>
          <a:bodyPr wrap="square">
            <a:spAutoFit/>
          </a:bodyPr>
          <a:lstStyle/>
          <a:p>
            <a:r>
              <a:rPr lang="en-US" sz="2400" dirty="0"/>
              <a:t>Try things out, and then see what works, to reinforce your behavior </a:t>
            </a:r>
          </a:p>
          <a:p>
            <a:endParaRPr lang="en-US" sz="2400" dirty="0"/>
          </a:p>
        </p:txBody>
      </p:sp>
      <p:sp>
        <p:nvSpPr>
          <p:cNvPr id="5" name="Rectangle 4"/>
          <p:cNvSpPr/>
          <p:nvPr/>
        </p:nvSpPr>
        <p:spPr>
          <a:xfrm>
            <a:off x="1028701" y="3516522"/>
            <a:ext cx="1967462" cy="461665"/>
          </a:xfrm>
          <a:prstGeom prst="rect">
            <a:avLst/>
          </a:prstGeom>
        </p:spPr>
        <p:txBody>
          <a:bodyPr wrap="none">
            <a:spAutoFit/>
          </a:bodyPr>
          <a:lstStyle/>
          <a:p>
            <a:r>
              <a:rPr lang="en-US" altLang="zh-CN" sz="2400" dirty="0"/>
              <a:t>training a dog</a:t>
            </a:r>
            <a:r>
              <a:rPr lang="en-US" sz="2400" dirty="0"/>
              <a:t> </a:t>
            </a:r>
          </a:p>
        </p:txBody>
      </p:sp>
      <p:sp>
        <p:nvSpPr>
          <p:cNvPr id="6" name="TextBox 5"/>
          <p:cNvSpPr txBox="1"/>
          <p:nvPr/>
        </p:nvSpPr>
        <p:spPr>
          <a:xfrm>
            <a:off x="1028701" y="1846482"/>
            <a:ext cx="4523014" cy="584775"/>
          </a:xfrm>
          <a:prstGeom prst="rect">
            <a:avLst/>
          </a:prstGeom>
          <a:noFill/>
        </p:spPr>
        <p:txBody>
          <a:bodyPr wrap="square" rtlCol="0">
            <a:spAutoFit/>
          </a:bodyPr>
          <a:lstStyle/>
          <a:p>
            <a:pPr marL="342900" lvl="0" indent="-342900">
              <a:defRPr/>
            </a:pPr>
            <a:r>
              <a:rPr lang="en-US" altLang="zh-CN" sz="3200" b="1" dirty="0">
                <a:solidFill>
                  <a:srgbClr val="FF0000"/>
                </a:solidFill>
              </a:rPr>
              <a:t>Idea</a:t>
            </a:r>
          </a:p>
        </p:txBody>
      </p:sp>
    </p:spTree>
    <p:extLst>
      <p:ext uri="{BB962C8B-B14F-4D97-AF65-F5344CB8AC3E}">
        <p14:creationId xmlns:p14="http://schemas.microsoft.com/office/powerpoint/2010/main" val="74671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1750" y="989915"/>
            <a:ext cx="7315200" cy="5524500"/>
          </a:xfrm>
          <a:prstGeom prst="rect">
            <a:avLst/>
          </a:prstGeom>
        </p:spPr>
      </p:pic>
      <p:sp>
        <p:nvSpPr>
          <p:cNvPr id="3" name="TextBox 2"/>
          <p:cNvSpPr txBox="1"/>
          <p:nvPr/>
        </p:nvSpPr>
        <p:spPr>
          <a:xfrm>
            <a:off x="2305050" y="5067300"/>
            <a:ext cx="2038350" cy="707886"/>
          </a:xfrm>
          <a:prstGeom prst="rect">
            <a:avLst/>
          </a:prstGeom>
          <a:noFill/>
        </p:spPr>
        <p:txBody>
          <a:bodyPr wrap="square" rtlCol="0">
            <a:spAutoFit/>
          </a:bodyPr>
          <a:lstStyle/>
          <a:p>
            <a:r>
              <a:rPr lang="en-US" sz="2000" b="1" dirty="0">
                <a:solidFill>
                  <a:srgbClr val="FF0000"/>
                </a:solidFill>
              </a:rPr>
              <a:t>Reinforcement Learning</a:t>
            </a:r>
          </a:p>
        </p:txBody>
      </p:sp>
      <p:sp>
        <p:nvSpPr>
          <p:cNvPr id="4" name="TextBox 3"/>
          <p:cNvSpPr txBox="1"/>
          <p:nvPr/>
        </p:nvSpPr>
        <p:spPr>
          <a:xfrm>
            <a:off x="2305050" y="1008279"/>
            <a:ext cx="1943100" cy="646331"/>
          </a:xfrm>
          <a:prstGeom prst="rect">
            <a:avLst/>
          </a:prstGeom>
          <a:noFill/>
        </p:spPr>
        <p:txBody>
          <a:bodyPr wrap="square" rtlCol="0">
            <a:spAutoFit/>
          </a:bodyPr>
          <a:lstStyle/>
          <a:p>
            <a:r>
              <a:rPr lang="en-US" b="1" dirty="0">
                <a:solidFill>
                  <a:srgbClr val="FF0000"/>
                </a:solidFill>
              </a:rPr>
              <a:t>Value Iteration</a:t>
            </a:r>
          </a:p>
          <a:p>
            <a:r>
              <a:rPr lang="en-US" b="1" dirty="0">
                <a:solidFill>
                  <a:srgbClr val="FF0000"/>
                </a:solidFill>
              </a:rPr>
              <a:t>Policy Iteration</a:t>
            </a:r>
          </a:p>
        </p:txBody>
      </p:sp>
      <p:sp>
        <p:nvSpPr>
          <p:cNvPr id="5" name="TextBox 4"/>
          <p:cNvSpPr txBox="1"/>
          <p:nvPr/>
        </p:nvSpPr>
        <p:spPr>
          <a:xfrm>
            <a:off x="8324850" y="989915"/>
            <a:ext cx="4057650" cy="646331"/>
          </a:xfrm>
          <a:prstGeom prst="rect">
            <a:avLst/>
          </a:prstGeom>
          <a:noFill/>
        </p:spPr>
        <p:txBody>
          <a:bodyPr wrap="square" rtlCol="0">
            <a:spAutoFit/>
          </a:bodyPr>
          <a:lstStyle/>
          <a:p>
            <a:r>
              <a:rPr lang="en-US" b="1" dirty="0">
                <a:solidFill>
                  <a:srgbClr val="FF0000"/>
                </a:solidFill>
              </a:rPr>
              <a:t>A*, WA</a:t>
            </a:r>
            <a:r>
              <a:rPr lang="en-US" b="1">
                <a:solidFill>
                  <a:srgbClr val="FF0000"/>
                </a:solidFill>
              </a:rPr>
              <a:t>*, Greedy Best First Search, </a:t>
            </a:r>
          </a:p>
          <a:p>
            <a:r>
              <a:rPr lang="en-US" b="1" dirty="0">
                <a:solidFill>
                  <a:srgbClr val="FF0000"/>
                </a:solidFill>
              </a:rPr>
              <a:t>BFS, DFS</a:t>
            </a:r>
          </a:p>
        </p:txBody>
      </p:sp>
      <p:sp>
        <p:nvSpPr>
          <p:cNvPr id="6" name="TextBox 5"/>
          <p:cNvSpPr txBox="1"/>
          <p:nvPr/>
        </p:nvSpPr>
        <p:spPr>
          <a:xfrm>
            <a:off x="7858125" y="5067300"/>
            <a:ext cx="4057650" cy="369332"/>
          </a:xfrm>
          <a:prstGeom prst="rect">
            <a:avLst/>
          </a:prstGeom>
          <a:noFill/>
        </p:spPr>
        <p:txBody>
          <a:bodyPr wrap="square" rtlCol="0">
            <a:spAutoFit/>
          </a:bodyPr>
          <a:lstStyle/>
          <a:p>
            <a:r>
              <a:rPr lang="en-US" b="1">
                <a:solidFill>
                  <a:srgbClr val="FF0000"/>
                </a:solidFill>
              </a:rPr>
              <a:t>Monte Carlo Tree Search</a:t>
            </a:r>
            <a:endParaRPr lang="en-US" b="1" dirty="0">
              <a:solidFill>
                <a:srgbClr val="FF0000"/>
              </a:solidFill>
            </a:endParaRPr>
          </a:p>
        </p:txBody>
      </p:sp>
      <p:sp>
        <p:nvSpPr>
          <p:cNvPr id="7" name="Rectangle 6"/>
          <p:cNvSpPr/>
          <p:nvPr/>
        </p:nvSpPr>
        <p:spPr>
          <a:xfrm>
            <a:off x="276225" y="236041"/>
            <a:ext cx="2414444" cy="584775"/>
          </a:xfrm>
          <a:prstGeom prst="rect">
            <a:avLst/>
          </a:prstGeom>
        </p:spPr>
        <p:txBody>
          <a:bodyPr wrap="none">
            <a:spAutoFit/>
          </a:bodyPr>
          <a:lstStyle/>
          <a:p>
            <a:r>
              <a:rPr lang="en-US" sz="3200" b="1" i="0" u="none" strike="noStrike" dirty="0">
                <a:solidFill>
                  <a:srgbClr val="3D3D3D"/>
                </a:solidFill>
                <a:effectLst/>
                <a:latin typeface="Arial" charset="0"/>
              </a:rPr>
              <a:t>Application</a:t>
            </a:r>
            <a:endParaRPr lang="en-US" sz="3200" b="1" dirty="0"/>
          </a:p>
        </p:txBody>
      </p:sp>
    </p:spTree>
    <p:extLst>
      <p:ext uri="{BB962C8B-B14F-4D97-AF65-F5344CB8AC3E}">
        <p14:creationId xmlns:p14="http://schemas.microsoft.com/office/powerpoint/2010/main" val="50564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52450"/>
            <a:ext cx="2857500" cy="646331"/>
          </a:xfrm>
          <a:prstGeom prst="rect">
            <a:avLst/>
          </a:prstGeom>
          <a:noFill/>
        </p:spPr>
        <p:txBody>
          <a:bodyPr wrap="square" rtlCol="0">
            <a:spAutoFit/>
          </a:bodyPr>
          <a:lstStyle/>
          <a:p>
            <a:r>
              <a:rPr lang="en-US" altLang="zh-CN" sz="3600" b="1" dirty="0">
                <a:solidFill>
                  <a:srgbClr val="FF0000"/>
                </a:solidFill>
              </a:rPr>
              <a:t>Q-Learning</a:t>
            </a:r>
            <a:endParaRPr lang="en-US" sz="3600" b="1" dirty="0">
              <a:solidFill>
                <a:srgbClr val="FF0000"/>
              </a:solidFill>
            </a:endParaRPr>
          </a:p>
        </p:txBody>
      </p:sp>
      <p:pic>
        <p:nvPicPr>
          <p:cNvPr id="5" name="Picture 4"/>
          <p:cNvPicPr>
            <a:picLocks noChangeAspect="1"/>
          </p:cNvPicPr>
          <p:nvPr/>
        </p:nvPicPr>
        <p:blipFill>
          <a:blip r:embed="rId3"/>
          <a:stretch>
            <a:fillRect/>
          </a:stretch>
        </p:blipFill>
        <p:spPr>
          <a:xfrm>
            <a:off x="1492567" y="1873250"/>
            <a:ext cx="8221250" cy="3155950"/>
          </a:xfrm>
          <a:prstGeom prst="rect">
            <a:avLst/>
          </a:prstGeom>
        </p:spPr>
      </p:pic>
      <p:sp>
        <p:nvSpPr>
          <p:cNvPr id="6" name="Rectangle 5"/>
          <p:cNvSpPr/>
          <p:nvPr/>
        </p:nvSpPr>
        <p:spPr>
          <a:xfrm>
            <a:off x="4996706" y="2296816"/>
            <a:ext cx="558166" cy="369332"/>
          </a:xfrm>
          <a:prstGeom prst="rect">
            <a:avLst/>
          </a:prstGeom>
        </p:spPr>
        <p:txBody>
          <a:bodyPr wrap="none">
            <a:spAutoFit/>
          </a:bodyPr>
          <a:lstStyle/>
          <a:p>
            <a:r>
              <a:rPr lang="en-US" dirty="0">
                <a:solidFill>
                  <a:srgbClr val="FF0000"/>
                </a:solidFill>
              </a:rPr>
              <a:t>trial</a:t>
            </a:r>
          </a:p>
        </p:txBody>
      </p:sp>
      <p:sp>
        <p:nvSpPr>
          <p:cNvPr id="7" name="Rectangle 6"/>
          <p:cNvSpPr/>
          <p:nvPr/>
        </p:nvSpPr>
        <p:spPr>
          <a:xfrm>
            <a:off x="3525310" y="2589096"/>
            <a:ext cx="1856277" cy="369332"/>
          </a:xfrm>
          <a:prstGeom prst="rect">
            <a:avLst/>
          </a:prstGeom>
        </p:spPr>
        <p:txBody>
          <a:bodyPr wrap="none">
            <a:spAutoFit/>
          </a:bodyPr>
          <a:lstStyle/>
          <a:p>
            <a:r>
              <a:rPr lang="en-US" altLang="zh-CN" dirty="0">
                <a:solidFill>
                  <a:srgbClr val="FF0000"/>
                </a:solidFill>
              </a:rPr>
              <a:t>g</a:t>
            </a:r>
            <a:r>
              <a:rPr lang="en-US" dirty="0">
                <a:solidFill>
                  <a:srgbClr val="FF0000"/>
                </a:solidFill>
              </a:rPr>
              <a:t>o to initial state</a:t>
            </a:r>
            <a:r>
              <a:rPr lang="zh-CN" altLang="en-US" dirty="0">
                <a:solidFill>
                  <a:srgbClr val="FF0000"/>
                </a:solidFill>
              </a:rPr>
              <a:t> </a:t>
            </a:r>
            <a:endParaRPr lang="en-US" dirty="0">
              <a:solidFill>
                <a:srgbClr val="FF0000"/>
              </a:solidFill>
            </a:endParaRPr>
          </a:p>
        </p:txBody>
      </p:sp>
      <p:sp>
        <p:nvSpPr>
          <p:cNvPr id="8" name="Rectangle 7"/>
          <p:cNvSpPr/>
          <p:nvPr/>
        </p:nvSpPr>
        <p:spPr>
          <a:xfrm>
            <a:off x="9375203" y="3292654"/>
            <a:ext cx="2816797" cy="369332"/>
          </a:xfrm>
          <a:prstGeom prst="rect">
            <a:avLst/>
          </a:prstGeom>
        </p:spPr>
        <p:txBody>
          <a:bodyPr wrap="none">
            <a:spAutoFit/>
          </a:bodyPr>
          <a:lstStyle/>
          <a:p>
            <a:r>
              <a:rPr lang="en-US" altLang="zh-CN">
                <a:solidFill>
                  <a:srgbClr val="FF0000"/>
                </a:solidFill>
              </a:rPr>
              <a:t>action selection using policy</a:t>
            </a:r>
            <a:endParaRPr lang="en-US" dirty="0">
              <a:solidFill>
                <a:srgbClr val="FF0000"/>
              </a:solidFill>
            </a:endParaRPr>
          </a:p>
        </p:txBody>
      </p:sp>
      <p:sp>
        <p:nvSpPr>
          <p:cNvPr id="9" name="Rectangle 8"/>
          <p:cNvSpPr/>
          <p:nvPr/>
        </p:nvSpPr>
        <p:spPr>
          <a:xfrm>
            <a:off x="5825934" y="3616841"/>
            <a:ext cx="5712974" cy="369332"/>
          </a:xfrm>
          <a:prstGeom prst="rect">
            <a:avLst/>
          </a:prstGeom>
        </p:spPr>
        <p:txBody>
          <a:bodyPr wrap="none">
            <a:spAutoFit/>
          </a:bodyPr>
          <a:lstStyle/>
          <a:p>
            <a:r>
              <a:rPr lang="en-US" dirty="0">
                <a:solidFill>
                  <a:srgbClr val="FF0000"/>
                </a:solidFill>
              </a:rPr>
              <a:t>execute action a and observe the reward r and new state s’</a:t>
            </a:r>
          </a:p>
        </p:txBody>
      </p:sp>
      <p:sp>
        <p:nvSpPr>
          <p:cNvPr id="10" name="Rectangle 9"/>
          <p:cNvSpPr/>
          <p:nvPr/>
        </p:nvSpPr>
        <p:spPr>
          <a:xfrm>
            <a:off x="8682421" y="3941028"/>
            <a:ext cx="1627561" cy="369332"/>
          </a:xfrm>
          <a:prstGeom prst="rect">
            <a:avLst/>
          </a:prstGeom>
        </p:spPr>
        <p:txBody>
          <a:bodyPr wrap="none">
            <a:spAutoFit/>
          </a:bodyPr>
          <a:lstStyle/>
          <a:p>
            <a:r>
              <a:rPr lang="en-US" dirty="0">
                <a:solidFill>
                  <a:srgbClr val="FF0000"/>
                </a:solidFill>
              </a:rPr>
              <a:t>update Q-value</a:t>
            </a:r>
          </a:p>
        </p:txBody>
      </p:sp>
      <p:sp>
        <p:nvSpPr>
          <p:cNvPr id="12" name="Rectangle 11"/>
          <p:cNvSpPr/>
          <p:nvPr/>
        </p:nvSpPr>
        <p:spPr>
          <a:xfrm>
            <a:off x="4198373" y="4621342"/>
            <a:ext cx="5016886" cy="646331"/>
          </a:xfrm>
          <a:prstGeom prst="rect">
            <a:avLst/>
          </a:prstGeom>
        </p:spPr>
        <p:txBody>
          <a:bodyPr wrap="none">
            <a:spAutoFit/>
          </a:bodyPr>
          <a:lstStyle/>
          <a:p>
            <a:r>
              <a:rPr lang="en-US" dirty="0">
                <a:solidFill>
                  <a:srgbClr val="FF0000"/>
                </a:solidFill>
              </a:rPr>
              <a:t>until we reach a terminate state or run out of time, </a:t>
            </a:r>
          </a:p>
          <a:p>
            <a:r>
              <a:rPr lang="en-US" dirty="0">
                <a:solidFill>
                  <a:srgbClr val="FF0000"/>
                </a:solidFill>
              </a:rPr>
              <a:t>Then we start next episode</a:t>
            </a:r>
          </a:p>
        </p:txBody>
      </p:sp>
      <p:pic>
        <p:nvPicPr>
          <p:cNvPr id="3" name="Picture 2"/>
          <p:cNvPicPr>
            <a:picLocks noChangeAspect="1"/>
          </p:cNvPicPr>
          <p:nvPr/>
        </p:nvPicPr>
        <p:blipFill>
          <a:blip r:embed="rId4"/>
          <a:stretch>
            <a:fillRect/>
          </a:stretch>
        </p:blipFill>
        <p:spPr>
          <a:xfrm>
            <a:off x="1492567" y="5664369"/>
            <a:ext cx="7491039" cy="1116353"/>
          </a:xfrm>
          <a:prstGeom prst="rect">
            <a:avLst/>
          </a:prstGeom>
        </p:spPr>
      </p:pic>
      <p:pic>
        <p:nvPicPr>
          <p:cNvPr id="4" name="Picture 3"/>
          <p:cNvPicPr>
            <a:picLocks noChangeAspect="1"/>
          </p:cNvPicPr>
          <p:nvPr/>
        </p:nvPicPr>
        <p:blipFill>
          <a:blip r:embed="rId5"/>
          <a:stretch>
            <a:fillRect/>
          </a:stretch>
        </p:blipFill>
        <p:spPr>
          <a:xfrm>
            <a:off x="3238500" y="513381"/>
            <a:ext cx="8718550" cy="853933"/>
          </a:xfrm>
          <a:prstGeom prst="rect">
            <a:avLst/>
          </a:prstGeom>
        </p:spPr>
      </p:pic>
      <p:sp>
        <p:nvSpPr>
          <p:cNvPr id="11" name="TextBox 10"/>
          <p:cNvSpPr txBox="1"/>
          <p:nvPr/>
        </p:nvSpPr>
        <p:spPr>
          <a:xfrm>
            <a:off x="666750" y="5267673"/>
            <a:ext cx="4000500" cy="369332"/>
          </a:xfrm>
          <a:prstGeom prst="rect">
            <a:avLst/>
          </a:prstGeom>
          <a:noFill/>
        </p:spPr>
        <p:txBody>
          <a:bodyPr wrap="square" rtlCol="0">
            <a:spAutoFit/>
          </a:bodyPr>
          <a:lstStyle/>
          <a:p>
            <a:r>
              <a:rPr lang="en-US" altLang="zh-CN" b="1" dirty="0"/>
              <a:t>How </a:t>
            </a:r>
            <a:r>
              <a:rPr lang="en-US" altLang="zh-CN" b="1"/>
              <a:t>many episodes do we need?</a:t>
            </a:r>
            <a:endParaRPr lang="en-US" b="1"/>
          </a:p>
        </p:txBody>
      </p:sp>
    </p:spTree>
    <p:extLst>
      <p:ext uri="{BB962C8B-B14F-4D97-AF65-F5344CB8AC3E}">
        <p14:creationId xmlns:p14="http://schemas.microsoft.com/office/powerpoint/2010/main" val="26447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TotalTime>
  <Words>1245</Words>
  <Application>Microsoft Office PowerPoint</Application>
  <PresentationFormat>宽屏</PresentationFormat>
  <Paragraphs>235</Paragraphs>
  <Slides>25</Slides>
  <Notes>10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DengXian</vt:lpstr>
      <vt:lpstr>DengXian Light</vt:lpstr>
      <vt:lpstr>Arial</vt:lpstr>
      <vt:lpstr>Calibri</vt:lpstr>
      <vt:lpstr>Calibri Light</vt:lpstr>
      <vt:lpstr>Cambria Math</vt:lpstr>
      <vt:lpstr>Office Theme</vt:lpstr>
      <vt:lpstr>COMP90054 AI Planning for Autonomy    Workshop Week 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COMP90054 AI Planning for Autonomy    Workshop Week 10</dc:title>
  <dc:creator>Name</dc:creator>
  <cp:lastModifiedBy>wang xu</cp:lastModifiedBy>
  <cp:revision>113</cp:revision>
  <dcterms:created xsi:type="dcterms:W3CDTF">2018-09-29T12:24:11Z</dcterms:created>
  <dcterms:modified xsi:type="dcterms:W3CDTF">2018-11-03T06:42:05Z</dcterms:modified>
</cp:coreProperties>
</file>